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sldIdLst>
    <p:sldId id="268" r:id="rId5"/>
    <p:sldId id="311" r:id="rId6"/>
    <p:sldId id="337" r:id="rId7"/>
    <p:sldId id="312" r:id="rId8"/>
    <p:sldId id="313" r:id="rId9"/>
    <p:sldId id="314" r:id="rId10"/>
    <p:sldId id="315" r:id="rId11"/>
    <p:sldId id="316" r:id="rId12"/>
    <p:sldId id="317" r:id="rId13"/>
    <p:sldId id="318" r:id="rId14"/>
    <p:sldId id="319" r:id="rId15"/>
    <p:sldId id="321" r:id="rId16"/>
    <p:sldId id="322" r:id="rId17"/>
    <p:sldId id="323" r:id="rId18"/>
    <p:sldId id="324" r:id="rId19"/>
    <p:sldId id="325" r:id="rId20"/>
    <p:sldId id="326" r:id="rId21"/>
    <p:sldId id="327" r:id="rId22"/>
    <p:sldId id="328" r:id="rId23"/>
    <p:sldId id="332" r:id="rId24"/>
    <p:sldId id="330" r:id="rId25"/>
    <p:sldId id="331" r:id="rId26"/>
    <p:sldId id="333" r:id="rId27"/>
    <p:sldId id="334" r:id="rId28"/>
    <p:sldId id="33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401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66771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49161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34507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48574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8530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1037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77221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92071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190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681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418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07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8/2/2024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773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8/2/2024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524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8/2/2024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9968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38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8/2/2024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4083325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title"/>
          </p:nvPr>
        </p:nvSpPr>
        <p:spPr>
          <a:xfrm>
            <a:off x="1097280" y="758952"/>
            <a:ext cx="6198669" cy="3566160"/>
          </a:xfrm>
        </p:spPr>
        <p:txBody>
          <a:bodyPr>
            <a:normAutofit/>
          </a:bodyPr>
          <a:lstStyle/>
          <a:p>
            <a:r>
              <a:rPr lang="en-US" sz="6600" b="1" dirty="0"/>
              <a:t>Secondary Metabolites of Bacteria</a:t>
            </a:r>
          </a:p>
        </p:txBody>
      </p:sp>
      <p:sp>
        <p:nvSpPr>
          <p:cNvPr id="5" name="Text Placeholder 4">
            <a:extLst>
              <a:ext uri="{FF2B5EF4-FFF2-40B4-BE49-F238E27FC236}">
                <a16:creationId xmlns:a16="http://schemas.microsoft.com/office/drawing/2014/main" id="{B02D3946-736C-6AC7-BB63-86A3AE87FD1A}"/>
              </a:ext>
            </a:extLst>
          </p:cNvPr>
          <p:cNvSpPr>
            <a:spLocks noGrp="1"/>
          </p:cNvSpPr>
          <p:nvPr>
            <p:ph type="body" idx="1"/>
          </p:nvPr>
        </p:nvSpPr>
        <p:spPr>
          <a:xfrm>
            <a:off x="1097280" y="4663440"/>
            <a:ext cx="6323798" cy="1143000"/>
          </a:xfrm>
        </p:spPr>
        <p:txBody>
          <a:bodyPr/>
          <a:lstStyle/>
          <a:p>
            <a:r>
              <a:rPr lang="en-US" dirty="0"/>
              <a:t>Submitted by:</a:t>
            </a:r>
          </a:p>
          <a:p>
            <a:r>
              <a:rPr lang="en-US" dirty="0"/>
              <a:t>Shreeram Kumar singh (mt23091)</a:t>
            </a:r>
            <a:endParaRPr lang="en-IN"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2"/>
          <a:srcRect/>
          <a:stretch/>
        </p:blipFill>
        <p:spPr>
          <a:xfrm>
            <a:off x="7556685" y="0"/>
            <a:ext cx="4635315" cy="6416984"/>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26ED34-CBF5-003B-7D8D-244AE62AC309}"/>
              </a:ext>
            </a:extLst>
          </p:cNvPr>
          <p:cNvSpPr>
            <a:spLocks noGrp="1" noChangeArrowheads="1"/>
          </p:cNvSpPr>
          <p:nvPr>
            <p:ph type="title"/>
          </p:nvPr>
        </p:nvSpPr>
        <p:spPr bwMode="auto">
          <a:xfrm>
            <a:off x="1097280" y="1125398"/>
            <a:ext cx="59045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TASK 9 : </a:t>
            </a:r>
            <a:r>
              <a:rPr lang="en-US" altLang="en-US" sz="4000" b="1" dirty="0">
                <a:solidFill>
                  <a:schemeClr val="tx1"/>
                </a:solidFill>
                <a:latin typeface="Arial" panose="020B0604020202020204" pitchFamily="34" charset="0"/>
              </a:rPr>
              <a:t>Chemical Drug</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53B0EE85-B2AE-EECB-C34C-B5036E033F63}"/>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I've assembled data on chemicals and pharmaceutical compounds, including their names, IDs, references, and clinical trial stages, along with other pertinent details. This dataset covers a wide array of pharmaceutical compounds and their associated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56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6AFFC3D-F7AA-FBFB-ABB7-86DCD626A588}"/>
              </a:ext>
            </a:extLst>
          </p:cNvPr>
          <p:cNvSpPr>
            <a:spLocks noGrp="1" noChangeArrowheads="1"/>
          </p:cNvSpPr>
          <p:nvPr>
            <p:ph type="title"/>
          </p:nvPr>
        </p:nvSpPr>
        <p:spPr bwMode="auto">
          <a:xfrm>
            <a:off x="1068405" y="658038"/>
            <a:ext cx="91009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TASK 10 : Chemical-Gene Interaction</a:t>
            </a:r>
          </a:p>
        </p:txBody>
      </p:sp>
      <p:sp>
        <p:nvSpPr>
          <p:cNvPr id="3" name="Content Placeholder 2">
            <a:extLst>
              <a:ext uri="{FF2B5EF4-FFF2-40B4-BE49-F238E27FC236}">
                <a16:creationId xmlns:a16="http://schemas.microsoft.com/office/drawing/2014/main" id="{F96651B9-9821-600C-5F21-E842709A3A2F}"/>
              </a:ext>
            </a:extLst>
          </p:cNvPr>
          <p:cNvSpPr>
            <a:spLocks noGrp="1"/>
          </p:cNvSpPr>
          <p:nvPr>
            <p:ph idx="1"/>
          </p:nvPr>
        </p:nvSpPr>
        <p:spPr/>
        <p:txBody>
          <a:bodyPr>
            <a:noAutofit/>
          </a:bodyPr>
          <a:lstStyle/>
          <a:p>
            <a:pPr algn="just" rtl="0">
              <a:spcBef>
                <a:spcPts val="0"/>
              </a:spcBef>
              <a:spcAft>
                <a:spcPts val="0"/>
              </a:spcAft>
            </a:pPr>
            <a:r>
              <a:rPr lang="en-US" sz="2400" dirty="0">
                <a:latin typeface="Times New Roman" panose="02020603050405020304" pitchFamily="18" charset="0"/>
                <a:cs typeface="Times New Roman" panose="02020603050405020304" pitchFamily="18" charset="0"/>
              </a:rPr>
              <a:t>I have implemented a data processing script that merges datasets on bacterial secondary metabolites, analyzes sentence embeddings with the Universal Sentence Encoder, and extracts interaction types and regulatory patterns, ultimately saving the refined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as a CSV file</a:t>
            </a:r>
            <a:r>
              <a:rPr lang="en-US" sz="2000" dirty="0">
                <a:latin typeface="Times New Roman" panose="02020603050405020304" pitchFamily="18" charset="0"/>
                <a:cs typeface="Times New Roman" panose="02020603050405020304" pitchFamily="18" charset="0"/>
              </a:rPr>
              <a:t>.</a:t>
            </a:r>
            <a:br>
              <a:rPr lang="en-IN" sz="2400" b="0" dirty="0">
                <a:effectLst/>
                <a:latin typeface="Times New Roman" panose="02020603050405020304" pitchFamily="18" charset="0"/>
                <a:cs typeface="Times New Roman" panose="02020603050405020304" pitchFamily="18" charset="0"/>
              </a:rPr>
            </a:br>
            <a:r>
              <a:rPr lang="en-IN" sz="2400" b="1" i="0" u="none" strike="noStrike" dirty="0">
                <a:effectLst/>
                <a:latin typeface="Times New Roman" panose="02020603050405020304" pitchFamily="18" charset="0"/>
                <a:cs typeface="Times New Roman" panose="02020603050405020304" pitchFamily="18" charset="0"/>
              </a:rPr>
              <a:t>FILE SUBMITTED:</a:t>
            </a:r>
            <a:endParaRPr lang="en-IN" sz="2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IN" sz="2400" b="0" dirty="0">
                <a:effectLst/>
                <a:latin typeface="Times New Roman" panose="02020603050405020304" pitchFamily="18" charset="0"/>
                <a:cs typeface="Times New Roman" panose="02020603050405020304" pitchFamily="18" charset="0"/>
              </a:rPr>
            </a:br>
            <a:r>
              <a:rPr lang="en-IN" sz="2400" b="0" i="0" u="none" strike="noStrike" dirty="0">
                <a:effectLst/>
                <a:latin typeface="Times New Roman" panose="02020603050405020304" pitchFamily="18" charset="0"/>
                <a:cs typeface="Times New Roman" panose="02020603050405020304" pitchFamily="18" charset="0"/>
              </a:rPr>
              <a:t>1&gt;TASK_10_Gene_Gene_OUTPUT.csv</a:t>
            </a:r>
            <a:endParaRPr lang="en-IN" sz="2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2&gt;TASK_10_</a:t>
            </a:r>
            <a:r>
              <a:rPr lang="en-IN" sz="2400" dirty="0">
                <a:latin typeface="Times New Roman" panose="02020603050405020304" pitchFamily="18" charset="0"/>
                <a:cs typeface="Times New Roman" panose="02020603050405020304" pitchFamily="18" charset="0"/>
              </a:rPr>
              <a:t>Gene</a:t>
            </a:r>
            <a:r>
              <a:rPr lang="en-IN" sz="2400" b="0" i="0" u="none" strike="noStrike" dirty="0">
                <a:effectLst/>
                <a:latin typeface="Times New Roman" panose="02020603050405020304" pitchFamily="18" charset="0"/>
                <a:cs typeface="Times New Roman" panose="02020603050405020304" pitchFamily="18" charset="0"/>
              </a:rPr>
              <a:t>_Chemical_OUTPUT.csv</a:t>
            </a:r>
            <a:endParaRPr lang="en-IN" sz="2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3&gt;TASK_10_</a:t>
            </a:r>
            <a:r>
              <a:rPr lang="en-IN" sz="2400" dirty="0">
                <a:latin typeface="Times New Roman" panose="02020603050405020304" pitchFamily="18" charset="0"/>
                <a:cs typeface="Times New Roman" panose="02020603050405020304" pitchFamily="18" charset="0"/>
              </a:rPr>
              <a:t>Chemical</a:t>
            </a:r>
            <a:r>
              <a:rPr lang="en-IN" sz="2400" b="0" i="0" u="none" strike="noStrike" dirty="0">
                <a:effectLst/>
                <a:latin typeface="Times New Roman" panose="02020603050405020304" pitchFamily="18" charset="0"/>
                <a:cs typeface="Times New Roman" panose="02020603050405020304" pitchFamily="18" charset="0"/>
              </a:rPr>
              <a:t>_Chemical_OUTPUT.csv</a:t>
            </a:r>
            <a:endParaRPr lang="en-IN" sz="2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2400" b="0" i="0" u="none" strike="noStrike" dirty="0">
                <a:effectLst/>
                <a:latin typeface="Times New Roman" panose="02020603050405020304" pitchFamily="18" charset="0"/>
                <a:cs typeface="Times New Roman" panose="02020603050405020304" pitchFamily="18" charset="0"/>
              </a:rPr>
              <a:t>4&gt;TASK_10_</a:t>
            </a:r>
            <a:r>
              <a:rPr lang="en-IN" sz="2400" dirty="0">
                <a:latin typeface="Times New Roman" panose="02020603050405020304" pitchFamily="18" charset="0"/>
                <a:cs typeface="Times New Roman" panose="02020603050405020304" pitchFamily="18" charset="0"/>
              </a:rPr>
              <a:t>Chemical</a:t>
            </a:r>
            <a:r>
              <a:rPr lang="en-IN" sz="2400" b="0" i="0" u="none" strike="noStrike" dirty="0">
                <a:effectLst/>
                <a:latin typeface="Times New Roman" panose="02020603050405020304" pitchFamily="18" charset="0"/>
                <a:cs typeface="Times New Roman" panose="02020603050405020304" pitchFamily="18" charset="0"/>
              </a:rPr>
              <a:t>_Disease_OUTPUT.csv</a:t>
            </a:r>
            <a:endParaRPr lang="en-IN" sz="2400" b="0" dirty="0">
              <a:effectLst/>
              <a:latin typeface="Times New Roman" panose="02020603050405020304" pitchFamily="18" charset="0"/>
              <a:cs typeface="Times New Roman" panose="02020603050405020304" pitchFamily="18" charset="0"/>
            </a:endParaRPr>
          </a:p>
          <a:p>
            <a:pPr algn="just"/>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78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B792-4C71-2C82-BB1D-D5E99229F6B0}"/>
              </a:ext>
            </a:extLst>
          </p:cNvPr>
          <p:cNvSpPr>
            <a:spLocks noGrp="1"/>
          </p:cNvSpPr>
          <p:nvPr>
            <p:ph type="title"/>
          </p:nvPr>
        </p:nvSpPr>
        <p:spPr/>
        <p:txBody>
          <a:bodyPr>
            <a:normAutofit/>
          </a:bodyPr>
          <a:lstStyle/>
          <a:p>
            <a:r>
              <a:rPr lang="en-US" sz="4000" b="1" dirty="0"/>
              <a:t>Task-11 : Pathways Extraction Process</a:t>
            </a:r>
            <a:endParaRPr lang="en-IN" sz="4000" b="1" dirty="0"/>
          </a:p>
        </p:txBody>
      </p:sp>
      <p:sp>
        <p:nvSpPr>
          <p:cNvPr id="4" name="Rectangle 1">
            <a:extLst>
              <a:ext uri="{FF2B5EF4-FFF2-40B4-BE49-F238E27FC236}">
                <a16:creationId xmlns:a16="http://schemas.microsoft.com/office/drawing/2014/main" id="{350FEDB7-4102-5CC7-0E8E-42E0DF630E01}"/>
              </a:ext>
            </a:extLst>
          </p:cNvPr>
          <p:cNvSpPr>
            <a:spLocks noGrp="1" noChangeArrowheads="1"/>
          </p:cNvSpPr>
          <p:nvPr>
            <p:ph idx="1"/>
          </p:nvPr>
        </p:nvSpPr>
        <p:spPr bwMode="auto">
          <a:xfrm>
            <a:off x="1097281" y="2094794"/>
            <a:ext cx="9814559" cy="3787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Retrieved KEGG pathways and saved them as "kegg_pathways.txt".</a:t>
            </a:r>
          </a:p>
          <a:p>
            <a:r>
              <a:rPr lang="en-US" sz="2400" dirty="0">
                <a:latin typeface="Times New Roman" panose="02020603050405020304" pitchFamily="18" charset="0"/>
                <a:cs typeface="Times New Roman" panose="02020603050405020304" pitchFamily="18" charset="0"/>
              </a:rPr>
              <a:t>Employed a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script to perform text mining, extracting pathways from full-text papers without PMC IDs by referencing "kegg_pathways.txt".</a:t>
            </a:r>
          </a:p>
          <a:p>
            <a:r>
              <a:rPr lang="en-US" sz="2400" dirty="0">
                <a:latin typeface="Times New Roman" panose="02020603050405020304" pitchFamily="18" charset="0"/>
                <a:cs typeface="Times New Roman" panose="02020603050405020304" pitchFamily="18" charset="0"/>
              </a:rPr>
              <a:t>Compiled the findings into a summary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with PMIDs and pathway matches, and created "Final_Pathways.csv" to consolidate identified pathways and their associated PMIDs for further research.</a:t>
            </a:r>
          </a:p>
        </p:txBody>
      </p:sp>
    </p:spTree>
    <p:extLst>
      <p:ext uri="{BB962C8B-B14F-4D97-AF65-F5344CB8AC3E}">
        <p14:creationId xmlns:p14="http://schemas.microsoft.com/office/powerpoint/2010/main" val="223988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066D-B86C-1845-33BF-9E3BD099DFCC}"/>
              </a:ext>
            </a:extLst>
          </p:cNvPr>
          <p:cNvSpPr>
            <a:spLocks noGrp="1"/>
          </p:cNvSpPr>
          <p:nvPr>
            <p:ph type="title"/>
          </p:nvPr>
        </p:nvSpPr>
        <p:spPr>
          <a:xfrm>
            <a:off x="1097280" y="113288"/>
            <a:ext cx="10058400" cy="1674872"/>
          </a:xfrm>
        </p:spPr>
        <p:txBody>
          <a:bodyPr>
            <a:normAutofit fontScale="90000"/>
          </a:bodyPr>
          <a:lstStyle/>
          <a:p>
            <a:br>
              <a:rPr lang="en-US" b="1" dirty="0"/>
            </a:br>
            <a:r>
              <a:rPr lang="en-IN" sz="4400" b="1" kern="0" spc="0" dirty="0">
                <a:effectLst/>
                <a:latin typeface="Carlito"/>
                <a:ea typeface="Carlito"/>
                <a:cs typeface="Carlito"/>
              </a:rPr>
              <a:t>Task-12: </a:t>
            </a:r>
            <a:r>
              <a:rPr lang="en-IN" sz="4400" b="1" kern="0" spc="0" dirty="0">
                <a:latin typeface="Carlito"/>
                <a:ea typeface="Carlito"/>
                <a:cs typeface="Carlito"/>
              </a:rPr>
              <a:t>Verification of Secondary Metabolites of bacteria-related Sentences Using </a:t>
            </a:r>
            <a:r>
              <a:rPr lang="en-IN" sz="4400" b="1" kern="0" spc="0" dirty="0" err="1">
                <a:latin typeface="Carlito"/>
                <a:ea typeface="Carlito"/>
                <a:cs typeface="Carlito"/>
              </a:rPr>
              <a:t>BioBert</a:t>
            </a:r>
            <a:br>
              <a:rPr lang="en-US" b="1" dirty="0"/>
            </a:br>
            <a:br>
              <a:rPr lang="en-IN" sz="1800" b="1" kern="0" spc="0" dirty="0">
                <a:effectLst/>
                <a:latin typeface="Carlito"/>
                <a:ea typeface="Carlito"/>
                <a:cs typeface="Carlito"/>
              </a:rPr>
            </a:br>
            <a:endParaRPr lang="en-IN" b="1" dirty="0"/>
          </a:p>
        </p:txBody>
      </p:sp>
      <p:sp>
        <p:nvSpPr>
          <p:cNvPr id="3" name="Content Placeholder 2">
            <a:extLst>
              <a:ext uri="{FF2B5EF4-FFF2-40B4-BE49-F238E27FC236}">
                <a16:creationId xmlns:a16="http://schemas.microsoft.com/office/drawing/2014/main" id="{4A2EE181-E45C-7045-6E55-48C4F0F3A51D}"/>
              </a:ext>
            </a:extLst>
          </p:cNvPr>
          <p:cNvSpPr>
            <a:spLocks noGrp="1"/>
          </p:cNvSpPr>
          <p:nvPr>
            <p:ph idx="1"/>
          </p:nvPr>
        </p:nvSpPr>
        <p:spPr>
          <a:xfrm>
            <a:off x="1097280" y="2972100"/>
            <a:ext cx="8946541" cy="4195481"/>
          </a:xfrm>
        </p:spPr>
        <p:txBody>
          <a:bodyPr>
            <a:noAutofit/>
          </a:bodyPr>
          <a:lstStyle/>
          <a:p>
            <a:r>
              <a:rPr lang="en-US" sz="2400" b="1" dirty="0">
                <a:latin typeface="Times New Roman" panose="02020603050405020304" pitchFamily="18" charset="0"/>
                <a:cs typeface="Times New Roman" panose="02020603050405020304" pitchFamily="18" charset="0"/>
              </a:rPr>
              <a:t>CSV File Specification</a:t>
            </a:r>
            <a:r>
              <a:rPr lang="en-US" sz="2400" dirty="0">
                <a:latin typeface="Times New Roman" panose="02020603050405020304" pitchFamily="18" charset="0"/>
                <a:cs typeface="Times New Roman" panose="02020603050405020304" pitchFamily="18" charset="0"/>
              </a:rPr>
              <a:t>: Used CSV files from Task 4 for validating sentences.</a:t>
            </a:r>
          </a:p>
          <a:p>
            <a:r>
              <a:rPr lang="en-US" sz="2400" b="1" dirty="0">
                <a:latin typeface="Times New Roman" panose="02020603050405020304" pitchFamily="18" charset="0"/>
                <a:cs typeface="Times New Roman" panose="02020603050405020304" pitchFamily="18" charset="0"/>
              </a:rPr>
              <a:t>Model Setup and Execution</a:t>
            </a:r>
            <a:r>
              <a:rPr lang="en-US" sz="2400" dirty="0">
                <a:latin typeface="Times New Roman" panose="02020603050405020304" pitchFamily="18" charset="0"/>
                <a:cs typeface="Times New Roman" panose="02020603050405020304" pitchFamily="18" charset="0"/>
              </a:rPr>
              <a:t>: Developed Python scripts for verification and configured the BIOBERT model and tokenizer.</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04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867E33-D896-253C-C17D-EAA1459D9DED}"/>
              </a:ext>
            </a:extLst>
          </p:cNvPr>
          <p:cNvSpPr txBox="1"/>
          <p:nvPr/>
        </p:nvSpPr>
        <p:spPr>
          <a:xfrm>
            <a:off x="1219200" y="782320"/>
            <a:ext cx="9601200" cy="267765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Verification Process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Assessed sentences using BIOBERT with a set threshold, categorizing them as True (relevant) or False (not relevant).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Output Handling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Recorded results in an output CSV file, including the original sentences along with their verification status.</a:t>
            </a:r>
          </a:p>
        </p:txBody>
      </p:sp>
    </p:spTree>
    <p:extLst>
      <p:ext uri="{BB962C8B-B14F-4D97-AF65-F5344CB8AC3E}">
        <p14:creationId xmlns:p14="http://schemas.microsoft.com/office/powerpoint/2010/main" val="24093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5DD-0AA4-448F-1789-B0BABEFA6340}"/>
              </a:ext>
            </a:extLst>
          </p:cNvPr>
          <p:cNvSpPr>
            <a:spLocks noGrp="1"/>
          </p:cNvSpPr>
          <p:nvPr>
            <p:ph type="title"/>
          </p:nvPr>
        </p:nvSpPr>
        <p:spPr>
          <a:xfrm>
            <a:off x="1097280" y="286603"/>
            <a:ext cx="10058400" cy="1176437"/>
          </a:xfrm>
        </p:spPr>
        <p:txBody>
          <a:bodyPr>
            <a:normAutofit/>
          </a:bodyPr>
          <a:lstStyle/>
          <a:p>
            <a:r>
              <a:rPr lang="en-US" sz="4000" b="1" dirty="0">
                <a:latin typeface="Arial" panose="020B0604020202020204" pitchFamily="34" charset="0"/>
                <a:cs typeface="Arial" panose="020B0604020202020204" pitchFamily="34" charset="0"/>
              </a:rPr>
              <a:t>Task-13 : Summary Of Sentences</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42BBDF-CCF3-69E4-5971-6E85C3F080AC}"/>
              </a:ext>
            </a:extLst>
          </p:cNvPr>
          <p:cNvSpPr>
            <a:spLocks noGrp="1"/>
          </p:cNvSpPr>
          <p:nvPr>
            <p:ph idx="1"/>
          </p:nvPr>
        </p:nvSpPr>
        <p:spPr>
          <a:xfrm>
            <a:off x="1097280" y="1991361"/>
            <a:ext cx="10637520" cy="3877732"/>
          </a:xfrm>
        </p:spPr>
        <p:txBody>
          <a:bodyPr>
            <a:noAutofit/>
          </a:bodyPr>
          <a:lstStyle/>
          <a:p>
            <a:r>
              <a:rPr lang="en-US" sz="2200" b="1" dirty="0">
                <a:latin typeface="Times New Roman" panose="02020603050405020304" pitchFamily="18" charset="0"/>
                <a:cs typeface="Times New Roman" panose="02020603050405020304" pitchFamily="18" charset="0"/>
              </a:rPr>
              <a:t>BERT Summarizer Implementation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Used BERT Summarizer for abstractive text summarization.</a:t>
            </a:r>
          </a:p>
          <a:p>
            <a:r>
              <a:rPr lang="en-US" sz="2200" b="1" dirty="0">
                <a:latin typeface="Times New Roman" panose="02020603050405020304" pitchFamily="18" charset="0"/>
                <a:cs typeface="Times New Roman" panose="02020603050405020304" pitchFamily="18" charset="0"/>
              </a:rPr>
              <a:t>Capabilities Exploration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Evaluated its ability to condense text while maintaining coherence.</a:t>
            </a:r>
          </a:p>
          <a:p>
            <a:r>
              <a:rPr lang="en-US" sz="2200" b="1" dirty="0">
                <a:latin typeface="Times New Roman" panose="02020603050405020304" pitchFamily="18" charset="0"/>
                <a:cs typeface="Times New Roman" panose="02020603050405020304" pitchFamily="18" charset="0"/>
              </a:rPr>
              <a:t>Summarization Execution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Tested the model for summary clarity and informativeness.</a:t>
            </a:r>
          </a:p>
          <a:p>
            <a:r>
              <a:rPr lang="en-US" sz="2200" b="1" dirty="0">
                <a:latin typeface="Times New Roman" panose="02020603050405020304" pitchFamily="18" charset="0"/>
                <a:cs typeface="Times New Roman" panose="02020603050405020304" pitchFamily="18" charset="0"/>
              </a:rPr>
              <a:t>Performance Assessment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Measured how well it captures key points and the essence of the text.</a:t>
            </a:r>
          </a:p>
        </p:txBody>
      </p:sp>
    </p:spTree>
    <p:extLst>
      <p:ext uri="{BB962C8B-B14F-4D97-AF65-F5344CB8AC3E}">
        <p14:creationId xmlns:p14="http://schemas.microsoft.com/office/powerpoint/2010/main" val="333353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0F0B-38CD-8BA9-5BED-968B75542DA4}"/>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Task-14 : Protein Information And Analysis</a:t>
            </a:r>
            <a:endParaRPr lang="en-IN"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C6A21CAC-3389-0F3C-5232-BF022572BFB2}"/>
              </a:ext>
            </a:extLst>
          </p:cNvPr>
          <p:cNvSpPr>
            <a:spLocks noGrp="1" noChangeArrowheads="1"/>
          </p:cNvSpPr>
          <p:nvPr>
            <p:ph idx="1"/>
          </p:nvPr>
        </p:nvSpPr>
        <p:spPr bwMode="auto">
          <a:xfrm>
            <a:off x="1097280" y="3082758"/>
            <a:ext cx="10454640" cy="181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Retrieval and Processing of </a:t>
            </a:r>
            <a:r>
              <a:rPr lang="en-US" sz="2400" b="1" dirty="0" err="1">
                <a:latin typeface="Times New Roman" panose="02020603050405020304" pitchFamily="18" charset="0"/>
                <a:cs typeface="Times New Roman" panose="02020603050405020304" pitchFamily="18" charset="0"/>
              </a:rPr>
              <a:t>UniProt</a:t>
            </a:r>
            <a:r>
              <a:rPr lang="en-US" sz="2400" b="1" dirty="0">
                <a:latin typeface="Times New Roman" panose="02020603050405020304" pitchFamily="18" charset="0"/>
                <a:cs typeface="Times New Roman" panose="02020603050405020304" pitchFamily="18" charset="0"/>
              </a:rPr>
              <a:t> Data</a:t>
            </a:r>
            <a:r>
              <a:rPr lang="en-US" sz="2400" dirty="0">
                <a:latin typeface="Times New Roman" panose="02020603050405020304" pitchFamily="18" charset="0"/>
                <a:cs typeface="Times New Roman" panose="02020603050405020304" pitchFamily="18" charset="0"/>
              </a:rPr>
              <a:t>:</a:t>
            </a:r>
          </a:p>
          <a:p>
            <a:pPr lvl="1">
              <a:buFont typeface="+mj-lt"/>
              <a:buAutoNum type="arabicPeriod"/>
            </a:pPr>
            <a:r>
              <a:rPr lang="en-US" sz="2400" dirty="0">
                <a:latin typeface="Times New Roman" panose="02020603050405020304" pitchFamily="18" charset="0"/>
                <a:cs typeface="Times New Roman" panose="02020603050405020304" pitchFamily="18" charset="0"/>
              </a:rPr>
              <a:t>Constructed API queries</a:t>
            </a:r>
          </a:p>
          <a:p>
            <a:pPr lvl="1">
              <a:buFont typeface="+mj-lt"/>
              <a:buAutoNum type="arabicPeriod"/>
            </a:pPr>
            <a:r>
              <a:rPr lang="en-US" sz="2400" dirty="0">
                <a:latin typeface="Times New Roman" panose="02020603050405020304" pitchFamily="18" charset="0"/>
                <a:cs typeface="Times New Roman" panose="02020603050405020304" pitchFamily="18" charset="0"/>
              </a:rPr>
              <a:t>Downloaded data</a:t>
            </a:r>
          </a:p>
          <a:p>
            <a:pPr lvl="1">
              <a:buFont typeface="+mj-lt"/>
              <a:buAutoNum type="arabicPeriod"/>
            </a:pPr>
            <a:r>
              <a:rPr lang="en-US" sz="2400" dirty="0">
                <a:latin typeface="Times New Roman" panose="02020603050405020304" pitchFamily="18" charset="0"/>
                <a:cs typeface="Times New Roman" panose="02020603050405020304" pitchFamily="18" charset="0"/>
              </a:rPr>
              <a:t>Extracted and compiled information</a:t>
            </a:r>
          </a:p>
        </p:txBody>
      </p:sp>
    </p:spTree>
    <p:extLst>
      <p:ext uri="{BB962C8B-B14F-4D97-AF65-F5344CB8AC3E}">
        <p14:creationId xmlns:p14="http://schemas.microsoft.com/office/powerpoint/2010/main" val="704304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7110E0-D05E-0687-8160-5C395C2FC6C3}"/>
              </a:ext>
            </a:extLst>
          </p:cNvPr>
          <p:cNvSpPr>
            <a:spLocks noChangeArrowheads="1"/>
          </p:cNvSpPr>
          <p:nvPr/>
        </p:nvSpPr>
        <p:spPr bwMode="auto">
          <a:xfrm>
            <a:off x="375920" y="1273801"/>
            <a:ext cx="96072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Retrieving Protein Structures from the RCSB Protein Data Bank (PDB)</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Sending Requests to the RCSB Search API</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Times New Roman" panose="02020603050405020304" pitchFamily="18" charset="0"/>
                <a:cs typeface="Times New Roman" panose="02020603050405020304" pitchFamily="18" charset="0"/>
              </a:rPr>
              <a:t>Formulate search queries</a:t>
            </a:r>
          </a:p>
          <a:p>
            <a:pPr>
              <a:buFont typeface="+mj-lt"/>
              <a:buAutoNum type="arabicPeriod"/>
            </a:pPr>
            <a:r>
              <a:rPr lang="en-US" sz="2400" dirty="0">
                <a:latin typeface="Times New Roman" panose="02020603050405020304" pitchFamily="18" charset="0"/>
                <a:cs typeface="Times New Roman" panose="02020603050405020304" pitchFamily="18" charset="0"/>
              </a:rPr>
              <a:t>Dispatch requests</a:t>
            </a:r>
          </a:p>
          <a:p>
            <a:pPr>
              <a:buFont typeface="+mj-lt"/>
              <a:buAutoNum type="arabicPeriod"/>
            </a:pPr>
            <a:r>
              <a:rPr lang="en-US" sz="2400" dirty="0">
                <a:latin typeface="Times New Roman" panose="02020603050405020304" pitchFamily="18" charset="0"/>
                <a:cs typeface="Times New Roman" panose="02020603050405020304" pitchFamily="18" charset="0"/>
              </a:rPr>
              <a:t>Save responses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Extracting Identifiers</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Times New Roman" panose="02020603050405020304" pitchFamily="18" charset="0"/>
                <a:cs typeface="Times New Roman" panose="02020603050405020304" pitchFamily="18" charset="0"/>
              </a:rPr>
              <a:t>Parse the responses</a:t>
            </a:r>
          </a:p>
          <a:p>
            <a:pPr>
              <a:buFont typeface="+mj-lt"/>
              <a:buAutoNum type="arabicPeriod"/>
            </a:pPr>
            <a:r>
              <a:rPr lang="en-US" sz="2400" dirty="0">
                <a:latin typeface="Times New Roman" panose="02020603050405020304" pitchFamily="18" charset="0"/>
                <a:cs typeface="Times New Roman" panose="02020603050405020304" pitchFamily="18" charset="0"/>
              </a:rPr>
              <a:t>Compile the complete list</a:t>
            </a:r>
          </a:p>
        </p:txBody>
      </p:sp>
    </p:spTree>
    <p:extLst>
      <p:ext uri="{BB962C8B-B14F-4D97-AF65-F5344CB8AC3E}">
        <p14:creationId xmlns:p14="http://schemas.microsoft.com/office/powerpoint/2010/main" val="222696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26EE07-216F-22FF-C5DB-28F061386EB4}"/>
              </a:ext>
            </a:extLst>
          </p:cNvPr>
          <p:cNvSpPr txBox="1"/>
          <p:nvPr/>
        </p:nvSpPr>
        <p:spPr>
          <a:xfrm>
            <a:off x="81280" y="591086"/>
            <a:ext cx="10160000" cy="5632311"/>
          </a:xfrm>
          <a:prstGeom prst="rect">
            <a:avLst/>
          </a:prstGeom>
          <a:noFill/>
        </p:spPr>
        <p:txBody>
          <a:bodyPr wrap="square">
            <a:spAutoFit/>
          </a:bodyPr>
          <a:lstStyle/>
          <a:p>
            <a:pPr marL="457200"/>
            <a:r>
              <a:rPr lang="en-US" sz="2400" b="1" dirty="0">
                <a:latin typeface="Times New Roman" panose="02020603050405020304" pitchFamily="18" charset="0"/>
                <a:cs typeface="Times New Roman" panose="02020603050405020304" pitchFamily="18" charset="0"/>
              </a:rPr>
              <a:t>Fetching Detailed Data</a:t>
            </a:r>
          </a:p>
          <a:p>
            <a:pPr marL="457200"/>
            <a:endParaRPr lang="en-US" sz="2400" b="1" dirty="0">
              <a:latin typeface="Times New Roman" panose="02020603050405020304" pitchFamily="18" charset="0"/>
              <a:cs typeface="Times New Roman" panose="02020603050405020304" pitchFamily="18" charset="0"/>
            </a:endParaRPr>
          </a:p>
          <a:p>
            <a:pPr marL="457200"/>
            <a:r>
              <a:rPr lang="en-US" sz="2400" dirty="0">
                <a:latin typeface="Times New Roman" panose="02020603050405020304" pitchFamily="18" charset="0"/>
                <a:cs typeface="Times New Roman" panose="02020603050405020304" pitchFamily="18" charset="0"/>
              </a:rPr>
              <a:t>1.Construct URLs</a:t>
            </a:r>
          </a:p>
          <a:p>
            <a:pPr marL="457200"/>
            <a:r>
              <a:rPr lang="en-US" sz="2400" dirty="0">
                <a:latin typeface="Times New Roman" panose="02020603050405020304" pitchFamily="18" charset="0"/>
                <a:cs typeface="Times New Roman" panose="02020603050405020304" pitchFamily="18" charset="0"/>
              </a:rPr>
              <a:t>2. Send Requests</a:t>
            </a:r>
          </a:p>
          <a:p>
            <a:pPr marL="457200"/>
            <a:r>
              <a:rPr lang="en-US" sz="2400" dirty="0">
                <a:latin typeface="Times New Roman" panose="02020603050405020304" pitchFamily="18" charset="0"/>
                <a:cs typeface="Times New Roman" panose="02020603050405020304" pitchFamily="18" charset="0"/>
              </a:rPr>
              <a:t>3.Extract Information</a:t>
            </a:r>
          </a:p>
          <a:p>
            <a:pPr marL="914400" lvl="1"/>
            <a:endParaRPr lang="en-US" sz="2400" b="1" dirty="0">
              <a:latin typeface="Times New Roman" panose="02020603050405020304" pitchFamily="18" charset="0"/>
              <a:cs typeface="Times New Roman" panose="02020603050405020304" pitchFamily="18" charset="0"/>
            </a:endParaRPr>
          </a:p>
          <a:p>
            <a:pPr marL="457200"/>
            <a:r>
              <a:rPr lang="en-US" sz="2400" b="1" dirty="0">
                <a:latin typeface="Times New Roman" panose="02020603050405020304" pitchFamily="18" charset="0"/>
                <a:cs typeface="Times New Roman" panose="02020603050405020304" pitchFamily="18" charset="0"/>
              </a:rPr>
              <a:t>Data Storage And Retrieval</a:t>
            </a:r>
          </a:p>
          <a:p>
            <a:pPr marL="457200"/>
            <a:endParaRPr lang="en-US" sz="2400" b="1" dirty="0">
              <a:latin typeface="Times New Roman" panose="02020603050405020304" pitchFamily="18" charset="0"/>
              <a:cs typeface="Times New Roman" panose="02020603050405020304" pitchFamily="18" charset="0"/>
            </a:endParaRPr>
          </a:p>
          <a:p>
            <a:pPr marL="457200"/>
            <a:r>
              <a:rPr lang="en-US" sz="2400" dirty="0">
                <a:latin typeface="Times New Roman" panose="02020603050405020304" pitchFamily="18" charset="0"/>
                <a:cs typeface="Times New Roman" panose="02020603050405020304" pitchFamily="18" charset="0"/>
              </a:rPr>
              <a:t>1.Contructing </a:t>
            </a:r>
            <a:r>
              <a:rPr lang="en-US" sz="2400" dirty="0" err="1">
                <a:latin typeface="Times New Roman" panose="02020603050405020304" pitchFamily="18" charset="0"/>
                <a:cs typeface="Times New Roman" panose="02020603050405020304" pitchFamily="18" charset="0"/>
              </a:rPr>
              <a:t>Urls</a:t>
            </a:r>
            <a:r>
              <a:rPr lang="en-US" sz="2400" dirty="0">
                <a:latin typeface="Times New Roman" panose="02020603050405020304" pitchFamily="18" charset="0"/>
                <a:cs typeface="Times New Roman" panose="02020603050405020304" pitchFamily="18" charset="0"/>
              </a:rPr>
              <a:t> for Data Fetching</a:t>
            </a:r>
          </a:p>
          <a:p>
            <a:pPr marL="457200"/>
            <a:r>
              <a:rPr lang="en-US" sz="2400" dirty="0">
                <a:latin typeface="Times New Roman" panose="02020603050405020304" pitchFamily="18" charset="0"/>
                <a:cs typeface="Times New Roman" panose="02020603050405020304" pitchFamily="18" charset="0"/>
              </a:rPr>
              <a:t>2.Fetching And Parsing Json Responses</a:t>
            </a:r>
          </a:p>
          <a:p>
            <a:pPr marL="457200"/>
            <a:r>
              <a:rPr lang="en-US" sz="2400" dirty="0">
                <a:latin typeface="Times New Roman" panose="02020603050405020304" pitchFamily="18" charset="0"/>
                <a:cs typeface="Times New Roman" panose="02020603050405020304" pitchFamily="18" charset="0"/>
              </a:rPr>
              <a:t>3.Storing and Reporting:</a:t>
            </a:r>
          </a:p>
          <a:p>
            <a:pPr marL="457200"/>
            <a:r>
              <a:rPr lang="en-US" sz="2400" dirty="0">
                <a:latin typeface="Times New Roman" panose="02020603050405020304" pitchFamily="18" charset="0"/>
                <a:cs typeface="Times New Roman" panose="02020603050405020304" pitchFamily="18" charset="0"/>
              </a:rPr>
              <a:t>	a&gt; Store Data</a:t>
            </a:r>
          </a:p>
          <a:p>
            <a:pPr marL="457200"/>
            <a:r>
              <a:rPr lang="en-US" sz="2400" dirty="0">
                <a:latin typeface="Times New Roman" panose="02020603050405020304" pitchFamily="18" charset="0"/>
                <a:cs typeface="Times New Roman" panose="02020603050405020304" pitchFamily="18" charset="0"/>
              </a:rPr>
              <a:t>	b&gt;Handle Errors</a:t>
            </a:r>
          </a:p>
          <a:p>
            <a:pPr marL="457200"/>
            <a:r>
              <a:rPr lang="en-US" sz="2400" dirty="0">
                <a:latin typeface="Times New Roman" panose="02020603050405020304" pitchFamily="18" charset="0"/>
                <a:cs typeface="Times New Roman" panose="02020603050405020304" pitchFamily="18" charset="0"/>
              </a:rPr>
              <a:t>	c&gt; </a:t>
            </a:r>
            <a:r>
              <a:rPr lang="en-US" sz="2400" dirty="0" err="1">
                <a:latin typeface="Times New Roman" panose="02020603050405020304" pitchFamily="18" charset="0"/>
                <a:cs typeface="Times New Roman" panose="02020603050405020304" pitchFamily="18" charset="0"/>
              </a:rPr>
              <a:t>Mantaing</a:t>
            </a:r>
            <a:r>
              <a:rPr lang="en-US" sz="2400" dirty="0">
                <a:latin typeface="Times New Roman" panose="02020603050405020304" pitchFamily="18" charset="0"/>
                <a:cs typeface="Times New Roman" panose="02020603050405020304" pitchFamily="18" charset="0"/>
              </a:rPr>
              <a:t> Logs</a:t>
            </a:r>
          </a:p>
          <a:p>
            <a:pPr marL="45720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318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785B-D72D-B3FB-016E-EC171FE77D3D}"/>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Task-15 : Knowledge -  Graph</a:t>
            </a:r>
            <a:endParaRPr lang="en-IN" sz="4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09B6B7F-6F0D-AD77-FAA7-AB924C638706}"/>
              </a:ext>
            </a:extLst>
          </p:cNvPr>
          <p:cNvSpPr txBox="1"/>
          <p:nvPr/>
        </p:nvSpPr>
        <p:spPr>
          <a:xfrm>
            <a:off x="833120" y="2318286"/>
            <a:ext cx="9977120" cy="313932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To visualize and analyze chemical-gene interactions using an interactive graph tool.</a:t>
            </a:r>
          </a:p>
          <a:p>
            <a:r>
              <a:rPr lang="en-US" sz="2400" b="1" dirty="0">
                <a:latin typeface="Times New Roman" panose="02020603050405020304" pitchFamily="18" charset="0"/>
                <a:cs typeface="Times New Roman" panose="02020603050405020304" pitchFamily="18" charset="0"/>
              </a:rPr>
              <a:t>Data Acquisition and Preprocessing</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Collect and prepare data.</a:t>
            </a:r>
          </a:p>
          <a:p>
            <a:r>
              <a:rPr lang="en-US" sz="2400" b="1" dirty="0">
                <a:latin typeface="Times New Roman" panose="02020603050405020304" pitchFamily="18" charset="0"/>
                <a:cs typeface="Times New Roman" panose="02020603050405020304" pitchFamily="18" charset="0"/>
              </a:rPr>
              <a:t>Graph Construction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the graph structure.</a:t>
            </a:r>
          </a:p>
          <a:p>
            <a:r>
              <a:rPr lang="en-US" sz="2400" b="1" dirty="0">
                <a:latin typeface="Times New Roman" panose="02020603050405020304" pitchFamily="18" charset="0"/>
                <a:cs typeface="Times New Roman" panose="02020603050405020304" pitchFamily="18" charset="0"/>
              </a:rPr>
              <a:t>Node and Edge Representation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 nodes and edges.</a:t>
            </a:r>
          </a:p>
        </p:txBody>
      </p:sp>
    </p:spTree>
    <p:extLst>
      <p:ext uri="{BB962C8B-B14F-4D97-AF65-F5344CB8AC3E}">
        <p14:creationId xmlns:p14="http://schemas.microsoft.com/office/powerpoint/2010/main" val="109299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219C-CE27-FE9E-F2EF-CA3675E26CB1}"/>
              </a:ext>
            </a:extLst>
          </p:cNvPr>
          <p:cNvSpPr>
            <a:spLocks noGrp="1"/>
          </p:cNvSpPr>
          <p:nvPr>
            <p:ph type="title"/>
          </p:nvPr>
        </p:nvSpPr>
        <p:spPr/>
        <p:txBody>
          <a:bodyPr>
            <a:normAutofit/>
          </a:bodyPr>
          <a:lstStyle/>
          <a:p>
            <a:r>
              <a:rPr lang="en-US" sz="4000" b="1" dirty="0"/>
              <a:t>Task 1 : Secondary Metabolites of Bacteria </a:t>
            </a:r>
            <a:r>
              <a:rPr lang="en-US" sz="4000" b="1" dirty="0" err="1"/>
              <a:t>Pubmed</a:t>
            </a:r>
            <a:endParaRPr lang="en-IN" sz="4000" b="1" dirty="0"/>
          </a:p>
        </p:txBody>
      </p:sp>
      <p:sp>
        <p:nvSpPr>
          <p:cNvPr id="3" name="Content Placeholder 2">
            <a:extLst>
              <a:ext uri="{FF2B5EF4-FFF2-40B4-BE49-F238E27FC236}">
                <a16:creationId xmlns:a16="http://schemas.microsoft.com/office/drawing/2014/main" id="{70ED60AA-C4CD-9FB6-7F32-95144F1057DC}"/>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Analyzing the production of secondary metabolites in bacteria involves compiling a list of bacteria known for producing these compounds, retrieving their metabolic data, and delving into literature to understand their biosynthesis pathways. By identifying correlations and common factors within the metabolic datasets of these bacteria, researchers aim to uncover the molecular mechanisms driving secondary metabolite production. Examining secondary metabolite production in bacteria entails compiling a roster of relevant bacterial species and accessing their metabolic data. Researchers delve into literature to unravel biosynthesis strategies, seeking correlations and commonalities across the metabolic datasets of these bacteria.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24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E0D79-4E95-7E6E-819B-DC8AABF513AC}"/>
              </a:ext>
            </a:extLst>
          </p:cNvPr>
          <p:cNvSpPr txBox="1"/>
          <p:nvPr/>
        </p:nvSpPr>
        <p:spPr>
          <a:xfrm>
            <a:off x="1302818" y="574534"/>
            <a:ext cx="8804135" cy="5632311"/>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Streamlit</a:t>
            </a:r>
            <a:r>
              <a:rPr lang="en-US" sz="2400" b="1" dirty="0">
                <a:latin typeface="Times New Roman" panose="02020603050405020304" pitchFamily="18" charset="0"/>
                <a:cs typeface="Times New Roman" panose="02020603050405020304" pitchFamily="18" charset="0"/>
              </a:rPr>
              <a:t> App Configuration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the visualization app.</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Interactive Graph Visualization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Display the interactive graph.</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Future Development Potential</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opportunities for further development.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User Feedback Integration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Incorporate feedback for improvements.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Scalability Planning</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Plan for expanding the graph's capabilities.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865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C0C6-EC2E-F812-DA79-B94018FD2632}"/>
              </a:ext>
            </a:extLst>
          </p:cNvPr>
          <p:cNvSpPr>
            <a:spLocks noGrp="1"/>
          </p:cNvSpPr>
          <p:nvPr>
            <p:ph type="title"/>
          </p:nvPr>
        </p:nvSpPr>
        <p:spPr>
          <a:xfrm>
            <a:off x="1097280" y="262327"/>
            <a:ext cx="10058400" cy="1450757"/>
          </a:xfrm>
        </p:spPr>
        <p:txBody>
          <a:bodyPr>
            <a:normAutofit/>
          </a:bodyPr>
          <a:lstStyle/>
          <a:p>
            <a:r>
              <a:rPr lang="en-US" sz="4000" b="1" dirty="0">
                <a:latin typeface="Arial" panose="020B0604020202020204" pitchFamily="34" charset="0"/>
                <a:cs typeface="Arial" panose="020B0604020202020204" pitchFamily="34" charset="0"/>
              </a:rPr>
              <a:t>Task-16 : Graph Interaction</a:t>
            </a:r>
            <a:endParaRPr lang="en-IN" sz="4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F45C0F-3C50-9A38-F013-796CEA524CEC}"/>
              </a:ext>
            </a:extLst>
          </p:cNvPr>
          <p:cNvSpPr txBox="1"/>
          <p:nvPr/>
        </p:nvSpPr>
        <p:spPr>
          <a:xfrm>
            <a:off x="1361440" y="2339878"/>
            <a:ext cx="10190480" cy="304698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Gene To Chemical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Implementation Steps:-</a:t>
            </a:r>
          </a:p>
          <a:p>
            <a:endParaRPr lang="en-US" sz="2400" b="1" dirty="0">
              <a:latin typeface="Times New Roman" panose="02020603050405020304" pitchFamily="18" charset="0"/>
              <a:cs typeface="Times New Roman" panose="02020603050405020304" pitchFamily="18" charset="0"/>
            </a:endParaRPr>
          </a:p>
          <a:p>
            <a:pPr marL="342900" indent="-342900">
              <a:buFontTx/>
              <a:buChar char="-"/>
            </a:pPr>
            <a:r>
              <a:rPr lang="en-US" sz="2400" dirty="0">
                <a:latin typeface="Times New Roman" panose="02020603050405020304" pitchFamily="18" charset="0"/>
                <a:cs typeface="Times New Roman" panose="02020603050405020304" pitchFamily="18" charset="0"/>
              </a:rPr>
              <a:t>Chemical Association </a:t>
            </a:r>
          </a:p>
          <a:p>
            <a:pPr marL="342900" indent="-342900">
              <a:buFontTx/>
              <a:buChar char="-"/>
            </a:pPr>
            <a:r>
              <a:rPr lang="en-US" sz="2400" dirty="0">
                <a:latin typeface="Times New Roman" panose="02020603050405020304" pitchFamily="18" charset="0"/>
                <a:cs typeface="Times New Roman" panose="02020603050405020304" pitchFamily="18" charset="0"/>
              </a:rPr>
              <a:t>Visualization (via Graph)</a:t>
            </a:r>
          </a:p>
          <a:p>
            <a:pPr marL="342900" indent="-342900">
              <a:buFontTx/>
              <a:buChar char="-"/>
            </a:pPr>
            <a:r>
              <a:rPr lang="en-US" sz="2400" dirty="0">
                <a:latin typeface="Times New Roman" panose="02020603050405020304" pitchFamily="18" charset="0"/>
                <a:cs typeface="Times New Roman" panose="02020603050405020304" pitchFamily="18" charset="0"/>
              </a:rPr>
              <a:t>Chemical Contextual Information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72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BB602-B3AB-D89A-17AD-CC2E7BEA704A}"/>
              </a:ext>
            </a:extLst>
          </p:cNvPr>
          <p:cNvSpPr txBox="1"/>
          <p:nvPr/>
        </p:nvSpPr>
        <p:spPr>
          <a:xfrm>
            <a:off x="508000" y="233680"/>
            <a:ext cx="11155680" cy="600164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Gene To Disease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Implementation Steps:-</a:t>
            </a:r>
          </a:p>
          <a:p>
            <a:endParaRPr lang="en-US" sz="2400" b="1" dirty="0">
              <a:latin typeface="Times New Roman" panose="02020603050405020304" pitchFamily="18" charset="0"/>
              <a:cs typeface="Times New Roman" panose="02020603050405020304" pitchFamily="18" charset="0"/>
            </a:endParaRPr>
          </a:p>
          <a:p>
            <a:pPr marL="342900" indent="-342900">
              <a:buFontTx/>
              <a:buChar char="-"/>
            </a:pPr>
            <a:r>
              <a:rPr lang="en-US" sz="2400" dirty="0">
                <a:latin typeface="Times New Roman" panose="02020603050405020304" pitchFamily="18" charset="0"/>
                <a:cs typeface="Times New Roman" panose="02020603050405020304" pitchFamily="18" charset="0"/>
              </a:rPr>
              <a:t>Disease Association </a:t>
            </a:r>
          </a:p>
          <a:p>
            <a:pPr marL="342900" indent="-342900">
              <a:buFontTx/>
              <a:buChar char="-"/>
            </a:pPr>
            <a:r>
              <a:rPr lang="en-US" sz="2400" dirty="0">
                <a:latin typeface="Times New Roman" panose="02020603050405020304" pitchFamily="18" charset="0"/>
                <a:cs typeface="Times New Roman" panose="02020603050405020304" pitchFamily="18" charset="0"/>
              </a:rPr>
              <a:t>Visualization </a:t>
            </a:r>
          </a:p>
          <a:p>
            <a:pPr marL="342900" indent="-342900">
              <a:buFontTx/>
              <a:buChar char="-"/>
            </a:pPr>
            <a:r>
              <a:rPr lang="en-US" sz="2400" dirty="0">
                <a:latin typeface="Times New Roman" panose="02020603050405020304" pitchFamily="18" charset="0"/>
                <a:cs typeface="Times New Roman" panose="02020603050405020304" pitchFamily="18" charset="0"/>
              </a:rPr>
              <a:t>Contextual Information</a:t>
            </a:r>
          </a:p>
          <a:p>
            <a:pPr marL="342900" indent="-342900">
              <a:buFontTx/>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Gene To Gene-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Implementation Steps:-</a:t>
            </a:r>
          </a:p>
          <a:p>
            <a:endParaRPr lang="en-US" sz="2400" b="1" dirty="0">
              <a:latin typeface="Times New Roman" panose="02020603050405020304" pitchFamily="18" charset="0"/>
              <a:cs typeface="Times New Roman" panose="02020603050405020304" pitchFamily="18" charset="0"/>
            </a:endParaRPr>
          </a:p>
          <a:p>
            <a:pPr marL="342900" indent="-342900">
              <a:buFontTx/>
              <a:buChar char="-"/>
            </a:pPr>
            <a:r>
              <a:rPr lang="en-US" sz="2400" dirty="0">
                <a:latin typeface="Times New Roman" panose="02020603050405020304" pitchFamily="18" charset="0"/>
                <a:cs typeface="Times New Roman" panose="02020603050405020304" pitchFamily="18" charset="0"/>
              </a:rPr>
              <a:t>Data Extraction</a:t>
            </a:r>
          </a:p>
          <a:p>
            <a:pPr marL="342900" indent="-342900">
              <a:buFontTx/>
              <a:buChar char="-"/>
            </a:pPr>
            <a:r>
              <a:rPr lang="en-US" sz="2400" dirty="0">
                <a:latin typeface="Times New Roman" panose="02020603050405020304" pitchFamily="18" charset="0"/>
                <a:cs typeface="Times New Roman" panose="02020603050405020304" pitchFamily="18" charset="0"/>
              </a:rPr>
              <a:t>Edge Representation</a:t>
            </a:r>
          </a:p>
          <a:p>
            <a:pPr marL="342900" indent="-342900">
              <a:buFontTx/>
              <a:buChar char="-"/>
            </a:pPr>
            <a:r>
              <a:rPr lang="en-US" sz="2400" dirty="0">
                <a:latin typeface="Times New Roman" panose="02020603050405020304" pitchFamily="18" charset="0"/>
                <a:cs typeface="Times New Roman" panose="02020603050405020304" pitchFamily="18" charset="0"/>
              </a:rPr>
              <a:t>Pathways Analysis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31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F280-42AC-F4FD-7BEF-497A6396A940}"/>
              </a:ext>
            </a:extLst>
          </p:cNvPr>
          <p:cNvSpPr>
            <a:spLocks noGrp="1"/>
          </p:cNvSpPr>
          <p:nvPr>
            <p:ph type="title"/>
          </p:nvPr>
        </p:nvSpPr>
        <p:spPr/>
        <p:txBody>
          <a:bodyPr/>
          <a:lstStyle/>
          <a:p>
            <a:r>
              <a:rPr lang="en-US" sz="4800" b="1" dirty="0">
                <a:latin typeface="Arial" panose="020B0604020202020204" pitchFamily="34" charset="0"/>
                <a:cs typeface="Arial" panose="020B0604020202020204" pitchFamily="34" charset="0"/>
              </a:rPr>
              <a:t>Task-17 : Biological Knowledge Graph</a:t>
            </a:r>
            <a:endParaRPr lang="en-IN" dirty="0"/>
          </a:p>
        </p:txBody>
      </p:sp>
      <p:sp>
        <p:nvSpPr>
          <p:cNvPr id="3" name="Content Placeholder 2">
            <a:extLst>
              <a:ext uri="{FF2B5EF4-FFF2-40B4-BE49-F238E27FC236}">
                <a16:creationId xmlns:a16="http://schemas.microsoft.com/office/drawing/2014/main" id="{C90D95AB-32E4-E583-8917-CE099EA1EAFA}"/>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Created a biological knowledge graph to visualize interactions among genes, chemicals, diseases, and species, aiding in understanding complex biological relationships.</a:t>
            </a:r>
          </a:p>
          <a:p>
            <a:r>
              <a:rPr lang="en-US" sz="2400" b="1" dirty="0">
                <a:latin typeface="Times New Roman" panose="02020603050405020304" pitchFamily="18" charset="0"/>
                <a:cs typeface="Times New Roman" panose="02020603050405020304" pitchFamily="18" charset="0"/>
              </a:rPr>
              <a:t>Data Source</a:t>
            </a:r>
            <a:r>
              <a:rPr lang="en-US" sz="2400" dirty="0">
                <a:latin typeface="Times New Roman" panose="02020603050405020304" pitchFamily="18" charset="0"/>
                <a:cs typeface="Times New Roman" panose="02020603050405020304" pitchFamily="18" charset="0"/>
              </a:rPr>
              <a:t>: Utilized data from the CSV file "Task1_pubmed_secondary_metabolites_Bacteria.csv," covering genes, chemicals, diseases, and species.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52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419A3-2D3A-AE0C-1815-76887F53FF65}"/>
              </a:ext>
            </a:extLst>
          </p:cNvPr>
          <p:cNvSpPr txBox="1"/>
          <p:nvPr/>
        </p:nvSpPr>
        <p:spPr>
          <a:xfrm>
            <a:off x="1626499" y="987228"/>
            <a:ext cx="8464269" cy="4893647"/>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Graph Construction</a:t>
            </a:r>
            <a:r>
              <a:rPr lang="en-US" sz="2400" dirty="0">
                <a:latin typeface="Arial" panose="020B0604020202020204" pitchFamily="34" charset="0"/>
                <a:cs typeface="Arial" panose="020B0604020202020204" pitchFamily="34" charset="0"/>
              </a:rPr>
              <a:t>: Built a directed graph using </a:t>
            </a:r>
            <a:r>
              <a:rPr lang="en-US" sz="2400" dirty="0" err="1">
                <a:latin typeface="Arial" panose="020B0604020202020204" pitchFamily="34" charset="0"/>
                <a:cs typeface="Arial" panose="020B0604020202020204" pitchFamily="34" charset="0"/>
              </a:rPr>
              <a:t>NetworkX</a:t>
            </a:r>
            <a:r>
              <a:rPr lang="en-US" sz="2400" dirty="0">
                <a:latin typeface="Arial" panose="020B0604020202020204" pitchFamily="34" charset="0"/>
                <a:cs typeface="Arial" panose="020B0604020202020204" pitchFamily="34" charset="0"/>
              </a:rPr>
              <a:t>, adding nodes for each unique entity and edges to represent relationships like gene-disease associations and chemical-gene interactions.</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Subgraph Selection</a:t>
            </a:r>
            <a:r>
              <a:rPr lang="en-US" sz="2400" dirty="0">
                <a:latin typeface="Arial" panose="020B0604020202020204" pitchFamily="34" charset="0"/>
                <a:cs typeface="Arial" panose="020B0604020202020204" pitchFamily="34" charset="0"/>
              </a:rPr>
              <a:t>: Focused on the top 200 nodes based on degree centrality to highlight the most influential entities and simplify the graph's complexity.</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Visualization and Output</a:t>
            </a:r>
            <a:r>
              <a:rPr lang="en-US" sz="2400" dirty="0">
                <a:latin typeface="Arial" panose="020B0604020202020204" pitchFamily="34" charset="0"/>
                <a:cs typeface="Arial" panose="020B0604020202020204" pitchFamily="34" charset="0"/>
              </a:rPr>
              <a:t>: Used spring layout for node positioning and </a:t>
            </a:r>
            <a:r>
              <a:rPr lang="en-US" sz="2400" dirty="0" err="1">
                <a:latin typeface="Arial" panose="020B0604020202020204" pitchFamily="34" charset="0"/>
                <a:cs typeface="Arial" panose="020B0604020202020204" pitchFamily="34" charset="0"/>
              </a:rPr>
              <a:t>Plotly</a:t>
            </a:r>
            <a:r>
              <a:rPr lang="en-US" sz="2400" dirty="0">
                <a:latin typeface="Arial" panose="020B0604020202020204" pitchFamily="34" charset="0"/>
                <a:cs typeface="Arial" panose="020B0604020202020204" pitchFamily="34" charset="0"/>
              </a:rPr>
              <a:t> for interactive visualization, saved as "biological_knowledge_graph_200_resized.html" for easy exploration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271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774C-6AEA-53F3-63B0-1833575D7307}"/>
              </a:ext>
            </a:extLst>
          </p:cNvPr>
          <p:cNvSpPr>
            <a:spLocks noGrp="1"/>
          </p:cNvSpPr>
          <p:nvPr>
            <p:ph type="title"/>
          </p:nvPr>
        </p:nvSpPr>
        <p:spPr/>
        <p:txBody>
          <a:bodyPr/>
          <a:lstStyle/>
          <a:p>
            <a:r>
              <a:rPr lang="en-IN" dirty="0"/>
              <a:t>						</a:t>
            </a:r>
            <a:br>
              <a:rPr lang="en-IN" dirty="0"/>
            </a:br>
            <a:r>
              <a:rPr lang="en-IN" dirty="0"/>
              <a:t>						Thank you</a:t>
            </a:r>
          </a:p>
        </p:txBody>
      </p:sp>
    </p:spTree>
    <p:extLst>
      <p:ext uri="{BB962C8B-B14F-4D97-AF65-F5344CB8AC3E}">
        <p14:creationId xmlns:p14="http://schemas.microsoft.com/office/powerpoint/2010/main" val="104911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B9AB-3D27-5B49-84E5-F40ED9BC9F57}"/>
              </a:ext>
            </a:extLst>
          </p:cNvPr>
          <p:cNvSpPr>
            <a:spLocks noGrp="1"/>
          </p:cNvSpPr>
          <p:nvPr>
            <p:ph type="title"/>
          </p:nvPr>
        </p:nvSpPr>
        <p:spPr/>
        <p:txBody>
          <a:bodyPr/>
          <a:lstStyle/>
          <a:p>
            <a:r>
              <a:rPr lang="en-US" sz="4400" b="1" dirty="0"/>
              <a:t>Task 2 : Collecting Available Databases</a:t>
            </a:r>
            <a:endParaRPr lang="en-IN" dirty="0"/>
          </a:p>
        </p:txBody>
      </p:sp>
      <p:sp>
        <p:nvSpPr>
          <p:cNvPr id="4" name="TextBox 3">
            <a:extLst>
              <a:ext uri="{FF2B5EF4-FFF2-40B4-BE49-F238E27FC236}">
                <a16:creationId xmlns:a16="http://schemas.microsoft.com/office/drawing/2014/main" id="{081AAC5E-1D85-B637-F343-4CEC0281CA9B}"/>
              </a:ext>
            </a:extLst>
          </p:cNvPr>
          <p:cNvSpPr txBox="1"/>
          <p:nvPr/>
        </p:nvSpPr>
        <p:spPr>
          <a:xfrm>
            <a:off x="873940" y="2168665"/>
            <a:ext cx="1065721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the study on secondary metabolites of bacteria, data gathering was systematically conducted via thorough searches on PubMed and Europe PMC, ensuring comprehensive dataset acquisition. The approach involved extracting pertinent details from scholarly literature, adhering to professional standards in scientific inquiry. By utilizing these reputable databases, a diverse and robust dataset was assembled, enabling a comprehensive exploration of bacterial secondary metabolites. This meticulous process facilitated the acquisition of high-quality data, supporting rigorous analysis and interpretation in scientific exploration.</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25305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53D8905-C567-93F1-5664-147A2FD97E54}"/>
              </a:ext>
            </a:extLst>
          </p:cNvPr>
          <p:cNvSpPr>
            <a:spLocks noGrp="1" noChangeArrowheads="1"/>
          </p:cNvSpPr>
          <p:nvPr>
            <p:ph type="title"/>
          </p:nvPr>
        </p:nvSpPr>
        <p:spPr bwMode="auto">
          <a:xfrm>
            <a:off x="1097280" y="-142180"/>
            <a:ext cx="104481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altLang="en-US" sz="3600" b="1" dirty="0">
                <a:solidFill>
                  <a:schemeClr val="tx1"/>
                </a:solidFill>
                <a:latin typeface="Arial" panose="020B0604020202020204" pitchFamily="34" charset="0"/>
              </a:rPr>
            </a:br>
            <a:br>
              <a:rPr lang="en-US" altLang="en-US" sz="3600" b="1" dirty="0">
                <a:solidFill>
                  <a:schemeClr val="tx1"/>
                </a:solidFill>
                <a:latin typeface="Arial" panose="020B0604020202020204" pitchFamily="34" charset="0"/>
              </a:rPr>
            </a:br>
            <a:r>
              <a:rPr lang="en-US" altLang="en-US" sz="3600" b="1" dirty="0">
                <a:solidFill>
                  <a:schemeClr val="tx1"/>
                </a:solidFill>
                <a:latin typeface="Arial" panose="020B0604020202020204" pitchFamily="34" charset="0"/>
              </a:rPr>
              <a:t>TA</a:t>
            </a:r>
            <a:r>
              <a:rPr kumimoji="0" lang="en-US" altLang="en-US" sz="3600" b="1" i="0" u="none" strike="noStrike" cap="none" normalizeH="0" baseline="0" dirty="0">
                <a:ln>
                  <a:noFill/>
                </a:ln>
                <a:solidFill>
                  <a:schemeClr val="tx1"/>
                </a:solidFill>
                <a:effectLst/>
                <a:latin typeface="Arial" panose="020B0604020202020204" pitchFamily="34" charset="0"/>
              </a:rPr>
              <a:t>SK 3 : Run </a:t>
            </a:r>
            <a:r>
              <a:rPr lang="en-US" altLang="en-US" sz="3600" b="1" dirty="0" err="1">
                <a:solidFill>
                  <a:schemeClr val="tx1"/>
                </a:solidFill>
                <a:latin typeface="Arial" panose="020B0604020202020204" pitchFamily="34" charset="0"/>
              </a:rPr>
              <a:t>P</a:t>
            </a:r>
            <a:r>
              <a:rPr kumimoji="0" lang="en-US" altLang="en-US" sz="3600" b="1" i="0" u="none" strike="noStrike" cap="none" normalizeH="0" baseline="0" dirty="0" err="1">
                <a:ln>
                  <a:noFill/>
                </a:ln>
                <a:solidFill>
                  <a:schemeClr val="tx1"/>
                </a:solidFill>
                <a:effectLst/>
                <a:latin typeface="Arial" panose="020B0604020202020204" pitchFamily="34" charset="0"/>
              </a:rPr>
              <a:t>ubmed.miner</a:t>
            </a:r>
            <a:r>
              <a:rPr kumimoji="0" lang="en-US" altLang="en-US" sz="3600" b="1" i="0" u="none" strike="noStrike" cap="none" normalizeH="0" baseline="0" dirty="0">
                <a:ln>
                  <a:noFill/>
                </a:ln>
                <a:solidFill>
                  <a:schemeClr val="tx1"/>
                </a:solidFill>
                <a:effectLst/>
                <a:latin typeface="Arial" panose="020B0604020202020204" pitchFamily="34" charset="0"/>
              </a:rPr>
              <a:t> over all the papers </a:t>
            </a:r>
            <a:br>
              <a:rPr kumimoji="0" lang="en-US" altLang="en-US" sz="3600" b="1" i="0" u="none" strike="noStrike" cap="none" normalizeH="0" baseline="0" dirty="0">
                <a:ln>
                  <a:noFill/>
                </a:ln>
                <a:solidFill>
                  <a:schemeClr val="tx1"/>
                </a:solidFill>
                <a:effectLst/>
                <a:latin typeface="Arial" panose="020B0604020202020204" pitchFamily="34" charset="0"/>
              </a:rPr>
            </a:b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32E29457-2D58-55A0-4DA9-C8328AA4963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Following abstract retrieval, I use the </a:t>
            </a:r>
            <a:r>
              <a:rPr lang="en-US" sz="2400" dirty="0" err="1">
                <a:latin typeface="Times New Roman" panose="02020603050405020304" pitchFamily="18" charset="0"/>
                <a:cs typeface="Times New Roman" panose="02020603050405020304" pitchFamily="18" charset="0"/>
              </a:rPr>
              <a:t>Pubtator</a:t>
            </a:r>
            <a:r>
              <a:rPr lang="en-US" sz="2400" dirty="0">
                <a:latin typeface="Times New Roman" panose="02020603050405020304" pitchFamily="18" charset="0"/>
                <a:cs typeface="Times New Roman" panose="02020603050405020304" pitchFamily="18" charset="0"/>
              </a:rPr>
              <a:t> function to extract genes, diseases, mutations, chemicals, and species relevant to bacterial secondary metabolites. To ensure data accuracy, I merge duplicate entries based on identical chemical, gene, disease, and species attributes. Subsequently, I consolidate corresponding PubMed IDs using a grouping method, simplifying data presentation while maintaining the consistency and thoroughness essential for studying bacterial secondary metabolites.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07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DD1B1B4-AC30-B1F4-DBAE-4B421F4E3D22}"/>
              </a:ext>
            </a:extLst>
          </p:cNvPr>
          <p:cNvSpPr>
            <a:spLocks noGrp="1" noChangeArrowheads="1"/>
          </p:cNvSpPr>
          <p:nvPr>
            <p:ph type="title"/>
          </p:nvPr>
        </p:nvSpPr>
        <p:spPr bwMode="auto">
          <a:xfrm>
            <a:off x="1097280" y="658038"/>
            <a:ext cx="62924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TASK 4 : </a:t>
            </a:r>
            <a:r>
              <a:rPr kumimoji="0" lang="en-US" altLang="en-US" sz="4000" b="1" i="0" u="none" strike="noStrike" cap="none" normalizeH="0" baseline="0" dirty="0" err="1">
                <a:ln>
                  <a:noFill/>
                </a:ln>
                <a:solidFill>
                  <a:schemeClr val="tx1"/>
                </a:solidFill>
                <a:effectLst/>
                <a:latin typeface="Arial" panose="020B0604020202020204" pitchFamily="34" charset="0"/>
              </a:rPr>
              <a:t>GiveSentences</a:t>
            </a:r>
            <a:r>
              <a:rPr kumimoji="0" lang="en-US" altLang="en-US" sz="4000" b="1" i="0" u="none" strike="noStrike" cap="none" normalizeH="0" baseline="0" dirty="0">
                <a:ln>
                  <a:noFill/>
                </a:ln>
                <a:solidFill>
                  <a:schemeClr val="tx1"/>
                </a:solidFill>
                <a:effectLst/>
                <a:latin typeface="Arial" panose="020B0604020202020204" pitchFamily="34" charset="0"/>
              </a:rPr>
              <a:t>()</a:t>
            </a:r>
          </a:p>
        </p:txBody>
      </p:sp>
      <p:sp>
        <p:nvSpPr>
          <p:cNvPr id="3" name="Content Placeholder 2">
            <a:extLst>
              <a:ext uri="{FF2B5EF4-FFF2-40B4-BE49-F238E27FC236}">
                <a16:creationId xmlns:a16="http://schemas.microsoft.com/office/drawing/2014/main" id="{15F47D83-88C3-04B1-788E-B2AA3C97FE46}"/>
              </a:ext>
            </a:extLst>
          </p:cNvPr>
          <p:cNvSpPr>
            <a:spLocks noGrp="1"/>
          </p:cNvSpPr>
          <p:nvPr>
            <p:ph idx="1"/>
          </p:nvPr>
        </p:nvSpPr>
        <p:spPr/>
        <p:txBody>
          <a:bodyPr>
            <a:normAutofit/>
          </a:bodyPr>
          <a:lstStyle/>
          <a:p>
            <a:pPr algn="just"/>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Upon obtaining abstracts, I use the </a:t>
            </a:r>
            <a:r>
              <a:rPr lang="en-US" sz="2400" dirty="0" err="1">
                <a:latin typeface="Times New Roman" panose="02020603050405020304" pitchFamily="18" charset="0"/>
                <a:cs typeface="Times New Roman" panose="02020603050405020304" pitchFamily="18" charset="0"/>
              </a:rPr>
              <a:t>Pubtator</a:t>
            </a:r>
            <a:r>
              <a:rPr lang="en-US" sz="2400" dirty="0">
                <a:latin typeface="Times New Roman" panose="02020603050405020304" pitchFamily="18" charset="0"/>
                <a:cs typeface="Times New Roman" panose="02020603050405020304" pitchFamily="18" charset="0"/>
              </a:rPr>
              <a:t> tool to extract genes, diseases, mutations, chemicals, and species pertinent to bacterial secondary metabolites. To ensure data reliability, I merge duplicate entries based on identical chemical, gene, disease, and species attributes. Subsequently, I combine associated PubMed IDs through grouping, simplifying data organization while maintaining the consistency and comprehensiveness crucial for studying bacterial secondary metabolites.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96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163E65-A551-D69E-FEB6-AE722830EE0A}"/>
              </a:ext>
            </a:extLst>
          </p:cNvPr>
          <p:cNvSpPr>
            <a:spLocks noGrp="1" noChangeArrowheads="1"/>
          </p:cNvSpPr>
          <p:nvPr>
            <p:ph type="title"/>
          </p:nvPr>
        </p:nvSpPr>
        <p:spPr bwMode="auto">
          <a:xfrm>
            <a:off x="1097280" y="658038"/>
            <a:ext cx="71697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TASK 5 : Available Databases</a:t>
            </a:r>
          </a:p>
        </p:txBody>
      </p:sp>
      <p:sp>
        <p:nvSpPr>
          <p:cNvPr id="3" name="Content Placeholder 2">
            <a:extLst>
              <a:ext uri="{FF2B5EF4-FFF2-40B4-BE49-F238E27FC236}">
                <a16:creationId xmlns:a16="http://schemas.microsoft.com/office/drawing/2014/main" id="{7FC8BC90-EAD7-4D72-6D3C-6E99C1B63F30}"/>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Compilation of a CSV file containing information on 4 databases. Each entry includes details such as the database link, publication link, publication year, and a brief description. I generated this file after conducting a search using the keywords "Secondary Metabolites Bacteria."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7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C75ECAC-1EC6-0B0A-B258-C8E53399BAB2}"/>
              </a:ext>
            </a:extLst>
          </p:cNvPr>
          <p:cNvSpPr>
            <a:spLocks noGrp="1" noChangeArrowheads="1"/>
          </p:cNvSpPr>
          <p:nvPr>
            <p:ph type="title"/>
          </p:nvPr>
        </p:nvSpPr>
        <p:spPr bwMode="auto">
          <a:xfrm>
            <a:off x="1097280" y="658038"/>
            <a:ext cx="70971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TASK 6 : Proteins (</a:t>
            </a:r>
            <a:r>
              <a:rPr lang="en-IN" sz="4000" b="1" i="0" u="none" strike="noStrike" dirty="0">
                <a:solidFill>
                  <a:srgbClr val="000000"/>
                </a:solidFill>
                <a:effectLst/>
                <a:latin typeface="Arial" panose="020B0604020202020204" pitchFamily="34" charset="0"/>
              </a:rPr>
              <a:t>UNIPROT)</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9E888164-9AD8-C77D-9E7D-8DFAD21BBD9B}"/>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Exploring the genes and proteins related to this topic using information from </a:t>
            </a:r>
            <a:r>
              <a:rPr lang="en-US" sz="2400" dirty="0" err="1">
                <a:latin typeface="Times New Roman" panose="02020603050405020304" pitchFamily="18" charset="0"/>
                <a:cs typeface="Times New Roman" panose="02020603050405020304" pitchFamily="18" charset="0"/>
              </a:rPr>
              <a:t>UniProt</a:t>
            </a:r>
            <a:r>
              <a:rPr lang="en-US" sz="2400" dirty="0">
                <a:latin typeface="Times New Roman" panose="02020603050405020304" pitchFamily="18" charset="0"/>
                <a:cs typeface="Times New Roman" panose="02020603050405020304" pitchFamily="18" charset="0"/>
              </a:rPr>
              <a:t> has given me a better understanding of their roles in the biosynthesis, regulation, and function of secondary metabolites in bacteria. This insight helps us delve deeper into the molecular mechanisms and potential applications of these compounds.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56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DFF5F8E-EBA6-2233-988A-DB3B72BB3233}"/>
              </a:ext>
            </a:extLst>
          </p:cNvPr>
          <p:cNvSpPr>
            <a:spLocks noGrp="1" noChangeArrowheads="1"/>
          </p:cNvSpPr>
          <p:nvPr>
            <p:ph type="title"/>
          </p:nvPr>
        </p:nvSpPr>
        <p:spPr bwMode="auto">
          <a:xfrm>
            <a:off x="1097280" y="658038"/>
            <a:ext cx="43753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TASK 7 : Geodata</a:t>
            </a:r>
          </a:p>
        </p:txBody>
      </p:sp>
      <p:sp>
        <p:nvSpPr>
          <p:cNvPr id="3" name="Content Placeholder 2">
            <a:extLst>
              <a:ext uri="{FF2B5EF4-FFF2-40B4-BE49-F238E27FC236}">
                <a16:creationId xmlns:a16="http://schemas.microsoft.com/office/drawing/2014/main" id="{B3BDC93A-88EC-AE2B-007F-AF1AE3473E49}"/>
              </a:ext>
            </a:extLst>
          </p:cNvPr>
          <p:cNvSpPr>
            <a:spLocks noGrp="1"/>
          </p:cNvSpPr>
          <p:nvPr>
            <p:ph idx="1"/>
          </p:nvPr>
        </p:nvSpPr>
        <p:spPr/>
        <p:txBody>
          <a:bodyPr>
            <a:noAutofit/>
          </a:bodyPr>
          <a:lstStyle/>
          <a:p>
            <a:pPr algn="just"/>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Compiling comprehensive data on the occurrence and geographical distribution of bacteria producing secondary metabolites across diverse regions and historical timeframes is paramount. This dataset offers invaluable insights into not only the presence and abundance of these bacteria but also the dynamics of their metabolite production and evolution over time. By analyzing this rich reservoir of information, researchers can uncover patterns and trends essential for understanding the intricate interplay between these bacteria and their secondary metabolite production.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0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6DACD5-A4E9-3EFD-1D5E-E41D5AB9C951}"/>
              </a:ext>
            </a:extLst>
          </p:cNvPr>
          <p:cNvSpPr>
            <a:spLocks noGrp="1" noChangeArrowheads="1"/>
          </p:cNvSpPr>
          <p:nvPr>
            <p:ph type="title"/>
          </p:nvPr>
        </p:nvSpPr>
        <p:spPr bwMode="auto">
          <a:xfrm>
            <a:off x="1209040" y="988908"/>
            <a:ext cx="72029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TASK 8 : </a:t>
            </a:r>
            <a:r>
              <a:rPr lang="en-US" altLang="en-US" sz="4000" b="1" dirty="0">
                <a:solidFill>
                  <a:schemeClr val="tx1"/>
                </a:solidFill>
                <a:latin typeface="Arial" panose="020B0604020202020204" pitchFamily="34" charset="0"/>
              </a:rPr>
              <a:t>Responsible Protein</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D579CC50-2BCF-1F89-2CE6-84C1E641DE89}"/>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collected data comprises proteins and genes essential for the production of secondary metabolites in bacteria, encompassing adaptations that enable efficient biosynthesis of these compounds. This includes molecular mechanisms facilitating the regulation and production of secondary metabolites, shedding light on the biological strategies employed by bacteria to produce and utilize these compounds in various environments.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153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TotalTime>
  <Words>1451</Words>
  <Application>Microsoft Office PowerPoint</Application>
  <PresentationFormat>Widescreen</PresentationFormat>
  <Paragraphs>132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Carlito</vt:lpstr>
      <vt:lpstr>Century Gothic</vt:lpstr>
      <vt:lpstr>Times New Roman</vt:lpstr>
      <vt:lpstr>Wingdings 3</vt:lpstr>
      <vt:lpstr>Ion</vt:lpstr>
      <vt:lpstr>Secondary Metabolites of Bacteria</vt:lpstr>
      <vt:lpstr>Task 1 : Secondary Metabolites of Bacteria Pubmed</vt:lpstr>
      <vt:lpstr>Task 2 : Collecting Available Databases</vt:lpstr>
      <vt:lpstr>  TASK 3 : Run Pubmed.miner over all the papers  </vt:lpstr>
      <vt:lpstr>TASK 4 : GiveSentences()</vt:lpstr>
      <vt:lpstr>TASK 5 : Available Databases</vt:lpstr>
      <vt:lpstr>TASK 6 : Proteins (UNIPROT)</vt:lpstr>
      <vt:lpstr>TASK 7 : Geodata</vt:lpstr>
      <vt:lpstr>TASK 8 : Responsible Protein</vt:lpstr>
      <vt:lpstr>TASK 9 : Chemical Drug</vt:lpstr>
      <vt:lpstr>TASK 10 : Chemical-Gene Interaction</vt:lpstr>
      <vt:lpstr>Task-11 : Pathways Extraction Process</vt:lpstr>
      <vt:lpstr> Task-12: Verification of Secondary Metabolites of bacteria-related Sentences Using BioBert  </vt:lpstr>
      <vt:lpstr>PowerPoint Presentation</vt:lpstr>
      <vt:lpstr>Task-13 : Summary Of Sentences</vt:lpstr>
      <vt:lpstr>Task-14 : Protein Information And Analysis</vt:lpstr>
      <vt:lpstr>PowerPoint Presentation</vt:lpstr>
      <vt:lpstr>PowerPoint Presentation</vt:lpstr>
      <vt:lpstr>Task-15 : Knowledge -  Graph</vt:lpstr>
      <vt:lpstr>PowerPoint Presentation</vt:lpstr>
      <vt:lpstr>Task-16 : Graph Interaction</vt:lpstr>
      <vt:lpstr>PowerPoint Presentation</vt:lpstr>
      <vt:lpstr>Task-17 : Biological Knowledge Graph</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Of Extremophiles (Acidic)</dc:title>
  <dc:creator>Dheeraj Pandey</dc:creator>
  <cp:lastModifiedBy>shreeram singh</cp:lastModifiedBy>
  <cp:revision>41</cp:revision>
  <dcterms:created xsi:type="dcterms:W3CDTF">2024-04-03T09:16:48Z</dcterms:created>
  <dcterms:modified xsi:type="dcterms:W3CDTF">2024-08-02T17:23:30Z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