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02" r:id="rId4"/>
    <p:sldId id="301" r:id="rId5"/>
    <p:sldId id="303" r:id="rId6"/>
    <p:sldId id="306" r:id="rId7"/>
    <p:sldId id="310" r:id="rId8"/>
    <p:sldId id="312" r:id="rId9"/>
    <p:sldId id="257" r:id="rId10"/>
    <p:sldId id="259" r:id="rId11"/>
    <p:sldId id="260" r:id="rId12"/>
    <p:sldId id="261" r:id="rId13"/>
    <p:sldId id="262" r:id="rId14"/>
    <p:sldId id="263" r:id="rId15"/>
    <p:sldId id="313" r:id="rId16"/>
    <p:sldId id="314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6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1.wmf"/><Relationship Id="rId7" Type="http://schemas.openxmlformats.org/officeDocument/2006/relationships/image" Target="../media/image8.w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10.wmf"/><Relationship Id="rId16" Type="http://schemas.openxmlformats.org/officeDocument/2006/relationships/image" Target="../media/image23.emf"/><Relationship Id="rId20" Type="http://schemas.openxmlformats.org/officeDocument/2006/relationships/image" Target="../media/image27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8.wmf"/><Relationship Id="rId5" Type="http://schemas.openxmlformats.org/officeDocument/2006/relationships/image" Target="../media/image13.w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4" Type="http://schemas.openxmlformats.org/officeDocument/2006/relationships/image" Target="../media/image12.wmf"/><Relationship Id="rId9" Type="http://schemas.openxmlformats.org/officeDocument/2006/relationships/image" Target="../media/image16.e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665D7-D00F-4F77-9B48-5730BD9571DC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3F3A-9586-41A5-AF4D-4956E35E7A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27A2-B713-44EA-9998-9219FF568E6A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E18D-C99A-41AC-8D0A-5CCF8CC4EED1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C63-84D0-40E9-A1FE-858A157DC82F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FE69-0FBA-498E-A860-77EE51DDF5C1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573D4-CE59-4146-9B17-5E5D85FC88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0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867C3B-5E5E-4E2B-AF58-378155D1D7DC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B2BE12-4D5C-4D49-8690-08C79CFA9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6705E-6399-47C2-8E71-EE7C054A470E}" type="datetimeFigureOut">
              <a:rPr lang="zh-CN" altLang="en-US">
                <a:solidFill>
                  <a:srgbClr val="FFF39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50F8A-D46E-4247-8598-1358C2FE18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5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2C19-D111-4CC3-88A0-4AA1EF76B29A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A490-D273-40E6-8CB6-5D6672FB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1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4780A-0E06-4124-AE50-DE87C6D06432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1491-B1D3-4FFA-A66B-EEC699E6D4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2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08AE2B7-0F48-4CE8-BEBC-286A276FCD3F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04F6B8D-7F91-4F96-B4CB-F9775FDBB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25F8-B051-43E4-9377-13FBADF358F5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BB47F-0AFC-4114-8ECC-2F9C4317D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75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E61CFE5-EE7D-4E1D-B6AC-19402801419C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2CEC2A-13D7-496E-A0C3-84700E3729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28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961C-24EE-4376-AFF9-7829E1E967EE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BC4F0E6-04F3-4D9F-844E-0F4A3756E7FD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6DCD501-E1E0-4FEC-8D92-79C2B94F7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8C987-5316-4CB2-9DCA-6E9BEF5F3198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EA0AE-156E-4042-8497-25E103FBB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22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9439F-244B-4A58-9103-F978C2AF9B85}" type="datetimeFigureOut">
              <a:rPr lang="zh-CN" altLang="en-US">
                <a:solidFill>
                  <a:srgbClr val="575F6D"/>
                </a:solidFill>
              </a:rPr>
              <a:pPr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A6AFB-D217-43DB-81D9-A647C8C93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E746-C665-4FBB-B048-8E7E1CCF0A09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A802-360F-4A88-A53D-A9682C6EF794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D67C-1B27-4801-B56F-786DC7FE670B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F45-5398-4066-BB9B-22480F4CF37B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25E2-9583-49DA-92B2-3C3D0480F4A4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502F-721D-4991-98FC-2F177709759C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E5A8-2E12-49FE-9DF8-8B1F6558A236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C08-3B37-4564-99EF-295760E665F4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5F78-FCFD-4069-922B-749353F0C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6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00471-2FEF-48C3-ADEB-82066DA7E4CC}" type="datetimeFigureOut">
              <a:rPr lang="zh-CN" altLang="en-US">
                <a:solidFill>
                  <a:srgbClr val="575F6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2019/3/30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E239B-AB9A-4C46-B929-8B13F56CA5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/>
          <a:cs typeface="华文楷体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7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6.emf"/><Relationship Id="rId34" Type="http://schemas.openxmlformats.org/officeDocument/2006/relationships/image" Target="../media/image22.emf"/><Relationship Id="rId42" Type="http://schemas.openxmlformats.org/officeDocument/2006/relationships/image" Target="../media/image26.e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9.bin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23" Type="http://schemas.openxmlformats.org/officeDocument/2006/relationships/image" Target="../media/image17.emf"/><Relationship Id="rId28" Type="http://schemas.openxmlformats.org/officeDocument/2006/relationships/image" Target="../media/image19.emf"/><Relationship Id="rId36" Type="http://schemas.openxmlformats.org/officeDocument/2006/relationships/image" Target="../media/image23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23.bin"/><Relationship Id="rId44" Type="http://schemas.openxmlformats.org/officeDocument/2006/relationships/image" Target="../media/image27.wmf"/><Relationship Id="rId4" Type="http://schemas.openxmlformats.org/officeDocument/2006/relationships/image" Target="../media/image9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25.bin"/><Relationship Id="rId43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5BC9-6692-48E4-BF38-7679AE7E6254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UNIT III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553200" y="736600"/>
            <a:ext cx="2286000" cy="3429000"/>
            <a:chOff x="4128" y="464"/>
            <a:chExt cx="1440" cy="2160"/>
          </a:xfrm>
        </p:grpSpPr>
        <p:sp>
          <p:nvSpPr>
            <p:cNvPr id="14369" name="Line 27"/>
            <p:cNvSpPr>
              <a:spLocks noChangeShapeType="1"/>
            </p:cNvSpPr>
            <p:nvPr/>
          </p:nvSpPr>
          <p:spPr bwMode="auto">
            <a:xfrm>
              <a:off x="4128" y="158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 flipV="1">
              <a:off x="5088" y="46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4371" name="Object 16"/>
            <p:cNvGraphicFramePr>
              <a:graphicFrameLocks noChangeAspect="1"/>
            </p:cNvGraphicFramePr>
            <p:nvPr/>
          </p:nvGraphicFramePr>
          <p:xfrm>
            <a:off x="5018" y="1496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" name="Equation" r:id="rId3" imgW="114102" imgH="126780" progId="Equation.3">
                    <p:embed/>
                  </p:oleObj>
                </mc:Choice>
                <mc:Fallback>
                  <p:oleObj name="Equation" r:id="rId3" imgW="114102" imgH="126780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" y="1496"/>
                          <a:ext cx="16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17"/>
            <p:cNvGraphicFramePr>
              <a:graphicFrameLocks noChangeAspect="1"/>
            </p:cNvGraphicFramePr>
            <p:nvPr/>
          </p:nvGraphicFramePr>
          <p:xfrm>
            <a:off x="4560" y="1496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Equation" r:id="rId5" imgW="114102" imgH="126780" progId="Equation.3">
                    <p:embed/>
                  </p:oleObj>
                </mc:Choice>
                <mc:Fallback>
                  <p:oleObj name="Equation" r:id="rId5" imgW="114102" imgH="12678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96"/>
                          <a:ext cx="16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18"/>
            <p:cNvGraphicFramePr>
              <a:graphicFrameLocks noChangeAspect="1"/>
            </p:cNvGraphicFramePr>
            <p:nvPr/>
          </p:nvGraphicFramePr>
          <p:xfrm>
            <a:off x="4468" y="1616"/>
            <a:ext cx="23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" name="公式" r:id="rId6" imgW="228501" imgH="165028" progId="Equation.3">
                    <p:embed/>
                  </p:oleObj>
                </mc:Choice>
                <mc:Fallback>
                  <p:oleObj name="公式" r:id="rId6" imgW="228501" imgH="165028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6"/>
                          <a:ext cx="236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19"/>
            <p:cNvGraphicFramePr>
              <a:graphicFrameLocks noChangeAspect="1"/>
            </p:cNvGraphicFramePr>
            <p:nvPr/>
          </p:nvGraphicFramePr>
          <p:xfrm>
            <a:off x="4951" y="161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" name="Equation" r:id="rId8" imgW="126725" imgH="177415" progId="Equation.3">
                    <p:embed/>
                  </p:oleObj>
                </mc:Choice>
                <mc:Fallback>
                  <p:oleObj name="Equation" r:id="rId8" imgW="126725" imgH="177415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616"/>
                          <a:ext cx="13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Line 33"/>
            <p:cNvSpPr>
              <a:spLocks noChangeShapeType="1"/>
            </p:cNvSpPr>
            <p:nvPr/>
          </p:nvSpPr>
          <p:spPr bwMode="auto">
            <a:xfrm flipV="1">
              <a:off x="4848" y="480"/>
              <a:ext cx="0" cy="1104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6" name="Line 34"/>
            <p:cNvSpPr>
              <a:spLocks noChangeShapeType="1"/>
            </p:cNvSpPr>
            <p:nvPr/>
          </p:nvSpPr>
          <p:spPr bwMode="auto">
            <a:xfrm>
              <a:off x="4848" y="1584"/>
              <a:ext cx="0" cy="96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7" name="Line 35"/>
            <p:cNvSpPr>
              <a:spLocks noChangeShapeType="1"/>
            </p:cNvSpPr>
            <p:nvPr/>
          </p:nvSpPr>
          <p:spPr bwMode="auto">
            <a:xfrm>
              <a:off x="4848" y="190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8" name="Line 36"/>
            <p:cNvSpPr>
              <a:spLocks noChangeShapeType="1"/>
            </p:cNvSpPr>
            <p:nvPr/>
          </p:nvSpPr>
          <p:spPr bwMode="auto">
            <a:xfrm flipV="1">
              <a:off x="4848" y="11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9" name="Line 37"/>
            <p:cNvSpPr>
              <a:spLocks noChangeShapeType="1"/>
            </p:cNvSpPr>
            <p:nvPr/>
          </p:nvSpPr>
          <p:spPr bwMode="auto">
            <a:xfrm>
              <a:off x="4704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0" name="Line 38"/>
            <p:cNvSpPr>
              <a:spLocks noChangeShapeType="1"/>
            </p:cNvSpPr>
            <p:nvPr/>
          </p:nvSpPr>
          <p:spPr bwMode="auto">
            <a:xfrm flipH="1">
              <a:off x="4896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1" name="Line 41"/>
            <p:cNvSpPr>
              <a:spLocks noChangeShapeType="1"/>
            </p:cNvSpPr>
            <p:nvPr/>
          </p:nvSpPr>
          <p:spPr bwMode="auto">
            <a:xfrm>
              <a:off x="5040" y="6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4382" name="Object 20"/>
            <p:cNvGraphicFramePr>
              <a:graphicFrameLocks noChangeAspect="1"/>
            </p:cNvGraphicFramePr>
            <p:nvPr/>
          </p:nvGraphicFramePr>
          <p:xfrm>
            <a:off x="5152" y="1200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" name="Equation" r:id="rId10" imgW="177569" imgH="202936" progId="Equation.3">
                    <p:embed/>
                  </p:oleObj>
                </mc:Choice>
                <mc:Fallback>
                  <p:oleObj name="Equation" r:id="rId10" imgW="177569" imgH="202936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" y="1200"/>
                          <a:ext cx="22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3" name="Object 21"/>
            <p:cNvGraphicFramePr>
              <a:graphicFrameLocks noChangeAspect="1"/>
            </p:cNvGraphicFramePr>
            <p:nvPr/>
          </p:nvGraphicFramePr>
          <p:xfrm>
            <a:off x="5136" y="1712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" name="Equation" r:id="rId12" imgW="279279" imgH="203112" progId="Equation.3">
                    <p:embed/>
                  </p:oleObj>
                </mc:Choice>
                <mc:Fallback>
                  <p:oleObj name="Equation" r:id="rId12" imgW="279279" imgH="203112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12"/>
                          <a:ext cx="35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4" name="Object 22"/>
            <p:cNvGraphicFramePr>
              <a:graphicFrameLocks noChangeAspect="1"/>
            </p:cNvGraphicFramePr>
            <p:nvPr/>
          </p:nvGraphicFramePr>
          <p:xfrm>
            <a:off x="4848" y="1392"/>
            <a:ext cx="23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" name="公式" r:id="rId14" imgW="203024" imgH="164957" progId="Equation.3">
                    <p:embed/>
                  </p:oleObj>
                </mc:Choice>
                <mc:Fallback>
                  <p:oleObj name="公式" r:id="rId14" imgW="203024" imgH="164957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2"/>
                          <a:ext cx="23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5" name="Line 60"/>
            <p:cNvSpPr>
              <a:spLocks noChangeShapeType="1"/>
            </p:cNvSpPr>
            <p:nvPr/>
          </p:nvSpPr>
          <p:spPr bwMode="auto">
            <a:xfrm>
              <a:off x="4608" y="1584"/>
              <a:ext cx="0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6" name="Line 61"/>
            <p:cNvSpPr>
              <a:spLocks noChangeShapeType="1"/>
            </p:cNvSpPr>
            <p:nvPr/>
          </p:nvSpPr>
          <p:spPr bwMode="auto">
            <a:xfrm>
              <a:off x="4656" y="1584"/>
              <a:ext cx="432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7" name="Line 62"/>
            <p:cNvSpPr>
              <a:spLocks noChangeShapeType="1"/>
            </p:cNvSpPr>
            <p:nvPr/>
          </p:nvSpPr>
          <p:spPr bwMode="auto">
            <a:xfrm flipV="1">
              <a:off x="5040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8" name="Line 63"/>
            <p:cNvSpPr>
              <a:spLocks noChangeShapeType="1"/>
            </p:cNvSpPr>
            <p:nvPr/>
          </p:nvSpPr>
          <p:spPr bwMode="auto">
            <a:xfrm flipV="1">
              <a:off x="5040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9" name="Line 64"/>
            <p:cNvSpPr>
              <a:spLocks noChangeShapeType="1"/>
            </p:cNvSpPr>
            <p:nvPr/>
          </p:nvSpPr>
          <p:spPr bwMode="auto">
            <a:xfrm flipV="1">
              <a:off x="5040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0" name="Line 65"/>
            <p:cNvSpPr>
              <a:spLocks noChangeShapeType="1"/>
            </p:cNvSpPr>
            <p:nvPr/>
          </p:nvSpPr>
          <p:spPr bwMode="auto">
            <a:xfrm flipV="1">
              <a:off x="5040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1" name="Line 66"/>
            <p:cNvSpPr>
              <a:spLocks noChangeShapeType="1"/>
            </p:cNvSpPr>
            <p:nvPr/>
          </p:nvSpPr>
          <p:spPr bwMode="auto">
            <a:xfrm flipV="1">
              <a:off x="5040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2" name="Line 67"/>
            <p:cNvSpPr>
              <a:spLocks noChangeShapeType="1"/>
            </p:cNvSpPr>
            <p:nvPr/>
          </p:nvSpPr>
          <p:spPr bwMode="auto">
            <a:xfrm flipV="1">
              <a:off x="5040" y="1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3" name="Line 68"/>
            <p:cNvSpPr>
              <a:spLocks noChangeShapeType="1"/>
            </p:cNvSpPr>
            <p:nvPr/>
          </p:nvSpPr>
          <p:spPr bwMode="auto">
            <a:xfrm flipV="1">
              <a:off x="504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457200" y="685800"/>
            <a:ext cx="4170363" cy="561975"/>
            <a:chOff x="288" y="3246"/>
            <a:chExt cx="2627" cy="354"/>
          </a:xfrm>
        </p:grpSpPr>
        <p:graphicFrame>
          <p:nvGraphicFramePr>
            <p:cNvPr id="14367" name="Object 15"/>
            <p:cNvGraphicFramePr>
              <a:graphicFrameLocks noChangeAspect="1"/>
            </p:cNvGraphicFramePr>
            <p:nvPr/>
          </p:nvGraphicFramePr>
          <p:xfrm>
            <a:off x="1361" y="3246"/>
            <a:ext cx="155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" name="公式" r:id="rId16" imgW="1167893" imgH="266584" progId="Equation.3">
                    <p:embed/>
                  </p:oleObj>
                </mc:Choice>
                <mc:Fallback>
                  <p:oleObj name="公式" r:id="rId16" imgW="1167893" imgH="266584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3246"/>
                          <a:ext cx="155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288" y="3264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Roots</a:t>
              </a: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57200" y="1219200"/>
            <a:ext cx="8686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[Discussion]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①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and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are the poles of closed-loop system.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50850" y="2362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②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K=0.32</a:t>
            </a:r>
            <a:r>
              <a:rPr lang="zh-CN" altLang="en-US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=-0.4,s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=-1.6</a:t>
            </a:r>
            <a:endParaRPr lang="en-US" altLang="zh-CN" sz="2800" i="1">
              <a:solidFill>
                <a:srgbClr val="FF33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50850" y="28194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③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K=0.5</a:t>
            </a:r>
            <a:r>
              <a:rPr lang="zh-CN" altLang="en-US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=-1,s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</a:t>
            </a:r>
            <a:endParaRPr lang="en-US" altLang="zh-CN" sz="2800" i="1">
              <a:solidFill>
                <a:srgbClr val="FF33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0850" y="3276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④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K=1</a:t>
            </a:r>
            <a:r>
              <a:rPr lang="zh-CN" altLang="en-US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=-1+j,s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=-1-j</a:t>
            </a:r>
            <a:endParaRPr lang="en-US" altLang="zh-CN" sz="2800" i="1">
              <a:solidFill>
                <a:srgbClr val="FF33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50850" y="3733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⑤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K=5</a:t>
            </a:r>
            <a:r>
              <a:rPr lang="zh-CN" altLang="en-US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=-1+3j,s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=-1-3j</a:t>
            </a:r>
            <a:endParaRPr lang="en-US" altLang="zh-CN" sz="2800" i="1">
              <a:solidFill>
                <a:srgbClr val="FF33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50850" y="41910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⑥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For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K=∞</a:t>
            </a:r>
            <a:r>
              <a:rPr lang="zh-CN" altLang="en-US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=-1+∞j,s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=-1-∞j</a:t>
            </a: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7010400" y="2133600"/>
            <a:ext cx="1600200" cy="571500"/>
            <a:chOff x="4416" y="1344"/>
            <a:chExt cx="1008" cy="360"/>
          </a:xfrm>
        </p:grpSpPr>
        <p:graphicFrame>
          <p:nvGraphicFramePr>
            <p:cNvPr id="14363" name="Object 11"/>
            <p:cNvGraphicFramePr>
              <a:graphicFrameLocks noChangeAspect="1"/>
            </p:cNvGraphicFramePr>
            <p:nvPr/>
          </p:nvGraphicFramePr>
          <p:xfrm>
            <a:off x="4416" y="1344"/>
            <a:ext cx="2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" name="公式" r:id="rId18" imgW="393359" imgH="177646" progId="Equation.3">
                    <p:embed/>
                  </p:oleObj>
                </mc:Choice>
                <mc:Fallback>
                  <p:oleObj name="公式" r:id="rId18" imgW="393359" imgH="177646" progId="Equation.3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12"/>
            <p:cNvGraphicFramePr>
              <a:graphicFrameLocks noChangeAspect="1"/>
            </p:cNvGraphicFramePr>
            <p:nvPr/>
          </p:nvGraphicFramePr>
          <p:xfrm>
            <a:off x="4536" y="148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" name="Equation" r:id="rId20" imgW="57227" imgH="57226" progId="Equation.3">
                    <p:embed/>
                  </p:oleObj>
                </mc:Choice>
                <mc:Fallback>
                  <p:oleObj name="Equation" r:id="rId20" imgW="57227" imgH="57226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48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13"/>
            <p:cNvGraphicFramePr>
              <a:graphicFrameLocks noChangeAspect="1"/>
            </p:cNvGraphicFramePr>
            <p:nvPr/>
          </p:nvGraphicFramePr>
          <p:xfrm>
            <a:off x="4992" y="148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" name="Equation" r:id="rId22" imgW="57227" imgH="57226" progId="Equation.3">
                    <p:embed/>
                  </p:oleObj>
                </mc:Choice>
                <mc:Fallback>
                  <p:oleObj name="Equation" r:id="rId22" imgW="57227" imgH="57226" progId="Equation.3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48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14"/>
            <p:cNvGraphicFramePr>
              <a:graphicFrameLocks noChangeAspect="1"/>
            </p:cNvGraphicFramePr>
            <p:nvPr/>
          </p:nvGraphicFramePr>
          <p:xfrm>
            <a:off x="5136" y="1392"/>
            <a:ext cx="2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" name="公式" r:id="rId24" imgW="393359" imgH="177646" progId="Equation.3">
                    <p:embed/>
                  </p:oleObj>
                </mc:Choice>
                <mc:Fallback>
                  <p:oleObj name="公式" r:id="rId24" imgW="393359" imgH="177646" progId="Equation.3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92"/>
                          <a:ext cx="2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7161213" y="1914525"/>
            <a:ext cx="725487" cy="1171575"/>
            <a:chOff x="4511" y="1206"/>
            <a:chExt cx="457" cy="738"/>
          </a:xfrm>
        </p:grpSpPr>
        <p:graphicFrame>
          <p:nvGraphicFramePr>
            <p:cNvPr id="14360" name="Object 8"/>
            <p:cNvGraphicFramePr>
              <a:graphicFrameLocks noChangeAspect="1"/>
            </p:cNvGraphicFramePr>
            <p:nvPr/>
          </p:nvGraphicFramePr>
          <p:xfrm>
            <a:off x="4511" y="1206"/>
            <a:ext cx="25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" name="公式" r:id="rId25" imgW="368140" imgH="165028" progId="Equation.3">
                    <p:embed/>
                  </p:oleObj>
                </mc:Choice>
                <mc:Fallback>
                  <p:oleObj name="公式" r:id="rId25" imgW="368140" imgH="165028" progId="Equation.3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06"/>
                          <a:ext cx="250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9"/>
            <p:cNvGraphicFramePr>
              <a:graphicFrameLocks noChangeAspect="1"/>
            </p:cNvGraphicFramePr>
            <p:nvPr/>
          </p:nvGraphicFramePr>
          <p:xfrm>
            <a:off x="4752" y="124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" name="公式" r:id="rId27" imgW="57227" imgH="57226" progId="Equation.3">
                    <p:embed/>
                  </p:oleObj>
                </mc:Choice>
                <mc:Fallback>
                  <p:oleObj name="公式" r:id="rId27" imgW="57227" imgH="57226" progId="Equation.3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10"/>
            <p:cNvGraphicFramePr>
              <a:graphicFrameLocks noChangeAspect="1"/>
            </p:cNvGraphicFramePr>
            <p:nvPr/>
          </p:nvGraphicFramePr>
          <p:xfrm>
            <a:off x="4752" y="172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" name="Equation" r:id="rId29" imgW="57227" imgH="57226" progId="Equation.3">
                    <p:embed/>
                  </p:oleObj>
                </mc:Choice>
                <mc:Fallback>
                  <p:oleObj name="Equation" r:id="rId29" imgW="57227" imgH="57226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2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7239000" y="1219200"/>
            <a:ext cx="647700" cy="2628900"/>
            <a:chOff x="4560" y="768"/>
            <a:chExt cx="408" cy="1656"/>
          </a:xfrm>
        </p:grpSpPr>
        <p:graphicFrame>
          <p:nvGraphicFramePr>
            <p:cNvPr id="14357" name="Object 5"/>
            <p:cNvGraphicFramePr>
              <a:graphicFrameLocks noChangeAspect="1"/>
            </p:cNvGraphicFramePr>
            <p:nvPr/>
          </p:nvGraphicFramePr>
          <p:xfrm>
            <a:off x="4560" y="816"/>
            <a:ext cx="275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" name="公式" r:id="rId31" imgW="393359" imgH="177646" progId="Equation.3">
                    <p:embed/>
                  </p:oleObj>
                </mc:Choice>
                <mc:Fallback>
                  <p:oleObj name="公式" r:id="rId31" imgW="393359" imgH="177646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816"/>
                          <a:ext cx="275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6"/>
            <p:cNvGraphicFramePr>
              <a:graphicFrameLocks noChangeAspect="1"/>
            </p:cNvGraphicFramePr>
            <p:nvPr/>
          </p:nvGraphicFramePr>
          <p:xfrm>
            <a:off x="4752" y="76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" name="公式" r:id="rId33" imgW="57227" imgH="57226" progId="Equation.3">
                    <p:embed/>
                  </p:oleObj>
                </mc:Choice>
                <mc:Fallback>
                  <p:oleObj name="公式" r:id="rId33" imgW="57227" imgH="57226" progId="Equation.3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7"/>
            <p:cNvGraphicFramePr>
              <a:graphicFrameLocks noChangeAspect="1"/>
            </p:cNvGraphicFramePr>
            <p:nvPr/>
          </p:nvGraphicFramePr>
          <p:xfrm>
            <a:off x="4752" y="220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" name="Equation" r:id="rId35" imgW="57227" imgH="57226" progId="Equation.3">
                    <p:embed/>
                  </p:oleObj>
                </mc:Choice>
                <mc:Fallback>
                  <p:oleObj name="Equation" r:id="rId35" imgW="57227" imgH="57226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20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7315200" y="2362200"/>
            <a:ext cx="838200" cy="342900"/>
            <a:chOff x="4608" y="1488"/>
            <a:chExt cx="528" cy="216"/>
          </a:xfrm>
        </p:grpSpPr>
        <p:graphicFrame>
          <p:nvGraphicFramePr>
            <p:cNvPr id="14355" name="Object 3"/>
            <p:cNvGraphicFramePr>
              <a:graphicFrameLocks noChangeAspect="1"/>
            </p:cNvGraphicFramePr>
            <p:nvPr/>
          </p:nvGraphicFramePr>
          <p:xfrm>
            <a:off x="4920" y="148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" name="Equation" r:id="rId37" imgW="57227" imgH="57226" progId="Equation.3">
                    <p:embed/>
                  </p:oleObj>
                </mc:Choice>
                <mc:Fallback>
                  <p:oleObj name="Equation" r:id="rId37" imgW="57227" imgH="57226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48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4"/>
            <p:cNvGraphicFramePr>
              <a:graphicFrameLocks noChangeAspect="1"/>
            </p:cNvGraphicFramePr>
            <p:nvPr/>
          </p:nvGraphicFramePr>
          <p:xfrm>
            <a:off x="4608" y="148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" name="Equation" r:id="rId39" imgW="57227" imgH="57226" progId="Equation.3">
                    <p:embed/>
                  </p:oleObj>
                </mc:Choice>
                <mc:Fallback>
                  <p:oleObj name="Equation" r:id="rId39" imgW="57227" imgH="57226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88"/>
                          <a:ext cx="2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40" name="Object 2"/>
          <p:cNvGraphicFramePr>
            <a:graphicFrameLocks noChangeAspect="1"/>
          </p:cNvGraphicFramePr>
          <p:nvPr/>
        </p:nvGraphicFramePr>
        <p:xfrm>
          <a:off x="7543800" y="23622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公式" r:id="rId41" imgW="57227" imgH="57226" progId="Equation.3">
                  <p:embed/>
                </p:oleObj>
              </mc:Choice>
              <mc:Fallback>
                <p:oleObj name="公式" r:id="rId41" imgW="57227" imgH="57226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342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7"/>
          <p:cNvSpPr txBox="1">
            <a:spLocks noChangeArrowheads="1"/>
          </p:cNvSpPr>
          <p:nvPr/>
        </p:nvSpPr>
        <p:spPr bwMode="auto">
          <a:xfrm>
            <a:off x="228600" y="4724400"/>
            <a:ext cx="86868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[Terminology]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In the root locus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“    ”denotes the </a:t>
            </a:r>
            <a:r>
              <a:rPr lang="en-US" altLang="zh-CN" sz="2400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poles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of the open-loop transfer function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“    ” </a:t>
            </a:r>
            <a:r>
              <a:rPr lang="en-US" altLang="zh-CN" sz="2400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zeros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of the open-loop transfer function. The bode line represents the root locus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arrow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shows the root locus direction along some parameters.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graphicFrame>
        <p:nvGraphicFramePr>
          <p:cNvPr id="14353" name="Object 23"/>
          <p:cNvGraphicFramePr>
            <a:graphicFrameLocks noChangeAspect="1"/>
          </p:cNvGraphicFramePr>
          <p:nvPr/>
        </p:nvGraphicFramePr>
        <p:xfrm>
          <a:off x="4857752" y="4786322"/>
          <a:ext cx="304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43" imgW="114120" imgH="126720" progId="Equation.3">
                  <p:embed/>
                </p:oleObj>
              </mc:Choice>
              <mc:Fallback>
                <p:oleObj name="Equation" r:id="rId43" imgW="114120" imgH="12672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786322"/>
                        <a:ext cx="3048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AutoShape 10"/>
          <p:cNvSpPr>
            <a:spLocks noChangeArrowheads="1"/>
          </p:cNvSpPr>
          <p:nvPr/>
        </p:nvSpPr>
        <p:spPr bwMode="auto">
          <a:xfrm flipV="1">
            <a:off x="4214810" y="5143512"/>
            <a:ext cx="127000" cy="127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E97-1772-490C-B600-92BA826D8A04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  <p:bldP spid="19477" grpId="0" autoUpdateAnimBg="0"/>
      <p:bldP spid="19478" grpId="0" autoUpdateAnimBg="0"/>
      <p:bldP spid="19479" grpId="0" autoUpdateAnimBg="0"/>
      <p:bldP spid="19480" grpId="0" autoUpdateAnimBg="0"/>
      <p:bldP spid="194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8" descr="AACFSRZ0"/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02" y="3160712"/>
            <a:ext cx="4219397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9F39-D394-4811-A6B7-BF4BEAF6F61C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0438"/>
            <a:ext cx="24955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7158" y="857232"/>
            <a:ext cx="55135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Angle Magnitude Conditions: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system shown in figure.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76250"/>
            <a:ext cx="8015288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060575"/>
            <a:ext cx="8015287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95288" y="3429000"/>
            <a:ext cx="8229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-  The values of </a:t>
            </a:r>
            <a:r>
              <a:rPr lang="en-US" altLang="en-US" sz="2400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that fulfill both the angle and magnitude conditions are the roots of the characteristic equation, or the closed-loop poles.</a:t>
            </a:r>
            <a:endParaRPr lang="th-TH" altLang="en-US" sz="2400" dirty="0">
              <a:solidFill>
                <a:srgbClr val="CC0099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-"/>
            </a:pPr>
            <a:r>
              <a:rPr lang="th-TH" altLang="en-US" sz="2400" dirty="0">
                <a:solidFill>
                  <a:srgbClr val="008000"/>
                </a:solidFill>
                <a:latin typeface="Times New Roman" pitchFamily="18" charset="0"/>
              </a:rPr>
              <a:t>A locus of the points in the complex plane satisfying the angle condition alone is the root locus.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th-TH" altLang="en-US" sz="2400" dirty="0">
                <a:solidFill>
                  <a:srgbClr val="FF3300"/>
                </a:solidFill>
                <a:latin typeface="Times New Roman" pitchFamily="18" charset="0"/>
              </a:rPr>
              <a:t>The roots of the characteristic equation </a:t>
            </a:r>
            <a:r>
              <a:rPr lang="en-US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altLang="en-US" sz="2400" dirty="0">
                <a:solidFill>
                  <a:srgbClr val="FF3300"/>
                </a:solidFill>
                <a:latin typeface="Times New Roman" pitchFamily="18" charset="0"/>
              </a:rPr>
              <a:t>the closed-loop poles) corresponding to a given value of the gain can be determined from the magnitude condition.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6803-3B8E-4205-84C8-DE7E6F96470D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65125" y="228600"/>
            <a:ext cx="74834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952500" indent="-4953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409700" indent="-4953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866900" indent="-4953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324100" indent="-4953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781300" indent="-495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238500" indent="-495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695700" indent="-495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4152900" indent="-495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Root locus properties:</a:t>
            </a:r>
          </a:p>
          <a:p>
            <a:pPr eaLnBrk="1" hangingPunct="1">
              <a:buFontTx/>
              <a:buAutoNum type="romanLcParenBoth"/>
            </a:pPr>
            <a:r>
              <a:rPr lang="en-US" altLang="zh-TW" dirty="0"/>
              <a:t>The locus segments are symmetrical about the real axis.</a:t>
            </a:r>
          </a:p>
          <a:p>
            <a:pPr eaLnBrk="1" hangingPunct="1">
              <a:buFontTx/>
              <a:buAutoNum type="romanLcParenBoth"/>
            </a:pPr>
            <a:r>
              <a:rPr lang="en-US" altLang="zh-TW" dirty="0"/>
              <a:t> 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(iii) 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066800" y="990600"/>
          <a:ext cx="2514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1651000" imgH="444500" progId="Equation.3">
                  <p:embed/>
                </p:oleObj>
              </mc:Choice>
              <mc:Fallback>
                <p:oleObj name="Equation" r:id="rId3" imgW="1651000" imgH="4445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5146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1828800" y="1711325"/>
          <a:ext cx="3962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5" imgW="1892300" imgH="431800" progId="Equation.3">
                  <p:embed/>
                </p:oleObj>
              </mc:Choice>
              <mc:Fallback>
                <p:oleObj name="Equation" r:id="rId5" imgW="1892300" imgH="4318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11325"/>
                        <a:ext cx="39624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381000" y="4800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V="1">
            <a:off x="31242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2" name="Group 7"/>
          <p:cNvGrpSpPr>
            <a:grpSpLocks/>
          </p:cNvGrpSpPr>
          <p:nvPr/>
        </p:nvGrpSpPr>
        <p:grpSpPr bwMode="auto">
          <a:xfrm>
            <a:off x="1981200" y="5334000"/>
            <a:ext cx="228600" cy="152400"/>
            <a:chOff x="384" y="1968"/>
            <a:chExt cx="144" cy="96"/>
          </a:xfrm>
        </p:grpSpPr>
        <p:sp>
          <p:nvSpPr>
            <p:cNvPr id="6179" name="Line 8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9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153" name="Object 10"/>
          <p:cNvGraphicFramePr>
            <a:graphicFrameLocks noChangeAspect="1"/>
          </p:cNvGraphicFramePr>
          <p:nvPr/>
        </p:nvGraphicFramePr>
        <p:xfrm>
          <a:off x="4648200" y="51054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7" imgW="152334" imgH="139639" progId="Equation.3">
                  <p:embed/>
                </p:oleObj>
              </mc:Choice>
              <mc:Fallback>
                <p:oleObj name="Equation" r:id="rId7" imgW="152334" imgH="139639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304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1"/>
          <p:cNvGraphicFramePr>
            <a:graphicFrameLocks noChangeAspect="1"/>
          </p:cNvGraphicFramePr>
          <p:nvPr/>
        </p:nvGraphicFramePr>
        <p:xfrm>
          <a:off x="3276600" y="31242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9" imgW="241195" imgH="190417" progId="Equation.3">
                  <p:embed/>
                </p:oleObj>
              </mc:Choice>
              <mc:Fallback>
                <p:oleObj name="Equation" r:id="rId9" imgW="241195" imgH="190417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48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5" name="Group 12"/>
          <p:cNvGrpSpPr>
            <a:grpSpLocks/>
          </p:cNvGrpSpPr>
          <p:nvPr/>
        </p:nvGrpSpPr>
        <p:grpSpPr bwMode="auto">
          <a:xfrm>
            <a:off x="1981200" y="3962400"/>
            <a:ext cx="228600" cy="152400"/>
            <a:chOff x="384" y="1968"/>
            <a:chExt cx="144" cy="96"/>
          </a:xfrm>
        </p:grpSpPr>
        <p:sp>
          <p:nvSpPr>
            <p:cNvPr id="6177" name="Line 13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6" name="Group 15"/>
          <p:cNvGrpSpPr>
            <a:grpSpLocks/>
          </p:cNvGrpSpPr>
          <p:nvPr/>
        </p:nvGrpSpPr>
        <p:grpSpPr bwMode="auto">
          <a:xfrm>
            <a:off x="762000" y="4724400"/>
            <a:ext cx="228600" cy="152400"/>
            <a:chOff x="384" y="1968"/>
            <a:chExt cx="144" cy="96"/>
          </a:xfrm>
        </p:grpSpPr>
        <p:sp>
          <p:nvSpPr>
            <p:cNvPr id="6175" name="Line 16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7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Oval 29"/>
          <p:cNvSpPr>
            <a:spLocks noChangeArrowheads="1"/>
          </p:cNvSpPr>
          <p:nvPr/>
        </p:nvSpPr>
        <p:spPr bwMode="auto">
          <a:xfrm>
            <a:off x="3048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Oval 30"/>
          <p:cNvSpPr>
            <a:spLocks noChangeArrowheads="1"/>
          </p:cNvSpPr>
          <p:nvPr/>
        </p:nvSpPr>
        <p:spPr bwMode="auto">
          <a:xfrm>
            <a:off x="3810000" y="3581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9" name="Object 31"/>
          <p:cNvGraphicFramePr>
            <a:graphicFrameLocks noChangeAspect="1"/>
          </p:cNvGraphicFramePr>
          <p:nvPr/>
        </p:nvGraphicFramePr>
        <p:xfrm>
          <a:off x="3886200" y="32004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54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32"/>
          <p:cNvSpPr>
            <a:spLocks noChangeShapeType="1"/>
          </p:cNvSpPr>
          <p:nvPr/>
        </p:nvSpPr>
        <p:spPr bwMode="auto">
          <a:xfrm>
            <a:off x="20574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33"/>
          <p:cNvSpPr>
            <a:spLocks noChangeShapeType="1"/>
          </p:cNvSpPr>
          <p:nvPr/>
        </p:nvSpPr>
        <p:spPr bwMode="auto">
          <a:xfrm>
            <a:off x="2057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34"/>
          <p:cNvSpPr>
            <a:spLocks noChangeShapeType="1"/>
          </p:cNvSpPr>
          <p:nvPr/>
        </p:nvSpPr>
        <p:spPr bwMode="auto">
          <a:xfrm flipH="1">
            <a:off x="3124200" y="36576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35"/>
          <p:cNvSpPr>
            <a:spLocks noChangeShapeType="1"/>
          </p:cNvSpPr>
          <p:nvPr/>
        </p:nvSpPr>
        <p:spPr bwMode="auto">
          <a:xfrm flipH="1">
            <a:off x="2057400" y="3657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36"/>
          <p:cNvSpPr>
            <a:spLocks noChangeShapeType="1"/>
          </p:cNvSpPr>
          <p:nvPr/>
        </p:nvSpPr>
        <p:spPr bwMode="auto">
          <a:xfrm flipH="1">
            <a:off x="2057400" y="36576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37"/>
          <p:cNvSpPr>
            <a:spLocks noChangeShapeType="1"/>
          </p:cNvSpPr>
          <p:nvPr/>
        </p:nvSpPr>
        <p:spPr bwMode="auto">
          <a:xfrm flipH="1">
            <a:off x="914400" y="36576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38"/>
          <p:cNvSpPr>
            <a:spLocks noChangeShapeType="1"/>
          </p:cNvSpPr>
          <p:nvPr/>
        </p:nvSpPr>
        <p:spPr bwMode="auto">
          <a:xfrm>
            <a:off x="38862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Freeform 39"/>
          <p:cNvSpPr>
            <a:spLocks/>
          </p:cNvSpPr>
          <p:nvPr/>
        </p:nvSpPr>
        <p:spPr bwMode="auto">
          <a:xfrm>
            <a:off x="3429000" y="4419600"/>
            <a:ext cx="165100" cy="381000"/>
          </a:xfrm>
          <a:custGeom>
            <a:avLst/>
            <a:gdLst>
              <a:gd name="T0" fmla="*/ 76200 w 104"/>
              <a:gd name="T1" fmla="*/ 381000 h 240"/>
              <a:gd name="T2" fmla="*/ 152400 w 104"/>
              <a:gd name="T3" fmla="*/ 152400 h 240"/>
              <a:gd name="T4" fmla="*/ 0 w 10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88"/>
                  <a:pt x="104" y="136"/>
                  <a:pt x="96" y="96"/>
                </a:cubicBezTo>
                <a:cubicBezTo>
                  <a:pt x="88" y="56"/>
                  <a:pt x="16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8" name="Object 40"/>
          <p:cNvGraphicFramePr>
            <a:graphicFrameLocks noChangeAspect="1"/>
          </p:cNvGraphicFramePr>
          <p:nvPr/>
        </p:nvGraphicFramePr>
        <p:xfrm>
          <a:off x="3581400" y="4343400"/>
          <a:ext cx="254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540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41"/>
          <p:cNvGraphicFramePr>
            <a:graphicFrameLocks noChangeAspect="1"/>
          </p:cNvGraphicFramePr>
          <p:nvPr/>
        </p:nvGraphicFramePr>
        <p:xfrm>
          <a:off x="2590800" y="5029200"/>
          <a:ext cx="2746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15" imgW="164885" imgH="215619" progId="Equation.3">
                  <p:embed/>
                </p:oleObj>
              </mc:Choice>
              <mc:Fallback>
                <p:oleObj name="Equation" r:id="rId15" imgW="164885" imgH="21561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2746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42"/>
          <p:cNvGraphicFramePr>
            <a:graphicFrameLocks noChangeAspect="1"/>
          </p:cNvGraphicFramePr>
          <p:nvPr/>
        </p:nvGraphicFramePr>
        <p:xfrm>
          <a:off x="1590675" y="4495800"/>
          <a:ext cx="2746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17" imgW="164885" imgH="215619" progId="Equation.3">
                  <p:embed/>
                </p:oleObj>
              </mc:Choice>
              <mc:Fallback>
                <p:oleObj name="Equation" r:id="rId17" imgW="164885" imgH="215619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495800"/>
                        <a:ext cx="2746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43"/>
          <p:cNvGraphicFramePr>
            <a:graphicFrameLocks noChangeAspect="1"/>
          </p:cNvGraphicFramePr>
          <p:nvPr/>
        </p:nvGraphicFramePr>
        <p:xfrm>
          <a:off x="2286000" y="365760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9" imgW="165028" imgH="228501" progId="Equation.3">
                  <p:embed/>
                </p:oleObj>
              </mc:Choice>
              <mc:Fallback>
                <p:oleObj name="Equation" r:id="rId19" imgW="165028" imgH="228501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274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Freeform 44"/>
          <p:cNvSpPr>
            <a:spLocks/>
          </p:cNvSpPr>
          <p:nvPr/>
        </p:nvSpPr>
        <p:spPr bwMode="auto">
          <a:xfrm>
            <a:off x="2362200" y="5029200"/>
            <a:ext cx="228600" cy="381000"/>
          </a:xfrm>
          <a:custGeom>
            <a:avLst/>
            <a:gdLst>
              <a:gd name="T0" fmla="*/ 105508 w 104"/>
              <a:gd name="T1" fmla="*/ 381000 h 240"/>
              <a:gd name="T2" fmla="*/ 211015 w 104"/>
              <a:gd name="T3" fmla="*/ 152400 h 240"/>
              <a:gd name="T4" fmla="*/ 0 w 10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88"/>
                  <a:pt x="104" y="136"/>
                  <a:pt x="96" y="96"/>
                </a:cubicBezTo>
                <a:cubicBezTo>
                  <a:pt x="88" y="56"/>
                  <a:pt x="16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Freeform 45"/>
          <p:cNvSpPr>
            <a:spLocks/>
          </p:cNvSpPr>
          <p:nvPr/>
        </p:nvSpPr>
        <p:spPr bwMode="auto">
          <a:xfrm>
            <a:off x="1981200" y="4419600"/>
            <a:ext cx="165100" cy="381000"/>
          </a:xfrm>
          <a:custGeom>
            <a:avLst/>
            <a:gdLst>
              <a:gd name="T0" fmla="*/ 76200 w 104"/>
              <a:gd name="T1" fmla="*/ 381000 h 240"/>
              <a:gd name="T2" fmla="*/ 152400 w 104"/>
              <a:gd name="T3" fmla="*/ 152400 h 240"/>
              <a:gd name="T4" fmla="*/ 0 w 10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88"/>
                  <a:pt x="104" y="136"/>
                  <a:pt x="96" y="96"/>
                </a:cubicBezTo>
                <a:cubicBezTo>
                  <a:pt x="88" y="56"/>
                  <a:pt x="16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4" name="Object 47"/>
          <p:cNvGraphicFramePr>
            <a:graphicFrameLocks noChangeAspect="1"/>
          </p:cNvGraphicFramePr>
          <p:nvPr/>
        </p:nvGraphicFramePr>
        <p:xfrm>
          <a:off x="4495800" y="3886200"/>
          <a:ext cx="3962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21" imgW="2057400" imgH="228600" progId="Equation.3">
                  <p:embed/>
                </p:oleObj>
              </mc:Choice>
              <mc:Fallback>
                <p:oleObj name="Equation" r:id="rId21" imgW="20574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200"/>
                        <a:ext cx="3962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7A48-41DB-4B18-A955-27BF40E6CCC7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F9291539-C26A-4521-BEFD-6EE172EDFD7F}" type="slidenum">
              <a:rPr lang="en-US" altLang="zh-CN" sz="1200" smtClean="0">
                <a:solidFill>
                  <a:srgbClr val="898989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9318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bIns="45720"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2"/>
                </a:solidFill>
                <a:latin typeface="Comic Sans MS" pitchFamily="66" charset="0"/>
                <a:cs typeface="+mj-cs"/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  <a:latin typeface="Comic Sans MS" pitchFamily="66" charset="0"/>
                <a:cs typeface="+mj-cs"/>
              </a:rPr>
              <a:t>Rules to draw regular root loci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778000" y="3757613"/>
            <a:ext cx="6045200" cy="17700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smtClean="0">
                <a:solidFill>
                  <a:srgbClr val="C00000"/>
                </a:solidFill>
                <a:latin typeface="Comic Sans MS" pitchFamily="66" charset="0"/>
              </a:rPr>
              <a:t>(suppose the varying parameter is open-loop gain K )</a:t>
            </a:r>
            <a:endParaRPr lang="zh-CN" altLang="en-US" smtClean="0">
              <a:solidFill>
                <a:srgbClr val="C00000"/>
              </a:solidFill>
              <a:latin typeface="Comic Sans MS" pitchFamily="66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4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4"/>
          <p:cNvSpPr txBox="1">
            <a:spLocks noGrp="1"/>
          </p:cNvSpPr>
          <p:nvPr/>
        </p:nvSpPr>
        <p:spPr bwMode="auto">
          <a:xfrm>
            <a:off x="6553200" y="60753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6C6B4DF-DD0B-4E95-8623-18890B8A3E9D}" type="slidenum">
              <a:rPr lang="en-US" altLang="zh-CN" sz="2000" b="1" smtClean="0">
                <a:solidFill>
                  <a:srgbClr val="898989"/>
                </a:solidFill>
                <a:latin typeface="Comic Sans MS" pitchFamily="66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2000" b="1" smtClean="0">
              <a:solidFill>
                <a:srgbClr val="898989"/>
              </a:solidFill>
              <a:latin typeface="Comic Sans MS" pitchFamily="66" charset="0"/>
            </a:endParaRPr>
          </a:p>
        </p:txBody>
      </p:sp>
      <p:sp>
        <p:nvSpPr>
          <p:cNvPr id="1286151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96863" y="1744663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2  Number of Branches on the RL</a:t>
            </a:r>
            <a:endParaRPr kumimoji="1" lang="zh-CN" altLang="en-US" sz="2000" b="1" dirty="0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2" name="Rectangle 8"/>
          <p:cNvSpPr>
            <a:spLocks noChangeArrowheads="1"/>
          </p:cNvSpPr>
          <p:nvPr/>
        </p:nvSpPr>
        <p:spPr bwMode="auto">
          <a:xfrm>
            <a:off x="296863" y="2278063"/>
            <a:ext cx="308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3  Symmetry of the RL</a:t>
            </a:r>
            <a:endParaRPr kumimoji="1" lang="zh-CN" altLang="en-US" sz="2000" b="1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3" name="Rectangle 9"/>
          <p:cNvSpPr>
            <a:spLocks noChangeArrowheads="1"/>
          </p:cNvSpPr>
          <p:nvPr/>
        </p:nvSpPr>
        <p:spPr bwMode="auto">
          <a:xfrm>
            <a:off x="336550" y="2830513"/>
            <a:ext cx="380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4  Root Loci on the real-axis</a:t>
            </a:r>
            <a:endParaRPr kumimoji="1" lang="zh-CN" altLang="en-US" sz="2000" b="1" dirty="0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4" name="Rectangle 10"/>
          <p:cNvSpPr>
            <a:spLocks noChangeArrowheads="1"/>
          </p:cNvSpPr>
          <p:nvPr/>
        </p:nvSpPr>
        <p:spPr bwMode="auto">
          <a:xfrm>
            <a:off x="336550" y="333375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5  Asymptotes of the RL</a:t>
            </a:r>
            <a:endParaRPr kumimoji="1" lang="zh-CN" altLang="en-US" sz="2000" b="1" dirty="0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5" name="Rectangle 11"/>
          <p:cNvSpPr>
            <a:spLocks noChangeArrowheads="1"/>
          </p:cNvSpPr>
          <p:nvPr/>
        </p:nvSpPr>
        <p:spPr bwMode="auto">
          <a:xfrm>
            <a:off x="336550" y="3910013"/>
            <a:ext cx="409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6  Breakaway points on the RL</a:t>
            </a:r>
            <a:r>
              <a:rPr kumimoji="1" lang="zh-CN" altLang="en-US" sz="2000" b="1" dirty="0" smtClean="0">
                <a:solidFill>
                  <a:srgbClr val="000066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286157" name="Rectangle 13"/>
          <p:cNvSpPr>
            <a:spLocks noChangeArrowheads="1"/>
          </p:cNvSpPr>
          <p:nvPr/>
        </p:nvSpPr>
        <p:spPr bwMode="auto">
          <a:xfrm>
            <a:off x="336550" y="4543425"/>
            <a:ext cx="547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7  Departure angle and arrival angle of RL</a:t>
            </a:r>
            <a:endParaRPr kumimoji="1" lang="zh-CN" altLang="en-US" sz="2000" b="1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8" name="Rectangle 14"/>
          <p:cNvSpPr>
            <a:spLocks noChangeArrowheads="1"/>
          </p:cNvSpPr>
          <p:nvPr/>
        </p:nvSpPr>
        <p:spPr bwMode="auto">
          <a:xfrm>
            <a:off x="336550" y="5062538"/>
            <a:ext cx="635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8  Intersection of the RL with the imaginary axis</a:t>
            </a:r>
            <a:endParaRPr kumimoji="1" lang="zh-CN" altLang="en-US" sz="2000" b="1" dirty="0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286159" name="Rectangle 15"/>
          <p:cNvSpPr>
            <a:spLocks noChangeArrowheads="1"/>
          </p:cNvSpPr>
          <p:nvPr/>
        </p:nvSpPr>
        <p:spPr bwMode="auto">
          <a:xfrm>
            <a:off x="336550" y="5576888"/>
            <a:ext cx="845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9  The sum of the roots and the product of the roots of the closed-loop characteristic equation</a:t>
            </a:r>
            <a:endParaRPr kumimoji="1" lang="zh-CN" altLang="en-US" sz="2000" b="1" smtClean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</p:txBody>
      </p:sp>
      <p:sp>
        <p:nvSpPr>
          <p:cNvPr id="10253" name="Rectangle 24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904875"/>
          </a:xfrm>
        </p:spPr>
        <p:txBody>
          <a:bodyPr bIns="45720"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  <a:latin typeface="Comic Sans MS" pitchFamily="66" charset="0"/>
                <a:cs typeface="+mj-cs"/>
              </a:rPr>
              <a:t>Properties of Root Loci</a:t>
            </a:r>
            <a:endParaRPr lang="zh-CN" altLang="en-US" sz="3200" smtClean="0">
              <a:solidFill>
                <a:srgbClr val="C00000"/>
              </a:solidFill>
              <a:latin typeface="Comic Sans MS" pitchFamily="66" charset="0"/>
              <a:cs typeface="+mj-cs"/>
            </a:endParaRP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96863" y="1196975"/>
            <a:ext cx="5284787" cy="396875"/>
            <a:chOff x="296863" y="1477963"/>
            <a:chExt cx="5285574" cy="396935"/>
          </a:xfrm>
        </p:grpSpPr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296863" y="1477963"/>
              <a:ext cx="5285574" cy="39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zh-CN" sz="2000" b="1" smtClean="0">
                  <a:solidFill>
                    <a:srgbClr val="000066"/>
                  </a:solidFill>
                  <a:latin typeface="Comic Sans MS" pitchFamily="66" charset="0"/>
                  <a:ea typeface="华文中宋" pitchFamily="2" charset="-122"/>
                </a:rPr>
                <a:t>1        and            points of Root Loci</a:t>
              </a:r>
              <a:endParaRPr kumimoji="1" lang="zh-CN" altLang="en-US" sz="2000" b="1" smtClean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endParaRPr>
            </a:p>
          </p:txBody>
        </p:sp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758894" y="1525595"/>
            <a:ext cx="622393" cy="24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4" imgW="622030" imgH="241195" progId="Equation.DSMT4">
                    <p:embed/>
                  </p:oleObj>
                </mc:Choice>
                <mc:Fallback>
                  <p:oleObj name="Equation" r:id="rId4" imgW="622030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894" y="1525595"/>
                          <a:ext cx="622393" cy="241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5"/>
            <p:cNvGraphicFramePr>
              <a:graphicFrameLocks noChangeAspect="1"/>
            </p:cNvGraphicFramePr>
            <p:nvPr/>
          </p:nvGraphicFramePr>
          <p:xfrm>
            <a:off x="2014794" y="1531946"/>
            <a:ext cx="825623" cy="228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6" imgW="825500" imgH="228600" progId="Equation.DSMT4">
                    <p:embed/>
                  </p:oleObj>
                </mc:Choice>
                <mc:Fallback>
                  <p:oleObj name="Equation" r:id="rId6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794" y="1531946"/>
                          <a:ext cx="825623" cy="228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3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1" grpId="0"/>
      <p:bldP spid="1286152" grpId="0"/>
      <p:bldP spid="1286153" grpId="0"/>
      <p:bldP spid="1286154" grpId="0"/>
      <p:bldP spid="1286155" grpId="0"/>
      <p:bldP spid="1286157" grpId="0"/>
      <p:bldP spid="1286158" grpId="0"/>
      <p:bldP spid="12861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438400" y="228600"/>
            <a:ext cx="38100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dirty="0"/>
              <a:t>Root locus construction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07504" y="838199"/>
            <a:ext cx="54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 smtClean="0"/>
              <a:t>(i) </a:t>
            </a:r>
            <a:r>
              <a:rPr lang="en-US" altLang="zh-CN" b="1" dirty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Number of Branches on the RL</a:t>
            </a:r>
            <a:endParaRPr lang="zh-CN" altLang="en-US" b="1" dirty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  <a:p>
            <a:pPr eaLnBrk="1" hangingPunct="1"/>
            <a:endParaRPr lang="en-US" altLang="zh-TW" b="1" i="1" u="sng" dirty="0"/>
          </a:p>
        </p:txBody>
      </p:sp>
      <p:grpSp>
        <p:nvGrpSpPr>
          <p:cNvPr id="7174" name="Group 11"/>
          <p:cNvGrpSpPr>
            <a:grpSpLocks/>
          </p:cNvGrpSpPr>
          <p:nvPr/>
        </p:nvGrpSpPr>
        <p:grpSpPr bwMode="auto">
          <a:xfrm>
            <a:off x="593725" y="1447801"/>
            <a:ext cx="7042150" cy="822325"/>
            <a:chOff x="374" y="912"/>
            <a:chExt cx="4436" cy="518"/>
          </a:xfrm>
        </p:grpSpPr>
        <p:graphicFrame>
          <p:nvGraphicFramePr>
            <p:cNvPr id="718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9508575"/>
                </p:ext>
              </p:extLst>
            </p:nvPr>
          </p:nvGraphicFramePr>
          <p:xfrm>
            <a:off x="682" y="940"/>
            <a:ext cx="60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name="Equation" r:id="rId3" imgW="380880" imgH="177480" progId="Equation.3">
                    <p:embed/>
                  </p:oleObj>
                </mc:Choice>
                <mc:Fallback>
                  <p:oleObj name="Equation" r:id="rId3" imgW="380880" imgH="17748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940"/>
                          <a:ext cx="60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374" y="93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if</a:t>
              </a:r>
              <a:endParaRPr lang="en-US" altLang="zh-TW" dirty="0"/>
            </a:p>
          </p:txBody>
        </p:sp>
        <p:sp>
          <p:nvSpPr>
            <p:cNvPr id="7183" name="Text Box 10"/>
            <p:cNvSpPr txBox="1">
              <a:spLocks noChangeArrowheads="1"/>
            </p:cNvSpPr>
            <p:nvPr/>
          </p:nvSpPr>
          <p:spPr bwMode="auto">
            <a:xfrm>
              <a:off x="1392" y="912"/>
              <a:ext cx="341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for excess zeros or poles, locus segments extend from infinity.</a:t>
              </a:r>
            </a:p>
          </p:txBody>
        </p:sp>
      </p:grp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1050925" y="2590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(1)</a:t>
            </a:r>
          </a:p>
        </p:txBody>
      </p:sp>
      <p:graphicFrame>
        <p:nvGraphicFramePr>
          <p:cNvPr id="717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71422"/>
              </p:ext>
            </p:extLst>
          </p:nvPr>
        </p:nvGraphicFramePr>
        <p:xfrm>
          <a:off x="1701800" y="2600325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600325"/>
                        <a:ext cx="116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66800" y="3927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(2)</a:t>
            </a:r>
          </a:p>
        </p:txBody>
      </p:sp>
      <p:graphicFrame>
        <p:nvGraphicFramePr>
          <p:cNvPr id="717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19910"/>
              </p:ext>
            </p:extLst>
          </p:nvPr>
        </p:nvGraphicFramePr>
        <p:xfrm>
          <a:off x="1717675" y="3937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937000"/>
                        <a:ext cx="116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69978"/>
              </p:ext>
            </p:extLst>
          </p:nvPr>
        </p:nvGraphicFramePr>
        <p:xfrm>
          <a:off x="2085975" y="3200400"/>
          <a:ext cx="3295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9" imgW="1460160" imgH="215640" progId="Equation.3">
                  <p:embed/>
                </p:oleObj>
              </mc:Choice>
              <mc:Fallback>
                <p:oleObj name="Equation" r:id="rId9" imgW="1460160" imgH="21564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200400"/>
                        <a:ext cx="32956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44285"/>
              </p:ext>
            </p:extLst>
          </p:nvPr>
        </p:nvGraphicFramePr>
        <p:xfrm>
          <a:off x="2070100" y="4572000"/>
          <a:ext cx="4589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11" imgW="2031840" imgH="215640" progId="Equation.3">
                  <p:embed/>
                </p:oleObj>
              </mc:Choice>
              <mc:Fallback>
                <p:oleObj name="Equation" r:id="rId11" imgW="2031840" imgH="2156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72000"/>
                        <a:ext cx="45894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73C-514B-4C67-B9BF-1AD1677CBC9A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58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/>
              <a:t>(ii) </a:t>
            </a:r>
            <a:r>
              <a:rPr lang="en-US" altLang="zh-CN" b="1" dirty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Root Loci on the real-axis</a:t>
            </a:r>
            <a:endParaRPr lang="zh-CN" altLang="en-US" b="1" dirty="0">
              <a:solidFill>
                <a:srgbClr val="000066"/>
              </a:solidFill>
              <a:latin typeface="Comic Sans MS" pitchFamily="66" charset="0"/>
              <a:ea typeface="华文中宋" pitchFamily="2" charset="-122"/>
            </a:endParaRPr>
          </a:p>
          <a:p>
            <a:pPr eaLnBrk="1" hangingPunct="1"/>
            <a:endParaRPr lang="en-US" altLang="zh-TW" b="1" i="1" u="sng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838200" y="3124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V="1">
            <a:off x="3962400" y="6096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3352800" y="3048000"/>
            <a:ext cx="228600" cy="152400"/>
            <a:chOff x="384" y="1968"/>
            <a:chExt cx="144" cy="96"/>
          </a:xfrm>
        </p:grpSpPr>
        <p:sp>
          <p:nvSpPr>
            <p:cNvPr id="8220" name="Line 6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7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2286000" y="3048000"/>
            <a:ext cx="228600" cy="152400"/>
            <a:chOff x="384" y="1968"/>
            <a:chExt cx="144" cy="96"/>
          </a:xfrm>
        </p:grpSpPr>
        <p:sp>
          <p:nvSpPr>
            <p:cNvPr id="8218" name="Line 9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0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0" name="Group 11"/>
          <p:cNvGrpSpPr>
            <a:grpSpLocks/>
          </p:cNvGrpSpPr>
          <p:nvPr/>
        </p:nvGrpSpPr>
        <p:grpSpPr bwMode="auto">
          <a:xfrm>
            <a:off x="1295400" y="3048000"/>
            <a:ext cx="228600" cy="152400"/>
            <a:chOff x="384" y="1968"/>
            <a:chExt cx="144" cy="96"/>
          </a:xfrm>
        </p:grpSpPr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 flipH="1"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84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1" name="Oval 15"/>
          <p:cNvSpPr>
            <a:spLocks noChangeArrowheads="1"/>
          </p:cNvSpPr>
          <p:nvPr/>
        </p:nvSpPr>
        <p:spPr bwMode="auto">
          <a:xfrm>
            <a:off x="2895600" y="30480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Line 16"/>
          <p:cNvSpPr>
            <a:spLocks noChangeShapeType="1"/>
          </p:cNvSpPr>
          <p:nvPr/>
        </p:nvSpPr>
        <p:spPr bwMode="auto">
          <a:xfrm>
            <a:off x="2971800" y="3124200"/>
            <a:ext cx="4572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7"/>
          <p:cNvSpPr>
            <a:spLocks noChangeShapeType="1"/>
          </p:cNvSpPr>
          <p:nvPr/>
        </p:nvSpPr>
        <p:spPr bwMode="auto">
          <a:xfrm>
            <a:off x="1371600" y="3124200"/>
            <a:ext cx="9906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8"/>
          <p:cNvSpPr>
            <a:spLocks noChangeShapeType="1"/>
          </p:cNvSpPr>
          <p:nvPr/>
        </p:nvSpPr>
        <p:spPr bwMode="auto">
          <a:xfrm>
            <a:off x="3200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9"/>
          <p:cNvSpPr>
            <a:spLocks noChangeShapeType="1"/>
          </p:cNvSpPr>
          <p:nvPr/>
        </p:nvSpPr>
        <p:spPr bwMode="auto">
          <a:xfrm>
            <a:off x="26670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>
            <a:off x="18288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1"/>
          <p:cNvSpPr>
            <a:spLocks noChangeShapeType="1"/>
          </p:cNvSpPr>
          <p:nvPr/>
        </p:nvSpPr>
        <p:spPr bwMode="auto">
          <a:xfrm>
            <a:off x="32004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3641725" y="1717675"/>
            <a:ext cx="2679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dirty="0"/>
              <a:t>Poles + zeros = odd</a:t>
            </a:r>
          </a:p>
        </p:txBody>
      </p:sp>
      <p:sp>
        <p:nvSpPr>
          <p:cNvPr id="8209" name="Line 23"/>
          <p:cNvSpPr>
            <a:spLocks noChangeShapeType="1"/>
          </p:cNvSpPr>
          <p:nvPr/>
        </p:nvSpPr>
        <p:spPr bwMode="auto">
          <a:xfrm flipV="1">
            <a:off x="18288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24"/>
          <p:cNvSpPr>
            <a:spLocks/>
          </p:cNvSpPr>
          <p:nvPr/>
        </p:nvSpPr>
        <p:spPr bwMode="auto">
          <a:xfrm>
            <a:off x="2209800" y="1206500"/>
            <a:ext cx="2667000" cy="546100"/>
          </a:xfrm>
          <a:custGeom>
            <a:avLst/>
            <a:gdLst>
              <a:gd name="T0" fmla="*/ 0 w 1680"/>
              <a:gd name="T1" fmla="*/ 546100 h 344"/>
              <a:gd name="T2" fmla="*/ 1447800 w 1680"/>
              <a:gd name="T3" fmla="*/ 12700 h 344"/>
              <a:gd name="T4" fmla="*/ 2667000 w 1680"/>
              <a:gd name="T5" fmla="*/ 46990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344">
                <a:moveTo>
                  <a:pt x="0" y="344"/>
                </a:moveTo>
                <a:cubicBezTo>
                  <a:pt x="316" y="180"/>
                  <a:pt x="632" y="16"/>
                  <a:pt x="912" y="8"/>
                </a:cubicBezTo>
                <a:cubicBezTo>
                  <a:pt x="1192" y="0"/>
                  <a:pt x="1436" y="148"/>
                  <a:pt x="1680" y="296"/>
                </a:cubicBezTo>
              </a:path>
            </a:pathLst>
          </a:custGeom>
          <a:noFill/>
          <a:ln w="9525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5"/>
          <p:cNvSpPr>
            <a:spLocks noChangeShapeType="1"/>
          </p:cNvSpPr>
          <p:nvPr/>
        </p:nvSpPr>
        <p:spPr bwMode="auto">
          <a:xfrm>
            <a:off x="2667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Text Box 26"/>
          <p:cNvSpPr txBox="1">
            <a:spLocks noChangeArrowheads="1"/>
          </p:cNvSpPr>
          <p:nvPr/>
        </p:nvSpPr>
        <p:spPr bwMode="auto">
          <a:xfrm>
            <a:off x="3203812" y="4191000"/>
            <a:ext cx="2779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dirty="0"/>
              <a:t>Poles + zeros = even</a:t>
            </a:r>
          </a:p>
        </p:txBody>
      </p:sp>
      <p:sp>
        <p:nvSpPr>
          <p:cNvPr id="8213" name="Freeform 27"/>
          <p:cNvSpPr>
            <a:spLocks/>
          </p:cNvSpPr>
          <p:nvPr/>
        </p:nvSpPr>
        <p:spPr bwMode="auto">
          <a:xfrm>
            <a:off x="3200400" y="2806700"/>
            <a:ext cx="571500" cy="317500"/>
          </a:xfrm>
          <a:custGeom>
            <a:avLst/>
            <a:gdLst>
              <a:gd name="T0" fmla="*/ 533400 w 360"/>
              <a:gd name="T1" fmla="*/ 317500 h 200"/>
              <a:gd name="T2" fmla="*/ 533400 w 360"/>
              <a:gd name="T3" fmla="*/ 241300 h 200"/>
              <a:gd name="T4" fmla="*/ 304800 w 360"/>
              <a:gd name="T5" fmla="*/ 12700 h 200"/>
              <a:gd name="T6" fmla="*/ 0 w 360"/>
              <a:gd name="T7" fmla="*/ 317500 h 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200">
                <a:moveTo>
                  <a:pt x="336" y="200"/>
                </a:moveTo>
                <a:cubicBezTo>
                  <a:pt x="348" y="192"/>
                  <a:pt x="360" y="184"/>
                  <a:pt x="336" y="152"/>
                </a:cubicBezTo>
                <a:cubicBezTo>
                  <a:pt x="312" y="120"/>
                  <a:pt x="248" y="0"/>
                  <a:pt x="192" y="8"/>
                </a:cubicBezTo>
                <a:cubicBezTo>
                  <a:pt x="136" y="16"/>
                  <a:pt x="68" y="108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14" name="Object 28"/>
          <p:cNvGraphicFramePr>
            <a:graphicFrameLocks noChangeAspect="1"/>
          </p:cNvGraphicFramePr>
          <p:nvPr/>
        </p:nvGraphicFramePr>
        <p:xfrm>
          <a:off x="3581400" y="2590800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304536" imgH="203024" progId="Equation.3">
                  <p:embed/>
                </p:oleObj>
              </mc:Choice>
              <mc:Fallback>
                <p:oleObj name="Equation" r:id="rId3" imgW="304536" imgH="20302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304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27251"/>
              </p:ext>
            </p:extLst>
          </p:nvPr>
        </p:nvGraphicFramePr>
        <p:xfrm>
          <a:off x="4361656" y="3429000"/>
          <a:ext cx="274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656" y="3429000"/>
                        <a:ext cx="2743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5A0-49CF-473D-B94E-9A44C9A67EBA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00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/>
              <a:t>(iii) Asymptotic angles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48664"/>
              </p:ext>
            </p:extLst>
          </p:nvPr>
        </p:nvGraphicFramePr>
        <p:xfrm>
          <a:off x="3581400" y="206375"/>
          <a:ext cx="320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3" imgW="1676160" imgH="419040" progId="Equation.3">
                  <p:embed/>
                </p:oleObj>
              </mc:Choice>
              <mc:Fallback>
                <p:oleObj name="Equation" r:id="rId3" imgW="1676160" imgH="4190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6375"/>
                        <a:ext cx="32004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122680"/>
              </p:ext>
            </p:extLst>
          </p:nvPr>
        </p:nvGraphicFramePr>
        <p:xfrm>
          <a:off x="0" y="990600"/>
          <a:ext cx="37782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5" imgW="2108160" imgH="393480" progId="Equation.3">
                  <p:embed/>
                </p:oleObj>
              </mc:Choice>
              <mc:Fallback>
                <p:oleObj name="Equation" r:id="rId5" imgW="2108160" imgH="39348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37782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209800" y="3886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4419600" y="1447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31"/>
          <p:cNvSpPr>
            <a:spLocks noChangeShapeType="1"/>
          </p:cNvSpPr>
          <p:nvPr/>
        </p:nvSpPr>
        <p:spPr bwMode="auto">
          <a:xfrm flipV="1">
            <a:off x="4419600" y="21336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32"/>
          <p:cNvSpPr>
            <a:spLocks noChangeShapeType="1"/>
          </p:cNvSpPr>
          <p:nvPr/>
        </p:nvSpPr>
        <p:spPr bwMode="auto">
          <a:xfrm>
            <a:off x="4419600" y="3886200"/>
            <a:ext cx="1828800" cy="1600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Freeform 33"/>
          <p:cNvSpPr>
            <a:spLocks/>
          </p:cNvSpPr>
          <p:nvPr/>
        </p:nvSpPr>
        <p:spPr bwMode="auto">
          <a:xfrm>
            <a:off x="4800600" y="3505200"/>
            <a:ext cx="165100" cy="381000"/>
          </a:xfrm>
          <a:custGeom>
            <a:avLst/>
            <a:gdLst>
              <a:gd name="T0" fmla="*/ 0 w 104"/>
              <a:gd name="T1" fmla="*/ 381000 h 240"/>
              <a:gd name="T2" fmla="*/ 152400 w 104"/>
              <a:gd name="T3" fmla="*/ 228600 h 240"/>
              <a:gd name="T4" fmla="*/ 76200 w 10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240">
                <a:moveTo>
                  <a:pt x="0" y="240"/>
                </a:moveTo>
                <a:cubicBezTo>
                  <a:pt x="44" y="212"/>
                  <a:pt x="88" y="184"/>
                  <a:pt x="96" y="144"/>
                </a:cubicBezTo>
                <a:cubicBezTo>
                  <a:pt x="104" y="104"/>
                  <a:pt x="76" y="5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Freeform 34"/>
          <p:cNvSpPr>
            <a:spLocks/>
          </p:cNvSpPr>
          <p:nvPr/>
        </p:nvSpPr>
        <p:spPr bwMode="auto">
          <a:xfrm>
            <a:off x="4800600" y="3886200"/>
            <a:ext cx="152400" cy="304800"/>
          </a:xfrm>
          <a:custGeom>
            <a:avLst/>
            <a:gdLst>
              <a:gd name="T0" fmla="*/ 0 w 96"/>
              <a:gd name="T1" fmla="*/ 0 h 192"/>
              <a:gd name="T2" fmla="*/ 152400 w 96"/>
              <a:gd name="T3" fmla="*/ 152400 h 192"/>
              <a:gd name="T4" fmla="*/ 0 w 96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28" name="Object 35"/>
          <p:cNvGraphicFramePr>
            <a:graphicFrameLocks noChangeAspect="1"/>
          </p:cNvGraphicFramePr>
          <p:nvPr/>
        </p:nvGraphicFramePr>
        <p:xfrm>
          <a:off x="5029200" y="3429000"/>
          <a:ext cx="304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7" imgW="253780" imgH="203024" progId="Equation.3">
                  <p:embed/>
                </p:oleObj>
              </mc:Choice>
              <mc:Fallback>
                <p:oleObj name="Equation" r:id="rId7" imgW="253780" imgH="203024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3048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36"/>
          <p:cNvGraphicFramePr>
            <a:graphicFrameLocks noChangeAspect="1"/>
          </p:cNvGraphicFramePr>
          <p:nvPr/>
        </p:nvGraphicFramePr>
        <p:xfrm>
          <a:off x="5029200" y="4038600"/>
          <a:ext cx="4270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9" imgW="355292" imgH="203024" progId="Equation.3">
                  <p:embed/>
                </p:oleObj>
              </mc:Choice>
              <mc:Fallback>
                <p:oleObj name="Equation" r:id="rId9" imgW="355292" imgH="203024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4270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37"/>
          <p:cNvSpPr>
            <a:spLocks noChangeShapeType="1"/>
          </p:cNvSpPr>
          <p:nvPr/>
        </p:nvSpPr>
        <p:spPr bwMode="auto">
          <a:xfrm flipH="1" flipV="1">
            <a:off x="2895600" y="2209800"/>
            <a:ext cx="152400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38"/>
          <p:cNvSpPr>
            <a:spLocks noChangeShapeType="1"/>
          </p:cNvSpPr>
          <p:nvPr/>
        </p:nvSpPr>
        <p:spPr bwMode="auto">
          <a:xfrm flipH="1">
            <a:off x="2819400" y="3886200"/>
            <a:ext cx="1600200" cy="1447800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46" y="5730459"/>
            <a:ext cx="88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Total Number of branches tending towards infinity is equal to p-z. The angle of asymptotes give us the direction along which these p-z branches approach infinity.</a:t>
            </a:r>
            <a:endParaRPr lang="en-US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17764"/>
              </p:ext>
            </p:extLst>
          </p:nvPr>
        </p:nvGraphicFramePr>
        <p:xfrm>
          <a:off x="-33814" y="1676400"/>
          <a:ext cx="39147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1" imgW="2184120" imgH="393480" progId="Equation.3">
                  <p:embed/>
                </p:oleObj>
              </mc:Choice>
              <mc:Fallback>
                <p:oleObj name="Equation" r:id="rId11" imgW="2184120" imgH="39348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814" y="1676400"/>
                        <a:ext cx="391477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31471"/>
              </p:ext>
            </p:extLst>
          </p:nvPr>
        </p:nvGraphicFramePr>
        <p:xfrm>
          <a:off x="-88900" y="2438400"/>
          <a:ext cx="40290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13" imgW="2247840" imgH="393480" progId="Equation.3">
                  <p:embed/>
                </p:oleObj>
              </mc:Choice>
              <mc:Fallback>
                <p:oleObj name="Equation" r:id="rId13" imgW="2247840" imgH="39348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8900" y="2438400"/>
                        <a:ext cx="402907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78454"/>
              </p:ext>
            </p:extLst>
          </p:nvPr>
        </p:nvGraphicFramePr>
        <p:xfrm>
          <a:off x="-268288" y="3194050"/>
          <a:ext cx="4051301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5" imgW="2260440" imgH="393480" progId="Equation.3">
                  <p:embed/>
                </p:oleObj>
              </mc:Choice>
              <mc:Fallback>
                <p:oleObj name="Equation" r:id="rId15" imgW="2260440" imgH="3934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8288" y="3194050"/>
                        <a:ext cx="4051301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4B10-39F5-4657-A58D-6E9B4FA6D9AE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4062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/>
              <a:t>(iv) Centroid of the asymptotes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1286"/>
              </p:ext>
            </p:extLst>
          </p:nvPr>
        </p:nvGraphicFramePr>
        <p:xfrm>
          <a:off x="2438400" y="812800"/>
          <a:ext cx="304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1511280" imgH="457200" progId="Equation.3">
                  <p:embed/>
                </p:oleObj>
              </mc:Choice>
              <mc:Fallback>
                <p:oleObj name="Equation" r:id="rId3" imgW="1511280" imgH="457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12800"/>
                        <a:ext cx="3048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133600" y="2133600"/>
          <a:ext cx="2667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1993900" imgH="419100" progId="Equation.3">
                  <p:embed/>
                </p:oleObj>
              </mc:Choice>
              <mc:Fallback>
                <p:oleObj name="Equation" r:id="rId5" imgW="1993900" imgH="4191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26670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2971800"/>
            <a:ext cx="2817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Zero : 0</a:t>
            </a:r>
          </a:p>
          <a:p>
            <a:pPr eaLnBrk="1" hangingPunct="1"/>
            <a:r>
              <a:rPr lang="en-US" altLang="zh-TW"/>
              <a:t>Poles: -2, -3+j3, -3-j3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038600" y="3124200"/>
          <a:ext cx="37417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7" imgW="2082800" imgH="393700" progId="Equation.3">
                  <p:embed/>
                </p:oleObj>
              </mc:Choice>
              <mc:Fallback>
                <p:oleObj name="Equation" r:id="rId7" imgW="2082800" imgH="3937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374173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114800" y="4038600"/>
          <a:ext cx="190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9" imgW="914400" imgH="393700" progId="Equation.3">
                  <p:embed/>
                </p:oleObj>
              </mc:Choice>
              <mc:Fallback>
                <p:oleObj name="Equation" r:id="rId9" imgW="914400" imgH="3937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9050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62000" y="1954213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 u="sng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B64E-3D90-4FFD-99B3-149E24D9AE1F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 III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Stability Analysis: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	Concept	of Stability,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-Hurwitz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Criterion, Relative Stability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	Problems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Root  Locus  Technique,  gain  margin, phase margin from root locus technique, stability   of the system from root locus.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	Problems on root locus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961C-24EE-4376-AFF9-7829E1E967EE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4150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/>
              <a:t>(v) Breakaway and entry points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18723"/>
              </p:ext>
            </p:extLst>
          </p:nvPr>
        </p:nvGraphicFramePr>
        <p:xfrm>
          <a:off x="4572000" y="228600"/>
          <a:ext cx="990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3" imgW="457002" imgH="393529" progId="Equation.3">
                  <p:embed/>
                </p:oleObj>
              </mc:Choice>
              <mc:Fallback>
                <p:oleObj name="Equation" r:id="rId3" imgW="457002" imgH="393529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9906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38200" y="1295400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 u="sng"/>
              <a:t>example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2057400" y="1219200"/>
          <a:ext cx="20812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5" imgW="1333500" imgH="419100" progId="Equation.3">
                  <p:embed/>
                </p:oleObj>
              </mc:Choice>
              <mc:Fallback>
                <p:oleObj name="Equation" r:id="rId5" imgW="1333500" imgH="4191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20812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33400" y="2362200"/>
          <a:ext cx="1752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7" imgW="761669" imgH="177723" progId="Equation.3">
                  <p:embed/>
                </p:oleObj>
              </mc:Choice>
              <mc:Fallback>
                <p:oleObj name="Equation" r:id="rId7" imgW="761669" imgH="177723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752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514600" y="2286000"/>
            <a:ext cx="655980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The characteristic function of closed loop system</a:t>
            </a:r>
          </a:p>
        </p:txBody>
      </p:sp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057400" y="2971800"/>
          <a:ext cx="4038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9" imgW="1905000" imgH="444500" progId="Equation.3">
                  <p:embed/>
                </p:oleObj>
              </mc:Choice>
              <mc:Fallback>
                <p:oleObj name="Equation" r:id="rId9" imgW="1905000" imgH="4445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4038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1828800" y="4114800"/>
          <a:ext cx="2971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1" imgW="1384300" imgH="863600" progId="Equation.3">
                  <p:embed/>
                </p:oleObj>
              </mc:Choice>
              <mc:Fallback>
                <p:oleObj name="Equation" r:id="rId11" imgW="1384300" imgH="863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9718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7F47-F3ED-4B25-AAAC-988A95641D8B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62636" y="228600"/>
            <a:ext cx="4911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 u="sng" dirty="0"/>
              <a:t>(vi) </a:t>
            </a:r>
            <a:r>
              <a:rPr lang="en-US" altLang="zh-TW" b="1" i="1" u="sng" dirty="0"/>
              <a:t>Angle of departure and approach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85217"/>
              </p:ext>
            </p:extLst>
          </p:nvPr>
        </p:nvGraphicFramePr>
        <p:xfrm>
          <a:off x="2667000" y="762000"/>
          <a:ext cx="3429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1485900" imgH="482600" progId="Equation.3">
                  <p:embed/>
                </p:oleObj>
              </mc:Choice>
              <mc:Fallback>
                <p:oleObj name="Equation" r:id="rId3" imgW="1485900" imgH="482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3429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90575" y="2209800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 u="sng"/>
              <a:t>example</a:t>
            </a: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2057400" y="2133600"/>
          <a:ext cx="2597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1663700" imgH="419100" progId="Equation.3">
                  <p:embed/>
                </p:oleObj>
              </mc:Choice>
              <mc:Fallback>
                <p:oleObj name="Equation" r:id="rId5" imgW="1663700" imgH="4191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5971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428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Angle of departure from the pole: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572000" y="2971800"/>
          <a:ext cx="1143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7" imgW="622030" imgH="203112" progId="Equation.3">
                  <p:embed/>
                </p:oleObj>
              </mc:Choice>
              <mc:Fallback>
                <p:oleObj name="Equation" r:id="rId7" imgW="622030" imgH="203112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11430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981200" y="3581400"/>
          <a:ext cx="60960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9" imgW="2768600" imgH="1206500" progId="Equation.3">
                  <p:embed/>
                </p:oleObj>
              </mc:Choice>
              <mc:Fallback>
                <p:oleObj name="Equation" r:id="rId9" imgW="2768600" imgH="12065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6096000" cy="265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AB-3C15-47CC-9688-F46A7972CBCA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389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Angle of approach to the zero: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 u="sng"/>
              <a:t>example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1905000" y="533400"/>
          <a:ext cx="2162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216217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4495800" y="1447800"/>
          <a:ext cx="6286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342751" imgH="190417" progId="Equation.3">
                  <p:embed/>
                </p:oleObj>
              </mc:Choice>
              <mc:Fallback>
                <p:oleObj name="Equation" r:id="rId5" imgW="342751" imgH="190417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47800"/>
                        <a:ext cx="6286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1447800" y="2286000"/>
          <a:ext cx="624840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2616200" imgH="1231900" progId="Equation.3">
                  <p:embed/>
                </p:oleObj>
              </mc:Choice>
              <mc:Fallback>
                <p:oleObj name="Equation" r:id="rId7" imgW="2616200" imgH="12319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248400" cy="294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D3C7-6D97-4994-A7D1-50355670634C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AACFSSK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5175"/>
            <a:ext cx="6159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23850" y="5551488"/>
            <a:ext cx="8496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Figure 6-12</a:t>
            </a:r>
            <a:r>
              <a:rPr lang="en-US" altLang="en-US" sz="1800" b="1">
                <a:latin typeface="Times New Roman" pitchFamily="18" charset="0"/>
              </a:rPr>
              <a:t>   Construction of the root locus. [Angle of departure =180°- (</a:t>
            </a:r>
            <a:r>
              <a:rPr lang="el-GR" altLang="en-US" sz="1800" b="1" i="1">
                <a:latin typeface="Times New Roman" pitchFamily="18" charset="0"/>
                <a:cs typeface="Arial" charset="0"/>
              </a:rPr>
              <a:t>ϴ</a:t>
            </a:r>
            <a:r>
              <a:rPr lang="en-US" altLang="en-US" sz="1800" b="1" i="1" baseline="-25000">
                <a:latin typeface="Times New Roman" pitchFamily="18" charset="0"/>
              </a:rPr>
              <a:t>1</a:t>
            </a:r>
            <a:r>
              <a:rPr lang="en-US" altLang="en-US" sz="1800" b="1">
                <a:latin typeface="Times New Roman" pitchFamily="18" charset="0"/>
              </a:rPr>
              <a:t>+</a:t>
            </a:r>
            <a:r>
              <a:rPr lang="el-GR" altLang="en-US" sz="1800" b="1" i="1">
                <a:latin typeface="Times New Roman" pitchFamily="18" charset="0"/>
                <a:cs typeface="Arial" charset="0"/>
              </a:rPr>
              <a:t>ϴ</a:t>
            </a:r>
            <a:r>
              <a:rPr lang="en-US" altLang="en-US" sz="1800" b="1" i="1" baseline="-25000">
                <a:latin typeface="Times New Roman" pitchFamily="18" charset="0"/>
              </a:rPr>
              <a:t>2</a:t>
            </a:r>
            <a:r>
              <a:rPr lang="en-US" altLang="en-US" sz="1800" b="1">
                <a:latin typeface="Times New Roman" pitchFamily="18" charset="0"/>
              </a:rPr>
              <a:t> )+</a:t>
            </a:r>
            <a:r>
              <a:rPr lang="el-GR" altLang="en-US" sz="1800" b="1" i="1">
                <a:latin typeface="Times New Roman" pitchFamily="18" charset="0"/>
                <a:cs typeface="Arial" charset="0"/>
              </a:rPr>
              <a:t>Φ</a:t>
            </a:r>
            <a:r>
              <a:rPr lang="en-US" altLang="en-US" sz="1800" b="1">
                <a:latin typeface="Times New Roman" pitchFamily="18" charset="0"/>
              </a:rPr>
              <a:t>.]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3B4-DF5C-44A5-AE47-DEC5ACC50EAD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8101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i="1" u="sng" dirty="0"/>
              <a:t>(vii) </a:t>
            </a:r>
            <a:r>
              <a:rPr lang="en-US" altLang="zh-CN" b="1" dirty="0">
                <a:solidFill>
                  <a:srgbClr val="000066"/>
                </a:solidFill>
                <a:latin typeface="Comic Sans MS" pitchFamily="66" charset="0"/>
                <a:ea typeface="华文中宋" pitchFamily="2" charset="-122"/>
              </a:rPr>
              <a:t>Intersection of the RL with the imaginary axis</a:t>
            </a:r>
            <a:endParaRPr lang="en-US" altLang="zh-TW" b="1" i="1" u="sng" dirty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38200" y="838200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 u="sng"/>
              <a:t>example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2286000" y="762000"/>
          <a:ext cx="26590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0"/>
                        <a:ext cx="26590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673934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The characteristic function of closed loop system: </a:t>
            </a:r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533400" y="22860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5" imgW="1663700" imgH="457200" progId="Equation.3">
                  <p:embed/>
                </p:oleObj>
              </mc:Choice>
              <mc:Fallback>
                <p:oleObj name="Equation" r:id="rId5" imgW="1663700" imgH="457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04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4419600" y="2438400"/>
          <a:ext cx="33528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7" imgW="1397000" imgH="1346200" progId="Equation.3">
                  <p:embed/>
                </p:oleObj>
              </mc:Choice>
              <mc:Fallback>
                <p:oleObj name="Equation" r:id="rId7" imgW="1397000" imgH="1346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3352800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5029200" y="2362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3200400" y="39624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1066800" y="3429000"/>
          <a:ext cx="18288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9" imgW="888614" imgH="583947" progId="Equation.3">
                  <p:embed/>
                </p:oleObj>
              </mc:Choice>
              <mc:Fallback>
                <p:oleObj name="Equation" r:id="rId9" imgW="888614" imgH="583947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18288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3733800" y="2667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48073"/>
              </p:ext>
            </p:extLst>
          </p:nvPr>
        </p:nvGraphicFramePr>
        <p:xfrm>
          <a:off x="1143000" y="4953000"/>
          <a:ext cx="15240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1" imgW="812447" imgH="634725" progId="Equation.3">
                  <p:embed/>
                </p:oleObj>
              </mc:Choice>
              <mc:Fallback>
                <p:oleObj name="Equation" r:id="rId11" imgW="812447" imgH="634725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15240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533400" y="4114800"/>
            <a:ext cx="457200" cy="1524000"/>
          </a:xfrm>
          <a:prstGeom prst="curvedRightArrow">
            <a:avLst>
              <a:gd name="adj1" fmla="val 66667"/>
              <a:gd name="adj2" fmla="val 13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9FC7-1388-4909-B7D7-7850DED4B9D1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895600" y="6096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90822"/>
              </p:ext>
            </p:extLst>
          </p:nvPr>
        </p:nvGraphicFramePr>
        <p:xfrm>
          <a:off x="3222625" y="685800"/>
          <a:ext cx="17081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3" imgW="1219200" imgH="419100" progId="Equation.3">
                  <p:embed/>
                </p:oleObj>
              </mc:Choice>
              <mc:Fallback>
                <p:oleObj name="Equation" r:id="rId3" imgW="1219200" imgH="4191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685800"/>
                        <a:ext cx="17081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2057400" y="83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295400" y="99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3622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5257800" y="99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2209800" y="114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2209800" y="1752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 flipV="1">
            <a:off x="5562600" y="99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1676400" y="990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2286000" y="1066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-</a:t>
            </a:r>
          </a:p>
        </p:txBody>
      </p:sp>
      <p:graphicFrame>
        <p:nvGraphicFramePr>
          <p:cNvPr id="15374" name="Object 13"/>
          <p:cNvGraphicFramePr>
            <a:graphicFrameLocks noChangeAspect="1"/>
          </p:cNvGraphicFramePr>
          <p:nvPr/>
        </p:nvGraphicFramePr>
        <p:xfrm>
          <a:off x="5638800" y="609600"/>
          <a:ext cx="4699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4699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4"/>
          <p:cNvGraphicFramePr>
            <a:graphicFrameLocks noChangeAspect="1"/>
          </p:cNvGraphicFramePr>
          <p:nvPr/>
        </p:nvGraphicFramePr>
        <p:xfrm>
          <a:off x="1227138" y="685800"/>
          <a:ext cx="4524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7" imgW="317225" imgH="203024" progId="Equation.3">
                  <p:embed/>
                </p:oleObj>
              </mc:Choice>
              <mc:Fallback>
                <p:oleObj name="Equation" r:id="rId7" imgW="317225" imgH="203024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685800"/>
                        <a:ext cx="4524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5"/>
          <p:cNvGraphicFramePr>
            <a:graphicFrameLocks noChangeAspect="1"/>
          </p:cNvGraphicFramePr>
          <p:nvPr/>
        </p:nvGraphicFramePr>
        <p:xfrm>
          <a:off x="533400" y="2286000"/>
          <a:ext cx="2971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9" imgW="1854200" imgH="419100" progId="Equation.3">
                  <p:embed/>
                </p:oleObj>
              </mc:Choice>
              <mc:Fallback>
                <p:oleObj name="Equation" r:id="rId9" imgW="1854200" imgH="4191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29718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6"/>
          <p:cNvGraphicFramePr>
            <a:graphicFrameLocks noChangeAspect="1"/>
          </p:cNvGraphicFramePr>
          <p:nvPr/>
        </p:nvGraphicFramePr>
        <p:xfrm>
          <a:off x="609600" y="3124200"/>
          <a:ext cx="2895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1" imgW="1612900" imgH="431800" progId="Equation.3">
                  <p:embed/>
                </p:oleObj>
              </mc:Choice>
              <mc:Fallback>
                <p:oleObj name="Equation" r:id="rId11" imgW="1612900" imgH="4318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2895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7"/>
          <p:cNvGraphicFramePr>
            <a:graphicFrameLocks noChangeAspect="1"/>
          </p:cNvGraphicFramePr>
          <p:nvPr/>
        </p:nvGraphicFramePr>
        <p:xfrm>
          <a:off x="762000" y="4191000"/>
          <a:ext cx="2514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3" imgW="1803400" imgH="812800" progId="Equation.3">
                  <p:embed/>
                </p:oleObj>
              </mc:Choice>
              <mc:Fallback>
                <p:oleObj name="Equation" r:id="rId13" imgW="1803400" imgH="8128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251460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8"/>
          <p:cNvGraphicFramePr>
            <a:graphicFrameLocks noChangeAspect="1"/>
          </p:cNvGraphicFramePr>
          <p:nvPr/>
        </p:nvGraphicFramePr>
        <p:xfrm>
          <a:off x="4648200" y="3124200"/>
          <a:ext cx="38862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5" imgW="2057400" imgH="1092200" progId="Equation.3">
                  <p:embed/>
                </p:oleObj>
              </mc:Choice>
              <mc:Fallback>
                <p:oleObj name="Equation" r:id="rId15" imgW="2057400" imgH="10922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24200"/>
                        <a:ext cx="3886200" cy="206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136525" y="32416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(i)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0" y="44196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(ii)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3962400" y="38862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(iii)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D198-BF91-4EB6-A49D-FC527CDC8E96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533400" y="457200"/>
          <a:ext cx="2819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3" imgW="1549400" imgH="1270000" progId="Equation.3">
                  <p:embed/>
                </p:oleObj>
              </mc:Choice>
              <mc:Fallback>
                <p:oleObj name="Equation" r:id="rId3" imgW="1549400" imgH="12700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28194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990600" y="990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5257800" y="609600"/>
          <a:ext cx="18288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5" imgW="863225" imgH="672808" progId="Equation.3">
                  <p:embed/>
                </p:oleObj>
              </mc:Choice>
              <mc:Fallback>
                <p:oleObj name="Equation" r:id="rId5" imgW="863225" imgH="672808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9600"/>
                        <a:ext cx="18288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3733800" y="12192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391" name="Group 40"/>
          <p:cNvGrpSpPr>
            <a:grpSpLocks/>
          </p:cNvGrpSpPr>
          <p:nvPr/>
        </p:nvGrpSpPr>
        <p:grpSpPr bwMode="auto">
          <a:xfrm>
            <a:off x="1143000" y="2057400"/>
            <a:ext cx="7239000" cy="4495800"/>
            <a:chOff x="720" y="1296"/>
            <a:chExt cx="4560" cy="2832"/>
          </a:xfrm>
        </p:grpSpPr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1104" y="2736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V="1">
              <a:off x="3408" y="1296"/>
              <a:ext cx="0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4" name="Group 10"/>
            <p:cNvGrpSpPr>
              <a:grpSpLocks/>
            </p:cNvGrpSpPr>
            <p:nvPr/>
          </p:nvGrpSpPr>
          <p:grpSpPr bwMode="auto">
            <a:xfrm>
              <a:off x="3360" y="2688"/>
              <a:ext cx="96" cy="96"/>
              <a:chOff x="2640" y="2688"/>
              <a:chExt cx="96" cy="96"/>
            </a:xfrm>
          </p:grpSpPr>
          <p:sp>
            <p:nvSpPr>
              <p:cNvPr id="16420" name="Line 8"/>
              <p:cNvSpPr>
                <a:spLocks noChangeShapeType="1"/>
              </p:cNvSpPr>
              <p:nvPr/>
            </p:nvSpPr>
            <p:spPr bwMode="auto">
              <a:xfrm flipH="1"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9"/>
              <p:cNvSpPr>
                <a:spLocks noChangeShapeType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2992" y="2688"/>
              <a:ext cx="96" cy="96"/>
              <a:chOff x="2640" y="2688"/>
              <a:chExt cx="96" cy="96"/>
            </a:xfrm>
          </p:grpSpPr>
          <p:sp>
            <p:nvSpPr>
              <p:cNvPr id="16418" name="Line 12"/>
              <p:cNvSpPr>
                <a:spLocks noChangeShapeType="1"/>
              </p:cNvSpPr>
              <p:nvPr/>
            </p:nvSpPr>
            <p:spPr bwMode="auto">
              <a:xfrm flipH="1"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13"/>
              <p:cNvSpPr>
                <a:spLocks noChangeShapeType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14"/>
            <p:cNvGrpSpPr>
              <a:grpSpLocks/>
            </p:cNvGrpSpPr>
            <p:nvPr/>
          </p:nvGrpSpPr>
          <p:grpSpPr bwMode="auto">
            <a:xfrm>
              <a:off x="1198" y="2688"/>
              <a:ext cx="96" cy="96"/>
              <a:chOff x="2640" y="2688"/>
              <a:chExt cx="96" cy="96"/>
            </a:xfrm>
          </p:grpSpPr>
          <p:sp>
            <p:nvSpPr>
              <p:cNvPr id="16416" name="Line 15"/>
              <p:cNvSpPr>
                <a:spLocks noChangeShapeType="1"/>
              </p:cNvSpPr>
              <p:nvPr/>
            </p:nvSpPr>
            <p:spPr bwMode="auto">
              <a:xfrm flipH="1"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16"/>
              <p:cNvSpPr>
                <a:spLocks noChangeShapeType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6397" name="Object 17"/>
            <p:cNvGraphicFramePr>
              <a:graphicFrameLocks noChangeAspect="1"/>
            </p:cNvGraphicFramePr>
            <p:nvPr/>
          </p:nvGraphicFramePr>
          <p:xfrm>
            <a:off x="3458" y="2821"/>
            <a:ext cx="41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6" name="Equation" r:id="rId7" imgW="457200" imgH="431800" progId="Equation.3">
                    <p:embed/>
                  </p:oleObj>
                </mc:Choice>
                <mc:Fallback>
                  <p:oleObj name="Equation" r:id="rId7" imgW="457200" imgH="4318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821"/>
                          <a:ext cx="414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8"/>
            <p:cNvGraphicFramePr>
              <a:graphicFrameLocks noChangeAspect="1"/>
            </p:cNvGraphicFramePr>
            <p:nvPr/>
          </p:nvGraphicFramePr>
          <p:xfrm>
            <a:off x="2832" y="2832"/>
            <a:ext cx="41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7" name="Equation" r:id="rId9" imgW="457200" imgH="431800" progId="Equation.3">
                    <p:embed/>
                  </p:oleObj>
                </mc:Choice>
                <mc:Fallback>
                  <p:oleObj name="Equation" r:id="rId9" imgW="457200" imgH="43180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32"/>
                          <a:ext cx="414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9"/>
            <p:cNvGraphicFramePr>
              <a:graphicFrameLocks noChangeAspect="1"/>
            </p:cNvGraphicFramePr>
            <p:nvPr/>
          </p:nvGraphicFramePr>
          <p:xfrm>
            <a:off x="912" y="2773"/>
            <a:ext cx="41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Equation" r:id="rId11" imgW="457200" imgH="431800" progId="Equation.3">
                    <p:embed/>
                  </p:oleObj>
                </mc:Choice>
                <mc:Fallback>
                  <p:oleObj name="Equation" r:id="rId11" imgW="457200" imgH="43180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73"/>
                          <a:ext cx="414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21"/>
            <p:cNvSpPr>
              <a:spLocks noChangeArrowheads="1"/>
            </p:cNvSpPr>
            <p:nvPr/>
          </p:nvSpPr>
          <p:spPr bwMode="auto">
            <a:xfrm>
              <a:off x="2640" y="2688"/>
              <a:ext cx="48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1" name="Line 22"/>
            <p:cNvSpPr>
              <a:spLocks noChangeShapeType="1"/>
            </p:cNvSpPr>
            <p:nvPr/>
          </p:nvSpPr>
          <p:spPr bwMode="auto">
            <a:xfrm flipV="1">
              <a:off x="2640" y="1344"/>
              <a:ext cx="96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2688" y="2784"/>
              <a:ext cx="86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24"/>
            <p:cNvSpPr>
              <a:spLocks noChangeShapeType="1"/>
            </p:cNvSpPr>
            <p:nvPr/>
          </p:nvSpPr>
          <p:spPr bwMode="auto">
            <a:xfrm flipH="1">
              <a:off x="720" y="2736"/>
              <a:ext cx="52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6"/>
            <p:cNvSpPr>
              <a:spLocks noChangeShapeType="1"/>
            </p:cNvSpPr>
            <p:nvPr/>
          </p:nvSpPr>
          <p:spPr bwMode="auto">
            <a:xfrm>
              <a:off x="3024" y="2736"/>
              <a:ext cx="38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27"/>
            <p:cNvSpPr>
              <a:spLocks/>
            </p:cNvSpPr>
            <p:nvPr/>
          </p:nvSpPr>
          <p:spPr bwMode="auto">
            <a:xfrm>
              <a:off x="3216" y="1344"/>
              <a:ext cx="480" cy="1392"/>
            </a:xfrm>
            <a:custGeom>
              <a:avLst/>
              <a:gdLst>
                <a:gd name="T0" fmla="*/ 0 w 480"/>
                <a:gd name="T1" fmla="*/ 1392 h 1392"/>
                <a:gd name="T2" fmla="*/ 144 w 480"/>
                <a:gd name="T3" fmla="*/ 672 h 1392"/>
                <a:gd name="T4" fmla="*/ 480 w 480"/>
                <a:gd name="T5" fmla="*/ 0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392">
                  <a:moveTo>
                    <a:pt x="0" y="1392"/>
                  </a:moveTo>
                  <a:cubicBezTo>
                    <a:pt x="32" y="1148"/>
                    <a:pt x="64" y="904"/>
                    <a:pt x="144" y="672"/>
                  </a:cubicBezTo>
                  <a:cubicBezTo>
                    <a:pt x="224" y="440"/>
                    <a:pt x="424" y="112"/>
                    <a:pt x="480" y="0"/>
                  </a:cubicBez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Freeform 28"/>
            <p:cNvSpPr>
              <a:spLocks/>
            </p:cNvSpPr>
            <p:nvPr/>
          </p:nvSpPr>
          <p:spPr bwMode="auto">
            <a:xfrm flipV="1">
              <a:off x="3216" y="2736"/>
              <a:ext cx="480" cy="1392"/>
            </a:xfrm>
            <a:custGeom>
              <a:avLst/>
              <a:gdLst>
                <a:gd name="T0" fmla="*/ 0 w 480"/>
                <a:gd name="T1" fmla="*/ 1392 h 1392"/>
                <a:gd name="T2" fmla="*/ 144 w 480"/>
                <a:gd name="T3" fmla="*/ 672 h 1392"/>
                <a:gd name="T4" fmla="*/ 480 w 480"/>
                <a:gd name="T5" fmla="*/ 0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392">
                  <a:moveTo>
                    <a:pt x="0" y="1392"/>
                  </a:moveTo>
                  <a:cubicBezTo>
                    <a:pt x="32" y="1148"/>
                    <a:pt x="64" y="904"/>
                    <a:pt x="144" y="672"/>
                  </a:cubicBezTo>
                  <a:cubicBezTo>
                    <a:pt x="224" y="440"/>
                    <a:pt x="424" y="112"/>
                    <a:pt x="480" y="0"/>
                  </a:cubicBez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07" name="Object 29"/>
            <p:cNvGraphicFramePr>
              <a:graphicFrameLocks noChangeAspect="1"/>
            </p:cNvGraphicFramePr>
            <p:nvPr/>
          </p:nvGraphicFramePr>
          <p:xfrm>
            <a:off x="3504" y="1776"/>
            <a:ext cx="9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13" imgW="787058" imgH="203112" progId="Equation.3">
                    <p:embed/>
                  </p:oleObj>
                </mc:Choice>
                <mc:Fallback>
                  <p:oleObj name="Equation" r:id="rId13" imgW="787058" imgH="203112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76"/>
                          <a:ext cx="91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30"/>
            <p:cNvGraphicFramePr>
              <a:graphicFrameLocks noChangeAspect="1"/>
            </p:cNvGraphicFramePr>
            <p:nvPr/>
          </p:nvGraphicFramePr>
          <p:xfrm>
            <a:off x="3456" y="3456"/>
            <a:ext cx="10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Equation" r:id="rId15" imgW="901309" imgH="203112" progId="Equation.3">
                    <p:embed/>
                  </p:oleObj>
                </mc:Choice>
                <mc:Fallback>
                  <p:oleObj name="Equation" r:id="rId15" imgW="901309" imgH="203112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456"/>
                          <a:ext cx="104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Line 32"/>
            <p:cNvSpPr>
              <a:spLocks noChangeShapeType="1"/>
            </p:cNvSpPr>
            <p:nvPr/>
          </p:nvSpPr>
          <p:spPr bwMode="auto">
            <a:xfrm>
              <a:off x="33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3"/>
            <p:cNvSpPr>
              <a:spLocks noChangeShapeType="1"/>
            </p:cNvSpPr>
            <p:nvPr/>
          </p:nvSpPr>
          <p:spPr bwMode="auto">
            <a:xfrm>
              <a:off x="3360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1" name="Object 34"/>
            <p:cNvGraphicFramePr>
              <a:graphicFrameLocks noChangeAspect="1"/>
            </p:cNvGraphicFramePr>
            <p:nvPr/>
          </p:nvGraphicFramePr>
          <p:xfrm>
            <a:off x="3600" y="2400"/>
            <a:ext cx="72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17" imgW="685502" imgH="177723" progId="Equation.3">
                    <p:embed/>
                  </p:oleObj>
                </mc:Choice>
                <mc:Fallback>
                  <p:oleObj name="Equation" r:id="rId17" imgW="685502" imgH="177723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00"/>
                          <a:ext cx="720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 flipV="1">
              <a:off x="3264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3" name="Object 37"/>
            <p:cNvGraphicFramePr>
              <a:graphicFrameLocks noChangeAspect="1"/>
            </p:cNvGraphicFramePr>
            <p:nvPr/>
          </p:nvGraphicFramePr>
          <p:xfrm>
            <a:off x="2112" y="2496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2" name="Equation" r:id="rId19" imgW="469696" imgH="177723" progId="Equation.3">
                    <p:embed/>
                  </p:oleObj>
                </mc:Choice>
                <mc:Fallback>
                  <p:oleObj name="Equation" r:id="rId19" imgW="469696" imgH="177723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96"/>
                          <a:ext cx="5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Freeform 38"/>
            <p:cNvSpPr>
              <a:spLocks/>
            </p:cNvSpPr>
            <p:nvPr/>
          </p:nvSpPr>
          <p:spPr bwMode="auto">
            <a:xfrm>
              <a:off x="2784" y="2496"/>
              <a:ext cx="112" cy="240"/>
            </a:xfrm>
            <a:custGeom>
              <a:avLst/>
              <a:gdLst>
                <a:gd name="T0" fmla="*/ 96 w 112"/>
                <a:gd name="T1" fmla="*/ 240 h 240"/>
                <a:gd name="T2" fmla="*/ 96 w 112"/>
                <a:gd name="T3" fmla="*/ 96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240">
                  <a:moveTo>
                    <a:pt x="96" y="240"/>
                  </a:moveTo>
                  <a:cubicBezTo>
                    <a:pt x="104" y="188"/>
                    <a:pt x="112" y="136"/>
                    <a:pt x="96" y="96"/>
                  </a:cubicBezTo>
                  <a:cubicBezTo>
                    <a:pt x="80" y="56"/>
                    <a:pt x="16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5" name="Object 39"/>
            <p:cNvGraphicFramePr>
              <a:graphicFrameLocks noChangeAspect="1"/>
            </p:cNvGraphicFramePr>
            <p:nvPr/>
          </p:nvGraphicFramePr>
          <p:xfrm>
            <a:off x="2928" y="2400"/>
            <a:ext cx="22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3" name="Equation" r:id="rId21" imgW="253780" imgH="203024" progId="Equation.3">
                    <p:embed/>
                  </p:oleObj>
                </mc:Choice>
                <mc:Fallback>
                  <p:oleObj name="Equation" r:id="rId21" imgW="253780" imgH="203024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0"/>
                          <a:ext cx="224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D3D9-2E7D-499D-86F3-22AE982B9BC1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961C-24EE-4376-AFF9-7829E1E967EE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928802"/>
            <a:ext cx="9144000" cy="228601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ROOT LOCUS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 Locus Analysis Intro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961C-24EE-4376-AFF9-7829E1E967EE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500175"/>
            <a:ext cx="850112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Control Systems , we have demonstrated the importance of the poles and zeros of the closed loop transfer function of the linear control system on the dynamic performance of the system. </a:t>
            </a:r>
          </a:p>
          <a:p>
            <a:pPr algn="just"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roots of the characteristic equation which are the poles of the closed loop transfer function, determine the absolute and relative stability of linear SISO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C322C0-7ECC-4781-8310-F28EEC2B4A70}" type="datetime1">
              <a:rPr lang="en-US" smtClean="0"/>
              <a:pPr/>
              <a:t>3/30/2019</a:t>
            </a:fld>
            <a:endParaRPr lang="en-US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Eng R. L. Nkumbwa@CBU-2010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021B0-A29A-4469-945A-0C5800CFB5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Defining Root Locus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643050"/>
            <a:ext cx="8305800" cy="4038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root- locus technique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graphical method for sketching the locus of the roots in the s-plane as a parameter is varied. 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fact, the root- locus method provides the engineer with a measure of the sensitivity of the roots of the system to a variation in the parameter being considered.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B369318-233C-4884-B13E-AF835711D75E}" type="datetime1">
              <a:rPr lang="en-US" smtClean="0"/>
              <a:pPr/>
              <a:t>3/30/2019</a:t>
            </a:fld>
            <a:endParaRPr 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351D5-3D62-47BF-9A61-9ACBDBD7AEE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Pole and Zero Locations by R-Locus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Let's say we have a closed-loop transfer function for a particular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2143116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N(s) / D(s) = K G(s) /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 +KG(s) H(s)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857496"/>
            <a:ext cx="85725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Where N is the numerator polynomial and D is the denominator polynomial of the transfer functions, respectively.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Now, we know that to find the poles of the equation, we must set the denominator to 0, and solve the characteristic equation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5A75-5925-4EC5-9FBD-A037B14EAD4A}" type="datetime1">
              <a:rPr lang="en-US" smtClean="0"/>
              <a:pPr/>
              <a:t>3/30/2019</a:t>
            </a:fld>
            <a:endParaRPr lang="en-US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Eng R. L. Nkumbwa@CBU-2010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81F7B-E165-4D04-B0F6-7AC97483AB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Pole and Zero Locations by R-Locus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229600" cy="509746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from the above equation we can manipulate an equation such as:</a:t>
            </a:r>
          </a:p>
          <a:p>
            <a:pPr eaLnBrk="1" hangingPunct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+KG(s) H(s) = 0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KG(s) H(s) = -1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finally by converting to polar coordinates, we get: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∟ KG(s) H(s)  = </a:t>
            </a:r>
            <a:r>
              <a:rPr lang="en-US" b="1" dirty="0" smtClean="0"/>
              <a:t>180</a:t>
            </a:r>
            <a:r>
              <a:rPr lang="en-US" b="1" baseline="30000" dirty="0" smtClean="0"/>
              <a:t>0</a:t>
            </a:r>
          </a:p>
          <a:p>
            <a:pPr>
              <a:buNone/>
            </a:pPr>
            <a:endParaRPr lang="en-US" sz="33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200" b="1" baseline="30000" dirty="0" smtClean="0">
                <a:latin typeface="Times New Roman" pitchFamily="18" charset="0"/>
                <a:cs typeface="Times New Roman" pitchFamily="18" charset="0"/>
              </a:rPr>
              <a:t>Equation for all Gain values:</a:t>
            </a:r>
            <a:endParaRPr lang="en-US" sz="38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we have 2 equations that govern the locations of the poles of a system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gain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Magnitude Equation: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+KG(s) H(s) = 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74676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44500" indent="-444500" eaLnBrk="0" hangingPunct="0"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can’t easily investigate the changes of a system’s performance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from the time-domain</a:t>
            </a:r>
            <a:endParaRPr lang="en-US" altLang="zh-CN" sz="2400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--especially when parameters of the system vary in a given range, or, when devices are added to the system.</a:t>
            </a:r>
            <a:endParaRPr lang="zh-CN" altLang="zh-CN" sz="3200" dirty="0" smtClean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90600" y="45720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Limitations of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Routh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Hurwitz Criterion: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2" name="爆炸形 1 31"/>
          <p:cNvSpPr>
            <a:spLocks noChangeArrowheads="1"/>
          </p:cNvSpPr>
          <p:nvPr/>
        </p:nvSpPr>
        <p:spPr bwMode="auto">
          <a:xfrm>
            <a:off x="2971800" y="3276600"/>
            <a:ext cx="3886200" cy="2209800"/>
          </a:xfrm>
          <a:prstGeom prst="irregularSeal1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Root Locus</a:t>
            </a:r>
            <a:endParaRPr lang="zh-CN" altLang="en-US" sz="2800">
              <a:solidFill>
                <a:srgbClr val="33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4CD-DEFB-4934-AA89-C6EA4F574EE5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5720" y="428604"/>
            <a:ext cx="8305800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[Definition]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The path traced by the roots of the characteristic equation of the closed-loop system as the gain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is varied from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to +∞ is called root locus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.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2000240"/>
            <a:ext cx="526415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Example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The second order system with the </a:t>
            </a:r>
            <a:r>
              <a:rPr lang="en-US" altLang="zh-CN" sz="2400" dirty="0">
                <a:solidFill>
                  <a:srgbClr val="3333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open-loop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transfer function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grpSp>
        <p:nvGrpSpPr>
          <p:cNvPr id="13317" name="Group 24"/>
          <p:cNvGrpSpPr>
            <a:grpSpLocks/>
          </p:cNvGrpSpPr>
          <p:nvPr/>
        </p:nvGrpSpPr>
        <p:grpSpPr bwMode="auto">
          <a:xfrm>
            <a:off x="5181600" y="1981200"/>
            <a:ext cx="3810000" cy="1371600"/>
            <a:chOff x="3356" y="1296"/>
            <a:chExt cx="2400" cy="864"/>
          </a:xfrm>
        </p:grpSpPr>
        <p:sp>
          <p:nvSpPr>
            <p:cNvPr id="13328" name="Line 6"/>
            <p:cNvSpPr>
              <a:spLocks noChangeShapeType="1"/>
            </p:cNvSpPr>
            <p:nvPr/>
          </p:nvSpPr>
          <p:spPr bwMode="auto">
            <a:xfrm>
              <a:off x="3404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9" name="AutoShape 7"/>
            <p:cNvSpPr>
              <a:spLocks noChangeArrowheads="1"/>
            </p:cNvSpPr>
            <p:nvPr/>
          </p:nvSpPr>
          <p:spPr bwMode="auto">
            <a:xfrm>
              <a:off x="3740" y="148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>
              <a:off x="393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Rectangle 9"/>
            <p:cNvSpPr>
              <a:spLocks noChangeArrowheads="1"/>
            </p:cNvSpPr>
            <p:nvPr/>
          </p:nvSpPr>
          <p:spPr bwMode="auto">
            <a:xfrm>
              <a:off x="4268" y="1296"/>
              <a:ext cx="8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32" name="Line 10"/>
            <p:cNvSpPr>
              <a:spLocks noChangeShapeType="1"/>
            </p:cNvSpPr>
            <p:nvPr/>
          </p:nvSpPr>
          <p:spPr bwMode="auto">
            <a:xfrm>
              <a:off x="5132" y="15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11"/>
            <p:cNvSpPr>
              <a:spLocks noChangeShapeType="1"/>
            </p:cNvSpPr>
            <p:nvPr/>
          </p:nvSpPr>
          <p:spPr bwMode="auto">
            <a:xfrm>
              <a:off x="5516" y="15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12"/>
            <p:cNvSpPr>
              <a:spLocks noChangeShapeType="1"/>
            </p:cNvSpPr>
            <p:nvPr/>
          </p:nvSpPr>
          <p:spPr bwMode="auto">
            <a:xfrm flipH="1">
              <a:off x="3836" y="21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Line 13"/>
            <p:cNvSpPr>
              <a:spLocks noChangeShapeType="1"/>
            </p:cNvSpPr>
            <p:nvPr/>
          </p:nvSpPr>
          <p:spPr bwMode="auto">
            <a:xfrm flipV="1">
              <a:off x="3836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333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576369"/>
                </p:ext>
              </p:extLst>
            </p:nvPr>
          </p:nvGraphicFramePr>
          <p:xfrm>
            <a:off x="4277" y="1316"/>
            <a:ext cx="88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Equation" r:id="rId3" imgW="685800" imgH="419040" progId="Equation.3">
                    <p:embed/>
                  </p:oleObj>
                </mc:Choice>
                <mc:Fallback>
                  <p:oleObj name="Equation" r:id="rId3" imgW="685800" imgH="41904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1316"/>
                          <a:ext cx="883" cy="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7"/>
            <p:cNvGraphicFramePr>
              <a:graphicFrameLocks noChangeAspect="1"/>
            </p:cNvGraphicFramePr>
            <p:nvPr/>
          </p:nvGraphicFramePr>
          <p:xfrm>
            <a:off x="3356" y="1335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5" imgW="317225" imgH="203024" progId="Equation.3">
                    <p:embed/>
                  </p:oleObj>
                </mc:Choice>
                <mc:Fallback>
                  <p:oleObj name="Equation" r:id="rId5" imgW="317225" imgH="203024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1335"/>
                          <a:ext cx="388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8"/>
            <p:cNvGraphicFramePr>
              <a:graphicFrameLocks noChangeAspect="1"/>
            </p:cNvGraphicFramePr>
            <p:nvPr/>
          </p:nvGraphicFramePr>
          <p:xfrm>
            <a:off x="5312" y="1344"/>
            <a:ext cx="4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Equation" r:id="rId7" imgW="330057" imgH="203112" progId="Equation.3">
                    <p:embed/>
                  </p:oleObj>
                </mc:Choice>
                <mc:Fallback>
                  <p:oleObj name="Equation" r:id="rId7" imgW="330057" imgH="203112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1344"/>
                          <a:ext cx="404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7"/>
            <p:cNvSpPr txBox="1">
              <a:spLocks noChangeArrowheads="1"/>
            </p:cNvSpPr>
            <p:nvPr/>
          </p:nvSpPr>
          <p:spPr bwMode="auto">
            <a:xfrm>
              <a:off x="3836" y="15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-</a:t>
              </a:r>
            </a:p>
          </p:txBody>
        </p:sp>
      </p:grpSp>
      <p:grpSp>
        <p:nvGrpSpPr>
          <p:cNvPr id="13318" name="Group 34"/>
          <p:cNvGrpSpPr>
            <a:grpSpLocks/>
          </p:cNvGrpSpPr>
          <p:nvPr/>
        </p:nvGrpSpPr>
        <p:grpSpPr bwMode="auto">
          <a:xfrm>
            <a:off x="381000" y="4724400"/>
            <a:ext cx="7512050" cy="503238"/>
            <a:chOff x="284" y="2736"/>
            <a:chExt cx="4732" cy="317"/>
          </a:xfrm>
        </p:grpSpPr>
        <p:sp>
          <p:nvSpPr>
            <p:cNvPr id="13326" name="Text Box 22"/>
            <p:cNvSpPr txBox="1">
              <a:spLocks noChangeArrowheads="1"/>
            </p:cNvSpPr>
            <p:nvPr/>
          </p:nvSpPr>
          <p:spPr bwMode="auto">
            <a:xfrm>
              <a:off x="284" y="2736"/>
              <a:ext cx="29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Characteristic equation:</a:t>
              </a: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3327" name="Object 5"/>
            <p:cNvGraphicFramePr>
              <a:graphicFrameLocks noChangeAspect="1"/>
            </p:cNvGraphicFramePr>
            <p:nvPr/>
          </p:nvGraphicFramePr>
          <p:xfrm>
            <a:off x="3648" y="2784"/>
            <a:ext cx="136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公式" r:id="rId9" imgW="1028254" imgH="203112" progId="Equation.3">
                    <p:embed/>
                  </p:oleObj>
                </mc:Choice>
                <mc:Fallback>
                  <p:oleObj name="公式" r:id="rId9" imgW="1028254" imgH="203112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784"/>
                          <a:ext cx="1368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9" name="Group 33"/>
          <p:cNvGrpSpPr>
            <a:grpSpLocks/>
          </p:cNvGrpSpPr>
          <p:nvPr/>
        </p:nvGrpSpPr>
        <p:grpSpPr bwMode="auto">
          <a:xfrm>
            <a:off x="406400" y="3810000"/>
            <a:ext cx="7834313" cy="803275"/>
            <a:chOff x="240" y="2160"/>
            <a:chExt cx="4935" cy="506"/>
          </a:xfrm>
        </p:grpSpPr>
        <p:sp>
          <p:nvSpPr>
            <p:cNvPr id="13324" name="Text Box 26"/>
            <p:cNvSpPr txBox="1">
              <a:spLocks noChangeArrowheads="1"/>
            </p:cNvSpPr>
            <p:nvPr/>
          </p:nvSpPr>
          <p:spPr bwMode="auto">
            <a:xfrm>
              <a:off x="240" y="2256"/>
              <a:ext cx="321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Closed-loop Transfer function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：</a:t>
              </a:r>
            </a:p>
          </p:txBody>
        </p:sp>
        <p:graphicFrame>
          <p:nvGraphicFramePr>
            <p:cNvPr id="133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934449"/>
                </p:ext>
              </p:extLst>
            </p:nvPr>
          </p:nvGraphicFramePr>
          <p:xfrm>
            <a:off x="3568" y="2160"/>
            <a:ext cx="160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Equation" r:id="rId11" imgW="1244520" imgH="393480" progId="Equation.3">
                    <p:embed/>
                  </p:oleObj>
                </mc:Choice>
                <mc:Fallback>
                  <p:oleObj name="Equation" r:id="rId11" imgW="1244520" imgH="39348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160"/>
                          <a:ext cx="1607" cy="5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23724"/>
              </p:ext>
            </p:extLst>
          </p:nvPr>
        </p:nvGraphicFramePr>
        <p:xfrm>
          <a:off x="1752600" y="3124200"/>
          <a:ext cx="241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3" imgW="1180800" imgH="419040" progId="Equation.3">
                  <p:embed/>
                </p:oleObj>
              </mc:Choice>
              <mc:Fallback>
                <p:oleObj name="Equation" r:id="rId13" imgW="1180800" imgH="41904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24130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35"/>
          <p:cNvGrpSpPr>
            <a:grpSpLocks/>
          </p:cNvGrpSpPr>
          <p:nvPr/>
        </p:nvGrpSpPr>
        <p:grpSpPr bwMode="auto">
          <a:xfrm>
            <a:off x="381000" y="5562600"/>
            <a:ext cx="7800975" cy="561975"/>
            <a:chOff x="288" y="3216"/>
            <a:chExt cx="4914" cy="354"/>
          </a:xfrm>
        </p:grpSpPr>
        <p:graphicFrame>
          <p:nvGraphicFramePr>
            <p:cNvPr id="13322" name="Object 2"/>
            <p:cNvGraphicFramePr>
              <a:graphicFrameLocks noChangeAspect="1"/>
            </p:cNvGraphicFramePr>
            <p:nvPr/>
          </p:nvGraphicFramePr>
          <p:xfrm>
            <a:off x="3648" y="3216"/>
            <a:ext cx="155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公式" r:id="rId15" imgW="1167893" imgH="266584" progId="Equation.3">
                    <p:embed/>
                  </p:oleObj>
                </mc:Choice>
                <mc:Fallback>
                  <p:oleObj name="公式" r:id="rId15" imgW="1167893" imgH="266584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16"/>
                          <a:ext cx="155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Text Box 31"/>
            <p:cNvSpPr txBox="1">
              <a:spLocks noChangeArrowheads="1"/>
            </p:cNvSpPr>
            <p:nvPr/>
          </p:nvSpPr>
          <p:spPr bwMode="auto">
            <a:xfrm>
              <a:off x="288" y="3264"/>
              <a:ext cx="33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Roots of characteristic equation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：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8094-84B8-4303-A0BE-B1F8E97BB67C}" type="datetime1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5F78-FCFD-4069-922B-749353F0C5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908</TotalTime>
  <Words>977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Office Theme</vt:lpstr>
      <vt:lpstr>Oriel</vt:lpstr>
      <vt:lpstr>Equation</vt:lpstr>
      <vt:lpstr>公式</vt:lpstr>
      <vt:lpstr>MathType 6.0 Equation</vt:lpstr>
      <vt:lpstr>MathType 5.0 Equation</vt:lpstr>
      <vt:lpstr>UNIT III</vt:lpstr>
      <vt:lpstr>UNIT III</vt:lpstr>
      <vt:lpstr>ROOT LOCUS</vt:lpstr>
      <vt:lpstr>Root Locus Analysis Intro</vt:lpstr>
      <vt:lpstr>Defining Root Locus</vt:lpstr>
      <vt:lpstr>Pole and Zero Locations by R-Locus</vt:lpstr>
      <vt:lpstr>Pole and Zero Locations by R-Locus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Rules to draw regular root loci</vt:lpstr>
      <vt:lpstr>Properties of Root Loci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47</cp:revision>
  <dcterms:created xsi:type="dcterms:W3CDTF">2017-02-10T03:37:45Z</dcterms:created>
  <dcterms:modified xsi:type="dcterms:W3CDTF">2019-03-30T10:38:56Z</dcterms:modified>
</cp:coreProperties>
</file>