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7"/>
  </p:notesMasterIdLst>
  <p:handoutMasterIdLst>
    <p:handoutMasterId r:id="rId108"/>
  </p:handoutMasterIdLst>
  <p:sldIdLst>
    <p:sldId id="495" r:id="rId2"/>
    <p:sldId id="496" r:id="rId3"/>
    <p:sldId id="497" r:id="rId4"/>
    <p:sldId id="498" r:id="rId5"/>
    <p:sldId id="499" r:id="rId6"/>
    <p:sldId id="390" r:id="rId7"/>
    <p:sldId id="485" r:id="rId8"/>
    <p:sldId id="486" r:id="rId9"/>
    <p:sldId id="488" r:id="rId10"/>
    <p:sldId id="487" r:id="rId11"/>
    <p:sldId id="489" r:id="rId12"/>
    <p:sldId id="490" r:id="rId13"/>
    <p:sldId id="491" r:id="rId14"/>
    <p:sldId id="492" r:id="rId15"/>
    <p:sldId id="493" r:id="rId16"/>
    <p:sldId id="494" r:id="rId17"/>
    <p:sldId id="326" r:id="rId18"/>
    <p:sldId id="327" r:id="rId19"/>
    <p:sldId id="329" r:id="rId20"/>
    <p:sldId id="332" r:id="rId21"/>
    <p:sldId id="330" r:id="rId22"/>
    <p:sldId id="333" r:id="rId23"/>
    <p:sldId id="334" r:id="rId24"/>
    <p:sldId id="336" r:id="rId25"/>
    <p:sldId id="338" r:id="rId26"/>
    <p:sldId id="339" r:id="rId27"/>
    <p:sldId id="340" r:id="rId28"/>
    <p:sldId id="341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3" r:id="rId38"/>
    <p:sldId id="352" r:id="rId39"/>
    <p:sldId id="354" r:id="rId40"/>
    <p:sldId id="482" r:id="rId41"/>
    <p:sldId id="483" r:id="rId42"/>
    <p:sldId id="484" r:id="rId43"/>
    <p:sldId id="355" r:id="rId44"/>
    <p:sldId id="477" r:id="rId45"/>
    <p:sldId id="478" r:id="rId46"/>
    <p:sldId id="479" r:id="rId47"/>
    <p:sldId id="480" r:id="rId48"/>
    <p:sldId id="356" r:id="rId49"/>
    <p:sldId id="357" r:id="rId50"/>
    <p:sldId id="358" r:id="rId51"/>
    <p:sldId id="359" r:id="rId52"/>
    <p:sldId id="360" r:id="rId53"/>
    <p:sldId id="364" r:id="rId54"/>
    <p:sldId id="367" r:id="rId55"/>
    <p:sldId id="368" r:id="rId56"/>
    <p:sldId id="369" r:id="rId57"/>
    <p:sldId id="370" r:id="rId58"/>
    <p:sldId id="371" r:id="rId59"/>
    <p:sldId id="383" r:id="rId60"/>
    <p:sldId id="384" r:id="rId61"/>
    <p:sldId id="385" r:id="rId62"/>
    <p:sldId id="391" r:id="rId63"/>
    <p:sldId id="392" r:id="rId64"/>
    <p:sldId id="393" r:id="rId65"/>
    <p:sldId id="394" r:id="rId66"/>
    <p:sldId id="395" r:id="rId67"/>
    <p:sldId id="396" r:id="rId68"/>
    <p:sldId id="397" r:id="rId69"/>
    <p:sldId id="398" r:id="rId70"/>
    <p:sldId id="399" r:id="rId71"/>
    <p:sldId id="400" r:id="rId72"/>
    <p:sldId id="401" r:id="rId73"/>
    <p:sldId id="402" r:id="rId74"/>
    <p:sldId id="403" r:id="rId75"/>
    <p:sldId id="404" r:id="rId76"/>
    <p:sldId id="419" r:id="rId77"/>
    <p:sldId id="420" r:id="rId78"/>
    <p:sldId id="421" r:id="rId79"/>
    <p:sldId id="422" r:id="rId80"/>
    <p:sldId id="423" r:id="rId81"/>
    <p:sldId id="424" r:id="rId82"/>
    <p:sldId id="425" r:id="rId83"/>
    <p:sldId id="426" r:id="rId84"/>
    <p:sldId id="456" r:id="rId85"/>
    <p:sldId id="481" r:id="rId86"/>
    <p:sldId id="476" r:id="rId87"/>
    <p:sldId id="457" r:id="rId88"/>
    <p:sldId id="458" r:id="rId89"/>
    <p:sldId id="459" r:id="rId90"/>
    <p:sldId id="460" r:id="rId91"/>
    <p:sldId id="461" r:id="rId92"/>
    <p:sldId id="462" r:id="rId93"/>
    <p:sldId id="463" r:id="rId94"/>
    <p:sldId id="464" r:id="rId95"/>
    <p:sldId id="465" r:id="rId96"/>
    <p:sldId id="466" r:id="rId97"/>
    <p:sldId id="467" r:id="rId98"/>
    <p:sldId id="468" r:id="rId99"/>
    <p:sldId id="469" r:id="rId100"/>
    <p:sldId id="470" r:id="rId101"/>
    <p:sldId id="471" r:id="rId102"/>
    <p:sldId id="472" r:id="rId103"/>
    <p:sldId id="473" r:id="rId104"/>
    <p:sldId id="474" r:id="rId105"/>
    <p:sldId id="475" r:id="rId10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B0788"/>
    <a:srgbClr val="FEF1E6"/>
    <a:srgbClr val="FEF6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996" y="1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9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5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79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4" Type="http://schemas.openxmlformats.org/officeDocument/2006/relationships/image" Target="../media/image101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4" Type="http://schemas.openxmlformats.org/officeDocument/2006/relationships/image" Target="../media/image10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4" Type="http://schemas.openxmlformats.org/officeDocument/2006/relationships/image" Target="../media/image137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4" Type="http://schemas.openxmlformats.org/officeDocument/2006/relationships/image" Target="../media/image141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wmf"/><Relationship Id="rId1" Type="http://schemas.openxmlformats.org/officeDocument/2006/relationships/image" Target="../media/image150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19.wmf"/><Relationship Id="rId7" Type="http://schemas.openxmlformats.org/officeDocument/2006/relationships/image" Target="../media/image25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1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wmf"/><Relationship Id="rId1" Type="http://schemas.openxmlformats.org/officeDocument/2006/relationships/image" Target="../media/image153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5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3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3" Type="http://schemas.openxmlformats.org/officeDocument/2006/relationships/image" Target="../media/image196.wmf"/><Relationship Id="rId7" Type="http://schemas.openxmlformats.org/officeDocument/2006/relationships/image" Target="../media/image200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Relationship Id="rId6" Type="http://schemas.openxmlformats.org/officeDocument/2006/relationships/image" Target="../media/image199.wmf"/><Relationship Id="rId5" Type="http://schemas.openxmlformats.org/officeDocument/2006/relationships/image" Target="../media/image198.wmf"/><Relationship Id="rId10" Type="http://schemas.openxmlformats.org/officeDocument/2006/relationships/image" Target="../media/image203.wmf"/><Relationship Id="rId4" Type="http://schemas.openxmlformats.org/officeDocument/2006/relationships/image" Target="../media/image197.wmf"/><Relationship Id="rId9" Type="http://schemas.openxmlformats.org/officeDocument/2006/relationships/image" Target="../media/image202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2" Type="http://schemas.openxmlformats.org/officeDocument/2006/relationships/image" Target="../media/image200.wmf"/><Relationship Id="rId1" Type="http://schemas.openxmlformats.org/officeDocument/2006/relationships/image" Target="../media/image197.wmf"/><Relationship Id="rId6" Type="http://schemas.openxmlformats.org/officeDocument/2006/relationships/image" Target="../media/image207.wmf"/><Relationship Id="rId5" Type="http://schemas.openxmlformats.org/officeDocument/2006/relationships/image" Target="../media/image206.wmf"/><Relationship Id="rId4" Type="http://schemas.openxmlformats.org/officeDocument/2006/relationships/image" Target="../media/image20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75CD0-BF64-4EDA-A390-EA27F5FF7906}" type="datetimeFigureOut">
              <a:rPr lang="en-GB" smtClean="0"/>
              <a:pPr/>
              <a:t>19/08/2022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C7654-C7C7-4BC9-B3D0-68A06137D36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26830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38015-AD98-4867-8B7A-4101F60AD33A}" type="datetimeFigureOut">
              <a:rPr lang="en-GB" smtClean="0"/>
              <a:pPr/>
              <a:t>19/08/2022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B5A4E-08A9-457D-89E6-C51BF6DBFCF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4267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5A4E-08A9-457D-89E6-C51BF6DBFCFA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38043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5A4E-08A9-457D-89E6-C51BF6DBFCFA}" type="slidenum">
              <a:rPr lang="en-GB" smtClean="0"/>
              <a:pPr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70486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5A4E-08A9-457D-89E6-C51BF6DBFCFA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70035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5A4E-08A9-457D-89E6-C51BF6DBFCFA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50600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5A4E-08A9-457D-89E6-C51BF6DBFCFA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61873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29F149-0EC5-4D4B-8865-49E088CAA4F3}" type="slidenum">
              <a:rPr lang="zh-CN" altLang="en-US" sz="1300" i="0" smtClean="0">
                <a:latin typeface="Times New Roman" panose="02020603050405020304" pitchFamily="18" charset="0"/>
              </a:rPr>
              <a:pPr/>
              <a:t>44</a:t>
            </a:fld>
            <a:endParaRPr lang="zh-CN" altLang="en-US" sz="1300" i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8008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7560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80F995-067D-4DDB-BE16-C389C9A07D78}" type="slidenum">
              <a:rPr lang="zh-CN" altLang="en-US" sz="1300" i="0" smtClean="0">
                <a:latin typeface="Times New Roman" panose="02020603050405020304" pitchFamily="18" charset="0"/>
              </a:rPr>
              <a:pPr/>
              <a:t>46</a:t>
            </a:fld>
            <a:endParaRPr lang="zh-CN" altLang="en-US" sz="1300" i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5388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0D26D2-DFFD-4F17-B63A-FACF45832CB2}" type="slidenum">
              <a:rPr lang="zh-CN" altLang="en-US" sz="1300" i="0" smtClean="0">
                <a:latin typeface="Times New Roman" panose="02020603050405020304" pitchFamily="18" charset="0"/>
              </a:rPr>
              <a:pPr/>
              <a:t>47</a:t>
            </a:fld>
            <a:endParaRPr lang="zh-CN" altLang="en-US" sz="1300" i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0068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5A4E-08A9-457D-89E6-C51BF6DBFCFA}" type="slidenum">
              <a:rPr lang="en-GB" smtClean="0"/>
              <a:pPr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7695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19/08/2022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19/08/2022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19/08/2022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19/08/2022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19/08/2022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19/08/2022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19/08/2022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19/08/2022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19/08/2022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19/08/2022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19/08/2022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4B2AA-1B5A-4DC9-8C33-192C3B350BED}" type="datetimeFigureOut">
              <a:rPr lang="en-GB" smtClean="0"/>
              <a:pPr/>
              <a:t>19/08/2022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9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6.bin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5.bin"/><Relationship Id="rId12" Type="http://schemas.openxmlformats.org/officeDocument/2006/relationships/oleObject" Target="../embeddings/oleObject1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164.bin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3.bin"/><Relationship Id="rId10" Type="http://schemas.openxmlformats.org/officeDocument/2006/relationships/oleObject" Target="../embeddings/oleObject168.bin"/><Relationship Id="rId4" Type="http://schemas.openxmlformats.org/officeDocument/2006/relationships/oleObject" Target="../embeddings/oleObject162.bin"/><Relationship Id="rId9" Type="http://schemas.openxmlformats.org/officeDocument/2006/relationships/oleObject" Target="../embeddings/oleObject167.bin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3" Type="http://schemas.openxmlformats.org/officeDocument/2006/relationships/image" Target="../media/image179.png"/><Relationship Id="rId7" Type="http://schemas.openxmlformats.org/officeDocument/2006/relationships/oleObject" Target="../embeddings/oleObject1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171.bin"/><Relationship Id="rId11" Type="http://schemas.openxmlformats.org/officeDocument/2006/relationships/oleObject" Target="../embeddings/oleObject176.bin"/><Relationship Id="rId5" Type="http://schemas.openxmlformats.org/officeDocument/2006/relationships/image" Target="../media/image186.png"/><Relationship Id="rId10" Type="http://schemas.openxmlformats.org/officeDocument/2006/relationships/oleObject" Target="../embeddings/oleObject175.bin"/><Relationship Id="rId4" Type="http://schemas.openxmlformats.org/officeDocument/2006/relationships/image" Target="../media/image172.png"/><Relationship Id="rId9" Type="http://schemas.openxmlformats.org/officeDocument/2006/relationships/oleObject" Target="../embeddings/oleObject17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2.png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9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image" Target="../media/image60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62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6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55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66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70.bin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76.bin"/><Relationship Id="rId5" Type="http://schemas.openxmlformats.org/officeDocument/2006/relationships/oleObject" Target="../embeddings/oleObject75.bin"/><Relationship Id="rId4" Type="http://schemas.openxmlformats.org/officeDocument/2006/relationships/oleObject" Target="../embeddings/oleObject74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82.bin"/><Relationship Id="rId5" Type="http://schemas.openxmlformats.org/officeDocument/2006/relationships/oleObject" Target="../embeddings/oleObject81.bin"/><Relationship Id="rId4" Type="http://schemas.openxmlformats.org/officeDocument/2006/relationships/oleObject" Target="../embeddings/oleObject80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88.bin"/><Relationship Id="rId5" Type="http://schemas.openxmlformats.org/officeDocument/2006/relationships/oleObject" Target="../embeddings/oleObject87.bin"/><Relationship Id="rId4" Type="http://schemas.openxmlformats.org/officeDocument/2006/relationships/oleObject" Target="../embeddings/oleObject86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oleObject" Target="../embeddings/oleObject91.bin"/><Relationship Id="rId4" Type="http://schemas.openxmlformats.org/officeDocument/2006/relationships/image" Target="../media/image9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95.bin"/><Relationship Id="rId5" Type="http://schemas.openxmlformats.org/officeDocument/2006/relationships/oleObject" Target="../embeddings/oleObject94.bin"/><Relationship Id="rId4" Type="http://schemas.openxmlformats.org/officeDocument/2006/relationships/oleObject" Target="../embeddings/oleObject93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99.bin"/><Relationship Id="rId5" Type="http://schemas.openxmlformats.org/officeDocument/2006/relationships/image" Target="../media/image108.emf"/><Relationship Id="rId4" Type="http://schemas.openxmlformats.org/officeDocument/2006/relationships/oleObject" Target="../embeddings/oleObject98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04.bin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12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08.bin"/><Relationship Id="rId5" Type="http://schemas.openxmlformats.org/officeDocument/2006/relationships/oleObject" Target="../embeddings/oleObject107.bin"/><Relationship Id="rId10" Type="http://schemas.openxmlformats.org/officeDocument/2006/relationships/oleObject" Target="../embeddings/oleObject112.bin"/><Relationship Id="rId4" Type="http://schemas.openxmlformats.org/officeDocument/2006/relationships/oleObject" Target="../embeddings/oleObject106.bin"/><Relationship Id="rId9" Type="http://schemas.openxmlformats.org/officeDocument/2006/relationships/oleObject" Target="../embeddings/oleObject111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oleObject" Target="../embeddings/oleObject114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oleObject" Target="../embeddings/oleObject117.bin"/><Relationship Id="rId4" Type="http://schemas.openxmlformats.org/officeDocument/2006/relationships/oleObject" Target="../embeddings/oleObject116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oleObject" Target="../embeddings/oleObject120.bin"/><Relationship Id="rId4" Type="http://schemas.openxmlformats.org/officeDocument/2006/relationships/oleObject" Target="../embeddings/oleObject119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oleObject" Target="../embeddings/oleObject123.bin"/><Relationship Id="rId4" Type="http://schemas.openxmlformats.org/officeDocument/2006/relationships/oleObject" Target="../embeddings/oleObject122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oleObject" Target="../embeddings/oleObject126.bin"/><Relationship Id="rId4" Type="http://schemas.openxmlformats.org/officeDocument/2006/relationships/oleObject" Target="../embeddings/oleObject12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125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31.bin"/><Relationship Id="rId5" Type="http://schemas.openxmlformats.org/officeDocument/2006/relationships/oleObject" Target="../embeddings/oleObject130.bin"/><Relationship Id="rId4" Type="http://schemas.openxmlformats.org/officeDocument/2006/relationships/oleObject" Target="../embeddings/oleObject129.bin"/><Relationship Id="rId9" Type="http://schemas.openxmlformats.org/officeDocument/2006/relationships/oleObject" Target="../embeddings/oleObject134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138.bin"/><Relationship Id="rId5" Type="http://schemas.openxmlformats.org/officeDocument/2006/relationships/oleObject" Target="../embeddings/oleObject137.bin"/><Relationship Id="rId4" Type="http://schemas.openxmlformats.org/officeDocument/2006/relationships/oleObject" Target="../embeddings/oleObject136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42.bin"/><Relationship Id="rId5" Type="http://schemas.openxmlformats.org/officeDocument/2006/relationships/oleObject" Target="../embeddings/oleObject141.bin"/><Relationship Id="rId4" Type="http://schemas.openxmlformats.org/officeDocument/2006/relationships/oleObject" Target="../embeddings/oleObject140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146.bin"/><Relationship Id="rId5" Type="http://schemas.openxmlformats.org/officeDocument/2006/relationships/oleObject" Target="../embeddings/oleObject145.bin"/><Relationship Id="rId4" Type="http://schemas.openxmlformats.org/officeDocument/2006/relationships/oleObject" Target="../embeddings/oleObject14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149.emf"/><Relationship Id="rId4" Type="http://schemas.openxmlformats.org/officeDocument/2006/relationships/oleObject" Target="../embeddings/oleObject149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152.emf"/><Relationship Id="rId4" Type="http://schemas.openxmlformats.org/officeDocument/2006/relationships/oleObject" Target="../embeddings/oleObject151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155.emf"/><Relationship Id="rId4" Type="http://schemas.openxmlformats.org/officeDocument/2006/relationships/oleObject" Target="../embeddings/oleObject153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15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60.png"/><Relationship Id="rId5" Type="http://schemas.openxmlformats.org/officeDocument/2006/relationships/oleObject" Target="../embeddings/oleObject156.bin"/><Relationship Id="rId4" Type="http://schemas.openxmlformats.org/officeDocument/2006/relationships/oleObject" Target="../embeddings/oleObject155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5" Type="http://schemas.openxmlformats.org/officeDocument/2006/relationships/oleObject" Target="../embeddings/oleObject158.bin"/><Relationship Id="rId4" Type="http://schemas.openxmlformats.org/officeDocument/2006/relationships/oleObject" Target="../embeddings/oleObject157.bin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6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2.png"/><Relationship Id="rId4" Type="http://schemas.openxmlformats.org/officeDocument/2006/relationships/image" Target="../media/image17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5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9.png"/><Relationship Id="rId4" Type="http://schemas.openxmlformats.org/officeDocument/2006/relationships/image" Target="../media/image178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2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66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214422"/>
            <a:ext cx="5786478" cy="5515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Static Acceleration Error Constant (</a:t>
            </a:r>
            <a:r>
              <a:rPr lang="en-GB" dirty="0" smtClean="0">
                <a:solidFill>
                  <a:srgbClr val="FF0000"/>
                </a:solidFill>
              </a:rPr>
              <a:t>K</a:t>
            </a:r>
            <a:r>
              <a:rPr lang="en-GB" baseline="-25000" dirty="0" smtClean="0">
                <a:solidFill>
                  <a:srgbClr val="FF0000"/>
                </a:solidFill>
              </a:rPr>
              <a:t>a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712968" cy="576064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For a </a:t>
            </a:r>
            <a:r>
              <a:rPr lang="en-GB" sz="2400" dirty="0" smtClean="0">
                <a:solidFill>
                  <a:srgbClr val="FF0000"/>
                </a:solidFill>
              </a:rPr>
              <a:t>Type 0</a:t>
            </a:r>
            <a:r>
              <a:rPr lang="en-GB" sz="2400" dirty="0" smtClean="0"/>
              <a:t> system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For </a:t>
            </a:r>
            <a:r>
              <a:rPr lang="en-GB" sz="2400" dirty="0" smtClean="0">
                <a:solidFill>
                  <a:srgbClr val="FF0000"/>
                </a:solidFill>
              </a:rPr>
              <a:t>Type 1</a:t>
            </a:r>
            <a:r>
              <a:rPr lang="en-GB" sz="2400" dirty="0" smtClean="0"/>
              <a:t> systems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For </a:t>
            </a:r>
            <a:r>
              <a:rPr lang="en-GB" sz="2400" dirty="0" smtClean="0">
                <a:solidFill>
                  <a:srgbClr val="FF0000"/>
                </a:solidFill>
              </a:rPr>
              <a:t>type 2</a:t>
            </a:r>
            <a:r>
              <a:rPr lang="en-GB" sz="2400" dirty="0" smtClean="0"/>
              <a:t> systems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For </a:t>
            </a:r>
            <a:r>
              <a:rPr lang="en-GB" sz="2400" dirty="0" smtClean="0">
                <a:solidFill>
                  <a:srgbClr val="FF0000"/>
                </a:solidFill>
              </a:rPr>
              <a:t>type 3</a:t>
            </a:r>
            <a:r>
              <a:rPr lang="en-GB" sz="2400" dirty="0" smtClean="0"/>
              <a:t> or higher order systems</a:t>
            </a:r>
          </a:p>
        </p:txBody>
      </p:sp>
      <p:pic>
        <p:nvPicPr>
          <p:cNvPr id="4331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268760"/>
            <a:ext cx="4208884" cy="7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31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2719393"/>
            <a:ext cx="4961384" cy="925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31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4293096"/>
            <a:ext cx="52387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315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3648" y="5733256"/>
            <a:ext cx="72199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9613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Static Acceleration Error Constant (</a:t>
            </a:r>
            <a:r>
              <a:rPr lang="en-GB" dirty="0" smtClean="0">
                <a:solidFill>
                  <a:srgbClr val="FF0000"/>
                </a:solidFill>
              </a:rPr>
              <a:t>K</a:t>
            </a:r>
            <a:r>
              <a:rPr lang="en-GB" baseline="-25000" dirty="0" smtClean="0">
                <a:solidFill>
                  <a:srgbClr val="FF0000"/>
                </a:solidFill>
              </a:rPr>
              <a:t>a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712968" cy="5760640"/>
          </a:xfrm>
        </p:spPr>
        <p:txBody>
          <a:bodyPr>
            <a:normAutofit/>
          </a:bodyPr>
          <a:lstStyle/>
          <a:p>
            <a:r>
              <a:rPr lang="en-GB" sz="2700" dirty="0" smtClean="0"/>
              <a:t>For a parabolic input the steady state error </a:t>
            </a:r>
            <a:r>
              <a:rPr lang="en-GB" sz="2700" b="1" dirty="0" err="1" smtClean="0">
                <a:solidFill>
                  <a:srgbClr val="FF0000"/>
                </a:solidFill>
              </a:rPr>
              <a:t>e</a:t>
            </a:r>
            <a:r>
              <a:rPr lang="en-GB" sz="2700" b="1" baseline="-25000" dirty="0" err="1" smtClean="0">
                <a:solidFill>
                  <a:srgbClr val="FF0000"/>
                </a:solidFill>
              </a:rPr>
              <a:t>ss</a:t>
            </a:r>
            <a:r>
              <a:rPr lang="en-GB" sz="2700" dirty="0" smtClean="0"/>
              <a:t> is</a:t>
            </a:r>
          </a:p>
          <a:p>
            <a:endParaRPr lang="en-GB" sz="2700" dirty="0" smtClean="0"/>
          </a:p>
        </p:txBody>
      </p:sp>
      <p:pic>
        <p:nvPicPr>
          <p:cNvPr id="434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60848"/>
            <a:ext cx="6044415" cy="2559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0402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pic>
        <p:nvPicPr>
          <p:cNvPr id="435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8839522" cy="3288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9802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Example</a:t>
            </a:r>
            <a:r>
              <a:rPr lang="en-GB" dirty="0"/>
              <a:t>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063277"/>
            <a:ext cx="8856984" cy="4525963"/>
          </a:xfrm>
        </p:spPr>
        <p:txBody>
          <a:bodyPr>
            <a:normAutofit/>
          </a:bodyPr>
          <a:lstStyle/>
          <a:p>
            <a:pPr algn="just"/>
            <a:r>
              <a:rPr lang="en-GB" sz="2800" dirty="0" smtClean="0"/>
              <a:t>For the system shown in figure below evaluate the static error constants and find the expected steady state errors for the standard step, ramp and parabolic inputs.</a:t>
            </a:r>
            <a:endParaRPr lang="en-GB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1007664" y="3343821"/>
            <a:ext cx="7489675" cy="1957387"/>
            <a:chOff x="1007664" y="3343821"/>
            <a:chExt cx="7489675" cy="1957387"/>
          </a:xfrm>
        </p:grpSpPr>
        <p:sp>
          <p:nvSpPr>
            <p:cNvPr id="5" name="Rectangle 18"/>
            <p:cNvSpPr>
              <a:spLocks noChangeArrowheads="1"/>
            </p:cNvSpPr>
            <p:nvPr/>
          </p:nvSpPr>
          <p:spPr bwMode="auto">
            <a:xfrm>
              <a:off x="3968640" y="3343821"/>
              <a:ext cx="2160240" cy="8080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prstShdw prst="shdw17" dist="17961" dir="2700000">
                <a:srgbClr val="000000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Oval 19"/>
            <p:cNvSpPr>
              <a:spLocks noChangeArrowheads="1"/>
            </p:cNvSpPr>
            <p:nvPr/>
          </p:nvSpPr>
          <p:spPr bwMode="auto">
            <a:xfrm>
              <a:off x="2705100" y="3533042"/>
              <a:ext cx="511175" cy="4841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Line 20"/>
            <p:cNvSpPr>
              <a:spLocks noChangeShapeType="1"/>
            </p:cNvSpPr>
            <p:nvPr/>
          </p:nvSpPr>
          <p:spPr bwMode="auto">
            <a:xfrm>
              <a:off x="3216275" y="3769271"/>
              <a:ext cx="756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000000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Line 21"/>
            <p:cNvSpPr>
              <a:spLocks noChangeShapeType="1"/>
            </p:cNvSpPr>
            <p:nvPr/>
          </p:nvSpPr>
          <p:spPr bwMode="auto">
            <a:xfrm>
              <a:off x="1719195" y="3761333"/>
              <a:ext cx="972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000000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6128880" y="3747685"/>
              <a:ext cx="1332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000000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2947988" y="4008983"/>
              <a:ext cx="0" cy="1292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>
              <a:prstShdw prst="shdw17" dist="17961" dir="2700000">
                <a:srgbClr val="000000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>
              <a:off x="2965450" y="5283746"/>
              <a:ext cx="3743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prstShdw prst="shdw17" dist="17961" dir="2700000">
                <a:srgbClr val="000000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 flipV="1">
              <a:off x="6702425" y="3751808"/>
              <a:ext cx="0" cy="1535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prstShdw prst="shdw17" dist="17961" dir="2700000">
                <a:srgbClr val="000000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Text Box 26"/>
            <p:cNvSpPr txBox="1">
              <a:spLocks noChangeArrowheads="1"/>
            </p:cNvSpPr>
            <p:nvPr/>
          </p:nvSpPr>
          <p:spPr bwMode="auto">
            <a:xfrm>
              <a:off x="7476576" y="3560338"/>
              <a:ext cx="1020763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C(S)</a:t>
              </a:r>
              <a:endParaRPr lang="en-US" sz="1000"/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1007664" y="3525413"/>
              <a:ext cx="1020763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R(S)</a:t>
              </a:r>
              <a:endParaRPr lang="en-US" sz="1000" dirty="0"/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3065463" y="3723233"/>
              <a:ext cx="511175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000"/>
                <a:t>-</a:t>
              </a:r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3159125" y="4005808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19" name="Object 18"/>
            <p:cNvGraphicFramePr>
              <a:graphicFrameLocks noChangeAspect="1"/>
            </p:cNvGraphicFramePr>
            <p:nvPr/>
          </p:nvGraphicFramePr>
          <p:xfrm>
            <a:off x="4142096" y="3367682"/>
            <a:ext cx="1887428" cy="760214"/>
          </p:xfrm>
          <a:graphic>
            <a:graphicData uri="http://schemas.openxmlformats.org/presentationml/2006/ole">
              <p:oleObj spid="_x0000_s277532" name="Equation" r:id="rId3" imgW="914400" imgH="368300" progId="Equation.3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388041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Example 2</a:t>
            </a:r>
            <a:endParaRPr lang="en-GB" sz="3300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2771800" y="980728"/>
          <a:ext cx="3039671" cy="864096"/>
        </p:xfrm>
        <a:graphic>
          <a:graphicData uri="http://schemas.openxmlformats.org/presentationml/2006/ole">
            <p:oleObj spid="_x0000_s278790" name="Equation" r:id="rId3" imgW="1295400" imgH="368300" progId="Equation.3">
              <p:embed/>
            </p:oleObj>
          </a:graphicData>
        </a:graphic>
      </p:graphicFrame>
      <p:graphicFrame>
        <p:nvGraphicFramePr>
          <p:cNvPr id="438276" name="Object 2"/>
          <p:cNvGraphicFramePr>
            <a:graphicFrameLocks noChangeAspect="1"/>
          </p:cNvGraphicFramePr>
          <p:nvPr/>
        </p:nvGraphicFramePr>
        <p:xfrm>
          <a:off x="295275" y="1989138"/>
          <a:ext cx="1906588" cy="655637"/>
        </p:xfrm>
        <a:graphic>
          <a:graphicData uri="http://schemas.openxmlformats.org/presentationml/2006/ole">
            <p:oleObj spid="_x0000_s278791" name="Equation" r:id="rId4" imgW="812447" imgH="279279" progId="Equation.3">
              <p:embed/>
            </p:oleObj>
          </a:graphicData>
        </a:graphic>
      </p:graphicFrame>
      <p:graphicFrame>
        <p:nvGraphicFramePr>
          <p:cNvPr id="438277" name="Object 5"/>
          <p:cNvGraphicFramePr>
            <a:graphicFrameLocks noChangeAspect="1"/>
          </p:cNvGraphicFramePr>
          <p:nvPr/>
        </p:nvGraphicFramePr>
        <p:xfrm>
          <a:off x="222250" y="2708275"/>
          <a:ext cx="3663950" cy="922338"/>
        </p:xfrm>
        <a:graphic>
          <a:graphicData uri="http://schemas.openxmlformats.org/presentationml/2006/ole">
            <p:oleObj spid="_x0000_s278792" name="Equation" r:id="rId5" imgW="1562100" imgH="393700" progId="Equation.3">
              <p:embed/>
            </p:oleObj>
          </a:graphicData>
        </a:graphic>
      </p:graphicFrame>
      <p:graphicFrame>
        <p:nvGraphicFramePr>
          <p:cNvPr id="438278" name="Object 6"/>
          <p:cNvGraphicFramePr>
            <a:graphicFrameLocks noChangeAspect="1"/>
          </p:cNvGraphicFramePr>
          <p:nvPr/>
        </p:nvGraphicFramePr>
        <p:xfrm>
          <a:off x="596900" y="3744913"/>
          <a:ext cx="1073150" cy="504825"/>
        </p:xfrm>
        <a:graphic>
          <a:graphicData uri="http://schemas.openxmlformats.org/presentationml/2006/ole">
            <p:oleObj spid="_x0000_s278793" name="Equation" r:id="rId6" imgW="457002" imgH="215806" progId="Equation.3">
              <p:embed/>
            </p:oleObj>
          </a:graphicData>
        </a:graphic>
      </p:graphicFrame>
      <p:graphicFrame>
        <p:nvGraphicFramePr>
          <p:cNvPr id="438279" name="Object 7"/>
          <p:cNvGraphicFramePr>
            <a:graphicFrameLocks noChangeAspect="1"/>
          </p:cNvGraphicFramePr>
          <p:nvPr/>
        </p:nvGraphicFramePr>
        <p:xfrm>
          <a:off x="6391349" y="2204864"/>
          <a:ext cx="1997075" cy="655637"/>
        </p:xfrm>
        <a:graphic>
          <a:graphicData uri="http://schemas.openxmlformats.org/presentationml/2006/ole">
            <p:oleObj spid="_x0000_s278794" name="Equation" r:id="rId7" imgW="850531" imgH="279279" progId="Equation.3">
              <p:embed/>
            </p:oleObj>
          </a:graphicData>
        </a:graphic>
      </p:graphicFrame>
      <p:graphicFrame>
        <p:nvGraphicFramePr>
          <p:cNvPr id="438280" name="Object 8"/>
          <p:cNvGraphicFramePr>
            <a:graphicFrameLocks noChangeAspect="1"/>
          </p:cNvGraphicFramePr>
          <p:nvPr/>
        </p:nvGraphicFramePr>
        <p:xfrm>
          <a:off x="5282059" y="2924175"/>
          <a:ext cx="3754437" cy="922338"/>
        </p:xfrm>
        <a:graphic>
          <a:graphicData uri="http://schemas.openxmlformats.org/presentationml/2006/ole">
            <p:oleObj spid="_x0000_s278795" name="Equation" r:id="rId8" imgW="1600200" imgH="393700" progId="Equation.3">
              <p:embed/>
            </p:oleObj>
          </a:graphicData>
        </a:graphic>
      </p:graphicFrame>
      <p:graphicFrame>
        <p:nvGraphicFramePr>
          <p:cNvPr id="438281" name="Object 9"/>
          <p:cNvGraphicFramePr>
            <a:graphicFrameLocks noChangeAspect="1"/>
          </p:cNvGraphicFramePr>
          <p:nvPr/>
        </p:nvGraphicFramePr>
        <p:xfrm>
          <a:off x="6941964" y="4033838"/>
          <a:ext cx="1014412" cy="446087"/>
        </p:xfrm>
        <a:graphic>
          <a:graphicData uri="http://schemas.openxmlformats.org/presentationml/2006/ole">
            <p:oleObj spid="_x0000_s278796" name="Equation" r:id="rId9" imgW="431613" imgH="190417" progId="Equation.3">
              <p:embed/>
            </p:oleObj>
          </a:graphicData>
        </a:graphic>
      </p:graphicFrame>
      <p:graphicFrame>
        <p:nvGraphicFramePr>
          <p:cNvPr id="438282" name="Object 10"/>
          <p:cNvGraphicFramePr>
            <a:graphicFrameLocks noChangeAspect="1"/>
          </p:cNvGraphicFramePr>
          <p:nvPr/>
        </p:nvGraphicFramePr>
        <p:xfrm>
          <a:off x="1259632" y="4941168"/>
          <a:ext cx="2146300" cy="685800"/>
        </p:xfrm>
        <a:graphic>
          <a:graphicData uri="http://schemas.openxmlformats.org/presentationml/2006/ole">
            <p:oleObj spid="_x0000_s278797" name="Equation" r:id="rId10" imgW="914400" imgH="292100" progId="Equation.3">
              <p:embed/>
            </p:oleObj>
          </a:graphicData>
        </a:graphic>
      </p:graphicFrame>
      <p:graphicFrame>
        <p:nvGraphicFramePr>
          <p:cNvPr id="438283" name="Object 11"/>
          <p:cNvGraphicFramePr>
            <a:graphicFrameLocks noChangeAspect="1"/>
          </p:cNvGraphicFramePr>
          <p:nvPr/>
        </p:nvGraphicFramePr>
        <p:xfrm>
          <a:off x="4355976" y="4869160"/>
          <a:ext cx="3933825" cy="1041400"/>
        </p:xfrm>
        <a:graphic>
          <a:graphicData uri="http://schemas.openxmlformats.org/presentationml/2006/ole">
            <p:oleObj spid="_x0000_s278798" name="Equation" r:id="rId11" imgW="1675673" imgH="444307" progId="Equation.3">
              <p:embed/>
            </p:oleObj>
          </a:graphicData>
        </a:graphic>
      </p:graphicFrame>
      <p:graphicFrame>
        <p:nvGraphicFramePr>
          <p:cNvPr id="438284" name="Object 12"/>
          <p:cNvGraphicFramePr>
            <a:graphicFrameLocks noChangeAspect="1"/>
          </p:cNvGraphicFramePr>
          <p:nvPr/>
        </p:nvGraphicFramePr>
        <p:xfrm>
          <a:off x="2339752" y="5842440"/>
          <a:ext cx="3992562" cy="922337"/>
        </p:xfrm>
        <a:graphic>
          <a:graphicData uri="http://schemas.openxmlformats.org/presentationml/2006/ole">
            <p:oleObj spid="_x0000_s278799" name="Equation" r:id="rId12" imgW="1701800" imgH="393700" progId="Equation.3">
              <p:embed/>
            </p:oleObj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323528" y="1988840"/>
            <a:ext cx="8424936" cy="2736304"/>
            <a:chOff x="323528" y="1988840"/>
            <a:chExt cx="8424936" cy="2736304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572000" y="1988840"/>
              <a:ext cx="0" cy="27363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23528" y="4725144"/>
              <a:ext cx="84249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7060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Example 2</a:t>
            </a:r>
            <a:endParaRPr lang="en-GB" dirty="0"/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996952"/>
            <a:ext cx="1623244" cy="103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844824"/>
            <a:ext cx="2026345" cy="988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4437112"/>
            <a:ext cx="1469703" cy="1091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39299" name="Object 3"/>
          <p:cNvGraphicFramePr>
            <a:graphicFrameLocks noChangeAspect="1"/>
          </p:cNvGraphicFramePr>
          <p:nvPr/>
        </p:nvGraphicFramePr>
        <p:xfrm>
          <a:off x="1187624" y="980728"/>
          <a:ext cx="1073150" cy="504825"/>
        </p:xfrm>
        <a:graphic>
          <a:graphicData uri="http://schemas.openxmlformats.org/presentationml/2006/ole">
            <p:oleObj spid="_x0000_s279710" name="Equation" r:id="rId6" imgW="457002" imgH="215806" progId="Equation.3">
              <p:embed/>
            </p:oleObj>
          </a:graphicData>
        </a:graphic>
      </p:graphicFrame>
      <p:graphicFrame>
        <p:nvGraphicFramePr>
          <p:cNvPr id="439300" name="Object 4"/>
          <p:cNvGraphicFramePr>
            <a:graphicFrameLocks noChangeAspect="1"/>
          </p:cNvGraphicFramePr>
          <p:nvPr/>
        </p:nvGraphicFramePr>
        <p:xfrm>
          <a:off x="3491880" y="908720"/>
          <a:ext cx="1014412" cy="446087"/>
        </p:xfrm>
        <a:graphic>
          <a:graphicData uri="http://schemas.openxmlformats.org/presentationml/2006/ole">
            <p:oleObj spid="_x0000_s279711" name="Equation" r:id="rId7" imgW="431613" imgH="190417" progId="Equation.3">
              <p:embed/>
            </p:oleObj>
          </a:graphicData>
        </a:graphic>
      </p:graphicFrame>
      <p:graphicFrame>
        <p:nvGraphicFramePr>
          <p:cNvPr id="439301" name="Object 5"/>
          <p:cNvGraphicFramePr>
            <a:graphicFrameLocks noChangeAspect="1"/>
          </p:cNvGraphicFramePr>
          <p:nvPr/>
        </p:nvGraphicFramePr>
        <p:xfrm>
          <a:off x="5508104" y="894680"/>
          <a:ext cx="1341437" cy="446088"/>
        </p:xfrm>
        <a:graphic>
          <a:graphicData uri="http://schemas.openxmlformats.org/presentationml/2006/ole">
            <p:oleObj spid="_x0000_s279712" name="Equation" r:id="rId8" imgW="571252" imgH="190417" progId="Equation.3">
              <p:embed/>
            </p:oleObj>
          </a:graphicData>
        </a:graphic>
      </p:graphicFrame>
      <p:graphicFrame>
        <p:nvGraphicFramePr>
          <p:cNvPr id="439302" name="Object 6"/>
          <p:cNvGraphicFramePr>
            <a:graphicFrameLocks noChangeAspect="1"/>
          </p:cNvGraphicFramePr>
          <p:nvPr/>
        </p:nvGraphicFramePr>
        <p:xfrm>
          <a:off x="2555776" y="2133600"/>
          <a:ext cx="508000" cy="357188"/>
        </p:xfrm>
        <a:graphic>
          <a:graphicData uri="http://schemas.openxmlformats.org/presentationml/2006/ole">
            <p:oleObj spid="_x0000_s279713" name="Equation" r:id="rId9" imgW="215713" imgH="152268" progId="Equation.3">
              <p:embed/>
            </p:oleObj>
          </a:graphicData>
        </a:graphic>
      </p:graphicFrame>
      <p:graphicFrame>
        <p:nvGraphicFramePr>
          <p:cNvPr id="439303" name="Object 7"/>
          <p:cNvGraphicFramePr>
            <a:graphicFrameLocks noChangeAspect="1"/>
          </p:cNvGraphicFramePr>
          <p:nvPr/>
        </p:nvGraphicFramePr>
        <p:xfrm>
          <a:off x="2195736" y="3287836"/>
          <a:ext cx="508000" cy="357188"/>
        </p:xfrm>
        <a:graphic>
          <a:graphicData uri="http://schemas.openxmlformats.org/presentationml/2006/ole">
            <p:oleObj spid="_x0000_s279714" name="Equation" r:id="rId10" imgW="215713" imgH="152268" progId="Equation.3">
              <p:embed/>
            </p:oleObj>
          </a:graphicData>
        </a:graphic>
      </p:graphicFrame>
      <p:graphicFrame>
        <p:nvGraphicFramePr>
          <p:cNvPr id="439304" name="Object 8"/>
          <p:cNvGraphicFramePr>
            <a:graphicFrameLocks noChangeAspect="1"/>
          </p:cNvGraphicFramePr>
          <p:nvPr/>
        </p:nvGraphicFramePr>
        <p:xfrm>
          <a:off x="1857375" y="4797425"/>
          <a:ext cx="896938" cy="357188"/>
        </p:xfrm>
        <a:graphic>
          <a:graphicData uri="http://schemas.openxmlformats.org/presentationml/2006/ole">
            <p:oleObj spid="_x0000_s279715" name="Equation" r:id="rId11" imgW="380835" imgH="152334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826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3287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0231" y="714356"/>
            <a:ext cx="6956123" cy="479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Multiple roots</a:t>
            </a:r>
            <a:endParaRPr lang="en-US" dirty="0"/>
          </a:p>
        </p:txBody>
      </p:sp>
      <p:pic>
        <p:nvPicPr>
          <p:cNvPr id="3297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357298"/>
            <a:ext cx="6665945" cy="4981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07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7440" y="1214422"/>
            <a:ext cx="8376743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conjugate roots</a:t>
            </a:r>
            <a:endParaRPr lang="en-US" dirty="0"/>
          </a:p>
        </p:txBody>
      </p:sp>
      <p:pic>
        <p:nvPicPr>
          <p:cNvPr id="3317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500174"/>
            <a:ext cx="5807103" cy="245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17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786190"/>
            <a:ext cx="620808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9684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3328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66" y="714356"/>
            <a:ext cx="5972011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54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3338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5918" y="428604"/>
            <a:ext cx="5530776" cy="5997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Autofit/>
          </a:bodyPr>
          <a:lstStyle/>
          <a:p>
            <a:r>
              <a:rPr lang="en-GB" sz="3800" b="1" dirty="0" smtClean="0"/>
              <a:t>Introduction</a:t>
            </a:r>
            <a:endParaRPr lang="en-GB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80728"/>
            <a:ext cx="8964488" cy="576064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In time-domain analysis the response of a dynamic system to an input is expressed as a function of time.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dirty="0" smtClean="0"/>
              <a:t>It is possible to compute the time response of a system if the nature of input and the mathematical model of the system are known.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dirty="0" smtClean="0"/>
              <a:t>Usually, the input signals to control systems are not known fully ahead of time. 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dirty="0" smtClean="0"/>
              <a:t>It is therefore difficult to express the actual input signals mathematically by simple equations. 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Standard Test Signals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The characteristics of actual input signals are a sudden shock, a sudden change, a constant velocity, and constant acceleration.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dynamic behavior of a system is therefore judged and compared under application of standard test signals – an impulse, a step, a constant velocity, and constant acceleration.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other standard signal of great importance is a sinusoidal signal.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sz="4000" dirty="0" smtClean="0"/>
              <a:t>Standard Test Signals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124744"/>
            <a:ext cx="5400600" cy="504056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Impulse signal</a:t>
            </a:r>
          </a:p>
          <a:p>
            <a:pPr lvl="1" algn="just"/>
            <a:r>
              <a:rPr lang="en-US" dirty="0" smtClean="0"/>
              <a:t>The impulse signal imitate the sudden shock characteristic of actual input signal.    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If A=1, the impulse signal is called unit impulse signal.</a:t>
            </a:r>
          </a:p>
          <a:p>
            <a:pPr lvl="1" algn="just"/>
            <a:endParaRPr lang="en-US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6012160" y="2636912"/>
            <a:ext cx="2874854" cy="2683427"/>
            <a:chOff x="6161642" y="2160566"/>
            <a:chExt cx="2874854" cy="2683427"/>
          </a:xfrm>
        </p:grpSpPr>
        <p:grpSp>
          <p:nvGrpSpPr>
            <p:cNvPr id="14" name="Group 13"/>
            <p:cNvGrpSpPr/>
            <p:nvPr/>
          </p:nvGrpSpPr>
          <p:grpSpPr>
            <a:xfrm>
              <a:off x="6161642" y="2160566"/>
              <a:ext cx="2874854" cy="2683427"/>
              <a:chOff x="4860032" y="2160566"/>
              <a:chExt cx="2874854" cy="2683427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4860032" y="4293096"/>
                <a:ext cx="266429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5436096" y="2467729"/>
                <a:ext cx="0" cy="237626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5189830" y="423494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0</a:t>
                </a:r>
                <a:endParaRPr lang="en-GB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473276" y="4126836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t</a:t>
                </a:r>
                <a:endParaRPr lang="en-GB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41472" y="2160566"/>
                <a:ext cx="524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 smtClean="0"/>
                  <a:t>δ</a:t>
                </a:r>
                <a:r>
                  <a:rPr lang="en-GB" dirty="0" smtClean="0"/>
                  <a:t>(t)</a:t>
                </a:r>
                <a:endParaRPr lang="en-GB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040147" y="3034691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A</a:t>
                </a:r>
                <a:endParaRPr lang="en-GB" dirty="0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V="1">
              <a:off x="6739268" y="3138235"/>
              <a:ext cx="0" cy="11659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857224" y="3714752"/>
          <a:ext cx="2943225" cy="1062038"/>
        </p:xfrm>
        <a:graphic>
          <a:graphicData uri="http://schemas.openxmlformats.org/presentationml/2006/ole">
            <p:oleObj spid="_x0000_s174163" name="Equation" r:id="rId4" imgW="1091726" imgH="39352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48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71612"/>
            <a:ext cx="7503522" cy="382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sz="4000" dirty="0" smtClean="0"/>
              <a:t>Standard Test Signals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4464496" cy="5544616"/>
          </a:xfrm>
        </p:spPr>
        <p:txBody>
          <a:bodyPr>
            <a:normAutofit lnSpcReduction="10000"/>
          </a:bodyPr>
          <a:lstStyle/>
          <a:p>
            <a:pPr lvl="0"/>
            <a:r>
              <a:rPr lang="en-US" u="sng" dirty="0" smtClean="0"/>
              <a:t>Step signal</a:t>
            </a:r>
          </a:p>
          <a:p>
            <a:pPr lvl="0"/>
            <a:r>
              <a:rPr lang="en-US" sz="2800" dirty="0" smtClean="0"/>
              <a:t>Instantaneous jump in amplitude</a:t>
            </a:r>
          </a:p>
          <a:p>
            <a:pPr lvl="1" algn="just">
              <a:buNone/>
            </a:pPr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If A=1, - unit step signal</a:t>
            </a:r>
          </a:p>
          <a:p>
            <a:pPr lvl="1" algn="just"/>
            <a:r>
              <a:rPr lang="en-US" dirty="0" smtClean="0"/>
              <a:t>The step signal imitate the sudden change characteristic of actual input signal.</a:t>
            </a:r>
          </a:p>
          <a:p>
            <a:pPr lvl="1" algn="just"/>
            <a:endParaRPr lang="en-US" dirty="0" smtClean="0"/>
          </a:p>
        </p:txBody>
      </p:sp>
      <p:graphicFrame>
        <p:nvGraphicFramePr>
          <p:cNvPr id="176130" name="Object 2"/>
          <p:cNvGraphicFramePr>
            <a:graphicFrameLocks noChangeAspect="1"/>
          </p:cNvGraphicFramePr>
          <p:nvPr/>
        </p:nvGraphicFramePr>
        <p:xfrm>
          <a:off x="785786" y="2643182"/>
          <a:ext cx="2906712" cy="1062038"/>
        </p:xfrm>
        <a:graphic>
          <a:graphicData uri="http://schemas.openxmlformats.org/presentationml/2006/ole">
            <p:oleObj spid="_x0000_s177235" name="Equation" r:id="rId4" imgW="1079032" imgH="393529" progId="Equation.3">
              <p:embed/>
            </p:oleObj>
          </a:graphicData>
        </a:graphic>
      </p:graphicFrame>
      <p:grpSp>
        <p:nvGrpSpPr>
          <p:cNvPr id="4" name="Group 16"/>
          <p:cNvGrpSpPr/>
          <p:nvPr/>
        </p:nvGrpSpPr>
        <p:grpSpPr>
          <a:xfrm>
            <a:off x="5657586" y="2132856"/>
            <a:ext cx="2874854" cy="2683427"/>
            <a:chOff x="5657586" y="2160566"/>
            <a:chExt cx="2874854" cy="2683427"/>
          </a:xfrm>
        </p:grpSpPr>
        <p:grpSp>
          <p:nvGrpSpPr>
            <p:cNvPr id="6" name="Group 13"/>
            <p:cNvGrpSpPr/>
            <p:nvPr/>
          </p:nvGrpSpPr>
          <p:grpSpPr>
            <a:xfrm>
              <a:off x="5657586" y="2160566"/>
              <a:ext cx="2874854" cy="2683427"/>
              <a:chOff x="4860032" y="2160566"/>
              <a:chExt cx="2874854" cy="2683427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4860032" y="4293096"/>
                <a:ext cx="266429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5436096" y="2467729"/>
                <a:ext cx="0" cy="237626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5189830" y="423494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0</a:t>
                </a:r>
                <a:endParaRPr lang="en-GB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473276" y="4126836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t</a:t>
                </a:r>
                <a:endParaRPr lang="en-GB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41472" y="2160566"/>
                <a:ext cx="524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u(t)</a:t>
                </a:r>
                <a:endParaRPr lang="en-GB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436096" y="3140968"/>
                <a:ext cx="1872208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148265" y="2955387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A</a:t>
                </a:r>
                <a:endParaRPr lang="en-GB" dirty="0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 flipH="1">
              <a:off x="6241832" y="3153701"/>
              <a:ext cx="0" cy="115304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868216" y="4293096"/>
              <a:ext cx="3600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sz="4000" dirty="0" smtClean="0"/>
              <a:t>Standard Test Signals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4464496" cy="5544616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Ramp signal</a:t>
            </a:r>
          </a:p>
          <a:p>
            <a:pPr lvl="1" algn="just"/>
            <a:r>
              <a:rPr lang="en-US" dirty="0" smtClean="0"/>
              <a:t>The ramp signal imitate the constant velocity characteristic of actual input signal.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If </a:t>
            </a:r>
            <a:r>
              <a:rPr lang="en-US" i="1" dirty="0" smtClean="0"/>
              <a:t>A=1</a:t>
            </a:r>
            <a:r>
              <a:rPr lang="en-US" dirty="0" smtClean="0"/>
              <a:t>, the ramp signal is called unit ramp signal</a:t>
            </a:r>
          </a:p>
          <a:p>
            <a:pPr lvl="1" algn="just"/>
            <a:endParaRPr lang="en-US" dirty="0" smtClean="0"/>
          </a:p>
        </p:txBody>
      </p:sp>
      <p:graphicFrame>
        <p:nvGraphicFramePr>
          <p:cNvPr id="176130" name="Object 2"/>
          <p:cNvGraphicFramePr>
            <a:graphicFrameLocks noChangeAspect="1"/>
          </p:cNvGraphicFramePr>
          <p:nvPr/>
        </p:nvGraphicFramePr>
        <p:xfrm>
          <a:off x="887413" y="3789040"/>
          <a:ext cx="3009900" cy="1062038"/>
        </p:xfrm>
        <a:graphic>
          <a:graphicData uri="http://schemas.openxmlformats.org/presentationml/2006/ole">
            <p:oleObj spid="_x0000_s176211" name="Equation" r:id="rId4" imgW="1117115" imgH="393529" progId="Equation.3">
              <p:embed/>
            </p:oleObj>
          </a:graphicData>
        </a:graphic>
      </p:graphicFrame>
      <p:grpSp>
        <p:nvGrpSpPr>
          <p:cNvPr id="4" name="Group 13"/>
          <p:cNvGrpSpPr/>
          <p:nvPr/>
        </p:nvGrpSpPr>
        <p:grpSpPr>
          <a:xfrm>
            <a:off x="5801602" y="1124744"/>
            <a:ext cx="2874854" cy="2683427"/>
            <a:chOff x="4860032" y="2160566"/>
            <a:chExt cx="2874854" cy="2683427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860032" y="4293096"/>
              <a:ext cx="266429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5436096" y="2467729"/>
              <a:ext cx="0" cy="237626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189830" y="42349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0</a:t>
              </a:r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73276" y="4126836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t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41472" y="2160566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r(t)</a:t>
              </a:r>
              <a:endParaRPr lang="en-GB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5434398" y="3168264"/>
              <a:ext cx="1805666" cy="110783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716016" y="5425479"/>
            <a:ext cx="3168352" cy="1243881"/>
            <a:chOff x="4716016" y="5425479"/>
            <a:chExt cx="3168352" cy="1243881"/>
          </a:xfrm>
        </p:grpSpPr>
        <p:grpSp>
          <p:nvGrpSpPr>
            <p:cNvPr id="23" name="Group 22"/>
            <p:cNvGrpSpPr/>
            <p:nvPr/>
          </p:nvGrpSpPr>
          <p:grpSpPr>
            <a:xfrm>
              <a:off x="6272896" y="5425479"/>
              <a:ext cx="1611472" cy="1243881"/>
              <a:chOff x="6272896" y="5425479"/>
              <a:chExt cx="1611472" cy="1243881"/>
            </a:xfrm>
          </p:grpSpPr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77961" t="59534" r="11408" b="26291"/>
              <a:stretch>
                <a:fillRect/>
              </a:stretch>
            </p:blipFill>
            <p:spPr bwMode="auto">
              <a:xfrm>
                <a:off x="6415405" y="5445224"/>
                <a:ext cx="1468963" cy="1224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6272896" y="5425479"/>
                <a:ext cx="42351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b="1" dirty="0" smtClean="0"/>
                  <a:t>r(t)</a:t>
                </a:r>
                <a:endParaRPr lang="en-GB" sz="1400" b="1" dirty="0"/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4716016" y="6165304"/>
              <a:ext cx="16931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unit ramp signal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05064"/>
            <a:ext cx="3929332" cy="1296144"/>
            <a:chOff x="4788024" y="4005064"/>
            <a:chExt cx="3929332" cy="1296144"/>
          </a:xfrm>
        </p:grpSpPr>
        <p:grpSp>
          <p:nvGrpSpPr>
            <p:cNvPr id="22" name="Group 21"/>
            <p:cNvGrpSpPr/>
            <p:nvPr/>
          </p:nvGrpSpPr>
          <p:grpSpPr>
            <a:xfrm>
              <a:off x="7164288" y="4005064"/>
              <a:ext cx="1553068" cy="1296144"/>
              <a:chOff x="6187284" y="3861048"/>
              <a:chExt cx="1553068" cy="1296144"/>
            </a:xfrm>
          </p:grpSpPr>
          <p:pic>
            <p:nvPicPr>
              <p:cNvPr id="176131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60242" t="59534" r="29717" b="26291"/>
              <a:stretch>
                <a:fillRect/>
              </a:stretch>
            </p:blipFill>
            <p:spPr bwMode="auto">
              <a:xfrm>
                <a:off x="6300192" y="3886463"/>
                <a:ext cx="1440160" cy="12707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6187284" y="3861048"/>
                <a:ext cx="42351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b="1" dirty="0" smtClean="0"/>
                  <a:t>r(t)</a:t>
                </a:r>
                <a:endParaRPr lang="en-GB" sz="1400" b="1" dirty="0"/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4788024" y="4581128"/>
              <a:ext cx="24770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ramp signal with slope A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sz="4000" dirty="0" smtClean="0"/>
              <a:t>Standard Test Signals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4464496" cy="5544616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smtClean="0"/>
              <a:t>Parabolic signal</a:t>
            </a:r>
          </a:p>
          <a:p>
            <a:pPr lvl="1" algn="just"/>
            <a:r>
              <a:rPr lang="en-US" dirty="0" smtClean="0"/>
              <a:t>The parabolic signal imitate the constant acceleration characteristic of actual input signal.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If </a:t>
            </a:r>
            <a:r>
              <a:rPr lang="en-US" i="1" dirty="0" smtClean="0"/>
              <a:t>A=1</a:t>
            </a:r>
            <a:r>
              <a:rPr lang="en-US" dirty="0" smtClean="0"/>
              <a:t>, the parabolic signal is called unit parabolic signal.</a:t>
            </a:r>
          </a:p>
          <a:p>
            <a:pPr lvl="1" algn="just"/>
            <a:endParaRPr lang="en-US" dirty="0" smtClean="0"/>
          </a:p>
        </p:txBody>
      </p:sp>
      <p:graphicFrame>
        <p:nvGraphicFramePr>
          <p:cNvPr id="176130" name="Object 2"/>
          <p:cNvGraphicFramePr>
            <a:graphicFrameLocks noChangeAspect="1"/>
          </p:cNvGraphicFramePr>
          <p:nvPr/>
        </p:nvGraphicFramePr>
        <p:xfrm>
          <a:off x="715963" y="3516313"/>
          <a:ext cx="3352800" cy="1609725"/>
        </p:xfrm>
        <a:graphic>
          <a:graphicData uri="http://schemas.openxmlformats.org/presentationml/2006/ole">
            <p:oleObj spid="_x0000_s178259" name="Equation" r:id="rId4" imgW="1244600" imgH="596900" progId="Equation.3">
              <p:embed/>
            </p:oleObj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3723974" y="-27384"/>
            <a:ext cx="4808466" cy="3699776"/>
            <a:chOff x="3723974" y="180403"/>
            <a:chExt cx="4808466" cy="3699776"/>
          </a:xfrm>
        </p:grpSpPr>
        <p:grpSp>
          <p:nvGrpSpPr>
            <p:cNvPr id="4" name="Group 13"/>
            <p:cNvGrpSpPr/>
            <p:nvPr/>
          </p:nvGrpSpPr>
          <p:grpSpPr>
            <a:xfrm>
              <a:off x="5657586" y="1196752"/>
              <a:ext cx="2874854" cy="2683427"/>
              <a:chOff x="4860032" y="2160566"/>
              <a:chExt cx="2874854" cy="2683427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4860032" y="4293096"/>
                <a:ext cx="266429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5436096" y="2467729"/>
                <a:ext cx="0" cy="237626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5189830" y="423494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0</a:t>
                </a:r>
                <a:endParaRPr lang="en-GB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473276" y="4126836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t</a:t>
                </a:r>
                <a:endParaRPr lang="en-GB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41472" y="2160566"/>
                <a:ext cx="524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p(t)</a:t>
                </a:r>
                <a:endParaRPr lang="en-GB" dirty="0"/>
              </a:p>
            </p:txBody>
          </p:sp>
        </p:grpSp>
        <p:sp>
          <p:nvSpPr>
            <p:cNvPr id="16" name="Arc 15"/>
            <p:cNvSpPr/>
            <p:nvPr/>
          </p:nvSpPr>
          <p:spPr>
            <a:xfrm rot="4438560">
              <a:off x="4193859" y="-289482"/>
              <a:ext cx="3202209" cy="4141980"/>
            </a:xfrm>
            <a:prstGeom prst="arc">
              <a:avLst>
                <a:gd name="adj1" fmla="val 17934159"/>
                <a:gd name="adj2" fmla="val 0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427984" y="3573016"/>
            <a:ext cx="4286876" cy="1872208"/>
            <a:chOff x="4427984" y="3573016"/>
            <a:chExt cx="4286876" cy="1872208"/>
          </a:xfrm>
        </p:grpSpPr>
        <p:grpSp>
          <p:nvGrpSpPr>
            <p:cNvPr id="20" name="Group 19"/>
            <p:cNvGrpSpPr/>
            <p:nvPr/>
          </p:nvGrpSpPr>
          <p:grpSpPr>
            <a:xfrm>
              <a:off x="4427984" y="3573016"/>
              <a:ext cx="4286876" cy="1872208"/>
              <a:chOff x="4427984" y="3573016"/>
              <a:chExt cx="4286876" cy="1872208"/>
            </a:xfrm>
          </p:grpSpPr>
          <p:pic>
            <p:nvPicPr>
              <p:cNvPr id="178179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56990" t="59175" r="27654" b="12476"/>
              <a:stretch>
                <a:fillRect/>
              </a:stretch>
            </p:blipFill>
            <p:spPr bwMode="auto">
              <a:xfrm>
                <a:off x="7092280" y="3573016"/>
                <a:ext cx="1622580" cy="1872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4427984" y="4427820"/>
                <a:ext cx="28505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parabolic signal with slope A</a:t>
                </a:r>
                <a:endParaRPr lang="en-GB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915051" y="3573604"/>
              <a:ext cx="45557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GB" sz="1400" b="1" dirty="0" smtClean="0"/>
                <a:t>p(t)</a:t>
              </a:r>
              <a:endParaRPr lang="en-GB" sz="140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62408" y="4931288"/>
            <a:ext cx="3974088" cy="1926712"/>
            <a:chOff x="5062408" y="4931288"/>
            <a:chExt cx="3974088" cy="1926712"/>
          </a:xfrm>
        </p:grpSpPr>
        <p:grpSp>
          <p:nvGrpSpPr>
            <p:cNvPr id="22" name="Group 21"/>
            <p:cNvGrpSpPr/>
            <p:nvPr/>
          </p:nvGrpSpPr>
          <p:grpSpPr>
            <a:xfrm>
              <a:off x="5292080" y="4941168"/>
              <a:ext cx="3744416" cy="1916832"/>
              <a:chOff x="5292080" y="4941168"/>
              <a:chExt cx="3744416" cy="1916832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75890" t="59175" r="9345" b="12476"/>
              <a:stretch>
                <a:fillRect/>
              </a:stretch>
            </p:blipFill>
            <p:spPr bwMode="auto">
              <a:xfrm>
                <a:off x="5292080" y="4941168"/>
                <a:ext cx="1597360" cy="1916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Rectangle 20"/>
              <p:cNvSpPr/>
              <p:nvPr/>
            </p:nvSpPr>
            <p:spPr>
              <a:xfrm>
                <a:off x="6944192" y="6011996"/>
                <a:ext cx="2092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Unit parabolic signal</a:t>
                </a:r>
                <a:endParaRPr lang="en-GB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062408" y="4931288"/>
              <a:ext cx="45557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GB" sz="1400" b="1" dirty="0" smtClean="0"/>
                <a:t>p(t)</a:t>
              </a:r>
              <a:endParaRPr lang="en-GB" sz="1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>
            <a:normAutofit/>
          </a:bodyPr>
          <a:lstStyle/>
          <a:p>
            <a:r>
              <a:rPr lang="en-GB" sz="3800" dirty="0" smtClean="0"/>
              <a:t>Relation between standard Test Signals</a:t>
            </a:r>
            <a:endParaRPr lang="en-GB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r>
              <a:rPr lang="en-GB" sz="3600" dirty="0" smtClean="0"/>
              <a:t>Impulse</a:t>
            </a:r>
          </a:p>
          <a:p>
            <a:endParaRPr lang="en-GB" sz="3800" dirty="0" smtClean="0"/>
          </a:p>
          <a:p>
            <a:r>
              <a:rPr lang="en-GB" sz="3600" dirty="0" smtClean="0"/>
              <a:t>Step</a:t>
            </a:r>
          </a:p>
          <a:p>
            <a:endParaRPr lang="en-GB" sz="3800" dirty="0" smtClean="0"/>
          </a:p>
          <a:p>
            <a:r>
              <a:rPr lang="en-GB" sz="3600" dirty="0" smtClean="0"/>
              <a:t>Ramp</a:t>
            </a:r>
          </a:p>
          <a:p>
            <a:endParaRPr lang="en-GB" sz="3800" dirty="0" smtClean="0"/>
          </a:p>
          <a:p>
            <a:r>
              <a:rPr lang="en-GB" sz="3600" dirty="0" smtClean="0"/>
              <a:t>Parabolic</a:t>
            </a:r>
            <a:endParaRPr lang="en-GB" sz="3600" dirty="0"/>
          </a:p>
        </p:txBody>
      </p:sp>
      <p:graphicFrame>
        <p:nvGraphicFramePr>
          <p:cNvPr id="179202" name="Object 2"/>
          <p:cNvGraphicFramePr>
            <a:graphicFrameLocks noChangeAspect="1"/>
          </p:cNvGraphicFramePr>
          <p:nvPr/>
        </p:nvGraphicFramePr>
        <p:xfrm>
          <a:off x="3779912" y="1124744"/>
          <a:ext cx="2583185" cy="932121"/>
        </p:xfrm>
        <a:graphic>
          <a:graphicData uri="http://schemas.openxmlformats.org/presentationml/2006/ole">
            <p:oleObj spid="_x0000_s180013" name="Equation" r:id="rId3" imgW="1091726" imgH="393529" progId="Equation.3">
              <p:embed/>
            </p:oleObj>
          </a:graphicData>
        </a:graphic>
      </p:graphicFrame>
      <p:graphicFrame>
        <p:nvGraphicFramePr>
          <p:cNvPr id="179203" name="Object 2"/>
          <p:cNvGraphicFramePr>
            <a:graphicFrameLocks noChangeAspect="1"/>
          </p:cNvGraphicFramePr>
          <p:nvPr/>
        </p:nvGraphicFramePr>
        <p:xfrm>
          <a:off x="3779912" y="2420888"/>
          <a:ext cx="2690688" cy="983108"/>
        </p:xfrm>
        <a:graphic>
          <a:graphicData uri="http://schemas.openxmlformats.org/presentationml/2006/ole">
            <p:oleObj spid="_x0000_s180014" name="Equation" r:id="rId4" imgW="1079032" imgH="393529" progId="Equation.3">
              <p:embed/>
            </p:oleObj>
          </a:graphicData>
        </a:graphic>
      </p:graphicFrame>
      <p:graphicFrame>
        <p:nvGraphicFramePr>
          <p:cNvPr id="179204" name="Object 4"/>
          <p:cNvGraphicFramePr>
            <a:graphicFrameLocks noChangeAspect="1"/>
          </p:cNvGraphicFramePr>
          <p:nvPr/>
        </p:nvGraphicFramePr>
        <p:xfrm>
          <a:off x="3779912" y="3811339"/>
          <a:ext cx="2793876" cy="985813"/>
        </p:xfrm>
        <a:graphic>
          <a:graphicData uri="http://schemas.openxmlformats.org/presentationml/2006/ole">
            <p:oleObj spid="_x0000_s180015" name="Equation" r:id="rId5" imgW="1117115" imgH="393529" progId="Equation.3">
              <p:embed/>
            </p:oleObj>
          </a:graphicData>
        </a:graphic>
      </p:graphicFrame>
      <p:graphicFrame>
        <p:nvGraphicFramePr>
          <p:cNvPr id="179205" name="Object 2"/>
          <p:cNvGraphicFramePr>
            <a:graphicFrameLocks noChangeAspect="1"/>
          </p:cNvGraphicFramePr>
          <p:nvPr/>
        </p:nvGraphicFramePr>
        <p:xfrm>
          <a:off x="3707904" y="5016471"/>
          <a:ext cx="2992760" cy="1436865"/>
        </p:xfrm>
        <a:graphic>
          <a:graphicData uri="http://schemas.openxmlformats.org/presentationml/2006/ole">
            <p:oleObj spid="_x0000_s180016" name="Equation" r:id="rId6" imgW="1244600" imgH="596900" progId="Equation.3">
              <p:embed/>
            </p:oleObj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2699792" y="1484785"/>
            <a:ext cx="720080" cy="1368152"/>
            <a:chOff x="2699792" y="1484785"/>
            <a:chExt cx="720080" cy="1368152"/>
          </a:xfrm>
        </p:grpSpPr>
        <p:sp>
          <p:nvSpPr>
            <p:cNvPr id="8" name="Freeform 7"/>
            <p:cNvSpPr/>
            <p:nvPr/>
          </p:nvSpPr>
          <p:spPr>
            <a:xfrm>
              <a:off x="2699792" y="1484785"/>
              <a:ext cx="593677" cy="1368152"/>
            </a:xfrm>
            <a:custGeom>
              <a:avLst/>
              <a:gdLst>
                <a:gd name="connsiteX0" fmla="*/ 593677 w 593677"/>
                <a:gd name="connsiteY0" fmla="*/ 1501253 h 1501253"/>
                <a:gd name="connsiteX1" fmla="*/ 75063 w 593677"/>
                <a:gd name="connsiteY1" fmla="*/ 1078173 h 1501253"/>
                <a:gd name="connsiteX2" fmla="*/ 143301 w 593677"/>
                <a:gd name="connsiteY2" fmla="*/ 477671 h 1501253"/>
                <a:gd name="connsiteX3" fmla="*/ 580030 w 593677"/>
                <a:gd name="connsiteY3" fmla="*/ 0 h 1501253"/>
                <a:gd name="connsiteX4" fmla="*/ 580030 w 593677"/>
                <a:gd name="connsiteY4" fmla="*/ 0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677" h="1501253">
                  <a:moveTo>
                    <a:pt x="593677" y="1501253"/>
                  </a:moveTo>
                  <a:cubicBezTo>
                    <a:pt x="371901" y="1375011"/>
                    <a:pt x="150126" y="1248770"/>
                    <a:pt x="75063" y="1078173"/>
                  </a:cubicBezTo>
                  <a:cubicBezTo>
                    <a:pt x="0" y="907576"/>
                    <a:pt x="59140" y="657366"/>
                    <a:pt x="143301" y="477671"/>
                  </a:cubicBezTo>
                  <a:cubicBezTo>
                    <a:pt x="227462" y="297976"/>
                    <a:pt x="580030" y="0"/>
                    <a:pt x="580030" y="0"/>
                  </a:cubicBezTo>
                  <a:lnTo>
                    <a:pt x="580030" y="0"/>
                  </a:lnTo>
                </a:path>
              </a:pathLst>
            </a:cu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2872879" y="1859782"/>
            <a:ext cx="546993" cy="633114"/>
          </p:xfrm>
          <a:graphic>
            <a:graphicData uri="http://schemas.openxmlformats.org/presentationml/2006/ole">
              <p:oleObj spid="_x0000_s180017" name="Equation" r:id="rId7" imgW="164957" imgH="190335" progId="Equation.3">
                <p:embed/>
              </p:oleObj>
            </a:graphicData>
          </a:graphic>
        </p:graphicFrame>
      </p:grpSp>
      <p:grpSp>
        <p:nvGrpSpPr>
          <p:cNvPr id="22" name="Group 21"/>
          <p:cNvGrpSpPr/>
          <p:nvPr/>
        </p:nvGrpSpPr>
        <p:grpSpPr>
          <a:xfrm>
            <a:off x="2699792" y="2924944"/>
            <a:ext cx="762124" cy="1368152"/>
            <a:chOff x="2699792" y="2924944"/>
            <a:chExt cx="762124" cy="1368152"/>
          </a:xfrm>
        </p:grpSpPr>
        <p:sp>
          <p:nvSpPr>
            <p:cNvPr id="9" name="Freeform 8"/>
            <p:cNvSpPr/>
            <p:nvPr/>
          </p:nvSpPr>
          <p:spPr>
            <a:xfrm>
              <a:off x="2699792" y="2924944"/>
              <a:ext cx="593677" cy="1368152"/>
            </a:xfrm>
            <a:custGeom>
              <a:avLst/>
              <a:gdLst>
                <a:gd name="connsiteX0" fmla="*/ 593677 w 593677"/>
                <a:gd name="connsiteY0" fmla="*/ 1501253 h 1501253"/>
                <a:gd name="connsiteX1" fmla="*/ 75063 w 593677"/>
                <a:gd name="connsiteY1" fmla="*/ 1078173 h 1501253"/>
                <a:gd name="connsiteX2" fmla="*/ 143301 w 593677"/>
                <a:gd name="connsiteY2" fmla="*/ 477671 h 1501253"/>
                <a:gd name="connsiteX3" fmla="*/ 580030 w 593677"/>
                <a:gd name="connsiteY3" fmla="*/ 0 h 1501253"/>
                <a:gd name="connsiteX4" fmla="*/ 580030 w 593677"/>
                <a:gd name="connsiteY4" fmla="*/ 0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677" h="1501253">
                  <a:moveTo>
                    <a:pt x="593677" y="1501253"/>
                  </a:moveTo>
                  <a:cubicBezTo>
                    <a:pt x="371901" y="1375011"/>
                    <a:pt x="150126" y="1248770"/>
                    <a:pt x="75063" y="1078173"/>
                  </a:cubicBezTo>
                  <a:cubicBezTo>
                    <a:pt x="0" y="907576"/>
                    <a:pt x="59140" y="657366"/>
                    <a:pt x="143301" y="477671"/>
                  </a:cubicBezTo>
                  <a:cubicBezTo>
                    <a:pt x="227462" y="297976"/>
                    <a:pt x="580030" y="0"/>
                    <a:pt x="580030" y="0"/>
                  </a:cubicBezTo>
                  <a:lnTo>
                    <a:pt x="580030" y="0"/>
                  </a:lnTo>
                </a:path>
              </a:pathLst>
            </a:cu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179208" name="Object 8"/>
            <p:cNvGraphicFramePr>
              <a:graphicFrameLocks noChangeAspect="1"/>
            </p:cNvGraphicFramePr>
            <p:nvPr/>
          </p:nvGraphicFramePr>
          <p:xfrm>
            <a:off x="2915816" y="3284984"/>
            <a:ext cx="546100" cy="631825"/>
          </p:xfrm>
          <a:graphic>
            <a:graphicData uri="http://schemas.openxmlformats.org/presentationml/2006/ole">
              <p:oleObj spid="_x0000_s180018" name="Equation" r:id="rId8" imgW="164957" imgH="190335" progId="Equation.3">
                <p:embed/>
              </p:oleObj>
            </a:graphicData>
          </a:graphic>
        </p:graphicFrame>
      </p:grpSp>
      <p:grpSp>
        <p:nvGrpSpPr>
          <p:cNvPr id="23" name="Group 22"/>
          <p:cNvGrpSpPr/>
          <p:nvPr/>
        </p:nvGrpSpPr>
        <p:grpSpPr>
          <a:xfrm>
            <a:off x="2699792" y="4509120"/>
            <a:ext cx="834132" cy="1368152"/>
            <a:chOff x="2699792" y="4509120"/>
            <a:chExt cx="834132" cy="1368152"/>
          </a:xfrm>
        </p:grpSpPr>
        <p:sp>
          <p:nvSpPr>
            <p:cNvPr id="10" name="Freeform 9"/>
            <p:cNvSpPr/>
            <p:nvPr/>
          </p:nvSpPr>
          <p:spPr>
            <a:xfrm>
              <a:off x="2699792" y="4509120"/>
              <a:ext cx="593677" cy="1368152"/>
            </a:xfrm>
            <a:custGeom>
              <a:avLst/>
              <a:gdLst>
                <a:gd name="connsiteX0" fmla="*/ 593677 w 593677"/>
                <a:gd name="connsiteY0" fmla="*/ 1501253 h 1501253"/>
                <a:gd name="connsiteX1" fmla="*/ 75063 w 593677"/>
                <a:gd name="connsiteY1" fmla="*/ 1078173 h 1501253"/>
                <a:gd name="connsiteX2" fmla="*/ 143301 w 593677"/>
                <a:gd name="connsiteY2" fmla="*/ 477671 h 1501253"/>
                <a:gd name="connsiteX3" fmla="*/ 580030 w 593677"/>
                <a:gd name="connsiteY3" fmla="*/ 0 h 1501253"/>
                <a:gd name="connsiteX4" fmla="*/ 580030 w 593677"/>
                <a:gd name="connsiteY4" fmla="*/ 0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677" h="1501253">
                  <a:moveTo>
                    <a:pt x="593677" y="1501253"/>
                  </a:moveTo>
                  <a:cubicBezTo>
                    <a:pt x="371901" y="1375011"/>
                    <a:pt x="150126" y="1248770"/>
                    <a:pt x="75063" y="1078173"/>
                  </a:cubicBezTo>
                  <a:cubicBezTo>
                    <a:pt x="0" y="907576"/>
                    <a:pt x="59140" y="657366"/>
                    <a:pt x="143301" y="477671"/>
                  </a:cubicBezTo>
                  <a:cubicBezTo>
                    <a:pt x="227462" y="297976"/>
                    <a:pt x="580030" y="0"/>
                    <a:pt x="580030" y="0"/>
                  </a:cubicBezTo>
                  <a:lnTo>
                    <a:pt x="580030" y="0"/>
                  </a:lnTo>
                </a:path>
              </a:pathLst>
            </a:cu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179209" name="Object 9"/>
            <p:cNvGraphicFramePr>
              <a:graphicFrameLocks noChangeAspect="1"/>
            </p:cNvGraphicFramePr>
            <p:nvPr/>
          </p:nvGraphicFramePr>
          <p:xfrm>
            <a:off x="2987824" y="4869160"/>
            <a:ext cx="546100" cy="631825"/>
          </p:xfrm>
          <a:graphic>
            <a:graphicData uri="http://schemas.openxmlformats.org/presentationml/2006/ole">
              <p:oleObj spid="_x0000_s180019" name="Equation" r:id="rId9" imgW="164957" imgH="190335" progId="Equation.3">
                <p:embed/>
              </p:oleObj>
            </a:graphicData>
          </a:graphic>
        </p:graphicFrame>
      </p:grpSp>
      <p:grpSp>
        <p:nvGrpSpPr>
          <p:cNvPr id="26" name="Group 25"/>
          <p:cNvGrpSpPr/>
          <p:nvPr/>
        </p:nvGrpSpPr>
        <p:grpSpPr>
          <a:xfrm>
            <a:off x="6773726" y="4197488"/>
            <a:ext cx="1110642" cy="1368152"/>
            <a:chOff x="6773726" y="4197488"/>
            <a:chExt cx="1110642" cy="1368152"/>
          </a:xfrm>
        </p:grpSpPr>
        <p:sp>
          <p:nvSpPr>
            <p:cNvPr id="15" name="Freeform 14"/>
            <p:cNvSpPr/>
            <p:nvPr/>
          </p:nvSpPr>
          <p:spPr>
            <a:xfrm rot="10800000">
              <a:off x="6773726" y="4197488"/>
              <a:ext cx="593677" cy="1368152"/>
            </a:xfrm>
            <a:custGeom>
              <a:avLst/>
              <a:gdLst>
                <a:gd name="connsiteX0" fmla="*/ 593677 w 593677"/>
                <a:gd name="connsiteY0" fmla="*/ 1501253 h 1501253"/>
                <a:gd name="connsiteX1" fmla="*/ 75063 w 593677"/>
                <a:gd name="connsiteY1" fmla="*/ 1078173 h 1501253"/>
                <a:gd name="connsiteX2" fmla="*/ 143301 w 593677"/>
                <a:gd name="connsiteY2" fmla="*/ 477671 h 1501253"/>
                <a:gd name="connsiteX3" fmla="*/ 580030 w 593677"/>
                <a:gd name="connsiteY3" fmla="*/ 0 h 1501253"/>
                <a:gd name="connsiteX4" fmla="*/ 580030 w 593677"/>
                <a:gd name="connsiteY4" fmla="*/ 0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677" h="1501253">
                  <a:moveTo>
                    <a:pt x="593677" y="1501253"/>
                  </a:moveTo>
                  <a:cubicBezTo>
                    <a:pt x="371901" y="1375011"/>
                    <a:pt x="150126" y="1248770"/>
                    <a:pt x="75063" y="1078173"/>
                  </a:cubicBezTo>
                  <a:cubicBezTo>
                    <a:pt x="0" y="907576"/>
                    <a:pt x="59140" y="657366"/>
                    <a:pt x="143301" y="477671"/>
                  </a:cubicBezTo>
                  <a:cubicBezTo>
                    <a:pt x="227462" y="297976"/>
                    <a:pt x="580030" y="0"/>
                    <a:pt x="580030" y="0"/>
                  </a:cubicBezTo>
                  <a:lnTo>
                    <a:pt x="580030" y="0"/>
                  </a:lnTo>
                </a:path>
              </a:pathLst>
            </a:cu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179210" name="Object 10"/>
            <p:cNvGraphicFramePr>
              <a:graphicFrameLocks noChangeAspect="1"/>
            </p:cNvGraphicFramePr>
            <p:nvPr/>
          </p:nvGraphicFramePr>
          <p:xfrm>
            <a:off x="7389663" y="4293096"/>
            <a:ext cx="494705" cy="993422"/>
          </p:xfrm>
          <a:graphic>
            <a:graphicData uri="http://schemas.openxmlformats.org/presentationml/2006/ole">
              <p:oleObj spid="_x0000_s180020" name="Equation" r:id="rId10" imgW="177569" imgH="355138" progId="Equation.3">
                <p:embed/>
              </p:oleObj>
            </a:graphicData>
          </a:graphic>
        </p:graphicFrame>
      </p:grpSp>
      <p:grpSp>
        <p:nvGrpSpPr>
          <p:cNvPr id="25" name="Group 24"/>
          <p:cNvGrpSpPr/>
          <p:nvPr/>
        </p:nvGrpSpPr>
        <p:grpSpPr>
          <a:xfrm>
            <a:off x="6786635" y="2708920"/>
            <a:ext cx="1116273" cy="1368152"/>
            <a:chOff x="6786635" y="2708920"/>
            <a:chExt cx="1116273" cy="1368152"/>
          </a:xfrm>
        </p:grpSpPr>
        <p:sp>
          <p:nvSpPr>
            <p:cNvPr id="16" name="Freeform 15"/>
            <p:cNvSpPr/>
            <p:nvPr/>
          </p:nvSpPr>
          <p:spPr>
            <a:xfrm rot="10800000">
              <a:off x="6786635" y="2708920"/>
              <a:ext cx="593677" cy="1368152"/>
            </a:xfrm>
            <a:custGeom>
              <a:avLst/>
              <a:gdLst>
                <a:gd name="connsiteX0" fmla="*/ 593677 w 593677"/>
                <a:gd name="connsiteY0" fmla="*/ 1501253 h 1501253"/>
                <a:gd name="connsiteX1" fmla="*/ 75063 w 593677"/>
                <a:gd name="connsiteY1" fmla="*/ 1078173 h 1501253"/>
                <a:gd name="connsiteX2" fmla="*/ 143301 w 593677"/>
                <a:gd name="connsiteY2" fmla="*/ 477671 h 1501253"/>
                <a:gd name="connsiteX3" fmla="*/ 580030 w 593677"/>
                <a:gd name="connsiteY3" fmla="*/ 0 h 1501253"/>
                <a:gd name="connsiteX4" fmla="*/ 580030 w 593677"/>
                <a:gd name="connsiteY4" fmla="*/ 0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677" h="1501253">
                  <a:moveTo>
                    <a:pt x="593677" y="1501253"/>
                  </a:moveTo>
                  <a:cubicBezTo>
                    <a:pt x="371901" y="1375011"/>
                    <a:pt x="150126" y="1248770"/>
                    <a:pt x="75063" y="1078173"/>
                  </a:cubicBezTo>
                  <a:cubicBezTo>
                    <a:pt x="0" y="907576"/>
                    <a:pt x="59140" y="657366"/>
                    <a:pt x="143301" y="477671"/>
                  </a:cubicBezTo>
                  <a:cubicBezTo>
                    <a:pt x="227462" y="297976"/>
                    <a:pt x="580030" y="0"/>
                    <a:pt x="580030" y="0"/>
                  </a:cubicBezTo>
                  <a:lnTo>
                    <a:pt x="580030" y="0"/>
                  </a:lnTo>
                </a:path>
              </a:pathLst>
            </a:cu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179211" name="Object 11"/>
            <p:cNvGraphicFramePr>
              <a:graphicFrameLocks noChangeAspect="1"/>
            </p:cNvGraphicFramePr>
            <p:nvPr/>
          </p:nvGraphicFramePr>
          <p:xfrm>
            <a:off x="7407608" y="2808224"/>
            <a:ext cx="495300" cy="993775"/>
          </p:xfrm>
          <a:graphic>
            <a:graphicData uri="http://schemas.openxmlformats.org/presentationml/2006/ole">
              <p:oleObj spid="_x0000_s180021" name="Equation" r:id="rId11" imgW="177569" imgH="355138" progId="Equation.3">
                <p:embed/>
              </p:oleObj>
            </a:graphicData>
          </a:graphic>
        </p:graphicFrame>
      </p:grpSp>
      <p:grpSp>
        <p:nvGrpSpPr>
          <p:cNvPr id="24" name="Group 23"/>
          <p:cNvGrpSpPr/>
          <p:nvPr/>
        </p:nvGrpSpPr>
        <p:grpSpPr>
          <a:xfrm>
            <a:off x="6732240" y="1268760"/>
            <a:ext cx="1143372" cy="1368152"/>
            <a:chOff x="6732240" y="1268760"/>
            <a:chExt cx="1143372" cy="1368152"/>
          </a:xfrm>
        </p:grpSpPr>
        <p:sp>
          <p:nvSpPr>
            <p:cNvPr id="17" name="Freeform 16"/>
            <p:cNvSpPr/>
            <p:nvPr/>
          </p:nvSpPr>
          <p:spPr>
            <a:xfrm rot="10800000">
              <a:off x="6732240" y="1268760"/>
              <a:ext cx="593677" cy="1368152"/>
            </a:xfrm>
            <a:custGeom>
              <a:avLst/>
              <a:gdLst>
                <a:gd name="connsiteX0" fmla="*/ 593677 w 593677"/>
                <a:gd name="connsiteY0" fmla="*/ 1501253 h 1501253"/>
                <a:gd name="connsiteX1" fmla="*/ 75063 w 593677"/>
                <a:gd name="connsiteY1" fmla="*/ 1078173 h 1501253"/>
                <a:gd name="connsiteX2" fmla="*/ 143301 w 593677"/>
                <a:gd name="connsiteY2" fmla="*/ 477671 h 1501253"/>
                <a:gd name="connsiteX3" fmla="*/ 580030 w 593677"/>
                <a:gd name="connsiteY3" fmla="*/ 0 h 1501253"/>
                <a:gd name="connsiteX4" fmla="*/ 580030 w 593677"/>
                <a:gd name="connsiteY4" fmla="*/ 0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677" h="1501253">
                  <a:moveTo>
                    <a:pt x="593677" y="1501253"/>
                  </a:moveTo>
                  <a:cubicBezTo>
                    <a:pt x="371901" y="1375011"/>
                    <a:pt x="150126" y="1248770"/>
                    <a:pt x="75063" y="1078173"/>
                  </a:cubicBezTo>
                  <a:cubicBezTo>
                    <a:pt x="0" y="907576"/>
                    <a:pt x="59140" y="657366"/>
                    <a:pt x="143301" y="477671"/>
                  </a:cubicBezTo>
                  <a:cubicBezTo>
                    <a:pt x="227462" y="297976"/>
                    <a:pt x="580030" y="0"/>
                    <a:pt x="580030" y="0"/>
                  </a:cubicBezTo>
                  <a:lnTo>
                    <a:pt x="580030" y="0"/>
                  </a:lnTo>
                </a:path>
              </a:pathLst>
            </a:cu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179212" name="Object 12"/>
            <p:cNvGraphicFramePr>
              <a:graphicFrameLocks noChangeAspect="1"/>
            </p:cNvGraphicFramePr>
            <p:nvPr/>
          </p:nvGraphicFramePr>
          <p:xfrm>
            <a:off x="7380312" y="1340768"/>
            <a:ext cx="495300" cy="993775"/>
          </p:xfrm>
          <a:graphic>
            <a:graphicData uri="http://schemas.openxmlformats.org/presentationml/2006/ole">
              <p:oleObj spid="_x0000_s180022" name="Equation" r:id="rId12" imgW="177569" imgH="355138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>
            <a:normAutofit/>
          </a:bodyPr>
          <a:lstStyle/>
          <a:p>
            <a:r>
              <a:rPr lang="en-GB" sz="4000" dirty="0" smtClean="0"/>
              <a:t>Laplace Transform of Test Signals</a:t>
            </a:r>
            <a:endParaRPr lang="en-GB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r>
              <a:rPr lang="en-GB" sz="3600" dirty="0" smtClean="0"/>
              <a:t>Impulse</a:t>
            </a:r>
          </a:p>
          <a:p>
            <a:endParaRPr lang="en-GB" sz="3600" dirty="0" smtClean="0"/>
          </a:p>
          <a:p>
            <a:endParaRPr lang="en-GB" sz="3600" dirty="0" smtClean="0"/>
          </a:p>
          <a:p>
            <a:endParaRPr lang="en-GB" sz="3600" dirty="0" smtClean="0"/>
          </a:p>
          <a:p>
            <a:r>
              <a:rPr lang="en-GB" sz="3600" dirty="0" smtClean="0"/>
              <a:t>Step</a:t>
            </a:r>
          </a:p>
          <a:p>
            <a:endParaRPr lang="en-GB" sz="3800" dirty="0" smtClean="0"/>
          </a:p>
        </p:txBody>
      </p:sp>
      <p:graphicFrame>
        <p:nvGraphicFramePr>
          <p:cNvPr id="179202" name="Object 2"/>
          <p:cNvGraphicFramePr>
            <a:graphicFrameLocks noChangeAspect="1"/>
          </p:cNvGraphicFramePr>
          <p:nvPr/>
        </p:nvGraphicFramePr>
        <p:xfrm>
          <a:off x="3347864" y="1700808"/>
          <a:ext cx="2583185" cy="932121"/>
        </p:xfrm>
        <a:graphic>
          <a:graphicData uri="http://schemas.openxmlformats.org/presentationml/2006/ole">
            <p:oleObj spid="_x0000_s180561" name="Equation" r:id="rId3" imgW="1091726" imgH="393529" progId="Equation.3">
              <p:embed/>
            </p:oleObj>
          </a:graphicData>
        </a:graphic>
      </p:graphicFrame>
      <p:graphicFrame>
        <p:nvGraphicFramePr>
          <p:cNvPr id="180236" name="Object 2"/>
          <p:cNvGraphicFramePr>
            <a:graphicFrameLocks noChangeAspect="1"/>
          </p:cNvGraphicFramePr>
          <p:nvPr/>
        </p:nvGraphicFramePr>
        <p:xfrm>
          <a:off x="3221038" y="2924175"/>
          <a:ext cx="3062287" cy="538163"/>
        </p:xfrm>
        <a:graphic>
          <a:graphicData uri="http://schemas.openxmlformats.org/presentationml/2006/ole">
            <p:oleObj spid="_x0000_s180562" name="Equation" r:id="rId4" imgW="1015559" imgH="177723" progId="Equation.3">
              <p:embed/>
            </p:oleObj>
          </a:graphicData>
        </a:graphic>
      </p:graphicFrame>
      <p:graphicFrame>
        <p:nvGraphicFramePr>
          <p:cNvPr id="180239" name="Object 15"/>
          <p:cNvGraphicFramePr>
            <a:graphicFrameLocks noChangeAspect="1"/>
          </p:cNvGraphicFramePr>
          <p:nvPr/>
        </p:nvGraphicFramePr>
        <p:xfrm>
          <a:off x="3419872" y="4293096"/>
          <a:ext cx="2690812" cy="982662"/>
        </p:xfrm>
        <a:graphic>
          <a:graphicData uri="http://schemas.openxmlformats.org/presentationml/2006/ole">
            <p:oleObj spid="_x0000_s180563" name="Equation" r:id="rId5" imgW="1079032" imgH="393529" progId="Equation.3">
              <p:embed/>
            </p:oleObj>
          </a:graphicData>
        </a:graphic>
      </p:graphicFrame>
      <p:graphicFrame>
        <p:nvGraphicFramePr>
          <p:cNvPr id="180240" name="Object 2"/>
          <p:cNvGraphicFramePr>
            <a:graphicFrameLocks noChangeAspect="1"/>
          </p:cNvGraphicFramePr>
          <p:nvPr/>
        </p:nvGraphicFramePr>
        <p:xfrm>
          <a:off x="3449638" y="5392738"/>
          <a:ext cx="3138487" cy="1076325"/>
        </p:xfrm>
        <a:graphic>
          <a:graphicData uri="http://schemas.openxmlformats.org/presentationml/2006/ole">
            <p:oleObj spid="_x0000_s180564" name="Equation" r:id="rId6" imgW="1040948" imgH="355446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>
            <a:normAutofit/>
          </a:bodyPr>
          <a:lstStyle/>
          <a:p>
            <a:r>
              <a:rPr lang="en-GB" sz="4000" dirty="0" smtClean="0"/>
              <a:t>Laplace Transform of Test Signals</a:t>
            </a:r>
            <a:endParaRPr lang="en-GB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r>
              <a:rPr lang="en-GB" sz="3600" dirty="0" smtClean="0"/>
              <a:t>Ramp</a:t>
            </a:r>
          </a:p>
          <a:p>
            <a:endParaRPr lang="en-GB" sz="3600" dirty="0" smtClean="0"/>
          </a:p>
          <a:p>
            <a:endParaRPr lang="en-GB" sz="3600" dirty="0" smtClean="0"/>
          </a:p>
          <a:p>
            <a:endParaRPr lang="en-GB" sz="3600" dirty="0" smtClean="0"/>
          </a:p>
          <a:p>
            <a:r>
              <a:rPr lang="en-GB" sz="3600" dirty="0" smtClean="0"/>
              <a:t>Parabolic</a:t>
            </a:r>
          </a:p>
          <a:p>
            <a:endParaRPr lang="en-GB" sz="3800" dirty="0" smtClean="0"/>
          </a:p>
        </p:txBody>
      </p:sp>
      <p:graphicFrame>
        <p:nvGraphicFramePr>
          <p:cNvPr id="180236" name="Object 2"/>
          <p:cNvGraphicFramePr>
            <a:graphicFrameLocks noChangeAspect="1"/>
          </p:cNvGraphicFramePr>
          <p:nvPr/>
        </p:nvGraphicFramePr>
        <p:xfrm>
          <a:off x="3144838" y="2636838"/>
          <a:ext cx="3216275" cy="1114425"/>
        </p:xfrm>
        <a:graphic>
          <a:graphicData uri="http://schemas.openxmlformats.org/presentationml/2006/ole">
            <p:oleObj spid="_x0000_s193864" name="Equation" r:id="rId3" imgW="1066800" imgH="368300" progId="Equation.3">
              <p:embed/>
            </p:oleObj>
          </a:graphicData>
        </a:graphic>
      </p:graphicFrame>
      <p:graphicFrame>
        <p:nvGraphicFramePr>
          <p:cNvPr id="18024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46511543"/>
              </p:ext>
            </p:extLst>
          </p:nvPr>
        </p:nvGraphicFramePr>
        <p:xfrm>
          <a:off x="3106738" y="5430988"/>
          <a:ext cx="3521596" cy="1098399"/>
        </p:xfrm>
        <a:graphic>
          <a:graphicData uri="http://schemas.openxmlformats.org/presentationml/2006/ole">
            <p:oleObj spid="_x0000_s193865" name="Equation" r:id="rId4" imgW="1269720" imgH="393480" progId="Equation.3">
              <p:embed/>
            </p:oleObj>
          </a:graphicData>
        </a:graphic>
      </p:graphicFrame>
      <p:graphicFrame>
        <p:nvGraphicFramePr>
          <p:cNvPr id="193542" name="Object 4"/>
          <p:cNvGraphicFramePr>
            <a:graphicFrameLocks noChangeAspect="1"/>
          </p:cNvGraphicFramePr>
          <p:nvPr/>
        </p:nvGraphicFramePr>
        <p:xfrm>
          <a:off x="3275856" y="1412776"/>
          <a:ext cx="2794000" cy="985837"/>
        </p:xfrm>
        <a:graphic>
          <a:graphicData uri="http://schemas.openxmlformats.org/presentationml/2006/ole">
            <p:oleObj spid="_x0000_s193866" name="Equation" r:id="rId5" imgW="1117115" imgH="393529" progId="Equation.3">
              <p:embed/>
            </p:oleObj>
          </a:graphicData>
        </a:graphic>
      </p:graphicFrame>
      <p:graphicFrame>
        <p:nvGraphicFramePr>
          <p:cNvPr id="193543" name="Object 5"/>
          <p:cNvGraphicFramePr>
            <a:graphicFrameLocks noChangeAspect="1"/>
          </p:cNvGraphicFramePr>
          <p:nvPr/>
        </p:nvGraphicFramePr>
        <p:xfrm>
          <a:off x="3635896" y="4005064"/>
          <a:ext cx="2992438" cy="1436688"/>
        </p:xfrm>
        <a:graphic>
          <a:graphicData uri="http://schemas.openxmlformats.org/presentationml/2006/ole">
            <p:oleObj spid="_x0000_s193867" name="Equation" r:id="rId6" imgW="1244600" imgH="5969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GB" dirty="0" smtClean="0"/>
              <a:t>Time Response of Control Systems</a:t>
            </a:r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38064" y="2420888"/>
            <a:ext cx="7178352" cy="2204996"/>
            <a:chOff x="1138064" y="2420888"/>
            <a:chExt cx="7178352" cy="2204996"/>
          </a:xfrm>
        </p:grpSpPr>
        <p:sp>
          <p:nvSpPr>
            <p:cNvPr id="4" name="Rectangle 3"/>
            <p:cNvSpPr/>
            <p:nvPr/>
          </p:nvSpPr>
          <p:spPr>
            <a:xfrm>
              <a:off x="3442320" y="2897692"/>
              <a:ext cx="2160240" cy="1224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600" dirty="0" smtClean="0"/>
                <a:t>System</a:t>
              </a:r>
              <a:endParaRPr lang="en-GB" sz="26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146176" y="3528348"/>
              <a:ext cx="12961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588912" y="3532116"/>
              <a:ext cx="12961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8" name="Picture 7" descr="download.jpg"/>
            <p:cNvPicPr>
              <a:picLocks noChangeAspect="1"/>
            </p:cNvPicPr>
            <p:nvPr/>
          </p:nvPicPr>
          <p:blipFill>
            <a:blip r:embed="rId2" cstate="print"/>
            <a:srcRect t="52257"/>
            <a:stretch>
              <a:fillRect/>
            </a:stretch>
          </p:blipFill>
          <p:spPr>
            <a:xfrm>
              <a:off x="1210072" y="2490103"/>
              <a:ext cx="1348772" cy="602306"/>
            </a:xfrm>
            <a:prstGeom prst="rect">
              <a:avLst/>
            </a:prstGeom>
          </p:spPr>
        </p:pic>
        <p:pic>
          <p:nvPicPr>
            <p:cNvPr id="10" name="Picture 9" descr="download.jpg"/>
            <p:cNvPicPr>
              <a:picLocks noChangeAspect="1"/>
            </p:cNvPicPr>
            <p:nvPr/>
          </p:nvPicPr>
          <p:blipFill>
            <a:blip r:embed="rId2" cstate="print"/>
            <a:srcRect b="51632"/>
            <a:stretch>
              <a:fillRect/>
            </a:stretch>
          </p:blipFill>
          <p:spPr>
            <a:xfrm>
              <a:off x="6466656" y="2420888"/>
              <a:ext cx="1849760" cy="836844"/>
            </a:xfrm>
            <a:prstGeom prst="rect">
              <a:avLst/>
            </a:prstGeom>
          </p:spPr>
        </p:pic>
        <p:pic>
          <p:nvPicPr>
            <p:cNvPr id="9" name="Picture 8" descr="4_impul.gif"/>
            <p:cNvPicPr>
              <a:picLocks noChangeAspect="1"/>
            </p:cNvPicPr>
            <p:nvPr/>
          </p:nvPicPr>
          <p:blipFill>
            <a:blip r:embed="rId3" cstate="print"/>
            <a:srcRect r="79328" b="66400"/>
            <a:stretch>
              <a:fillRect/>
            </a:stretch>
          </p:blipFill>
          <p:spPr>
            <a:xfrm>
              <a:off x="1138064" y="3401748"/>
              <a:ext cx="819091" cy="936104"/>
            </a:xfrm>
            <a:prstGeom prst="rect">
              <a:avLst/>
            </a:prstGeom>
          </p:spPr>
        </p:pic>
        <p:pic>
          <p:nvPicPr>
            <p:cNvPr id="11" name="Picture 10" descr="4_impul.gif"/>
            <p:cNvPicPr>
              <a:picLocks noChangeAspect="1"/>
            </p:cNvPicPr>
            <p:nvPr/>
          </p:nvPicPr>
          <p:blipFill>
            <a:blip r:embed="rId3" cstate="print"/>
            <a:srcRect l="73827" b="66400"/>
            <a:stretch>
              <a:fillRect/>
            </a:stretch>
          </p:blipFill>
          <p:spPr>
            <a:xfrm>
              <a:off x="6610672" y="3585929"/>
              <a:ext cx="1152128" cy="1039955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251520" y="4828276"/>
            <a:ext cx="8568952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The time response of any system has two components</a:t>
            </a:r>
          </a:p>
          <a:p>
            <a:pPr marL="635000" lvl="1" indent="-1778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Transient response</a:t>
            </a:r>
          </a:p>
          <a:p>
            <a:pPr marL="635000" lvl="1" indent="-1778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Steady-state response. </a:t>
            </a:r>
            <a:endParaRPr lang="en-GB" sz="2400" dirty="0"/>
          </a:p>
        </p:txBody>
      </p:sp>
      <p:sp>
        <p:nvSpPr>
          <p:cNvPr id="13" name="Rectangle 12"/>
          <p:cNvSpPr/>
          <p:nvPr/>
        </p:nvSpPr>
        <p:spPr>
          <a:xfrm>
            <a:off x="395536" y="1124744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>
              <a:buFont typeface="Arial" pitchFamily="34" charset="0"/>
              <a:buChar char="•"/>
            </a:pPr>
            <a:r>
              <a:rPr lang="en-US" sz="2400" dirty="0" smtClean="0"/>
              <a:t>Time response of a dynamic system response to an input expressed as a function of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GB" dirty="0" smtClean="0"/>
              <a:t>Time Response of Control Systems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395536" y="1273984"/>
            <a:ext cx="8496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>
              <a:buFont typeface="Arial" pitchFamily="34" charset="0"/>
              <a:buChar char="•"/>
            </a:pPr>
            <a:r>
              <a:rPr lang="en-GB" sz="2400" dirty="0" smtClean="0"/>
              <a:t>When the response of the system is changed from equilibrium it takes some time to settle down. </a:t>
            </a:r>
          </a:p>
          <a:p>
            <a:pPr marL="177800" indent="-177800" algn="just">
              <a:buFont typeface="Arial" pitchFamily="34" charset="0"/>
              <a:buChar char="•"/>
            </a:pPr>
            <a:endParaRPr lang="en-GB" sz="2400" dirty="0" smtClean="0"/>
          </a:p>
          <a:p>
            <a:pPr marL="177800" indent="-177800" algn="just">
              <a:buFont typeface="Arial" pitchFamily="34" charset="0"/>
              <a:buChar char="•"/>
            </a:pPr>
            <a:r>
              <a:rPr lang="en-GB" sz="2400" dirty="0" smtClean="0"/>
              <a:t>This is called transient response. </a:t>
            </a:r>
            <a:endParaRPr lang="en-US" sz="2400" dirty="0" smtClean="0"/>
          </a:p>
        </p:txBody>
      </p:sp>
      <p:pic>
        <p:nvPicPr>
          <p:cNvPr id="203778" name="Picture 2"/>
          <p:cNvPicPr>
            <a:picLocks noChangeAspect="1" noChangeArrowheads="1"/>
          </p:cNvPicPr>
          <p:nvPr/>
        </p:nvPicPr>
        <p:blipFill>
          <a:blip r:embed="rId2" cstate="print"/>
          <a:srcRect l="11905" t="11739" r="7734"/>
          <a:stretch>
            <a:fillRect/>
          </a:stretch>
        </p:blipFill>
        <p:spPr bwMode="auto">
          <a:xfrm>
            <a:off x="4139952" y="3356992"/>
            <a:ext cx="4968552" cy="345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Group 17"/>
          <p:cNvGrpSpPr/>
          <p:nvPr/>
        </p:nvGrpSpPr>
        <p:grpSpPr>
          <a:xfrm>
            <a:off x="5868144" y="3414246"/>
            <a:ext cx="2880320" cy="2988000"/>
            <a:chOff x="5652120" y="3456296"/>
            <a:chExt cx="2880320" cy="29880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870720" y="3456296"/>
              <a:ext cx="0" cy="298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652120" y="5301208"/>
              <a:ext cx="19949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Transient Response</a:t>
              </a:r>
              <a:endParaRPr lang="en-GB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70775" y="4175788"/>
              <a:ext cx="461665" cy="220554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GB" dirty="0" smtClean="0"/>
                <a:t>Steady State Response</a:t>
              </a:r>
              <a:endParaRPr lang="en-GB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389242" y="3875564"/>
            <a:ext cx="36066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>
              <a:buFont typeface="Arial" pitchFamily="34" charset="0"/>
              <a:buChar char="•"/>
            </a:pPr>
            <a:r>
              <a:rPr lang="en-GB" sz="2400" dirty="0" smtClean="0"/>
              <a:t>The response of the system after the transient response is called steady state response. 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GB" dirty="0" smtClean="0"/>
              <a:t>Time Response of Control Systems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323528" y="1362248"/>
            <a:ext cx="849694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177800" algn="just">
              <a:buFont typeface="Arial" pitchFamily="34" charset="0"/>
              <a:buChar char="•"/>
            </a:pPr>
            <a:r>
              <a:rPr lang="en-US" sz="2400" dirty="0" smtClean="0"/>
              <a:t>Transient response depend upon the system poles only and not on the type of input. </a:t>
            </a:r>
          </a:p>
          <a:p>
            <a:pPr marL="273050" indent="-177800" algn="just">
              <a:buFont typeface="Arial" pitchFamily="34" charset="0"/>
              <a:buChar char="•"/>
            </a:pPr>
            <a:endParaRPr lang="en-US" sz="2400" dirty="0" smtClean="0"/>
          </a:p>
          <a:p>
            <a:pPr marL="273050" indent="-177800" algn="just">
              <a:buFont typeface="Arial" pitchFamily="34" charset="0"/>
              <a:buChar char="•"/>
            </a:pPr>
            <a:r>
              <a:rPr lang="en-US" sz="2400" dirty="0" smtClean="0"/>
              <a:t>It is therefore sufficient to analyze the transient response using a step input. </a:t>
            </a:r>
          </a:p>
          <a:p>
            <a:pPr marL="273050" indent="-177800" algn="just">
              <a:buFont typeface="Arial" pitchFamily="34" charset="0"/>
              <a:buChar char="•"/>
            </a:pPr>
            <a:endParaRPr lang="en-US" sz="2400" dirty="0" smtClean="0"/>
          </a:p>
          <a:p>
            <a:pPr marL="273050" indent="-177800" algn="just">
              <a:buFont typeface="Arial" pitchFamily="34" charset="0"/>
              <a:buChar char="•"/>
            </a:pPr>
            <a:r>
              <a:rPr lang="en-US" sz="2400" dirty="0" smtClean="0"/>
              <a:t>The steady-state response depends on system dynamics and the input quantity. </a:t>
            </a:r>
          </a:p>
          <a:p>
            <a:pPr marL="273050" indent="-177800" algn="just">
              <a:buFont typeface="Arial" pitchFamily="34" charset="0"/>
              <a:buChar char="•"/>
            </a:pPr>
            <a:endParaRPr lang="en-US" sz="2400" dirty="0" smtClean="0"/>
          </a:p>
          <a:p>
            <a:pPr marL="273050" indent="-177800" algn="just">
              <a:buFont typeface="Arial" pitchFamily="34" charset="0"/>
              <a:buChar char="•"/>
            </a:pPr>
            <a:r>
              <a:rPr lang="en-US" sz="2400" dirty="0" smtClean="0"/>
              <a:t>It is then examined using different test signals by final value theorem.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Autofit/>
          </a:bodyPr>
          <a:lstStyle/>
          <a:p>
            <a:r>
              <a:rPr lang="en-GB" sz="3800" b="1" dirty="0" smtClean="0"/>
              <a:t>Introduction</a:t>
            </a:r>
            <a:endParaRPr lang="en-GB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692696"/>
            <a:ext cx="8964488" cy="5760640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 smtClean="0"/>
              <a:t>The first order system has only one pole.</a:t>
            </a:r>
          </a:p>
          <a:p>
            <a:pPr algn="just"/>
            <a:endParaRPr lang="en-GB" dirty="0" smtClean="0"/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Where </a:t>
            </a:r>
            <a:r>
              <a:rPr lang="en-GB" b="1" i="1" dirty="0" smtClean="0">
                <a:solidFill>
                  <a:srgbClr val="FF0000"/>
                </a:solidFill>
              </a:rPr>
              <a:t>K</a:t>
            </a:r>
            <a:r>
              <a:rPr lang="en-GB" dirty="0" smtClean="0"/>
              <a:t> is the D.C gain and </a:t>
            </a:r>
            <a:r>
              <a:rPr lang="en-GB" b="1" i="1" dirty="0" smtClean="0">
                <a:solidFill>
                  <a:srgbClr val="FF0000"/>
                </a:solidFill>
              </a:rPr>
              <a:t>T</a:t>
            </a:r>
            <a:r>
              <a:rPr lang="en-GB" dirty="0" smtClean="0"/>
              <a:t> is the time constant of the system.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Time constant is a measure of how quickly a 1</a:t>
            </a:r>
            <a:r>
              <a:rPr lang="en-GB" baseline="30000" dirty="0" smtClean="0"/>
              <a:t>st</a:t>
            </a:r>
            <a:r>
              <a:rPr lang="en-GB" dirty="0" smtClean="0"/>
              <a:t> order system responds to a unit step input.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D.C Gain of the system is ratio between the input signal and the steady state value of output. </a:t>
            </a:r>
          </a:p>
          <a:p>
            <a:endParaRPr lang="en-GB" dirty="0"/>
          </a:p>
        </p:txBody>
      </p:sp>
      <p:graphicFrame>
        <p:nvGraphicFramePr>
          <p:cNvPr id="196609" name="Object 1"/>
          <p:cNvGraphicFramePr>
            <a:graphicFrameLocks noChangeAspect="1"/>
          </p:cNvGraphicFramePr>
          <p:nvPr/>
        </p:nvGraphicFramePr>
        <p:xfrm>
          <a:off x="3489325" y="1268413"/>
          <a:ext cx="2054225" cy="958850"/>
        </p:xfrm>
        <a:graphic>
          <a:graphicData uri="http://schemas.openxmlformats.org/presentationml/2006/ole">
            <p:oleObj spid="_x0000_s194639" name="Equation" r:id="rId3" imgW="761669" imgH="355446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5291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58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285992"/>
            <a:ext cx="6671270" cy="362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Autofit/>
          </a:bodyPr>
          <a:lstStyle/>
          <a:p>
            <a:r>
              <a:rPr lang="en-GB" sz="3800" b="1" dirty="0" smtClean="0"/>
              <a:t>Introduction</a:t>
            </a:r>
            <a:endParaRPr lang="en-GB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16" y="692696"/>
            <a:ext cx="8964488" cy="648072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The first order system given below.</a:t>
            </a:r>
          </a:p>
        </p:txBody>
      </p:sp>
      <p:graphicFrame>
        <p:nvGraphicFramePr>
          <p:cNvPr id="196609" name="Object 1"/>
          <p:cNvGraphicFramePr>
            <a:graphicFrameLocks noChangeAspect="1"/>
          </p:cNvGraphicFramePr>
          <p:nvPr/>
        </p:nvGraphicFramePr>
        <p:xfrm>
          <a:off x="3522141" y="1268760"/>
          <a:ext cx="1985963" cy="958850"/>
        </p:xfrm>
        <a:graphic>
          <a:graphicData uri="http://schemas.openxmlformats.org/presentationml/2006/ole">
            <p:oleObj spid="_x0000_s195817" name="Equation" r:id="rId3" imgW="736280" imgH="355446" progId="Equation.3">
              <p:embed/>
            </p:oleObj>
          </a:graphicData>
        </a:graphic>
      </p:graphicFrame>
      <p:graphicFrame>
        <p:nvGraphicFramePr>
          <p:cNvPr id="203779" name="Object 1"/>
          <p:cNvGraphicFramePr>
            <a:graphicFrameLocks noChangeAspect="1"/>
          </p:cNvGraphicFramePr>
          <p:nvPr/>
        </p:nvGraphicFramePr>
        <p:xfrm>
          <a:off x="2987824" y="4270350"/>
          <a:ext cx="1849437" cy="958850"/>
        </p:xfrm>
        <a:graphic>
          <a:graphicData uri="http://schemas.openxmlformats.org/presentationml/2006/ole">
            <p:oleObj spid="_x0000_s195818" name="Equation" r:id="rId4" imgW="685502" imgH="355446" progId="Equation.3">
              <p:embed/>
            </p:oleObj>
          </a:graphicData>
        </a:graphic>
      </p:graphicFrame>
      <p:graphicFrame>
        <p:nvGraphicFramePr>
          <p:cNvPr id="203781" name="Object 1"/>
          <p:cNvGraphicFramePr>
            <a:graphicFrameLocks noChangeAspect="1"/>
          </p:cNvGraphicFramePr>
          <p:nvPr/>
        </p:nvGraphicFramePr>
        <p:xfrm>
          <a:off x="4860032" y="4271937"/>
          <a:ext cx="1541463" cy="957263"/>
        </p:xfrm>
        <a:graphic>
          <a:graphicData uri="http://schemas.openxmlformats.org/presentationml/2006/ole">
            <p:oleObj spid="_x0000_s195819" name="Equation" r:id="rId5" imgW="571252" imgH="355446" progId="Equation.3">
              <p:embed/>
            </p:oleObj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216024" y="2132856"/>
            <a:ext cx="8964488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D.C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gain is 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time constant is 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seconds.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1520" y="2996952"/>
            <a:ext cx="8964488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200" dirty="0"/>
              <a:t>F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 the following system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5517232"/>
            <a:ext cx="88924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 err="1" smtClean="0"/>
              <a:t>D.C</a:t>
            </a:r>
            <a:r>
              <a:rPr lang="en-GB" sz="2800" dirty="0" smtClean="0"/>
              <a:t> Gain of the system is </a:t>
            </a:r>
            <a:r>
              <a:rPr lang="en-GB" sz="2800" dirty="0" smtClean="0">
                <a:solidFill>
                  <a:srgbClr val="FF0000"/>
                </a:solidFill>
              </a:rPr>
              <a:t>3/5</a:t>
            </a:r>
            <a:r>
              <a:rPr lang="en-GB" sz="2800" dirty="0" smtClean="0"/>
              <a:t> and time constant is </a:t>
            </a:r>
            <a:r>
              <a:rPr lang="en-GB" sz="2800" dirty="0" smtClean="0">
                <a:solidFill>
                  <a:srgbClr val="FF0000"/>
                </a:solidFill>
              </a:rPr>
              <a:t>1/5 </a:t>
            </a:r>
            <a:r>
              <a:rPr lang="en-GB" sz="2800" dirty="0" smtClean="0"/>
              <a:t>seconds.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xmlns="" val="69655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Impulse Response of 1</a:t>
            </a:r>
            <a:r>
              <a:rPr lang="en-GB" baseline="30000" dirty="0" smtClean="0"/>
              <a:t>st</a:t>
            </a:r>
            <a:r>
              <a:rPr lang="en-GB" dirty="0" smtClean="0"/>
              <a:t> Order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568952" cy="45259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Consider the following 1</a:t>
            </a:r>
            <a:r>
              <a:rPr lang="en-GB" sz="2400" baseline="30000" dirty="0" smtClean="0"/>
              <a:t>st</a:t>
            </a:r>
            <a:r>
              <a:rPr lang="en-GB" sz="2400" dirty="0" smtClean="0"/>
              <a:t> order system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3923928" y="2276872"/>
            <a:ext cx="1584176" cy="1008732"/>
            <a:chOff x="3635896" y="4508500"/>
            <a:chExt cx="1584176" cy="1008732"/>
          </a:xfrm>
        </p:grpSpPr>
        <p:sp>
          <p:nvSpPr>
            <p:cNvPr id="6" name="Rectangle 5"/>
            <p:cNvSpPr/>
            <p:nvPr/>
          </p:nvSpPr>
          <p:spPr>
            <a:xfrm>
              <a:off x="3635896" y="4509120"/>
              <a:ext cx="1584176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212996" name="Object 4"/>
            <p:cNvGraphicFramePr>
              <a:graphicFrameLocks noChangeAspect="1"/>
            </p:cNvGraphicFramePr>
            <p:nvPr/>
          </p:nvGraphicFramePr>
          <p:xfrm>
            <a:off x="3967163" y="4508500"/>
            <a:ext cx="958850" cy="958850"/>
          </p:xfrm>
          <a:graphic>
            <a:graphicData uri="http://schemas.openxmlformats.org/presentationml/2006/ole">
              <p:oleObj spid="_x0000_s196995" name="Equation" r:id="rId3" imgW="355292" imgH="355292" progId="Equation.3">
                <p:embed/>
              </p:oleObj>
            </a:graphicData>
          </a:graphic>
        </p:graphicFrame>
      </p:grpSp>
      <p:cxnSp>
        <p:nvCxnSpPr>
          <p:cNvPr id="10" name="Straight Arrow Connector 9"/>
          <p:cNvCxnSpPr/>
          <p:nvPr/>
        </p:nvCxnSpPr>
        <p:spPr>
          <a:xfrm>
            <a:off x="2483768" y="2757400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08104" y="2767280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2997" name="Object 5"/>
          <p:cNvGraphicFramePr>
            <a:graphicFrameLocks noChangeAspect="1"/>
          </p:cNvGraphicFramePr>
          <p:nvPr/>
        </p:nvGraphicFramePr>
        <p:xfrm>
          <a:off x="6971792" y="2492896"/>
          <a:ext cx="754062" cy="479425"/>
        </p:xfrm>
        <a:graphic>
          <a:graphicData uri="http://schemas.openxmlformats.org/presentationml/2006/ole">
            <p:oleObj spid="_x0000_s196996" name="Equation" r:id="rId4" imgW="279158" imgH="177646" progId="Equation.3">
              <p:embed/>
            </p:oleObj>
          </a:graphicData>
        </a:graphic>
      </p:graphicFrame>
      <p:graphicFrame>
        <p:nvGraphicFramePr>
          <p:cNvPr id="212998" name="Object 6"/>
          <p:cNvGraphicFramePr>
            <a:graphicFrameLocks noChangeAspect="1"/>
          </p:cNvGraphicFramePr>
          <p:nvPr/>
        </p:nvGraphicFramePr>
        <p:xfrm>
          <a:off x="1763688" y="2513759"/>
          <a:ext cx="754063" cy="479425"/>
        </p:xfrm>
        <a:graphic>
          <a:graphicData uri="http://schemas.openxmlformats.org/presentationml/2006/ole">
            <p:oleObj spid="_x0000_s196997" name="Equation" r:id="rId5" imgW="279158" imgH="177646" progId="Equation.3">
              <p:embed/>
            </p:oleObj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827584" y="1844824"/>
            <a:ext cx="2194653" cy="1963347"/>
            <a:chOff x="6161642" y="2160566"/>
            <a:chExt cx="2928060" cy="2683427"/>
          </a:xfrm>
        </p:grpSpPr>
        <p:grpSp>
          <p:nvGrpSpPr>
            <p:cNvPr id="16" name="Group 13"/>
            <p:cNvGrpSpPr/>
            <p:nvPr/>
          </p:nvGrpSpPr>
          <p:grpSpPr>
            <a:xfrm>
              <a:off x="6161642" y="2160566"/>
              <a:ext cx="2928060" cy="2683427"/>
              <a:chOff x="4860032" y="2160566"/>
              <a:chExt cx="2928060" cy="2683427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4860032" y="4293096"/>
                <a:ext cx="266429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5436096" y="2467729"/>
                <a:ext cx="0" cy="237626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5189830" y="4234944"/>
                <a:ext cx="351175" cy="378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0</a:t>
                </a:r>
                <a:endParaRPr lang="en-GB" sz="12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473276" y="4126835"/>
                <a:ext cx="314816" cy="378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t</a:t>
                </a:r>
                <a:endParaRPr lang="en-GB" sz="12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141472" y="2160566"/>
                <a:ext cx="545794" cy="378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200" dirty="0" smtClean="0"/>
                  <a:t>δ</a:t>
                </a:r>
                <a:r>
                  <a:rPr lang="en-GB" sz="1200" dirty="0" smtClean="0"/>
                  <a:t>(t)</a:t>
                </a:r>
                <a:endParaRPr lang="en-GB" sz="12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040148" y="3034691"/>
                <a:ext cx="351175" cy="378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1</a:t>
                </a:r>
                <a:endParaRPr lang="en-GB" sz="1200" dirty="0"/>
              </a:p>
            </p:txBody>
          </p:sp>
        </p:grpSp>
        <p:cxnSp>
          <p:nvCxnSpPr>
            <p:cNvPr id="17" name="Straight Arrow Connector 16"/>
            <p:cNvCxnSpPr/>
            <p:nvPr/>
          </p:nvCxnSpPr>
          <p:spPr>
            <a:xfrm flipV="1">
              <a:off x="6739268" y="3138235"/>
              <a:ext cx="0" cy="11659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12999" name="Object 7"/>
          <p:cNvGraphicFramePr>
            <a:graphicFrameLocks noChangeAspect="1"/>
          </p:cNvGraphicFramePr>
          <p:nvPr/>
        </p:nvGraphicFramePr>
        <p:xfrm>
          <a:off x="3707904" y="3933056"/>
          <a:ext cx="2227263" cy="479425"/>
        </p:xfrm>
        <a:graphic>
          <a:graphicData uri="http://schemas.openxmlformats.org/presentationml/2006/ole">
            <p:oleObj spid="_x0000_s196998" name="Equation" r:id="rId6" imgW="825142" imgH="177723" progId="Equation.3">
              <p:embed/>
            </p:oleObj>
          </a:graphicData>
        </a:graphic>
      </p:graphicFrame>
      <p:graphicFrame>
        <p:nvGraphicFramePr>
          <p:cNvPr id="213000" name="Object 8"/>
          <p:cNvGraphicFramePr>
            <a:graphicFrameLocks noChangeAspect="1"/>
          </p:cNvGraphicFramePr>
          <p:nvPr/>
        </p:nvGraphicFramePr>
        <p:xfrm>
          <a:off x="3563888" y="5085184"/>
          <a:ext cx="1985963" cy="958850"/>
        </p:xfrm>
        <a:graphic>
          <a:graphicData uri="http://schemas.openxmlformats.org/presentationml/2006/ole">
            <p:oleObj spid="_x0000_s196999" name="Equation" r:id="rId7" imgW="736280" imgH="355446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5848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Impulse Response of 1</a:t>
            </a:r>
            <a:r>
              <a:rPr lang="en-GB" baseline="30000" dirty="0" smtClean="0"/>
              <a:t>st</a:t>
            </a:r>
            <a:r>
              <a:rPr lang="en-GB" dirty="0" smtClean="0"/>
              <a:t> Order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96752"/>
            <a:ext cx="8568952" cy="2520281"/>
          </a:xfrm>
        </p:spPr>
        <p:txBody>
          <a:bodyPr>
            <a:normAutofit/>
          </a:bodyPr>
          <a:lstStyle/>
          <a:p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Re-arrange following equation as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/>
          </a:p>
        </p:txBody>
      </p:sp>
      <p:graphicFrame>
        <p:nvGraphicFramePr>
          <p:cNvPr id="213000" name="Object 8"/>
          <p:cNvGraphicFramePr>
            <a:graphicFrameLocks noChangeAspect="1"/>
          </p:cNvGraphicFramePr>
          <p:nvPr/>
        </p:nvGraphicFramePr>
        <p:xfrm>
          <a:off x="3707904" y="1124744"/>
          <a:ext cx="1985963" cy="958850"/>
        </p:xfrm>
        <a:graphic>
          <a:graphicData uri="http://schemas.openxmlformats.org/presentationml/2006/ole">
            <p:oleObj spid="_x0000_s197942" name="Equation" r:id="rId3" imgW="736280" imgH="355446" progId="Equation.3">
              <p:embed/>
            </p:oleObj>
          </a:graphicData>
        </a:graphic>
      </p:graphicFrame>
      <p:graphicFrame>
        <p:nvGraphicFramePr>
          <p:cNvPr id="214023" name="Object 8"/>
          <p:cNvGraphicFramePr>
            <a:graphicFrameLocks noChangeAspect="1"/>
          </p:cNvGraphicFramePr>
          <p:nvPr/>
        </p:nvGraphicFramePr>
        <p:xfrm>
          <a:off x="3228975" y="2959100"/>
          <a:ext cx="2225675" cy="958850"/>
        </p:xfrm>
        <a:graphic>
          <a:graphicData uri="http://schemas.openxmlformats.org/presentationml/2006/ole">
            <p:oleObj spid="_x0000_s197943" name="Equation" r:id="rId4" imgW="825142" imgH="355446" progId="Equation.3">
              <p:embed/>
            </p:oleObj>
          </a:graphicData>
        </a:graphic>
      </p:graphicFrame>
      <p:graphicFrame>
        <p:nvGraphicFramePr>
          <p:cNvPr id="214024" name="Object 8"/>
          <p:cNvGraphicFramePr>
            <a:graphicFrameLocks noChangeAspect="1"/>
          </p:cNvGraphicFramePr>
          <p:nvPr/>
        </p:nvGraphicFramePr>
        <p:xfrm>
          <a:off x="4586288" y="5441950"/>
          <a:ext cx="2087562" cy="925513"/>
        </p:xfrm>
        <a:graphic>
          <a:graphicData uri="http://schemas.openxmlformats.org/presentationml/2006/ole">
            <p:oleObj spid="_x0000_s197944" name="Equation" r:id="rId5" imgW="774364" imgH="342751" progId="Equation.3">
              <p:embed/>
            </p:oleObj>
          </a:graphicData>
        </a:graphic>
      </p:graphicFrame>
      <p:sp>
        <p:nvSpPr>
          <p:cNvPr id="24" name="Rectangle 23"/>
          <p:cNvSpPr/>
          <p:nvPr/>
        </p:nvSpPr>
        <p:spPr>
          <a:xfrm>
            <a:off x="251520" y="4365104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>
              <a:buFont typeface="Arial" pitchFamily="34" charset="0"/>
              <a:buChar char="•"/>
            </a:pPr>
            <a:r>
              <a:rPr lang="en-GB" sz="2400" dirty="0" smtClean="0"/>
              <a:t>In order to compute the response of the system in time domain we need to compute inverse Laplace transform of the above equation. </a:t>
            </a:r>
          </a:p>
        </p:txBody>
      </p:sp>
      <p:graphicFrame>
        <p:nvGraphicFramePr>
          <p:cNvPr id="214025" name="Object 9"/>
          <p:cNvGraphicFramePr>
            <a:graphicFrameLocks noChangeAspect="1"/>
          </p:cNvGraphicFramePr>
          <p:nvPr/>
        </p:nvGraphicFramePr>
        <p:xfrm>
          <a:off x="1547813" y="5516563"/>
          <a:ext cx="2770187" cy="1062037"/>
        </p:xfrm>
        <a:graphic>
          <a:graphicData uri="http://schemas.openxmlformats.org/presentationml/2006/ole">
            <p:oleObj spid="_x0000_s197945" name="Equation" r:id="rId6" imgW="1028254" imgH="393529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1406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Impulse Response of 1</a:t>
            </a:r>
            <a:r>
              <a:rPr lang="en-GB" baseline="30000" dirty="0" smtClean="0"/>
              <a:t>st</a:t>
            </a:r>
            <a:r>
              <a:rPr lang="en-GB" dirty="0" smtClean="0"/>
              <a:t> Order System</a:t>
            </a:r>
            <a:endParaRPr lang="en-GB" dirty="0"/>
          </a:p>
        </p:txBody>
      </p:sp>
      <p:graphicFrame>
        <p:nvGraphicFramePr>
          <p:cNvPr id="214024" name="Object 8"/>
          <p:cNvGraphicFramePr>
            <a:graphicFrameLocks noChangeAspect="1"/>
          </p:cNvGraphicFramePr>
          <p:nvPr/>
        </p:nvGraphicFramePr>
        <p:xfrm>
          <a:off x="3433763" y="976313"/>
          <a:ext cx="2087562" cy="925512"/>
        </p:xfrm>
        <a:graphic>
          <a:graphicData uri="http://schemas.openxmlformats.org/presentationml/2006/ole">
            <p:oleObj spid="_x0000_s198735" name="Equation" r:id="rId3" imgW="774364" imgH="342751" progId="Equation.3">
              <p:embed/>
            </p:oleObj>
          </a:graphicData>
        </a:graphic>
      </p:graphicFrame>
      <p:sp>
        <p:nvSpPr>
          <p:cNvPr id="24" name="Rectangle 23"/>
          <p:cNvSpPr/>
          <p:nvPr/>
        </p:nvSpPr>
        <p:spPr>
          <a:xfrm>
            <a:off x="395536" y="1196752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>
              <a:buFont typeface="Arial" pitchFamily="34" charset="0"/>
              <a:buChar char="•"/>
            </a:pPr>
            <a:r>
              <a:rPr lang="en-GB" sz="2400" dirty="0" smtClean="0"/>
              <a:t>If </a:t>
            </a:r>
            <a:r>
              <a:rPr lang="en-GB" sz="2400" dirty="0" smtClean="0">
                <a:solidFill>
                  <a:srgbClr val="FF0000"/>
                </a:solidFill>
              </a:rPr>
              <a:t>K=3</a:t>
            </a:r>
            <a:r>
              <a:rPr lang="en-GB" sz="2400" dirty="0" smtClean="0"/>
              <a:t> and </a:t>
            </a:r>
            <a:r>
              <a:rPr lang="en-GB" sz="2400" dirty="0" smtClean="0">
                <a:solidFill>
                  <a:srgbClr val="FF0000"/>
                </a:solidFill>
              </a:rPr>
              <a:t>T=</a:t>
            </a:r>
            <a:r>
              <a:rPr lang="en-GB" sz="2400" dirty="0" err="1" smtClean="0">
                <a:solidFill>
                  <a:srgbClr val="FF0000"/>
                </a:solidFill>
              </a:rPr>
              <a:t>2s</a:t>
            </a:r>
            <a:r>
              <a:rPr lang="en-GB" sz="2400" dirty="0" smtClean="0"/>
              <a:t> then </a:t>
            </a:r>
          </a:p>
        </p:txBody>
      </p:sp>
      <p:pic>
        <p:nvPicPr>
          <p:cNvPr id="21504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4492" y="2033552"/>
            <a:ext cx="6125860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2204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Step Response of 1</a:t>
            </a:r>
            <a:r>
              <a:rPr lang="en-GB" baseline="30000" dirty="0" smtClean="0"/>
              <a:t>st</a:t>
            </a:r>
            <a:r>
              <a:rPr lang="en-GB" dirty="0" smtClean="0"/>
              <a:t> Order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3"/>
            <a:ext cx="8568952" cy="72008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Consider the following 1</a:t>
            </a:r>
            <a:r>
              <a:rPr lang="en-GB" sz="2400" baseline="30000" dirty="0" smtClean="0"/>
              <a:t>st</a:t>
            </a:r>
            <a:r>
              <a:rPr lang="en-GB" sz="2400" dirty="0" smtClean="0"/>
              <a:t> order system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1691680" y="1772816"/>
            <a:ext cx="5962166" cy="1008732"/>
            <a:chOff x="1691680" y="2060848"/>
            <a:chExt cx="5962166" cy="1008732"/>
          </a:xfrm>
        </p:grpSpPr>
        <p:grpSp>
          <p:nvGrpSpPr>
            <p:cNvPr id="4" name="Group 7"/>
            <p:cNvGrpSpPr/>
            <p:nvPr/>
          </p:nvGrpSpPr>
          <p:grpSpPr>
            <a:xfrm>
              <a:off x="3851920" y="2060848"/>
              <a:ext cx="1584176" cy="1008732"/>
              <a:chOff x="3635896" y="4508500"/>
              <a:chExt cx="1584176" cy="100873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35896" y="4509120"/>
                <a:ext cx="1584176" cy="10081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aphicFrame>
            <p:nvGraphicFramePr>
              <p:cNvPr id="212996" name="Object 4"/>
              <p:cNvGraphicFramePr>
                <a:graphicFrameLocks noChangeAspect="1"/>
              </p:cNvGraphicFramePr>
              <p:nvPr/>
            </p:nvGraphicFramePr>
            <p:xfrm>
              <a:off x="3967163" y="4508500"/>
              <a:ext cx="958850" cy="958850"/>
            </p:xfrm>
            <a:graphic>
              <a:graphicData uri="http://schemas.openxmlformats.org/presentationml/2006/ole">
                <p:oleObj spid="_x0000_s200144" name="Equation" r:id="rId3" imgW="355292" imgH="355292" progId="Equation.3">
                  <p:embed/>
                </p:oleObj>
              </a:graphicData>
            </a:graphic>
          </p:graphicFrame>
        </p:grpSp>
        <p:cxnSp>
          <p:nvCxnSpPr>
            <p:cNvPr id="10" name="Straight Arrow Connector 9"/>
            <p:cNvCxnSpPr/>
            <p:nvPr/>
          </p:nvCxnSpPr>
          <p:spPr>
            <a:xfrm>
              <a:off x="2411760" y="2541376"/>
              <a:ext cx="14401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436096" y="2551256"/>
              <a:ext cx="14401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2997" name="Object 5"/>
            <p:cNvGraphicFramePr>
              <a:graphicFrameLocks noChangeAspect="1"/>
            </p:cNvGraphicFramePr>
            <p:nvPr/>
          </p:nvGraphicFramePr>
          <p:xfrm>
            <a:off x="6899784" y="2276872"/>
            <a:ext cx="754062" cy="479425"/>
          </p:xfrm>
          <a:graphic>
            <a:graphicData uri="http://schemas.openxmlformats.org/presentationml/2006/ole">
              <p:oleObj spid="_x0000_s200145" name="Equation" r:id="rId4" imgW="279158" imgH="177646" progId="Equation.3">
                <p:embed/>
              </p:oleObj>
            </a:graphicData>
          </a:graphic>
        </p:graphicFrame>
        <p:graphicFrame>
          <p:nvGraphicFramePr>
            <p:cNvPr id="212998" name="Object 6"/>
            <p:cNvGraphicFramePr>
              <a:graphicFrameLocks noChangeAspect="1"/>
            </p:cNvGraphicFramePr>
            <p:nvPr/>
          </p:nvGraphicFramePr>
          <p:xfrm>
            <a:off x="1691680" y="2297735"/>
            <a:ext cx="754063" cy="479425"/>
          </p:xfrm>
          <a:graphic>
            <a:graphicData uri="http://schemas.openxmlformats.org/presentationml/2006/ole">
              <p:oleObj spid="_x0000_s200146" name="Equation" r:id="rId5" imgW="279158" imgH="177646" progId="Equation.3">
                <p:embed/>
              </p:oleObj>
            </a:graphicData>
          </a:graphic>
        </p:graphicFrame>
      </p:grpSp>
      <p:graphicFrame>
        <p:nvGraphicFramePr>
          <p:cNvPr id="212999" name="Object 7"/>
          <p:cNvGraphicFramePr>
            <a:graphicFrameLocks noChangeAspect="1"/>
          </p:cNvGraphicFramePr>
          <p:nvPr/>
        </p:nvGraphicFramePr>
        <p:xfrm>
          <a:off x="3419872" y="2996952"/>
          <a:ext cx="2398713" cy="958850"/>
        </p:xfrm>
        <a:graphic>
          <a:graphicData uri="http://schemas.openxmlformats.org/presentationml/2006/ole">
            <p:oleObj spid="_x0000_s200147" name="Equation" r:id="rId6" imgW="888614" imgH="355446" progId="Equation.3">
              <p:embed/>
            </p:oleObj>
          </a:graphicData>
        </a:graphic>
      </p:graphicFrame>
      <p:graphicFrame>
        <p:nvGraphicFramePr>
          <p:cNvPr id="213000" name="Object 8"/>
          <p:cNvGraphicFramePr>
            <a:graphicFrameLocks noChangeAspect="1"/>
          </p:cNvGraphicFramePr>
          <p:nvPr/>
        </p:nvGraphicFramePr>
        <p:xfrm>
          <a:off x="3395266" y="4005064"/>
          <a:ext cx="2328862" cy="993775"/>
        </p:xfrm>
        <a:graphic>
          <a:graphicData uri="http://schemas.openxmlformats.org/presentationml/2006/ole">
            <p:oleObj spid="_x0000_s200148" name="Equation" r:id="rId7" imgW="863225" imgH="368140" progId="Equation.3">
              <p:embed/>
            </p:oleObj>
          </a:graphicData>
        </a:graphic>
      </p:graphicFrame>
      <p:graphicFrame>
        <p:nvGraphicFramePr>
          <p:cNvPr id="216071" name="Object 7"/>
          <p:cNvGraphicFramePr>
            <a:graphicFrameLocks noChangeAspect="1"/>
          </p:cNvGraphicFramePr>
          <p:nvPr/>
        </p:nvGraphicFramePr>
        <p:xfrm>
          <a:off x="3338513" y="5924947"/>
          <a:ext cx="2636837" cy="960437"/>
        </p:xfrm>
        <a:graphic>
          <a:graphicData uri="http://schemas.openxmlformats.org/presentationml/2006/ole">
            <p:oleObj spid="_x0000_s200149" name="Equation" r:id="rId8" imgW="977476" imgH="355446" progId="Equation.3">
              <p:embed/>
            </p:oleObj>
          </a:graphicData>
        </a:graphic>
      </p:graphicFrame>
      <p:sp>
        <p:nvSpPr>
          <p:cNvPr id="25" name="Rectangle 24"/>
          <p:cNvSpPr/>
          <p:nvPr/>
        </p:nvSpPr>
        <p:spPr>
          <a:xfrm>
            <a:off x="107504" y="5085184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>
              <a:buFont typeface="Arial" pitchFamily="34" charset="0"/>
              <a:buChar char="•"/>
            </a:pPr>
            <a:r>
              <a:rPr lang="en-GB" sz="2400" dirty="0" smtClean="0"/>
              <a:t>In order to find out the inverse Laplace of the above equation, we need to break it into partial fraction expansion  (page 867 in the Textbook)</a:t>
            </a:r>
          </a:p>
        </p:txBody>
      </p:sp>
    </p:spTree>
    <p:extLst>
      <p:ext uri="{BB962C8B-B14F-4D97-AF65-F5344CB8AC3E}">
        <p14:creationId xmlns:p14="http://schemas.microsoft.com/office/powerpoint/2010/main" xmlns="" val="60585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Step Response of 1</a:t>
            </a:r>
            <a:r>
              <a:rPr lang="en-GB" baseline="30000" dirty="0" smtClean="0"/>
              <a:t>st</a:t>
            </a:r>
            <a:r>
              <a:rPr lang="en-GB" dirty="0" smtClean="0"/>
              <a:t> Order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204864"/>
            <a:ext cx="8568952" cy="72008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Taking  Inverse Laplace of above equation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/>
          </a:p>
        </p:txBody>
      </p:sp>
      <p:graphicFrame>
        <p:nvGraphicFramePr>
          <p:cNvPr id="216071" name="Object 7"/>
          <p:cNvGraphicFramePr>
            <a:graphicFrameLocks noChangeAspect="1"/>
          </p:cNvGraphicFramePr>
          <p:nvPr/>
        </p:nvGraphicFramePr>
        <p:xfrm>
          <a:off x="2849563" y="1145332"/>
          <a:ext cx="3116262" cy="1063625"/>
        </p:xfrm>
        <a:graphic>
          <a:graphicData uri="http://schemas.openxmlformats.org/presentationml/2006/ole">
            <p:oleObj spid="_x0000_s201014" name="Equation" r:id="rId3" imgW="1155700" imgH="393700" progId="Equation.3">
              <p:embed/>
            </p:oleObj>
          </a:graphicData>
        </a:graphic>
      </p:graphicFrame>
      <p:graphicFrame>
        <p:nvGraphicFramePr>
          <p:cNvPr id="217097" name="Object 7"/>
          <p:cNvGraphicFramePr>
            <a:graphicFrameLocks noChangeAspect="1"/>
          </p:cNvGraphicFramePr>
          <p:nvPr/>
        </p:nvGraphicFramePr>
        <p:xfrm>
          <a:off x="2878138" y="3278436"/>
          <a:ext cx="3046412" cy="582612"/>
        </p:xfrm>
        <a:graphic>
          <a:graphicData uri="http://schemas.openxmlformats.org/presentationml/2006/ole">
            <p:oleObj spid="_x0000_s201015" name="Equation" r:id="rId4" imgW="1129810" imgH="215806" progId="Equation.3">
              <p:embed/>
            </p:oleObj>
          </a:graphicData>
        </a:graphic>
      </p:graphicFrame>
      <p:sp>
        <p:nvSpPr>
          <p:cNvPr id="18" name="Content Placeholder 2"/>
          <p:cNvSpPr txBox="1">
            <a:spLocks/>
          </p:cNvSpPr>
          <p:nvPr/>
        </p:nvSpPr>
        <p:spPr>
          <a:xfrm>
            <a:off x="179512" y="4077072"/>
            <a:ext cx="8568952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 u(t)=1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17098" name="Object 7"/>
          <p:cNvGraphicFramePr>
            <a:graphicFrameLocks noChangeAspect="1"/>
          </p:cNvGraphicFramePr>
          <p:nvPr/>
        </p:nvGraphicFramePr>
        <p:xfrm>
          <a:off x="2987824" y="4358556"/>
          <a:ext cx="2636838" cy="582612"/>
        </p:xfrm>
        <a:graphic>
          <a:graphicData uri="http://schemas.openxmlformats.org/presentationml/2006/ole">
            <p:oleObj spid="_x0000_s201016" name="Equation" r:id="rId5" imgW="977476" imgH="215806" progId="Equation.3">
              <p:embed/>
            </p:oleObj>
          </a:graphicData>
        </a:graphic>
      </p:graphicFrame>
      <p:graphicFrame>
        <p:nvGraphicFramePr>
          <p:cNvPr id="217099" name="Object 11"/>
          <p:cNvGraphicFramePr>
            <a:graphicFrameLocks noChangeAspect="1"/>
          </p:cNvGraphicFramePr>
          <p:nvPr/>
        </p:nvGraphicFramePr>
        <p:xfrm>
          <a:off x="2568575" y="5949950"/>
          <a:ext cx="3767138" cy="582613"/>
        </p:xfrm>
        <a:graphic>
          <a:graphicData uri="http://schemas.openxmlformats.org/presentationml/2006/ole">
            <p:oleObj spid="_x0000_s201017" name="Equation" r:id="rId6" imgW="1396394" imgH="215806" progId="Equation.3">
              <p:embed/>
            </p:oleObj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107504" y="5085184"/>
            <a:ext cx="8568952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t=T (time constant)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006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26976"/>
          </a:xfrm>
        </p:spPr>
        <p:txBody>
          <a:bodyPr>
            <a:normAutofit/>
          </a:bodyPr>
          <a:lstStyle/>
          <a:p>
            <a:r>
              <a:rPr lang="en-GB" sz="4000" dirty="0" smtClean="0"/>
              <a:t>Step Response of 1</a:t>
            </a:r>
            <a:r>
              <a:rPr lang="en-GB" sz="4000" baseline="30000" dirty="0" smtClean="0"/>
              <a:t>st</a:t>
            </a:r>
            <a:r>
              <a:rPr lang="en-GB" sz="4000" dirty="0" smtClean="0"/>
              <a:t> Order System</a:t>
            </a:r>
            <a:endParaRPr lang="en-GB" sz="40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5496" y="908720"/>
            <a:ext cx="8568952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K=10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T=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1.5s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then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17098" name="Object 7"/>
          <p:cNvGraphicFramePr>
            <a:graphicFrameLocks noChangeAspect="1"/>
          </p:cNvGraphicFramePr>
          <p:nvPr/>
        </p:nvGraphicFramePr>
        <p:xfrm>
          <a:off x="3851920" y="836712"/>
          <a:ext cx="2636838" cy="582612"/>
        </p:xfrm>
        <a:graphic>
          <a:graphicData uri="http://schemas.openxmlformats.org/presentationml/2006/ole">
            <p:oleObj spid="_x0000_s201961" name="Equation" r:id="rId3" imgW="977476" imgH="215806" progId="Equation.3">
              <p:embed/>
            </p:oleObj>
          </a:graphicData>
        </a:graphic>
      </p:graphicFrame>
      <p:pic>
        <p:nvPicPr>
          <p:cNvPr id="219141" name="Picture 5"/>
          <p:cNvPicPr>
            <a:picLocks noChangeAspect="1" noChangeArrowheads="1"/>
          </p:cNvPicPr>
          <p:nvPr/>
        </p:nvPicPr>
        <p:blipFill>
          <a:blip r:embed="rId4" cstate="print"/>
          <a:srcRect l="5160" r="8404" b="1420"/>
          <a:stretch>
            <a:fillRect/>
          </a:stretch>
        </p:blipFill>
        <p:spPr bwMode="auto">
          <a:xfrm>
            <a:off x="1228399" y="1670088"/>
            <a:ext cx="6799985" cy="518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Group 8"/>
          <p:cNvGrpSpPr/>
          <p:nvPr/>
        </p:nvGrpSpPr>
        <p:grpSpPr>
          <a:xfrm>
            <a:off x="1835696" y="2438304"/>
            <a:ext cx="6048672" cy="1540345"/>
            <a:chOff x="1835696" y="2438304"/>
            <a:chExt cx="6048672" cy="154034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1835696" y="2438304"/>
              <a:ext cx="6048672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9142" name="Object 10"/>
            <p:cNvGraphicFramePr>
              <a:graphicFrameLocks noChangeAspect="1"/>
            </p:cNvGraphicFramePr>
            <p:nvPr/>
          </p:nvGraphicFramePr>
          <p:xfrm>
            <a:off x="3275856" y="3212976"/>
            <a:ext cx="4467410" cy="765673"/>
          </p:xfrm>
          <a:graphic>
            <a:graphicData uri="http://schemas.openxmlformats.org/presentationml/2006/ole">
              <p:oleObj spid="_x0000_s201962" name="Equation" r:id="rId5" imgW="2222500" imgH="381000" progId="Equation.3">
                <p:embed/>
              </p:oleObj>
            </a:graphicData>
          </a:graphic>
        </p:graphicFrame>
      </p:grpSp>
      <p:grpSp>
        <p:nvGrpSpPr>
          <p:cNvPr id="17" name="Group 16"/>
          <p:cNvGrpSpPr/>
          <p:nvPr/>
        </p:nvGrpSpPr>
        <p:grpSpPr>
          <a:xfrm>
            <a:off x="1822048" y="3717032"/>
            <a:ext cx="1642820" cy="2637000"/>
            <a:chOff x="1822048" y="3717032"/>
            <a:chExt cx="1642820" cy="2637000"/>
          </a:xfrm>
        </p:grpSpPr>
        <p:grpSp>
          <p:nvGrpSpPr>
            <p:cNvPr id="14" name="Group 13"/>
            <p:cNvGrpSpPr/>
            <p:nvPr/>
          </p:nvGrpSpPr>
          <p:grpSpPr>
            <a:xfrm>
              <a:off x="1822048" y="3833752"/>
              <a:ext cx="949752" cy="2520280"/>
              <a:chOff x="1822048" y="3833752"/>
              <a:chExt cx="949752" cy="252028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flipV="1">
                <a:off x="2771800" y="3833752"/>
                <a:ext cx="0" cy="252028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1822048" y="3847400"/>
                <a:ext cx="936104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19143" name="Object 10"/>
            <p:cNvGraphicFramePr>
              <a:graphicFrameLocks noChangeAspect="1"/>
            </p:cNvGraphicFramePr>
            <p:nvPr/>
          </p:nvGraphicFramePr>
          <p:xfrm>
            <a:off x="2843808" y="3717032"/>
            <a:ext cx="621060" cy="338380"/>
          </p:xfrm>
          <a:graphic>
            <a:graphicData uri="http://schemas.openxmlformats.org/presentationml/2006/ole">
              <p:oleObj spid="_x0000_s201963" name="Equation" r:id="rId6" imgW="279279" imgH="152334" progId="Equation.3">
                <p:embed/>
              </p:oleObj>
            </a:graphicData>
          </a:graphic>
        </p:graphicFrame>
        <p:sp>
          <p:nvSpPr>
            <p:cNvPr id="16" name="Oval 15"/>
            <p:cNvSpPr/>
            <p:nvPr/>
          </p:nvSpPr>
          <p:spPr>
            <a:xfrm>
              <a:off x="2699792" y="380764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xmlns="" val="293210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Response of 1</a:t>
            </a:r>
            <a:r>
              <a:rPr lang="en-GB" baseline="30000" dirty="0" smtClean="0"/>
              <a:t>st</a:t>
            </a:r>
            <a:r>
              <a:rPr lang="en-GB" dirty="0" smtClean="0"/>
              <a:t> order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System takes five time constants to reach its final value. </a:t>
            </a:r>
            <a:endParaRPr lang="en-GB" dirty="0"/>
          </a:p>
        </p:txBody>
      </p:sp>
      <p:pic>
        <p:nvPicPr>
          <p:cNvPr id="238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737523"/>
            <a:ext cx="5616624" cy="4026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24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26976"/>
          </a:xfrm>
        </p:spPr>
        <p:txBody>
          <a:bodyPr>
            <a:normAutofit/>
          </a:bodyPr>
          <a:lstStyle/>
          <a:p>
            <a:r>
              <a:rPr lang="en-GB" sz="4000" dirty="0" smtClean="0"/>
              <a:t>Step Response of 1</a:t>
            </a:r>
            <a:r>
              <a:rPr lang="en-GB" sz="4000" baseline="30000" dirty="0" smtClean="0"/>
              <a:t>st</a:t>
            </a:r>
            <a:r>
              <a:rPr lang="en-GB" sz="4000" dirty="0" smtClean="0"/>
              <a:t> Order System</a:t>
            </a:r>
            <a:endParaRPr lang="en-GB" sz="40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5496" y="908720"/>
            <a:ext cx="8568952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K=10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T=1, 3, 5, 7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17098" name="Object 7"/>
          <p:cNvGraphicFramePr>
            <a:graphicFrameLocks noChangeAspect="1"/>
          </p:cNvGraphicFramePr>
          <p:nvPr/>
        </p:nvGraphicFramePr>
        <p:xfrm>
          <a:off x="3851920" y="836712"/>
          <a:ext cx="2636838" cy="582612"/>
        </p:xfrm>
        <a:graphic>
          <a:graphicData uri="http://schemas.openxmlformats.org/presentationml/2006/ole">
            <p:oleObj spid="_x0000_s202831" name="Equation" r:id="rId3" imgW="977476" imgH="215806" progId="Equation.3">
              <p:embed/>
            </p:oleObj>
          </a:graphicData>
        </a:graphic>
      </p:graphicFrame>
      <p:pic>
        <p:nvPicPr>
          <p:cNvPr id="233477" name="Picture 5"/>
          <p:cNvPicPr>
            <a:picLocks noChangeAspect="1" noChangeArrowheads="1"/>
          </p:cNvPicPr>
          <p:nvPr/>
        </p:nvPicPr>
        <p:blipFill>
          <a:blip r:embed="rId4" cstate="print"/>
          <a:srcRect l="4478" r="7090"/>
          <a:stretch>
            <a:fillRect/>
          </a:stretch>
        </p:blipFill>
        <p:spPr bwMode="auto">
          <a:xfrm>
            <a:off x="1331640" y="1628800"/>
            <a:ext cx="6480720" cy="508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154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26976"/>
          </a:xfrm>
        </p:spPr>
        <p:txBody>
          <a:bodyPr>
            <a:normAutofit/>
          </a:bodyPr>
          <a:lstStyle/>
          <a:p>
            <a:r>
              <a:rPr lang="en-GB" sz="4000" dirty="0" smtClean="0"/>
              <a:t>Step Response of 1</a:t>
            </a:r>
            <a:r>
              <a:rPr lang="en-GB" sz="4000" baseline="30000" dirty="0" smtClean="0"/>
              <a:t>st</a:t>
            </a:r>
            <a:r>
              <a:rPr lang="en-GB" sz="4000" dirty="0" smtClean="0"/>
              <a:t> Order System</a:t>
            </a:r>
            <a:endParaRPr lang="en-GB" sz="40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5496" y="908720"/>
            <a:ext cx="8568952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K=1, 3, 5, 10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T=1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17098" name="Object 7"/>
          <p:cNvGraphicFramePr>
            <a:graphicFrameLocks noChangeAspect="1"/>
          </p:cNvGraphicFramePr>
          <p:nvPr/>
        </p:nvGraphicFramePr>
        <p:xfrm>
          <a:off x="3851920" y="836712"/>
          <a:ext cx="2636838" cy="582612"/>
        </p:xfrm>
        <a:graphic>
          <a:graphicData uri="http://schemas.openxmlformats.org/presentationml/2006/ole">
            <p:oleObj spid="_x0000_s203855" name="Equation" r:id="rId3" imgW="977476" imgH="215806" progId="Equation.3">
              <p:embed/>
            </p:oleObj>
          </a:graphicData>
        </a:graphic>
      </p:graphicFrame>
      <p:pic>
        <p:nvPicPr>
          <p:cNvPr id="234499" name="Picture 3"/>
          <p:cNvPicPr>
            <a:picLocks noChangeAspect="1" noChangeArrowheads="1"/>
          </p:cNvPicPr>
          <p:nvPr/>
        </p:nvPicPr>
        <p:blipFill>
          <a:blip r:embed="rId4" cstate="print"/>
          <a:srcRect l="4202" r="8604"/>
          <a:stretch>
            <a:fillRect/>
          </a:stretch>
        </p:blipFill>
        <p:spPr bwMode="auto">
          <a:xfrm>
            <a:off x="1331640" y="1709232"/>
            <a:ext cx="6408712" cy="5104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139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68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4364" y="1643050"/>
            <a:ext cx="7736103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</a:t>
            </a:r>
            <a:r>
              <a:rPr lang="en-US" dirty="0" err="1" smtClean="0"/>
              <a:t>laplace</a:t>
            </a:r>
            <a:r>
              <a:rPr lang="en-US" dirty="0" smtClean="0"/>
              <a:t> inverse</a:t>
            </a:r>
            <a:endParaRPr lang="en-US" dirty="0"/>
          </a:p>
        </p:txBody>
      </p:sp>
      <p:pic>
        <p:nvPicPr>
          <p:cNvPr id="3215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500174"/>
            <a:ext cx="6388279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25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428736"/>
            <a:ext cx="6615144" cy="4598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35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00174"/>
            <a:ext cx="7740894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Relation Between Step and impulse response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step response of the first order system is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Differentiating c(t) with respect to t yields</a:t>
            </a:r>
            <a:endParaRPr lang="en-GB" dirty="0"/>
          </a:p>
        </p:txBody>
      </p:sp>
      <p:graphicFrame>
        <p:nvGraphicFramePr>
          <p:cNvPr id="220162" name="Object 2"/>
          <p:cNvGraphicFramePr>
            <a:graphicFrameLocks noChangeAspect="1"/>
          </p:cNvGraphicFramePr>
          <p:nvPr/>
        </p:nvGraphicFramePr>
        <p:xfrm>
          <a:off x="1957388" y="2558355"/>
          <a:ext cx="4554537" cy="582613"/>
        </p:xfrm>
        <a:graphic>
          <a:graphicData uri="http://schemas.openxmlformats.org/presentationml/2006/ole">
            <p:oleObj spid="_x0000_s205033" name="Equation" r:id="rId3" imgW="1688367" imgH="215806" progId="Equation.3">
              <p:embed/>
            </p:oleObj>
          </a:graphicData>
        </a:graphic>
      </p:graphicFrame>
      <p:graphicFrame>
        <p:nvGraphicFramePr>
          <p:cNvPr id="220163" name="Object 3"/>
          <p:cNvGraphicFramePr>
            <a:graphicFrameLocks noChangeAspect="1"/>
          </p:cNvGraphicFramePr>
          <p:nvPr/>
        </p:nvGraphicFramePr>
        <p:xfrm>
          <a:off x="2699792" y="4198342"/>
          <a:ext cx="3389312" cy="958850"/>
        </p:xfrm>
        <a:graphic>
          <a:graphicData uri="http://schemas.openxmlformats.org/presentationml/2006/ole">
            <p:oleObj spid="_x0000_s205034" name="Equation" r:id="rId4" imgW="1256755" imgH="355446" progId="Equation.3">
              <p:embed/>
            </p:oleObj>
          </a:graphicData>
        </a:graphic>
      </p:graphicFrame>
      <p:graphicFrame>
        <p:nvGraphicFramePr>
          <p:cNvPr id="220164" name="Object 4"/>
          <p:cNvGraphicFramePr>
            <a:graphicFrameLocks noChangeAspect="1"/>
          </p:cNvGraphicFramePr>
          <p:nvPr/>
        </p:nvGraphicFramePr>
        <p:xfrm>
          <a:off x="3429000" y="5494486"/>
          <a:ext cx="2362200" cy="958850"/>
        </p:xfrm>
        <a:graphic>
          <a:graphicData uri="http://schemas.openxmlformats.org/presentationml/2006/ole">
            <p:oleObj spid="_x0000_s205035" name="Equation" r:id="rId5" imgW="875920" imgH="355446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3098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Analysis of Simple RC Circuit</a:t>
            </a:r>
          </a:p>
        </p:txBody>
      </p:sp>
      <p:graphicFrame>
        <p:nvGraphicFramePr>
          <p:cNvPr id="45059" name="Object 2"/>
          <p:cNvGraphicFramePr>
            <a:graphicFrameLocks noChangeAspect="1"/>
          </p:cNvGraphicFramePr>
          <p:nvPr/>
        </p:nvGraphicFramePr>
        <p:xfrm>
          <a:off x="381000" y="2187575"/>
          <a:ext cx="4881563" cy="2270125"/>
        </p:xfrm>
        <a:graphic>
          <a:graphicData uri="http://schemas.openxmlformats.org/presentationml/2006/ole">
            <p:oleObj spid="_x0000_s280599" name="Equation" r:id="rId4" imgW="1739900" imgH="1028700" progId="Equation.3">
              <p:embed/>
            </p:oleObj>
          </a:graphicData>
        </a:graphic>
      </p:graphicFrame>
      <p:sp>
        <p:nvSpPr>
          <p:cNvPr id="45060" name="Line 6"/>
          <p:cNvSpPr>
            <a:spLocks noChangeShapeType="1"/>
          </p:cNvSpPr>
          <p:nvPr/>
        </p:nvSpPr>
        <p:spPr bwMode="auto">
          <a:xfrm flipV="1">
            <a:off x="3214688" y="4308475"/>
            <a:ext cx="1587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Text Box 7"/>
          <p:cNvSpPr txBox="1">
            <a:spLocks noChangeArrowheads="1"/>
          </p:cNvSpPr>
          <p:nvPr/>
        </p:nvSpPr>
        <p:spPr bwMode="auto">
          <a:xfrm>
            <a:off x="2595563" y="4572000"/>
            <a:ext cx="1266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state variable</a:t>
            </a:r>
            <a:endParaRPr lang="en-US" altLang="zh-CN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62" name="Line 8"/>
          <p:cNvSpPr>
            <a:spLocks noChangeShapeType="1"/>
          </p:cNvSpPr>
          <p:nvPr/>
        </p:nvSpPr>
        <p:spPr bwMode="auto">
          <a:xfrm flipV="1">
            <a:off x="4121150" y="4294188"/>
            <a:ext cx="1588" cy="1092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Text Box 9"/>
          <p:cNvSpPr txBox="1">
            <a:spLocks noChangeArrowheads="1"/>
          </p:cNvSpPr>
          <p:nvPr/>
        </p:nvSpPr>
        <p:spPr bwMode="auto">
          <a:xfrm>
            <a:off x="3482975" y="5318125"/>
            <a:ext cx="1284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Input</a:t>
            </a:r>
            <a:endParaRPr lang="en-US" altLang="zh-CN" sz="20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waveform</a:t>
            </a:r>
            <a:endParaRPr lang="en-US" altLang="zh-CN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64" name="Line 10"/>
          <p:cNvSpPr>
            <a:spLocks noChangeShapeType="1"/>
          </p:cNvSpPr>
          <p:nvPr/>
        </p:nvSpPr>
        <p:spPr bwMode="auto">
          <a:xfrm flipV="1">
            <a:off x="6240463" y="1444625"/>
            <a:ext cx="1587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Line 11"/>
          <p:cNvSpPr>
            <a:spLocks noChangeShapeType="1"/>
          </p:cNvSpPr>
          <p:nvPr/>
        </p:nvSpPr>
        <p:spPr bwMode="auto">
          <a:xfrm>
            <a:off x="6240463" y="1444625"/>
            <a:ext cx="519112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Line 12"/>
          <p:cNvSpPr>
            <a:spLocks noChangeShapeType="1"/>
          </p:cNvSpPr>
          <p:nvPr/>
        </p:nvSpPr>
        <p:spPr bwMode="auto">
          <a:xfrm flipV="1">
            <a:off x="6759575" y="1222375"/>
            <a:ext cx="103188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Line 13"/>
          <p:cNvSpPr>
            <a:spLocks noChangeShapeType="1"/>
          </p:cNvSpPr>
          <p:nvPr/>
        </p:nvSpPr>
        <p:spPr bwMode="auto">
          <a:xfrm>
            <a:off x="6862763" y="1222375"/>
            <a:ext cx="3175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14"/>
          <p:cNvSpPr>
            <a:spLocks noChangeShapeType="1"/>
          </p:cNvSpPr>
          <p:nvPr/>
        </p:nvSpPr>
        <p:spPr bwMode="auto">
          <a:xfrm flipV="1">
            <a:off x="6862763" y="1222375"/>
            <a:ext cx="104775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Line 15"/>
          <p:cNvSpPr>
            <a:spLocks noChangeShapeType="1"/>
          </p:cNvSpPr>
          <p:nvPr/>
        </p:nvSpPr>
        <p:spPr bwMode="auto">
          <a:xfrm>
            <a:off x="6967538" y="1222375"/>
            <a:ext cx="1587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Line 16"/>
          <p:cNvSpPr>
            <a:spLocks noChangeShapeType="1"/>
          </p:cNvSpPr>
          <p:nvPr/>
        </p:nvSpPr>
        <p:spPr bwMode="auto">
          <a:xfrm flipV="1">
            <a:off x="6967538" y="1222375"/>
            <a:ext cx="103187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Line 17"/>
          <p:cNvSpPr>
            <a:spLocks noChangeShapeType="1"/>
          </p:cNvSpPr>
          <p:nvPr/>
        </p:nvSpPr>
        <p:spPr bwMode="auto">
          <a:xfrm>
            <a:off x="7070725" y="1222375"/>
            <a:ext cx="1588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Line 18"/>
          <p:cNvSpPr>
            <a:spLocks noChangeShapeType="1"/>
          </p:cNvSpPr>
          <p:nvPr/>
        </p:nvSpPr>
        <p:spPr bwMode="auto">
          <a:xfrm flipV="1">
            <a:off x="7070725" y="1222375"/>
            <a:ext cx="103188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Line 19"/>
          <p:cNvSpPr>
            <a:spLocks noChangeShapeType="1"/>
          </p:cNvSpPr>
          <p:nvPr/>
        </p:nvSpPr>
        <p:spPr bwMode="auto">
          <a:xfrm>
            <a:off x="7173913" y="1222375"/>
            <a:ext cx="3175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4" name="Line 20"/>
          <p:cNvSpPr>
            <a:spLocks noChangeShapeType="1"/>
          </p:cNvSpPr>
          <p:nvPr/>
        </p:nvSpPr>
        <p:spPr bwMode="auto">
          <a:xfrm flipV="1">
            <a:off x="7173913" y="1222375"/>
            <a:ext cx="104775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5" name="Line 21"/>
          <p:cNvSpPr>
            <a:spLocks noChangeShapeType="1"/>
          </p:cNvSpPr>
          <p:nvPr/>
        </p:nvSpPr>
        <p:spPr bwMode="auto">
          <a:xfrm>
            <a:off x="7278688" y="1222375"/>
            <a:ext cx="1587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6" name="Line 22"/>
          <p:cNvSpPr>
            <a:spLocks noChangeShapeType="1"/>
          </p:cNvSpPr>
          <p:nvPr/>
        </p:nvSpPr>
        <p:spPr bwMode="auto">
          <a:xfrm>
            <a:off x="7278688" y="1444625"/>
            <a:ext cx="830262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7" name="Line 23"/>
          <p:cNvSpPr>
            <a:spLocks noChangeShapeType="1"/>
          </p:cNvSpPr>
          <p:nvPr/>
        </p:nvSpPr>
        <p:spPr bwMode="auto">
          <a:xfrm>
            <a:off x="8108950" y="1444625"/>
            <a:ext cx="1588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8" name="Line 24"/>
          <p:cNvSpPr>
            <a:spLocks noChangeShapeType="1"/>
          </p:cNvSpPr>
          <p:nvPr/>
        </p:nvSpPr>
        <p:spPr bwMode="auto">
          <a:xfrm>
            <a:off x="7900988" y="2001838"/>
            <a:ext cx="414337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9" name="Line 25"/>
          <p:cNvSpPr>
            <a:spLocks noChangeShapeType="1"/>
          </p:cNvSpPr>
          <p:nvPr/>
        </p:nvSpPr>
        <p:spPr bwMode="auto">
          <a:xfrm>
            <a:off x="7900988" y="2112963"/>
            <a:ext cx="414337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0" name="Line 26"/>
          <p:cNvSpPr>
            <a:spLocks noChangeShapeType="1"/>
          </p:cNvSpPr>
          <p:nvPr/>
        </p:nvSpPr>
        <p:spPr bwMode="auto">
          <a:xfrm>
            <a:off x="8108950" y="2112963"/>
            <a:ext cx="1588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1" name="Line 27"/>
          <p:cNvSpPr>
            <a:spLocks noChangeShapeType="1"/>
          </p:cNvSpPr>
          <p:nvPr/>
        </p:nvSpPr>
        <p:spPr bwMode="auto">
          <a:xfrm flipH="1">
            <a:off x="6240463" y="2894013"/>
            <a:ext cx="18684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2" name="Line 28"/>
          <p:cNvSpPr>
            <a:spLocks noChangeShapeType="1"/>
          </p:cNvSpPr>
          <p:nvPr/>
        </p:nvSpPr>
        <p:spPr bwMode="auto">
          <a:xfrm flipV="1">
            <a:off x="6240463" y="2514600"/>
            <a:ext cx="158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3" name="Oval 29"/>
          <p:cNvSpPr>
            <a:spLocks noChangeArrowheads="1"/>
          </p:cNvSpPr>
          <p:nvPr/>
        </p:nvSpPr>
        <p:spPr bwMode="auto">
          <a:xfrm>
            <a:off x="6032500" y="2001838"/>
            <a:ext cx="415925" cy="4460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84" name="Line 30"/>
          <p:cNvSpPr>
            <a:spLocks noChangeShapeType="1"/>
          </p:cNvSpPr>
          <p:nvPr/>
        </p:nvSpPr>
        <p:spPr bwMode="auto">
          <a:xfrm flipV="1">
            <a:off x="6240463" y="2438400"/>
            <a:ext cx="1587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5" name="Text Box 31"/>
          <p:cNvSpPr txBox="1">
            <a:spLocks noChangeArrowheads="1"/>
          </p:cNvSpPr>
          <p:nvPr/>
        </p:nvSpPr>
        <p:spPr bwMode="auto">
          <a:xfrm>
            <a:off x="6091238" y="1922463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±</a:t>
            </a:r>
            <a:endParaRPr lang="zh-CN" altLang="en-US" sz="4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86" name="Line 32"/>
          <p:cNvSpPr>
            <a:spLocks noChangeShapeType="1"/>
          </p:cNvSpPr>
          <p:nvPr/>
        </p:nvSpPr>
        <p:spPr bwMode="auto">
          <a:xfrm>
            <a:off x="7567613" y="1312863"/>
            <a:ext cx="4159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7" name="Text Box 33"/>
          <p:cNvSpPr txBox="1">
            <a:spLocks noChangeArrowheads="1"/>
          </p:cNvSpPr>
          <p:nvPr/>
        </p:nvSpPr>
        <p:spPr bwMode="auto">
          <a:xfrm>
            <a:off x="8305800" y="1755775"/>
            <a:ext cx="62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v(t)</a:t>
            </a:r>
          </a:p>
        </p:txBody>
      </p:sp>
      <p:sp>
        <p:nvSpPr>
          <p:cNvPr id="45088" name="Text Box 34"/>
          <p:cNvSpPr txBox="1">
            <a:spLocks noChangeArrowheads="1"/>
          </p:cNvSpPr>
          <p:nvPr/>
        </p:nvSpPr>
        <p:spPr bwMode="auto">
          <a:xfrm>
            <a:off x="7543800" y="183197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5089" name="Text Box 35"/>
          <p:cNvSpPr txBox="1">
            <a:spLocks noChangeArrowheads="1"/>
          </p:cNvSpPr>
          <p:nvPr/>
        </p:nvSpPr>
        <p:spPr bwMode="auto">
          <a:xfrm>
            <a:off x="6737350" y="1423988"/>
            <a:ext cx="415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R</a:t>
            </a:r>
            <a:endParaRPr lang="en-US" altLang="zh-CN" sz="3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90" name="Text Box 36"/>
          <p:cNvSpPr txBox="1">
            <a:spLocks noChangeArrowheads="1"/>
          </p:cNvSpPr>
          <p:nvPr/>
        </p:nvSpPr>
        <p:spPr bwMode="auto">
          <a:xfrm>
            <a:off x="5410200" y="1792288"/>
            <a:ext cx="747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400" baseline="-25000">
                <a:solidFill>
                  <a:schemeClr val="tx1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(t)</a:t>
            </a:r>
          </a:p>
        </p:txBody>
      </p:sp>
      <p:sp>
        <p:nvSpPr>
          <p:cNvPr id="45091" name="Text Box 37"/>
          <p:cNvSpPr txBox="1">
            <a:spLocks noChangeArrowheads="1"/>
          </p:cNvSpPr>
          <p:nvPr/>
        </p:nvSpPr>
        <p:spPr bwMode="auto">
          <a:xfrm>
            <a:off x="7961313" y="96996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i(t)</a:t>
            </a:r>
          </a:p>
        </p:txBody>
      </p:sp>
    </p:spTree>
    <p:extLst>
      <p:ext uri="{BB962C8B-B14F-4D97-AF65-F5344CB8AC3E}">
        <p14:creationId xmlns:p14="http://schemas.microsoft.com/office/powerpoint/2010/main" xmlns="" val="3935864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712788" y="762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Analysis of Simple RC Circuit</a:t>
            </a:r>
          </a:p>
        </p:txBody>
      </p:sp>
      <p:sp>
        <p:nvSpPr>
          <p:cNvPr id="47107" name="Text Box 6"/>
          <p:cNvSpPr txBox="1">
            <a:spLocks noChangeArrowheads="1"/>
          </p:cNvSpPr>
          <p:nvPr/>
        </p:nvSpPr>
        <p:spPr bwMode="auto">
          <a:xfrm>
            <a:off x="339725" y="1401763"/>
            <a:ext cx="2525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Step-input response:</a:t>
            </a:r>
          </a:p>
        </p:txBody>
      </p:sp>
      <p:sp>
        <p:nvSpPr>
          <p:cNvPr id="47108" name="Text Box 7"/>
          <p:cNvSpPr txBox="1">
            <a:spLocks noChangeArrowheads="1"/>
          </p:cNvSpPr>
          <p:nvPr/>
        </p:nvSpPr>
        <p:spPr bwMode="auto">
          <a:xfrm>
            <a:off x="3503613" y="2433638"/>
            <a:ext cx="2214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match initial state:</a:t>
            </a:r>
          </a:p>
        </p:txBody>
      </p:sp>
      <p:sp>
        <p:nvSpPr>
          <p:cNvPr id="47109" name="Text Box 8"/>
          <p:cNvSpPr txBox="1">
            <a:spLocks noChangeArrowheads="1"/>
          </p:cNvSpPr>
          <p:nvPr/>
        </p:nvSpPr>
        <p:spPr bwMode="auto">
          <a:xfrm>
            <a:off x="3522663" y="3332163"/>
            <a:ext cx="3719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output response for step-input:</a:t>
            </a:r>
          </a:p>
        </p:txBody>
      </p:sp>
      <p:grpSp>
        <p:nvGrpSpPr>
          <p:cNvPr id="47110" name="Group 9"/>
          <p:cNvGrpSpPr>
            <a:grpSpLocks/>
          </p:cNvGrpSpPr>
          <p:nvPr/>
        </p:nvGrpSpPr>
        <p:grpSpPr bwMode="auto">
          <a:xfrm>
            <a:off x="415925" y="2433638"/>
            <a:ext cx="3048000" cy="2228850"/>
            <a:chOff x="4096" y="2320"/>
            <a:chExt cx="1248" cy="913"/>
          </a:xfrm>
        </p:grpSpPr>
        <p:sp>
          <p:nvSpPr>
            <p:cNvPr id="47115" name="Line 10"/>
            <p:cNvSpPr>
              <a:spLocks noChangeShapeType="1"/>
            </p:cNvSpPr>
            <p:nvPr/>
          </p:nvSpPr>
          <p:spPr bwMode="auto">
            <a:xfrm flipV="1">
              <a:off x="4336" y="2320"/>
              <a:ext cx="1" cy="912"/>
            </a:xfrm>
            <a:prstGeom prst="line">
              <a:avLst/>
            </a:prstGeom>
            <a:noFill/>
            <a:ln w="9525">
              <a:solidFill>
                <a:srgbClr val="33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Line 11"/>
            <p:cNvSpPr>
              <a:spLocks noChangeShapeType="1"/>
            </p:cNvSpPr>
            <p:nvPr/>
          </p:nvSpPr>
          <p:spPr bwMode="auto">
            <a:xfrm>
              <a:off x="4096" y="3232"/>
              <a:ext cx="1248" cy="1"/>
            </a:xfrm>
            <a:prstGeom prst="line">
              <a:avLst/>
            </a:prstGeom>
            <a:noFill/>
            <a:ln w="9525">
              <a:solidFill>
                <a:srgbClr val="33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Line 12"/>
            <p:cNvSpPr>
              <a:spLocks noChangeShapeType="1"/>
            </p:cNvSpPr>
            <p:nvPr/>
          </p:nvSpPr>
          <p:spPr bwMode="auto">
            <a:xfrm>
              <a:off x="4096" y="3232"/>
              <a:ext cx="240" cy="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Line 13"/>
            <p:cNvSpPr>
              <a:spLocks noChangeShapeType="1"/>
            </p:cNvSpPr>
            <p:nvPr/>
          </p:nvSpPr>
          <p:spPr bwMode="auto">
            <a:xfrm flipV="1">
              <a:off x="4336" y="2560"/>
              <a:ext cx="1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Line 14"/>
            <p:cNvSpPr>
              <a:spLocks noChangeShapeType="1"/>
            </p:cNvSpPr>
            <p:nvPr/>
          </p:nvSpPr>
          <p:spPr bwMode="auto">
            <a:xfrm>
              <a:off x="4336" y="2560"/>
              <a:ext cx="86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Freeform 15"/>
            <p:cNvSpPr>
              <a:spLocks/>
            </p:cNvSpPr>
            <p:nvPr/>
          </p:nvSpPr>
          <p:spPr bwMode="auto">
            <a:xfrm>
              <a:off x="4336" y="2560"/>
              <a:ext cx="864" cy="672"/>
            </a:xfrm>
            <a:custGeom>
              <a:avLst/>
              <a:gdLst>
                <a:gd name="T0" fmla="*/ 0 w 864"/>
                <a:gd name="T1" fmla="*/ 672 h 672"/>
                <a:gd name="T2" fmla="*/ 48 w 864"/>
                <a:gd name="T3" fmla="*/ 336 h 672"/>
                <a:gd name="T4" fmla="*/ 144 w 864"/>
                <a:gd name="T5" fmla="*/ 144 h 672"/>
                <a:gd name="T6" fmla="*/ 336 w 864"/>
                <a:gd name="T7" fmla="*/ 48 h 672"/>
                <a:gd name="T8" fmla="*/ 864 w 864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672"/>
                <a:gd name="T17" fmla="*/ 864 w 864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672">
                  <a:moveTo>
                    <a:pt x="0" y="672"/>
                  </a:moveTo>
                  <a:cubicBezTo>
                    <a:pt x="12" y="548"/>
                    <a:pt x="24" y="424"/>
                    <a:pt x="48" y="336"/>
                  </a:cubicBezTo>
                  <a:cubicBezTo>
                    <a:pt x="72" y="248"/>
                    <a:pt x="96" y="192"/>
                    <a:pt x="144" y="144"/>
                  </a:cubicBezTo>
                  <a:cubicBezTo>
                    <a:pt x="192" y="96"/>
                    <a:pt x="216" y="72"/>
                    <a:pt x="336" y="48"/>
                  </a:cubicBezTo>
                  <a:cubicBezTo>
                    <a:pt x="456" y="24"/>
                    <a:pt x="776" y="8"/>
                    <a:pt x="864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Text Box 16"/>
            <p:cNvSpPr txBox="1">
              <a:spLocks noChangeArrowheads="1"/>
            </p:cNvSpPr>
            <p:nvPr/>
          </p:nvSpPr>
          <p:spPr bwMode="auto">
            <a:xfrm>
              <a:off x="4134" y="2414"/>
              <a:ext cx="184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anose="05000000000000000000" pitchFamily="2" charset="2"/>
                <a:buChar char="q"/>
                <a:defRPr sz="32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339933"/>
                  </a:solidFill>
                  <a:ea typeface="宋体" panose="02010600030101010101" pitchFamily="2" charset="-122"/>
                </a:rPr>
                <a:t>v</a:t>
              </a:r>
              <a:r>
                <a:rPr lang="en-US" altLang="zh-CN" sz="2400" baseline="-25000">
                  <a:solidFill>
                    <a:srgbClr val="339933"/>
                  </a:solidFill>
                  <a:ea typeface="宋体" panose="02010600030101010101" pitchFamily="2" charset="-122"/>
                </a:rPr>
                <a:t>0</a:t>
              </a: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122" name="Text Box 17"/>
            <p:cNvSpPr txBox="1">
              <a:spLocks noChangeArrowheads="1"/>
            </p:cNvSpPr>
            <p:nvPr/>
          </p:nvSpPr>
          <p:spPr bwMode="auto">
            <a:xfrm>
              <a:off x="4528" y="2327"/>
              <a:ext cx="371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anose="05000000000000000000" pitchFamily="2" charset="2"/>
                <a:buChar char="q"/>
                <a:defRPr sz="32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lang="en-US" altLang="zh-CN" sz="2400" baseline="-25000">
                  <a:solidFill>
                    <a:schemeClr val="tx1"/>
                  </a:solidFill>
                  <a:ea typeface="宋体" panose="02010600030101010101" pitchFamily="2" charset="-122"/>
                </a:rPr>
                <a:t>0</a:t>
              </a:r>
              <a:r>
                <a:rPr lang="en-US" altLang="zh-CN" sz="2400">
                  <a:solidFill>
                    <a:schemeClr val="tx1"/>
                  </a:solidFill>
                  <a:ea typeface="宋体" panose="02010600030101010101" pitchFamily="2" charset="-122"/>
                </a:rPr>
                <a:t>u(t)</a:t>
              </a:r>
            </a:p>
          </p:txBody>
        </p:sp>
        <p:sp>
          <p:nvSpPr>
            <p:cNvPr id="47123" name="Text Box 18"/>
            <p:cNvSpPr txBox="1">
              <a:spLocks noChangeArrowheads="1"/>
            </p:cNvSpPr>
            <p:nvPr/>
          </p:nvSpPr>
          <p:spPr bwMode="auto">
            <a:xfrm>
              <a:off x="4470" y="2654"/>
              <a:ext cx="829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anose="05000000000000000000" pitchFamily="2" charset="2"/>
                <a:buChar char="q"/>
                <a:defRPr sz="32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ea typeface="宋体" panose="02010600030101010101" pitchFamily="2" charset="-122"/>
                </a:rPr>
                <a:t>v</a:t>
              </a:r>
              <a:r>
                <a:rPr lang="en-US" altLang="zh-CN" sz="2400" baseline="-25000">
                  <a:solidFill>
                    <a:srgbClr val="0000FF"/>
                  </a:solidFill>
                  <a:ea typeface="宋体" panose="02010600030101010101" pitchFamily="2" charset="-122"/>
                </a:rPr>
                <a:t>0</a:t>
              </a:r>
              <a:r>
                <a:rPr lang="en-US" altLang="zh-CN" sz="2400">
                  <a:solidFill>
                    <a:srgbClr val="0000FF"/>
                  </a:solidFill>
                  <a:ea typeface="宋体" panose="02010600030101010101" pitchFamily="2" charset="-122"/>
                </a:rPr>
                <a:t>(1-e</a:t>
              </a:r>
              <a:r>
                <a:rPr lang="en-US" altLang="zh-CN" sz="2400" baseline="30000">
                  <a:solidFill>
                    <a:srgbClr val="0000FF"/>
                  </a:solidFill>
                  <a:ea typeface="宋体" panose="02010600030101010101" pitchFamily="2" charset="-122"/>
                </a:rPr>
                <a:t>-t/RC</a:t>
              </a:r>
              <a:r>
                <a:rPr lang="en-US" altLang="zh-CN" sz="2400">
                  <a:solidFill>
                    <a:srgbClr val="0000FF"/>
                  </a:solidFill>
                  <a:ea typeface="宋体" panose="02010600030101010101" pitchFamily="2" charset="-122"/>
                </a:rPr>
                <a:t>)u(t)</a:t>
              </a:r>
            </a:p>
          </p:txBody>
        </p:sp>
      </p:grpSp>
      <p:graphicFrame>
        <p:nvGraphicFramePr>
          <p:cNvPr id="47111" name="Object 4"/>
          <p:cNvGraphicFramePr>
            <a:graphicFrameLocks noChangeAspect="1"/>
          </p:cNvGraphicFramePr>
          <p:nvPr/>
        </p:nvGraphicFramePr>
        <p:xfrm>
          <a:off x="3498850" y="1282700"/>
          <a:ext cx="3141663" cy="677863"/>
        </p:xfrm>
        <a:graphic>
          <a:graphicData uri="http://schemas.openxmlformats.org/presentationml/2006/ole">
            <p:oleObj spid="_x0000_s281686" name="Equation" r:id="rId4" imgW="1459866" imgH="393529" progId="Equation.3">
              <p:embed/>
            </p:oleObj>
          </a:graphicData>
        </a:graphic>
      </p:graphicFrame>
      <p:graphicFrame>
        <p:nvGraphicFramePr>
          <p:cNvPr id="47112" name="Object 5"/>
          <p:cNvGraphicFramePr>
            <a:graphicFrameLocks noChangeAspect="1"/>
          </p:cNvGraphicFramePr>
          <p:nvPr/>
        </p:nvGraphicFramePr>
        <p:xfrm>
          <a:off x="3554413" y="1906588"/>
          <a:ext cx="2900362" cy="503237"/>
        </p:xfrm>
        <a:graphic>
          <a:graphicData uri="http://schemas.openxmlformats.org/presentationml/2006/ole">
            <p:oleObj spid="_x0000_s281687" name="Equation" r:id="rId5" imgW="1346200" imgH="292100" progId="Equation.3">
              <p:embed/>
            </p:oleObj>
          </a:graphicData>
        </a:graphic>
      </p:graphicFrame>
      <p:graphicFrame>
        <p:nvGraphicFramePr>
          <p:cNvPr id="47113" name="Object 6"/>
          <p:cNvGraphicFramePr>
            <a:graphicFrameLocks noChangeAspect="1"/>
          </p:cNvGraphicFramePr>
          <p:nvPr/>
        </p:nvGraphicFramePr>
        <p:xfrm>
          <a:off x="3592513" y="3651250"/>
          <a:ext cx="3003550" cy="503238"/>
        </p:xfrm>
        <a:graphic>
          <a:graphicData uri="http://schemas.openxmlformats.org/presentationml/2006/ole">
            <p:oleObj spid="_x0000_s281688" name="Equation" r:id="rId6" imgW="1397000" imgH="292100" progId="Equation.3">
              <p:embed/>
            </p:oleObj>
          </a:graphicData>
        </a:graphic>
      </p:graphicFrame>
      <p:graphicFrame>
        <p:nvGraphicFramePr>
          <p:cNvPr id="47114" name="Object 7"/>
          <p:cNvGraphicFramePr>
            <a:graphicFrameLocks noChangeAspect="1"/>
          </p:cNvGraphicFramePr>
          <p:nvPr/>
        </p:nvGraphicFramePr>
        <p:xfrm>
          <a:off x="3536950" y="2871788"/>
          <a:ext cx="5607050" cy="395287"/>
        </p:xfrm>
        <a:graphic>
          <a:graphicData uri="http://schemas.openxmlformats.org/presentationml/2006/ole">
            <p:oleObj spid="_x0000_s281689" name="Equation" r:id="rId7" imgW="2603500" imgH="228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33618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RC Circuit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000" dirty="0" smtClean="0">
                <a:ea typeface="宋体" panose="02010600030101010101" pitchFamily="2" charset="-122"/>
              </a:rPr>
              <a:t>v(t) = v</a:t>
            </a:r>
            <a:r>
              <a:rPr lang="en-US" altLang="zh-CN" sz="2000" baseline="-25000" dirty="0" smtClean="0">
                <a:ea typeface="宋体" panose="02010600030101010101" pitchFamily="2" charset="-122"/>
              </a:rPr>
              <a:t>0</a:t>
            </a:r>
            <a:r>
              <a:rPr lang="en-US" altLang="zh-CN" sz="2000" dirty="0" smtClean="0">
                <a:ea typeface="宋体" panose="02010600030101010101" pitchFamily="2" charset="-122"/>
              </a:rPr>
              <a:t>(1 - e</a:t>
            </a:r>
            <a:r>
              <a:rPr lang="en-US" altLang="zh-CN" sz="2000" baseline="30000" dirty="0" smtClean="0">
                <a:ea typeface="宋体" panose="02010600030101010101" pitchFamily="2" charset="-122"/>
              </a:rPr>
              <a:t>-t/RC</a:t>
            </a:r>
            <a:r>
              <a:rPr lang="en-US" altLang="zh-CN" sz="2000" dirty="0" smtClean="0">
                <a:ea typeface="宋体" panose="02010600030101010101" pitchFamily="2" charset="-122"/>
              </a:rPr>
              <a:t>)   -- waveform</a:t>
            </a:r>
          </a:p>
          <a:p>
            <a:pPr eaLnBrk="1" hangingPunct="1">
              <a:buFontTx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	under step input v</a:t>
            </a:r>
            <a:r>
              <a:rPr lang="en-US" altLang="zh-CN" sz="2000" baseline="-25000" dirty="0" smtClean="0">
                <a:ea typeface="宋体" panose="02010600030101010101" pitchFamily="2" charset="-122"/>
              </a:rPr>
              <a:t>0</a:t>
            </a:r>
            <a:r>
              <a:rPr lang="en-US" altLang="zh-CN" sz="2000" dirty="0" smtClean="0">
                <a:ea typeface="宋体" panose="02010600030101010101" pitchFamily="2" charset="-122"/>
              </a:rPr>
              <a:t>u(t)</a:t>
            </a:r>
          </a:p>
          <a:p>
            <a:pPr eaLnBrk="1" hangingPunct="1">
              <a:buFontTx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						</a:t>
            </a:r>
          </a:p>
          <a:p>
            <a:pPr eaLnBrk="1" hangingPunct="1"/>
            <a:r>
              <a:rPr lang="en-US" altLang="zh-CN" sz="2000" dirty="0" smtClean="0">
                <a:ea typeface="宋体" panose="02010600030101010101" pitchFamily="2" charset="-122"/>
                <a:sym typeface="Symbol" panose="05050102010706020507" pitchFamily="18" charset="2"/>
              </a:rPr>
              <a:t>v(t)=0.5</a:t>
            </a:r>
            <a:r>
              <a:rPr lang="en-US" altLang="zh-CN" sz="2000" dirty="0" smtClean="0">
                <a:ea typeface="宋体" panose="02010600030101010101" pitchFamily="2" charset="-122"/>
              </a:rPr>
              <a:t>v</a:t>
            </a:r>
            <a:r>
              <a:rPr lang="en-US" altLang="zh-CN" sz="2000" baseline="-25000" dirty="0" smtClean="0">
                <a:ea typeface="宋体" panose="02010600030101010101" pitchFamily="2" charset="-122"/>
              </a:rPr>
              <a:t>0</a:t>
            </a:r>
            <a:r>
              <a:rPr lang="en-US" altLang="zh-CN" sz="2000" dirty="0" smtClean="0">
                <a:ea typeface="宋体" panose="02010600030101010101" pitchFamily="2" charset="-122"/>
                <a:sym typeface="Symbol" panose="05050102010706020507" pitchFamily="18" charset="2"/>
              </a:rPr>
              <a:t>   t = 0.69RC</a:t>
            </a:r>
          </a:p>
          <a:p>
            <a:pPr lvl="1" eaLnBrk="1" hangingPunct="1"/>
            <a:r>
              <a:rPr lang="en-US" altLang="zh-CN" sz="1800" dirty="0" smtClean="0">
                <a:ea typeface="宋体" panose="02010600030101010101" pitchFamily="2" charset="-122"/>
                <a:sym typeface="Symbol" panose="05050102010706020507" pitchFamily="18" charset="2"/>
              </a:rPr>
              <a:t>i.e., delay = 0.69RC	  (50% delay)</a:t>
            </a:r>
          </a:p>
          <a:p>
            <a:pPr eaLnBrk="1" hangingPunct="1">
              <a:buFontTx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	v(t)=0.1v</a:t>
            </a:r>
            <a:r>
              <a:rPr lang="en-US" altLang="zh-CN" sz="2000" baseline="-25000" dirty="0" smtClean="0">
                <a:ea typeface="宋体" panose="02010600030101010101" pitchFamily="2" charset="-122"/>
              </a:rPr>
              <a:t>0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  <a:sym typeface="Symbol" panose="05050102010706020507" pitchFamily="18" charset="2"/>
              </a:rPr>
              <a:t>  t = 0.1RC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	v(t)=0.9v</a:t>
            </a:r>
            <a:r>
              <a:rPr lang="en-US" altLang="zh-CN" sz="2000" baseline="-25000" dirty="0" smtClean="0">
                <a:ea typeface="宋体" panose="02010600030101010101" pitchFamily="2" charset="-122"/>
              </a:rPr>
              <a:t>0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  <a:sym typeface="Symbol" panose="05050102010706020507" pitchFamily="18" charset="2"/>
              </a:rPr>
              <a:t>  t = 2.3RC					</a:t>
            </a:r>
          </a:p>
          <a:p>
            <a:pPr lvl="1" eaLnBrk="1" hangingPunct="1"/>
            <a:r>
              <a:rPr lang="en-US" altLang="zh-CN" sz="1800" dirty="0" smtClean="0">
                <a:ea typeface="宋体" panose="02010600030101010101" pitchFamily="2" charset="-122"/>
                <a:sym typeface="Symbol" panose="05050102010706020507" pitchFamily="18" charset="2"/>
              </a:rPr>
              <a:t>i.e., rise time = 2.2RC  (if defined as time from 10% to 90% of </a:t>
            </a:r>
            <a:r>
              <a:rPr lang="en-US" altLang="zh-CN" sz="1800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Vdd</a:t>
            </a:r>
            <a:r>
              <a:rPr lang="en-US" altLang="zh-CN" sz="1800" dirty="0" smtClean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zh-CN" sz="2000" dirty="0" smtClean="0">
                <a:ea typeface="宋体" panose="02010600030101010101" pitchFamily="2" charset="-122"/>
                <a:sym typeface="Symbol" panose="05050102010706020507" pitchFamily="18" charset="2"/>
              </a:rPr>
              <a:t>For simplicity, industry uses						T</a:t>
            </a:r>
            <a:r>
              <a:rPr lang="en-US" altLang="zh-CN" sz="2000" baseline="-25000" dirty="0" smtClean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000" dirty="0" smtClean="0">
                <a:ea typeface="宋体" panose="02010600030101010101" pitchFamily="2" charset="-122"/>
                <a:sym typeface="Symbol" panose="05050102010706020507" pitchFamily="18" charset="2"/>
              </a:rPr>
              <a:t> = RC  	(= </a:t>
            </a:r>
            <a:r>
              <a:rPr lang="en-US" altLang="zh-CN" sz="2000" dirty="0" smtClean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Elmore delay</a:t>
            </a:r>
            <a:r>
              <a:rPr lang="en-US" altLang="zh-CN" sz="2000" dirty="0" smtClean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510061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Elmore Delay</a:t>
            </a:r>
          </a:p>
        </p:txBody>
      </p:sp>
      <p:sp>
        <p:nvSpPr>
          <p:cNvPr id="51203" name="Line 6"/>
          <p:cNvSpPr>
            <a:spLocks noChangeShapeType="1"/>
          </p:cNvSpPr>
          <p:nvPr/>
        </p:nvSpPr>
        <p:spPr bwMode="auto">
          <a:xfrm>
            <a:off x="2895600" y="2209800"/>
            <a:ext cx="0" cy="2819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4" name="Line 7"/>
          <p:cNvSpPr>
            <a:spLocks noChangeShapeType="1"/>
          </p:cNvSpPr>
          <p:nvPr/>
        </p:nvSpPr>
        <p:spPr bwMode="auto">
          <a:xfrm>
            <a:off x="2895600" y="5029200"/>
            <a:ext cx="388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5" name="Freeform 11"/>
          <p:cNvSpPr>
            <a:spLocks/>
          </p:cNvSpPr>
          <p:nvPr/>
        </p:nvSpPr>
        <p:spPr bwMode="auto">
          <a:xfrm>
            <a:off x="2895600" y="3200400"/>
            <a:ext cx="1600200" cy="1828800"/>
          </a:xfrm>
          <a:custGeom>
            <a:avLst/>
            <a:gdLst>
              <a:gd name="T0" fmla="*/ 0 w 1104"/>
              <a:gd name="T1" fmla="*/ 2147483646 h 1200"/>
              <a:gd name="T2" fmla="*/ 2147483646 w 1104"/>
              <a:gd name="T3" fmla="*/ 2147483646 h 1200"/>
              <a:gd name="T4" fmla="*/ 2147483646 w 1104"/>
              <a:gd name="T5" fmla="*/ 0 h 1200"/>
              <a:gd name="T6" fmla="*/ 0 60000 65536"/>
              <a:gd name="T7" fmla="*/ 0 60000 65536"/>
              <a:gd name="T8" fmla="*/ 0 60000 65536"/>
              <a:gd name="T9" fmla="*/ 0 w 1104"/>
              <a:gd name="T10" fmla="*/ 0 h 1200"/>
              <a:gd name="T11" fmla="*/ 1104 w 1104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1200">
                <a:moveTo>
                  <a:pt x="0" y="1200"/>
                </a:moveTo>
                <a:cubicBezTo>
                  <a:pt x="28" y="868"/>
                  <a:pt x="56" y="536"/>
                  <a:pt x="240" y="336"/>
                </a:cubicBezTo>
                <a:cubicBezTo>
                  <a:pt x="424" y="136"/>
                  <a:pt x="764" y="68"/>
                  <a:pt x="1104" y="0"/>
                </a:cubicBez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6" name="Freeform 16"/>
          <p:cNvSpPr>
            <a:spLocks/>
          </p:cNvSpPr>
          <p:nvPr/>
        </p:nvSpPr>
        <p:spPr bwMode="auto">
          <a:xfrm>
            <a:off x="4038600" y="3352800"/>
            <a:ext cx="1981200" cy="1676400"/>
          </a:xfrm>
          <a:custGeom>
            <a:avLst/>
            <a:gdLst>
              <a:gd name="T0" fmla="*/ 0 w 1248"/>
              <a:gd name="T1" fmla="*/ 2147483646 h 1056"/>
              <a:gd name="T2" fmla="*/ 2147483646 w 1248"/>
              <a:gd name="T3" fmla="*/ 2147483646 h 1056"/>
              <a:gd name="T4" fmla="*/ 2147483646 w 1248"/>
              <a:gd name="T5" fmla="*/ 0 h 1056"/>
              <a:gd name="T6" fmla="*/ 0 60000 65536"/>
              <a:gd name="T7" fmla="*/ 0 60000 65536"/>
              <a:gd name="T8" fmla="*/ 0 60000 65536"/>
              <a:gd name="T9" fmla="*/ 0 w 1248"/>
              <a:gd name="T10" fmla="*/ 0 h 1056"/>
              <a:gd name="T11" fmla="*/ 1248 w 1248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1056">
                <a:moveTo>
                  <a:pt x="0" y="1056"/>
                </a:moveTo>
                <a:cubicBezTo>
                  <a:pt x="112" y="808"/>
                  <a:pt x="224" y="560"/>
                  <a:pt x="432" y="384"/>
                </a:cubicBezTo>
                <a:cubicBezTo>
                  <a:pt x="640" y="208"/>
                  <a:pt x="944" y="104"/>
                  <a:pt x="1248" y="0"/>
                </a:cubicBez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7" name="Line 17"/>
          <p:cNvSpPr>
            <a:spLocks noChangeShapeType="1"/>
          </p:cNvSpPr>
          <p:nvPr/>
        </p:nvSpPr>
        <p:spPr bwMode="auto">
          <a:xfrm>
            <a:off x="3048000" y="4114800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8" name="Text Box 18"/>
          <p:cNvSpPr txBox="1">
            <a:spLocks noChangeArrowheads="1"/>
          </p:cNvSpPr>
          <p:nvPr/>
        </p:nvSpPr>
        <p:spPr bwMode="auto">
          <a:xfrm>
            <a:off x="3352800" y="36576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ea typeface="宋体" panose="02010600030101010101" pitchFamily="2" charset="-122"/>
              </a:rPr>
              <a:t>Delay</a:t>
            </a:r>
          </a:p>
        </p:txBody>
      </p:sp>
      <p:sp>
        <p:nvSpPr>
          <p:cNvPr id="51209" name="TextBox 8"/>
          <p:cNvSpPr txBox="1">
            <a:spLocks noChangeArrowheads="1"/>
          </p:cNvSpPr>
          <p:nvPr/>
        </p:nvSpPr>
        <p:spPr bwMode="auto">
          <a:xfrm>
            <a:off x="6545263" y="2947988"/>
            <a:ext cx="22256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315263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50%-50%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point delay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Delay=0.69RC      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59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/>
              <a:t>Example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052736"/>
            <a:ext cx="8435280" cy="4525963"/>
          </a:xfrm>
        </p:spPr>
        <p:txBody>
          <a:bodyPr>
            <a:normAutofit/>
          </a:bodyPr>
          <a:lstStyle/>
          <a:p>
            <a:pPr algn="just"/>
            <a:r>
              <a:rPr lang="en-GB" sz="2800" dirty="0" smtClean="0"/>
              <a:t>Impulse response of a 1</a:t>
            </a:r>
            <a:r>
              <a:rPr lang="en-GB" sz="2800" baseline="30000" dirty="0" smtClean="0"/>
              <a:t>st</a:t>
            </a:r>
            <a:r>
              <a:rPr lang="en-GB" sz="2800" dirty="0" smtClean="0"/>
              <a:t> order system is given below.</a:t>
            </a:r>
          </a:p>
          <a:p>
            <a:pPr algn="just"/>
            <a:endParaRPr lang="en-GB" sz="2800" dirty="0" smtClean="0"/>
          </a:p>
          <a:p>
            <a:pPr algn="just"/>
            <a:endParaRPr lang="en-GB" sz="2800" dirty="0" smtClean="0"/>
          </a:p>
          <a:p>
            <a:pPr algn="just"/>
            <a:r>
              <a:rPr lang="en-GB" sz="2800" dirty="0" smtClean="0"/>
              <a:t>Find out</a:t>
            </a:r>
          </a:p>
          <a:p>
            <a:pPr lvl="1" algn="just"/>
            <a:r>
              <a:rPr lang="en-GB" sz="2400" dirty="0" smtClean="0"/>
              <a:t>Time constant T</a:t>
            </a:r>
          </a:p>
          <a:p>
            <a:pPr lvl="1" algn="just"/>
            <a:r>
              <a:rPr lang="en-GB" sz="2400" dirty="0" err="1" smtClean="0"/>
              <a:t>D.C</a:t>
            </a:r>
            <a:r>
              <a:rPr lang="en-GB" sz="2400" dirty="0" smtClean="0"/>
              <a:t> Gain K</a:t>
            </a:r>
          </a:p>
          <a:p>
            <a:pPr lvl="1" algn="just"/>
            <a:r>
              <a:rPr lang="en-GB" sz="2400" dirty="0" smtClean="0"/>
              <a:t>Transfer Function </a:t>
            </a:r>
          </a:p>
          <a:p>
            <a:pPr lvl="1" algn="just"/>
            <a:r>
              <a:rPr lang="en-GB" sz="2400" dirty="0" smtClean="0"/>
              <a:t>Step Response</a:t>
            </a:r>
            <a:endParaRPr lang="en-GB" sz="2800" dirty="0"/>
          </a:p>
        </p:txBody>
      </p:sp>
      <p:graphicFrame>
        <p:nvGraphicFramePr>
          <p:cNvPr id="221186" name="Object 2"/>
          <p:cNvGraphicFramePr>
            <a:graphicFrameLocks noChangeAspect="1"/>
          </p:cNvGraphicFramePr>
          <p:nvPr/>
        </p:nvGraphicFramePr>
        <p:xfrm>
          <a:off x="3514650" y="1844824"/>
          <a:ext cx="1849438" cy="512763"/>
        </p:xfrm>
        <a:graphic>
          <a:graphicData uri="http://schemas.openxmlformats.org/presentationml/2006/ole">
            <p:oleObj spid="_x0000_s205903" name="Equation" r:id="rId3" imgW="685800" imgH="1905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2897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/>
              <a:t>Example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052736"/>
            <a:ext cx="8435280" cy="4525963"/>
          </a:xfrm>
        </p:spPr>
        <p:txBody>
          <a:bodyPr>
            <a:normAutofit/>
          </a:bodyPr>
          <a:lstStyle/>
          <a:p>
            <a:pPr algn="just"/>
            <a:r>
              <a:rPr lang="en-GB" sz="2800" dirty="0" smtClean="0"/>
              <a:t>The Laplace Transform of Impulse response of a system is actually the transfer function of the system.</a:t>
            </a:r>
          </a:p>
          <a:p>
            <a:pPr algn="just"/>
            <a:r>
              <a:rPr lang="en-GB" sz="2800" dirty="0" smtClean="0"/>
              <a:t>Therefore taking Laplace Transform of the impulse response given by following equation.</a:t>
            </a:r>
          </a:p>
          <a:p>
            <a:pPr algn="just"/>
            <a:endParaRPr lang="en-GB" sz="2800" dirty="0" smtClean="0"/>
          </a:p>
          <a:p>
            <a:pPr algn="just"/>
            <a:endParaRPr lang="en-GB" sz="2800" dirty="0" smtClean="0"/>
          </a:p>
        </p:txBody>
      </p:sp>
      <p:graphicFrame>
        <p:nvGraphicFramePr>
          <p:cNvPr id="221186" name="Object 2"/>
          <p:cNvGraphicFramePr>
            <a:graphicFrameLocks noChangeAspect="1"/>
          </p:cNvGraphicFramePr>
          <p:nvPr/>
        </p:nvGraphicFramePr>
        <p:xfrm>
          <a:off x="3491880" y="2996952"/>
          <a:ext cx="1849438" cy="512763"/>
        </p:xfrm>
        <a:graphic>
          <a:graphicData uri="http://schemas.openxmlformats.org/presentationml/2006/ole">
            <p:oleObj spid="_x0000_s207158" name="Equation" r:id="rId3" imgW="685800" imgH="190500" progId="Equation.3">
              <p:embed/>
            </p:oleObj>
          </a:graphicData>
        </a:graphic>
      </p:graphicFrame>
      <p:graphicFrame>
        <p:nvGraphicFramePr>
          <p:cNvPr id="222211" name="Object 2"/>
          <p:cNvGraphicFramePr>
            <a:graphicFrameLocks noChangeAspect="1"/>
          </p:cNvGraphicFramePr>
          <p:nvPr/>
        </p:nvGraphicFramePr>
        <p:xfrm>
          <a:off x="2039938" y="3573016"/>
          <a:ext cx="4897437" cy="957263"/>
        </p:xfrm>
        <a:graphic>
          <a:graphicData uri="http://schemas.openxmlformats.org/presentationml/2006/ole">
            <p:oleObj spid="_x0000_s207159" name="Equation" r:id="rId4" imgW="1815312" imgH="355446" progId="Equation.3">
              <p:embed/>
            </p:oleObj>
          </a:graphicData>
        </a:graphic>
      </p:graphicFrame>
      <p:graphicFrame>
        <p:nvGraphicFramePr>
          <p:cNvPr id="222212" name="Object 2"/>
          <p:cNvGraphicFramePr>
            <a:graphicFrameLocks noChangeAspect="1"/>
          </p:cNvGraphicFramePr>
          <p:nvPr/>
        </p:nvGraphicFramePr>
        <p:xfrm>
          <a:off x="2982913" y="4653136"/>
          <a:ext cx="3322637" cy="957262"/>
        </p:xfrm>
        <a:graphic>
          <a:graphicData uri="http://schemas.openxmlformats.org/presentationml/2006/ole">
            <p:oleObj spid="_x0000_s207160" name="Equation" r:id="rId5" imgW="1231366" imgH="355446" progId="Equation.3">
              <p:embed/>
            </p:oleObj>
          </a:graphicData>
        </a:graphic>
      </p:graphicFrame>
      <p:graphicFrame>
        <p:nvGraphicFramePr>
          <p:cNvPr id="222213" name="Object 5"/>
          <p:cNvGraphicFramePr>
            <a:graphicFrameLocks noChangeAspect="1"/>
          </p:cNvGraphicFramePr>
          <p:nvPr/>
        </p:nvGraphicFramePr>
        <p:xfrm>
          <a:off x="3491880" y="5733256"/>
          <a:ext cx="2124075" cy="957262"/>
        </p:xfrm>
        <a:graphic>
          <a:graphicData uri="http://schemas.openxmlformats.org/presentationml/2006/ole">
            <p:oleObj spid="_x0000_s207161" name="Equation" r:id="rId6" imgW="787058" imgH="355446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3346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14488"/>
            <a:ext cx="7115397" cy="363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/>
              <a:t>Example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052736"/>
            <a:ext cx="8435280" cy="4525963"/>
          </a:xfrm>
        </p:spPr>
        <p:txBody>
          <a:bodyPr>
            <a:normAutofit/>
          </a:bodyPr>
          <a:lstStyle/>
          <a:p>
            <a:pPr algn="just"/>
            <a:r>
              <a:rPr lang="en-GB" sz="2800" dirty="0" smtClean="0"/>
              <a:t>Impulse response of a 1</a:t>
            </a:r>
            <a:r>
              <a:rPr lang="en-GB" sz="2800" baseline="30000" dirty="0" smtClean="0"/>
              <a:t>st</a:t>
            </a:r>
            <a:r>
              <a:rPr lang="en-GB" sz="2800" dirty="0" smtClean="0"/>
              <a:t> order system is given below.</a:t>
            </a:r>
          </a:p>
          <a:p>
            <a:pPr algn="just"/>
            <a:endParaRPr lang="en-GB" sz="2800" dirty="0" smtClean="0"/>
          </a:p>
          <a:p>
            <a:pPr algn="just"/>
            <a:endParaRPr lang="en-GB" sz="2800" dirty="0" smtClean="0"/>
          </a:p>
          <a:p>
            <a:pPr algn="just"/>
            <a:r>
              <a:rPr lang="en-GB" sz="2800" dirty="0" smtClean="0"/>
              <a:t>Find out</a:t>
            </a:r>
          </a:p>
          <a:p>
            <a:pPr lvl="1" algn="just"/>
            <a:r>
              <a:rPr lang="en-GB" sz="2400" dirty="0" smtClean="0"/>
              <a:t>Time constant </a:t>
            </a:r>
            <a:r>
              <a:rPr lang="en-GB" sz="2400" dirty="0" smtClean="0">
                <a:solidFill>
                  <a:srgbClr val="FF0000"/>
                </a:solidFill>
              </a:rPr>
              <a:t>T=2</a:t>
            </a:r>
          </a:p>
          <a:p>
            <a:pPr lvl="1" algn="just"/>
            <a:r>
              <a:rPr lang="en-GB" sz="2400" dirty="0" err="1" smtClean="0"/>
              <a:t>D.C</a:t>
            </a:r>
            <a:r>
              <a:rPr lang="en-GB" sz="2400" dirty="0" smtClean="0"/>
              <a:t> Gain </a:t>
            </a:r>
            <a:r>
              <a:rPr lang="en-GB" sz="2400" dirty="0" smtClean="0">
                <a:solidFill>
                  <a:srgbClr val="FF0000"/>
                </a:solidFill>
              </a:rPr>
              <a:t>K=6</a:t>
            </a:r>
          </a:p>
          <a:p>
            <a:pPr lvl="1" algn="just"/>
            <a:r>
              <a:rPr lang="en-GB" sz="2400" dirty="0" smtClean="0"/>
              <a:t>Transfer Function </a:t>
            </a:r>
          </a:p>
          <a:p>
            <a:pPr lvl="1" algn="just"/>
            <a:r>
              <a:rPr lang="en-GB" sz="2400" dirty="0" smtClean="0"/>
              <a:t>Step Response</a:t>
            </a:r>
          </a:p>
        </p:txBody>
      </p:sp>
      <p:graphicFrame>
        <p:nvGraphicFramePr>
          <p:cNvPr id="221186" name="Object 2"/>
          <p:cNvGraphicFramePr>
            <a:graphicFrameLocks noChangeAspect="1"/>
          </p:cNvGraphicFramePr>
          <p:nvPr/>
        </p:nvGraphicFramePr>
        <p:xfrm>
          <a:off x="3514650" y="1844824"/>
          <a:ext cx="1849438" cy="512763"/>
        </p:xfrm>
        <a:graphic>
          <a:graphicData uri="http://schemas.openxmlformats.org/presentationml/2006/ole">
            <p:oleObj spid="_x0000_s208028" name="Equation" r:id="rId3" imgW="685800" imgH="190500" progId="Equation.3">
              <p:embed/>
            </p:oleObj>
          </a:graphicData>
        </a:graphic>
      </p:graphicFrame>
      <p:graphicFrame>
        <p:nvGraphicFramePr>
          <p:cNvPr id="223235" name="Object 3"/>
          <p:cNvGraphicFramePr>
            <a:graphicFrameLocks noChangeAspect="1"/>
          </p:cNvGraphicFramePr>
          <p:nvPr/>
        </p:nvGraphicFramePr>
        <p:xfrm>
          <a:off x="3059832" y="3861048"/>
          <a:ext cx="1692027" cy="762550"/>
        </p:xfrm>
        <a:graphic>
          <a:graphicData uri="http://schemas.openxmlformats.org/presentationml/2006/ole">
            <p:oleObj spid="_x0000_s208029" name="Equation" r:id="rId4" imgW="787058" imgH="355446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7084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/>
              <a:t>Example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052736"/>
            <a:ext cx="8435280" cy="4525963"/>
          </a:xfrm>
        </p:spPr>
        <p:txBody>
          <a:bodyPr>
            <a:normAutofit/>
          </a:bodyPr>
          <a:lstStyle/>
          <a:p>
            <a:pPr algn="just"/>
            <a:r>
              <a:rPr lang="en-GB" sz="2800" dirty="0" smtClean="0"/>
              <a:t>For step response integrate impulse response</a:t>
            </a:r>
          </a:p>
          <a:p>
            <a:pPr algn="just"/>
            <a:endParaRPr lang="en-GB" sz="2800" dirty="0" smtClean="0"/>
          </a:p>
          <a:p>
            <a:pPr algn="just"/>
            <a:endParaRPr lang="en-GB" sz="2800" dirty="0" smtClean="0"/>
          </a:p>
          <a:p>
            <a:pPr algn="just"/>
            <a:endParaRPr lang="en-GB" sz="2800" dirty="0" smtClean="0"/>
          </a:p>
          <a:p>
            <a:pPr algn="just"/>
            <a:endParaRPr lang="en-GB" sz="2800" dirty="0" smtClean="0"/>
          </a:p>
          <a:p>
            <a:pPr algn="just"/>
            <a:endParaRPr lang="en-GB" sz="2800" dirty="0" smtClean="0"/>
          </a:p>
          <a:p>
            <a:pPr algn="just"/>
            <a:endParaRPr lang="en-GB" sz="2800" dirty="0" smtClean="0"/>
          </a:p>
          <a:p>
            <a:pPr algn="just"/>
            <a:endParaRPr lang="en-GB" sz="2800" dirty="0" smtClean="0"/>
          </a:p>
        </p:txBody>
      </p:sp>
      <p:graphicFrame>
        <p:nvGraphicFramePr>
          <p:cNvPr id="221186" name="Object 2"/>
          <p:cNvGraphicFramePr>
            <a:graphicFrameLocks noChangeAspect="1"/>
          </p:cNvGraphicFramePr>
          <p:nvPr/>
        </p:nvGraphicFramePr>
        <p:xfrm>
          <a:off x="3275856" y="1772816"/>
          <a:ext cx="1849438" cy="512763"/>
        </p:xfrm>
        <a:graphic>
          <a:graphicData uri="http://schemas.openxmlformats.org/presentationml/2006/ole">
            <p:oleObj spid="_x0000_s209360" name="Equation" r:id="rId3" imgW="685800" imgH="190500" progId="Equation.3">
              <p:embed/>
            </p:oleObj>
          </a:graphicData>
        </a:graphic>
      </p:graphicFrame>
      <p:graphicFrame>
        <p:nvGraphicFramePr>
          <p:cNvPr id="224260" name="Object 2"/>
          <p:cNvGraphicFramePr>
            <a:graphicFrameLocks noChangeAspect="1"/>
          </p:cNvGraphicFramePr>
          <p:nvPr/>
        </p:nvGraphicFramePr>
        <p:xfrm>
          <a:off x="2832100" y="2673350"/>
          <a:ext cx="2740025" cy="582613"/>
        </p:xfrm>
        <a:graphic>
          <a:graphicData uri="http://schemas.openxmlformats.org/presentationml/2006/ole">
            <p:oleObj spid="_x0000_s209361" name="Equation" r:id="rId4" imgW="1015559" imgH="215806" progId="Equation.3">
              <p:embed/>
            </p:oleObj>
          </a:graphicData>
        </a:graphic>
      </p:graphicFrame>
      <p:graphicFrame>
        <p:nvGraphicFramePr>
          <p:cNvPr id="224261" name="Object 2"/>
          <p:cNvGraphicFramePr>
            <a:graphicFrameLocks noChangeAspect="1"/>
          </p:cNvGraphicFramePr>
          <p:nvPr/>
        </p:nvGraphicFramePr>
        <p:xfrm>
          <a:off x="2865438" y="3573463"/>
          <a:ext cx="2841625" cy="582612"/>
        </p:xfrm>
        <a:graphic>
          <a:graphicData uri="http://schemas.openxmlformats.org/presentationml/2006/ole">
            <p:oleObj spid="_x0000_s209362" name="Equation" r:id="rId5" imgW="1053643" imgH="215806" progId="Equation.3">
              <p:embed/>
            </p:oleObj>
          </a:graphicData>
        </a:graphic>
      </p:graphicFrame>
      <p:sp>
        <p:nvSpPr>
          <p:cNvPr id="8" name="Rectangle 7"/>
          <p:cNvSpPr/>
          <p:nvPr/>
        </p:nvSpPr>
        <p:spPr>
          <a:xfrm>
            <a:off x="323528" y="4365104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 algn="just">
              <a:buFont typeface="Arial" pitchFamily="34" charset="0"/>
              <a:buChar char="•"/>
            </a:pPr>
            <a:r>
              <a:rPr lang="en-GB" sz="2400" dirty="0" smtClean="0"/>
              <a:t>We can find out C if initial condition is known e.g. </a:t>
            </a:r>
            <a:r>
              <a:rPr lang="en-GB" sz="2400" dirty="0" err="1" smtClean="0">
                <a:solidFill>
                  <a:srgbClr val="FF0000"/>
                </a:solidFill>
              </a:rPr>
              <a:t>c</a:t>
            </a:r>
            <a:r>
              <a:rPr lang="en-GB" sz="2400" baseline="-25000" dirty="0" err="1" smtClean="0">
                <a:solidFill>
                  <a:srgbClr val="FF0000"/>
                </a:solidFill>
              </a:rPr>
              <a:t>s</a:t>
            </a:r>
            <a:r>
              <a:rPr lang="en-GB" sz="2400" dirty="0" smtClean="0">
                <a:solidFill>
                  <a:srgbClr val="FF0000"/>
                </a:solidFill>
              </a:rPr>
              <a:t>(0)=0</a:t>
            </a:r>
          </a:p>
        </p:txBody>
      </p:sp>
      <p:graphicFrame>
        <p:nvGraphicFramePr>
          <p:cNvPr id="224262" name="Object 6"/>
          <p:cNvGraphicFramePr>
            <a:graphicFrameLocks noChangeAspect="1"/>
          </p:cNvGraphicFramePr>
          <p:nvPr/>
        </p:nvGraphicFramePr>
        <p:xfrm>
          <a:off x="3230563" y="5013325"/>
          <a:ext cx="2498725" cy="514350"/>
        </p:xfrm>
        <a:graphic>
          <a:graphicData uri="http://schemas.openxmlformats.org/presentationml/2006/ole">
            <p:oleObj spid="_x0000_s209363" name="Equation" r:id="rId6" imgW="927100" imgH="190500" progId="Equation.3">
              <p:embed/>
            </p:oleObj>
          </a:graphicData>
        </a:graphic>
      </p:graphicFrame>
      <p:graphicFrame>
        <p:nvGraphicFramePr>
          <p:cNvPr id="224263" name="Object 7"/>
          <p:cNvGraphicFramePr>
            <a:graphicFrameLocks noChangeAspect="1"/>
          </p:cNvGraphicFramePr>
          <p:nvPr/>
        </p:nvGraphicFramePr>
        <p:xfrm>
          <a:off x="3979863" y="5516563"/>
          <a:ext cx="923925" cy="411162"/>
        </p:xfrm>
        <a:graphic>
          <a:graphicData uri="http://schemas.openxmlformats.org/presentationml/2006/ole">
            <p:oleObj spid="_x0000_s209364" name="Equation" r:id="rId7" imgW="342751" imgH="152334" progId="Equation.3">
              <p:embed/>
            </p:oleObj>
          </a:graphicData>
        </a:graphic>
      </p:graphicFrame>
      <p:graphicFrame>
        <p:nvGraphicFramePr>
          <p:cNvPr id="224264" name="Object 8"/>
          <p:cNvGraphicFramePr>
            <a:graphicFrameLocks noChangeAspect="1"/>
          </p:cNvGraphicFramePr>
          <p:nvPr/>
        </p:nvGraphicFramePr>
        <p:xfrm>
          <a:off x="3355975" y="6021388"/>
          <a:ext cx="2533650" cy="582612"/>
        </p:xfrm>
        <a:graphic>
          <a:graphicData uri="http://schemas.openxmlformats.org/presentationml/2006/ole">
            <p:oleObj spid="_x0000_s209365" name="Equation" r:id="rId8" imgW="939392" imgH="215806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8686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26976"/>
          </a:xfrm>
        </p:spPr>
        <p:txBody>
          <a:bodyPr/>
          <a:lstStyle/>
          <a:p>
            <a:r>
              <a:rPr lang="en-GB" dirty="0" smtClean="0"/>
              <a:t>Example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692696"/>
            <a:ext cx="8928992" cy="4525963"/>
          </a:xfrm>
        </p:spPr>
        <p:txBody>
          <a:bodyPr>
            <a:normAutofit/>
          </a:bodyPr>
          <a:lstStyle/>
          <a:p>
            <a:pPr algn="just"/>
            <a:r>
              <a:rPr lang="en-GB" sz="2800" dirty="0" smtClean="0"/>
              <a:t>If initial conditions are not known then partial fraction expansion is a better choice</a:t>
            </a:r>
          </a:p>
          <a:p>
            <a:pPr algn="just"/>
            <a:endParaRPr lang="en-GB" sz="2800" dirty="0" smtClean="0"/>
          </a:p>
          <a:p>
            <a:pPr algn="just"/>
            <a:endParaRPr lang="en-GB" sz="2800" dirty="0" smtClean="0"/>
          </a:p>
          <a:p>
            <a:pPr algn="just"/>
            <a:endParaRPr lang="en-GB" sz="2800" dirty="0" smtClean="0"/>
          </a:p>
          <a:p>
            <a:pPr algn="just"/>
            <a:endParaRPr lang="en-GB" sz="2800" dirty="0" smtClean="0"/>
          </a:p>
          <a:p>
            <a:pPr algn="just"/>
            <a:endParaRPr lang="en-GB" sz="2800" dirty="0" smtClean="0"/>
          </a:p>
          <a:p>
            <a:pPr algn="just"/>
            <a:endParaRPr lang="en-GB" sz="2800" dirty="0" smtClean="0"/>
          </a:p>
          <a:p>
            <a:pPr algn="just"/>
            <a:endParaRPr lang="en-GB" sz="2800" dirty="0" smtClean="0"/>
          </a:p>
        </p:txBody>
      </p:sp>
      <p:graphicFrame>
        <p:nvGraphicFramePr>
          <p:cNvPr id="225288" name="Object 8"/>
          <p:cNvGraphicFramePr>
            <a:graphicFrameLocks noChangeAspect="1"/>
          </p:cNvGraphicFramePr>
          <p:nvPr/>
        </p:nvGraphicFramePr>
        <p:xfrm>
          <a:off x="3455789" y="1700808"/>
          <a:ext cx="1692275" cy="763588"/>
        </p:xfrm>
        <a:graphic>
          <a:graphicData uri="http://schemas.openxmlformats.org/presentationml/2006/ole">
            <p:oleObj spid="_x0000_s210384" name="Equation" r:id="rId3" imgW="787058" imgH="355446" progId="Equation.3">
              <p:embed/>
            </p:oleObj>
          </a:graphicData>
        </a:graphic>
      </p:graphicFrame>
      <p:graphicFrame>
        <p:nvGraphicFramePr>
          <p:cNvPr id="225289" name="Object 9"/>
          <p:cNvGraphicFramePr>
            <a:graphicFrameLocks noChangeAspect="1"/>
          </p:cNvGraphicFramePr>
          <p:nvPr/>
        </p:nvGraphicFramePr>
        <p:xfrm>
          <a:off x="3347864" y="3212976"/>
          <a:ext cx="1911350" cy="790575"/>
        </p:xfrm>
        <a:graphic>
          <a:graphicData uri="http://schemas.openxmlformats.org/presentationml/2006/ole">
            <p:oleObj spid="_x0000_s210385" name="Equation" r:id="rId4" imgW="889000" imgH="368300" progId="Equation.3">
              <p:embed/>
            </p:oleObj>
          </a:graphicData>
        </a:graphic>
      </p:graphicFrame>
      <p:graphicFrame>
        <p:nvGraphicFramePr>
          <p:cNvPr id="225290" name="Object 10"/>
          <p:cNvGraphicFramePr>
            <a:graphicFrameLocks noChangeAspect="1"/>
          </p:cNvGraphicFramePr>
          <p:nvPr/>
        </p:nvGraphicFramePr>
        <p:xfrm>
          <a:off x="3203848" y="4149080"/>
          <a:ext cx="2565400" cy="790575"/>
        </p:xfrm>
        <a:graphic>
          <a:graphicData uri="http://schemas.openxmlformats.org/presentationml/2006/ole">
            <p:oleObj spid="_x0000_s210386" name="Equation" r:id="rId5" imgW="1193800" imgH="368300" progId="Equation.3">
              <p:embed/>
            </p:oleObj>
          </a:graphicData>
        </a:graphic>
      </p:graphicFrame>
      <p:graphicFrame>
        <p:nvGraphicFramePr>
          <p:cNvPr id="225291" name="Object 11"/>
          <p:cNvGraphicFramePr>
            <a:graphicFrameLocks noChangeAspect="1"/>
          </p:cNvGraphicFramePr>
          <p:nvPr/>
        </p:nvGraphicFramePr>
        <p:xfrm>
          <a:off x="179512" y="2492896"/>
          <a:ext cx="4502150" cy="763587"/>
        </p:xfrm>
        <a:graphic>
          <a:graphicData uri="http://schemas.openxmlformats.org/presentationml/2006/ole">
            <p:oleObj spid="_x0000_s210387" name="Equation" r:id="rId6" imgW="2094591" imgH="355446" progId="Equation.3">
              <p:embed/>
            </p:oleObj>
          </a:graphicData>
        </a:graphic>
      </p:graphicFrame>
      <p:graphicFrame>
        <p:nvGraphicFramePr>
          <p:cNvPr id="225292" name="Object 12"/>
          <p:cNvGraphicFramePr>
            <a:graphicFrameLocks noChangeAspect="1"/>
          </p:cNvGraphicFramePr>
          <p:nvPr/>
        </p:nvGraphicFramePr>
        <p:xfrm>
          <a:off x="3203848" y="5157192"/>
          <a:ext cx="2619375" cy="790575"/>
        </p:xfrm>
        <a:graphic>
          <a:graphicData uri="http://schemas.openxmlformats.org/presentationml/2006/ole">
            <p:oleObj spid="_x0000_s210388" name="Equation" r:id="rId7" imgW="1219200" imgH="368300" progId="Equation.3">
              <p:embed/>
            </p:oleObj>
          </a:graphicData>
        </a:graphic>
      </p:graphicFrame>
      <p:graphicFrame>
        <p:nvGraphicFramePr>
          <p:cNvPr id="225293" name="Object 13"/>
          <p:cNvGraphicFramePr>
            <a:graphicFrameLocks noChangeAspect="1"/>
          </p:cNvGraphicFramePr>
          <p:nvPr/>
        </p:nvGraphicFramePr>
        <p:xfrm>
          <a:off x="3597502" y="6192838"/>
          <a:ext cx="2190524" cy="476522"/>
        </p:xfrm>
        <a:graphic>
          <a:graphicData uri="http://schemas.openxmlformats.org/presentationml/2006/ole">
            <p:oleObj spid="_x0000_s210389" name="Equation" r:id="rId8" imgW="876300" imgH="1905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722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Ramp Response of 1</a:t>
            </a:r>
            <a:r>
              <a:rPr lang="en-GB" baseline="30000" dirty="0" smtClean="0"/>
              <a:t>st</a:t>
            </a:r>
            <a:r>
              <a:rPr lang="en-GB" dirty="0" smtClean="0"/>
              <a:t> Order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08720"/>
            <a:ext cx="8568952" cy="72008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Consider the following 1</a:t>
            </a:r>
            <a:r>
              <a:rPr lang="en-GB" sz="2400" baseline="30000" dirty="0" smtClean="0"/>
              <a:t>st</a:t>
            </a:r>
            <a:r>
              <a:rPr lang="en-GB" sz="2400" dirty="0" smtClean="0"/>
              <a:t> order system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/>
          </a:p>
        </p:txBody>
      </p:sp>
      <p:grpSp>
        <p:nvGrpSpPr>
          <p:cNvPr id="4" name="Group 23"/>
          <p:cNvGrpSpPr/>
          <p:nvPr/>
        </p:nvGrpSpPr>
        <p:grpSpPr>
          <a:xfrm>
            <a:off x="1691680" y="1556792"/>
            <a:ext cx="5962166" cy="1008732"/>
            <a:chOff x="1691680" y="2060848"/>
            <a:chExt cx="5962166" cy="1008732"/>
          </a:xfrm>
        </p:grpSpPr>
        <p:grpSp>
          <p:nvGrpSpPr>
            <p:cNvPr id="5" name="Group 7"/>
            <p:cNvGrpSpPr/>
            <p:nvPr/>
          </p:nvGrpSpPr>
          <p:grpSpPr>
            <a:xfrm>
              <a:off x="3851920" y="2060848"/>
              <a:ext cx="1584176" cy="1008732"/>
              <a:chOff x="3635896" y="4508500"/>
              <a:chExt cx="1584176" cy="100873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35896" y="4509120"/>
                <a:ext cx="1584176" cy="10081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aphicFrame>
            <p:nvGraphicFramePr>
              <p:cNvPr id="212996" name="Object 4"/>
              <p:cNvGraphicFramePr>
                <a:graphicFrameLocks noChangeAspect="1"/>
              </p:cNvGraphicFramePr>
              <p:nvPr/>
            </p:nvGraphicFramePr>
            <p:xfrm>
              <a:off x="3967163" y="4508500"/>
              <a:ext cx="958850" cy="958850"/>
            </p:xfrm>
            <a:graphic>
              <a:graphicData uri="http://schemas.openxmlformats.org/presentationml/2006/ole">
                <p:oleObj spid="_x0000_s214480" name="Equation" r:id="rId3" imgW="355292" imgH="355292" progId="Equation.3">
                  <p:embed/>
                </p:oleObj>
              </a:graphicData>
            </a:graphic>
          </p:graphicFrame>
        </p:grpSp>
        <p:cxnSp>
          <p:nvCxnSpPr>
            <p:cNvPr id="10" name="Straight Arrow Connector 9"/>
            <p:cNvCxnSpPr/>
            <p:nvPr/>
          </p:nvCxnSpPr>
          <p:spPr>
            <a:xfrm>
              <a:off x="2411760" y="2541376"/>
              <a:ext cx="14401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436096" y="2551256"/>
              <a:ext cx="14401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2997" name="Object 5"/>
            <p:cNvGraphicFramePr>
              <a:graphicFrameLocks noChangeAspect="1"/>
            </p:cNvGraphicFramePr>
            <p:nvPr/>
          </p:nvGraphicFramePr>
          <p:xfrm>
            <a:off x="6899784" y="2276872"/>
            <a:ext cx="754062" cy="479425"/>
          </p:xfrm>
          <a:graphic>
            <a:graphicData uri="http://schemas.openxmlformats.org/presentationml/2006/ole">
              <p:oleObj spid="_x0000_s214481" name="Equation" r:id="rId4" imgW="279158" imgH="177646" progId="Equation.3">
                <p:embed/>
              </p:oleObj>
            </a:graphicData>
          </a:graphic>
        </p:graphicFrame>
        <p:graphicFrame>
          <p:nvGraphicFramePr>
            <p:cNvPr id="212998" name="Object 6"/>
            <p:cNvGraphicFramePr>
              <a:graphicFrameLocks noChangeAspect="1"/>
            </p:cNvGraphicFramePr>
            <p:nvPr/>
          </p:nvGraphicFramePr>
          <p:xfrm>
            <a:off x="1691680" y="2297735"/>
            <a:ext cx="754063" cy="479425"/>
          </p:xfrm>
          <a:graphic>
            <a:graphicData uri="http://schemas.openxmlformats.org/presentationml/2006/ole">
              <p:oleObj spid="_x0000_s214482" name="Equation" r:id="rId5" imgW="279158" imgH="177646" progId="Equation.3">
                <p:embed/>
              </p:oleObj>
            </a:graphicData>
          </a:graphic>
        </p:graphicFrame>
      </p:grpSp>
      <p:graphicFrame>
        <p:nvGraphicFramePr>
          <p:cNvPr id="212999" name="Object 7"/>
          <p:cNvGraphicFramePr>
            <a:graphicFrameLocks noChangeAspect="1"/>
          </p:cNvGraphicFramePr>
          <p:nvPr/>
        </p:nvGraphicFramePr>
        <p:xfrm>
          <a:off x="3848100" y="2780928"/>
          <a:ext cx="1541463" cy="993775"/>
        </p:xfrm>
        <a:graphic>
          <a:graphicData uri="http://schemas.openxmlformats.org/presentationml/2006/ole">
            <p:oleObj spid="_x0000_s214483" name="Equation" r:id="rId6" imgW="571500" imgH="368300" progId="Equation.3">
              <p:embed/>
            </p:oleObj>
          </a:graphicData>
        </a:graphic>
      </p:graphicFrame>
      <p:graphicFrame>
        <p:nvGraphicFramePr>
          <p:cNvPr id="213000" name="Object 8"/>
          <p:cNvGraphicFramePr>
            <a:graphicFrameLocks noChangeAspect="1"/>
          </p:cNvGraphicFramePr>
          <p:nvPr/>
        </p:nvGraphicFramePr>
        <p:xfrm>
          <a:off x="3309938" y="3789040"/>
          <a:ext cx="2500312" cy="1028700"/>
        </p:xfrm>
        <a:graphic>
          <a:graphicData uri="http://schemas.openxmlformats.org/presentationml/2006/ole">
            <p:oleObj spid="_x0000_s214484" name="Equation" r:id="rId7" imgW="927100" imgH="381000" progId="Equation.3">
              <p:embed/>
            </p:oleObj>
          </a:graphicData>
        </a:graphic>
      </p:graphicFrame>
      <p:sp>
        <p:nvSpPr>
          <p:cNvPr id="25" name="Rectangle 24"/>
          <p:cNvSpPr/>
          <p:nvPr/>
        </p:nvSpPr>
        <p:spPr>
          <a:xfrm>
            <a:off x="107504" y="4797152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>
              <a:buFont typeface="Arial" pitchFamily="34" charset="0"/>
              <a:buChar char="•"/>
            </a:pPr>
            <a:r>
              <a:rPr lang="en-GB" sz="2400" dirty="0" smtClean="0"/>
              <a:t>The ramp response is given as</a:t>
            </a:r>
          </a:p>
        </p:txBody>
      </p:sp>
      <p:graphicFrame>
        <p:nvGraphicFramePr>
          <p:cNvPr id="226312" name="Object 8"/>
          <p:cNvGraphicFramePr>
            <a:graphicFrameLocks noChangeAspect="1"/>
          </p:cNvGraphicFramePr>
          <p:nvPr/>
        </p:nvGraphicFramePr>
        <p:xfrm>
          <a:off x="3032125" y="5865813"/>
          <a:ext cx="3111500" cy="539750"/>
        </p:xfrm>
        <a:graphic>
          <a:graphicData uri="http://schemas.openxmlformats.org/presentationml/2006/ole">
            <p:oleObj spid="_x0000_s214485" name="Equation" r:id="rId8" imgW="1244060" imgH="215806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2701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Parabolic Response of 1</a:t>
            </a:r>
            <a:r>
              <a:rPr lang="en-GB" baseline="30000" dirty="0" smtClean="0"/>
              <a:t>st</a:t>
            </a:r>
            <a:r>
              <a:rPr lang="en-GB" dirty="0" smtClean="0"/>
              <a:t> Order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08720"/>
            <a:ext cx="8568952" cy="72008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Consider the following 1</a:t>
            </a:r>
            <a:r>
              <a:rPr lang="en-GB" sz="2400" baseline="30000" dirty="0" smtClean="0"/>
              <a:t>st</a:t>
            </a:r>
            <a:r>
              <a:rPr lang="en-GB" sz="2400" dirty="0" smtClean="0"/>
              <a:t> order system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/>
          </a:p>
        </p:txBody>
      </p:sp>
      <p:grpSp>
        <p:nvGrpSpPr>
          <p:cNvPr id="4" name="Group 23"/>
          <p:cNvGrpSpPr/>
          <p:nvPr/>
        </p:nvGrpSpPr>
        <p:grpSpPr>
          <a:xfrm>
            <a:off x="1691680" y="1556792"/>
            <a:ext cx="5962166" cy="1008732"/>
            <a:chOff x="1691680" y="2060848"/>
            <a:chExt cx="5962166" cy="1008732"/>
          </a:xfrm>
        </p:grpSpPr>
        <p:grpSp>
          <p:nvGrpSpPr>
            <p:cNvPr id="5" name="Group 7"/>
            <p:cNvGrpSpPr/>
            <p:nvPr/>
          </p:nvGrpSpPr>
          <p:grpSpPr>
            <a:xfrm>
              <a:off x="3851920" y="2060848"/>
              <a:ext cx="1584176" cy="1008732"/>
              <a:chOff x="3635896" y="4508500"/>
              <a:chExt cx="1584176" cy="100873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35896" y="4509120"/>
                <a:ext cx="1584176" cy="10081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aphicFrame>
            <p:nvGraphicFramePr>
              <p:cNvPr id="212996" name="Object 4"/>
              <p:cNvGraphicFramePr>
                <a:graphicFrameLocks noChangeAspect="1"/>
              </p:cNvGraphicFramePr>
              <p:nvPr/>
            </p:nvGraphicFramePr>
            <p:xfrm>
              <a:off x="3967163" y="4508500"/>
              <a:ext cx="958850" cy="958850"/>
            </p:xfrm>
            <a:graphic>
              <a:graphicData uri="http://schemas.openxmlformats.org/presentationml/2006/ole">
                <p:oleObj spid="_x0000_s217475" name="Equation" r:id="rId3" imgW="355292" imgH="355292" progId="Equation.3">
                  <p:embed/>
                </p:oleObj>
              </a:graphicData>
            </a:graphic>
          </p:graphicFrame>
        </p:grpSp>
        <p:cxnSp>
          <p:nvCxnSpPr>
            <p:cNvPr id="10" name="Straight Arrow Connector 9"/>
            <p:cNvCxnSpPr/>
            <p:nvPr/>
          </p:nvCxnSpPr>
          <p:spPr>
            <a:xfrm>
              <a:off x="2411760" y="2541376"/>
              <a:ext cx="14401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436096" y="2551256"/>
              <a:ext cx="14401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2997" name="Object 5"/>
            <p:cNvGraphicFramePr>
              <a:graphicFrameLocks noChangeAspect="1"/>
            </p:cNvGraphicFramePr>
            <p:nvPr/>
          </p:nvGraphicFramePr>
          <p:xfrm>
            <a:off x="6899784" y="2276872"/>
            <a:ext cx="754062" cy="479425"/>
          </p:xfrm>
          <a:graphic>
            <a:graphicData uri="http://schemas.openxmlformats.org/presentationml/2006/ole">
              <p:oleObj spid="_x0000_s217476" name="Equation" r:id="rId4" imgW="279158" imgH="177646" progId="Equation.3">
                <p:embed/>
              </p:oleObj>
            </a:graphicData>
          </a:graphic>
        </p:graphicFrame>
        <p:graphicFrame>
          <p:nvGraphicFramePr>
            <p:cNvPr id="212998" name="Object 6"/>
            <p:cNvGraphicFramePr>
              <a:graphicFrameLocks noChangeAspect="1"/>
            </p:cNvGraphicFramePr>
            <p:nvPr/>
          </p:nvGraphicFramePr>
          <p:xfrm>
            <a:off x="1691680" y="2297735"/>
            <a:ext cx="754063" cy="479425"/>
          </p:xfrm>
          <a:graphic>
            <a:graphicData uri="http://schemas.openxmlformats.org/presentationml/2006/ole">
              <p:oleObj spid="_x0000_s217477" name="Equation" r:id="rId5" imgW="279158" imgH="177646" progId="Equation.3">
                <p:embed/>
              </p:oleObj>
            </a:graphicData>
          </a:graphic>
        </p:graphicFrame>
      </p:grpSp>
      <p:graphicFrame>
        <p:nvGraphicFramePr>
          <p:cNvPr id="212999" name="Object 7"/>
          <p:cNvGraphicFramePr>
            <a:graphicFrameLocks noChangeAspect="1"/>
          </p:cNvGraphicFramePr>
          <p:nvPr/>
        </p:nvGraphicFramePr>
        <p:xfrm>
          <a:off x="1619250" y="3048000"/>
          <a:ext cx="1508125" cy="993775"/>
        </p:xfrm>
        <a:graphic>
          <a:graphicData uri="http://schemas.openxmlformats.org/presentationml/2006/ole">
            <p:oleObj spid="_x0000_s217478" name="Equation" r:id="rId6" imgW="558800" imgH="368300" progId="Equation.3">
              <p:embed/>
            </p:oleObj>
          </a:graphicData>
        </a:graphic>
      </p:graphicFrame>
      <p:graphicFrame>
        <p:nvGraphicFramePr>
          <p:cNvPr id="213000" name="Object 8"/>
          <p:cNvGraphicFramePr>
            <a:graphicFrameLocks noChangeAspect="1"/>
          </p:cNvGraphicFramePr>
          <p:nvPr/>
        </p:nvGraphicFramePr>
        <p:xfrm>
          <a:off x="4572000" y="3048372"/>
          <a:ext cx="2500312" cy="1028700"/>
        </p:xfrm>
        <a:graphic>
          <a:graphicData uri="http://schemas.openxmlformats.org/presentationml/2006/ole">
            <p:oleObj spid="_x0000_s217479" name="Equation" r:id="rId7" imgW="927100" imgH="381000" progId="Equation.3">
              <p:embed/>
            </p:oleObj>
          </a:graphicData>
        </a:graphic>
      </p:graphicFrame>
      <p:sp>
        <p:nvSpPr>
          <p:cNvPr id="16" name="Rectangle 15"/>
          <p:cNvSpPr/>
          <p:nvPr/>
        </p:nvSpPr>
        <p:spPr>
          <a:xfrm>
            <a:off x="3275856" y="3336404"/>
            <a:ext cx="1162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Therefore,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82113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Practical Determination of Transfer Function of 1</a:t>
            </a:r>
            <a:r>
              <a:rPr lang="en-GB" baseline="30000" dirty="0" smtClean="0"/>
              <a:t>st</a:t>
            </a:r>
            <a:r>
              <a:rPr lang="en-GB" dirty="0" smtClean="0"/>
              <a:t> Order Systems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GB" sz="2400" dirty="0" smtClean="0"/>
              <a:t>Often it is not possible or practical to obtain a system's transfer function analytically.</a:t>
            </a:r>
          </a:p>
          <a:p>
            <a:pPr algn="just"/>
            <a:endParaRPr lang="en-GB" sz="1000" dirty="0" smtClean="0"/>
          </a:p>
          <a:p>
            <a:pPr algn="just"/>
            <a:r>
              <a:rPr lang="en-GB" sz="2400" dirty="0" smtClean="0"/>
              <a:t>Perhaps the system is closed, and the component parts are not easily identifiable.</a:t>
            </a:r>
          </a:p>
          <a:p>
            <a:pPr algn="just"/>
            <a:endParaRPr lang="en-GB" sz="1000" dirty="0" smtClean="0"/>
          </a:p>
          <a:p>
            <a:pPr algn="just"/>
            <a:r>
              <a:rPr lang="en-GB" sz="2400" dirty="0" smtClean="0"/>
              <a:t>The system's step response can lead to a representation even though the inner construction is not known. </a:t>
            </a:r>
          </a:p>
          <a:p>
            <a:pPr algn="just"/>
            <a:endParaRPr lang="en-GB" sz="1000" dirty="0" smtClean="0"/>
          </a:p>
          <a:p>
            <a:pPr algn="just"/>
            <a:r>
              <a:rPr lang="en-GB" sz="2400" dirty="0" smtClean="0"/>
              <a:t>With a step input, we can measure the time constant and the steady-state value, from which the transfer function can be calculated.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xmlns="" val="298865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Autofit/>
          </a:bodyPr>
          <a:lstStyle/>
          <a:p>
            <a:r>
              <a:rPr lang="en-GB" sz="4000" dirty="0" smtClean="0"/>
              <a:t>Practical Determination of Transfer Function of 1</a:t>
            </a:r>
            <a:r>
              <a:rPr lang="en-GB" sz="4000" baseline="30000" dirty="0" smtClean="0"/>
              <a:t>st</a:t>
            </a:r>
            <a:r>
              <a:rPr lang="en-GB" sz="4000" dirty="0" smtClean="0"/>
              <a:t> Order Systems 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711349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GB" sz="2600" dirty="0" smtClean="0"/>
              <a:t>If we can identify </a:t>
            </a:r>
            <a:r>
              <a:rPr lang="en-GB" sz="2600" i="1" dirty="0" smtClean="0">
                <a:solidFill>
                  <a:srgbClr val="FF0000"/>
                </a:solidFill>
              </a:rPr>
              <a:t>T</a:t>
            </a:r>
            <a:r>
              <a:rPr lang="en-GB" sz="2600" dirty="0" smtClean="0"/>
              <a:t> and </a:t>
            </a:r>
            <a:r>
              <a:rPr lang="en-GB" sz="2600" i="1" dirty="0" smtClean="0">
                <a:solidFill>
                  <a:srgbClr val="FF0000"/>
                </a:solidFill>
              </a:rPr>
              <a:t>K</a:t>
            </a:r>
            <a:r>
              <a:rPr lang="en-GB" sz="2600" dirty="0" smtClean="0"/>
              <a:t> empirically we can obtain the transfer function of the system.</a:t>
            </a:r>
          </a:p>
          <a:p>
            <a:pPr algn="just"/>
            <a:endParaRPr lang="en-GB" sz="2400" dirty="0" smtClean="0"/>
          </a:p>
          <a:p>
            <a:pPr algn="just"/>
            <a:endParaRPr lang="en-GB" sz="2400" dirty="0" smtClean="0"/>
          </a:p>
        </p:txBody>
      </p:sp>
      <p:graphicFrame>
        <p:nvGraphicFramePr>
          <p:cNvPr id="239618" name="Object 2"/>
          <p:cNvGraphicFramePr>
            <a:graphicFrameLocks noChangeAspect="1"/>
          </p:cNvGraphicFramePr>
          <p:nvPr/>
        </p:nvGraphicFramePr>
        <p:xfrm>
          <a:off x="3131840" y="3212976"/>
          <a:ext cx="2466124" cy="1152128"/>
        </p:xfrm>
        <a:graphic>
          <a:graphicData uri="http://schemas.openxmlformats.org/presentationml/2006/ole">
            <p:oleObj spid="_x0000_s218191" name="Equation" r:id="rId3" imgW="761669" imgH="355446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6217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GB" sz="3400" dirty="0" smtClean="0"/>
              <a:t>Practical Determination of Transfer Function of 1</a:t>
            </a:r>
            <a:r>
              <a:rPr lang="en-GB" sz="3400" baseline="30000" dirty="0" smtClean="0"/>
              <a:t>st</a:t>
            </a:r>
            <a:r>
              <a:rPr lang="en-GB" sz="3400" dirty="0" smtClean="0"/>
              <a:t> Order Systems </a:t>
            </a:r>
            <a:endParaRPr lang="en-GB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1340769"/>
            <a:ext cx="4608512" cy="1224136"/>
          </a:xfrm>
        </p:spPr>
        <p:txBody>
          <a:bodyPr>
            <a:noAutofit/>
          </a:bodyPr>
          <a:lstStyle/>
          <a:p>
            <a:pPr algn="just"/>
            <a:r>
              <a:rPr lang="en-GB" sz="2400" dirty="0" smtClean="0"/>
              <a:t>For example, assume the unit step response given in figure.</a:t>
            </a:r>
          </a:p>
        </p:txBody>
      </p:sp>
      <p:pic>
        <p:nvPicPr>
          <p:cNvPr id="2406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1340768"/>
            <a:ext cx="41529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-36512" y="2060848"/>
            <a:ext cx="4608512" cy="1872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the response, we can measure the time constant, that is, the time for the amplitude to reach 63% of its final value.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-36512" y="3861048"/>
            <a:ext cx="4608512" cy="1861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Since the final value is about 0.72 the time constant is evaluated where the curve reaches 0.63 x 0.72 = 0.45, or about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0.13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second.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Group 14"/>
          <p:cNvGrpSpPr/>
          <p:nvPr/>
        </p:nvGrpSpPr>
        <p:grpSpPr>
          <a:xfrm>
            <a:off x="5233720" y="2808224"/>
            <a:ext cx="1545251" cy="1529416"/>
            <a:chOff x="5233720" y="3487360"/>
            <a:chExt cx="1545251" cy="1529416"/>
          </a:xfrm>
        </p:grpSpPr>
        <p:grpSp>
          <p:nvGrpSpPr>
            <p:cNvPr id="5" name="Group 12"/>
            <p:cNvGrpSpPr/>
            <p:nvPr/>
          </p:nvGrpSpPr>
          <p:grpSpPr>
            <a:xfrm>
              <a:off x="5233720" y="3487360"/>
              <a:ext cx="656768" cy="1529416"/>
              <a:chOff x="5233720" y="3487360"/>
              <a:chExt cx="656768" cy="1529416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V="1">
                <a:off x="5837080" y="3504776"/>
                <a:ext cx="0" cy="151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233720" y="3528304"/>
                <a:ext cx="648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5782488" y="3487360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868144" y="4499828"/>
              <a:ext cx="9108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 dirty="0" smtClean="0">
                  <a:solidFill>
                    <a:srgbClr val="FF0000"/>
                  </a:solidFill>
                </a:rPr>
                <a:t>T=</a:t>
              </a:r>
              <a:r>
                <a:rPr lang="en-GB" b="1" dirty="0" err="1" smtClean="0">
                  <a:solidFill>
                    <a:srgbClr val="FF0000"/>
                  </a:solidFill>
                </a:rPr>
                <a:t>0.13s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-36512" y="1916832"/>
            <a:ext cx="8687563" cy="5760640"/>
            <a:chOff x="-36512" y="1916832"/>
            <a:chExt cx="8687563" cy="5760640"/>
          </a:xfrm>
        </p:grpSpPr>
        <p:sp>
          <p:nvSpPr>
            <p:cNvPr id="13" name="Rectangle 12"/>
            <p:cNvSpPr/>
            <p:nvPr/>
          </p:nvSpPr>
          <p:spPr>
            <a:xfrm>
              <a:off x="7812360" y="1916832"/>
              <a:ext cx="8386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 dirty="0" smtClean="0">
                  <a:solidFill>
                    <a:srgbClr val="FF0000"/>
                  </a:solidFill>
                </a:rPr>
                <a:t>K=0.72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-36512" y="5815805"/>
              <a:ext cx="4608512" cy="186166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marR="0" lvl="0" indent="-342900" algn="just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GB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 is simply steady state value.</a:t>
              </a:r>
            </a:p>
          </p:txBody>
        </p:sp>
      </p:grpSp>
      <p:sp>
        <p:nvSpPr>
          <p:cNvPr id="17" name="Content Placeholder 2"/>
          <p:cNvSpPr txBox="1">
            <a:spLocks/>
          </p:cNvSpPr>
          <p:nvPr/>
        </p:nvSpPr>
        <p:spPr>
          <a:xfrm>
            <a:off x="4788024" y="4869160"/>
            <a:ext cx="4104456" cy="1224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Thus transfer function is obtained as:</a:t>
            </a:r>
          </a:p>
        </p:txBody>
      </p:sp>
      <p:graphicFrame>
        <p:nvGraphicFramePr>
          <p:cNvPr id="241666" name="Object 2"/>
          <p:cNvGraphicFramePr>
            <a:graphicFrameLocks noChangeAspect="1"/>
          </p:cNvGraphicFramePr>
          <p:nvPr/>
        </p:nvGraphicFramePr>
        <p:xfrm>
          <a:off x="5220072" y="5805264"/>
          <a:ext cx="3254375" cy="817563"/>
        </p:xfrm>
        <a:graphic>
          <a:graphicData uri="http://schemas.openxmlformats.org/presentationml/2006/ole">
            <p:oleObj spid="_x0000_s219239" name="Equation" r:id="rId5" imgW="1422400" imgH="355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7086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</p:spPr>
        <p:txBody>
          <a:bodyPr>
            <a:normAutofit/>
          </a:bodyPr>
          <a:lstStyle/>
          <a:p>
            <a:r>
              <a:rPr lang="en-GB" sz="3800" dirty="0" smtClean="0"/>
              <a:t>First Order System with a Zero</a:t>
            </a:r>
            <a:endParaRPr lang="en-GB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204864"/>
            <a:ext cx="8229600" cy="64807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Zero of the system lie at </a:t>
            </a:r>
            <a:r>
              <a:rPr lang="en-GB" sz="2800" i="1" dirty="0" smtClean="0">
                <a:solidFill>
                  <a:srgbClr val="FF0000"/>
                </a:solidFill>
              </a:rPr>
              <a:t>-1/</a:t>
            </a:r>
            <a:r>
              <a:rPr lang="el-GR" sz="2800" i="1" dirty="0" smtClean="0">
                <a:solidFill>
                  <a:srgbClr val="FF0000"/>
                </a:solidFill>
              </a:rPr>
              <a:t>α</a:t>
            </a:r>
            <a:r>
              <a:rPr lang="en-GB" sz="2800" i="1" dirty="0" smtClean="0">
                <a:solidFill>
                  <a:srgbClr val="FF0000"/>
                </a:solidFill>
              </a:rPr>
              <a:t> </a:t>
            </a:r>
            <a:r>
              <a:rPr lang="en-GB" sz="2800" dirty="0" smtClean="0"/>
              <a:t>and pole at </a:t>
            </a:r>
            <a:r>
              <a:rPr lang="en-GB" sz="2800" i="1" dirty="0" smtClean="0">
                <a:solidFill>
                  <a:srgbClr val="FF0000"/>
                </a:solidFill>
              </a:rPr>
              <a:t>-1/T</a:t>
            </a:r>
            <a:r>
              <a:rPr lang="en-GB" sz="2800" dirty="0" smtClean="0"/>
              <a:t>.</a:t>
            </a:r>
          </a:p>
        </p:txBody>
      </p:sp>
      <p:graphicFrame>
        <p:nvGraphicFramePr>
          <p:cNvPr id="242690" name="Object 2"/>
          <p:cNvGraphicFramePr>
            <a:graphicFrameLocks noChangeAspect="1"/>
          </p:cNvGraphicFramePr>
          <p:nvPr/>
        </p:nvGraphicFramePr>
        <p:xfrm>
          <a:off x="3131840" y="1124744"/>
          <a:ext cx="2722885" cy="1017927"/>
        </p:xfrm>
        <a:graphic>
          <a:graphicData uri="http://schemas.openxmlformats.org/presentationml/2006/ole">
            <p:oleObj spid="_x0000_s220512" name="Equation" r:id="rId3" imgW="952087" imgH="355446" progId="Equation.3">
              <p:embed/>
            </p:oleObj>
          </a:graphicData>
        </a:graphic>
      </p:graphicFrame>
      <p:graphicFrame>
        <p:nvGraphicFramePr>
          <p:cNvPr id="242691" name="Object 3"/>
          <p:cNvGraphicFramePr>
            <a:graphicFrameLocks noChangeAspect="1"/>
          </p:cNvGraphicFramePr>
          <p:nvPr/>
        </p:nvGraphicFramePr>
        <p:xfrm>
          <a:off x="3203848" y="3501008"/>
          <a:ext cx="2640335" cy="1050546"/>
        </p:xfrm>
        <a:graphic>
          <a:graphicData uri="http://schemas.openxmlformats.org/presentationml/2006/ole">
            <p:oleObj spid="_x0000_s220513" name="Equation" r:id="rId4" imgW="927100" imgH="368300" progId="Equation.3">
              <p:embed/>
            </p:oleObj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86816" y="2924944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response of the system would be: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2692" name="Object 4"/>
          <p:cNvGraphicFramePr>
            <a:graphicFrameLocks noChangeAspect="1"/>
          </p:cNvGraphicFramePr>
          <p:nvPr/>
        </p:nvGraphicFramePr>
        <p:xfrm>
          <a:off x="3131840" y="4725144"/>
          <a:ext cx="3174628" cy="991412"/>
        </p:xfrm>
        <a:graphic>
          <a:graphicData uri="http://schemas.openxmlformats.org/presentationml/2006/ole">
            <p:oleObj spid="_x0000_s220514" name="Equation" r:id="rId5" imgW="1181100" imgH="368300" progId="Equation.3">
              <p:embed/>
            </p:oleObj>
          </a:graphicData>
        </a:graphic>
      </p:graphicFrame>
      <p:graphicFrame>
        <p:nvGraphicFramePr>
          <p:cNvPr id="242693" name="Object 5"/>
          <p:cNvGraphicFramePr>
            <a:graphicFrameLocks noChangeAspect="1"/>
          </p:cNvGraphicFramePr>
          <p:nvPr/>
        </p:nvGraphicFramePr>
        <p:xfrm>
          <a:off x="3003550" y="5745435"/>
          <a:ext cx="3721100" cy="923925"/>
        </p:xfrm>
        <a:graphic>
          <a:graphicData uri="http://schemas.openxmlformats.org/presentationml/2006/ole">
            <p:oleObj spid="_x0000_s220515" name="Equation" r:id="rId6" imgW="1384300" imgH="3429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746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Order System With Delays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Following transfer function is the generic representation of 1</a:t>
            </a:r>
            <a:r>
              <a:rPr lang="en-GB" baseline="30000" dirty="0" smtClean="0"/>
              <a:t>st</a:t>
            </a:r>
            <a:r>
              <a:rPr lang="en-GB" dirty="0" smtClean="0"/>
              <a:t> order system with time lag. </a:t>
            </a:r>
          </a:p>
          <a:p>
            <a:pPr algn="just"/>
            <a:endParaRPr lang="en-GB" dirty="0" smtClean="0"/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Where </a:t>
            </a:r>
            <a:r>
              <a:rPr lang="en-GB" i="1" dirty="0" smtClean="0">
                <a:solidFill>
                  <a:srgbClr val="FF0000"/>
                </a:solidFill>
              </a:rPr>
              <a:t>t</a:t>
            </a:r>
            <a:r>
              <a:rPr lang="en-GB" i="1" baseline="-25000" dirty="0" smtClean="0">
                <a:solidFill>
                  <a:srgbClr val="FF0000"/>
                </a:solidFill>
              </a:rPr>
              <a:t>d</a:t>
            </a:r>
            <a:r>
              <a:rPr lang="en-GB" dirty="0" smtClean="0"/>
              <a:t> is the delay time. </a:t>
            </a:r>
            <a:endParaRPr lang="en-GB" dirty="0"/>
          </a:p>
        </p:txBody>
      </p:sp>
      <p:graphicFrame>
        <p:nvGraphicFramePr>
          <p:cNvPr id="260098" name="Object 2"/>
          <p:cNvGraphicFramePr>
            <a:graphicFrameLocks noChangeAspect="1"/>
          </p:cNvGraphicFramePr>
          <p:nvPr/>
        </p:nvGraphicFramePr>
        <p:xfrm>
          <a:off x="3275856" y="3131492"/>
          <a:ext cx="2867025" cy="1017588"/>
        </p:xfrm>
        <a:graphic>
          <a:graphicData uri="http://schemas.openxmlformats.org/presentationml/2006/ole">
            <p:oleObj spid="_x0000_s231503" name="Equation" r:id="rId3" imgW="1002865" imgH="355446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177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396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3140968"/>
            <a:ext cx="8229600" cy="74868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Time Domain Analysis</a:t>
            </a:r>
            <a:endParaRPr lang="en-US" dirty="0"/>
          </a:p>
        </p:txBody>
      </p:sp>
      <p:pic>
        <p:nvPicPr>
          <p:cNvPr id="1925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10321"/>
            <a:ext cx="4714908" cy="6437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2919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Order System With Delays</a:t>
            </a:r>
            <a:endParaRPr lang="en-GB" dirty="0"/>
          </a:p>
        </p:txBody>
      </p:sp>
      <p:graphicFrame>
        <p:nvGraphicFramePr>
          <p:cNvPr id="260098" name="Object 2"/>
          <p:cNvGraphicFramePr>
            <a:graphicFrameLocks noChangeAspect="1"/>
          </p:cNvGraphicFramePr>
          <p:nvPr/>
        </p:nvGraphicFramePr>
        <p:xfrm>
          <a:off x="3059832" y="1628800"/>
          <a:ext cx="2867025" cy="1017588"/>
        </p:xfrm>
        <a:graphic>
          <a:graphicData uri="http://schemas.openxmlformats.org/presentationml/2006/ole">
            <p:oleObj spid="_x0000_s232527" name="Equation" r:id="rId3" imgW="1002865" imgH="355446" progId="Equation.3">
              <p:embed/>
            </p:oleObj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619672" y="3501008"/>
            <a:ext cx="5948162" cy="2619584"/>
            <a:chOff x="1691680" y="3717032"/>
            <a:chExt cx="5948162" cy="2619584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2082790" y="3717032"/>
              <a:ext cx="0" cy="2304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2082790" y="6007640"/>
              <a:ext cx="32403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2089935" y="4148920"/>
              <a:ext cx="3152633" cy="1856095"/>
            </a:xfrm>
            <a:custGeom>
              <a:avLst/>
              <a:gdLst>
                <a:gd name="connsiteX0" fmla="*/ 0 w 3152633"/>
                <a:gd name="connsiteY0" fmla="*/ 1856095 h 1856095"/>
                <a:gd name="connsiteX1" fmla="*/ 177421 w 3152633"/>
                <a:gd name="connsiteY1" fmla="*/ 1828799 h 1856095"/>
                <a:gd name="connsiteX2" fmla="*/ 313899 w 3152633"/>
                <a:gd name="connsiteY2" fmla="*/ 1733265 h 1856095"/>
                <a:gd name="connsiteX3" fmla="*/ 423081 w 3152633"/>
                <a:gd name="connsiteY3" fmla="*/ 1514901 h 1856095"/>
                <a:gd name="connsiteX4" fmla="*/ 627797 w 3152633"/>
                <a:gd name="connsiteY4" fmla="*/ 627796 h 1856095"/>
                <a:gd name="connsiteX5" fmla="*/ 1214651 w 3152633"/>
                <a:gd name="connsiteY5" fmla="*/ 191068 h 1856095"/>
                <a:gd name="connsiteX6" fmla="*/ 2156346 w 3152633"/>
                <a:gd name="connsiteY6" fmla="*/ 27295 h 1856095"/>
                <a:gd name="connsiteX7" fmla="*/ 3152633 w 3152633"/>
                <a:gd name="connsiteY7" fmla="*/ 27295 h 1856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633" h="1856095">
                  <a:moveTo>
                    <a:pt x="0" y="1856095"/>
                  </a:moveTo>
                  <a:cubicBezTo>
                    <a:pt x="62552" y="1852683"/>
                    <a:pt x="125105" y="1849271"/>
                    <a:pt x="177421" y="1828799"/>
                  </a:cubicBezTo>
                  <a:cubicBezTo>
                    <a:pt x="229737" y="1808327"/>
                    <a:pt x="272956" y="1785581"/>
                    <a:pt x="313899" y="1733265"/>
                  </a:cubicBezTo>
                  <a:cubicBezTo>
                    <a:pt x="354842" y="1680949"/>
                    <a:pt x="370765" y="1699146"/>
                    <a:pt x="423081" y="1514901"/>
                  </a:cubicBezTo>
                  <a:cubicBezTo>
                    <a:pt x="475397" y="1330656"/>
                    <a:pt x="495869" y="848435"/>
                    <a:pt x="627797" y="627796"/>
                  </a:cubicBezTo>
                  <a:cubicBezTo>
                    <a:pt x="759725" y="407157"/>
                    <a:pt x="959893" y="291151"/>
                    <a:pt x="1214651" y="191068"/>
                  </a:cubicBezTo>
                  <a:cubicBezTo>
                    <a:pt x="1469409" y="90985"/>
                    <a:pt x="1833349" y="54591"/>
                    <a:pt x="2156346" y="27295"/>
                  </a:cubicBezTo>
                  <a:cubicBezTo>
                    <a:pt x="2479343" y="0"/>
                    <a:pt x="2815988" y="13647"/>
                    <a:pt x="3152633" y="27295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2082790" y="4162567"/>
              <a:ext cx="3159778" cy="0"/>
            </a:xfrm>
            <a:prstGeom prst="line">
              <a:avLst/>
            </a:prstGeom>
            <a:ln>
              <a:solidFill>
                <a:srgbClr val="BB078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691680" y="39914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</a:t>
              </a:r>
              <a:endParaRPr lang="en-GB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611182" y="4869160"/>
              <a:ext cx="2028660" cy="646331"/>
              <a:chOff x="6327488" y="4437112"/>
              <a:chExt cx="2028660" cy="64633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804248" y="4437112"/>
                <a:ext cx="15519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Unit Step</a:t>
                </a:r>
              </a:p>
              <a:p>
                <a:r>
                  <a:rPr lang="en-GB" dirty="0" smtClean="0"/>
                  <a:t>Step Response</a:t>
                </a:r>
                <a:endParaRPr lang="en-GB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V="1">
                <a:off x="6336248" y="4625840"/>
                <a:ext cx="468000" cy="0"/>
              </a:xfrm>
              <a:prstGeom prst="line">
                <a:avLst/>
              </a:prstGeom>
              <a:ln>
                <a:solidFill>
                  <a:srgbClr val="BB0788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6327488" y="4910104"/>
                <a:ext cx="468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5323150" y="5805264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t</a:t>
              </a:r>
              <a:endParaRPr lang="en-GB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2082790" y="6021288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2442830" y="6021288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113848" y="5967284"/>
              <a:ext cx="339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smtClean="0"/>
                <a:t>t</a:t>
              </a:r>
              <a:r>
                <a:rPr lang="en-GB" i="1" baseline="-25000" dirty="0" smtClean="0"/>
                <a:t>d</a:t>
              </a:r>
              <a:endParaRPr lang="en-GB" i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19403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510"/>
            <a:ext cx="8229600" cy="778098"/>
          </a:xfrm>
        </p:spPr>
        <p:txBody>
          <a:bodyPr>
            <a:normAutofit/>
          </a:bodyPr>
          <a:lstStyle/>
          <a:p>
            <a:r>
              <a:rPr lang="en-GB" sz="4000" dirty="0" smtClean="0"/>
              <a:t>First Order System With Delays</a:t>
            </a:r>
            <a:endParaRPr lang="en-GB" sz="4000" dirty="0"/>
          </a:p>
        </p:txBody>
      </p:sp>
      <p:graphicFrame>
        <p:nvGraphicFramePr>
          <p:cNvPr id="260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41095049"/>
              </p:ext>
            </p:extLst>
          </p:nvPr>
        </p:nvGraphicFramePr>
        <p:xfrm>
          <a:off x="446855" y="1628800"/>
          <a:ext cx="2161825" cy="2030007"/>
        </p:xfrm>
        <a:graphic>
          <a:graphicData uri="http://schemas.openxmlformats.org/presentationml/2006/ole">
            <p:oleObj spid="_x0000_s233790" name="Equation" r:id="rId4" imgW="1892160" imgH="1777680" progId="Equation.3">
              <p:embed/>
            </p:oleObj>
          </a:graphicData>
        </a:graphic>
      </p:graphicFrame>
      <p:pic>
        <p:nvPicPr>
          <p:cNvPr id="262147" name="Picture 3"/>
          <p:cNvPicPr>
            <a:picLocks noChangeAspect="1" noChangeArrowheads="1"/>
          </p:cNvPicPr>
          <p:nvPr/>
        </p:nvPicPr>
        <p:blipFill>
          <a:blip r:embed="rId5" cstate="print"/>
          <a:srcRect l="11250" t="7051" r="7500"/>
          <a:stretch>
            <a:fillRect/>
          </a:stretch>
        </p:blipFill>
        <p:spPr bwMode="auto">
          <a:xfrm>
            <a:off x="2915816" y="1237696"/>
            <a:ext cx="6078312" cy="498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62148" name="Object 2"/>
          <p:cNvGraphicFramePr>
            <a:graphicFrameLocks noChangeAspect="1"/>
          </p:cNvGraphicFramePr>
          <p:nvPr/>
        </p:nvGraphicFramePr>
        <p:xfrm>
          <a:off x="3365280" y="4851744"/>
          <a:ext cx="588188" cy="358849"/>
        </p:xfrm>
        <a:graphic>
          <a:graphicData uri="http://schemas.openxmlformats.org/presentationml/2006/ole">
            <p:oleObj spid="_x0000_s233791" name="Equation" r:id="rId6" imgW="380835" imgH="190417" progId="Equation.3">
              <p:embed/>
            </p:oleObj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3262208" y="3128504"/>
            <a:ext cx="1899504" cy="2491800"/>
            <a:chOff x="3262208" y="3128504"/>
            <a:chExt cx="1899504" cy="2491800"/>
          </a:xfrm>
        </p:grpSpPr>
        <p:cxnSp>
          <p:nvCxnSpPr>
            <p:cNvPr id="24" name="Straight Connector 23"/>
            <p:cNvCxnSpPr/>
            <p:nvPr/>
          </p:nvCxnSpPr>
          <p:spPr>
            <a:xfrm flipV="1">
              <a:off x="5120768" y="3172032"/>
              <a:ext cx="0" cy="244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3262208" y="3172032"/>
              <a:ext cx="1872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5053712" y="312850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28" name="Object 2"/>
            <p:cNvGraphicFramePr>
              <a:graphicFrameLocks noChangeAspect="1"/>
            </p:cNvGraphicFramePr>
            <p:nvPr/>
          </p:nvGraphicFramePr>
          <p:xfrm>
            <a:off x="4283968" y="5013870"/>
            <a:ext cx="585787" cy="287338"/>
          </p:xfrm>
          <a:graphic>
            <a:graphicData uri="http://schemas.openxmlformats.org/presentationml/2006/ole">
              <p:oleObj spid="_x0000_s233792" name="Equation" r:id="rId7" imgW="380835" imgH="152334" progId="Equation.3">
                <p:embed/>
              </p:oleObj>
            </a:graphicData>
          </a:graphic>
        </p:graphicFrame>
        <p:cxnSp>
          <p:nvCxnSpPr>
            <p:cNvPr id="29" name="Straight Connector 28"/>
            <p:cNvCxnSpPr/>
            <p:nvPr/>
          </p:nvCxnSpPr>
          <p:spPr>
            <a:xfrm flipV="1">
              <a:off x="3982288" y="5257768"/>
              <a:ext cx="0" cy="3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3982288" y="5373216"/>
              <a:ext cx="1152128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2150" name="Object 6"/>
          <p:cNvGraphicFramePr>
            <a:graphicFrameLocks noChangeAspect="1"/>
          </p:cNvGraphicFramePr>
          <p:nvPr/>
        </p:nvGraphicFramePr>
        <p:xfrm>
          <a:off x="7884368" y="2168525"/>
          <a:ext cx="627062" cy="287338"/>
        </p:xfrm>
        <a:graphic>
          <a:graphicData uri="http://schemas.openxmlformats.org/presentationml/2006/ole">
            <p:oleObj spid="_x0000_s233793" name="Equation" r:id="rId8" imgW="406048" imgH="152268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4270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Autofit/>
          </a:bodyPr>
          <a:lstStyle/>
          <a:p>
            <a:r>
              <a:rPr lang="en-GB" b="1" dirty="0" smtClean="0"/>
              <a:t>Second Order System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24" y="1052736"/>
            <a:ext cx="8856984" cy="5688632"/>
          </a:xfrm>
        </p:spPr>
        <p:txBody>
          <a:bodyPr>
            <a:normAutofit fontScale="92500"/>
          </a:bodyPr>
          <a:lstStyle/>
          <a:p>
            <a:pPr algn="just"/>
            <a:r>
              <a:rPr lang="en-GB" sz="2400" dirty="0" smtClean="0"/>
              <a:t>We have already discussed the affect of location of  poles and zeros on the transient response of 1</a:t>
            </a:r>
            <a:r>
              <a:rPr lang="en-GB" sz="2400" baseline="30000" dirty="0" smtClean="0"/>
              <a:t>st</a:t>
            </a:r>
            <a:r>
              <a:rPr lang="en-GB" sz="2400" dirty="0" smtClean="0"/>
              <a:t> order systems. </a:t>
            </a:r>
          </a:p>
          <a:p>
            <a:pPr algn="just"/>
            <a:endParaRPr lang="en-GB" sz="2400" dirty="0" smtClean="0"/>
          </a:p>
          <a:p>
            <a:pPr algn="just"/>
            <a:r>
              <a:rPr lang="en-GB" sz="2400" dirty="0" smtClean="0"/>
              <a:t>Compared to the simplicity of a first-order system, a second-order system exhibits a wide range of responses that must be analyzed and described.</a:t>
            </a:r>
          </a:p>
          <a:p>
            <a:pPr algn="just"/>
            <a:endParaRPr lang="en-GB" sz="2400" dirty="0" smtClean="0"/>
          </a:p>
          <a:p>
            <a:pPr algn="just"/>
            <a:r>
              <a:rPr lang="en-GB" sz="2400" dirty="0" smtClean="0"/>
              <a:t>Varying a first-order system's parameter (T, K) simply changes the speed and offset of the response</a:t>
            </a:r>
          </a:p>
          <a:p>
            <a:pPr algn="just"/>
            <a:endParaRPr lang="en-GB" sz="2400" dirty="0" smtClean="0"/>
          </a:p>
          <a:p>
            <a:pPr algn="just"/>
            <a:r>
              <a:rPr lang="en-GB" sz="2400" dirty="0" smtClean="0"/>
              <a:t>Whereas, changes in the parameters of a second-order system can change the </a:t>
            </a:r>
            <a:r>
              <a:rPr lang="en-GB" sz="2400" i="1" dirty="0" smtClean="0"/>
              <a:t>form of </a:t>
            </a:r>
            <a:r>
              <a:rPr lang="en-GB" sz="2400" dirty="0" smtClean="0"/>
              <a:t>the response.</a:t>
            </a:r>
          </a:p>
          <a:p>
            <a:pPr algn="just"/>
            <a:endParaRPr lang="en-GB" sz="2400" dirty="0" smtClean="0"/>
          </a:p>
          <a:p>
            <a:pPr algn="just"/>
            <a:r>
              <a:rPr lang="en-US" sz="2400" dirty="0" smtClean="0">
                <a:cs typeface="Arial" charset="0"/>
              </a:rPr>
              <a:t>A second-order system can display characteristics much like a first-order system or, depending on component values, display damped or pure oscillations for its </a:t>
            </a:r>
            <a:r>
              <a:rPr lang="en-US" sz="2400" i="1" dirty="0" smtClean="0">
                <a:cs typeface="Arial" charset="0"/>
              </a:rPr>
              <a:t>transient response</a:t>
            </a:r>
            <a:r>
              <a:rPr lang="en-US" sz="2400" dirty="0" smtClean="0">
                <a:cs typeface="Arial" charset="0"/>
              </a:rPr>
              <a:t>.</a:t>
            </a:r>
          </a:p>
          <a:p>
            <a:pPr algn="just"/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8364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Autofit/>
          </a:bodyPr>
          <a:lstStyle/>
          <a:p>
            <a:r>
              <a:rPr lang="en-GB" sz="3800" b="1" dirty="0" smtClean="0"/>
              <a:t>Introduction</a:t>
            </a:r>
            <a:endParaRPr lang="en-GB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692696"/>
            <a:ext cx="8964488" cy="5760640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>
                <a:cs typeface="Arial" charset="0"/>
              </a:rPr>
              <a:t>A general second-order system is characterized by the following transfer function.</a:t>
            </a:r>
          </a:p>
        </p:txBody>
      </p:sp>
      <p:graphicFrame>
        <p:nvGraphicFramePr>
          <p:cNvPr id="196609" name="Object 1"/>
          <p:cNvGraphicFramePr>
            <a:graphicFrameLocks noChangeAspect="1"/>
          </p:cNvGraphicFramePr>
          <p:nvPr>
            <p:extLst/>
          </p:nvPr>
        </p:nvGraphicFramePr>
        <p:xfrm>
          <a:off x="395536" y="2636912"/>
          <a:ext cx="3560763" cy="1130300"/>
        </p:xfrm>
        <a:graphic>
          <a:graphicData uri="http://schemas.openxmlformats.org/presentationml/2006/ole">
            <p:oleObj spid="_x0000_s238726" name="Equation" r:id="rId3" imgW="1320227" imgH="418918" progId="Equation.3">
              <p:embed/>
            </p:oleObj>
          </a:graphicData>
        </a:graphic>
      </p:graphicFrame>
      <p:pic>
        <p:nvPicPr>
          <p:cNvPr id="2037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2060848"/>
            <a:ext cx="4781724" cy="199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63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03648" y="4589835"/>
            <a:ext cx="7416824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US" sz="2400" smtClean="0">
                <a:solidFill>
                  <a:srgbClr val="CC0000"/>
                </a:solidFill>
                <a:cs typeface="Arial" charset="0"/>
              </a:rPr>
              <a:t>un-damped natural frequency</a:t>
            </a:r>
            <a:r>
              <a:rPr lang="en-US" sz="2400" b="1" smtClean="0">
                <a:cs typeface="Arial" charset="0"/>
              </a:rPr>
              <a:t> </a:t>
            </a:r>
            <a:r>
              <a:rPr lang="en-US" sz="2400" smtClean="0">
                <a:cs typeface="Arial" charset="0"/>
              </a:rPr>
              <a:t>of the second order system, which is the frequency of oscillation of the system without damping.</a:t>
            </a:r>
            <a:endParaRPr lang="en-US" sz="2400" dirty="0">
              <a:cs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9512" y="4509120"/>
            <a:ext cx="1193072" cy="512763"/>
            <a:chOff x="179512" y="1980133"/>
            <a:chExt cx="1193072" cy="512763"/>
          </a:xfrm>
        </p:grpSpPr>
        <p:graphicFrame>
          <p:nvGraphicFramePr>
            <p:cNvPr id="9" name="Object 1"/>
            <p:cNvGraphicFramePr>
              <a:graphicFrameLocks noChangeAspect="1"/>
            </p:cNvGraphicFramePr>
            <p:nvPr/>
          </p:nvGraphicFramePr>
          <p:xfrm>
            <a:off x="179512" y="1980133"/>
            <a:ext cx="479425" cy="512763"/>
          </p:xfrm>
          <a:graphic>
            <a:graphicData uri="http://schemas.openxmlformats.org/presentationml/2006/ole">
              <p:oleObj spid="_x0000_s238727" name="Equation" r:id="rId5" imgW="177646" imgH="190335" progId="Equation.3">
                <p:embed/>
              </p:oleObj>
            </a:graphicData>
          </a:graphic>
        </p:graphicFrame>
        <p:cxnSp>
          <p:nvCxnSpPr>
            <p:cNvPr id="10" name="Straight Arrow Connector 9"/>
            <p:cNvCxnSpPr/>
            <p:nvPr/>
          </p:nvCxnSpPr>
          <p:spPr>
            <a:xfrm>
              <a:off x="724512" y="2290520"/>
              <a:ext cx="6480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1403648" y="5813971"/>
            <a:ext cx="7416824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lvl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CC0000"/>
                </a:solidFill>
                <a:cs typeface="Arial" charset="0"/>
              </a:rPr>
              <a:t>damping ratio</a:t>
            </a:r>
            <a:r>
              <a:rPr lang="en-US" sz="2400" b="1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</a:rPr>
              <a:t>of the second order system, which is a measure of the degree of resistance to change in the system output.</a:t>
            </a:r>
            <a:endParaRPr kumimoji="0" lang="en-US" sz="24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  <p:graphicFrame>
        <p:nvGraphicFramePr>
          <p:cNvPr id="12" name="Object 1"/>
          <p:cNvGraphicFramePr>
            <a:graphicFrameLocks noChangeAspect="1"/>
          </p:cNvGraphicFramePr>
          <p:nvPr>
            <p:extLst/>
          </p:nvPr>
        </p:nvGraphicFramePr>
        <p:xfrm>
          <a:off x="247650" y="5748338"/>
          <a:ext cx="341313" cy="479425"/>
        </p:xfrm>
        <a:graphic>
          <a:graphicData uri="http://schemas.openxmlformats.org/presentationml/2006/ole">
            <p:oleObj spid="_x0000_s238728" name="Equation" r:id="rId6" imgW="126725" imgH="177415" progId="Equation.3">
              <p:embed/>
            </p:oleObj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724512" y="6043643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2063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Autofit/>
          </a:bodyPr>
          <a:lstStyle/>
          <a:p>
            <a:r>
              <a:rPr lang="en-GB" sz="3800" b="1" dirty="0" smtClean="0"/>
              <a:t>Example 2</a:t>
            </a:r>
            <a:endParaRPr lang="en-GB" sz="3800" b="1" dirty="0"/>
          </a:p>
        </p:txBody>
      </p:sp>
      <p:graphicFrame>
        <p:nvGraphicFramePr>
          <p:cNvPr id="196609" name="Object 1"/>
          <p:cNvGraphicFramePr>
            <a:graphicFrameLocks noChangeAspect="1"/>
          </p:cNvGraphicFramePr>
          <p:nvPr/>
        </p:nvGraphicFramePr>
        <p:xfrm>
          <a:off x="3347864" y="1844824"/>
          <a:ext cx="2448272" cy="875884"/>
        </p:xfrm>
        <a:graphic>
          <a:graphicData uri="http://schemas.openxmlformats.org/presentationml/2006/ole">
            <p:oleObj spid="_x0000_s239970" name="Equation" r:id="rId3" imgW="1028700" imgH="368300" progId="Equation.3">
              <p:embed/>
            </p:oleObj>
          </a:graphicData>
        </a:graphic>
      </p:graphicFrame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864096"/>
          </a:xfrm>
        </p:spPr>
        <p:txBody>
          <a:bodyPr>
            <a:normAutofit/>
          </a:bodyPr>
          <a:lstStyle/>
          <a:p>
            <a:pPr marL="273050" indent="-273050" algn="just"/>
            <a:r>
              <a:rPr lang="en-US" sz="2400" dirty="0" smtClean="0">
                <a:cs typeface="Arial" charset="0"/>
              </a:rPr>
              <a:t>Determine the un-damped natural frequency</a:t>
            </a:r>
            <a:r>
              <a:rPr lang="en-US" sz="2400" b="1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</a:rPr>
              <a:t>and damping ratio of the following second order system.</a:t>
            </a:r>
          </a:p>
        </p:txBody>
      </p:sp>
      <p:graphicFrame>
        <p:nvGraphicFramePr>
          <p:cNvPr id="270342" name="Object 6"/>
          <p:cNvGraphicFramePr>
            <a:graphicFrameLocks noChangeAspect="1"/>
          </p:cNvGraphicFramePr>
          <p:nvPr/>
        </p:nvGraphicFramePr>
        <p:xfrm>
          <a:off x="251520" y="4941168"/>
          <a:ext cx="1096963" cy="582612"/>
        </p:xfrm>
        <a:graphic>
          <a:graphicData uri="http://schemas.openxmlformats.org/presentationml/2006/ole">
            <p:oleObj spid="_x0000_s239971" name="Equation" r:id="rId4" imgW="406048" imgH="215713" progId="Equation.3">
              <p:embed/>
            </p:oleObj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251520" y="2924944"/>
            <a:ext cx="8568952" cy="1929258"/>
            <a:chOff x="251520" y="2924944"/>
            <a:chExt cx="8568952" cy="1929258"/>
          </a:xfrm>
        </p:grpSpPr>
        <p:graphicFrame>
          <p:nvGraphicFramePr>
            <p:cNvPr id="270341" name="Object 1"/>
            <p:cNvGraphicFramePr>
              <a:graphicFrameLocks noChangeAspect="1"/>
            </p:cNvGraphicFramePr>
            <p:nvPr/>
          </p:nvGraphicFramePr>
          <p:xfrm>
            <a:off x="3347864" y="3861048"/>
            <a:ext cx="3128714" cy="993154"/>
          </p:xfrm>
          <a:graphic>
            <a:graphicData uri="http://schemas.openxmlformats.org/presentationml/2006/ole">
              <p:oleObj spid="_x0000_s239972" name="Equation" r:id="rId5" imgW="1320227" imgH="418918" progId="Equation.3">
                <p:embed/>
              </p:oleObj>
            </a:graphicData>
          </a:graphic>
        </p:graphicFrame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251520" y="2924944"/>
              <a:ext cx="8568952" cy="936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273050" marR="0" lvl="0" indent="-273050" algn="just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Arial" charset="0"/>
                </a:rPr>
                <a:t>Compare the numerator and denominator of the given transfer function with the general 2</a:t>
              </a:r>
              <a:r>
                <a:rPr kumimoji="0" lang="en-US" sz="2400" b="0" i="0" u="none" strike="noStrike" kern="1200" cap="none" spc="0" normalizeH="0" baseline="3000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Arial" charset="0"/>
                </a:rPr>
                <a:t>nd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Arial" charset="0"/>
                </a:rPr>
                <a:t> order transfer function.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endParaRPr>
            </a:p>
          </p:txBody>
        </p:sp>
      </p:grpSp>
      <p:graphicFrame>
        <p:nvGraphicFramePr>
          <p:cNvPr id="2703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54998404"/>
              </p:ext>
            </p:extLst>
          </p:nvPr>
        </p:nvGraphicFramePr>
        <p:xfrm>
          <a:off x="2257425" y="5046037"/>
          <a:ext cx="1450479" cy="532437"/>
        </p:xfrm>
        <a:graphic>
          <a:graphicData uri="http://schemas.openxmlformats.org/presentationml/2006/ole">
            <p:oleObj spid="_x0000_s239973" name="Equation" r:id="rId6" imgW="622080" imgH="228600" progId="Equation.3">
              <p:embed/>
            </p:oleObj>
          </a:graphicData>
        </a:graphic>
      </p:graphicFrame>
      <p:graphicFrame>
        <p:nvGraphicFramePr>
          <p:cNvPr id="270344" name="Object 8"/>
          <p:cNvGraphicFramePr>
            <a:graphicFrameLocks noChangeAspect="1"/>
          </p:cNvGraphicFramePr>
          <p:nvPr/>
        </p:nvGraphicFramePr>
        <p:xfrm>
          <a:off x="6261100" y="5229200"/>
          <a:ext cx="2155825" cy="514350"/>
        </p:xfrm>
        <a:graphic>
          <a:graphicData uri="http://schemas.openxmlformats.org/presentationml/2006/ole">
            <p:oleObj spid="_x0000_s239974" name="Equation" r:id="rId7" imgW="799753" imgH="190417" progId="Equation.3">
              <p:embed/>
            </p:oleObj>
          </a:graphicData>
        </a:graphic>
      </p:graphicFrame>
      <p:graphicFrame>
        <p:nvGraphicFramePr>
          <p:cNvPr id="270345" name="Object 9"/>
          <p:cNvGraphicFramePr>
            <a:graphicFrameLocks noChangeAspect="1"/>
          </p:cNvGraphicFramePr>
          <p:nvPr/>
        </p:nvGraphicFramePr>
        <p:xfrm>
          <a:off x="977255" y="5949280"/>
          <a:ext cx="4314825" cy="582612"/>
        </p:xfrm>
        <a:graphic>
          <a:graphicData uri="http://schemas.openxmlformats.org/presentationml/2006/ole">
            <p:oleObj spid="_x0000_s239975" name="Equation" r:id="rId8" imgW="1600200" imgH="215900" progId="Equation.3">
              <p:embed/>
            </p:oleObj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1043608" y="5877272"/>
            <a:ext cx="3024336" cy="648072"/>
            <a:chOff x="1043608" y="5877272"/>
            <a:chExt cx="3024336" cy="648072"/>
          </a:xfrm>
        </p:grpSpPr>
        <p:cxnSp>
          <p:nvCxnSpPr>
            <p:cNvPr id="22" name="Straight Connector 21"/>
            <p:cNvCxnSpPr/>
            <p:nvPr/>
          </p:nvCxnSpPr>
          <p:spPr>
            <a:xfrm flipH="1">
              <a:off x="1043608" y="5877272"/>
              <a:ext cx="36004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707904" y="5949280"/>
              <a:ext cx="36004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 flipH="1">
            <a:off x="4932040" y="5949280"/>
            <a:ext cx="36004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915816" y="6021288"/>
            <a:ext cx="36004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0346" name="Object 10"/>
          <p:cNvGraphicFramePr>
            <a:graphicFrameLocks noChangeAspect="1"/>
          </p:cNvGraphicFramePr>
          <p:nvPr/>
        </p:nvGraphicFramePr>
        <p:xfrm>
          <a:off x="6228184" y="6261943"/>
          <a:ext cx="1574800" cy="479425"/>
        </p:xfrm>
        <a:graphic>
          <a:graphicData uri="http://schemas.openxmlformats.org/presentationml/2006/ole">
            <p:oleObj spid="_x0000_s239976" name="Equation" r:id="rId9" imgW="583693" imgH="177646" progId="Equation.3">
              <p:embed/>
            </p:oleObj>
          </a:graphicData>
        </a:graphic>
      </p:graphicFrame>
      <p:graphicFrame>
        <p:nvGraphicFramePr>
          <p:cNvPr id="270347" name="Object 11"/>
          <p:cNvGraphicFramePr>
            <a:graphicFrameLocks noChangeAspect="1"/>
          </p:cNvGraphicFramePr>
          <p:nvPr/>
        </p:nvGraphicFramePr>
        <p:xfrm>
          <a:off x="6228184" y="5722962"/>
          <a:ext cx="1608138" cy="514350"/>
        </p:xfrm>
        <a:graphic>
          <a:graphicData uri="http://schemas.openxmlformats.org/presentationml/2006/ole">
            <p:oleObj spid="_x0000_s239977" name="Equation" r:id="rId10" imgW="596900" imgH="190500" progId="Equation.3">
              <p:embed/>
            </p:oleObj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5751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Autofit/>
          </a:bodyPr>
          <a:lstStyle/>
          <a:p>
            <a:r>
              <a:rPr lang="en-GB" sz="3800" b="1" dirty="0" smtClean="0"/>
              <a:t>Introduction</a:t>
            </a:r>
            <a:endParaRPr lang="en-GB" sz="3800" b="1" dirty="0"/>
          </a:p>
        </p:txBody>
      </p:sp>
      <p:graphicFrame>
        <p:nvGraphicFramePr>
          <p:cNvPr id="196609" name="Object 1"/>
          <p:cNvGraphicFramePr>
            <a:graphicFrameLocks noChangeAspect="1"/>
          </p:cNvGraphicFramePr>
          <p:nvPr/>
        </p:nvGraphicFramePr>
        <p:xfrm>
          <a:off x="3059832" y="1268760"/>
          <a:ext cx="3560763" cy="1130300"/>
        </p:xfrm>
        <a:graphic>
          <a:graphicData uri="http://schemas.openxmlformats.org/presentationml/2006/ole">
            <p:oleObj spid="_x0000_s240730" name="Equation" r:id="rId3" imgW="1320227" imgH="418918" progId="Equation.3">
              <p:embed/>
            </p:oleObj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251520" y="2780928"/>
            <a:ext cx="7416824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3050" lvl="0" indent="-27305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cs typeface="Arial" charset="0"/>
              </a:rPr>
              <a:t>Two poles of the system are</a:t>
            </a:r>
            <a:endParaRPr kumimoji="0" lang="en-US" sz="2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  <p:graphicFrame>
        <p:nvGraphicFramePr>
          <p:cNvPr id="264197" name="Object 1"/>
          <p:cNvGraphicFramePr>
            <a:graphicFrameLocks noChangeAspect="1"/>
          </p:cNvGraphicFramePr>
          <p:nvPr/>
        </p:nvGraphicFramePr>
        <p:xfrm>
          <a:off x="2987824" y="4149080"/>
          <a:ext cx="2841625" cy="1403350"/>
        </p:xfrm>
        <a:graphic>
          <a:graphicData uri="http://schemas.openxmlformats.org/presentationml/2006/ole">
            <p:oleObj spid="_x0000_s240731" name="Equation" r:id="rId4" imgW="1054100" imgH="520700" progId="Equation.3">
              <p:embed/>
            </p:oleObj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8334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Autofit/>
          </a:bodyPr>
          <a:lstStyle/>
          <a:p>
            <a:r>
              <a:rPr lang="en-GB" sz="3800" b="1" dirty="0" smtClean="0"/>
              <a:t>Introduction</a:t>
            </a:r>
            <a:endParaRPr lang="en-GB" sz="38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0" y="2276872"/>
            <a:ext cx="8784976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3050" lvl="0" indent="-27305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300" dirty="0" smtClean="0">
                <a:cs typeface="Arial" charset="0"/>
              </a:rPr>
              <a:t>According the value of        , a second-order system can be set into one of the four categories (page 169 in the textbook):</a:t>
            </a:r>
            <a:endParaRPr kumimoji="0" lang="en-US" sz="23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  <p:graphicFrame>
        <p:nvGraphicFramePr>
          <p:cNvPr id="264197" name="Object 1"/>
          <p:cNvGraphicFramePr>
            <a:graphicFrameLocks noChangeAspect="1"/>
          </p:cNvGraphicFramePr>
          <p:nvPr/>
        </p:nvGraphicFramePr>
        <p:xfrm>
          <a:off x="3203848" y="908720"/>
          <a:ext cx="2625601" cy="1296666"/>
        </p:xfrm>
        <a:graphic>
          <a:graphicData uri="http://schemas.openxmlformats.org/presentationml/2006/ole">
            <p:oleObj spid="_x0000_s241798" name="Equation" r:id="rId3" imgW="1054100" imgH="520700" progId="Equation.3">
              <p:embed/>
            </p:oleObj>
          </a:graphicData>
        </a:graphic>
      </p:graphicFrame>
      <p:graphicFrame>
        <p:nvGraphicFramePr>
          <p:cNvPr id="265220" name="Object 5"/>
          <p:cNvGraphicFramePr>
            <a:graphicFrameLocks noChangeAspect="1"/>
          </p:cNvGraphicFramePr>
          <p:nvPr/>
        </p:nvGraphicFramePr>
        <p:xfrm>
          <a:off x="3347864" y="2276872"/>
          <a:ext cx="341312" cy="479425"/>
        </p:xfrm>
        <a:graphic>
          <a:graphicData uri="http://schemas.openxmlformats.org/presentationml/2006/ole">
            <p:oleObj spid="_x0000_s241799" name="Equation" r:id="rId4" imgW="126725" imgH="177415" progId="Equation.3">
              <p:embed/>
            </p:oleObj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323528" y="3121208"/>
            <a:ext cx="8424936" cy="479425"/>
            <a:chOff x="323528" y="3121208"/>
            <a:chExt cx="8424936" cy="479425"/>
          </a:xfrm>
        </p:grpSpPr>
        <p:sp>
          <p:nvSpPr>
            <p:cNvPr id="8" name="Rectangle 7"/>
            <p:cNvSpPr/>
            <p:nvPr/>
          </p:nvSpPr>
          <p:spPr>
            <a:xfrm>
              <a:off x="323528" y="3140968"/>
              <a:ext cx="842493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73050" indent="-273050" algn="just">
                <a:buAutoNum type="arabicPeriod"/>
              </a:pPr>
              <a:r>
                <a:rPr lang="en-US" sz="2200" i="1" dirty="0" smtClean="0">
                  <a:solidFill>
                    <a:srgbClr val="CC0000"/>
                  </a:solidFill>
                  <a:cs typeface="Arial" charset="0"/>
                </a:rPr>
                <a:t>Overdamped</a:t>
              </a:r>
              <a:r>
                <a:rPr lang="en-US" sz="2200" dirty="0" smtClean="0">
                  <a:solidFill>
                    <a:srgbClr val="CC0000"/>
                  </a:solidFill>
                  <a:cs typeface="Arial" charset="0"/>
                </a:rPr>
                <a:t> </a:t>
              </a:r>
              <a:r>
                <a:rPr lang="en-US" sz="2200" dirty="0" smtClean="0">
                  <a:cs typeface="Arial" charset="0"/>
                </a:rPr>
                <a:t>- when the system has two real distinct poles (       &gt;1).</a:t>
              </a:r>
            </a:p>
          </p:txBody>
        </p:sp>
        <p:graphicFrame>
          <p:nvGraphicFramePr>
            <p:cNvPr id="265222" name="Object 6"/>
            <p:cNvGraphicFramePr>
              <a:graphicFrameLocks noChangeAspect="1"/>
            </p:cNvGraphicFramePr>
            <p:nvPr/>
          </p:nvGraphicFramePr>
          <p:xfrm>
            <a:off x="7452320" y="3121208"/>
            <a:ext cx="341312" cy="479425"/>
          </p:xfrm>
          <a:graphic>
            <a:graphicData uri="http://schemas.openxmlformats.org/presentationml/2006/ole">
              <p:oleObj spid="_x0000_s241800" name="Equation" r:id="rId5" imgW="126725" imgH="177415" progId="Equation.3">
                <p:embed/>
              </p:oleObj>
            </a:graphicData>
          </a:graphic>
        </p:graphicFrame>
      </p:grpSp>
      <p:grpSp>
        <p:nvGrpSpPr>
          <p:cNvPr id="29" name="Group 28"/>
          <p:cNvGrpSpPr/>
          <p:nvPr/>
        </p:nvGrpSpPr>
        <p:grpSpPr>
          <a:xfrm>
            <a:off x="2195736" y="3857868"/>
            <a:ext cx="5056654" cy="2811492"/>
            <a:chOff x="2195736" y="3857868"/>
            <a:chExt cx="5056654" cy="2811492"/>
          </a:xfrm>
        </p:grpSpPr>
        <p:grpSp>
          <p:nvGrpSpPr>
            <p:cNvPr id="11" name="Group 10"/>
            <p:cNvGrpSpPr/>
            <p:nvPr/>
          </p:nvGrpSpPr>
          <p:grpSpPr>
            <a:xfrm>
              <a:off x="2195736" y="3857868"/>
              <a:ext cx="5056654" cy="2811492"/>
              <a:chOff x="4090552" y="2109148"/>
              <a:chExt cx="5056654" cy="2811492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6399496" y="2544640"/>
                <a:ext cx="0" cy="237600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rot="5400000">
                <a:off x="6480472" y="1449040"/>
                <a:ext cx="0" cy="468000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5751424" y="3748096"/>
                <a:ext cx="0" cy="7200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5031344" y="3751864"/>
                <a:ext cx="0" cy="7200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4311264" y="3748096"/>
                <a:ext cx="0" cy="7200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5535400" y="3851168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-a</a:t>
                </a:r>
                <a:endParaRPr lang="en-GB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801672" y="3874696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-b</a:t>
                </a:r>
                <a:endParaRPr lang="en-GB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090552" y="3874696"/>
                <a:ext cx="352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-c</a:t>
                </a:r>
                <a:endParaRPr lang="en-GB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839108" y="3627608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b="1" dirty="0" smtClean="0"/>
                  <a:t>δ</a:t>
                </a:r>
                <a:endParaRPr lang="en-GB" b="1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228184" y="2109148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 smtClean="0"/>
                  <a:t>j</a:t>
                </a:r>
                <a:r>
                  <a:rPr lang="el-GR" b="1" dirty="0" smtClean="0"/>
                  <a:t>ω</a:t>
                </a:r>
                <a:endParaRPr lang="en-GB" b="1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779912" y="5472520"/>
              <a:ext cx="144017" cy="145470"/>
              <a:chOff x="3203847" y="4809330"/>
              <a:chExt cx="144017" cy="14547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3203847" y="4809330"/>
                <a:ext cx="144000" cy="144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203864" y="4810800"/>
                <a:ext cx="144000" cy="144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3077248" y="5486168"/>
              <a:ext cx="144017" cy="145470"/>
              <a:chOff x="3203847" y="4809330"/>
              <a:chExt cx="144017" cy="14547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H="1">
                <a:off x="3203847" y="4809330"/>
                <a:ext cx="144000" cy="144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203864" y="4810800"/>
                <a:ext cx="144000" cy="144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1444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Autofit/>
          </a:bodyPr>
          <a:lstStyle/>
          <a:p>
            <a:r>
              <a:rPr lang="en-GB" sz="3800" b="1" dirty="0" smtClean="0"/>
              <a:t>Introduction</a:t>
            </a:r>
            <a:endParaRPr lang="en-GB" sz="38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0" y="2276872"/>
            <a:ext cx="8784976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3050" lvl="0" indent="-27305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300" dirty="0" smtClean="0">
                <a:cs typeface="Arial" charset="0"/>
              </a:rPr>
              <a:t>According the value of        , a second-order system can be set into one of the four </a:t>
            </a:r>
            <a:r>
              <a:rPr lang="en-US" sz="2300" dirty="0">
                <a:cs typeface="Arial" charset="0"/>
              </a:rPr>
              <a:t>categories (page 169 in the textbook):</a:t>
            </a:r>
            <a:endParaRPr kumimoji="0" lang="en-US" sz="23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  <p:graphicFrame>
        <p:nvGraphicFramePr>
          <p:cNvPr id="264197" name="Object 1"/>
          <p:cNvGraphicFramePr>
            <a:graphicFrameLocks noChangeAspect="1"/>
          </p:cNvGraphicFramePr>
          <p:nvPr/>
        </p:nvGraphicFramePr>
        <p:xfrm>
          <a:off x="3203848" y="908720"/>
          <a:ext cx="2625601" cy="1296666"/>
        </p:xfrm>
        <a:graphic>
          <a:graphicData uri="http://schemas.openxmlformats.org/presentationml/2006/ole">
            <p:oleObj spid="_x0000_s242822" name="Equation" r:id="rId3" imgW="1054100" imgH="520700" progId="Equation.3">
              <p:embed/>
            </p:oleObj>
          </a:graphicData>
        </a:graphic>
      </p:graphicFrame>
      <p:graphicFrame>
        <p:nvGraphicFramePr>
          <p:cNvPr id="265220" name="Object 5"/>
          <p:cNvGraphicFramePr>
            <a:graphicFrameLocks noChangeAspect="1"/>
          </p:cNvGraphicFramePr>
          <p:nvPr/>
        </p:nvGraphicFramePr>
        <p:xfrm>
          <a:off x="3347864" y="2276872"/>
          <a:ext cx="341312" cy="479425"/>
        </p:xfrm>
        <a:graphic>
          <a:graphicData uri="http://schemas.openxmlformats.org/presentationml/2006/ole">
            <p:oleObj spid="_x0000_s242823" name="Equation" r:id="rId4" imgW="126725" imgH="177415" progId="Equation.3">
              <p:embed/>
            </p:oleObj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323528" y="3284984"/>
            <a:ext cx="8424936" cy="421065"/>
            <a:chOff x="323528" y="3284984"/>
            <a:chExt cx="8424936" cy="421065"/>
          </a:xfrm>
        </p:grpSpPr>
        <p:sp>
          <p:nvSpPr>
            <p:cNvPr id="8" name="Rectangle 7"/>
            <p:cNvSpPr/>
            <p:nvPr/>
          </p:nvSpPr>
          <p:spPr>
            <a:xfrm>
              <a:off x="323528" y="3284984"/>
              <a:ext cx="842493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000" dirty="0" smtClean="0">
                  <a:cs typeface="Arial" charset="0"/>
                </a:rPr>
                <a:t>2. </a:t>
              </a:r>
              <a:r>
                <a:rPr lang="en-US" sz="2000" i="1" dirty="0" smtClean="0">
                  <a:solidFill>
                    <a:srgbClr val="CC0000"/>
                  </a:solidFill>
                  <a:cs typeface="Arial" charset="0"/>
                </a:rPr>
                <a:t>Underdamped</a:t>
              </a:r>
              <a:r>
                <a:rPr lang="en-US" sz="2000" dirty="0" smtClean="0">
                  <a:solidFill>
                    <a:srgbClr val="FFFF66"/>
                  </a:solidFill>
                  <a:cs typeface="Arial" charset="0"/>
                </a:rPr>
                <a:t> </a:t>
              </a:r>
              <a:r>
                <a:rPr lang="en-US" sz="2000" dirty="0" smtClean="0">
                  <a:cs typeface="Arial" charset="0"/>
                </a:rPr>
                <a:t>- when the system has two complex conjugate poles (0 &lt;     &lt;1)</a:t>
              </a:r>
            </a:p>
          </p:txBody>
        </p:sp>
        <p:graphicFrame>
          <p:nvGraphicFramePr>
            <p:cNvPr id="265223" name="Object 7"/>
            <p:cNvGraphicFramePr>
              <a:graphicFrameLocks noChangeAspect="1"/>
            </p:cNvGraphicFramePr>
            <p:nvPr/>
          </p:nvGraphicFramePr>
          <p:xfrm>
            <a:off x="7956376" y="3298632"/>
            <a:ext cx="290048" cy="407417"/>
          </p:xfrm>
          <a:graphic>
            <a:graphicData uri="http://schemas.openxmlformats.org/presentationml/2006/ole">
              <p:oleObj spid="_x0000_s242824" name="Equation" r:id="rId5" imgW="126725" imgH="177415" progId="Equation.3">
                <p:embed/>
              </p:oleObj>
            </a:graphicData>
          </a:graphic>
        </p:graphicFrame>
      </p:grpSp>
      <p:grpSp>
        <p:nvGrpSpPr>
          <p:cNvPr id="32" name="Group 31"/>
          <p:cNvGrpSpPr/>
          <p:nvPr/>
        </p:nvGrpSpPr>
        <p:grpSpPr>
          <a:xfrm>
            <a:off x="2195736" y="3857868"/>
            <a:ext cx="5056654" cy="2811492"/>
            <a:chOff x="2195736" y="3857868"/>
            <a:chExt cx="5056654" cy="2811492"/>
          </a:xfrm>
        </p:grpSpPr>
        <p:grpSp>
          <p:nvGrpSpPr>
            <p:cNvPr id="15" name="Group 10"/>
            <p:cNvGrpSpPr/>
            <p:nvPr/>
          </p:nvGrpSpPr>
          <p:grpSpPr>
            <a:xfrm>
              <a:off x="2195736" y="3857868"/>
              <a:ext cx="5056654" cy="2811492"/>
              <a:chOff x="4090552" y="2109148"/>
              <a:chExt cx="5056654" cy="2811492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>
                <a:off x="6399496" y="2544640"/>
                <a:ext cx="0" cy="237600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rot="5400000">
                <a:off x="6480472" y="1449040"/>
                <a:ext cx="0" cy="468000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5751424" y="3748096"/>
                <a:ext cx="0" cy="7200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5031344" y="3751864"/>
                <a:ext cx="0" cy="7200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4311264" y="3748096"/>
                <a:ext cx="0" cy="7200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535400" y="3851168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-a</a:t>
                </a:r>
                <a:endParaRPr lang="en-GB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801672" y="3874696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-b</a:t>
                </a:r>
                <a:endParaRPr lang="en-GB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090552" y="3874696"/>
                <a:ext cx="352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-c</a:t>
                </a:r>
                <a:endParaRPr lang="en-GB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839108" y="3627608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b="1" dirty="0" smtClean="0"/>
                  <a:t>δ</a:t>
                </a:r>
                <a:endParaRPr lang="en-GB" b="1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228184" y="2109148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 smtClean="0"/>
                  <a:t>j</a:t>
                </a:r>
                <a:r>
                  <a:rPr lang="el-GR" b="1" dirty="0" smtClean="0"/>
                  <a:t>ω</a:t>
                </a:r>
                <a:endParaRPr lang="en-GB" b="1" dirty="0"/>
              </a:p>
            </p:txBody>
          </p:sp>
        </p:grpSp>
        <p:grpSp>
          <p:nvGrpSpPr>
            <p:cNvPr id="16" name="Group 21"/>
            <p:cNvGrpSpPr/>
            <p:nvPr/>
          </p:nvGrpSpPr>
          <p:grpSpPr>
            <a:xfrm>
              <a:off x="3059832" y="4579674"/>
              <a:ext cx="144017" cy="145470"/>
              <a:chOff x="3203847" y="4809330"/>
              <a:chExt cx="144017" cy="14547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flipH="1">
                <a:off x="3203847" y="4809330"/>
                <a:ext cx="144000" cy="144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203864" y="4810800"/>
                <a:ext cx="144000" cy="144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25"/>
            <p:cNvGrpSpPr/>
            <p:nvPr/>
          </p:nvGrpSpPr>
          <p:grpSpPr>
            <a:xfrm>
              <a:off x="3059832" y="6307866"/>
              <a:ext cx="144017" cy="145470"/>
              <a:chOff x="3203847" y="4809330"/>
              <a:chExt cx="144017" cy="14547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flipH="1">
                <a:off x="3203847" y="4809330"/>
                <a:ext cx="144000" cy="144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203864" y="4810800"/>
                <a:ext cx="144000" cy="144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6554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Autofit/>
          </a:bodyPr>
          <a:lstStyle/>
          <a:p>
            <a:r>
              <a:rPr lang="en-GB" sz="3800" b="1" dirty="0" smtClean="0"/>
              <a:t>Introduction</a:t>
            </a:r>
            <a:endParaRPr lang="en-GB" sz="38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0" y="2276872"/>
            <a:ext cx="8784976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3050" lvl="0" indent="-27305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300" dirty="0" smtClean="0">
                <a:cs typeface="Arial" charset="0"/>
              </a:rPr>
              <a:t>According the value of        , a second-order system can be set into one of the four </a:t>
            </a:r>
            <a:r>
              <a:rPr lang="en-US" sz="2300" dirty="0">
                <a:cs typeface="Arial" charset="0"/>
              </a:rPr>
              <a:t>categories (page 169 in the textbook):</a:t>
            </a:r>
            <a:endParaRPr kumimoji="0" lang="en-US" sz="23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  <p:graphicFrame>
        <p:nvGraphicFramePr>
          <p:cNvPr id="264197" name="Object 1"/>
          <p:cNvGraphicFramePr>
            <a:graphicFrameLocks noChangeAspect="1"/>
          </p:cNvGraphicFramePr>
          <p:nvPr/>
        </p:nvGraphicFramePr>
        <p:xfrm>
          <a:off x="3203848" y="908720"/>
          <a:ext cx="2625601" cy="1296666"/>
        </p:xfrm>
        <a:graphic>
          <a:graphicData uri="http://schemas.openxmlformats.org/presentationml/2006/ole">
            <p:oleObj spid="_x0000_s243846" name="Equation" r:id="rId3" imgW="1054100" imgH="520700" progId="Equation.3">
              <p:embed/>
            </p:oleObj>
          </a:graphicData>
        </a:graphic>
      </p:graphicFrame>
      <p:graphicFrame>
        <p:nvGraphicFramePr>
          <p:cNvPr id="265220" name="Object 5"/>
          <p:cNvGraphicFramePr>
            <a:graphicFrameLocks noChangeAspect="1"/>
          </p:cNvGraphicFramePr>
          <p:nvPr/>
        </p:nvGraphicFramePr>
        <p:xfrm>
          <a:off x="3347864" y="2276872"/>
          <a:ext cx="341312" cy="479425"/>
        </p:xfrm>
        <a:graphic>
          <a:graphicData uri="http://schemas.openxmlformats.org/presentationml/2006/ole">
            <p:oleObj spid="_x0000_s243847" name="Equation" r:id="rId4" imgW="126725" imgH="177415" progId="Equation.3">
              <p:embed/>
            </p:oleObj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323528" y="3284984"/>
            <a:ext cx="8424936" cy="479425"/>
            <a:chOff x="323528" y="3284984"/>
            <a:chExt cx="8424936" cy="479425"/>
          </a:xfrm>
        </p:grpSpPr>
        <p:sp>
          <p:nvSpPr>
            <p:cNvPr id="8" name="Rectangle 7"/>
            <p:cNvSpPr/>
            <p:nvPr/>
          </p:nvSpPr>
          <p:spPr>
            <a:xfrm>
              <a:off x="323528" y="3284984"/>
              <a:ext cx="842493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200" dirty="0" smtClean="0">
                  <a:cs typeface="Arial" charset="0"/>
                </a:rPr>
                <a:t>3. </a:t>
              </a:r>
              <a:r>
                <a:rPr lang="en-US" sz="2200" i="1" dirty="0" smtClean="0">
                  <a:solidFill>
                    <a:srgbClr val="CC0000"/>
                  </a:solidFill>
                  <a:cs typeface="Arial" charset="0"/>
                </a:rPr>
                <a:t>Undamped</a:t>
              </a:r>
              <a:r>
                <a:rPr lang="en-US" sz="2200" dirty="0" smtClean="0">
                  <a:cs typeface="Arial" charset="0"/>
                </a:rPr>
                <a:t> - when the system has two imaginary poles (       = 0). </a:t>
              </a:r>
            </a:p>
          </p:txBody>
        </p:sp>
        <p:graphicFrame>
          <p:nvGraphicFramePr>
            <p:cNvPr id="265222" name="Object 6"/>
            <p:cNvGraphicFramePr>
              <a:graphicFrameLocks noChangeAspect="1"/>
            </p:cNvGraphicFramePr>
            <p:nvPr/>
          </p:nvGraphicFramePr>
          <p:xfrm>
            <a:off x="7092280" y="3284984"/>
            <a:ext cx="341312" cy="479425"/>
          </p:xfrm>
          <a:graphic>
            <a:graphicData uri="http://schemas.openxmlformats.org/presentationml/2006/ole">
              <p:oleObj spid="_x0000_s243848" name="Equation" r:id="rId5" imgW="126725" imgH="177415" progId="Equation.3">
                <p:embed/>
              </p:oleObj>
            </a:graphicData>
          </a:graphic>
        </p:graphicFrame>
      </p:grpSp>
      <p:grpSp>
        <p:nvGrpSpPr>
          <p:cNvPr id="30" name="Group 29"/>
          <p:cNvGrpSpPr/>
          <p:nvPr/>
        </p:nvGrpSpPr>
        <p:grpSpPr>
          <a:xfrm>
            <a:off x="2195736" y="3857868"/>
            <a:ext cx="5056654" cy="2811492"/>
            <a:chOff x="2195736" y="3857868"/>
            <a:chExt cx="5056654" cy="2811492"/>
          </a:xfrm>
        </p:grpSpPr>
        <p:grpSp>
          <p:nvGrpSpPr>
            <p:cNvPr id="12" name="Group 10"/>
            <p:cNvGrpSpPr/>
            <p:nvPr/>
          </p:nvGrpSpPr>
          <p:grpSpPr>
            <a:xfrm>
              <a:off x="2195736" y="3857868"/>
              <a:ext cx="5056654" cy="2811492"/>
              <a:chOff x="4090552" y="2109148"/>
              <a:chExt cx="5056654" cy="2811492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>
                <a:off x="6399496" y="2544640"/>
                <a:ext cx="0" cy="237600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rot="5400000">
                <a:off x="6480472" y="1449040"/>
                <a:ext cx="0" cy="468000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751424" y="3748096"/>
                <a:ext cx="0" cy="7200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5031344" y="3751864"/>
                <a:ext cx="0" cy="7200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4311264" y="3748096"/>
                <a:ext cx="0" cy="7200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535400" y="3851168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-a</a:t>
                </a:r>
                <a:endParaRPr lang="en-GB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801672" y="3874696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-b</a:t>
                </a:r>
                <a:endParaRPr lang="en-GB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090552" y="3874696"/>
                <a:ext cx="352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-c</a:t>
                </a:r>
                <a:endParaRPr lang="en-GB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839108" y="3627608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b="1" dirty="0" smtClean="0"/>
                  <a:t>δ</a:t>
                </a:r>
                <a:endParaRPr lang="en-GB" b="1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228184" y="2109148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 smtClean="0"/>
                  <a:t>j</a:t>
                </a:r>
                <a:r>
                  <a:rPr lang="el-GR" b="1" dirty="0" smtClean="0"/>
                  <a:t>ω</a:t>
                </a:r>
                <a:endParaRPr lang="en-GB" b="1" dirty="0"/>
              </a:p>
            </p:txBody>
          </p:sp>
        </p:grpSp>
        <p:grpSp>
          <p:nvGrpSpPr>
            <p:cNvPr id="13" name="Group 21"/>
            <p:cNvGrpSpPr/>
            <p:nvPr/>
          </p:nvGrpSpPr>
          <p:grpSpPr>
            <a:xfrm>
              <a:off x="4441632" y="4735528"/>
              <a:ext cx="144017" cy="145470"/>
              <a:chOff x="3203847" y="4809330"/>
              <a:chExt cx="144017" cy="14547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H="1">
                <a:off x="3203847" y="4809330"/>
                <a:ext cx="144000" cy="144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203864" y="4810800"/>
                <a:ext cx="144000" cy="144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25"/>
            <p:cNvGrpSpPr/>
            <p:nvPr/>
          </p:nvGrpSpPr>
          <p:grpSpPr>
            <a:xfrm>
              <a:off x="4441632" y="6019834"/>
              <a:ext cx="144017" cy="145470"/>
              <a:chOff x="3203847" y="4809330"/>
              <a:chExt cx="144017" cy="14547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3203847" y="4809330"/>
                <a:ext cx="144000" cy="144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203864" y="4810800"/>
                <a:ext cx="144000" cy="144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4915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Autofit/>
          </a:bodyPr>
          <a:lstStyle/>
          <a:p>
            <a:r>
              <a:rPr lang="en-GB" sz="3800" b="1" dirty="0" smtClean="0"/>
              <a:t>Introduction</a:t>
            </a:r>
            <a:endParaRPr lang="en-GB" sz="38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0" y="2276872"/>
            <a:ext cx="8784976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3050" lvl="0" indent="-27305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300" dirty="0" smtClean="0">
                <a:cs typeface="Arial" charset="0"/>
              </a:rPr>
              <a:t>According the value of        , a second-order system can be set into one of the four </a:t>
            </a:r>
            <a:r>
              <a:rPr lang="en-US" sz="2300" dirty="0">
                <a:cs typeface="Arial" charset="0"/>
              </a:rPr>
              <a:t>categories (page 169 in the textbook):</a:t>
            </a:r>
            <a:endParaRPr kumimoji="0" lang="en-US" sz="23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  <p:graphicFrame>
        <p:nvGraphicFramePr>
          <p:cNvPr id="264197" name="Object 1"/>
          <p:cNvGraphicFramePr>
            <a:graphicFrameLocks noChangeAspect="1"/>
          </p:cNvGraphicFramePr>
          <p:nvPr/>
        </p:nvGraphicFramePr>
        <p:xfrm>
          <a:off x="3203848" y="908720"/>
          <a:ext cx="2625601" cy="1296666"/>
        </p:xfrm>
        <a:graphic>
          <a:graphicData uri="http://schemas.openxmlformats.org/presentationml/2006/ole">
            <p:oleObj spid="_x0000_s244870" name="Equation" r:id="rId3" imgW="1054100" imgH="520700" progId="Equation.3">
              <p:embed/>
            </p:oleObj>
          </a:graphicData>
        </a:graphic>
      </p:graphicFrame>
      <p:graphicFrame>
        <p:nvGraphicFramePr>
          <p:cNvPr id="265220" name="Object 5"/>
          <p:cNvGraphicFramePr>
            <a:graphicFrameLocks noChangeAspect="1"/>
          </p:cNvGraphicFramePr>
          <p:nvPr/>
        </p:nvGraphicFramePr>
        <p:xfrm>
          <a:off x="3347864" y="2276872"/>
          <a:ext cx="341312" cy="479425"/>
        </p:xfrm>
        <a:graphic>
          <a:graphicData uri="http://schemas.openxmlformats.org/presentationml/2006/ole">
            <p:oleObj spid="_x0000_s244871" name="Equation" r:id="rId4" imgW="126725" imgH="177415" progId="Equation.3">
              <p:embed/>
            </p:oleObj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23528" y="3284984"/>
            <a:ext cx="8424936" cy="452129"/>
            <a:chOff x="323528" y="3284984"/>
            <a:chExt cx="8424936" cy="452129"/>
          </a:xfrm>
        </p:grpSpPr>
        <p:sp>
          <p:nvSpPr>
            <p:cNvPr id="8" name="Rectangle 7"/>
            <p:cNvSpPr/>
            <p:nvPr/>
          </p:nvSpPr>
          <p:spPr>
            <a:xfrm>
              <a:off x="323528" y="3284984"/>
              <a:ext cx="842493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200" dirty="0" smtClean="0">
                  <a:cs typeface="Arial" charset="0"/>
                </a:rPr>
                <a:t>4. </a:t>
              </a:r>
              <a:r>
                <a:rPr lang="en-US" sz="2000" i="1" dirty="0" smtClean="0">
                  <a:solidFill>
                    <a:srgbClr val="CC0000"/>
                  </a:solidFill>
                  <a:cs typeface="Arial" charset="0"/>
                </a:rPr>
                <a:t>Critically damped</a:t>
              </a:r>
              <a:r>
                <a:rPr lang="en-US" sz="2000" dirty="0" smtClean="0">
                  <a:cs typeface="Arial" charset="0"/>
                </a:rPr>
                <a:t> - when the system has two real but equal poles (     = 1).</a:t>
              </a:r>
              <a:endParaRPr lang="en-US" sz="2000" dirty="0">
                <a:cs typeface="Arial" charset="0"/>
              </a:endParaRPr>
            </a:p>
          </p:txBody>
        </p:sp>
        <p:graphicFrame>
          <p:nvGraphicFramePr>
            <p:cNvPr id="265223" name="Object 7"/>
            <p:cNvGraphicFramePr>
              <a:graphicFrameLocks noChangeAspect="1"/>
            </p:cNvGraphicFramePr>
            <p:nvPr/>
          </p:nvGraphicFramePr>
          <p:xfrm>
            <a:off x="7480056" y="3329696"/>
            <a:ext cx="290048" cy="407417"/>
          </p:xfrm>
          <a:graphic>
            <a:graphicData uri="http://schemas.openxmlformats.org/presentationml/2006/ole">
              <p:oleObj spid="_x0000_s244872" name="Equation" r:id="rId5" imgW="126725" imgH="177415" progId="Equation.3">
                <p:embed/>
              </p:oleObj>
            </a:graphicData>
          </a:graphic>
        </p:graphicFrame>
      </p:grpSp>
      <p:grpSp>
        <p:nvGrpSpPr>
          <p:cNvPr id="13" name="Group 10"/>
          <p:cNvGrpSpPr/>
          <p:nvPr/>
        </p:nvGrpSpPr>
        <p:grpSpPr>
          <a:xfrm>
            <a:off x="2195736" y="3857868"/>
            <a:ext cx="5056654" cy="2811492"/>
            <a:chOff x="4090552" y="2109148"/>
            <a:chExt cx="5056654" cy="2811492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6399496" y="2544640"/>
              <a:ext cx="0" cy="237600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6480472" y="1449040"/>
              <a:ext cx="0" cy="468000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751424" y="3748096"/>
              <a:ext cx="0" cy="720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5031344" y="3751864"/>
              <a:ext cx="0" cy="720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4311264" y="3748096"/>
              <a:ext cx="0" cy="720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535400" y="3851168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-a</a:t>
              </a:r>
              <a:endParaRPr lang="en-GB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01672" y="387469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-b</a:t>
              </a:r>
              <a:endParaRPr lang="en-GB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90552" y="3874696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-c</a:t>
              </a:r>
              <a:endParaRPr lang="en-GB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839108" y="36276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 smtClean="0"/>
                <a:t>δ</a:t>
              </a:r>
              <a:endParaRPr lang="en-GB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28184" y="2109148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j</a:t>
              </a:r>
              <a:r>
                <a:rPr lang="el-GR" b="1" dirty="0" smtClean="0"/>
                <a:t>ω</a:t>
              </a:r>
              <a:endParaRPr lang="en-GB" b="1" dirty="0"/>
            </a:p>
          </p:txBody>
        </p:sp>
      </p:grpSp>
      <p:grpSp>
        <p:nvGrpSpPr>
          <p:cNvPr id="14" name="Group 21"/>
          <p:cNvGrpSpPr/>
          <p:nvPr/>
        </p:nvGrpSpPr>
        <p:grpSpPr>
          <a:xfrm>
            <a:off x="3779912" y="5472520"/>
            <a:ext cx="144017" cy="145470"/>
            <a:chOff x="3203847" y="4809330"/>
            <a:chExt cx="144017" cy="145470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3203847" y="4809330"/>
              <a:ext cx="144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03864" y="4810800"/>
              <a:ext cx="144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25"/>
          <p:cNvGrpSpPr/>
          <p:nvPr/>
        </p:nvGrpSpPr>
        <p:grpSpPr>
          <a:xfrm>
            <a:off x="3820855" y="5486168"/>
            <a:ext cx="144017" cy="145470"/>
            <a:chOff x="3203847" y="4809330"/>
            <a:chExt cx="144017" cy="145470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3203847" y="4809330"/>
              <a:ext cx="144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203864" y="4810800"/>
              <a:ext cx="144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9366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46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428868"/>
            <a:ext cx="6529319" cy="2491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712968" cy="72008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Underdamped </a:t>
            </a:r>
            <a:r>
              <a:rPr lang="en-US" sz="3800" dirty="0"/>
              <a:t>S</a:t>
            </a:r>
            <a:r>
              <a:rPr lang="en-US" sz="3800" dirty="0" smtClean="0"/>
              <a:t>ystem</a:t>
            </a:r>
            <a:endParaRPr lang="en-MY" sz="3800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58F24C-94B3-46D8-9CDA-FE8199888758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6151" name="TextBox 7"/>
          <p:cNvSpPr txBox="1">
            <a:spLocks noChangeArrowheads="1"/>
          </p:cNvSpPr>
          <p:nvPr/>
        </p:nvSpPr>
        <p:spPr bwMode="auto">
          <a:xfrm>
            <a:off x="251520" y="764704"/>
            <a:ext cx="817929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For </a:t>
            </a:r>
            <a:r>
              <a:rPr lang="en-US" sz="2400" dirty="0">
                <a:solidFill>
                  <a:srgbClr val="FF0000"/>
                </a:solidFill>
              </a:rPr>
              <a:t>0&lt;</a:t>
            </a:r>
            <a:r>
              <a:rPr lang="el-GR" sz="2400" dirty="0">
                <a:solidFill>
                  <a:srgbClr val="FF0000"/>
                </a:solidFill>
              </a:rPr>
              <a:t> </a:t>
            </a:r>
            <a:r>
              <a:rPr lang="en-GB" sz="2400" dirty="0" smtClean="0">
                <a:solidFill>
                  <a:srgbClr val="FF0000"/>
                </a:solidFill>
              </a:rPr>
              <a:t>  </a:t>
            </a:r>
            <a:r>
              <a:rPr lang="el-GR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&lt;1 </a:t>
            </a:r>
            <a:r>
              <a:rPr lang="en-US" sz="2400" dirty="0"/>
              <a:t>and </a:t>
            </a:r>
            <a:r>
              <a:rPr lang="el-GR" sz="2400" dirty="0">
                <a:solidFill>
                  <a:srgbClr val="FF0000"/>
                </a:solidFill>
              </a:rPr>
              <a:t>ω</a:t>
            </a:r>
            <a:r>
              <a:rPr lang="en-US" sz="2400" baseline="-25000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rgbClr val="FF0000"/>
                </a:solidFill>
              </a:rPr>
              <a:t> &gt; 0</a:t>
            </a:r>
            <a:r>
              <a:rPr lang="en-US" sz="2400" dirty="0"/>
              <a:t>, </a:t>
            </a:r>
            <a:r>
              <a:rPr lang="en-US" sz="2400" dirty="0" smtClean="0"/>
              <a:t>the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order system’s response </a:t>
            </a:r>
            <a:r>
              <a:rPr lang="en-US" sz="2400" dirty="0"/>
              <a:t>due to a unit step </a:t>
            </a:r>
            <a:r>
              <a:rPr lang="en-US" sz="2400" dirty="0" smtClean="0"/>
              <a:t>input is as follows.</a:t>
            </a:r>
          </a:p>
          <a:p>
            <a:r>
              <a:rPr lang="en-US" sz="2400" dirty="0" smtClean="0"/>
              <a:t>Important timing characteristics: delay time, rise time, peak time, maximum overshoot, and settling time.</a:t>
            </a:r>
            <a:endParaRPr lang="en-MY" sz="2400" dirty="0"/>
          </a:p>
        </p:txBody>
      </p:sp>
      <p:graphicFrame>
        <p:nvGraphicFramePr>
          <p:cNvPr id="2693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67488033"/>
              </p:ext>
            </p:extLst>
          </p:nvPr>
        </p:nvGraphicFramePr>
        <p:xfrm>
          <a:off x="1115616" y="805589"/>
          <a:ext cx="289765" cy="407020"/>
        </p:xfrm>
        <a:graphic>
          <a:graphicData uri="http://schemas.openxmlformats.org/presentationml/2006/ole">
            <p:oleObj spid="_x0000_s245807" name="Equation" r:id="rId3" imgW="126725" imgH="177415" progId="Equation.3">
              <p:embed/>
            </p:oleObj>
          </a:graphicData>
        </a:graphic>
      </p:graphicFrame>
      <p:pic>
        <p:nvPicPr>
          <p:cNvPr id="26931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2636912"/>
            <a:ext cx="6363757" cy="3940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595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Delay Time</a:t>
            </a:r>
            <a:endParaRPr lang="en-MY" sz="3800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58F24C-94B3-46D8-9CDA-FE8199888758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6151" name="TextBox 7"/>
          <p:cNvSpPr txBox="1">
            <a:spLocks noChangeArrowheads="1"/>
          </p:cNvSpPr>
          <p:nvPr/>
        </p:nvSpPr>
        <p:spPr bwMode="auto">
          <a:xfrm>
            <a:off x="323528" y="869811"/>
            <a:ext cx="8179296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7800" indent="-177800" algn="just">
              <a:buFont typeface="Arial" pitchFamily="34" charset="0"/>
              <a:buChar char="•"/>
            </a:pPr>
            <a:r>
              <a:rPr lang="en-GB" sz="2600" dirty="0" smtClean="0"/>
              <a:t>The delay (</a:t>
            </a:r>
            <a:r>
              <a:rPr lang="en-GB" sz="2600" i="1" dirty="0" smtClean="0">
                <a:solidFill>
                  <a:srgbClr val="FF0000"/>
                </a:solidFill>
              </a:rPr>
              <a:t>t</a:t>
            </a:r>
            <a:r>
              <a:rPr lang="en-GB" sz="2600" i="1" baseline="-25000" dirty="0" smtClean="0">
                <a:solidFill>
                  <a:srgbClr val="FF0000"/>
                </a:solidFill>
              </a:rPr>
              <a:t>d</a:t>
            </a:r>
            <a:r>
              <a:rPr lang="en-GB" sz="2600" dirty="0" smtClean="0"/>
              <a:t>) time is the time required for the response to reach half the final value the very first time.</a:t>
            </a:r>
          </a:p>
          <a:p>
            <a:pPr algn="just"/>
            <a:endParaRPr lang="en-GB" sz="2400" dirty="0" smtClean="0"/>
          </a:p>
          <a:p>
            <a:endParaRPr lang="en-GB" sz="2400" dirty="0" smtClean="0"/>
          </a:p>
          <a:p>
            <a:endParaRPr lang="en-MY" sz="2400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069817"/>
            <a:ext cx="7776864" cy="481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403648" y="5585984"/>
            <a:ext cx="3744416" cy="128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458240" y="2505633"/>
            <a:ext cx="93610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812360" y="2869441"/>
            <a:ext cx="93610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763688" y="2392681"/>
            <a:ext cx="93610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563888" y="2213833"/>
            <a:ext cx="216024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961680" y="3445505"/>
            <a:ext cx="93610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411760" y="3473936"/>
            <a:ext cx="476760" cy="20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671304" y="3507633"/>
            <a:ext cx="47676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339368" y="2776249"/>
            <a:ext cx="936104" cy="980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 rot="5400000">
            <a:off x="2375756" y="3642941"/>
            <a:ext cx="93610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 rot="5400000">
            <a:off x="2653944" y="2927785"/>
            <a:ext cx="468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 rot="5400000">
            <a:off x="796592" y="6089969"/>
            <a:ext cx="1296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0689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sz="3800" dirty="0" smtClean="0"/>
              <a:t>Rise Time</a:t>
            </a:r>
            <a:endParaRPr lang="en-MY" sz="3800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788398"/>
            <a:ext cx="2133600" cy="365125"/>
          </a:xfrm>
          <a:noFill/>
        </p:spPr>
        <p:txBody>
          <a:bodyPr/>
          <a:lstStyle/>
          <a:p>
            <a:fld id="{9C58F24C-94B3-46D8-9CDA-FE8199888758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6151" name="TextBox 7"/>
          <p:cNvSpPr txBox="1">
            <a:spLocks noChangeArrowheads="1"/>
          </p:cNvSpPr>
          <p:nvPr/>
        </p:nvSpPr>
        <p:spPr bwMode="auto">
          <a:xfrm>
            <a:off x="179512" y="544612"/>
            <a:ext cx="817929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7800" indent="-177800" algn="just">
              <a:buFont typeface="Arial" pitchFamily="34" charset="0"/>
              <a:buChar char="•"/>
            </a:pPr>
            <a:r>
              <a:rPr lang="en-GB" sz="2200" dirty="0" smtClean="0"/>
              <a:t>The rise time is the time required for the response to rise from 10% to 90%, 5% to 95%, or 0% to 100% of its final value. </a:t>
            </a:r>
          </a:p>
          <a:p>
            <a:pPr marL="177800" indent="-177800" algn="just">
              <a:buFont typeface="Arial" pitchFamily="34" charset="0"/>
              <a:buChar char="•"/>
            </a:pPr>
            <a:endParaRPr lang="en-GB" sz="1000" dirty="0" smtClean="0"/>
          </a:p>
          <a:p>
            <a:pPr marL="177800" indent="-177800" algn="just">
              <a:buFont typeface="Arial" pitchFamily="34" charset="0"/>
              <a:buChar char="•"/>
            </a:pPr>
            <a:r>
              <a:rPr lang="en-GB" sz="2200" dirty="0" smtClean="0"/>
              <a:t>For underdamped second order systems, the 0% to 100% rise time is normally used. For overdamped systems, the 10% to 90% rise time is commonly used.</a:t>
            </a:r>
          </a:p>
          <a:p>
            <a:endParaRPr lang="en-MY" sz="24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553200" y="6788398"/>
            <a:ext cx="2133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58F24C-94B3-46D8-9CDA-FE819988875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501865"/>
            <a:ext cx="7776864" cy="481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555776" y="6018032"/>
            <a:ext cx="2592288" cy="128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458240" y="2937681"/>
            <a:ext cx="93610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812360" y="3301489"/>
            <a:ext cx="93610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763688" y="2824729"/>
            <a:ext cx="93610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563888" y="2645881"/>
            <a:ext cx="216024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961680" y="3877553"/>
            <a:ext cx="93610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727088" y="3905984"/>
            <a:ext cx="476760" cy="20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671304" y="3939681"/>
            <a:ext cx="47676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7339368" y="3208297"/>
            <a:ext cx="936104" cy="980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 rot="5400000">
            <a:off x="2375756" y="4074989"/>
            <a:ext cx="93610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 rot="5400000">
            <a:off x="2653944" y="3359833"/>
            <a:ext cx="468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 rot="5400000">
            <a:off x="796592" y="6522017"/>
            <a:ext cx="1296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403648" y="6507928"/>
            <a:ext cx="1359768" cy="642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1093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Peak Time</a:t>
            </a:r>
            <a:endParaRPr lang="en-MY" sz="3800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58F24C-94B3-46D8-9CDA-FE8199888758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6151" name="TextBox 7"/>
          <p:cNvSpPr txBox="1">
            <a:spLocks noChangeArrowheads="1"/>
          </p:cNvSpPr>
          <p:nvPr/>
        </p:nvSpPr>
        <p:spPr bwMode="auto">
          <a:xfrm>
            <a:off x="323528" y="869811"/>
            <a:ext cx="817929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en-GB" sz="2400" dirty="0" smtClean="0"/>
              <a:t>The peak time is the time required for the response to reach the first peak of the overshoot.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481192" y="6275373"/>
            <a:ext cx="2133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58F24C-94B3-46D8-9CDA-FE819988875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6481192" y="6275373"/>
            <a:ext cx="2133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58F24C-94B3-46D8-9CDA-FE819988875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88840"/>
            <a:ext cx="7776864" cy="481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059832" y="5505007"/>
            <a:ext cx="2016224" cy="128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740352" y="2788464"/>
            <a:ext cx="93610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491880" y="2132856"/>
            <a:ext cx="216024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889672" y="3364528"/>
            <a:ext cx="93610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599296" y="3426656"/>
            <a:ext cx="47676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267360" y="2695272"/>
            <a:ext cx="936104" cy="980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 rot="5400000">
            <a:off x="724584" y="6008992"/>
            <a:ext cx="1296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304344" y="6367519"/>
            <a:ext cx="2016224" cy="435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9210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Maximum Overshoot</a:t>
            </a:r>
            <a:endParaRPr lang="en-MY" sz="3800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58F24C-94B3-46D8-9CDA-FE8199888758}" type="slidenum">
              <a:rPr lang="en-US" smtClean="0"/>
              <a:pPr/>
              <a:t>74</a:t>
            </a:fld>
            <a:endParaRPr lang="en-US" smtClean="0"/>
          </a:p>
        </p:txBody>
      </p:sp>
      <p:sp>
        <p:nvSpPr>
          <p:cNvPr id="6151" name="TextBox 7"/>
          <p:cNvSpPr txBox="1">
            <a:spLocks noChangeArrowheads="1"/>
          </p:cNvSpPr>
          <p:nvPr/>
        </p:nvSpPr>
        <p:spPr bwMode="auto">
          <a:xfrm>
            <a:off x="323528" y="869811"/>
            <a:ext cx="817929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GB" sz="2400" dirty="0" smtClean="0"/>
              <a:t>The maximum overshoot is the maximum peak value of the response curve measured from unity. If the final steady-state value of the response differs from unity, then it is common to use the maximum percent overshoot. It is defined by</a:t>
            </a:r>
          </a:p>
          <a:p>
            <a:pPr algn="just"/>
            <a:endParaRPr lang="en-GB" sz="2400" dirty="0" smtClean="0"/>
          </a:p>
          <a:p>
            <a:pPr algn="just"/>
            <a:endParaRPr lang="en-GB" sz="2400" dirty="0" smtClean="0"/>
          </a:p>
          <a:p>
            <a:pPr algn="just"/>
            <a:endParaRPr lang="en-GB" sz="2400" dirty="0" smtClean="0"/>
          </a:p>
          <a:p>
            <a:pPr algn="just"/>
            <a:endParaRPr lang="en-GB" sz="2400" dirty="0" smtClean="0"/>
          </a:p>
          <a:p>
            <a:pPr algn="just"/>
            <a:endParaRPr lang="en-GB" sz="2400" dirty="0" smtClean="0"/>
          </a:p>
          <a:p>
            <a:pPr algn="just"/>
            <a:r>
              <a:rPr lang="en-GB" sz="2400" dirty="0" smtClean="0"/>
              <a:t>The amount of the maximum (percent) overshoot directly indicates the relative stability of the system.</a:t>
            </a:r>
          </a:p>
          <a:p>
            <a:endParaRPr lang="en-MY" sz="2400" dirty="0"/>
          </a:p>
        </p:txBody>
      </p:sp>
      <p:pic>
        <p:nvPicPr>
          <p:cNvPr id="271362" name="Picture 2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>
            <a:off x="1547664" y="3068960"/>
            <a:ext cx="5953472" cy="74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7162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Settling Time</a:t>
            </a:r>
            <a:endParaRPr lang="en-MY" sz="3800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58F24C-94B3-46D8-9CDA-FE8199888758}" type="slidenum">
              <a:rPr lang="en-US" smtClean="0"/>
              <a:pPr/>
              <a:t>75</a:t>
            </a:fld>
            <a:endParaRPr lang="en-US" smtClean="0"/>
          </a:p>
        </p:txBody>
      </p:sp>
      <p:sp>
        <p:nvSpPr>
          <p:cNvPr id="6151" name="TextBox 7"/>
          <p:cNvSpPr txBox="1">
            <a:spLocks noChangeArrowheads="1"/>
          </p:cNvSpPr>
          <p:nvPr/>
        </p:nvSpPr>
        <p:spPr bwMode="auto">
          <a:xfrm>
            <a:off x="251520" y="836712"/>
            <a:ext cx="817929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3050" indent="-273050" algn="just">
              <a:buFont typeface="Arial" pitchFamily="34" charset="0"/>
              <a:buChar char="•"/>
            </a:pPr>
            <a:r>
              <a:rPr lang="en-GB" sz="2400" dirty="0" smtClean="0"/>
              <a:t>The settling time is the time required for the response curve to reach and stay within a range about the final value of size specified by absolute percentage of the final value (usually 2% or 5%). 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6352" y="2310840"/>
            <a:ext cx="7272808" cy="4503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5508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824"/>
            <a:ext cx="8229600" cy="940966"/>
          </a:xfrm>
        </p:spPr>
        <p:txBody>
          <a:bodyPr>
            <a:normAutofit/>
          </a:bodyPr>
          <a:lstStyle/>
          <a:p>
            <a:r>
              <a:rPr lang="en-GB" sz="3800" dirty="0" smtClean="0"/>
              <a:t>Step Response of underdamped System</a:t>
            </a:r>
            <a:endParaRPr lang="en-GB" sz="3800" dirty="0"/>
          </a:p>
        </p:txBody>
      </p:sp>
      <p:graphicFrame>
        <p:nvGraphicFramePr>
          <p:cNvPr id="286723" name="Object 1"/>
          <p:cNvGraphicFramePr>
            <a:graphicFrameLocks noChangeAspect="1"/>
          </p:cNvGraphicFramePr>
          <p:nvPr/>
        </p:nvGraphicFramePr>
        <p:xfrm>
          <a:off x="2071836" y="4509120"/>
          <a:ext cx="5524500" cy="925513"/>
        </p:xfrm>
        <a:graphic>
          <a:graphicData uri="http://schemas.openxmlformats.org/presentationml/2006/ole">
            <p:oleObj spid="_x0000_s255286" name="Equation" r:id="rId3" imgW="2349500" imgH="393700" progId="Equation.3">
              <p:embed/>
            </p:oleObj>
          </a:graphicData>
        </a:graphic>
      </p:graphicFrame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-36512" y="2447890"/>
            <a:ext cx="892899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3050" indent="-273050" algn="just">
              <a:buFont typeface="Arial" pitchFamily="34" charset="0"/>
              <a:buChar char="•"/>
            </a:pPr>
            <a:r>
              <a:rPr lang="en-GB" sz="2500" dirty="0" smtClean="0"/>
              <a:t>The partial fraction expansion of above equation is given as</a:t>
            </a:r>
          </a:p>
        </p:txBody>
      </p:sp>
      <p:graphicFrame>
        <p:nvGraphicFramePr>
          <p:cNvPr id="286724" name="Object 4"/>
          <p:cNvGraphicFramePr>
            <a:graphicFrameLocks noChangeAspect="1"/>
          </p:cNvGraphicFramePr>
          <p:nvPr/>
        </p:nvGraphicFramePr>
        <p:xfrm>
          <a:off x="2915816" y="3140968"/>
          <a:ext cx="3524250" cy="925512"/>
        </p:xfrm>
        <a:graphic>
          <a:graphicData uri="http://schemas.openxmlformats.org/presentationml/2006/ole">
            <p:oleObj spid="_x0000_s255287" name="Equation" r:id="rId4" imgW="1497950" imgH="393529" progId="Equation.3">
              <p:embed/>
            </p:oleObj>
          </a:graphicData>
        </a:graphic>
      </p:graphicFrame>
      <p:grpSp>
        <p:nvGrpSpPr>
          <p:cNvPr id="3" name="Group 12"/>
          <p:cNvGrpSpPr/>
          <p:nvPr/>
        </p:nvGrpSpPr>
        <p:grpSpPr>
          <a:xfrm>
            <a:off x="431654" y="4810800"/>
            <a:ext cx="5600622" cy="1021277"/>
            <a:chOff x="123506" y="4594776"/>
            <a:chExt cx="5600622" cy="1021277"/>
          </a:xfrm>
        </p:grpSpPr>
        <p:grpSp>
          <p:nvGrpSpPr>
            <p:cNvPr id="4" name="Group 10"/>
            <p:cNvGrpSpPr/>
            <p:nvPr/>
          </p:nvGrpSpPr>
          <p:grpSpPr>
            <a:xfrm>
              <a:off x="1501254" y="4594776"/>
              <a:ext cx="4222874" cy="1021277"/>
              <a:chOff x="1501254" y="4594776"/>
              <a:chExt cx="4222874" cy="102127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3059832" y="4594776"/>
                <a:ext cx="2664296" cy="720080"/>
              </a:xfrm>
              <a:prstGeom prst="ellipse">
                <a:avLst/>
              </a:pr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1501254" y="5254388"/>
                <a:ext cx="1937982" cy="361665"/>
              </a:xfrm>
              <a:custGeom>
                <a:avLst/>
                <a:gdLst>
                  <a:gd name="connsiteX0" fmla="*/ 1937982 w 1937982"/>
                  <a:gd name="connsiteY0" fmla="*/ 0 h 361665"/>
                  <a:gd name="connsiteX1" fmla="*/ 1801504 w 1937982"/>
                  <a:gd name="connsiteY1" fmla="*/ 109182 h 361665"/>
                  <a:gd name="connsiteX2" fmla="*/ 1528549 w 1937982"/>
                  <a:gd name="connsiteY2" fmla="*/ 232012 h 361665"/>
                  <a:gd name="connsiteX3" fmla="*/ 491319 w 1937982"/>
                  <a:gd name="connsiteY3" fmla="*/ 327546 h 361665"/>
                  <a:gd name="connsiteX4" fmla="*/ 0 w 1937982"/>
                  <a:gd name="connsiteY4" fmla="*/ 27296 h 361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7982" h="361665">
                    <a:moveTo>
                      <a:pt x="1937982" y="0"/>
                    </a:moveTo>
                    <a:cubicBezTo>
                      <a:pt x="1903862" y="35256"/>
                      <a:pt x="1869743" y="70513"/>
                      <a:pt x="1801504" y="109182"/>
                    </a:cubicBezTo>
                    <a:cubicBezTo>
                      <a:pt x="1733265" y="147851"/>
                      <a:pt x="1746913" y="195618"/>
                      <a:pt x="1528549" y="232012"/>
                    </a:cubicBezTo>
                    <a:cubicBezTo>
                      <a:pt x="1310185" y="268406"/>
                      <a:pt x="746077" y="361665"/>
                      <a:pt x="491319" y="327546"/>
                    </a:cubicBezTo>
                    <a:cubicBezTo>
                      <a:pt x="236561" y="293427"/>
                      <a:pt x="118280" y="160361"/>
                      <a:pt x="0" y="27296"/>
                    </a:cubicBezTo>
                  </a:path>
                </a:pathLst>
              </a:cu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aphicFrame>
          <p:nvGraphicFramePr>
            <p:cNvPr id="286726" name="Object 6"/>
            <p:cNvGraphicFramePr>
              <a:graphicFrameLocks noChangeAspect="1"/>
            </p:cNvGraphicFramePr>
            <p:nvPr/>
          </p:nvGraphicFramePr>
          <p:xfrm>
            <a:off x="123506" y="4725144"/>
            <a:ext cx="1400155" cy="504056"/>
          </p:xfrm>
          <a:graphic>
            <a:graphicData uri="http://schemas.openxmlformats.org/presentationml/2006/ole">
              <p:oleObj spid="_x0000_s255288" name="Equation" r:id="rId5" imgW="634725" imgH="228501" progId="Equation.3">
                <p:embed/>
              </p:oleObj>
            </a:graphicData>
          </a:graphic>
        </p:graphicFrame>
      </p:grpSp>
      <p:grpSp>
        <p:nvGrpSpPr>
          <p:cNvPr id="17" name="Group 16"/>
          <p:cNvGrpSpPr/>
          <p:nvPr/>
        </p:nvGrpSpPr>
        <p:grpSpPr>
          <a:xfrm>
            <a:off x="5940152" y="4038472"/>
            <a:ext cx="3038997" cy="1437816"/>
            <a:chOff x="5940152" y="4038472"/>
            <a:chExt cx="3038997" cy="1437816"/>
          </a:xfrm>
        </p:grpSpPr>
        <p:graphicFrame>
          <p:nvGraphicFramePr>
            <p:cNvPr id="287751" name="Object 7"/>
            <p:cNvGraphicFramePr>
              <a:graphicFrameLocks noChangeAspect="1"/>
            </p:cNvGraphicFramePr>
            <p:nvPr/>
          </p:nvGraphicFramePr>
          <p:xfrm>
            <a:off x="7740352" y="4038472"/>
            <a:ext cx="1238797" cy="467990"/>
          </p:xfrm>
          <a:graphic>
            <a:graphicData uri="http://schemas.openxmlformats.org/presentationml/2006/ole">
              <p:oleObj spid="_x0000_s255289" name="Equation" r:id="rId6" imgW="571252" imgH="215806" progId="Equation.3">
                <p:embed/>
              </p:oleObj>
            </a:graphicData>
          </a:graphic>
        </p:graphicFrame>
        <p:sp>
          <p:nvSpPr>
            <p:cNvPr id="15" name="Oval 14"/>
            <p:cNvSpPr/>
            <p:nvPr/>
          </p:nvSpPr>
          <p:spPr>
            <a:xfrm>
              <a:off x="5940152" y="4922256"/>
              <a:ext cx="1800200" cy="554032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7779224" y="4503761"/>
              <a:ext cx="464024" cy="864359"/>
            </a:xfrm>
            <a:custGeom>
              <a:avLst/>
              <a:gdLst>
                <a:gd name="connsiteX0" fmla="*/ 0 w 464024"/>
                <a:gd name="connsiteY0" fmla="*/ 818866 h 864359"/>
                <a:gd name="connsiteX1" fmla="*/ 218364 w 464024"/>
                <a:gd name="connsiteY1" fmla="*/ 832514 h 864359"/>
                <a:gd name="connsiteX2" fmla="*/ 313898 w 464024"/>
                <a:gd name="connsiteY2" fmla="*/ 627797 h 864359"/>
                <a:gd name="connsiteX3" fmla="*/ 464024 w 464024"/>
                <a:gd name="connsiteY3" fmla="*/ 0 h 864359"/>
                <a:gd name="connsiteX4" fmla="*/ 464024 w 464024"/>
                <a:gd name="connsiteY4" fmla="*/ 0 h 86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024" h="864359">
                  <a:moveTo>
                    <a:pt x="0" y="818866"/>
                  </a:moveTo>
                  <a:cubicBezTo>
                    <a:pt x="83024" y="841612"/>
                    <a:pt x="166048" y="864359"/>
                    <a:pt x="218364" y="832514"/>
                  </a:cubicBezTo>
                  <a:cubicBezTo>
                    <a:pt x="270680" y="800669"/>
                    <a:pt x="272955" y="766549"/>
                    <a:pt x="313898" y="627797"/>
                  </a:cubicBezTo>
                  <a:cubicBezTo>
                    <a:pt x="354841" y="489045"/>
                    <a:pt x="464024" y="0"/>
                    <a:pt x="464024" y="0"/>
                  </a:cubicBezTo>
                  <a:lnTo>
                    <a:pt x="464024" y="0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287752" name="Object 8"/>
          <p:cNvGraphicFramePr>
            <a:graphicFrameLocks noChangeAspect="1"/>
          </p:cNvGraphicFramePr>
          <p:nvPr/>
        </p:nvGraphicFramePr>
        <p:xfrm>
          <a:off x="3021013" y="5676900"/>
          <a:ext cx="4330700" cy="955675"/>
        </p:xfrm>
        <a:graphic>
          <a:graphicData uri="http://schemas.openxmlformats.org/presentationml/2006/ole">
            <p:oleObj spid="_x0000_s255290" name="Equation" r:id="rId7" imgW="1841500" imgH="406400" progId="Equation.3">
              <p:embed/>
            </p:oleObj>
          </a:graphicData>
        </a:graphic>
      </p:graphicFrame>
      <p:graphicFrame>
        <p:nvGraphicFramePr>
          <p:cNvPr id="287753" name="Object 1"/>
          <p:cNvGraphicFramePr>
            <a:graphicFrameLocks noChangeAspect="1"/>
          </p:cNvGraphicFramePr>
          <p:nvPr/>
        </p:nvGraphicFramePr>
        <p:xfrm>
          <a:off x="193675" y="1196975"/>
          <a:ext cx="3105150" cy="985838"/>
        </p:xfrm>
        <a:graphic>
          <a:graphicData uri="http://schemas.openxmlformats.org/presentationml/2006/ole">
            <p:oleObj spid="_x0000_s255291" name="Equation" r:id="rId8" imgW="1320227" imgH="418918" progId="Equation.3">
              <p:embed/>
            </p:oleObj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3491880" y="1268760"/>
            <a:ext cx="5361087" cy="985837"/>
            <a:chOff x="3491880" y="1268760"/>
            <a:chExt cx="5361087" cy="985837"/>
          </a:xfrm>
        </p:grpSpPr>
        <p:graphicFrame>
          <p:nvGraphicFramePr>
            <p:cNvPr id="286722" name="Object 1"/>
            <p:cNvGraphicFramePr>
              <a:graphicFrameLocks noChangeAspect="1"/>
            </p:cNvGraphicFramePr>
            <p:nvPr/>
          </p:nvGraphicFramePr>
          <p:xfrm>
            <a:off x="5508104" y="1268760"/>
            <a:ext cx="3344863" cy="985837"/>
          </p:xfrm>
          <a:graphic>
            <a:graphicData uri="http://schemas.openxmlformats.org/presentationml/2006/ole">
              <p:oleObj spid="_x0000_s255292" name="Equation" r:id="rId9" imgW="1422400" imgH="419100" progId="Equation.3">
                <p:embed/>
              </p:oleObj>
            </a:graphicData>
          </a:graphic>
        </p:graphicFrame>
        <p:cxnSp>
          <p:nvCxnSpPr>
            <p:cNvPr id="21" name="Straight Arrow Connector 20"/>
            <p:cNvCxnSpPr/>
            <p:nvPr/>
          </p:nvCxnSpPr>
          <p:spPr>
            <a:xfrm>
              <a:off x="3491880" y="1714456"/>
              <a:ext cx="18722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629784" y="1352072"/>
              <a:ext cx="1573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>
                  <a:solidFill>
                    <a:srgbClr val="FF0000"/>
                  </a:solidFill>
                </a:rPr>
                <a:t>Step Response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2779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824"/>
            <a:ext cx="8229600" cy="940966"/>
          </a:xfrm>
        </p:spPr>
        <p:txBody>
          <a:bodyPr>
            <a:normAutofit/>
          </a:bodyPr>
          <a:lstStyle/>
          <a:p>
            <a:r>
              <a:rPr lang="en-GB" sz="3800" dirty="0" smtClean="0"/>
              <a:t>Step Response of underdamped System</a:t>
            </a:r>
            <a:endParaRPr lang="en-GB" sz="3800" dirty="0"/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-36512" y="2132856"/>
            <a:ext cx="892899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3050" indent="-273050" algn="just">
              <a:buFont typeface="Arial" pitchFamily="34" charset="0"/>
              <a:buChar char="•"/>
            </a:pPr>
            <a:r>
              <a:rPr lang="en-GB" sz="2500" dirty="0" smtClean="0"/>
              <a:t>Above equation can be written as </a:t>
            </a:r>
          </a:p>
        </p:txBody>
      </p:sp>
      <p:graphicFrame>
        <p:nvGraphicFramePr>
          <p:cNvPr id="287752" name="Object 8"/>
          <p:cNvGraphicFramePr>
            <a:graphicFrameLocks noChangeAspect="1"/>
          </p:cNvGraphicFramePr>
          <p:nvPr/>
        </p:nvGraphicFramePr>
        <p:xfrm>
          <a:off x="2486025" y="1125538"/>
          <a:ext cx="4330700" cy="955675"/>
        </p:xfrm>
        <a:graphic>
          <a:graphicData uri="http://schemas.openxmlformats.org/presentationml/2006/ole">
            <p:oleObj spid="_x0000_s256178" name="Equation" r:id="rId3" imgW="1841500" imgH="406400" progId="Equation.3">
              <p:embed/>
            </p:oleObj>
          </a:graphicData>
        </a:graphic>
      </p:graphicFrame>
      <p:graphicFrame>
        <p:nvGraphicFramePr>
          <p:cNvPr id="288777" name="Object 8"/>
          <p:cNvGraphicFramePr>
            <a:graphicFrameLocks noChangeAspect="1"/>
          </p:cNvGraphicFramePr>
          <p:nvPr/>
        </p:nvGraphicFramePr>
        <p:xfrm>
          <a:off x="2990850" y="2781300"/>
          <a:ext cx="3435350" cy="955675"/>
        </p:xfrm>
        <a:graphic>
          <a:graphicData uri="http://schemas.openxmlformats.org/presentationml/2006/ole">
            <p:oleObj spid="_x0000_s256179" name="Equation" r:id="rId4" imgW="1459866" imgH="406224" progId="Equation.3">
              <p:embed/>
            </p:oleObj>
          </a:graphicData>
        </a:graphic>
      </p:graphicFrame>
      <p:graphicFrame>
        <p:nvGraphicFramePr>
          <p:cNvPr id="288778" name="Object 8"/>
          <p:cNvGraphicFramePr>
            <a:graphicFrameLocks noChangeAspect="1"/>
          </p:cNvGraphicFramePr>
          <p:nvPr/>
        </p:nvGraphicFramePr>
        <p:xfrm>
          <a:off x="1485401" y="3648792"/>
          <a:ext cx="1845047" cy="545505"/>
        </p:xfrm>
        <a:graphic>
          <a:graphicData uri="http://schemas.openxmlformats.org/presentationml/2006/ole">
            <p:oleObj spid="_x0000_s256180" name="Equation" r:id="rId5" imgW="901309" imgH="266584" progId="Equation.3">
              <p:embed/>
            </p:oleObj>
          </a:graphicData>
        </a:graphic>
      </p:graphicFrame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0" y="3679976"/>
            <a:ext cx="892899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3050" indent="-273050" algn="just">
              <a:buFont typeface="Arial" pitchFamily="34" charset="0"/>
              <a:buChar char="•"/>
            </a:pPr>
            <a:r>
              <a:rPr lang="en-GB" sz="2500" dirty="0" smtClean="0"/>
              <a:t>Where                            , is the frequency of transient oscillations and is called </a:t>
            </a:r>
            <a:r>
              <a:rPr lang="en-GB" sz="2500" dirty="0" smtClean="0">
                <a:solidFill>
                  <a:srgbClr val="FF0000"/>
                </a:solidFill>
              </a:rPr>
              <a:t>damped natural frequency</a:t>
            </a:r>
            <a:r>
              <a:rPr lang="en-GB" sz="2500" dirty="0" smtClean="0"/>
              <a:t>.</a:t>
            </a: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-36512" y="4725144"/>
            <a:ext cx="892899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7800" indent="-177800" algn="just">
              <a:buFont typeface="Arial" pitchFamily="34" charset="0"/>
              <a:buChar char="•"/>
            </a:pPr>
            <a:r>
              <a:rPr lang="en-GB" sz="2500" dirty="0" smtClean="0"/>
              <a:t>The inverse Laplace transform of above equation can be obtained easily if </a:t>
            </a:r>
            <a:r>
              <a:rPr lang="en-GB" sz="2500" dirty="0" smtClean="0">
                <a:solidFill>
                  <a:srgbClr val="FF0000"/>
                </a:solidFill>
              </a:rPr>
              <a:t>C(s)</a:t>
            </a:r>
            <a:r>
              <a:rPr lang="en-GB" sz="2500" dirty="0" smtClean="0"/>
              <a:t> is written in the following form:</a:t>
            </a:r>
          </a:p>
        </p:txBody>
      </p:sp>
      <p:graphicFrame>
        <p:nvGraphicFramePr>
          <p:cNvPr id="288779" name="Object 11"/>
          <p:cNvGraphicFramePr>
            <a:graphicFrameLocks noChangeAspect="1"/>
          </p:cNvGraphicFramePr>
          <p:nvPr/>
        </p:nvGraphicFramePr>
        <p:xfrm>
          <a:off x="1941513" y="5661025"/>
          <a:ext cx="5676900" cy="955675"/>
        </p:xfrm>
        <a:graphic>
          <a:graphicData uri="http://schemas.openxmlformats.org/presentationml/2006/ole">
            <p:oleObj spid="_x0000_s256181" name="Equation" r:id="rId6" imgW="2413000" imgH="406400" progId="Equation.3">
              <p:embed/>
            </p:oleObj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7383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  <p:bldP spid="2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824"/>
            <a:ext cx="8229600" cy="940966"/>
          </a:xfrm>
        </p:spPr>
        <p:txBody>
          <a:bodyPr>
            <a:normAutofit/>
          </a:bodyPr>
          <a:lstStyle/>
          <a:p>
            <a:r>
              <a:rPr lang="en-GB" sz="3800" dirty="0" smtClean="0"/>
              <a:t>Step Response of underdamped System</a:t>
            </a:r>
            <a:endParaRPr lang="en-GB" sz="3800" dirty="0"/>
          </a:p>
        </p:txBody>
      </p:sp>
      <p:graphicFrame>
        <p:nvGraphicFramePr>
          <p:cNvPr id="288779" name="Object 11"/>
          <p:cNvGraphicFramePr>
            <a:graphicFrameLocks noChangeAspect="1"/>
          </p:cNvGraphicFramePr>
          <p:nvPr/>
        </p:nvGraphicFramePr>
        <p:xfrm>
          <a:off x="2071688" y="1125538"/>
          <a:ext cx="5676900" cy="955675"/>
        </p:xfrm>
        <a:graphic>
          <a:graphicData uri="http://schemas.openxmlformats.org/presentationml/2006/ole">
            <p:oleObj spid="_x0000_s257202" name="Equation" r:id="rId3" imgW="2413000" imgH="406400" progId="Equation.3">
              <p:embed/>
            </p:oleObj>
          </a:graphicData>
        </a:graphic>
      </p:graphicFrame>
      <p:graphicFrame>
        <p:nvGraphicFramePr>
          <p:cNvPr id="289798" name="Object 11"/>
          <p:cNvGraphicFramePr>
            <a:graphicFrameLocks noChangeAspect="1"/>
          </p:cNvGraphicFramePr>
          <p:nvPr/>
        </p:nvGraphicFramePr>
        <p:xfrm>
          <a:off x="1693863" y="2349500"/>
          <a:ext cx="6184900" cy="1492250"/>
        </p:xfrm>
        <a:graphic>
          <a:graphicData uri="http://schemas.openxmlformats.org/presentationml/2006/ole">
            <p:oleObj spid="_x0000_s257203" name="Equation" r:id="rId4" imgW="2628900" imgH="635000" progId="Equation.3">
              <p:embed/>
            </p:oleObj>
          </a:graphicData>
        </a:graphic>
      </p:graphicFrame>
      <p:graphicFrame>
        <p:nvGraphicFramePr>
          <p:cNvPr id="289799" name="Object 7"/>
          <p:cNvGraphicFramePr>
            <a:graphicFrameLocks noChangeAspect="1"/>
          </p:cNvGraphicFramePr>
          <p:nvPr/>
        </p:nvGraphicFramePr>
        <p:xfrm>
          <a:off x="1555750" y="4149725"/>
          <a:ext cx="6751638" cy="1014413"/>
        </p:xfrm>
        <a:graphic>
          <a:graphicData uri="http://schemas.openxmlformats.org/presentationml/2006/ole">
            <p:oleObj spid="_x0000_s257204" name="Equation" r:id="rId5" imgW="2870200" imgH="431800" progId="Equation.3">
              <p:embed/>
            </p:oleObj>
          </a:graphicData>
        </a:graphic>
      </p:graphicFrame>
      <p:graphicFrame>
        <p:nvGraphicFramePr>
          <p:cNvPr id="289800" name="Object 8"/>
          <p:cNvGraphicFramePr>
            <a:graphicFrameLocks noChangeAspect="1"/>
          </p:cNvGraphicFramePr>
          <p:nvPr/>
        </p:nvGraphicFramePr>
        <p:xfrm>
          <a:off x="1973263" y="5367338"/>
          <a:ext cx="5915025" cy="1014412"/>
        </p:xfrm>
        <a:graphic>
          <a:graphicData uri="http://schemas.openxmlformats.org/presentationml/2006/ole">
            <p:oleObj spid="_x0000_s257205" name="Equation" r:id="rId6" imgW="2514600" imgH="431800" progId="Equation.3">
              <p:embed/>
            </p:oleObj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8887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824"/>
            <a:ext cx="8229600" cy="940966"/>
          </a:xfrm>
        </p:spPr>
        <p:txBody>
          <a:bodyPr>
            <a:normAutofit/>
          </a:bodyPr>
          <a:lstStyle/>
          <a:p>
            <a:r>
              <a:rPr lang="en-GB" sz="3800" dirty="0" smtClean="0"/>
              <a:t>Step Response of underdamped System</a:t>
            </a:r>
            <a:endParaRPr lang="en-GB" sz="3800" dirty="0"/>
          </a:p>
        </p:txBody>
      </p:sp>
      <p:graphicFrame>
        <p:nvGraphicFramePr>
          <p:cNvPr id="289800" name="Object 8"/>
          <p:cNvGraphicFramePr>
            <a:graphicFrameLocks noChangeAspect="1"/>
          </p:cNvGraphicFramePr>
          <p:nvPr/>
        </p:nvGraphicFramePr>
        <p:xfrm>
          <a:off x="1835696" y="1196752"/>
          <a:ext cx="5915025" cy="1014412"/>
        </p:xfrm>
        <a:graphic>
          <a:graphicData uri="http://schemas.openxmlformats.org/presentationml/2006/ole">
            <p:oleObj spid="_x0000_s258270" name="Equation" r:id="rId3" imgW="2514600" imgH="431800" progId="Equation.3">
              <p:embed/>
            </p:oleObj>
          </a:graphicData>
        </a:graphic>
      </p:graphicFrame>
      <p:graphicFrame>
        <p:nvGraphicFramePr>
          <p:cNvPr id="290822" name="Object 8"/>
          <p:cNvGraphicFramePr>
            <a:graphicFrameLocks noChangeAspect="1"/>
          </p:cNvGraphicFramePr>
          <p:nvPr/>
        </p:nvGraphicFramePr>
        <p:xfrm>
          <a:off x="2051720" y="2421062"/>
          <a:ext cx="5376863" cy="1223962"/>
        </p:xfrm>
        <a:graphic>
          <a:graphicData uri="http://schemas.openxmlformats.org/presentationml/2006/ole">
            <p:oleObj spid="_x0000_s258271" name="Equation" r:id="rId4" imgW="2286000" imgH="520700" progId="Equation.3">
              <p:embed/>
            </p:oleObj>
          </a:graphicData>
        </a:graphic>
      </p:graphicFrame>
      <p:graphicFrame>
        <p:nvGraphicFramePr>
          <p:cNvPr id="290823" name="Object 7"/>
          <p:cNvGraphicFramePr>
            <a:graphicFrameLocks noChangeAspect="1"/>
          </p:cNvGraphicFramePr>
          <p:nvPr/>
        </p:nvGraphicFramePr>
        <p:xfrm>
          <a:off x="3347863" y="4293096"/>
          <a:ext cx="2332357" cy="1152128"/>
        </p:xfrm>
        <a:graphic>
          <a:graphicData uri="http://schemas.openxmlformats.org/presentationml/2006/ole">
            <p:oleObj spid="_x0000_s258272" name="Equation" r:id="rId5" imgW="901309" imgH="444307" progId="Equation.3">
              <p:embed/>
            </p:oleObj>
          </a:graphicData>
        </a:graphic>
      </p:graphicFrame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0" y="3933056"/>
            <a:ext cx="892899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7800" indent="-177800" algn="just">
              <a:buFont typeface="Arial" pitchFamily="34" charset="0"/>
              <a:buChar char="•"/>
            </a:pPr>
            <a:r>
              <a:rPr lang="en-GB" sz="2500" dirty="0" smtClean="0"/>
              <a:t>When</a:t>
            </a:r>
          </a:p>
        </p:txBody>
      </p:sp>
      <p:graphicFrame>
        <p:nvGraphicFramePr>
          <p:cNvPr id="290824" name="Object 8"/>
          <p:cNvGraphicFramePr>
            <a:graphicFrameLocks noChangeAspect="1"/>
          </p:cNvGraphicFramePr>
          <p:nvPr/>
        </p:nvGraphicFramePr>
        <p:xfrm>
          <a:off x="1187624" y="4005064"/>
          <a:ext cx="676275" cy="363537"/>
        </p:xfrm>
        <a:graphic>
          <a:graphicData uri="http://schemas.openxmlformats.org/presentationml/2006/ole">
            <p:oleObj spid="_x0000_s258273" name="Equation" r:id="rId6" imgW="329914" imgH="177646" progId="Equation.3">
              <p:embed/>
            </p:oleObj>
          </a:graphicData>
        </a:graphic>
      </p:graphicFrame>
      <p:graphicFrame>
        <p:nvGraphicFramePr>
          <p:cNvPr id="290825" name="Object 9"/>
          <p:cNvGraphicFramePr>
            <a:graphicFrameLocks noChangeAspect="1"/>
          </p:cNvGraphicFramePr>
          <p:nvPr/>
        </p:nvGraphicFramePr>
        <p:xfrm>
          <a:off x="2987824" y="5733256"/>
          <a:ext cx="2860119" cy="635348"/>
        </p:xfrm>
        <a:graphic>
          <a:graphicData uri="http://schemas.openxmlformats.org/presentationml/2006/ole">
            <p:oleObj spid="_x0000_s258274" name="Equation" r:id="rId7" imgW="914400" imgH="203200" progId="Equation.3">
              <p:embed/>
            </p:oleObj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5933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56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71612"/>
            <a:ext cx="7988495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86896"/>
          </a:xfrm>
        </p:spPr>
        <p:txBody>
          <a:bodyPr>
            <a:normAutofit/>
          </a:bodyPr>
          <a:lstStyle/>
          <a:p>
            <a:r>
              <a:rPr lang="en-GB" sz="3800" dirty="0" smtClean="0"/>
              <a:t>Step Response of underdamped System</a:t>
            </a:r>
            <a:endParaRPr lang="en-GB" sz="3800" dirty="0"/>
          </a:p>
        </p:txBody>
      </p:sp>
      <p:graphicFrame>
        <p:nvGraphicFramePr>
          <p:cNvPr id="290822" name="Object 8"/>
          <p:cNvGraphicFramePr>
            <a:graphicFrameLocks noChangeAspect="1"/>
          </p:cNvGraphicFramePr>
          <p:nvPr/>
        </p:nvGraphicFramePr>
        <p:xfrm>
          <a:off x="1835696" y="836712"/>
          <a:ext cx="5376863" cy="1223962"/>
        </p:xfrm>
        <a:graphic>
          <a:graphicData uri="http://schemas.openxmlformats.org/presentationml/2006/ole">
            <p:oleObj spid="_x0000_s259164" name="Equation" r:id="rId3" imgW="2286000" imgH="520700" progId="Equation.3">
              <p:embed/>
            </p:oleObj>
          </a:graphicData>
        </a:graphic>
      </p:graphicFrame>
      <p:graphicFrame>
        <p:nvGraphicFramePr>
          <p:cNvPr id="2908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70383361"/>
              </p:ext>
            </p:extLst>
          </p:nvPr>
        </p:nvGraphicFramePr>
        <p:xfrm>
          <a:off x="782638" y="2160588"/>
          <a:ext cx="3582987" cy="533400"/>
        </p:xfrm>
        <a:graphic>
          <a:graphicData uri="http://schemas.openxmlformats.org/presentationml/2006/ole">
            <p:oleObj spid="_x0000_s259165" name="Equation" r:id="rId4" imgW="1536480" imgH="228600" progId="Equation.3">
              <p:embed/>
            </p:oleObj>
          </a:graphicData>
        </a:graphic>
      </p:graphicFrame>
      <p:pic>
        <p:nvPicPr>
          <p:cNvPr id="293892" name="Picture 4"/>
          <p:cNvPicPr>
            <a:picLocks noChangeAspect="1" noChangeArrowheads="1"/>
          </p:cNvPicPr>
          <p:nvPr/>
        </p:nvPicPr>
        <p:blipFill>
          <a:blip r:embed="rId5" cstate="print"/>
          <a:srcRect l="6475" t="4109" r="7727" b="5501"/>
          <a:stretch>
            <a:fillRect/>
          </a:stretch>
        </p:blipFill>
        <p:spPr bwMode="auto">
          <a:xfrm>
            <a:off x="1933576" y="2681624"/>
            <a:ext cx="5040560" cy="418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5902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86896"/>
          </a:xfrm>
        </p:spPr>
        <p:txBody>
          <a:bodyPr>
            <a:normAutofit/>
          </a:bodyPr>
          <a:lstStyle/>
          <a:p>
            <a:r>
              <a:rPr lang="en-GB" sz="3800" dirty="0" smtClean="0"/>
              <a:t>Step Response of underdamped System</a:t>
            </a:r>
            <a:endParaRPr lang="en-GB" sz="3800" dirty="0"/>
          </a:p>
        </p:txBody>
      </p:sp>
      <p:graphicFrame>
        <p:nvGraphicFramePr>
          <p:cNvPr id="290822" name="Object 8"/>
          <p:cNvGraphicFramePr>
            <a:graphicFrameLocks noChangeAspect="1"/>
          </p:cNvGraphicFramePr>
          <p:nvPr/>
        </p:nvGraphicFramePr>
        <p:xfrm>
          <a:off x="1835696" y="836712"/>
          <a:ext cx="5376863" cy="1223962"/>
        </p:xfrm>
        <a:graphic>
          <a:graphicData uri="http://schemas.openxmlformats.org/presentationml/2006/ole">
            <p:oleObj spid="_x0000_s260188" name="Equation" r:id="rId3" imgW="2286000" imgH="520700" progId="Equation.3">
              <p:embed/>
            </p:oleObj>
          </a:graphicData>
        </a:graphic>
      </p:graphicFrame>
      <p:graphicFrame>
        <p:nvGraphicFramePr>
          <p:cNvPr id="2908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11660692"/>
              </p:ext>
            </p:extLst>
          </p:nvPr>
        </p:nvGraphicFramePr>
        <p:xfrm>
          <a:off x="768350" y="2160588"/>
          <a:ext cx="3613150" cy="533400"/>
        </p:xfrm>
        <a:graphic>
          <a:graphicData uri="http://schemas.openxmlformats.org/presentationml/2006/ole">
            <p:oleObj spid="_x0000_s260189" name="Equation" r:id="rId4" imgW="1549080" imgH="228600" progId="Equation.3">
              <p:embed/>
            </p:oleObj>
          </a:graphicData>
        </a:graphic>
      </p:graphicFrame>
      <p:pic>
        <p:nvPicPr>
          <p:cNvPr id="292872" name="Picture 8"/>
          <p:cNvPicPr>
            <a:picLocks noChangeAspect="1" noChangeArrowheads="1"/>
          </p:cNvPicPr>
          <p:nvPr/>
        </p:nvPicPr>
        <p:blipFill>
          <a:blip r:embed="rId5" cstate="print"/>
          <a:srcRect l="6475" t="4228" r="7727" b="5382"/>
          <a:stretch>
            <a:fillRect/>
          </a:stretch>
        </p:blipFill>
        <p:spPr bwMode="auto">
          <a:xfrm>
            <a:off x="1979712" y="2708920"/>
            <a:ext cx="4997756" cy="414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7316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86896"/>
          </a:xfrm>
        </p:spPr>
        <p:txBody>
          <a:bodyPr>
            <a:normAutofit/>
          </a:bodyPr>
          <a:lstStyle/>
          <a:p>
            <a:r>
              <a:rPr lang="en-GB" sz="3800" dirty="0" smtClean="0"/>
              <a:t>Step Response of underdamped System</a:t>
            </a:r>
            <a:endParaRPr lang="en-GB" sz="3800" dirty="0"/>
          </a:p>
        </p:txBody>
      </p:sp>
      <p:graphicFrame>
        <p:nvGraphicFramePr>
          <p:cNvPr id="290822" name="Object 8"/>
          <p:cNvGraphicFramePr>
            <a:graphicFrameLocks noChangeAspect="1"/>
          </p:cNvGraphicFramePr>
          <p:nvPr/>
        </p:nvGraphicFramePr>
        <p:xfrm>
          <a:off x="1835696" y="836712"/>
          <a:ext cx="5376863" cy="1223962"/>
        </p:xfrm>
        <a:graphic>
          <a:graphicData uri="http://schemas.openxmlformats.org/presentationml/2006/ole">
            <p:oleObj spid="_x0000_s261212" name="Equation" r:id="rId3" imgW="2286000" imgH="520700" progId="Equation.3">
              <p:embed/>
            </p:oleObj>
          </a:graphicData>
        </a:graphic>
      </p:graphicFrame>
      <p:graphicFrame>
        <p:nvGraphicFramePr>
          <p:cNvPr id="2908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9529670"/>
              </p:ext>
            </p:extLst>
          </p:nvPr>
        </p:nvGraphicFramePr>
        <p:xfrm>
          <a:off x="768350" y="2160588"/>
          <a:ext cx="3613150" cy="533400"/>
        </p:xfrm>
        <a:graphic>
          <a:graphicData uri="http://schemas.openxmlformats.org/presentationml/2006/ole">
            <p:oleObj spid="_x0000_s261213" name="Equation" r:id="rId4" imgW="1549080" imgH="228600" progId="Equation.3">
              <p:embed/>
            </p:oleObj>
          </a:graphicData>
        </a:graphic>
      </p:graphicFrame>
      <p:pic>
        <p:nvPicPr>
          <p:cNvPr id="294916" name="Picture 4"/>
          <p:cNvPicPr>
            <a:picLocks noChangeAspect="1" noChangeArrowheads="1"/>
          </p:cNvPicPr>
          <p:nvPr/>
        </p:nvPicPr>
        <p:blipFill>
          <a:blip r:embed="rId5" cstate="print"/>
          <a:srcRect l="6475" t="4109" r="7727" b="5501"/>
          <a:stretch>
            <a:fillRect/>
          </a:stretch>
        </p:blipFill>
        <p:spPr bwMode="auto">
          <a:xfrm>
            <a:off x="1941111" y="2667976"/>
            <a:ext cx="4997755" cy="414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296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86896"/>
          </a:xfrm>
        </p:spPr>
        <p:txBody>
          <a:bodyPr>
            <a:normAutofit/>
          </a:bodyPr>
          <a:lstStyle/>
          <a:p>
            <a:r>
              <a:rPr lang="en-GB" sz="3800" dirty="0" smtClean="0"/>
              <a:t>Step Response of underdamped System</a:t>
            </a:r>
            <a:endParaRPr lang="en-GB" sz="3800" dirty="0"/>
          </a:p>
        </p:txBody>
      </p:sp>
      <p:graphicFrame>
        <p:nvGraphicFramePr>
          <p:cNvPr id="290822" name="Object 8"/>
          <p:cNvGraphicFramePr>
            <a:graphicFrameLocks noChangeAspect="1"/>
          </p:cNvGraphicFramePr>
          <p:nvPr/>
        </p:nvGraphicFramePr>
        <p:xfrm>
          <a:off x="1835696" y="836712"/>
          <a:ext cx="5376863" cy="1223962"/>
        </p:xfrm>
        <a:graphic>
          <a:graphicData uri="http://schemas.openxmlformats.org/presentationml/2006/ole">
            <p:oleObj spid="_x0000_s262190" name="Equation" r:id="rId3" imgW="2286000" imgH="520700" progId="Equation.3">
              <p:embed/>
            </p:oleObj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83</a:t>
            </a:fld>
            <a:endParaRPr lang="en-GB"/>
          </a:p>
        </p:txBody>
      </p:sp>
      <p:pic>
        <p:nvPicPr>
          <p:cNvPr id="402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4300" y="2060848"/>
            <a:ext cx="579120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399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40966"/>
          </a:xfrm>
        </p:spPr>
        <p:txBody>
          <a:bodyPr/>
          <a:lstStyle/>
          <a:p>
            <a:r>
              <a:rPr lang="en-GB" dirty="0" smtClean="0"/>
              <a:t>S-Plane (Underdamped System)</a:t>
            </a:r>
            <a:endParaRPr lang="en-GB" dirty="0"/>
          </a:p>
        </p:txBody>
      </p:sp>
      <p:pic>
        <p:nvPicPr>
          <p:cNvPr id="3205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844824"/>
            <a:ext cx="58578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531056" y="4396168"/>
            <a:ext cx="36004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52723184"/>
              </p:ext>
            </p:extLst>
          </p:nvPr>
        </p:nvGraphicFramePr>
        <p:xfrm>
          <a:off x="4532313" y="4384675"/>
          <a:ext cx="317500" cy="422275"/>
        </p:xfrm>
        <a:graphic>
          <a:graphicData uri="http://schemas.openxmlformats.org/presentationml/2006/ole">
            <p:oleObj spid="_x0000_s275520" name="Equation" r:id="rId4" imgW="152280" imgH="20304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3203848" y="5517232"/>
            <a:ext cx="1800200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691680" y="3140968"/>
            <a:ext cx="2232248" cy="1703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381504" y="2495240"/>
            <a:ext cx="2232248" cy="1703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295848" y="6180288"/>
            <a:ext cx="1292376" cy="34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20516" name="Object 5"/>
          <p:cNvGraphicFramePr>
            <a:graphicFrameLocks noChangeAspect="1"/>
          </p:cNvGraphicFramePr>
          <p:nvPr/>
        </p:nvGraphicFramePr>
        <p:xfrm>
          <a:off x="251520" y="908720"/>
          <a:ext cx="2625725" cy="1296988"/>
        </p:xfrm>
        <a:graphic>
          <a:graphicData uri="http://schemas.openxmlformats.org/presentationml/2006/ole">
            <p:oleObj spid="_x0000_s275521" name="Equation" r:id="rId5" imgW="1054100" imgH="520700" progId="Equation.3">
              <p:embed/>
            </p:oleObj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84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/>
              <p:cNvSpPr txBox="1"/>
              <p:nvPr/>
            </p:nvSpPr>
            <p:spPr>
              <a:xfrm>
                <a:off x="3203848" y="846609"/>
                <a:ext cx="47885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the distance from the pole to the origin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846609"/>
                <a:ext cx="4788532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1146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68492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Analytical Solution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600200"/>
                <a:ext cx="843528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Page 171 in the textbook</a:t>
                </a:r>
              </a:p>
              <a:p>
                <a:r>
                  <a:rPr lang="en-US" dirty="0" smtClean="0"/>
                  <a:t>Rise time: set c(t)=1,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aseline="-25000" dirty="0" smtClean="0"/>
                  <a:t/>
                </a:r>
              </a:p>
              <a:p>
                <a:r>
                  <a:rPr lang="en-US" dirty="0" smtClean="0"/>
                  <a:t>Peak time: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lang="en-US" baseline="-25000" dirty="0" smtClean="0"/>
              </a:p>
              <a:p>
                <a:r>
                  <a:rPr lang="en-US" dirty="0" smtClean="0"/>
                  <a:t>Maximum overshoot: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dirty="0" smtClean="0"/>
                  <a:t> (for unity output)</a:t>
                </a:r>
              </a:p>
              <a:p>
                <a:r>
                  <a:rPr lang="en-US" dirty="0" smtClean="0"/>
                  <a:t>Settling time: the time for the outputs always within 2% of the final value is approximately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600200"/>
                <a:ext cx="8435280" cy="4525963"/>
              </a:xfrm>
              <a:blipFill rotWithShape="0">
                <a:blip r:embed="rId3"/>
                <a:stretch>
                  <a:fillRect l="-144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47927584"/>
              </p:ext>
            </p:extLst>
          </p:nvPr>
        </p:nvGraphicFramePr>
        <p:xfrm>
          <a:off x="5283672" y="1417638"/>
          <a:ext cx="3600400" cy="819577"/>
        </p:xfrm>
        <a:graphic>
          <a:graphicData uri="http://schemas.openxmlformats.org/presentationml/2006/ole">
            <p:oleObj spid="_x0000_s282655" name="Equation" r:id="rId4" imgW="2286000" imgH="520700" progId="Equation.3">
              <p:embed/>
            </p:oleObj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20635378"/>
              </p:ext>
            </p:extLst>
          </p:nvPr>
        </p:nvGraphicFramePr>
        <p:xfrm>
          <a:off x="7164288" y="2237215"/>
          <a:ext cx="1845047" cy="545505"/>
        </p:xfrm>
        <a:graphic>
          <a:graphicData uri="http://schemas.openxmlformats.org/presentationml/2006/ole">
            <p:oleObj spid="_x0000_s282656" name="Equation" r:id="rId5" imgW="901309" imgH="266584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2153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Empirical </a:t>
            </a:r>
            <a:r>
              <a:rPr lang="en-US" dirty="0" smtClean="0"/>
              <a:t>Solution Using 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242 in the textbook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09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Steady State Error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GB" dirty="0"/>
              <a:t>If the output of a control system at steady state does not exactly match with the input, the system is said to have steady state </a:t>
            </a:r>
            <a:r>
              <a:rPr lang="en-GB" dirty="0" smtClean="0"/>
              <a:t>error</a:t>
            </a:r>
          </a:p>
          <a:p>
            <a:pPr algn="just"/>
            <a:endParaRPr lang="en-GB" dirty="0"/>
          </a:p>
          <a:p>
            <a:pPr algn="just"/>
            <a:r>
              <a:rPr lang="en-GB" dirty="0" smtClean="0"/>
              <a:t>Any physical control system inherently suffers steady-state error in response to certain types of inputs. 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Page 219 in the textbook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A system may have no steady-state error to a step input, but the same system may exhibit nonzero steady-state error to a ramp input.</a:t>
            </a:r>
          </a:p>
          <a:p>
            <a:pPr algn="just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="" val="72571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Classification of Control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Control systems may be classified according to their ability to follow step inputs, ramp inputs, parabolic inputs, and so on.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The magnitudes of the steady-state errors due to these individual inputs are indicative of the goodness of the system.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5558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40966"/>
          </a:xfrm>
        </p:spPr>
        <p:txBody>
          <a:bodyPr/>
          <a:lstStyle/>
          <a:p>
            <a:r>
              <a:rPr lang="en-GB" dirty="0" smtClean="0"/>
              <a:t>Classification of Control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435280" cy="1152128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Consider the unity-feedback control system with the following open-loop transfer function</a:t>
            </a:r>
          </a:p>
        </p:txBody>
      </p:sp>
      <p:pic>
        <p:nvPicPr>
          <p:cNvPr id="404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4208" y="2342490"/>
            <a:ext cx="5307732" cy="91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51520" y="3429000"/>
            <a:ext cx="8435280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involves the term </a:t>
            </a: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GB" sz="32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the denominator, representing 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poles at the origin.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1520" y="4869160"/>
            <a:ext cx="843528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system is called type 0, type 1, type 2, ... , if N=0, N=1, N=2, ... , respectively.</a:t>
            </a:r>
          </a:p>
        </p:txBody>
      </p:sp>
    </p:spTree>
    <p:extLst>
      <p:ext uri="{BB962C8B-B14F-4D97-AF65-F5344CB8AC3E}">
        <p14:creationId xmlns:p14="http://schemas.microsoft.com/office/powerpoint/2010/main" xmlns="" val="90146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6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6" y="781390"/>
            <a:ext cx="4211666" cy="6076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40966"/>
          </a:xfrm>
        </p:spPr>
        <p:txBody>
          <a:bodyPr/>
          <a:lstStyle/>
          <a:p>
            <a:r>
              <a:rPr lang="en-GB" dirty="0" smtClean="0"/>
              <a:t>Classification of Control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435280" cy="5328592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As the type number is increased, accuracy is improved. 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However, increasing the type number aggravates the stability problem. 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A compromise between steady-state accuracy and relative stability is always necessary.</a:t>
            </a:r>
          </a:p>
        </p:txBody>
      </p:sp>
    </p:spTree>
    <p:extLst>
      <p:ext uri="{BB962C8B-B14F-4D97-AF65-F5344CB8AC3E}">
        <p14:creationId xmlns:p14="http://schemas.microsoft.com/office/powerpoint/2010/main" xmlns="" val="216125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Autofit/>
          </a:bodyPr>
          <a:lstStyle/>
          <a:p>
            <a:r>
              <a:rPr lang="en-GB" sz="3400" b="1" dirty="0" smtClean="0"/>
              <a:t>Steady State Error of Unity Feedback Systems</a:t>
            </a:r>
            <a:endParaRPr lang="en-GB" sz="3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Consider the system shown in following figure.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closed-loop transfer function is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05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420888"/>
            <a:ext cx="4370063" cy="1692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5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535105"/>
            <a:ext cx="24193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5484349"/>
            <a:ext cx="5307732" cy="91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2793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363272" cy="940966"/>
          </a:xfrm>
        </p:spPr>
        <p:txBody>
          <a:bodyPr>
            <a:noAutofit/>
          </a:bodyPr>
          <a:lstStyle/>
          <a:p>
            <a:r>
              <a:rPr lang="en-GB" sz="3400" b="1" dirty="0" smtClean="0"/>
              <a:t>Steady State Error of Unity Feedback Systems</a:t>
            </a:r>
            <a:endParaRPr lang="en-GB" sz="3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60963"/>
            <a:ext cx="8435280" cy="864096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sz="2600" dirty="0" smtClean="0"/>
              <a:t>The transfer function between the error signal </a:t>
            </a:r>
            <a:r>
              <a:rPr lang="en-GB" sz="2600" dirty="0" smtClean="0">
                <a:solidFill>
                  <a:srgbClr val="FF0000"/>
                </a:solidFill>
              </a:rPr>
              <a:t>E(s)</a:t>
            </a:r>
            <a:r>
              <a:rPr lang="en-GB" sz="2600" dirty="0" smtClean="0"/>
              <a:t> and the input signal </a:t>
            </a:r>
            <a:r>
              <a:rPr lang="en-GB" sz="2600" dirty="0" smtClean="0">
                <a:solidFill>
                  <a:srgbClr val="FF0000"/>
                </a:solidFill>
              </a:rPr>
              <a:t>R(s)</a:t>
            </a:r>
            <a:r>
              <a:rPr lang="en-GB" sz="2600" dirty="0" smtClean="0"/>
              <a:t> is</a:t>
            </a:r>
          </a:p>
          <a:p>
            <a:pPr algn="just"/>
            <a:endParaRPr lang="en-GB" sz="2600" dirty="0" smtClean="0"/>
          </a:p>
          <a:p>
            <a:endParaRPr lang="en-GB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33780728"/>
              </p:ext>
            </p:extLst>
          </p:nvPr>
        </p:nvGraphicFramePr>
        <p:xfrm>
          <a:off x="3346578" y="2552202"/>
          <a:ext cx="2306828" cy="936104"/>
        </p:xfrm>
        <a:graphic>
          <a:graphicData uri="http://schemas.openxmlformats.org/presentationml/2006/ole">
            <p:oleObj spid="_x0000_s276508" name="Equation" r:id="rId3" imgW="875920" imgH="355446" progId="Equation.3">
              <p:embed/>
            </p:oleObj>
          </a:graphicData>
        </a:graphic>
      </p:graphicFrame>
      <p:pic>
        <p:nvPicPr>
          <p:cNvPr id="4065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46660" y="4138539"/>
            <a:ext cx="2784351" cy="813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6533" name="Picture 5"/>
          <p:cNvPicPr>
            <a:picLocks noChangeAspect="1" noChangeArrowheads="1"/>
          </p:cNvPicPr>
          <p:nvPr/>
        </p:nvPicPr>
        <p:blipFill>
          <a:blip r:embed="rId5" cstate="print"/>
          <a:srcRect r="67264"/>
          <a:stretch>
            <a:fillRect/>
          </a:stretch>
        </p:blipFill>
        <p:spPr bwMode="auto">
          <a:xfrm>
            <a:off x="1882986" y="5512792"/>
            <a:ext cx="1896926" cy="868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 cstate="print"/>
          <a:srcRect l="33979" r="38682"/>
          <a:stretch>
            <a:fillRect/>
          </a:stretch>
        </p:blipFill>
        <p:spPr bwMode="auto">
          <a:xfrm>
            <a:off x="3851920" y="5512792"/>
            <a:ext cx="1584176" cy="868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 cstate="print"/>
          <a:srcRect l="61318"/>
          <a:stretch>
            <a:fillRect/>
          </a:stretch>
        </p:blipFill>
        <p:spPr bwMode="auto">
          <a:xfrm>
            <a:off x="5436096" y="5512792"/>
            <a:ext cx="2241452" cy="868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51520" y="3397773"/>
            <a:ext cx="843528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final-value theorem provides a convenient way to find the steady-state performance of a stable system.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82352" y="4319292"/>
            <a:ext cx="843528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Since E(s) is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51520" y="4869160"/>
            <a:ext cx="8435280" cy="781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steady state error is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Content Placeholder 2"/>
              <p:cNvSpPr txBox="1">
                <a:spLocks/>
              </p:cNvSpPr>
              <p:nvPr/>
            </p:nvSpPr>
            <p:spPr>
              <a:xfrm>
                <a:off x="251520" y="798288"/>
                <a:ext cx="8466112" cy="15505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GB" sz="2600" dirty="0" smtClean="0"/>
                  <a:t>Steady state error is defined as the error between the input signal and the output signal when 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GB" sz="2600" dirty="0" smtClean="0"/>
                  <a:t>.</a:t>
                </a:r>
                <a:endParaRPr lang="en-GB" dirty="0"/>
              </a:p>
            </p:txBody>
          </p:sp>
        </mc:Choice>
        <mc:Fallback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798288"/>
                <a:ext cx="8466112" cy="1550592"/>
              </a:xfrm>
              <a:prstGeom prst="rect">
                <a:avLst/>
              </a:prstGeom>
              <a:blipFill rotWithShape="0">
                <a:blip r:embed="rId6"/>
                <a:stretch>
                  <a:fillRect l="-1080" t="-3150" r="-1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1733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Static Error Constants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712968" cy="576064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dirty="0" smtClean="0"/>
              <a:t>The static error constants are figures of merit of control systems. The higher the constants, the smaller the steady-state error. </a:t>
            </a:r>
          </a:p>
          <a:p>
            <a:pPr algn="just"/>
            <a:endParaRPr lang="en-GB" sz="1300" dirty="0" smtClean="0"/>
          </a:p>
          <a:p>
            <a:pPr algn="just"/>
            <a:r>
              <a:rPr lang="en-GB" dirty="0" smtClean="0"/>
              <a:t>In a given system, the output may be the position, velocity, pressure, temperature, or the like.</a:t>
            </a:r>
          </a:p>
          <a:p>
            <a:pPr algn="just"/>
            <a:endParaRPr lang="en-GB" sz="1300" dirty="0" smtClean="0"/>
          </a:p>
          <a:p>
            <a:pPr algn="just"/>
            <a:r>
              <a:rPr lang="en-GB" dirty="0" smtClean="0"/>
              <a:t>Therefore, in what follows, we shall call the output “position,” the rate of change of the output “velocity,” and so on.</a:t>
            </a:r>
          </a:p>
          <a:p>
            <a:pPr algn="just"/>
            <a:endParaRPr lang="en-GB" sz="1200" dirty="0" smtClean="0"/>
          </a:p>
          <a:p>
            <a:pPr algn="just"/>
            <a:r>
              <a:rPr lang="en-GB" dirty="0" smtClean="0"/>
              <a:t>This means that in a temperature control system “position” represents the output temperature, “velocity” represents the rate of change of the output temperature, and so 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88109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Static Position Error Constant (</a:t>
            </a:r>
            <a:r>
              <a:rPr lang="en-GB" dirty="0" err="1" smtClean="0">
                <a:solidFill>
                  <a:srgbClr val="FF0000"/>
                </a:solidFill>
              </a:rPr>
              <a:t>K</a:t>
            </a:r>
            <a:r>
              <a:rPr lang="en-GB" baseline="-25000" dirty="0" err="1" smtClean="0">
                <a:solidFill>
                  <a:srgbClr val="FF0000"/>
                </a:solidFill>
              </a:rPr>
              <a:t>p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712968" cy="864096"/>
          </a:xfrm>
        </p:spPr>
        <p:txBody>
          <a:bodyPr>
            <a:normAutofit/>
          </a:bodyPr>
          <a:lstStyle/>
          <a:p>
            <a:r>
              <a:rPr lang="en-GB" sz="2700" dirty="0" smtClean="0"/>
              <a:t>The steady-state error of the system for a unit-step input is</a:t>
            </a:r>
          </a:p>
        </p:txBody>
      </p:sp>
      <p:pic>
        <p:nvPicPr>
          <p:cNvPr id="4270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556792"/>
            <a:ext cx="2776538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70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2420888"/>
            <a:ext cx="1940620" cy="866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4805440" y="1628800"/>
            <a:ext cx="1062704" cy="638192"/>
            <a:chOff x="4805440" y="1885768"/>
            <a:chExt cx="1062704" cy="638192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4805440" y="1885768"/>
              <a:ext cx="288032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5580112" y="2307936"/>
              <a:ext cx="288032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701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3861048"/>
            <a:ext cx="3700264" cy="81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701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5766597"/>
            <a:ext cx="2026345" cy="988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35496" y="3284984"/>
            <a:ext cx="8712968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static position error constant </a:t>
            </a:r>
            <a:r>
              <a:rPr kumimoji="0" lang="en-GB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GB" sz="27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GB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defined by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7504" y="4725144"/>
            <a:ext cx="8712968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Thus, the steady-state error in terms of the static position error constant </a:t>
            </a:r>
            <a:r>
              <a:rPr kumimoji="0" lang="en-GB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GB" sz="27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GB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given by</a:t>
            </a:r>
            <a:endParaRPr kumimoji="0" lang="en-GB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96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7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7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7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7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Static Position Error Constant (</a:t>
            </a:r>
            <a:r>
              <a:rPr lang="en-GB" dirty="0" err="1" smtClean="0">
                <a:solidFill>
                  <a:srgbClr val="FF0000"/>
                </a:solidFill>
              </a:rPr>
              <a:t>K</a:t>
            </a:r>
            <a:r>
              <a:rPr lang="en-GB" baseline="-25000" dirty="0" err="1" smtClean="0">
                <a:solidFill>
                  <a:srgbClr val="FF0000"/>
                </a:solidFill>
              </a:rPr>
              <a:t>p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712968" cy="5760640"/>
          </a:xfrm>
        </p:spPr>
        <p:txBody>
          <a:bodyPr>
            <a:normAutofit/>
          </a:bodyPr>
          <a:lstStyle/>
          <a:p>
            <a:r>
              <a:rPr lang="en-GB" sz="2700" dirty="0" smtClean="0"/>
              <a:t>For a </a:t>
            </a:r>
            <a:r>
              <a:rPr lang="en-GB" sz="2700" dirty="0" smtClean="0">
                <a:solidFill>
                  <a:srgbClr val="FF0000"/>
                </a:solidFill>
              </a:rPr>
              <a:t>Type 0</a:t>
            </a:r>
            <a:r>
              <a:rPr lang="en-GB" sz="2700" dirty="0" smtClean="0"/>
              <a:t> system</a:t>
            </a:r>
          </a:p>
          <a:p>
            <a:endParaRPr lang="en-GB" sz="2700" dirty="0" smtClean="0"/>
          </a:p>
          <a:p>
            <a:endParaRPr lang="en-GB" sz="2700" dirty="0" smtClean="0"/>
          </a:p>
          <a:p>
            <a:r>
              <a:rPr lang="en-GB" sz="2700" dirty="0" smtClean="0"/>
              <a:t>For </a:t>
            </a:r>
            <a:r>
              <a:rPr lang="en-GB" sz="2700" dirty="0" smtClean="0">
                <a:solidFill>
                  <a:srgbClr val="FF0000"/>
                </a:solidFill>
              </a:rPr>
              <a:t>Type 1</a:t>
            </a:r>
            <a:r>
              <a:rPr lang="en-GB" sz="2700" dirty="0" smtClean="0"/>
              <a:t> or higher order systems</a:t>
            </a:r>
          </a:p>
          <a:p>
            <a:endParaRPr lang="en-GB" sz="2700" dirty="0" smtClean="0"/>
          </a:p>
          <a:p>
            <a:endParaRPr lang="en-GB" sz="2700" dirty="0" smtClean="0"/>
          </a:p>
          <a:p>
            <a:endParaRPr lang="en-GB" sz="2700" dirty="0" smtClean="0"/>
          </a:p>
          <a:p>
            <a:r>
              <a:rPr lang="en-GB" sz="2700" dirty="0" smtClean="0"/>
              <a:t>For a unit step input the steady state error </a:t>
            </a:r>
            <a:r>
              <a:rPr lang="en-GB" sz="2700" b="1" dirty="0" err="1" smtClean="0">
                <a:solidFill>
                  <a:srgbClr val="FF0000"/>
                </a:solidFill>
              </a:rPr>
              <a:t>e</a:t>
            </a:r>
            <a:r>
              <a:rPr lang="en-GB" sz="2700" b="1" baseline="-25000" dirty="0" err="1" smtClean="0">
                <a:solidFill>
                  <a:srgbClr val="FF0000"/>
                </a:solidFill>
              </a:rPr>
              <a:t>ss</a:t>
            </a:r>
            <a:r>
              <a:rPr lang="en-GB" sz="2700" dirty="0" smtClean="0"/>
              <a:t> is</a:t>
            </a:r>
          </a:p>
          <a:p>
            <a:endParaRPr lang="en-GB" sz="2700" dirty="0" smtClean="0"/>
          </a:p>
        </p:txBody>
      </p:sp>
      <p:pic>
        <p:nvPicPr>
          <p:cNvPr id="428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3502" y="1340768"/>
            <a:ext cx="551881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80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996952"/>
            <a:ext cx="8181530" cy="1052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80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85875" y="5085184"/>
            <a:ext cx="6586525" cy="1399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7245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712968" cy="5760640"/>
          </a:xfrm>
        </p:spPr>
        <p:txBody>
          <a:bodyPr>
            <a:normAutofit/>
          </a:bodyPr>
          <a:lstStyle/>
          <a:p>
            <a:r>
              <a:rPr lang="en-GB" sz="2600" dirty="0" smtClean="0"/>
              <a:t>The steady-state error of the system for a unit-ramp input is</a:t>
            </a:r>
          </a:p>
          <a:p>
            <a:endParaRPr lang="en-GB" sz="2700" dirty="0" smtClean="0"/>
          </a:p>
          <a:p>
            <a:endParaRPr lang="en-GB" sz="2700" dirty="0" smtClean="0"/>
          </a:p>
          <a:p>
            <a:endParaRPr lang="en-GB" sz="2700" dirty="0" smtClean="0"/>
          </a:p>
          <a:p>
            <a:endParaRPr lang="en-GB" sz="2700" dirty="0" smtClean="0"/>
          </a:p>
          <a:p>
            <a:r>
              <a:rPr lang="en-GB" sz="2700" dirty="0" smtClean="0"/>
              <a:t>The static velocity error constant </a:t>
            </a:r>
            <a:r>
              <a:rPr lang="en-GB" sz="2700" dirty="0" err="1" smtClean="0">
                <a:solidFill>
                  <a:srgbClr val="FF0000"/>
                </a:solidFill>
              </a:rPr>
              <a:t>K</a:t>
            </a:r>
            <a:r>
              <a:rPr lang="en-GB" sz="2700" baseline="-25000" dirty="0" err="1" smtClean="0">
                <a:solidFill>
                  <a:srgbClr val="FF0000"/>
                </a:solidFill>
              </a:rPr>
              <a:t>v</a:t>
            </a:r>
            <a:r>
              <a:rPr lang="en-GB" sz="2700" dirty="0" smtClean="0"/>
              <a:t> is defined by</a:t>
            </a:r>
          </a:p>
          <a:p>
            <a:endParaRPr lang="en-GB" sz="2700" dirty="0" smtClean="0"/>
          </a:p>
          <a:p>
            <a:endParaRPr lang="en-GB" sz="2700" dirty="0" smtClean="0"/>
          </a:p>
          <a:p>
            <a:r>
              <a:rPr lang="en-GB" sz="2700" dirty="0" smtClean="0"/>
              <a:t>Thus, the steady-state error in terms of the static velocity error constant </a:t>
            </a:r>
            <a:r>
              <a:rPr lang="en-GB" sz="2700" dirty="0" err="1" smtClean="0">
                <a:solidFill>
                  <a:srgbClr val="FF0000"/>
                </a:solidFill>
              </a:rPr>
              <a:t>K</a:t>
            </a:r>
            <a:r>
              <a:rPr lang="en-GB" sz="2700" baseline="-25000" dirty="0" err="1" smtClean="0">
                <a:solidFill>
                  <a:srgbClr val="FF0000"/>
                </a:solidFill>
              </a:rPr>
              <a:t>v</a:t>
            </a:r>
            <a:r>
              <a:rPr lang="en-GB" sz="2700" dirty="0" smtClean="0"/>
              <a:t> is given by</a:t>
            </a:r>
            <a:endParaRPr lang="en-GB" sz="2700" dirty="0"/>
          </a:p>
        </p:txBody>
      </p:sp>
      <p:pic>
        <p:nvPicPr>
          <p:cNvPr id="429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400248"/>
            <a:ext cx="3251448" cy="89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Static Velocity Error Constant (</a:t>
            </a:r>
            <a:r>
              <a:rPr lang="en-GB" dirty="0" err="1" smtClean="0">
                <a:solidFill>
                  <a:srgbClr val="FF0000"/>
                </a:solidFill>
              </a:rPr>
              <a:t>K</a:t>
            </a:r>
            <a:r>
              <a:rPr lang="en-GB" baseline="-25000" dirty="0" err="1" smtClean="0">
                <a:solidFill>
                  <a:srgbClr val="FF0000"/>
                </a:solidFill>
              </a:rPr>
              <a:t>v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429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304964"/>
            <a:ext cx="2170931" cy="98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90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4005064"/>
            <a:ext cx="2739951" cy="649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906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6" y="5705255"/>
            <a:ext cx="1623244" cy="103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769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9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9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Static Velocity Error Constant (</a:t>
            </a:r>
            <a:r>
              <a:rPr lang="en-GB" dirty="0" err="1" smtClean="0">
                <a:solidFill>
                  <a:srgbClr val="FF0000"/>
                </a:solidFill>
              </a:rPr>
              <a:t>K</a:t>
            </a:r>
            <a:r>
              <a:rPr lang="en-GB" baseline="-25000" dirty="0" err="1" smtClean="0">
                <a:solidFill>
                  <a:srgbClr val="FF0000"/>
                </a:solidFill>
              </a:rPr>
              <a:t>v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712968" cy="5760640"/>
          </a:xfrm>
        </p:spPr>
        <p:txBody>
          <a:bodyPr>
            <a:normAutofit/>
          </a:bodyPr>
          <a:lstStyle/>
          <a:p>
            <a:r>
              <a:rPr lang="en-GB" sz="2700" dirty="0" smtClean="0"/>
              <a:t>For a </a:t>
            </a:r>
            <a:r>
              <a:rPr lang="en-GB" sz="2700" dirty="0" smtClean="0">
                <a:solidFill>
                  <a:srgbClr val="FF0000"/>
                </a:solidFill>
              </a:rPr>
              <a:t>Type 0</a:t>
            </a:r>
            <a:r>
              <a:rPr lang="en-GB" sz="2700" dirty="0" smtClean="0"/>
              <a:t> system</a:t>
            </a:r>
          </a:p>
          <a:p>
            <a:endParaRPr lang="en-GB" sz="2700" dirty="0" smtClean="0"/>
          </a:p>
          <a:p>
            <a:endParaRPr lang="en-GB" sz="2700" dirty="0" smtClean="0"/>
          </a:p>
          <a:p>
            <a:r>
              <a:rPr lang="en-GB" sz="2700" dirty="0" smtClean="0"/>
              <a:t>For </a:t>
            </a:r>
            <a:r>
              <a:rPr lang="en-GB" sz="2700" dirty="0" smtClean="0">
                <a:solidFill>
                  <a:srgbClr val="FF0000"/>
                </a:solidFill>
              </a:rPr>
              <a:t>Type 1</a:t>
            </a:r>
            <a:r>
              <a:rPr lang="en-GB" sz="2700" dirty="0" smtClean="0"/>
              <a:t> systems</a:t>
            </a:r>
          </a:p>
          <a:p>
            <a:endParaRPr lang="en-GB" sz="2700" dirty="0" smtClean="0"/>
          </a:p>
          <a:p>
            <a:endParaRPr lang="en-GB" sz="2700" dirty="0" smtClean="0"/>
          </a:p>
          <a:p>
            <a:endParaRPr lang="en-GB" sz="2700" dirty="0" smtClean="0"/>
          </a:p>
          <a:p>
            <a:r>
              <a:rPr lang="en-GB" sz="2700" dirty="0" smtClean="0"/>
              <a:t>For type 2 or higher order systems</a:t>
            </a:r>
          </a:p>
        </p:txBody>
      </p:sp>
      <p:pic>
        <p:nvPicPr>
          <p:cNvPr id="430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3545" y="1333780"/>
            <a:ext cx="5150743" cy="9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0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3033132"/>
            <a:ext cx="6099398" cy="108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0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5085184"/>
            <a:ext cx="8579148" cy="1116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6091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Static Velocity Error Constant (</a:t>
            </a:r>
            <a:r>
              <a:rPr lang="en-GB" dirty="0" err="1" smtClean="0">
                <a:solidFill>
                  <a:srgbClr val="FF0000"/>
                </a:solidFill>
              </a:rPr>
              <a:t>K</a:t>
            </a:r>
            <a:r>
              <a:rPr lang="en-GB" baseline="-25000" dirty="0" err="1" smtClean="0">
                <a:solidFill>
                  <a:srgbClr val="FF0000"/>
                </a:solidFill>
              </a:rPr>
              <a:t>v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712968" cy="864096"/>
          </a:xfrm>
        </p:spPr>
        <p:txBody>
          <a:bodyPr>
            <a:normAutofit/>
          </a:bodyPr>
          <a:lstStyle/>
          <a:p>
            <a:r>
              <a:rPr lang="en-GB" sz="2700" dirty="0" smtClean="0"/>
              <a:t>For a ramp input the steady state error </a:t>
            </a:r>
            <a:r>
              <a:rPr lang="en-GB" sz="2700" b="1" dirty="0" err="1" smtClean="0">
                <a:solidFill>
                  <a:srgbClr val="FF0000"/>
                </a:solidFill>
              </a:rPr>
              <a:t>e</a:t>
            </a:r>
            <a:r>
              <a:rPr lang="en-GB" sz="2700" b="1" baseline="-25000" dirty="0" err="1" smtClean="0">
                <a:solidFill>
                  <a:srgbClr val="FF0000"/>
                </a:solidFill>
              </a:rPr>
              <a:t>ss</a:t>
            </a:r>
            <a:r>
              <a:rPr lang="en-GB" sz="2700" dirty="0" smtClean="0"/>
              <a:t> is</a:t>
            </a:r>
          </a:p>
        </p:txBody>
      </p:sp>
      <p:pic>
        <p:nvPicPr>
          <p:cNvPr id="431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88840"/>
            <a:ext cx="8352928" cy="354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1284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712968" cy="5760640"/>
          </a:xfrm>
        </p:spPr>
        <p:txBody>
          <a:bodyPr>
            <a:normAutofit/>
          </a:bodyPr>
          <a:lstStyle/>
          <a:p>
            <a:r>
              <a:rPr lang="en-GB" sz="2600" dirty="0" smtClean="0"/>
              <a:t>The steady-state error of the system for parabolic input is</a:t>
            </a:r>
          </a:p>
          <a:p>
            <a:endParaRPr lang="en-GB" sz="2700" dirty="0" smtClean="0"/>
          </a:p>
          <a:p>
            <a:endParaRPr lang="en-GB" sz="2700" dirty="0" smtClean="0"/>
          </a:p>
          <a:p>
            <a:endParaRPr lang="en-GB" sz="2700" dirty="0" smtClean="0"/>
          </a:p>
          <a:p>
            <a:endParaRPr lang="en-GB" sz="2700" dirty="0" smtClean="0"/>
          </a:p>
          <a:p>
            <a:r>
              <a:rPr lang="en-GB" sz="2700" dirty="0" smtClean="0"/>
              <a:t>The static acceleration error constant </a:t>
            </a:r>
            <a:r>
              <a:rPr lang="en-GB" sz="2700" dirty="0" smtClean="0">
                <a:solidFill>
                  <a:srgbClr val="FF0000"/>
                </a:solidFill>
              </a:rPr>
              <a:t>K</a:t>
            </a:r>
            <a:r>
              <a:rPr lang="en-GB" sz="2700" baseline="-25000" dirty="0" smtClean="0">
                <a:solidFill>
                  <a:srgbClr val="FF0000"/>
                </a:solidFill>
              </a:rPr>
              <a:t>a</a:t>
            </a:r>
            <a:r>
              <a:rPr lang="en-GB" sz="2700" dirty="0" smtClean="0"/>
              <a:t> is defined by</a:t>
            </a:r>
          </a:p>
          <a:p>
            <a:endParaRPr lang="en-GB" sz="2700" dirty="0" smtClean="0"/>
          </a:p>
          <a:p>
            <a:endParaRPr lang="en-GB" sz="2700" dirty="0" smtClean="0"/>
          </a:p>
          <a:p>
            <a:pPr algn="just"/>
            <a:r>
              <a:rPr lang="en-GB" sz="2400" dirty="0" smtClean="0"/>
              <a:t>Thus, the steady-state error in terms of the static acceleration error constant </a:t>
            </a:r>
            <a:r>
              <a:rPr lang="en-GB" sz="2400" dirty="0" smtClean="0">
                <a:solidFill>
                  <a:srgbClr val="FF0000"/>
                </a:solidFill>
              </a:rPr>
              <a:t>K</a:t>
            </a:r>
            <a:r>
              <a:rPr lang="en-GB" sz="2400" baseline="-25000" dirty="0" smtClean="0">
                <a:solidFill>
                  <a:srgbClr val="FF0000"/>
                </a:solidFill>
              </a:rPr>
              <a:t>a</a:t>
            </a:r>
            <a:r>
              <a:rPr lang="en-GB" sz="2400" dirty="0" smtClean="0"/>
              <a:t> is given by</a:t>
            </a:r>
            <a:endParaRPr lang="en-GB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Static Acceleration Error Constant (</a:t>
            </a:r>
            <a:r>
              <a:rPr lang="en-GB" dirty="0" smtClean="0">
                <a:solidFill>
                  <a:srgbClr val="FF0000"/>
                </a:solidFill>
              </a:rPr>
              <a:t>K</a:t>
            </a:r>
            <a:r>
              <a:rPr lang="en-GB" baseline="-25000" dirty="0" smtClean="0">
                <a:solidFill>
                  <a:srgbClr val="FF0000"/>
                </a:solidFill>
              </a:rPr>
              <a:t>a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432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340768"/>
            <a:ext cx="3197349" cy="193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2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3933056"/>
            <a:ext cx="2830438" cy="661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21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5578121"/>
            <a:ext cx="1469703" cy="1091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0160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3567</TotalTime>
  <Words>2796</Words>
  <Application>Microsoft Office PowerPoint</Application>
  <PresentationFormat>On-screen Show (4:3)</PresentationFormat>
  <Paragraphs>547</Paragraphs>
  <Slides>105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07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Multiple roots</vt:lpstr>
      <vt:lpstr>Slide 13</vt:lpstr>
      <vt:lpstr>Complex conjugate roots</vt:lpstr>
      <vt:lpstr>Slide 15</vt:lpstr>
      <vt:lpstr>Slide 16</vt:lpstr>
      <vt:lpstr>Introduction</vt:lpstr>
      <vt:lpstr>Standard Test Signals</vt:lpstr>
      <vt:lpstr>Standard Test Signals</vt:lpstr>
      <vt:lpstr>Standard Test Signals</vt:lpstr>
      <vt:lpstr>Standard Test Signals</vt:lpstr>
      <vt:lpstr>Standard Test Signals</vt:lpstr>
      <vt:lpstr>Relation between standard Test Signals</vt:lpstr>
      <vt:lpstr>Laplace Transform of Test Signals</vt:lpstr>
      <vt:lpstr>Laplace Transform of Test Signals</vt:lpstr>
      <vt:lpstr>Time Response of Control Systems</vt:lpstr>
      <vt:lpstr>Time Response of Control Systems</vt:lpstr>
      <vt:lpstr>Time Response of Control Systems</vt:lpstr>
      <vt:lpstr>Introduction</vt:lpstr>
      <vt:lpstr>Introduction</vt:lpstr>
      <vt:lpstr>Impulse Response of 1st Order System</vt:lpstr>
      <vt:lpstr>Impulse Response of 1st Order System</vt:lpstr>
      <vt:lpstr>Impulse Response of 1st Order System</vt:lpstr>
      <vt:lpstr>Step Response of 1st Order System</vt:lpstr>
      <vt:lpstr>Step Response of 1st Order System</vt:lpstr>
      <vt:lpstr>Step Response of 1st Order System</vt:lpstr>
      <vt:lpstr>Step Response of 1st order System</vt:lpstr>
      <vt:lpstr>Step Response of 1st Order System</vt:lpstr>
      <vt:lpstr>Step Response of 1st Order System</vt:lpstr>
      <vt:lpstr>Finding laplace inverse</vt:lpstr>
      <vt:lpstr>Slide 41</vt:lpstr>
      <vt:lpstr>Slide 42</vt:lpstr>
      <vt:lpstr>Relation Between Step and impulse response</vt:lpstr>
      <vt:lpstr>Analysis of Simple RC Circuit</vt:lpstr>
      <vt:lpstr>Analysis of Simple RC Circuit</vt:lpstr>
      <vt:lpstr>RC Circuit</vt:lpstr>
      <vt:lpstr>Elmore Delay</vt:lpstr>
      <vt:lpstr>Example 1</vt:lpstr>
      <vt:lpstr>Example 1</vt:lpstr>
      <vt:lpstr>Example 1</vt:lpstr>
      <vt:lpstr>Example 1</vt:lpstr>
      <vt:lpstr>Example 1</vt:lpstr>
      <vt:lpstr>Ramp Response of 1st Order System</vt:lpstr>
      <vt:lpstr>Parabolic Response of 1st Order System</vt:lpstr>
      <vt:lpstr>Practical Determination of Transfer Function of 1st Order Systems </vt:lpstr>
      <vt:lpstr>Practical Determination of Transfer Function of 1st Order Systems </vt:lpstr>
      <vt:lpstr>Practical Determination of Transfer Function of 1st Order Systems </vt:lpstr>
      <vt:lpstr>First Order System with a Zero</vt:lpstr>
      <vt:lpstr>First Order System With Delays</vt:lpstr>
      <vt:lpstr>First Order System With Delays</vt:lpstr>
      <vt:lpstr>First Order System With Delays</vt:lpstr>
      <vt:lpstr>Second Order System</vt:lpstr>
      <vt:lpstr>Introduction</vt:lpstr>
      <vt:lpstr>Example 2</vt:lpstr>
      <vt:lpstr>Introduction</vt:lpstr>
      <vt:lpstr>Introduction</vt:lpstr>
      <vt:lpstr>Introduction</vt:lpstr>
      <vt:lpstr>Introduction</vt:lpstr>
      <vt:lpstr>Introduction</vt:lpstr>
      <vt:lpstr>Underdamped System</vt:lpstr>
      <vt:lpstr>Delay Time</vt:lpstr>
      <vt:lpstr>Rise Time</vt:lpstr>
      <vt:lpstr>Peak Time</vt:lpstr>
      <vt:lpstr>Maximum Overshoot</vt:lpstr>
      <vt:lpstr>Settling Time</vt:lpstr>
      <vt:lpstr>Step Response of underdamped System</vt:lpstr>
      <vt:lpstr>Step Response of underdamped System</vt:lpstr>
      <vt:lpstr>Step Response of underdamped System</vt:lpstr>
      <vt:lpstr>Step Response of underdamped System</vt:lpstr>
      <vt:lpstr>Step Response of underdamped System</vt:lpstr>
      <vt:lpstr>Step Response of underdamped System</vt:lpstr>
      <vt:lpstr>Step Response of underdamped System</vt:lpstr>
      <vt:lpstr>Step Response of underdamped System</vt:lpstr>
      <vt:lpstr>S-Plane (Underdamped System)</vt:lpstr>
      <vt:lpstr>Analytical Solution</vt:lpstr>
      <vt:lpstr>Empirical Solution Using MATLAB</vt:lpstr>
      <vt:lpstr>Steady State Error</vt:lpstr>
      <vt:lpstr>Classification of Control Systems</vt:lpstr>
      <vt:lpstr>Classification of Control Systems</vt:lpstr>
      <vt:lpstr>Classification of Control Systems</vt:lpstr>
      <vt:lpstr>Steady State Error of Unity Feedback Systems</vt:lpstr>
      <vt:lpstr>Steady State Error of Unity Feedback Systems</vt:lpstr>
      <vt:lpstr>Static Error Constants</vt:lpstr>
      <vt:lpstr>Static Position Error Constant (Kp)</vt:lpstr>
      <vt:lpstr>Static Position Error Constant (Kp)</vt:lpstr>
      <vt:lpstr>Static Velocity Error Constant (Kv)</vt:lpstr>
      <vt:lpstr>Static Velocity Error Constant (Kv)</vt:lpstr>
      <vt:lpstr>Static Velocity Error Constant (Kv)</vt:lpstr>
      <vt:lpstr>Static Acceleration Error Constant (Ka)</vt:lpstr>
      <vt:lpstr>Static Acceleration Error Constant (Ka)</vt:lpstr>
      <vt:lpstr>Static Acceleration Error Constant (Ka)</vt:lpstr>
      <vt:lpstr>Summary</vt:lpstr>
      <vt:lpstr>Example 2</vt:lpstr>
      <vt:lpstr>Example 2</vt:lpstr>
      <vt:lpstr>Example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Imtiaz Hussain</dc:creator>
  <cp:lastModifiedBy>admin</cp:lastModifiedBy>
  <cp:revision>644</cp:revision>
  <dcterms:created xsi:type="dcterms:W3CDTF">2012-07-01T09:15:58Z</dcterms:created>
  <dcterms:modified xsi:type="dcterms:W3CDTF">2022-08-19T09:36:11Z</dcterms:modified>
</cp:coreProperties>
</file>