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8" r:id="rId2"/>
    <p:sldId id="256" r:id="rId3"/>
    <p:sldId id="275" r:id="rId4"/>
    <p:sldId id="257" r:id="rId5"/>
    <p:sldId id="259" r:id="rId6"/>
    <p:sldId id="276" r:id="rId7"/>
    <p:sldId id="277" r:id="rId8"/>
    <p:sldId id="329" r:id="rId9"/>
    <p:sldId id="278" r:id="rId10"/>
    <p:sldId id="279" r:id="rId11"/>
    <p:sldId id="280" r:id="rId12"/>
    <p:sldId id="281" r:id="rId13"/>
    <p:sldId id="282" r:id="rId14"/>
    <p:sldId id="328" r:id="rId15"/>
    <p:sldId id="283" r:id="rId16"/>
    <p:sldId id="330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60" r:id="rId27"/>
    <p:sldId id="261" r:id="rId28"/>
    <p:sldId id="262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27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293" r:id="rId58"/>
    <p:sldId id="294" r:id="rId59"/>
    <p:sldId id="295" r:id="rId60"/>
    <p:sldId id="296" r:id="rId61"/>
    <p:sldId id="297" r:id="rId62"/>
    <p:sldId id="29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A8EFF-E981-4C42-A328-4C36154BA9D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353AE-C4BE-4AB9-9FBF-ECCAA324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42D989-3ADF-4085-A048-81AE40319256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801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DE4D2A-D845-4360-9B78-2C256800FB18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404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53AE-C4BE-4AB9-9FBF-ECCAA3246B3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53AE-C4BE-4AB9-9FBF-ECCAA3246B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B2DB-80E3-4211-A3C3-C3B59BBB42F3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0CAF-2568-4CD8-A018-5BA6CBCD7545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8BCC-FC34-446B-BE21-E26F9EC8D289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DFFC-DAF6-4158-9A80-7DC7FEF41DDE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B172-55A5-4260-B5D7-02B255B5B1C7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A601-1D8A-435C-BB1C-A5DFF3E66013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62C2-7D0C-4237-86D5-B94751CB7DE7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8BC0-D17D-404E-B2FE-055CA4A42C17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16D-950C-4608-AFBD-EC94C5697D7F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3978-A752-4780-9C0B-FB17B5A3600D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EDDC-EB0C-4B01-929B-FCA5CDAA571B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3B75-63AF-4825-A7F5-0089F13DF6DF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4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6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0.wmf"/><Relationship Id="rId9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8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00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8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Unit 5</a:t>
            </a:r>
            <a:br>
              <a:rPr lang="en-US" dirty="0" smtClean="0"/>
            </a:br>
            <a:r>
              <a:rPr lang="en-US" dirty="0" smtClean="0"/>
              <a:t>State Space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5463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en-US" sz="2800" b="1" dirty="0" smtClean="0">
                <a:latin typeface="Cambria" panose="02040503050406030204" pitchFamily="18" charset="0"/>
              </a:rPr>
              <a:t>State Variables: </a:t>
            </a:r>
          </a:p>
          <a:p>
            <a:pPr algn="just">
              <a:lnSpc>
                <a:spcPct val="90000"/>
              </a:lnSpc>
              <a:buFont typeface="Georgia" panose="02040502050405020303" pitchFamily="18" charset="0"/>
              <a:buNone/>
            </a:pPr>
            <a:endParaRPr lang="en-US" altLang="en-US" sz="2800" b="1" dirty="0" smtClean="0">
              <a:latin typeface="Cambria" panose="020405030504060302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dirty="0" smtClean="0">
                <a:latin typeface="Cambria" panose="02040503050406030204" pitchFamily="18" charset="0"/>
              </a:rPr>
              <a:t>The state variables of a dynamic system are the variables making up the </a:t>
            </a:r>
            <a:r>
              <a:rPr lang="en-US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smallest set of variables that determine the state </a:t>
            </a:r>
            <a:r>
              <a:rPr lang="en-US" altLang="en-US" sz="2800" dirty="0" smtClean="0">
                <a:latin typeface="Cambria" panose="02040503050406030204" pitchFamily="18" charset="0"/>
              </a:rPr>
              <a:t>of the dynamic system. </a:t>
            </a:r>
          </a:p>
          <a:p>
            <a:pPr algn="just">
              <a:lnSpc>
                <a:spcPct val="90000"/>
              </a:lnSpc>
            </a:pPr>
            <a:endParaRPr lang="en-US" altLang="en-US" sz="2800" dirty="0" smtClean="0">
              <a:latin typeface="Cambria" panose="020405030504060302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dirty="0" smtClean="0">
                <a:latin typeface="Cambria" panose="02040503050406030204" pitchFamily="18" charset="0"/>
              </a:rPr>
              <a:t>If at least </a:t>
            </a:r>
            <a:r>
              <a:rPr lang="en-US" altLang="en-US" sz="2800" i="1" dirty="0" smtClean="0">
                <a:latin typeface="Cambria" panose="02040503050406030204" pitchFamily="18" charset="0"/>
              </a:rPr>
              <a:t>n variables x1, x2, …… , </a:t>
            </a:r>
            <a:r>
              <a:rPr lang="en-US" altLang="en-US" sz="2800" i="1" dirty="0" err="1" smtClean="0">
                <a:latin typeface="Cambria" panose="02040503050406030204" pitchFamily="18" charset="0"/>
              </a:rPr>
              <a:t>xn</a:t>
            </a:r>
            <a:r>
              <a:rPr lang="en-US" altLang="en-US" sz="2800" i="1" dirty="0" smtClean="0">
                <a:latin typeface="Cambria" panose="02040503050406030204" pitchFamily="18" charset="0"/>
              </a:rPr>
              <a:t> are needed to completely describe the behavior of a dynamic </a:t>
            </a:r>
            <a:r>
              <a:rPr lang="en-US" altLang="en-US" sz="2800" dirty="0" smtClean="0">
                <a:latin typeface="Cambria" panose="02040503050406030204" pitchFamily="18" charset="0"/>
              </a:rPr>
              <a:t>system, then such n variables are a set of state variables.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512762"/>
            <a:ext cx="8229600" cy="5430838"/>
          </a:xfrm>
        </p:spPr>
        <p:txBody>
          <a:bodyPr>
            <a:normAutofit/>
          </a:bodyPr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sz="2800" b="1" dirty="0" smtClean="0">
                <a:latin typeface="Cambria" panose="02040503050406030204" pitchFamily="18" charset="0"/>
              </a:rPr>
              <a:t>State Vector:</a:t>
            </a:r>
          </a:p>
          <a:p>
            <a:r>
              <a:rPr lang="en-US" altLang="en-US" sz="2800" dirty="0" smtClean="0">
                <a:latin typeface="Cambria" panose="02040503050406030204" pitchFamily="18" charset="0"/>
              </a:rPr>
              <a:t>A vector whose elements are the state variables.</a:t>
            </a:r>
          </a:p>
          <a:p>
            <a:pPr algn="just"/>
            <a:r>
              <a:rPr lang="en-US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If n state variables are needed to completely describe the behavior of a given system, then these n state variables can be considered the n components of a vector x. Such a vector is called a 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state vector. </a:t>
            </a:r>
          </a:p>
          <a:p>
            <a:r>
              <a:rPr lang="en-US" altLang="en-US" sz="2800" i="1" dirty="0" smtClean="0">
                <a:latin typeface="Cambria" panose="02040503050406030204" pitchFamily="18" charset="0"/>
              </a:rPr>
              <a:t>A state vector is thus a vector that determines </a:t>
            </a:r>
            <a:r>
              <a:rPr lang="en-US" altLang="en-US" sz="2800" dirty="0" smtClean="0">
                <a:latin typeface="Cambria" panose="02040503050406030204" pitchFamily="18" charset="0"/>
              </a:rPr>
              <a:t>uniquely the system state x(t) for any time t</a:t>
            </a:r>
            <a:r>
              <a:rPr lang="en-US" altLang="en-US" sz="2800" dirty="0" smtClean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n-US" altLang="en-US" sz="2800" dirty="0" smtClean="0">
                <a:latin typeface="Cambria" panose="02040503050406030204" pitchFamily="18" charset="0"/>
              </a:rPr>
              <a:t> t0, once the state at t=t0 is given and the input u(t) for t </a:t>
            </a:r>
            <a:r>
              <a:rPr lang="en-US" altLang="en-US" sz="2800" dirty="0" smtClean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n-US" altLang="en-US" sz="2800" dirty="0" smtClean="0">
                <a:latin typeface="Cambria" panose="02040503050406030204" pitchFamily="18" charset="0"/>
              </a:rPr>
              <a:t> t0 is specified.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278438"/>
          </a:xfrm>
        </p:spPr>
        <p:txBody>
          <a:bodyPr>
            <a:normAutofit fontScale="92500" lnSpcReduction="10000"/>
          </a:bodyPr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b="1" dirty="0" smtClean="0">
                <a:latin typeface="Cambria" panose="02040503050406030204" pitchFamily="18" charset="0"/>
              </a:rPr>
              <a:t>State Space: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b="1" dirty="0" smtClean="0">
              <a:latin typeface="Cambria" panose="02040503050406030204" pitchFamily="18" charset="0"/>
            </a:endParaRPr>
          </a:p>
          <a:p>
            <a:r>
              <a:rPr lang="en-US" altLang="en-US" dirty="0" smtClean="0">
                <a:latin typeface="Cambria" panose="02040503050406030204" pitchFamily="18" charset="0"/>
              </a:rPr>
              <a:t>The n-dimensional space whose coordinate axes consist of the x1 axis, x2 axis, ….., </a:t>
            </a:r>
            <a:r>
              <a:rPr lang="en-US" altLang="en-US" dirty="0" err="1" smtClean="0">
                <a:latin typeface="Cambria" panose="02040503050406030204" pitchFamily="18" charset="0"/>
              </a:rPr>
              <a:t>xn</a:t>
            </a:r>
            <a:r>
              <a:rPr lang="en-US" altLang="en-US" dirty="0" smtClean="0">
                <a:latin typeface="Cambria" panose="02040503050406030204" pitchFamily="18" charset="0"/>
              </a:rPr>
              <a:t> axis, where x1, x2,…… , </a:t>
            </a:r>
            <a:r>
              <a:rPr lang="en-US" altLang="en-US" dirty="0" err="1" smtClean="0">
                <a:latin typeface="Cambria" panose="02040503050406030204" pitchFamily="18" charset="0"/>
              </a:rPr>
              <a:t>xn</a:t>
            </a:r>
            <a:r>
              <a:rPr lang="en-US" altLang="en-US" dirty="0" smtClean="0">
                <a:latin typeface="Cambria" panose="02040503050406030204" pitchFamily="18" charset="0"/>
              </a:rPr>
              <a:t> are state variables, is called a </a:t>
            </a:r>
            <a:r>
              <a:rPr lang="en-US" altLang="en-US" i="1" dirty="0" smtClean="0">
                <a:latin typeface="Cambria" panose="02040503050406030204" pitchFamily="18" charset="0"/>
              </a:rPr>
              <a:t>state space.</a:t>
            </a:r>
          </a:p>
          <a:p>
            <a:endParaRPr lang="en-US" altLang="en-US" i="1" dirty="0" smtClean="0">
              <a:latin typeface="Cambria" panose="02040503050406030204" pitchFamily="18" charset="0"/>
            </a:endParaRPr>
          </a:p>
          <a:p>
            <a:r>
              <a:rPr lang="en-US" altLang="en-US" dirty="0" smtClean="0">
                <a:latin typeface="Cambria" panose="02040503050406030204" pitchFamily="18" charset="0"/>
              </a:rPr>
              <a:t> "State space" refers to the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space whose axes are the state variables.</a:t>
            </a:r>
            <a:r>
              <a:rPr lang="en-US" altLang="en-US" dirty="0" smtClean="0">
                <a:latin typeface="Cambria" panose="02040503050406030204" pitchFamily="18" charset="0"/>
              </a:rPr>
              <a:t> The state of the system can be represented as a vector within that space.</a:t>
            </a:r>
            <a:r>
              <a:rPr lang="en-US" altLang="en-US" i="1" dirty="0" smtClean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382000" cy="5735638"/>
          </a:xfrm>
        </p:spPr>
        <p:txBody>
          <a:bodyPr>
            <a:normAutofit/>
          </a:bodyPr>
          <a:lstStyle/>
          <a:p>
            <a:pPr marL="109728" indent="0" algn="just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b="1" dirty="0" smtClean="0">
                <a:latin typeface="Cambria" panose="02040503050406030204" pitchFamily="18" charset="0"/>
              </a:rPr>
              <a:t>State-Space Equations</a:t>
            </a:r>
            <a:endParaRPr lang="en-US" b="1" dirty="0">
              <a:latin typeface="Cambria" panose="02040503050406030204" pitchFamily="18" charset="0"/>
            </a:endParaRPr>
          </a:p>
          <a:p>
            <a:pPr marL="109728" indent="0" algn="just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>
                <a:latin typeface="Cambria" panose="02040503050406030204" pitchFamily="18" charset="0"/>
              </a:rPr>
              <a:t>In state-space analysis we are concerned with 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three types of variables </a:t>
            </a:r>
            <a:r>
              <a:rPr lang="en-US" dirty="0" smtClean="0">
                <a:latin typeface="Cambria" panose="02040503050406030204" pitchFamily="18" charset="0"/>
              </a:rPr>
              <a:t>that are involved in the modeling of dynamic systems: </a:t>
            </a:r>
          </a:p>
          <a:p>
            <a:pPr marL="109728" indent="0" algn="just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 smtClean="0">
              <a:latin typeface="Cambria" panose="02040503050406030204" pitchFamily="18" charset="0"/>
            </a:endParaRPr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Input variables, </a:t>
            </a:r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Output variables, and </a:t>
            </a:r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latin typeface="Cambria" panose="02040503050406030204" pitchFamily="18" charset="0"/>
              </a:rPr>
              <a:t>S</a:t>
            </a:r>
            <a:r>
              <a:rPr lang="en-US" dirty="0" smtClean="0">
                <a:latin typeface="Cambria" panose="02040503050406030204" pitchFamily="18" charset="0"/>
              </a:rPr>
              <a:t>tate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21" y="1219200"/>
            <a:ext cx="8229600" cy="5334000"/>
          </a:xfrm>
        </p:spPr>
        <p:txBody>
          <a:bodyPr>
            <a:normAutofit lnSpcReduction="10000"/>
          </a:bodyPr>
          <a:lstStyle/>
          <a:p>
            <a:pPr marL="365760" indent="-256032" algn="just">
              <a:lnSpc>
                <a:spcPct val="15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800" dirty="0">
                <a:latin typeface="Cambria" panose="02040503050406030204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number of state variables </a:t>
            </a:r>
            <a:r>
              <a:rPr lang="en-US" sz="2800" dirty="0">
                <a:latin typeface="Cambria" panose="02040503050406030204" pitchFamily="18" charset="0"/>
              </a:rPr>
              <a:t>to completely define the dynamics of the system is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equal to the number of integrators</a:t>
            </a:r>
            <a:r>
              <a:rPr lang="en-US" sz="2800" dirty="0">
                <a:latin typeface="Cambria" panose="02040503050406030204" pitchFamily="18" charset="0"/>
              </a:rPr>
              <a:t> involved in the system.</a:t>
            </a:r>
          </a:p>
          <a:p>
            <a:pPr marL="365760" indent="-256032" algn="just">
              <a:lnSpc>
                <a:spcPct val="15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800" dirty="0">
                <a:latin typeface="Cambria" panose="02040503050406030204" pitchFamily="18" charset="0"/>
              </a:rPr>
              <a:t>Assume that a </a:t>
            </a:r>
            <a:r>
              <a:rPr lang="en-US" sz="2800" dirty="0" smtClean="0">
                <a:latin typeface="Cambria" panose="02040503050406030204" pitchFamily="18" charset="0"/>
              </a:rPr>
              <a:t>MIMO </a:t>
            </a:r>
            <a:r>
              <a:rPr lang="en-US" sz="2800" dirty="0">
                <a:latin typeface="Cambria" panose="02040503050406030204" pitchFamily="18" charset="0"/>
              </a:rPr>
              <a:t>system involves </a:t>
            </a:r>
            <a:r>
              <a:rPr lang="en-US" sz="2800" b="1" dirty="0">
                <a:latin typeface="Cambria" panose="02040503050406030204" pitchFamily="18" charset="0"/>
              </a:rPr>
              <a:t>n</a:t>
            </a:r>
            <a:r>
              <a:rPr lang="en-US" sz="2800" dirty="0">
                <a:latin typeface="Cambria" panose="02040503050406030204" pitchFamily="18" charset="0"/>
              </a:rPr>
              <a:t> integrators. 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365760" indent="-256032" algn="just">
              <a:lnSpc>
                <a:spcPct val="15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800" dirty="0" smtClean="0">
                <a:latin typeface="Cambria" panose="02040503050406030204" pitchFamily="18" charset="0"/>
              </a:rPr>
              <a:t>Assume </a:t>
            </a:r>
            <a:r>
              <a:rPr lang="en-US" sz="2800" dirty="0">
                <a:latin typeface="Cambria" panose="02040503050406030204" pitchFamily="18" charset="0"/>
              </a:rPr>
              <a:t>also that there are </a:t>
            </a:r>
            <a:r>
              <a:rPr lang="en-US" b="1" i="1" dirty="0">
                <a:solidFill>
                  <a:srgbClr val="00B050"/>
                </a:solidFill>
                <a:latin typeface="Cambria" panose="02040503050406030204" pitchFamily="18" charset="0"/>
              </a:rPr>
              <a:t>r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</a:rPr>
              <a:t> inputs </a:t>
            </a:r>
            <a:r>
              <a:rPr lang="en-US" sz="2800" b="1" i="1" dirty="0">
                <a:latin typeface="Cambria" panose="02040503050406030204" pitchFamily="18" charset="0"/>
              </a:rPr>
              <a:t>u</a:t>
            </a:r>
            <a:r>
              <a:rPr lang="en-US" sz="2800" b="1" i="1" baseline="-25000" dirty="0">
                <a:latin typeface="Cambria" panose="02040503050406030204" pitchFamily="18" charset="0"/>
              </a:rPr>
              <a:t>1</a:t>
            </a:r>
            <a:r>
              <a:rPr lang="en-US" sz="2800" b="1" i="1" dirty="0">
                <a:latin typeface="Cambria" panose="02040503050406030204" pitchFamily="18" charset="0"/>
              </a:rPr>
              <a:t>(t), u</a:t>
            </a:r>
            <a:r>
              <a:rPr lang="en-US" sz="2800" b="1" i="1" baseline="-25000" dirty="0">
                <a:latin typeface="Cambria" panose="02040503050406030204" pitchFamily="18" charset="0"/>
              </a:rPr>
              <a:t>2</a:t>
            </a:r>
            <a:r>
              <a:rPr lang="en-US" sz="2800" b="1" i="1" dirty="0">
                <a:latin typeface="Cambria" panose="02040503050406030204" pitchFamily="18" charset="0"/>
              </a:rPr>
              <a:t>(t),……. </a:t>
            </a:r>
            <a:r>
              <a:rPr lang="en-US" sz="2800" b="1" i="1" dirty="0" err="1">
                <a:latin typeface="Cambria" panose="02040503050406030204" pitchFamily="18" charset="0"/>
              </a:rPr>
              <a:t>u</a:t>
            </a:r>
            <a:r>
              <a:rPr lang="en-US" sz="2800" b="1" i="1" baseline="-25000" dirty="0" err="1">
                <a:latin typeface="Cambria" panose="02040503050406030204" pitchFamily="18" charset="0"/>
              </a:rPr>
              <a:t>r</a:t>
            </a:r>
            <a:r>
              <a:rPr lang="en-US" sz="2800" b="1" i="1" dirty="0">
                <a:latin typeface="Cambria" panose="02040503050406030204" pitchFamily="18" charset="0"/>
              </a:rPr>
              <a:t>(t) </a:t>
            </a:r>
            <a:r>
              <a:rPr lang="en-US" sz="2800" dirty="0">
                <a:latin typeface="Cambria" panose="02040503050406030204" pitchFamily="18" charset="0"/>
              </a:rPr>
              <a:t>and </a:t>
            </a:r>
            <a:r>
              <a:rPr lang="en-US" b="1" i="1" dirty="0">
                <a:solidFill>
                  <a:srgbClr val="00B050"/>
                </a:solidFill>
                <a:latin typeface="Cambria" panose="02040503050406030204" pitchFamily="18" charset="0"/>
              </a:rPr>
              <a:t>m outputs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b="1" i="1" dirty="0">
                <a:latin typeface="Cambria" panose="02040503050406030204" pitchFamily="18" charset="0"/>
              </a:rPr>
              <a:t>y</a:t>
            </a:r>
            <a:r>
              <a:rPr lang="en-US" sz="2800" b="1" i="1" baseline="-25000" dirty="0">
                <a:latin typeface="Cambria" panose="02040503050406030204" pitchFamily="18" charset="0"/>
              </a:rPr>
              <a:t>1</a:t>
            </a:r>
            <a:r>
              <a:rPr lang="en-US" sz="2800" b="1" i="1" dirty="0">
                <a:latin typeface="Cambria" panose="02040503050406030204" pitchFamily="18" charset="0"/>
              </a:rPr>
              <a:t>(t), y</a:t>
            </a:r>
            <a:r>
              <a:rPr lang="en-US" sz="2800" b="1" i="1" baseline="-25000" dirty="0">
                <a:latin typeface="Cambria" panose="02040503050406030204" pitchFamily="18" charset="0"/>
              </a:rPr>
              <a:t>2</a:t>
            </a:r>
            <a:r>
              <a:rPr lang="en-US" sz="2800" b="1" i="1" dirty="0">
                <a:latin typeface="Cambria" panose="02040503050406030204" pitchFamily="18" charset="0"/>
              </a:rPr>
              <a:t>(t), …….. </a:t>
            </a:r>
            <a:r>
              <a:rPr lang="en-US" sz="2800" b="1" i="1" dirty="0" err="1">
                <a:latin typeface="Cambria" panose="02040503050406030204" pitchFamily="18" charset="0"/>
              </a:rPr>
              <a:t>y</a:t>
            </a:r>
            <a:r>
              <a:rPr lang="en-US" sz="2800" b="1" i="1" baseline="-25000" dirty="0" err="1">
                <a:latin typeface="Cambria" panose="02040503050406030204" pitchFamily="18" charset="0"/>
              </a:rPr>
              <a:t>m</a:t>
            </a:r>
            <a:r>
              <a:rPr lang="en-US" sz="2800" b="1" i="1" dirty="0">
                <a:latin typeface="Cambria" panose="02040503050406030204" pitchFamily="18" charset="0"/>
              </a:rPr>
              <a:t>(t).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1331913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Define </a:t>
            </a:r>
            <a:r>
              <a:rPr lang="en-US" b="1" i="1" dirty="0" smtClean="0">
                <a:latin typeface="Cambria" panose="02040503050406030204" pitchFamily="18" charset="0"/>
              </a:rPr>
              <a:t>n</a:t>
            </a:r>
            <a:r>
              <a:rPr lang="en-US" dirty="0" smtClean="0">
                <a:latin typeface="Cambria" panose="02040503050406030204" pitchFamily="18" charset="0"/>
              </a:rPr>
              <a:t> outputs of the integrators as state variables: </a:t>
            </a:r>
            <a:r>
              <a:rPr lang="en-US" b="1" dirty="0" smtClean="0">
                <a:latin typeface="Cambria" panose="02040503050406030204" pitchFamily="18" charset="0"/>
              </a:rPr>
              <a:t>x</a:t>
            </a:r>
            <a:r>
              <a:rPr lang="en-US" b="1" baseline="-25000" dirty="0" smtClean="0">
                <a:latin typeface="Cambria" panose="02040503050406030204" pitchFamily="18" charset="0"/>
              </a:rPr>
              <a:t>1</a:t>
            </a:r>
            <a:r>
              <a:rPr lang="en-US" b="1" dirty="0" smtClean="0">
                <a:latin typeface="Cambria" panose="02040503050406030204" pitchFamily="18" charset="0"/>
              </a:rPr>
              <a:t>(t), x</a:t>
            </a:r>
            <a:r>
              <a:rPr lang="en-US" b="1" baseline="-25000" dirty="0" smtClean="0">
                <a:latin typeface="Cambria" panose="02040503050406030204" pitchFamily="18" charset="0"/>
              </a:rPr>
              <a:t>2</a:t>
            </a:r>
            <a:r>
              <a:rPr lang="en-US" b="1" dirty="0" smtClean="0">
                <a:latin typeface="Cambria" panose="02040503050406030204" pitchFamily="18" charset="0"/>
              </a:rPr>
              <a:t>(t), ……… </a:t>
            </a:r>
            <a:r>
              <a:rPr lang="en-US" b="1" dirty="0" err="1" smtClean="0">
                <a:latin typeface="Cambria" panose="02040503050406030204" pitchFamily="18" charset="0"/>
              </a:rPr>
              <a:t>x</a:t>
            </a:r>
            <a:r>
              <a:rPr lang="en-US" b="1" baseline="-25000" dirty="0" err="1" smtClean="0">
                <a:latin typeface="Cambria" panose="02040503050406030204" pitchFamily="18" charset="0"/>
              </a:rPr>
              <a:t>n</a:t>
            </a:r>
            <a:r>
              <a:rPr lang="en-US" b="1" dirty="0" smtClean="0">
                <a:latin typeface="Cambria" panose="02040503050406030204" pitchFamily="18" charset="0"/>
              </a:rPr>
              <a:t>(t).</a:t>
            </a:r>
            <a:r>
              <a:rPr lang="en-US" dirty="0" smtClean="0">
                <a:latin typeface="Cambria" panose="02040503050406030204" pitchFamily="18" charset="0"/>
              </a:rPr>
              <a:t> Then the system may be described by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r="1488" b="8000"/>
          <a:stretch>
            <a:fillRect/>
          </a:stretch>
        </p:blipFill>
        <p:spPr bwMode="auto">
          <a:xfrm>
            <a:off x="1447800" y="3494390"/>
            <a:ext cx="6629400" cy="32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t="11163" r="2667" b="3256"/>
          <a:stretch>
            <a:fillRect/>
          </a:stretch>
        </p:blipFill>
        <p:spPr bwMode="auto">
          <a:xfrm>
            <a:off x="2173287" y="1772053"/>
            <a:ext cx="4797425" cy="1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31913"/>
          </a:xfrm>
        </p:spPr>
        <p:txBody>
          <a:bodyPr/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The outputs </a:t>
            </a:r>
            <a:r>
              <a:rPr lang="en-US" altLang="en-US" b="1" dirty="0" smtClean="0">
                <a:latin typeface="Cambria" panose="02040503050406030204" pitchFamily="18" charset="0"/>
              </a:rPr>
              <a:t>y</a:t>
            </a:r>
            <a:r>
              <a:rPr lang="en-US" altLang="en-US" b="1" baseline="-25000" dirty="0" smtClean="0">
                <a:latin typeface="Cambria" panose="02040503050406030204" pitchFamily="18" charset="0"/>
              </a:rPr>
              <a:t>1</a:t>
            </a:r>
            <a:r>
              <a:rPr lang="en-US" altLang="en-US" b="1" dirty="0" smtClean="0">
                <a:latin typeface="Cambria" panose="02040503050406030204" pitchFamily="18" charset="0"/>
              </a:rPr>
              <a:t>(t), y</a:t>
            </a:r>
            <a:r>
              <a:rPr lang="en-US" altLang="en-US" b="1" baseline="-25000" dirty="0" smtClean="0">
                <a:latin typeface="Cambria" panose="02040503050406030204" pitchFamily="18" charset="0"/>
              </a:rPr>
              <a:t>2</a:t>
            </a:r>
            <a:r>
              <a:rPr lang="en-US" altLang="en-US" b="1" dirty="0" smtClean="0">
                <a:latin typeface="Cambria" panose="02040503050406030204" pitchFamily="18" charset="0"/>
              </a:rPr>
              <a:t>(t), ……… </a:t>
            </a:r>
            <a:r>
              <a:rPr lang="en-US" altLang="en-US" b="1" dirty="0" err="1" smtClean="0">
                <a:latin typeface="Cambria" panose="02040503050406030204" pitchFamily="18" charset="0"/>
              </a:rPr>
              <a:t>y</a:t>
            </a:r>
            <a:r>
              <a:rPr lang="en-US" altLang="en-US" b="1" baseline="-25000" dirty="0" err="1" smtClean="0">
                <a:latin typeface="Cambria" panose="02040503050406030204" pitchFamily="18" charset="0"/>
              </a:rPr>
              <a:t>m</a:t>
            </a:r>
            <a:r>
              <a:rPr lang="en-US" altLang="en-US" b="1" dirty="0" smtClean="0">
                <a:latin typeface="Cambria" panose="02040503050406030204" pitchFamily="18" charset="0"/>
              </a:rPr>
              <a:t>(t)</a:t>
            </a:r>
            <a:r>
              <a:rPr lang="en-US" altLang="en-US" dirty="0" smtClean="0">
                <a:latin typeface="Cambria" panose="02040503050406030204" pitchFamily="18" charset="0"/>
              </a:rPr>
              <a:t> of the system may be given by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514600"/>
            <a:ext cx="6992937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991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If we define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828800"/>
            <a:ext cx="88979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then Equations (2–8) and (2–9) become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9516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4495800"/>
            <a:ext cx="78486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>
                <a:latin typeface="Cambria" panose="02040503050406030204" pitchFamily="18" charset="0"/>
                <a:cs typeface="Arial" charset="0"/>
              </a:rPr>
              <a:t>where Equation (2–10) is the </a:t>
            </a:r>
            <a:r>
              <a:rPr lang="en-US" sz="2400" b="1" dirty="0">
                <a:latin typeface="Cambria" panose="02040503050406030204" pitchFamily="18" charset="0"/>
                <a:cs typeface="Arial" charset="0"/>
              </a:rPr>
              <a:t>state equation 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and Equation (2–11) is the </a:t>
            </a:r>
            <a:r>
              <a:rPr lang="en-US" sz="2400" b="1" dirty="0">
                <a:latin typeface="Cambria" panose="02040503050406030204" pitchFamily="18" charset="0"/>
                <a:cs typeface="Arial" charset="0"/>
              </a:rPr>
              <a:t>output equation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. If vector functions f and/or g involve time t explicitly, then the system is called a time varying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Advantages of State Space Analysis over Classical Control , Concept of State , State Variables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State Model , State Space Representation using State Model, State Transition Matrix and its properties,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Solution of State Equations for LTI System</a:t>
            </a:r>
            <a:r>
              <a:rPr lang="en-US" dirty="0" smtClean="0">
                <a:latin typeface="Cambria" panose="02040503050406030204" pitchFamily="18" charset="0"/>
              </a:rPr>
              <a:t> , 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Concept of Controllability and Observability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5052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Cambria" panose="02040503050406030204" pitchFamily="18" charset="0"/>
              </a:rPr>
              <a:t>If Equations (2–10) and (2–11) are 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linearized about the operating state, </a:t>
            </a:r>
            <a:r>
              <a:rPr lang="en-US" dirty="0" smtClean="0">
                <a:latin typeface="Cambria" panose="02040503050406030204" pitchFamily="18" charset="0"/>
              </a:rPr>
              <a:t>then we have the following linearized state equation and output equation: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0" y="3581400"/>
            <a:ext cx="84534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2286000"/>
          </a:xfrm>
        </p:spPr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A(t) is called the state matrix,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B(t) the input matrix,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C(t) the output matrix, and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D(t) the direct transmission matrix.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block diagram representation </a:t>
            </a:r>
            <a:r>
              <a:rPr lang="en-US" altLang="en-US" dirty="0" smtClean="0"/>
              <a:t>of Equations (2–12) and (2–13) is shown in Figure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1454"/>
            <a:ext cx="6781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If vector functions f and g do not involve time t explicitly then the system is called a time-invariant system. In this case, Equations (2–12) and (2–13) can be simplified to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00388"/>
            <a:ext cx="76231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685800" y="4648200"/>
            <a:ext cx="7924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</a:rPr>
              <a:t>Equation (2–14) is the </a:t>
            </a:r>
            <a:r>
              <a:rPr lang="en-US" altLang="en-US" sz="2400" b="1" i="1" dirty="0">
                <a:latin typeface="Cambria" panose="02040503050406030204" pitchFamily="18" charset="0"/>
              </a:rPr>
              <a:t>state equation </a:t>
            </a:r>
            <a:r>
              <a:rPr lang="en-US" altLang="en-US" sz="2800" dirty="0">
                <a:latin typeface="Cambria" panose="02040503050406030204" pitchFamily="18" charset="0"/>
              </a:rPr>
              <a:t>of the linear, time-invariant system and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</a:rPr>
              <a:t>Equation (2–15) is the </a:t>
            </a:r>
            <a:r>
              <a:rPr lang="en-US" altLang="en-US" sz="2400" b="1" i="1" dirty="0">
                <a:latin typeface="Cambria" panose="02040503050406030204" pitchFamily="18" charset="0"/>
              </a:rPr>
              <a:t>output equation</a:t>
            </a:r>
            <a:r>
              <a:rPr lang="en-US" altLang="en-US" sz="2800" dirty="0">
                <a:latin typeface="Cambria" panose="02040503050406030204" pitchFamily="18" charset="0"/>
              </a:rPr>
              <a:t> for the same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92638"/>
          </a:xfrm>
        </p:spPr>
        <p:txBody>
          <a:bodyPr/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The "transfer function" of a continuous time-invariant linear state-space model can be derived in the following way: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First, taking the Laplace transform of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dirty="0">
              <a:latin typeface="Cambria" panose="02040503050406030204" pitchFamily="18" charset="0"/>
            </a:endParaRPr>
          </a:p>
          <a:p>
            <a:pPr>
              <a:buFont typeface="Georgia" panose="02040502050405020303" pitchFamily="18" charset="0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Yields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dirty="0" smtClean="0">
              <a:latin typeface="Cambria" panose="02040503050406030204" pitchFamily="18" charset="0"/>
            </a:endParaRPr>
          </a:p>
          <a:p>
            <a:endParaRPr lang="en-US" altLang="en-US" dirty="0" smtClean="0">
              <a:latin typeface="Cambria" panose="02040503050406030204" pitchFamily="18" charset="0"/>
            </a:endParaRPr>
          </a:p>
        </p:txBody>
      </p:sp>
      <p:sp>
        <p:nvSpPr>
          <p:cNvPr id="21506" name="Title 10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rgbClr val="00B050"/>
                </a:solidFill>
              </a:rPr>
              <a:t>Correlation Between Transfer Functions and State-Space Equations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77519"/>
            <a:ext cx="31797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572919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13687" cy="4962525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8229600" cy="3200400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Representation</a:t>
            </a:r>
            <a:endParaRPr lang="en-US" dirty="0"/>
          </a:p>
        </p:txBody>
      </p:sp>
      <p:pic>
        <p:nvPicPr>
          <p:cNvPr id="2050" name="Picture 2" descr="C:\Users\HP\Documents\IMG_20160307_09335286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32390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4419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State Variable techniques involves: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b="1" dirty="0" smtClean="0"/>
              <a:t>Input Variables (u)- (m inputs)– </a:t>
            </a:r>
            <a:r>
              <a:rPr lang="en-US" sz="2000" b="1" dirty="0" smtClean="0">
                <a:solidFill>
                  <a:srgbClr val="FF0000"/>
                </a:solidFill>
              </a:rPr>
              <a:t>input vector U(t) (r*1)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Output Variable (y)- (p outputs)</a:t>
            </a:r>
            <a:r>
              <a:rPr lang="en-US" sz="2000" b="1" dirty="0" smtClean="0">
                <a:solidFill>
                  <a:srgbClr val="FF0000"/>
                </a:solidFill>
              </a:rPr>
              <a:t>– output vector Y(t) (m*1)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State variable (x)- (n state variables)</a:t>
            </a:r>
            <a:r>
              <a:rPr lang="en-US" sz="2000" b="1" dirty="0" smtClean="0">
                <a:solidFill>
                  <a:srgbClr val="FF0000"/>
                </a:solidFill>
              </a:rPr>
              <a:t>--- State vector X(t) (n*1)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Model</a:t>
            </a:r>
            <a:endParaRPr lang="en-US" dirty="0"/>
          </a:p>
        </p:txBody>
      </p:sp>
      <p:pic>
        <p:nvPicPr>
          <p:cNvPr id="3074" name="Picture 2" descr="C:\Users\HP\Documents\IMG_20160307_09291093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954" y="1676400"/>
            <a:ext cx="7772091" cy="4800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ocuments\IMG_20160307_09293320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29600" cy="3200400"/>
          </a:xfrm>
          <a:prstGeom prst="rect">
            <a:avLst/>
          </a:prstGeom>
          <a:noFill/>
        </p:spPr>
      </p:pic>
      <p:pic>
        <p:nvPicPr>
          <p:cNvPr id="4099" name="Picture 3" descr="C:\Users\HP\Documents\IMG_20160307_09295097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3543300"/>
            <a:ext cx="9017000" cy="32385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5759-D3DD-4501-8DBC-C4D25A2274EE}" type="slidenum">
              <a:rPr lang="en-US" altLang="zh-TW"/>
              <a:pPr/>
              <a:t>29</a:t>
            </a:fld>
            <a:endParaRPr lang="en-US" altLang="zh-TW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68964"/>
              </p:ext>
            </p:extLst>
          </p:nvPr>
        </p:nvGraphicFramePr>
        <p:xfrm>
          <a:off x="2470150" y="1604962"/>
          <a:ext cx="35496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1409400" imgH="634680" progId="Equation.3">
                  <p:embed/>
                </p:oleObj>
              </mc:Choice>
              <mc:Fallback>
                <p:oleObj name="Equation" r:id="rId3" imgW="14094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604962"/>
                        <a:ext cx="3549650" cy="16113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81075" y="4343400"/>
            <a:ext cx="7181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sz="3600" dirty="0"/>
              <a:t>Homogeneous solution of </a:t>
            </a:r>
            <a:r>
              <a:rPr lang="en-US" altLang="zh-TW" sz="3600" i="1" dirty="0"/>
              <a:t>x(t)</a:t>
            </a:r>
            <a:r>
              <a:rPr lang="en-US" altLang="zh-TW" sz="3600" dirty="0"/>
              <a:t> </a:t>
            </a:r>
          </a:p>
          <a:p>
            <a:pPr>
              <a:buFontTx/>
              <a:buAutoNum type="arabicPeriod"/>
            </a:pPr>
            <a:r>
              <a:rPr lang="en-US" altLang="zh-TW" sz="3600" dirty="0"/>
              <a:t>Non-homogeneous solution of  </a:t>
            </a:r>
            <a:r>
              <a:rPr lang="en-US" altLang="zh-TW" sz="3600" i="1" dirty="0"/>
              <a:t>x(t)</a:t>
            </a:r>
            <a:r>
              <a:rPr lang="en-US" altLang="zh-TW" sz="3600" dirty="0"/>
              <a:t>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5857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 dirty="0"/>
              <a:t>The behavior of </a:t>
            </a:r>
            <a:r>
              <a:rPr lang="en-US" altLang="zh-TW" sz="4000" i="1" dirty="0"/>
              <a:t>x(t) et y(t)</a:t>
            </a:r>
            <a:r>
              <a:rPr lang="en-US" altLang="zh-TW" sz="4000" dirty="0"/>
              <a:t> 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State Transition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latin typeface="Cambria" panose="02040503050406030204" pitchFamily="18" charset="0"/>
              </a:rPr>
              <a:t>How to find mathematical model, called a state-space representation, for a linear, time-invariant system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Cambria" panose="02040503050406030204" pitchFamily="18" charset="0"/>
              </a:rPr>
              <a:t>How to convert between transfer function and state space models</a:t>
            </a:r>
          </a:p>
          <a:p>
            <a:endParaRPr lang="en-US" altLang="en-US" dirty="0" smtClean="0">
              <a:latin typeface="Cambria" panose="02040503050406030204" pitchFamily="18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0FF1-2914-47D9-96C9-2D349BD3841E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zh-TW" sz="4000" dirty="0" smtClean="0"/>
              <a:t>Solution of Homogeneous state </a:t>
            </a:r>
            <a:r>
              <a:rPr lang="en-US" altLang="zh-TW" sz="4000" dirty="0" err="1" smtClean="0"/>
              <a:t>eq</a:t>
            </a:r>
            <a:endParaRPr lang="en-US" altLang="zh-TW" sz="4000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57200" y="1066800"/>
          <a:ext cx="338772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3" imgW="1346040" imgH="685800" progId="Equation.3">
                  <p:embed/>
                </p:oleObj>
              </mc:Choice>
              <mc:Fallback>
                <p:oleObj name="Equation" r:id="rId3" imgW="1346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3387725" cy="1736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643625"/>
              </p:ext>
            </p:extLst>
          </p:nvPr>
        </p:nvGraphicFramePr>
        <p:xfrm>
          <a:off x="4953000" y="1219200"/>
          <a:ext cx="38989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5" imgW="1549080" imgH="482400" progId="Equation.3">
                  <p:embed/>
                </p:oleObj>
              </mc:Choice>
              <mc:Fallback>
                <p:oleObj name="Equation" r:id="rId5" imgW="1549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19200"/>
                        <a:ext cx="3898900" cy="12223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191000" y="175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94314"/>
              </p:ext>
            </p:extLst>
          </p:nvPr>
        </p:nvGraphicFramePr>
        <p:xfrm>
          <a:off x="2209800" y="3429000"/>
          <a:ext cx="40909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7" imgW="1625400" imgH="304560" progId="Equation.3">
                  <p:embed/>
                </p:oleObj>
              </mc:Choice>
              <mc:Fallback>
                <p:oleObj name="Equation" r:id="rId7" imgW="1625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4090988" cy="7731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079703" y="2935287"/>
            <a:ext cx="268721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 i="1" dirty="0" smtClean="0"/>
              <a:t>State Transition Matrix </a:t>
            </a:r>
            <a:endParaRPr lang="en-US" altLang="zh-TW" sz="2000" b="1" i="1" dirty="0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70712"/>
              </p:ext>
            </p:extLst>
          </p:nvPr>
        </p:nvGraphicFramePr>
        <p:xfrm>
          <a:off x="1066800" y="4343400"/>
          <a:ext cx="7351713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9" imgW="2920680" imgH="749160" progId="Equation.3">
                  <p:embed/>
                </p:oleObj>
              </mc:Choice>
              <mc:Fallback>
                <p:oleObj name="Equation" r:id="rId9" imgW="292068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7351713" cy="1898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3733800" y="4648200"/>
            <a:ext cx="304800" cy="685800"/>
          </a:xfrm>
          <a:prstGeom prst="curvedLeftArrow">
            <a:avLst>
              <a:gd name="adj1" fmla="val 45000"/>
              <a:gd name="adj2" fmla="val 9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0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31F-139F-470D-8F92-2A2974CBFAB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21166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 dirty="0">
                <a:solidFill>
                  <a:srgbClr val="FF0000"/>
                </a:solidFill>
                <a:latin typeface="Cambria" panose="02040503050406030204" pitchFamily="18" charset="0"/>
              </a:rPr>
              <a:t>Properties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1295400"/>
          <a:ext cx="784860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3" imgW="2222280" imgH="1180800" progId="Equation.3">
                  <p:embed/>
                </p:oleObj>
              </mc:Choice>
              <mc:Fallback>
                <p:oleObj name="Equation" r:id="rId3" imgW="222228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7848600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40812"/>
              </p:ext>
            </p:extLst>
          </p:nvPr>
        </p:nvGraphicFramePr>
        <p:xfrm>
          <a:off x="4114800" y="304800"/>
          <a:ext cx="40909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5" imgW="1625400" imgH="304560" progId="Equation.3">
                  <p:embed/>
                </p:oleObj>
              </mc:Choice>
              <mc:Fallback>
                <p:oleObj name="Equation" r:id="rId5" imgW="1625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"/>
                        <a:ext cx="4090988" cy="7731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7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FFEE-7948-48C8-843A-6E5BD80877D6}" type="slidenum">
              <a:rPr lang="en-US" altLang="zh-TW"/>
              <a:pPr/>
              <a:t>32</a:t>
            </a:fld>
            <a:endParaRPr lang="en-US" altLang="zh-TW"/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685800" y="533400"/>
            <a:ext cx="5233988" cy="1306513"/>
            <a:chOff x="432" y="336"/>
            <a:chExt cx="3297" cy="823"/>
          </a:xfrm>
        </p:grpSpPr>
        <p:sp>
          <p:nvSpPr>
            <p:cNvPr id="25602" name="Text Box 2"/>
            <p:cNvSpPr txBox="1">
              <a:spLocks noChangeArrowheads="1"/>
            </p:cNvSpPr>
            <p:nvPr/>
          </p:nvSpPr>
          <p:spPr bwMode="auto">
            <a:xfrm>
              <a:off x="432" y="336"/>
              <a:ext cx="11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Cambria" panose="02040503050406030204" pitchFamily="18" charset="0"/>
                </a:rPr>
                <a:t>How to find </a:t>
              </a:r>
            </a:p>
          </p:txBody>
        </p:sp>
        <p:graphicFrame>
          <p:nvGraphicFramePr>
            <p:cNvPr id="2560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8396408"/>
                </p:ext>
              </p:extLst>
            </p:nvPr>
          </p:nvGraphicFramePr>
          <p:xfrm>
            <a:off x="1152" y="672"/>
            <a:ext cx="2577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" name="Equation" r:id="rId3" imgW="1625400" imgH="304560" progId="Equation.3">
                    <p:embed/>
                  </p:oleObj>
                </mc:Choice>
                <mc:Fallback>
                  <p:oleObj name="Equation" r:id="rId3" imgW="16254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72"/>
                          <a:ext cx="2577" cy="48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1627" y="355"/>
              <a:ext cx="1627" cy="2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 dirty="0"/>
                <a:t>State transition matrix</a:t>
              </a:r>
            </a:p>
          </p:txBody>
        </p:sp>
      </p:grp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3000" y="2889250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Method </a:t>
            </a:r>
            <a:r>
              <a:rPr lang="en-US" altLang="zh-TW" b="1" i="1" dirty="0">
                <a:solidFill>
                  <a:srgbClr val="FF0000"/>
                </a:solidFill>
              </a:rPr>
              <a:t>1: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15465"/>
              </p:ext>
            </p:extLst>
          </p:nvPr>
        </p:nvGraphicFramePr>
        <p:xfrm>
          <a:off x="2878138" y="2819400"/>
          <a:ext cx="33242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2819400"/>
                        <a:ext cx="3324225" cy="5794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143000" y="4648200"/>
            <a:ext cx="3775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 dirty="0" smtClean="0"/>
              <a:t>Method </a:t>
            </a:r>
            <a:r>
              <a:rPr lang="en-US" altLang="zh-TW" b="1" i="1" dirty="0"/>
              <a:t>3:  Cayley-Hamilton Theorem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143000" y="3733800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 dirty="0" smtClean="0"/>
              <a:t>Method </a:t>
            </a:r>
            <a:r>
              <a:rPr lang="en-US" altLang="zh-TW" b="1" i="1" dirty="0"/>
              <a:t>2: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971800" y="3733800"/>
          <a:ext cx="15986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7" imgW="634680" imgH="228600" progId="Equation.3">
                  <p:embed/>
                </p:oleObj>
              </mc:Choice>
              <mc:Fallback>
                <p:oleObj name="Equation" r:id="rId7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5986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43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D39F-F6CD-481B-B26A-C7F9A57FC03F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161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Methode 1: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209800" y="152400"/>
          <a:ext cx="33242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3" imgW="1320480" imgH="228600" progId="Equation.3">
                  <p:embed/>
                </p:oleObj>
              </mc:Choice>
              <mc:Fallback>
                <p:oleObj name="Equation" r:id="rId3" imgW="1320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"/>
                        <a:ext cx="33242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838200" y="838200"/>
          <a:ext cx="41910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5" imgW="2514600" imgH="1422360" progId="Equation.3">
                  <p:embed/>
                </p:oleObj>
              </mc:Choice>
              <mc:Fallback>
                <p:oleObj name="Equation" r:id="rId5" imgW="251460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4191000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286000" y="3581400"/>
          <a:ext cx="594360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7" imgW="3377880" imgH="1193760" progId="Equation.3">
                  <p:embed/>
                </p:oleObj>
              </mc:Choice>
              <mc:Fallback>
                <p:oleObj name="Equation" r:id="rId7" imgW="33778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5943600" cy="209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43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65A2-5224-4E3D-9D82-A93E0467D138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161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Methode 2: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057400" y="228600"/>
          <a:ext cx="15986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3" imgW="634680" imgH="228600" progId="Equation.3">
                  <p:embed/>
                </p:oleObj>
              </mc:Choice>
              <mc:Fallback>
                <p:oleObj name="Equation" r:id="rId3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"/>
                        <a:ext cx="15986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14400" y="914400"/>
          <a:ext cx="3767138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5" imgW="2260440" imgH="1422360" progId="Equation.3">
                  <p:embed/>
                </p:oleObj>
              </mc:Choice>
              <mc:Fallback>
                <p:oleObj name="Equation" r:id="rId5" imgW="22604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3767138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990600" y="3505200"/>
          <a:ext cx="46370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7" imgW="1841400" imgH="736560" progId="Equation.3">
                  <p:embed/>
                </p:oleObj>
              </mc:Choice>
              <mc:Fallback>
                <p:oleObj name="Equation" r:id="rId7" imgW="1841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4637088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Oval 8"/>
          <p:cNvSpPr>
            <a:spLocks noChangeArrowheads="1"/>
          </p:cNvSpPr>
          <p:nvPr/>
        </p:nvSpPr>
        <p:spPr bwMode="auto">
          <a:xfrm rot="1936907">
            <a:off x="1524000" y="1219200"/>
            <a:ext cx="1905000" cy="5334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2590800" y="660400"/>
            <a:ext cx="2667000" cy="558800"/>
          </a:xfrm>
          <a:custGeom>
            <a:avLst/>
            <a:gdLst>
              <a:gd name="T0" fmla="*/ 0 w 1680"/>
              <a:gd name="T1" fmla="*/ 352 h 352"/>
              <a:gd name="T2" fmla="*/ 768 w 1680"/>
              <a:gd name="T3" fmla="*/ 16 h 352"/>
              <a:gd name="T4" fmla="*/ 1680 w 1680"/>
              <a:gd name="T5" fmla="*/ 25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352">
                <a:moveTo>
                  <a:pt x="0" y="352"/>
                </a:moveTo>
                <a:cubicBezTo>
                  <a:pt x="244" y="192"/>
                  <a:pt x="488" y="32"/>
                  <a:pt x="768" y="16"/>
                </a:cubicBezTo>
                <a:cubicBezTo>
                  <a:pt x="1048" y="0"/>
                  <a:pt x="1528" y="216"/>
                  <a:pt x="1680" y="256"/>
                </a:cubicBezTo>
              </a:path>
            </a:pathLst>
          </a:custGeom>
          <a:noFill/>
          <a:ln w="9525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334000" y="838200"/>
            <a:ext cx="210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180492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54DC-602D-491D-B338-D7D2DC30AD72}" type="slidenum">
              <a:rPr lang="en-US" altLang="zh-TW"/>
              <a:pPr/>
              <a:t>35</a:t>
            </a:fld>
            <a:endParaRPr lang="en-US" altLang="zh-TW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04775"/>
            <a:ext cx="7648575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181850" y="0"/>
            <a:ext cx="196215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/>
              <a:t>Diagonization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447800" y="2133600"/>
            <a:ext cx="1143000" cy="3810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962400" y="3657600"/>
            <a:ext cx="1219200" cy="3810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6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466D-C344-40F2-8958-FE7B8C3E6892}" type="slidenum">
              <a:rPr lang="en-US" altLang="zh-TW"/>
              <a:pPr/>
              <a:t>36</a:t>
            </a:fld>
            <a:endParaRPr lang="en-US" altLang="zh-TW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00013"/>
            <a:ext cx="7724775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181850" y="0"/>
            <a:ext cx="196215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 err="1"/>
              <a:t>Diagonization</a:t>
            </a:r>
            <a:endParaRPr lang="en-US" altLang="zh-TW" b="1" i="1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3400" y="990600"/>
            <a:ext cx="2438400" cy="5334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962400" y="1524000"/>
            <a:ext cx="4343400" cy="0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838200" y="1905000"/>
            <a:ext cx="1447800" cy="0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C3A-4F3C-4B5A-8FA6-51E67805ED2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2725" y="117475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 u="sng"/>
              <a:t>Case 1: 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447800" y="152400"/>
          <a:ext cx="167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"/>
                        <a:ext cx="167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85800" y="838200"/>
          <a:ext cx="4495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Equation" r:id="rId5" imgW="2679480" imgH="457200" progId="Equation.3">
                  <p:embed/>
                </p:oleObj>
              </mc:Choice>
              <mc:Fallback>
                <p:oleObj name="Equation" r:id="rId5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4495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5334000" y="1066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400800" y="696913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Equation" r:id="rId7" imgW="495000" imgH="457200" progId="Equation.3">
                  <p:embed/>
                </p:oleObj>
              </mc:Choice>
              <mc:Fallback>
                <p:oleObj name="Equation" r:id="rId7" imgW="49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96913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990600" y="2057400"/>
          <a:ext cx="6883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Equation" r:id="rId9" imgW="3416040" imgH="482400" progId="Equation.3">
                  <p:embed/>
                </p:oleObj>
              </mc:Choice>
              <mc:Fallback>
                <p:oleObj name="Equation" r:id="rId9" imgW="3416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6883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990600" y="3276600"/>
          <a:ext cx="64230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11" imgW="3187440" imgH="482400" progId="Equation.3">
                  <p:embed/>
                </p:oleObj>
              </mc:Choice>
              <mc:Fallback>
                <p:oleObj name="Equation" r:id="rId11" imgW="318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64230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Freeform 9"/>
          <p:cNvSpPr>
            <a:spLocks/>
          </p:cNvSpPr>
          <p:nvPr/>
        </p:nvSpPr>
        <p:spPr bwMode="auto">
          <a:xfrm>
            <a:off x="4876800" y="2209800"/>
            <a:ext cx="774700" cy="609600"/>
          </a:xfrm>
          <a:custGeom>
            <a:avLst/>
            <a:gdLst>
              <a:gd name="T0" fmla="*/ 48 w 488"/>
              <a:gd name="T1" fmla="*/ 0 h 384"/>
              <a:gd name="T2" fmla="*/ 480 w 488"/>
              <a:gd name="T3" fmla="*/ 240 h 384"/>
              <a:gd name="T4" fmla="*/ 0 w 488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8" h="384">
                <a:moveTo>
                  <a:pt x="48" y="0"/>
                </a:moveTo>
                <a:cubicBezTo>
                  <a:pt x="268" y="88"/>
                  <a:pt x="488" y="176"/>
                  <a:pt x="480" y="240"/>
                </a:cubicBezTo>
                <a:cubicBezTo>
                  <a:pt x="472" y="304"/>
                  <a:pt x="80" y="360"/>
                  <a:pt x="0" y="384"/>
                </a:cubicBezTo>
              </a:path>
            </a:pathLst>
          </a:custGeom>
          <a:noFill/>
          <a:ln w="19050" cmpd="sng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029200" y="1752600"/>
            <a:ext cx="1081088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/>
              <a:t>depend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143000" y="4648200"/>
          <a:ext cx="6400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Equation" r:id="rId13" imgW="2908080" imgH="457200" progId="Equation.3">
                  <p:embed/>
                </p:oleObj>
              </mc:Choice>
              <mc:Fallback>
                <p:oleObj name="Equation" r:id="rId13" imgW="290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64008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953000" y="4343400"/>
            <a:ext cx="2743200" cy="16002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096000" y="4648200"/>
            <a:ext cx="14478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2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C468-1241-4375-8AD9-031E8FD55AED}" type="slidenum">
              <a:rPr lang="en-US" altLang="zh-TW"/>
              <a:pPr/>
              <a:t>38</a:t>
            </a:fld>
            <a:endParaRPr lang="en-US" altLang="zh-TW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676400" y="609600"/>
          <a:ext cx="2743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"/>
                        <a:ext cx="2743200" cy="525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637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case of A matrix is </a:t>
            </a:r>
            <a:r>
              <a:rPr lang="en-US" altLang="zh-TW">
                <a:solidFill>
                  <a:srgbClr val="FF0000"/>
                </a:solidFill>
              </a:rPr>
              <a:t>phase-variable form and</a:t>
            </a:r>
            <a:r>
              <a:rPr lang="en-US" altLang="zh-TW"/>
              <a:t> 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28600" y="1447800"/>
          <a:ext cx="54102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5" imgW="2831760" imgH="939600" progId="Equation.3">
                  <p:embed/>
                </p:oleObj>
              </mc:Choice>
              <mc:Fallback>
                <p:oleObj name="Equation" r:id="rId5" imgW="2831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54102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715000" y="1981200"/>
            <a:ext cx="3059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Vandermonde matrix</a:t>
            </a:r>
          </a:p>
          <a:p>
            <a:r>
              <a:rPr lang="en-US" altLang="zh-TW"/>
              <a:t>for phase-variable form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106613" y="3568700"/>
          <a:ext cx="395922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7" imgW="1968480" imgH="939600" progId="Equation.3">
                  <p:embed/>
                </p:oleObj>
              </mc:Choice>
              <mc:Fallback>
                <p:oleObj name="Equation" r:id="rId7" imgW="1968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3568700"/>
                        <a:ext cx="3959225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33400" y="5549900"/>
          <a:ext cx="32448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9" imgW="850680" imgH="203040" progId="Equation.3">
                  <p:embed/>
                </p:oleObj>
              </mc:Choice>
              <mc:Fallback>
                <p:oleObj name="Equation" r:id="rId9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49900"/>
                        <a:ext cx="3244850" cy="774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076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89F-032F-4468-B815-944CF79DF342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2725" y="90180"/>
            <a:ext cx="1234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Cambria" panose="02040503050406030204" pitchFamily="18" charset="0"/>
              </a:rPr>
              <a:t>Case 1: 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447800" y="152400"/>
          <a:ext cx="167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"/>
                        <a:ext cx="167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609600" y="685800"/>
          <a:ext cx="75215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5" imgW="4483080" imgH="711000" progId="Equation.3">
                  <p:embed/>
                </p:oleObj>
              </mc:Choice>
              <mc:Fallback>
                <p:oleObj name="Equation" r:id="rId5" imgW="4483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5215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85800" y="2057400"/>
          <a:ext cx="50292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tion" r:id="rId7" imgW="2057400" imgH="711000" progId="Equation.3">
                  <p:embed/>
                </p:oleObj>
              </mc:Choice>
              <mc:Fallback>
                <p:oleObj name="Equation" r:id="rId7" imgW="2057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50292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24778"/>
              </p:ext>
            </p:extLst>
          </p:nvPr>
        </p:nvGraphicFramePr>
        <p:xfrm>
          <a:off x="381000" y="2057400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9" imgW="457200" imgH="215640" progId="Equation.3">
                  <p:embed/>
                </p:oleObj>
              </mc:Choice>
              <mc:Fallback>
                <p:oleObj name="Equation" r:id="rId9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914400" cy="4318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2438400" y="2286000"/>
            <a:ext cx="3124200" cy="0"/>
          </a:xfrm>
          <a:prstGeom prst="line">
            <a:avLst/>
          </a:prstGeom>
          <a:noFill/>
          <a:ln w="9525" cap="rnd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590800" y="2895600"/>
            <a:ext cx="3124200" cy="0"/>
          </a:xfrm>
          <a:prstGeom prst="line">
            <a:avLst/>
          </a:prstGeom>
          <a:noFill/>
          <a:ln w="9525" cap="rnd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514600" y="3429000"/>
            <a:ext cx="3124200" cy="0"/>
          </a:xfrm>
          <a:prstGeom prst="line">
            <a:avLst/>
          </a:prstGeom>
          <a:noFill/>
          <a:ln w="9525" cap="rnd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AutoShape 12"/>
          <p:cNvSpPr>
            <a:spLocks/>
          </p:cNvSpPr>
          <p:nvPr/>
        </p:nvSpPr>
        <p:spPr bwMode="auto">
          <a:xfrm>
            <a:off x="5638800" y="2286000"/>
            <a:ext cx="381000" cy="1219200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080125" y="2632075"/>
            <a:ext cx="1081088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/>
              <a:t>depend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609600" y="4267200"/>
          <a:ext cx="80772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" name="Equation" r:id="rId11" imgW="3962160" imgH="711000" progId="Equation.3">
                  <p:embed/>
                </p:oleObj>
              </mc:Choice>
              <mc:Fallback>
                <p:oleObj name="Equation" r:id="rId11" imgW="3962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80772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Freeform 15"/>
          <p:cNvSpPr>
            <a:spLocks/>
          </p:cNvSpPr>
          <p:nvPr/>
        </p:nvSpPr>
        <p:spPr bwMode="auto">
          <a:xfrm>
            <a:off x="2247900" y="2286000"/>
            <a:ext cx="571500" cy="2438400"/>
          </a:xfrm>
          <a:custGeom>
            <a:avLst/>
            <a:gdLst>
              <a:gd name="T0" fmla="*/ 360 w 360"/>
              <a:gd name="T1" fmla="*/ 0 h 1536"/>
              <a:gd name="T2" fmla="*/ 24 w 360"/>
              <a:gd name="T3" fmla="*/ 1056 h 1536"/>
              <a:gd name="T4" fmla="*/ 216 w 360"/>
              <a:gd name="T5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1536">
                <a:moveTo>
                  <a:pt x="360" y="0"/>
                </a:moveTo>
                <a:cubicBezTo>
                  <a:pt x="204" y="400"/>
                  <a:pt x="48" y="800"/>
                  <a:pt x="24" y="1056"/>
                </a:cubicBezTo>
                <a:cubicBezTo>
                  <a:pt x="0" y="1312"/>
                  <a:pt x="184" y="1456"/>
                  <a:pt x="216" y="1536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Freeform 16"/>
          <p:cNvSpPr>
            <a:spLocks/>
          </p:cNvSpPr>
          <p:nvPr/>
        </p:nvSpPr>
        <p:spPr bwMode="auto">
          <a:xfrm>
            <a:off x="5257800" y="3429000"/>
            <a:ext cx="863600" cy="1371600"/>
          </a:xfrm>
          <a:custGeom>
            <a:avLst/>
            <a:gdLst>
              <a:gd name="T0" fmla="*/ 0 w 544"/>
              <a:gd name="T1" fmla="*/ 0 h 864"/>
              <a:gd name="T2" fmla="*/ 480 w 544"/>
              <a:gd name="T3" fmla="*/ 432 h 864"/>
              <a:gd name="T4" fmla="*/ 384 w 544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864">
                <a:moveTo>
                  <a:pt x="0" y="0"/>
                </a:moveTo>
                <a:cubicBezTo>
                  <a:pt x="208" y="144"/>
                  <a:pt x="416" y="288"/>
                  <a:pt x="480" y="432"/>
                </a:cubicBezTo>
                <a:cubicBezTo>
                  <a:pt x="544" y="576"/>
                  <a:pt x="400" y="792"/>
                  <a:pt x="384" y="864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886200" y="4191000"/>
            <a:ext cx="609600" cy="16002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8077200" y="4191000"/>
            <a:ext cx="609600" cy="16002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3661"/>
              </p:ext>
            </p:extLst>
          </p:nvPr>
        </p:nvGraphicFramePr>
        <p:xfrm>
          <a:off x="5410200" y="5440362"/>
          <a:ext cx="114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Equation" r:id="rId13" imgW="444240" imgH="215640" progId="Equation.3">
                  <p:embed/>
                </p:oleObj>
              </mc:Choice>
              <mc:Fallback>
                <p:oleObj name="Equation" r:id="rId13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40362"/>
                        <a:ext cx="1143000" cy="5556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4572000" y="5638800"/>
            <a:ext cx="838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flipH="1">
            <a:off x="6553200" y="5638800"/>
            <a:ext cx="1447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Transfer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 Defined under Zero initial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Applicable only to Linear Time Invariant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Limited to SISO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Classical methods based on Trial &amp; Error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Not applicable for MIMO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DB84-C247-49F6-BD63-07B7AD65945D}" type="slidenum">
              <a:rPr lang="en-US" altLang="zh-TW"/>
              <a:pPr/>
              <a:t>40</a:t>
            </a:fld>
            <a:endParaRPr lang="en-US" altLang="zh-TW"/>
          </a:p>
        </p:txBody>
      </p:sp>
      <p:graphicFrame>
        <p:nvGraphicFramePr>
          <p:cNvPr id="36866" name="Object 1026"/>
          <p:cNvGraphicFramePr>
            <a:graphicFrameLocks noChangeAspect="1"/>
          </p:cNvGraphicFramePr>
          <p:nvPr/>
        </p:nvGraphicFramePr>
        <p:xfrm>
          <a:off x="1752600" y="304800"/>
          <a:ext cx="490537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3" imgW="2006280" imgH="711000" progId="Equation.3">
                  <p:embed/>
                </p:oleObj>
              </mc:Choice>
              <mc:Fallback>
                <p:oleObj name="Equation" r:id="rId3" imgW="2006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"/>
                        <a:ext cx="490537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831543"/>
              </p:ext>
            </p:extLst>
          </p:nvPr>
        </p:nvGraphicFramePr>
        <p:xfrm>
          <a:off x="457200" y="4572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Equation" r:id="rId5" imgW="419040" imgH="228600" progId="Equation.3">
                  <p:embed/>
                </p:oleObj>
              </mc:Choice>
              <mc:Fallback>
                <p:oleObj name="Equation" r:id="rId5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838200" cy="457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028"/>
          <p:cNvGraphicFramePr>
            <a:graphicFrameLocks noChangeAspect="1"/>
          </p:cNvGraphicFramePr>
          <p:nvPr/>
        </p:nvGraphicFramePr>
        <p:xfrm>
          <a:off x="1066800" y="2286000"/>
          <a:ext cx="38576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Equation" r:id="rId7" imgW="1892160" imgH="711000" progId="Equation.3">
                  <p:embed/>
                </p:oleObj>
              </mc:Choice>
              <mc:Fallback>
                <p:oleObj name="Equation" r:id="rId7" imgW="1892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385762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29"/>
          <p:cNvGraphicFramePr>
            <a:graphicFrameLocks noChangeAspect="1"/>
          </p:cNvGraphicFramePr>
          <p:nvPr/>
        </p:nvGraphicFramePr>
        <p:xfrm>
          <a:off x="685800" y="4038600"/>
          <a:ext cx="7323138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Equation" r:id="rId9" imgW="3327120" imgH="711000" progId="Equation.3">
                  <p:embed/>
                </p:oleObj>
              </mc:Choice>
              <mc:Fallback>
                <p:oleObj name="Equation" r:id="rId9" imgW="3327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323138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330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1600-0A77-4621-8DBE-7D3DF8751799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212725" y="117475"/>
            <a:ext cx="1234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Cambria" panose="02040503050406030204" pitchFamily="18" charset="0"/>
              </a:rPr>
              <a:t>Case 3: </a:t>
            </a:r>
          </a:p>
        </p:txBody>
      </p:sp>
      <p:graphicFrame>
        <p:nvGraphicFramePr>
          <p:cNvPr id="41987" name="Object 1027"/>
          <p:cNvGraphicFramePr>
            <a:graphicFrameLocks noChangeAspect="1"/>
          </p:cNvGraphicFramePr>
          <p:nvPr/>
        </p:nvGraphicFramePr>
        <p:xfrm>
          <a:off x="1447800" y="152400"/>
          <a:ext cx="167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"/>
                        <a:ext cx="167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AutoShape 1028"/>
          <p:cNvSpPr>
            <a:spLocks noChangeArrowheads="1"/>
          </p:cNvSpPr>
          <p:nvPr/>
        </p:nvSpPr>
        <p:spPr bwMode="auto">
          <a:xfrm>
            <a:off x="3276600" y="3810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1029"/>
          <p:cNvSpPr txBox="1">
            <a:spLocks noChangeArrowheads="1"/>
          </p:cNvSpPr>
          <p:nvPr/>
        </p:nvSpPr>
        <p:spPr bwMode="auto">
          <a:xfrm>
            <a:off x="4098925" y="117475"/>
            <a:ext cx="166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Jordan form</a:t>
            </a:r>
          </a:p>
        </p:txBody>
      </p:sp>
      <p:graphicFrame>
        <p:nvGraphicFramePr>
          <p:cNvPr id="41990" name="Object 1030"/>
          <p:cNvGraphicFramePr>
            <a:graphicFrameLocks noChangeAspect="1"/>
          </p:cNvGraphicFramePr>
          <p:nvPr/>
        </p:nvGraphicFramePr>
        <p:xfrm>
          <a:off x="2895600" y="762000"/>
          <a:ext cx="1441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5" imgW="749160" imgH="228600" progId="Equation.3">
                  <p:embed/>
                </p:oleObj>
              </mc:Choice>
              <mc:Fallback>
                <p:oleObj name="Equation" r:id="rId5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1441450" cy="439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31"/>
          <p:cNvGraphicFramePr>
            <a:graphicFrameLocks noChangeAspect="1"/>
          </p:cNvGraphicFramePr>
          <p:nvPr/>
        </p:nvGraphicFramePr>
        <p:xfrm>
          <a:off x="914400" y="1371600"/>
          <a:ext cx="6908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7" imgW="2692080" imgH="241200" progId="Equation.3">
                  <p:embed/>
                </p:oleObj>
              </mc:Choice>
              <mc:Fallback>
                <p:oleObj name="Equation" r:id="rId7" imgW="269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6908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1032"/>
          <p:cNvSpPr txBox="1">
            <a:spLocks noChangeArrowheads="1"/>
          </p:cNvSpPr>
          <p:nvPr/>
        </p:nvSpPr>
        <p:spPr bwMode="auto">
          <a:xfrm>
            <a:off x="990600" y="2133600"/>
            <a:ext cx="326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Generalized eigenvectors</a:t>
            </a:r>
          </a:p>
        </p:txBody>
      </p:sp>
      <p:sp>
        <p:nvSpPr>
          <p:cNvPr id="41993" name="Oval 1033"/>
          <p:cNvSpPr>
            <a:spLocks noChangeArrowheads="1"/>
          </p:cNvSpPr>
          <p:nvPr/>
        </p:nvSpPr>
        <p:spPr bwMode="auto">
          <a:xfrm>
            <a:off x="1676400" y="1371600"/>
            <a:ext cx="1752600" cy="685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4" name="Object 1034"/>
          <p:cNvGraphicFramePr>
            <a:graphicFrameLocks noChangeAspect="1"/>
          </p:cNvGraphicFramePr>
          <p:nvPr/>
        </p:nvGraphicFramePr>
        <p:xfrm>
          <a:off x="914400" y="2819400"/>
          <a:ext cx="25908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Equation" r:id="rId9" imgW="1054080" imgH="685800" progId="Equation.3">
                  <p:embed/>
                </p:oleObj>
              </mc:Choice>
              <mc:Fallback>
                <p:oleObj name="Equation" r:id="rId9" imgW="1054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5908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035"/>
          <p:cNvGraphicFramePr>
            <a:graphicFrameLocks noChangeAspect="1"/>
          </p:cNvGraphicFramePr>
          <p:nvPr/>
        </p:nvGraphicFramePr>
        <p:xfrm>
          <a:off x="4314825" y="2743200"/>
          <a:ext cx="433863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name="Equation" r:id="rId11" imgW="1650960" imgH="711000" progId="Equation.3">
                  <p:embed/>
                </p:oleObj>
              </mc:Choice>
              <mc:Fallback>
                <p:oleObj name="Equation" r:id="rId11" imgW="1650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743200"/>
                        <a:ext cx="4338638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036"/>
          <p:cNvGraphicFramePr>
            <a:graphicFrameLocks noChangeAspect="1"/>
          </p:cNvGraphicFramePr>
          <p:nvPr/>
        </p:nvGraphicFramePr>
        <p:xfrm>
          <a:off x="2667000" y="4495800"/>
          <a:ext cx="35814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Equation" r:id="rId13" imgW="1536480" imgH="761760" progId="Equation.3">
                  <p:embed/>
                </p:oleObj>
              </mc:Choice>
              <mc:Fallback>
                <p:oleObj name="Equation" r:id="rId13" imgW="15364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358140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906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4437-E3B4-441D-A8D2-0D99E889625A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36525" y="117475"/>
            <a:ext cx="1488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Cambria" panose="02040503050406030204" pitchFamily="18" charset="0"/>
              </a:rPr>
              <a:t>Example: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77888" y="762000"/>
          <a:ext cx="41132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3" imgW="2450880" imgH="457200" progId="Equation.3">
                  <p:embed/>
                </p:oleObj>
              </mc:Choice>
              <mc:Fallback>
                <p:oleObj name="Equation" r:id="rId3" imgW="2450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62000"/>
                        <a:ext cx="411321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62000" y="1828800"/>
          <a:ext cx="6473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5" imgW="3213000" imgH="482400" progId="Equation.3">
                  <p:embed/>
                </p:oleObj>
              </mc:Choice>
              <mc:Fallback>
                <p:oleObj name="Equation" r:id="rId5" imgW="3213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6473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736600" y="2895600"/>
          <a:ext cx="7010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7" imgW="3479760" imgH="482400" progId="Equation.3">
                  <p:embed/>
                </p:oleObj>
              </mc:Choice>
              <mc:Fallback>
                <p:oleObj name="Equation" r:id="rId7" imgW="3479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895600"/>
                        <a:ext cx="7010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914400" y="4114800"/>
          <a:ext cx="63452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9" imgW="2882880" imgH="457200" progId="Equation.3">
                  <p:embed/>
                </p:oleObj>
              </mc:Choice>
              <mc:Fallback>
                <p:oleObj name="Equation" r:id="rId9" imgW="2882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3452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828800" y="5257800"/>
          <a:ext cx="45434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11" imgW="2044440" imgH="482400" progId="Equation.3">
                  <p:embed/>
                </p:oleObj>
              </mc:Choice>
              <mc:Fallback>
                <p:oleObj name="Equation" r:id="rId11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5434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0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6487" y="2362200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Observability &amp; Controllability</a:t>
            </a:r>
            <a:endParaRPr lang="en-US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93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B098-DB5E-4714-8403-B519DDB3A87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18135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62000" y="228600"/>
            <a:ext cx="1680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Cambria" panose="02040503050406030204" pitchFamily="18" charset="0"/>
              </a:rPr>
              <a:t>Definition 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81000" y="914400"/>
            <a:ext cx="8229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 linear system is said to be </a:t>
            </a:r>
            <a:r>
              <a:rPr lang="en-US" altLang="zh-TW" sz="2000" b="1" i="1" dirty="0">
                <a:solidFill>
                  <a:srgbClr val="CC33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completely</a:t>
            </a:r>
            <a:r>
              <a:rPr lang="en-US" altLang="zh-TW" sz="2000" b="1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i="1" dirty="0">
                <a:solidFill>
                  <a:srgbClr val="CC33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controllable</a:t>
            </a:r>
            <a:r>
              <a:rPr lang="en-US" altLang="zh-TW" sz="20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if, for all initial times      and all initial states        , </a:t>
            </a:r>
            <a:r>
              <a:rPr lang="en-US" altLang="zh-TW" sz="20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there </a:t>
            </a:r>
            <a:r>
              <a:rPr lang="en-US" altLang="zh-TW" sz="20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exists some input function (or sequence for discrete systems) that drives the state vector to any final state       </a:t>
            </a:r>
            <a:r>
              <a:rPr lang="en-US" altLang="zh-TW" sz="20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at </a:t>
            </a:r>
            <a:r>
              <a:rPr lang="en-US" altLang="zh-TW" sz="20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some finite time             . </a:t>
            </a:r>
            <a:endParaRPr lang="en-US" altLang="zh-TW" sz="2000" dirty="0">
              <a:latin typeface="Cambria" panose="02040503050406030204" pitchFamily="18" charset="0"/>
            </a:endParaRPr>
          </a:p>
        </p:txBody>
      </p:sp>
      <p:graphicFrame>
        <p:nvGraphicFramePr>
          <p:cNvPr id="246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28221"/>
              </p:ext>
            </p:extLst>
          </p:nvPr>
        </p:nvGraphicFramePr>
        <p:xfrm>
          <a:off x="8534400" y="828644"/>
          <a:ext cx="303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" name="Equation" r:id="rId3" imgW="139680" imgH="228600" progId="Equation.3">
                  <p:embed/>
                </p:oleObj>
              </mc:Choice>
              <mc:Fallback>
                <p:oleObj name="Equation" r:id="rId3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828644"/>
                        <a:ext cx="303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02279"/>
              </p:ext>
            </p:extLst>
          </p:nvPr>
        </p:nvGraphicFramePr>
        <p:xfrm>
          <a:off x="2620654" y="1206231"/>
          <a:ext cx="5334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Equation" r:id="rId5" imgW="330120" imgH="228600" progId="Equation.3">
                  <p:embed/>
                </p:oleObj>
              </mc:Choice>
              <mc:Fallback>
                <p:oleObj name="Equation" r:id="rId5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54" y="1206231"/>
                        <a:ext cx="5334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776342"/>
              </p:ext>
            </p:extLst>
          </p:nvPr>
        </p:nvGraphicFramePr>
        <p:xfrm>
          <a:off x="7110199" y="1576119"/>
          <a:ext cx="514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" name="Equation" r:id="rId7" imgW="317160" imgH="215640" progId="Equation.3">
                  <p:embed/>
                </p:oleObj>
              </mc:Choice>
              <mc:Fallback>
                <p:oleObj name="Equation" r:id="rId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199" y="1576119"/>
                        <a:ext cx="5143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79101"/>
              </p:ext>
            </p:extLst>
          </p:nvPr>
        </p:nvGraphicFramePr>
        <p:xfrm>
          <a:off x="2289868" y="1863104"/>
          <a:ext cx="5953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Equation" r:id="rId9" imgW="368280" imgH="228600" progId="Equation.3">
                  <p:embed/>
                </p:oleObj>
              </mc:Choice>
              <mc:Fallback>
                <p:oleObj name="Equation" r:id="rId9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868" y="1863104"/>
                        <a:ext cx="59531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381000" y="3886200"/>
            <a:ext cx="815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 linear system is said to be </a:t>
            </a:r>
            <a:r>
              <a:rPr lang="en-US" altLang="zh-TW" sz="2000" b="1" i="1" dirty="0">
                <a:solidFill>
                  <a:srgbClr val="CC33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completely observable</a:t>
            </a:r>
            <a:r>
              <a:rPr lang="en-US" altLang="zh-TW" sz="20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if, for all initial times    , the state vector         </a:t>
            </a:r>
            <a:r>
              <a:rPr lang="en-US" altLang="zh-TW" sz="2000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can </a:t>
            </a:r>
            <a:r>
              <a:rPr lang="en-US" altLang="zh-TW" sz="20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 determined from the output function (or sequence)        , defined over a finite time           .</a:t>
            </a:r>
            <a:endParaRPr lang="en-US" altLang="zh-TW" sz="2000" dirty="0">
              <a:latin typeface="Cambria" panose="02040503050406030204" pitchFamily="18" charset="0"/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09600" y="2819400"/>
            <a:ext cx="1680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u="sng" dirty="0">
                <a:solidFill>
                  <a:srgbClr val="FF0000"/>
                </a:solidFill>
                <a:latin typeface="Cambria" panose="02040503050406030204" pitchFamily="18" charset="0"/>
              </a:rPr>
              <a:t>Definition </a:t>
            </a:r>
          </a:p>
        </p:txBody>
      </p:sp>
      <p:graphicFrame>
        <p:nvGraphicFramePr>
          <p:cNvPr id="2461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38487"/>
              </p:ext>
            </p:extLst>
          </p:nvPr>
        </p:nvGraphicFramePr>
        <p:xfrm>
          <a:off x="1174397" y="4185444"/>
          <a:ext cx="255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Equation" r:id="rId11" imgW="139680" imgH="228600" progId="Equation.3">
                  <p:embed/>
                </p:oleObj>
              </mc:Choice>
              <mc:Fallback>
                <p:oleObj name="Equation" r:id="rId11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397" y="4185444"/>
                        <a:ext cx="255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02951"/>
              </p:ext>
            </p:extLst>
          </p:nvPr>
        </p:nvGraphicFramePr>
        <p:xfrm>
          <a:off x="3073589" y="4182269"/>
          <a:ext cx="609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Equation" r:id="rId12" imgW="330120" imgH="228600" progId="Equation.3">
                  <p:embed/>
                </p:oleObj>
              </mc:Choice>
              <mc:Fallback>
                <p:oleObj name="Equation" r:id="rId12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589" y="4182269"/>
                        <a:ext cx="609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50735"/>
              </p:ext>
            </p:extLst>
          </p:nvPr>
        </p:nvGraphicFramePr>
        <p:xfrm>
          <a:off x="2838450" y="4501100"/>
          <a:ext cx="685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Equation" r:id="rId13" imgW="330120" imgH="215640" progId="Equation.3">
                  <p:embed/>
                </p:oleObj>
              </mc:Choice>
              <mc:Fallback>
                <p:oleObj name="Equation" r:id="rId13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501100"/>
                        <a:ext cx="6858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84301"/>
              </p:ext>
            </p:extLst>
          </p:nvPr>
        </p:nvGraphicFramePr>
        <p:xfrm>
          <a:off x="6338887" y="4495800"/>
          <a:ext cx="5953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Equation" r:id="rId15" imgW="368280" imgH="228600" progId="Equation.3">
                  <p:embed/>
                </p:oleObj>
              </mc:Choice>
              <mc:Fallback>
                <p:oleObj name="Equation" r:id="rId15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7" y="4495800"/>
                        <a:ext cx="59531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38F5-B6FD-4DD1-8579-B2B7191FC315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09800" y="191442"/>
            <a:ext cx="40918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mbria" panose="02040503050406030204" pitchFamily="18" charset="0"/>
              </a:rPr>
              <a:t>Proof of controllability matrix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04800" y="762000"/>
          <a:ext cx="83820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方程式" r:id="rId3" imgW="3759120" imgH="2209680" progId="Equation.3">
                  <p:embed/>
                </p:oleObj>
              </mc:Choice>
              <mc:Fallback>
                <p:oleObj name="方程式" r:id="rId3" imgW="375912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8382000" cy="492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Line 5"/>
          <p:cNvSpPr>
            <a:spLocks noChangeShapeType="1"/>
          </p:cNvSpPr>
          <p:nvPr/>
        </p:nvSpPr>
        <p:spPr bwMode="auto">
          <a:xfrm flipV="1">
            <a:off x="1676400" y="48006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85800" y="5562600"/>
            <a:ext cx="2144713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Initial condition</a:t>
            </a:r>
          </a:p>
        </p:txBody>
      </p:sp>
    </p:spTree>
    <p:extLst>
      <p:ext uri="{BB962C8B-B14F-4D97-AF65-F5344CB8AC3E}">
        <p14:creationId xmlns:p14="http://schemas.microsoft.com/office/powerpoint/2010/main" val="3377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3754-755E-4344-B271-69B6190FF70E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98143" y="229912"/>
            <a:ext cx="3955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mbria" panose="02040503050406030204" pitchFamily="18" charset="0"/>
              </a:rPr>
              <a:t>Proof of observability matrix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57200" y="906463"/>
          <a:ext cx="8153400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方程式" r:id="rId3" imgW="4736880" imgH="2387520" progId="Equation.3">
                  <p:embed/>
                </p:oleObj>
              </mc:Choice>
              <mc:Fallback>
                <p:oleObj name="方程式" r:id="rId3" imgW="473688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06463"/>
                        <a:ext cx="8153400" cy="410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352800" y="5486400"/>
            <a:ext cx="224155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Inputs &amp; outputs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762000" y="5029200"/>
            <a:ext cx="7772400" cy="0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4495800" y="50292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044-D7AD-4C5E-A8B9-8F1643F92CA6}" type="slidenum">
              <a:rPr lang="en-US" altLang="zh-TW"/>
              <a:pPr/>
              <a:t>47</a:t>
            </a:fld>
            <a:endParaRPr lang="en-US" altLang="zh-TW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743200" y="228600"/>
          <a:ext cx="2559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"/>
                        <a:ext cx="25590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58656"/>
              </p:ext>
            </p:extLst>
          </p:nvPr>
        </p:nvGraphicFramePr>
        <p:xfrm>
          <a:off x="3429000" y="2438400"/>
          <a:ext cx="31242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5" imgW="1879560" imgH="1320480" progId="Equation.3">
                  <p:embed/>
                </p:oleObj>
              </mc:Choice>
              <mc:Fallback>
                <p:oleObj name="Equation" r:id="rId5" imgW="187956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3124200" cy="21955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3400" y="243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Controllability matrix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09600" y="3429000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Observability matrix</a:t>
            </a:r>
          </a:p>
        </p:txBody>
      </p: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974725" y="4841875"/>
            <a:ext cx="4511675" cy="873125"/>
            <a:chOff x="614" y="3050"/>
            <a:chExt cx="2842" cy="5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614" y="3050"/>
              <a:ext cx="1846" cy="5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Then: (1) controllable </a:t>
              </a:r>
            </a:p>
            <a:p>
              <a:r>
                <a:rPr lang="en-US" altLang="zh-TW"/>
                <a:t>          (2) observable </a:t>
              </a:r>
            </a:p>
          </p:txBody>
        </p:sp>
        <p:graphicFrame>
          <p:nvGraphicFramePr>
            <p:cNvPr id="4506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7839160"/>
                </p:ext>
              </p:extLst>
            </p:nvPr>
          </p:nvGraphicFramePr>
          <p:xfrm>
            <a:off x="2448" y="3056"/>
            <a:ext cx="100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8" name="Equation" r:id="rId7" imgW="799920" imgH="431640" progId="Equation.3">
                    <p:embed/>
                  </p:oleObj>
                </mc:Choice>
                <mc:Fallback>
                  <p:oleObj name="Equation" r:id="rId7" imgW="7999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56"/>
                          <a:ext cx="1008" cy="544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068" name="Picture 12" descr="_18346_theor14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296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7737475" y="0"/>
            <a:ext cx="1355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i="1"/>
              <a:t>Linear system</a:t>
            </a:r>
          </a:p>
          <a:p>
            <a:r>
              <a:rPr lang="en-US" altLang="zh-TW" sz="1600" b="1" i="1"/>
              <a:t>1. Analysis </a:t>
            </a:r>
          </a:p>
        </p:txBody>
      </p:sp>
    </p:spTree>
    <p:extLst>
      <p:ext uri="{BB962C8B-B14F-4D97-AF65-F5344CB8AC3E}">
        <p14:creationId xmlns:p14="http://schemas.microsoft.com/office/powerpoint/2010/main" val="3220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77F0-692D-4D7B-9267-35C9383B3665}" type="slidenum">
              <a:rPr lang="en-US" altLang="zh-TW"/>
              <a:pPr/>
              <a:t>48</a:t>
            </a:fld>
            <a:endParaRPr lang="en-US" altLang="zh-TW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209800" y="609600"/>
          <a:ext cx="36099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1930320" imgH="965160" progId="Equation.3">
                  <p:embed/>
                </p:oleObj>
              </mc:Choice>
              <mc:Fallback>
                <p:oleObj name="Equation" r:id="rId3" imgW="19303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"/>
                        <a:ext cx="3609975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301625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 i="1" u="sng"/>
              <a:t>Example 1 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219200" y="2863850"/>
          <a:ext cx="48768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5" imgW="2463480" imgH="939600" progId="Equation.3">
                  <p:embed/>
                </p:oleObj>
              </mc:Choice>
              <mc:Fallback>
                <p:oleObj name="Equation" r:id="rId5" imgW="2463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63850"/>
                        <a:ext cx="48768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495800" y="2940050"/>
            <a:ext cx="1752600" cy="7620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962400" y="3930650"/>
            <a:ext cx="1905000" cy="7620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324600" y="3092450"/>
            <a:ext cx="1976438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i="1"/>
              <a:t>uncontrollable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43600" y="4083050"/>
            <a:ext cx="15208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i="1"/>
              <a:t>observable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838200" y="4876800"/>
            <a:ext cx="7102475" cy="1187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TW" i="1" dirty="0"/>
              <a:t>The </a:t>
            </a:r>
            <a:r>
              <a:rPr lang="en-US" altLang="zh-TW" b="1" i="1" dirty="0"/>
              <a:t>rank</a:t>
            </a:r>
            <a:r>
              <a:rPr lang="en-US" altLang="zh-TW" i="1" dirty="0"/>
              <a:t> of a matrix is defined by the number of linearly independent  rows and/or the number of linearly independent columns 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737475" y="0"/>
            <a:ext cx="1355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i="1"/>
              <a:t>Linear system</a:t>
            </a:r>
          </a:p>
          <a:p>
            <a:r>
              <a:rPr lang="en-US" altLang="zh-TW" sz="1600" b="1" i="1"/>
              <a:t>1. Analysis </a:t>
            </a:r>
          </a:p>
        </p:txBody>
      </p:sp>
    </p:spTree>
    <p:extLst>
      <p:ext uri="{BB962C8B-B14F-4D97-AF65-F5344CB8AC3E}">
        <p14:creationId xmlns:p14="http://schemas.microsoft.com/office/powerpoint/2010/main" val="9450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A125-F27C-4133-808E-28D8F808014D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04800" y="301625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 i="1" u="sng"/>
              <a:t>Example 2 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514600" y="609600"/>
          <a:ext cx="36099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3" imgW="1930320" imgH="965160" progId="Equation.3">
                  <p:embed/>
                </p:oleObj>
              </mc:Choice>
              <mc:Fallback>
                <p:oleObj name="Equation" r:id="rId3" imgW="19303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9600"/>
                        <a:ext cx="3609975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93800" y="2863850"/>
          <a:ext cx="49276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5" imgW="2489040" imgH="939600" progId="Equation.3">
                  <p:embed/>
                </p:oleObj>
              </mc:Choice>
              <mc:Fallback>
                <p:oleObj name="Equation" r:id="rId5" imgW="2489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863850"/>
                        <a:ext cx="49276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495800" y="2940050"/>
            <a:ext cx="1752600" cy="7620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962400" y="3930650"/>
            <a:ext cx="1905000" cy="7620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324600" y="3092450"/>
            <a:ext cx="1671638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i="1" dirty="0"/>
              <a:t>controllable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96000" y="4114800"/>
            <a:ext cx="18256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i="1" dirty="0"/>
              <a:t>unobservable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737475" y="0"/>
            <a:ext cx="1355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i="1"/>
              <a:t>Linear system</a:t>
            </a:r>
          </a:p>
          <a:p>
            <a:r>
              <a:rPr lang="en-US" altLang="zh-TW" sz="1600" b="1" i="1"/>
              <a:t>1. Analysis </a:t>
            </a:r>
          </a:p>
        </p:txBody>
      </p:sp>
    </p:spTree>
    <p:extLst>
      <p:ext uri="{BB962C8B-B14F-4D97-AF65-F5344CB8AC3E}">
        <p14:creationId xmlns:p14="http://schemas.microsoft.com/office/powerpoint/2010/main" val="2362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state space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Use of Vector Matrix notation simplifies the mathematical representation of the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Allows inclusion of initial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ambria" panose="02040503050406030204" pitchFamily="18" charset="0"/>
              </a:rPr>
              <a:t>Used to represent Non-linear as well as Time-Variant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Analysis for state space can be carried out for an class of inputs without much complexity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A4FF-CAE3-4A93-9469-F5C0C087ABB1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16494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u="sng"/>
              <a:t>Theorem III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362200" y="838200"/>
          <a:ext cx="4038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838200"/>
                        <a:ext cx="4038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3690938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Controllable canonical form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410200" y="1600200"/>
            <a:ext cx="170497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Controllable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572000" y="1752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33400" y="3048000"/>
            <a:ext cx="1631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u="sng"/>
              <a:t>Theorem IV</a:t>
            </a: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497138" y="3260725"/>
          <a:ext cx="40751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5" imgW="1447560" imgH="457200" progId="Equation.3">
                  <p:embed/>
                </p:oleObj>
              </mc:Choice>
              <mc:Fallback>
                <p:oleObj name="Equation" r:id="rId5" imgW="1447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3260725"/>
                        <a:ext cx="407511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85800" y="4876800"/>
            <a:ext cx="3557588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Observable canonical form 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486400" y="4876800"/>
            <a:ext cx="15716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Observable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4648200" y="5029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7737475" y="0"/>
            <a:ext cx="1355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i="1"/>
              <a:t>Linear system</a:t>
            </a:r>
          </a:p>
          <a:p>
            <a:r>
              <a:rPr lang="en-US" altLang="zh-TW" sz="1600" b="1" i="1"/>
              <a:t>1. Analysis </a:t>
            </a:r>
          </a:p>
        </p:txBody>
      </p:sp>
    </p:spTree>
    <p:extLst>
      <p:ext uri="{BB962C8B-B14F-4D97-AF65-F5344CB8AC3E}">
        <p14:creationId xmlns:p14="http://schemas.microsoft.com/office/powerpoint/2010/main" val="17473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3DC-C6DB-4A54-997E-3C949C404165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88925" y="117475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u="sng"/>
              <a:t>example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560888" y="1122363"/>
          <a:ext cx="2613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Equation" r:id="rId3" imgW="1523880" imgH="711000" progId="Equation.3">
                  <p:embed/>
                </p:oleObj>
              </mc:Choice>
              <mc:Fallback>
                <p:oleObj name="Equation" r:id="rId3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1122363"/>
                        <a:ext cx="26130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3690938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Controllable canonical form 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90600" y="2133600"/>
          <a:ext cx="25908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3" name="Equation" r:id="rId5" imgW="1511280" imgH="939600" progId="Equation.3">
                  <p:embed/>
                </p:oleObj>
              </mc:Choice>
              <mc:Fallback>
                <p:oleObj name="Equation" r:id="rId5" imgW="1511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25908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4267200" y="2438400"/>
          <a:ext cx="24384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Equation" r:id="rId7" imgW="1002960" imgH="431640" progId="Equation.3">
                  <p:embed/>
                </p:oleObj>
              </mc:Choice>
              <mc:Fallback>
                <p:oleObj name="Equation" r:id="rId7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38400"/>
                        <a:ext cx="24384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625975" y="3711575"/>
          <a:ext cx="248285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9" imgW="1434960" imgH="711000" progId="Equation.3">
                  <p:embed/>
                </p:oleObj>
              </mc:Choice>
              <mc:Fallback>
                <p:oleObj name="Equation" r:id="rId9" imgW="143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711575"/>
                        <a:ext cx="248285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914400" y="4191000"/>
            <a:ext cx="3557588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Observable canonical form </a:t>
            </a: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098550" y="4953000"/>
          <a:ext cx="23749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11" imgW="1523880" imgH="939600" progId="Equation.3">
                  <p:embed/>
                </p:oleObj>
              </mc:Choice>
              <mc:Fallback>
                <p:oleObj name="Equation" r:id="rId11" imgW="1523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953000"/>
                        <a:ext cx="23749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4633913" y="5151438"/>
          <a:ext cx="23002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13" imgW="990360" imgH="431640" progId="Equation.3">
                  <p:embed/>
                </p:oleObj>
              </mc:Choice>
              <mc:Fallback>
                <p:oleObj name="Equation" r:id="rId13" imgW="99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5151438"/>
                        <a:ext cx="230028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2667000" y="0"/>
          <a:ext cx="2743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Equation" r:id="rId15" imgW="1231560" imgH="419040" progId="Equation.3">
                  <p:embed/>
                </p:oleObj>
              </mc:Choice>
              <mc:Fallback>
                <p:oleObj name="Equation" r:id="rId15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2743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737475" y="0"/>
            <a:ext cx="1355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i="1"/>
              <a:t>Linear system</a:t>
            </a:r>
          </a:p>
          <a:p>
            <a:r>
              <a:rPr lang="en-US" altLang="zh-TW" sz="1600" b="1" i="1"/>
              <a:t>1. Analysis </a:t>
            </a:r>
          </a:p>
        </p:txBody>
      </p:sp>
    </p:spTree>
    <p:extLst>
      <p:ext uri="{BB962C8B-B14F-4D97-AF65-F5344CB8AC3E}">
        <p14:creationId xmlns:p14="http://schemas.microsoft.com/office/powerpoint/2010/main" val="16894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1530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u="sng"/>
              <a:t>Theorem V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286000" y="304800"/>
          <a:ext cx="35052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"/>
                        <a:ext cx="35052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03925" y="574675"/>
            <a:ext cx="1665288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Jordan form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295400" y="2095500"/>
          <a:ext cx="56388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5" imgW="1904760" imgH="939600" progId="Equation.3">
                  <p:embed/>
                </p:oleObj>
              </mc:Choice>
              <mc:Fallback>
                <p:oleObj name="Equation" r:id="rId5" imgW="1904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95500"/>
                        <a:ext cx="56388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133600" y="2171700"/>
            <a:ext cx="762000" cy="6858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895600" y="2857500"/>
            <a:ext cx="762000" cy="6858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733800" y="3543300"/>
            <a:ext cx="7620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2895600" y="4229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733800" y="4229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6019800" y="2705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6096000" y="346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33400" y="1600200"/>
            <a:ext cx="17494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Jordan block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1295400" y="2133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6858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>
            <a:off x="6858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858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467600" y="2514600"/>
            <a:ext cx="1676400" cy="1187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Least row has no zero row</a:t>
            </a: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V="1">
            <a:off x="22098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V="1">
            <a:off x="30480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38862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219200" y="5410200"/>
            <a:ext cx="418465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First column has no zero column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7737475" y="0"/>
            <a:ext cx="1355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i="1"/>
              <a:t>Linear system</a:t>
            </a:r>
          </a:p>
          <a:p>
            <a:r>
              <a:rPr lang="en-US" altLang="zh-TW" sz="1600" b="1" i="1"/>
              <a:t>1. Analysis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1325" y="193675"/>
            <a:ext cx="132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u="sng"/>
              <a:t>Example 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905000" y="609600"/>
          <a:ext cx="3886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3" imgW="1511280" imgH="939600" progId="Equation.3">
                  <p:embed/>
                </p:oleObj>
              </mc:Choice>
              <mc:Fallback>
                <p:oleObj name="Equation" r:id="rId3" imgW="1511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9600"/>
                        <a:ext cx="3886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800600" y="1143000"/>
            <a:ext cx="609600" cy="533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514600" y="2209800"/>
            <a:ext cx="609600" cy="533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3886200" y="22098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95800" y="16764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590800" y="609600"/>
            <a:ext cx="11430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762000" y="3124200"/>
            <a:ext cx="4852988" cy="1219200"/>
            <a:chOff x="854" y="2112"/>
            <a:chExt cx="3057" cy="768"/>
          </a:xfrm>
        </p:grpSpPr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854" y="2138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If </a:t>
              </a:r>
            </a:p>
          </p:txBody>
        </p:sp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1200" y="2112"/>
            <a:ext cx="67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1" name="Equation" r:id="rId5" imgW="431640" imgH="215640" progId="Equation.3">
                    <p:embed/>
                  </p:oleObj>
                </mc:Choice>
                <mc:Fallback>
                  <p:oleObj name="Equation" r:id="rId5" imgW="431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2"/>
                          <a:ext cx="67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AutoShape 12"/>
            <p:cNvSpPr>
              <a:spLocks noChangeArrowheads="1"/>
            </p:cNvSpPr>
            <p:nvPr/>
          </p:nvSpPr>
          <p:spPr bwMode="auto">
            <a:xfrm>
              <a:off x="2112" y="2208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2688" y="2160"/>
              <a:ext cx="1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uncontrollable</a:t>
              </a: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864" y="257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If </a:t>
              </a:r>
            </a:p>
          </p:txBody>
        </p:sp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1210" y="2544"/>
            <a:ext cx="67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2" name="Equation" r:id="rId7" imgW="431640" imgH="215640" progId="Equation.3">
                    <p:embed/>
                  </p:oleObj>
                </mc:Choice>
                <mc:Fallback>
                  <p:oleObj name="Equation" r:id="rId7" imgW="431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2544"/>
                          <a:ext cx="67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2122" y="2640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698" y="2592"/>
              <a:ext cx="11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unobservable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854075" y="187325"/>
          <a:ext cx="6683375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4" name="Equation" r:id="rId4" imgW="3149280" imgH="2692080" progId="Equation.3">
                  <p:embed/>
                </p:oleObj>
              </mc:Choice>
              <mc:Fallback>
                <p:oleObj name="Equation" r:id="rId4" imgW="3149280" imgH="269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87325"/>
                        <a:ext cx="6683375" cy="571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5730875" y="1101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5730875" y="15589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5730875" y="2016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301875" y="445452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2759075" y="445452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3216275" y="453072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1158875" y="17113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2530475" y="7207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597275" y="247332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673475" y="247332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140075" y="155892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2606675" y="20161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7315200" y="9144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>
            <a:off x="7315200" y="13716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>
            <a:off x="7315200" y="18288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7315200" y="3124200"/>
            <a:ext cx="381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V="1">
            <a:off x="2438400" y="57150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1600200" y="57150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2971800" y="57150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V="1">
            <a:off x="3352800" y="57150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1447800" y="609600"/>
            <a:ext cx="2286000" cy="2057400"/>
          </a:xfrm>
          <a:prstGeom prst="rect">
            <a:avLst/>
          </a:prstGeom>
          <a:noFill/>
          <a:ln w="9525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72" name="Object 24"/>
          <p:cNvGraphicFramePr>
            <a:graphicFrameLocks noChangeAspect="1"/>
          </p:cNvGraphicFramePr>
          <p:nvPr/>
        </p:nvGraphicFramePr>
        <p:xfrm>
          <a:off x="7772400" y="685800"/>
          <a:ext cx="457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5" name="Equation" r:id="rId6" imgW="241200" imgH="177480" progId="Equation.3">
                  <p:embed/>
                </p:oleObj>
              </mc:Choice>
              <mc:Fallback>
                <p:oleObj name="Equation" r:id="rId6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85800"/>
                        <a:ext cx="457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7761288" y="1219200"/>
          <a:ext cx="4810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6" name="Equation" r:id="rId8" imgW="253800" imgH="177480" progId="Equation.3">
                  <p:embed/>
                </p:oleObj>
              </mc:Choice>
              <mc:Fallback>
                <p:oleObj name="Equation" r:id="rId8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219200"/>
                        <a:ext cx="4810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7761288" y="1600200"/>
          <a:ext cx="4810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7" name="Equation" r:id="rId10" imgW="253800" imgH="177480" progId="Equation.3">
                  <p:embed/>
                </p:oleObj>
              </mc:Choice>
              <mc:Fallback>
                <p:oleObj name="Equation" r:id="rId10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600200"/>
                        <a:ext cx="4810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7683500" y="2895600"/>
          <a:ext cx="506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8" name="Equation" r:id="rId12" imgW="266400" imgH="177480" progId="Equation.3">
                  <p:embed/>
                </p:oleObj>
              </mc:Choice>
              <mc:Fallback>
                <p:oleObj name="Equation" r:id="rId12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2895600"/>
                        <a:ext cx="5064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1395413" y="6061075"/>
          <a:ext cx="431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9" name="Equation" r:id="rId14" imgW="228600" imgH="215640" progId="Equation.3">
                  <p:embed/>
                </p:oleObj>
              </mc:Choice>
              <mc:Fallback>
                <p:oleObj name="Equation" r:id="rId14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6061075"/>
                        <a:ext cx="431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2209800" y="6019800"/>
          <a:ext cx="431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0" name="Equation" r:id="rId16" imgW="228600" imgH="215640" progId="Equation.3">
                  <p:embed/>
                </p:oleObj>
              </mc:Choice>
              <mc:Fallback>
                <p:oleObj name="Equation" r:id="rId16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19800"/>
                        <a:ext cx="431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2590800" y="600868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1" name="Equation" r:id="rId18" imgW="228600" imgH="228600" progId="Equation.3">
                  <p:embed/>
                </p:oleObj>
              </mc:Choice>
              <mc:Fallback>
                <p:oleObj name="Equation" r:id="rId18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00868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3200400" y="6019800"/>
          <a:ext cx="431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2" name="Equation" r:id="rId20" imgW="228600" imgH="215640" progId="Equation.3">
                  <p:embed/>
                </p:oleObj>
              </mc:Choice>
              <mc:Fallback>
                <p:oleObj name="Equation" r:id="rId20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19800"/>
                        <a:ext cx="431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97AC-BD65-4F4A-A2FA-48D418011A21}" type="slidenum">
              <a:rPr lang="en-US" altLang="zh-TW"/>
              <a:pPr/>
              <a:t>55</a:t>
            </a:fld>
            <a:endParaRPr lang="en-US" altLang="zh-TW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573088" y="1052513"/>
          <a:ext cx="54102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3" imgW="2006280" imgH="457200" progId="Equation.3">
                  <p:embed/>
                </p:oleObj>
              </mc:Choice>
              <mc:Fallback>
                <p:oleObj name="Equation" r:id="rId3" imgW="2006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052513"/>
                        <a:ext cx="54102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5983288" y="1204913"/>
            <a:ext cx="381000" cy="304800"/>
          </a:xfrm>
          <a:prstGeom prst="left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6059488" y="1814513"/>
            <a:ext cx="381000" cy="304800"/>
          </a:xfrm>
          <a:prstGeom prst="left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592888" y="1128713"/>
            <a:ext cx="16367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controllable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592888" y="1738313"/>
            <a:ext cx="150336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observable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88925" y="2693988"/>
            <a:ext cx="311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previous example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635000" y="3414713"/>
          <a:ext cx="551338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5" imgW="2044440" imgH="457200" progId="Equation.3">
                  <p:embed/>
                </p:oleObj>
              </mc:Choice>
              <mc:Fallback>
                <p:oleObj name="Equation" r:id="rId5" imgW="2044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414713"/>
                        <a:ext cx="5513388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6135688" y="3490913"/>
            <a:ext cx="381000" cy="304800"/>
          </a:xfrm>
          <a:prstGeom prst="left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6211888" y="4100513"/>
            <a:ext cx="381000" cy="304800"/>
          </a:xfrm>
          <a:prstGeom prst="left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745288" y="3414713"/>
            <a:ext cx="16367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controllable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745288" y="4024313"/>
            <a:ext cx="180816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unobservable</a:t>
            </a:r>
          </a:p>
        </p:txBody>
      </p:sp>
    </p:spTree>
    <p:extLst>
      <p:ext uri="{BB962C8B-B14F-4D97-AF65-F5344CB8AC3E}">
        <p14:creationId xmlns:p14="http://schemas.microsoft.com/office/powerpoint/2010/main" val="39745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522B-7D50-42FC-9D22-5B5CCAB57EB4}" type="slidenum">
              <a:rPr lang="en-US" altLang="zh-TW"/>
              <a:pPr/>
              <a:t>56</a:t>
            </a:fld>
            <a:endParaRPr lang="en-US" altLang="zh-TW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128713" y="990600"/>
          <a:ext cx="4953000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4" imgW="2781000" imgH="2184120" progId="Equation.3">
                  <p:embed/>
                </p:oleObj>
              </mc:Choice>
              <mc:Fallback>
                <p:oleObj name="Equation" r:id="rId4" imgW="2781000" imgH="218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990600"/>
                        <a:ext cx="4953000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976313" y="1752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976313" y="2057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976313" y="2438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976313" y="3200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2347913" y="914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728913" y="914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3109913" y="914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948113" y="914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5853113" y="16002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5853113" y="19050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081713" y="22860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5853113" y="28956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5853113" y="33528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1738313" y="4876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500313" y="4876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2881313" y="4876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V="1">
            <a:off x="3338513" y="4876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4176713" y="48768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AutoShape 21"/>
          <p:cNvSpPr>
            <a:spLocks/>
          </p:cNvSpPr>
          <p:nvPr/>
        </p:nvSpPr>
        <p:spPr bwMode="auto">
          <a:xfrm>
            <a:off x="6767513" y="13716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AutoShape 22"/>
          <p:cNvSpPr>
            <a:spLocks/>
          </p:cNvSpPr>
          <p:nvPr/>
        </p:nvSpPr>
        <p:spPr bwMode="auto">
          <a:xfrm>
            <a:off x="6691313" y="28956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7148513" y="1676400"/>
            <a:ext cx="623887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L.I.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6843713" y="2971800"/>
            <a:ext cx="6238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L.I.</a:t>
            </a:r>
          </a:p>
        </p:txBody>
      </p:sp>
      <p:sp>
        <p:nvSpPr>
          <p:cNvPr id="55321" name="AutoShape 25"/>
          <p:cNvSpPr>
            <a:spLocks/>
          </p:cNvSpPr>
          <p:nvPr/>
        </p:nvSpPr>
        <p:spPr bwMode="auto">
          <a:xfrm rot="5436459">
            <a:off x="2157413" y="49149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AutoShape 26"/>
          <p:cNvSpPr>
            <a:spLocks/>
          </p:cNvSpPr>
          <p:nvPr/>
        </p:nvSpPr>
        <p:spPr bwMode="auto">
          <a:xfrm rot="5436459">
            <a:off x="3605213" y="48387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2043113" y="5715000"/>
            <a:ext cx="6238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L.I.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414713" y="5638800"/>
            <a:ext cx="7429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L.D.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381000" y="304800"/>
            <a:ext cx="132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u="sng"/>
              <a:t>Example 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6836569" y="2971800"/>
            <a:ext cx="623887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L.I.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35969" y="5715000"/>
            <a:ext cx="623887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L.I.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3407569" y="5638800"/>
            <a:ext cx="74295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L.D.</a:t>
            </a:r>
          </a:p>
        </p:txBody>
      </p:sp>
    </p:spTree>
    <p:extLst>
      <p:ext uri="{BB962C8B-B14F-4D97-AF65-F5344CB8AC3E}">
        <p14:creationId xmlns:p14="http://schemas.microsoft.com/office/powerpoint/2010/main" val="3989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3622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Keynote Points</a:t>
            </a:r>
            <a:endParaRPr lang="en-US" sz="5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State Model To Transfer function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State Transition Matrix </a:t>
            </a:r>
            <a:r>
              <a:rPr lang="en-US" b="1" dirty="0" smtClean="0"/>
              <a:t>(</a:t>
            </a:r>
            <a:r>
              <a:rPr lang="en-US" b="1" dirty="0" err="1" smtClean="0"/>
              <a:t>Theory+Problem</a:t>
            </a:r>
            <a:r>
              <a:rPr lang="en-US" b="1" dirty="0" smtClean="0"/>
              <a:t>)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Observability &amp; Controllability</a:t>
            </a:r>
            <a:r>
              <a:rPr lang="en-US" b="1" dirty="0" smtClean="0"/>
              <a:t>(</a:t>
            </a:r>
            <a:r>
              <a:rPr lang="en-US" b="1" dirty="0" err="1" smtClean="0"/>
              <a:t>Theory+Problem</a:t>
            </a:r>
            <a:r>
              <a:rPr lang="en-US" b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5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State Model to Transfer Function</a:t>
            </a:r>
            <a:endParaRPr lang="en-US" b="1" dirty="0"/>
          </a:p>
        </p:txBody>
      </p:sp>
      <p:pic>
        <p:nvPicPr>
          <p:cNvPr id="1026" name="Picture 2" descr="C:\Users\HP\Desktop\1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09800"/>
            <a:ext cx="3905795" cy="10288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62200" y="1600200"/>
            <a:ext cx="41148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State Model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3581400"/>
            <a:ext cx="41148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Transfer Function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HP\Documents\IMG_20160322_12090978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1" y="4343400"/>
            <a:ext cx="4953000" cy="12954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4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2124"/>
            <a:ext cx="8991600" cy="5717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Alternative method of modeling a system than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  <a:latin typeface="Cambria" panose="02040503050406030204" pitchFamily="18" charset="0"/>
              </a:rPr>
              <a:t>Differential / difference equations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  <a:latin typeface="Cambria" panose="02040503050406030204" pitchFamily="18" charset="0"/>
              </a:rPr>
              <a:t>Transfer functions</a:t>
            </a:r>
          </a:p>
          <a:p>
            <a:r>
              <a:rPr lang="en-US" altLang="en-US" dirty="0" smtClean="0">
                <a:latin typeface="Cambria" panose="02040503050406030204" pitchFamily="18" charset="0"/>
              </a:rPr>
              <a:t>Uses matrices and vectors to represent the system parameters and variables</a:t>
            </a:r>
          </a:p>
          <a:p>
            <a:r>
              <a:rPr lang="en-US" altLang="en-US" dirty="0" smtClean="0">
                <a:latin typeface="Cambria" panose="02040503050406030204" pitchFamily="18" charset="0"/>
              </a:rPr>
              <a:t>In control engineering, a </a:t>
            </a:r>
            <a:r>
              <a:rPr lang="en-US" altLang="en-US" b="1" dirty="0" smtClean="0">
                <a:latin typeface="Cambria" panose="02040503050406030204" pitchFamily="18" charset="0"/>
              </a:rPr>
              <a:t>state space representation</a:t>
            </a:r>
            <a:r>
              <a:rPr lang="en-US" altLang="en-US" dirty="0" smtClean="0">
                <a:latin typeface="Cambria" panose="02040503050406030204" pitchFamily="18" charset="0"/>
              </a:rPr>
              <a:t> is a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mathematical model of a physical system as a set of input, output and state variables related by first-order differential equations. </a:t>
            </a:r>
          </a:p>
          <a:p>
            <a:r>
              <a:rPr lang="en-US" altLang="en-US" dirty="0" smtClean="0">
                <a:latin typeface="Cambria" panose="02040503050406030204" pitchFamily="18" charset="0"/>
              </a:rPr>
              <a:t>To abstract from the number of inputs, outputs and states, the variables are expressed as vectors.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A86873-60C5-48E1-AE14-90347652D91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State-Space Modeling</a:t>
            </a:r>
          </a:p>
        </p:txBody>
      </p:sp>
    </p:spTree>
    <p:extLst>
      <p:ext uri="{BB962C8B-B14F-4D97-AF65-F5344CB8AC3E}">
        <p14:creationId xmlns:p14="http://schemas.microsoft.com/office/powerpoint/2010/main" val="28460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 Type: A matrix is given, Find x(t)</a:t>
            </a:r>
          </a:p>
          <a:p>
            <a:r>
              <a:rPr lang="en-US" b="1" dirty="0" smtClean="0"/>
              <a:t>Use standard formula; 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State Transition Matrix</a:t>
            </a:r>
            <a:endParaRPr lang="en-US" b="1" dirty="0"/>
          </a:p>
        </p:txBody>
      </p:sp>
      <p:pic>
        <p:nvPicPr>
          <p:cNvPr id="2050" name="Picture 2" descr="C:\Users\HP\Documents\IMG_20160322_1215507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2850" y="3048000"/>
            <a:ext cx="6718300" cy="1384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5257800"/>
            <a:ext cx="74676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 : 1. Problem  can be asked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2. Theory Question- Properties of STM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3. Problems on STM Properties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8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Observability &amp; Controllability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HP\Documents\IMG_20160322_12191159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6921500" cy="12319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09800" y="1828800"/>
            <a:ext cx="4419600" cy="492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Controllability Matrix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3962400"/>
            <a:ext cx="4419600" cy="492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Observability Matrix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HP\Documents\IMG_20160322_1219244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800600"/>
            <a:ext cx="7391400" cy="1143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4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Problem statement:- </a:t>
            </a:r>
            <a:r>
              <a:rPr lang="en-US" dirty="0" smtClean="0"/>
              <a:t>Investigate </a:t>
            </a:r>
            <a:r>
              <a:rPr lang="en-US" dirty="0"/>
              <a:t>for complete state controllability and complete state Observability for the system,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648200"/>
            <a:ext cx="74676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 : 1. Problem Can be asked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2. Theory Question- Explain Observability &amp; Controllability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(Explain in brief with all its conditions)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2435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>
                <a:latin typeface="Cambria" panose="02040503050406030204" pitchFamily="18" charset="0"/>
              </a:rPr>
              <a:t>Easier for computers to perform matrix algebra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e.g. MATLAB does all computations as matrix math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>
                <a:latin typeface="Cambria" panose="02040503050406030204" pitchFamily="18" charset="0"/>
              </a:rPr>
              <a:t>Handles multiple inputs and outputs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>
                <a:latin typeface="Cambria" panose="02040503050406030204" pitchFamily="18" charset="0"/>
              </a:rPr>
              <a:t>Provides more information about the system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Provides knowledge of internal variables (states)</a:t>
            </a:r>
          </a:p>
          <a:p>
            <a:pPr marL="365760" indent="-256032" fontAlgn="auto">
              <a:spcAft>
                <a:spcPts val="0"/>
              </a:spcAft>
              <a:buFontTx/>
              <a:buNone/>
              <a:defRPr/>
            </a:pPr>
            <a:endParaRPr lang="en-US" altLang="en-US" dirty="0" smtClean="0">
              <a:latin typeface="Cambria" panose="020405030504060302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Symbol" pitchFamily="18" charset="2"/>
              <a:buChar char="Þ"/>
              <a:defRPr/>
            </a:pPr>
            <a:r>
              <a:rPr lang="en-US" altLang="en-US" dirty="0" smtClean="0">
                <a:latin typeface="Cambria" panose="02040503050406030204" pitchFamily="18" charset="0"/>
              </a:rPr>
              <a:t>Primarily used in complicated, large-scale systems</a:t>
            </a:r>
          </a:p>
          <a:p>
            <a:pPr marL="365760" indent="-256032"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en-US" dirty="0" smtClean="0">
              <a:latin typeface="Cambria" panose="02040503050406030204" pitchFamily="18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AAF498-98F4-4514-8582-5F5EA09DF7A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Motivation for State-Space Modeling</a:t>
            </a:r>
          </a:p>
        </p:txBody>
      </p:sp>
    </p:spTree>
    <p:extLst>
      <p:ext uri="{BB962C8B-B14F-4D97-AF65-F5344CB8AC3E}">
        <p14:creationId xmlns:p14="http://schemas.microsoft.com/office/powerpoint/2010/main" val="19426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</a:rPr>
              <a:t>Terminology of State Space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r>
              <a:rPr lang="en-US" dirty="0" smtClean="0"/>
              <a:t>State Variables</a:t>
            </a:r>
          </a:p>
          <a:p>
            <a:r>
              <a:rPr lang="en-US" dirty="0" smtClean="0"/>
              <a:t>State Vector</a:t>
            </a:r>
          </a:p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533400" y="1173707"/>
            <a:ext cx="8229600" cy="49736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b="1" dirty="0" smtClean="0">
                <a:latin typeface="Cambria" panose="02040503050406030204" pitchFamily="18" charset="0"/>
              </a:rPr>
              <a:t>State- </a:t>
            </a:r>
          </a:p>
          <a:p>
            <a:pPr algn="just"/>
            <a:r>
              <a:rPr lang="en-US" altLang="en-US" sz="2800" dirty="0" smtClean="0">
                <a:latin typeface="Cambria" panose="02040503050406030204" pitchFamily="18" charset="0"/>
              </a:rPr>
              <a:t>The state of a dynamic system is the smallest set of variables (called </a:t>
            </a:r>
            <a:r>
              <a:rPr lang="en-US" altLang="en-US" sz="2800" i="1" dirty="0" smtClean="0">
                <a:latin typeface="Cambria" panose="02040503050406030204" pitchFamily="18" charset="0"/>
              </a:rPr>
              <a:t>state variables) such that knowledge of these variables at t=t0 , together with knowledge of </a:t>
            </a:r>
            <a:r>
              <a:rPr lang="en-US" altLang="en-US" sz="2800" dirty="0" smtClean="0">
                <a:latin typeface="Cambria" panose="02040503050406030204" pitchFamily="18" charset="0"/>
              </a:rPr>
              <a:t>the input for t </a:t>
            </a:r>
            <a:r>
              <a:rPr lang="en-US" altLang="en-US" sz="2800" dirty="0" smtClean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n-US" altLang="en-US" sz="2800" dirty="0" smtClean="0">
                <a:latin typeface="Cambria" panose="02040503050406030204" pitchFamily="18" charset="0"/>
              </a:rPr>
              <a:t> t0 , completely determines the behavior of the system for any time t to t0 .</a:t>
            </a:r>
          </a:p>
          <a:p>
            <a:pPr algn="just"/>
            <a:endParaRPr lang="en-US" altLang="en-US" sz="2800" dirty="0">
              <a:latin typeface="Cambria" panose="02040503050406030204" pitchFamily="18" charset="0"/>
            </a:endParaRPr>
          </a:p>
          <a:p>
            <a:pPr algn="just"/>
            <a:r>
              <a:rPr lang="en-US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It is group of variables, which summarizes the history of the system in order to predict the future values.</a:t>
            </a:r>
          </a:p>
          <a:p>
            <a:pPr algn="just"/>
            <a:endParaRPr lang="en-US" altLang="en-US" sz="2800" dirty="0" smtClean="0">
              <a:latin typeface="Cambria" panose="02040503050406030204" pitchFamily="18" charset="0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latin typeface="Cambria" panose="02040503050406030204" pitchFamily="18" charset="0"/>
              </a:rPr>
              <a:t>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1439</Words>
  <Application>Microsoft Office PowerPoint</Application>
  <PresentationFormat>On-screen Show (4:3)</PresentationFormat>
  <Paragraphs>272</Paragraphs>
  <Slides>62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Equation</vt:lpstr>
      <vt:lpstr>方程式</vt:lpstr>
      <vt:lpstr>Unit 5 State Space analysis</vt:lpstr>
      <vt:lpstr>Syllabus</vt:lpstr>
      <vt:lpstr>Outline</vt:lpstr>
      <vt:lpstr>Drawbacks of Transfer function </vt:lpstr>
      <vt:lpstr>Advantages of state space analysis</vt:lpstr>
      <vt:lpstr>State-Space Modeling</vt:lpstr>
      <vt:lpstr>Motivation for State-Space Modeling</vt:lpstr>
      <vt:lpstr>Terminology of State Space</vt:lpstr>
      <vt:lpstr>Definitions</vt:lpstr>
      <vt:lpstr>PowerPoint Presentation</vt:lpstr>
      <vt:lpstr>PowerPoint Presentation</vt:lpstr>
      <vt:lpstr>PowerPoint Presentation</vt:lpstr>
      <vt:lpstr>PowerPoint Presentation</vt:lpstr>
      <vt:lpstr>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Between Transfer Functions and State-Space Equations</vt:lpstr>
      <vt:lpstr>PowerPoint Presentation</vt:lpstr>
      <vt:lpstr>PowerPoint Presentation</vt:lpstr>
      <vt:lpstr>State-Space Representation</vt:lpstr>
      <vt:lpstr>State Model</vt:lpstr>
      <vt:lpstr>PowerPoint Presentation</vt:lpstr>
      <vt:lpstr>PowerPoint Presentation</vt:lpstr>
      <vt:lpstr>Solution of Homogeneous state eq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</vt:lpstr>
      <vt:lpstr>State Model to Transfer Function</vt:lpstr>
      <vt:lpstr>State Transition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State Space analysis</dc:title>
  <dc:creator>Prajakta-PC</dc:creator>
  <cp:lastModifiedBy>User</cp:lastModifiedBy>
  <cp:revision>76</cp:revision>
  <dcterms:created xsi:type="dcterms:W3CDTF">2006-08-16T00:00:00Z</dcterms:created>
  <dcterms:modified xsi:type="dcterms:W3CDTF">2020-11-28T13:39:38Z</dcterms:modified>
</cp:coreProperties>
</file>