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305" r:id="rId3"/>
    <p:sldId id="301" r:id="rId4"/>
    <p:sldId id="260" r:id="rId5"/>
    <p:sldId id="306" r:id="rId6"/>
    <p:sldId id="302" r:id="rId7"/>
    <p:sldId id="310" r:id="rId8"/>
    <p:sldId id="311" r:id="rId9"/>
    <p:sldId id="312" r:id="rId10"/>
    <p:sldId id="257" r:id="rId11"/>
    <p:sldId id="304" r:id="rId12"/>
    <p:sldId id="307" r:id="rId13"/>
    <p:sldId id="309" r:id="rId14"/>
    <p:sldId id="259" r:id="rId15"/>
    <p:sldId id="262" r:id="rId16"/>
    <p:sldId id="271" r:id="rId17"/>
    <p:sldId id="308" r:id="rId18"/>
  </p:sldIdLst>
  <p:sldSz cx="9144000" cy="5143500" type="screen16x9"/>
  <p:notesSz cx="6858000" cy="9144000"/>
  <p:embeddedFontLst>
    <p:embeddedFont>
      <p:font typeface="Anaheim" panose="020B0604020202020204" charset="0"/>
      <p:regular r:id="rId20"/>
    </p:embeddedFont>
    <p:embeddedFont>
      <p:font typeface="Barlow" panose="00000500000000000000" pitchFamily="2" charset="0"/>
      <p:regular r:id="rId21"/>
      <p:bold r:id="rId22"/>
      <p:italic r:id="rId23"/>
      <p:boldItalic r:id="rId24"/>
    </p:embeddedFont>
    <p:embeddedFont>
      <p:font typeface="Barlow Condensed ExtraBold" panose="00000906000000000000" pitchFamily="2" charset="0"/>
      <p:bold r:id="rId25"/>
      <p:boldItalic r:id="rId26"/>
    </p:embeddedFont>
    <p:embeddedFont>
      <p:font typeface="Nunito Light" pitchFamily="2" charset="0"/>
      <p:regular r:id="rId27"/>
      <p:italic r:id="rId28"/>
    </p:embeddedFont>
    <p:embeddedFont>
      <p:font typeface="Overpass Mono" panose="020B0604020202020204" charset="0"/>
      <p:regular r:id="rId29"/>
      <p:bold r:id="rId30"/>
    </p:embeddedFont>
    <p:embeddedFont>
      <p:font typeface="Raleway SemiBold" pitchFamily="2" charset="0"/>
      <p:bold r:id="rId31"/>
      <p:boldItalic r:id="rId32"/>
    </p:embeddedFont>
    <p:embeddedFont>
      <p:font typeface="Roboto" panose="02000000000000000000" pitchFamily="2" charset="0"/>
      <p:regular r:id="rId33"/>
      <p:bold r:id="rId34"/>
      <p:italic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2D5A19-8FA1-4D30-8F5F-E14BF59C5536}">
  <a:tblStyle styleId="{C12D5A19-8FA1-4D30-8F5F-E14BF59C55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57AF85-6802-4D1D-80DC-279E93C10D5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52" autoAdjust="0"/>
  </p:normalViewPr>
  <p:slideViewPr>
    <p:cSldViewPr snapToGrid="0">
      <p:cViewPr>
        <p:scale>
          <a:sx n="100" d="100"/>
          <a:sy n="100" d="100"/>
        </p:scale>
        <p:origin x="226"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09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141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667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8d4cbd36da_4_3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d4cbd36da_4_3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026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57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28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9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83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45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279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950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9" r:id="rId5"/>
    <p:sldLayoutId id="2147483665" r:id="rId6"/>
    <p:sldLayoutId id="2147483667" r:id="rId7"/>
    <p:sldLayoutId id="2147483668"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s://www.simplilearn.com/tutorials/data-structure-tutorial/arrays-in-data-structure" TargetMode="External"/><Relationship Id="rId3" Type="http://schemas.openxmlformats.org/officeDocument/2006/relationships/hyperlink" Target="https://www.geeksforgeeks.org/learn-data-structures-and-algorithms-dsa-tutorial/" TargetMode="External"/><Relationship Id="rId7" Type="http://schemas.openxmlformats.org/officeDocument/2006/relationships/hyperlink" Target="https://www.geeksforgeeks.org/array-data-structure/"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youtube.com/playlist?list=PL9gnSGHSqcnr_DxHsP7AW9ftq0AtAyYqJ" TargetMode="External"/><Relationship Id="rId11" Type="http://schemas.openxmlformats.org/officeDocument/2006/relationships/hyperlink" Target="https://www.youtube.com/watch?v=sWDbCmvtaqo&amp;t=3s" TargetMode="External"/><Relationship Id="rId5" Type="http://schemas.openxmlformats.org/officeDocument/2006/relationships/hyperlink" Target="https://www.tutorialspoint.com/data_structures_algorithms/index.htm" TargetMode="External"/><Relationship Id="rId10" Type="http://schemas.openxmlformats.org/officeDocument/2006/relationships/hyperlink" Target="https://www.youtube.com/watch?v=5_5oE5lgrhw&amp;ab_channel=CodeWithHarry" TargetMode="External"/><Relationship Id="rId4" Type="http://schemas.openxmlformats.org/officeDocument/2006/relationships/hyperlink" Target="https://www.programiz.com/dsa" TargetMode="External"/><Relationship Id="rId9" Type="http://schemas.openxmlformats.org/officeDocument/2006/relationships/hyperlink" Target="https://www.javatpoint.com/data-structure-array"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1518675" y="754742"/>
            <a:ext cx="6435154" cy="1466963"/>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5400" dirty="0"/>
              <a:t>Rain Water </a:t>
            </a:r>
            <a:br>
              <a:rPr lang="en-US" sz="5400" dirty="0"/>
            </a:br>
            <a:r>
              <a:rPr lang="en-US" sz="5400" dirty="0"/>
              <a:t>Trapping</a:t>
            </a:r>
            <a:endParaRPr sz="5400" dirty="0"/>
          </a:p>
        </p:txBody>
      </p:sp>
      <p:sp>
        <p:nvSpPr>
          <p:cNvPr id="335" name="Google Shape;335;p27"/>
          <p:cNvSpPr txBox="1">
            <a:spLocks noGrp="1"/>
          </p:cNvSpPr>
          <p:nvPr>
            <p:ph type="subTitle" idx="1"/>
          </p:nvPr>
        </p:nvSpPr>
        <p:spPr>
          <a:xfrm>
            <a:off x="6174891" y="2921795"/>
            <a:ext cx="2786270" cy="2056605"/>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1800" dirty="0">
                <a:solidFill>
                  <a:schemeClr val="dk2"/>
                </a:solidFill>
              </a:rPr>
              <a:t>Presentation By: </a:t>
            </a:r>
          </a:p>
          <a:p>
            <a:pPr marL="0" lvl="0" indent="0" algn="l" rtl="0">
              <a:spcBef>
                <a:spcPts val="0"/>
              </a:spcBef>
              <a:spcAft>
                <a:spcPts val="0"/>
              </a:spcAft>
              <a:buNone/>
            </a:pPr>
            <a:r>
              <a:rPr lang="en" sz="1800" dirty="0">
                <a:solidFill>
                  <a:schemeClr val="dk2"/>
                </a:solidFill>
              </a:rPr>
              <a:t>     29_Shreerang Mhatre</a:t>
            </a:r>
          </a:p>
          <a:p>
            <a:pPr marL="0" lvl="0" indent="0" algn="l" rtl="0">
              <a:spcBef>
                <a:spcPts val="0"/>
              </a:spcBef>
              <a:spcAft>
                <a:spcPts val="0"/>
              </a:spcAft>
              <a:buNone/>
            </a:pPr>
            <a:r>
              <a:rPr lang="en" sz="1800" dirty="0">
                <a:solidFill>
                  <a:schemeClr val="dk2"/>
                </a:solidFill>
              </a:rPr>
              <a:t>     63_Mukund Narsaria</a:t>
            </a:r>
          </a:p>
          <a:p>
            <a:pPr marL="0" lvl="0" indent="0" algn="l" rtl="0">
              <a:spcBef>
                <a:spcPts val="0"/>
              </a:spcBef>
              <a:spcAft>
                <a:spcPts val="0"/>
              </a:spcAft>
              <a:buNone/>
            </a:pPr>
            <a:r>
              <a:rPr lang="en" sz="1800" dirty="0">
                <a:solidFill>
                  <a:schemeClr val="dk2"/>
                </a:solidFill>
              </a:rPr>
              <a:t>     66_Sarvesh Gurav </a:t>
            </a:r>
          </a:p>
          <a:p>
            <a:pPr marL="0" lvl="0" indent="0" algn="l" rtl="0">
              <a:spcBef>
                <a:spcPts val="0"/>
              </a:spcBef>
              <a:spcAft>
                <a:spcPts val="0"/>
              </a:spcAft>
              <a:buNone/>
            </a:pPr>
            <a:r>
              <a:rPr lang="en" sz="1800" dirty="0">
                <a:solidFill>
                  <a:schemeClr val="dk2"/>
                </a:solidFill>
              </a:rPr>
              <a:t>     53_Aditya Vishwaraj</a:t>
            </a:r>
          </a:p>
          <a:p>
            <a:pPr marL="0" lvl="0" indent="0" algn="l" rtl="0">
              <a:spcBef>
                <a:spcPts val="0"/>
              </a:spcBef>
              <a:spcAft>
                <a:spcPts val="0"/>
              </a:spcAft>
              <a:buNone/>
            </a:pPr>
            <a:r>
              <a:rPr lang="en" sz="1800" dirty="0">
                <a:solidFill>
                  <a:schemeClr val="dk2"/>
                </a:solidFill>
              </a:rPr>
              <a:t>     26_Sakshi Vetotskar</a:t>
            </a:r>
          </a:p>
          <a:p>
            <a:pPr marL="0" lvl="0" indent="0" algn="l" rtl="0">
              <a:spcBef>
                <a:spcPts val="0"/>
              </a:spcBef>
              <a:spcAft>
                <a:spcPts val="0"/>
              </a:spcAft>
              <a:buNone/>
            </a:pPr>
            <a:endParaRPr sz="1800" dirty="0">
              <a:solidFill>
                <a:schemeClr val="dk2"/>
              </a:solidFill>
            </a:endParaRPr>
          </a:p>
        </p:txBody>
      </p:sp>
      <p:sp>
        <p:nvSpPr>
          <p:cNvPr id="2" name="TextBox 1">
            <a:extLst>
              <a:ext uri="{FF2B5EF4-FFF2-40B4-BE49-F238E27FC236}">
                <a16:creationId xmlns:a16="http://schemas.microsoft.com/office/drawing/2014/main" id="{1D8E38B4-D8F8-5704-220F-FB8A42178AD9}"/>
              </a:ext>
            </a:extLst>
          </p:cNvPr>
          <p:cNvSpPr txBox="1"/>
          <p:nvPr/>
        </p:nvSpPr>
        <p:spPr>
          <a:xfrm>
            <a:off x="1575974" y="2290306"/>
            <a:ext cx="4203001" cy="830997"/>
          </a:xfrm>
          <a:prstGeom prst="rect">
            <a:avLst/>
          </a:prstGeom>
          <a:noFill/>
        </p:spPr>
        <p:txBody>
          <a:bodyPr wrap="square" rtlCol="0">
            <a:spAutoFit/>
          </a:bodyPr>
          <a:lstStyle/>
          <a:p>
            <a:r>
              <a:rPr lang="en-US" sz="2400" dirty="0">
                <a:solidFill>
                  <a:schemeClr val="tx2"/>
                </a:solidFill>
                <a:latin typeface="Overpass Mono" panose="020B0604020202020204" charset="0"/>
              </a:rPr>
              <a:t>Data Structures &amp;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06531"/>
            <a:ext cx="6588000" cy="4718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pic>
        <p:nvPicPr>
          <p:cNvPr id="4" name="Picture 3">
            <a:extLst>
              <a:ext uri="{FF2B5EF4-FFF2-40B4-BE49-F238E27FC236}">
                <a16:creationId xmlns:a16="http://schemas.microsoft.com/office/drawing/2014/main" id="{94E34AE8-BEDF-C082-0B58-6E9D9C982C4B}"/>
              </a:ext>
            </a:extLst>
          </p:cNvPr>
          <p:cNvPicPr>
            <a:picLocks noChangeAspect="1"/>
          </p:cNvPicPr>
          <p:nvPr/>
        </p:nvPicPr>
        <p:blipFill>
          <a:blip r:embed="rId3"/>
          <a:stretch>
            <a:fillRect/>
          </a:stretch>
        </p:blipFill>
        <p:spPr>
          <a:xfrm>
            <a:off x="1246237" y="136449"/>
            <a:ext cx="7793905" cy="4870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21280"/>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pic>
        <p:nvPicPr>
          <p:cNvPr id="4" name="Picture 3">
            <a:extLst>
              <a:ext uri="{FF2B5EF4-FFF2-40B4-BE49-F238E27FC236}">
                <a16:creationId xmlns:a16="http://schemas.microsoft.com/office/drawing/2014/main" id="{B9EB8832-1AD8-DD08-419D-06BB32C0B10B}"/>
              </a:ext>
            </a:extLst>
          </p:cNvPr>
          <p:cNvPicPr>
            <a:picLocks noChangeAspect="1"/>
          </p:cNvPicPr>
          <p:nvPr/>
        </p:nvPicPr>
        <p:blipFill>
          <a:blip r:embed="rId3"/>
          <a:stretch>
            <a:fillRect/>
          </a:stretch>
        </p:blipFill>
        <p:spPr>
          <a:xfrm>
            <a:off x="1176884" y="112456"/>
            <a:ext cx="7875453" cy="4918587"/>
          </a:xfrm>
          <a:prstGeom prst="rect">
            <a:avLst/>
          </a:prstGeom>
        </p:spPr>
      </p:pic>
    </p:spTree>
    <p:extLst>
      <p:ext uri="{BB962C8B-B14F-4D97-AF65-F5344CB8AC3E}">
        <p14:creationId xmlns:p14="http://schemas.microsoft.com/office/powerpoint/2010/main" val="24791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06532"/>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pic>
        <p:nvPicPr>
          <p:cNvPr id="4" name="Picture 3">
            <a:extLst>
              <a:ext uri="{FF2B5EF4-FFF2-40B4-BE49-F238E27FC236}">
                <a16:creationId xmlns:a16="http://schemas.microsoft.com/office/drawing/2014/main" id="{4B559282-7CE7-0560-A5D9-F9C4A417B604}"/>
              </a:ext>
            </a:extLst>
          </p:cNvPr>
          <p:cNvPicPr>
            <a:picLocks noChangeAspect="1"/>
          </p:cNvPicPr>
          <p:nvPr/>
        </p:nvPicPr>
        <p:blipFill>
          <a:blip r:embed="rId3"/>
          <a:stretch>
            <a:fillRect/>
          </a:stretch>
        </p:blipFill>
        <p:spPr>
          <a:xfrm>
            <a:off x="1150005" y="118798"/>
            <a:ext cx="7836085" cy="4905904"/>
          </a:xfrm>
          <a:prstGeom prst="rect">
            <a:avLst/>
          </a:prstGeom>
        </p:spPr>
      </p:pic>
    </p:spTree>
    <p:extLst>
      <p:ext uri="{BB962C8B-B14F-4D97-AF65-F5344CB8AC3E}">
        <p14:creationId xmlns:p14="http://schemas.microsoft.com/office/powerpoint/2010/main" val="165895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06532"/>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pic>
        <p:nvPicPr>
          <p:cNvPr id="3" name="Picture 2">
            <a:extLst>
              <a:ext uri="{FF2B5EF4-FFF2-40B4-BE49-F238E27FC236}">
                <a16:creationId xmlns:a16="http://schemas.microsoft.com/office/drawing/2014/main" id="{D64E2117-F409-DA2F-94DD-ED4FA1946EE6}"/>
              </a:ext>
            </a:extLst>
          </p:cNvPr>
          <p:cNvPicPr>
            <a:picLocks noChangeAspect="1"/>
          </p:cNvPicPr>
          <p:nvPr/>
        </p:nvPicPr>
        <p:blipFill>
          <a:blip r:embed="rId3"/>
          <a:stretch>
            <a:fillRect/>
          </a:stretch>
        </p:blipFill>
        <p:spPr>
          <a:xfrm>
            <a:off x="1191731" y="132763"/>
            <a:ext cx="7856404" cy="4916804"/>
          </a:xfrm>
          <a:prstGeom prst="rect">
            <a:avLst/>
          </a:prstGeom>
        </p:spPr>
      </p:pic>
    </p:spTree>
    <p:extLst>
      <p:ext uri="{BB962C8B-B14F-4D97-AF65-F5344CB8AC3E}">
        <p14:creationId xmlns:p14="http://schemas.microsoft.com/office/powerpoint/2010/main" val="192371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556651" y="1746690"/>
            <a:ext cx="5547952" cy="3114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rPr>
              <a:t>Enter the size of arr1: 5</a:t>
            </a:r>
          </a:p>
          <a:p>
            <a:pPr marL="0" lvl="0" indent="0" algn="l" rtl="0">
              <a:spcBef>
                <a:spcPts val="0"/>
              </a:spcBef>
              <a:spcAft>
                <a:spcPts val="0"/>
              </a:spcAft>
              <a:buNone/>
            </a:pPr>
            <a:r>
              <a:rPr lang="en-US" dirty="0">
                <a:solidFill>
                  <a:schemeClr val="bg2"/>
                </a:solidFill>
              </a:rPr>
              <a:t>Enter the size of arr2: 4</a:t>
            </a:r>
          </a:p>
          <a:p>
            <a:pPr marL="0" lvl="0" indent="0" algn="l" rtl="0">
              <a:spcBef>
                <a:spcPts val="0"/>
              </a:spcBef>
              <a:spcAft>
                <a:spcPts val="0"/>
              </a:spcAft>
              <a:buNone/>
            </a:pPr>
            <a:r>
              <a:rPr lang="en-US" dirty="0">
                <a:solidFill>
                  <a:schemeClr val="bg2"/>
                </a:solidFill>
              </a:rPr>
              <a:t>Enter the size of well: 2</a:t>
            </a:r>
          </a:p>
          <a:p>
            <a:pPr marL="0" lvl="0" indent="0" algn="l" rtl="0">
              <a:spcBef>
                <a:spcPts val="0"/>
              </a:spcBef>
              <a:spcAft>
                <a:spcPts val="0"/>
              </a:spcAft>
              <a:buNone/>
            </a:pPr>
            <a:r>
              <a:rPr lang="en-US" dirty="0">
                <a:solidFill>
                  <a:schemeClr val="bg2"/>
                </a:solidFill>
              </a:rPr>
              <a:t>Enter the value for arr1:6 3 6 1 4</a:t>
            </a:r>
          </a:p>
          <a:p>
            <a:pPr marL="0" lvl="0" indent="0" algn="l" rtl="0">
              <a:spcBef>
                <a:spcPts val="0"/>
              </a:spcBef>
              <a:spcAft>
                <a:spcPts val="0"/>
              </a:spcAft>
              <a:buNone/>
            </a:pPr>
            <a:r>
              <a:rPr lang="en-US" dirty="0">
                <a:solidFill>
                  <a:schemeClr val="bg2"/>
                </a:solidFill>
              </a:rPr>
              <a:t>Enter the value for arr2:7 3 4 1</a:t>
            </a:r>
          </a:p>
          <a:p>
            <a:pPr marL="0" lvl="0" indent="0" algn="l" rtl="0">
              <a:spcBef>
                <a:spcPts val="0"/>
              </a:spcBef>
              <a:spcAft>
                <a:spcPts val="0"/>
              </a:spcAft>
              <a:buNone/>
            </a:pPr>
            <a:r>
              <a:rPr lang="en-US" dirty="0">
                <a:solidFill>
                  <a:schemeClr val="bg2"/>
                </a:solidFill>
              </a:rPr>
              <a:t>Enter the value for well:2 1 </a:t>
            </a:r>
          </a:p>
          <a:p>
            <a:pPr marL="0" lvl="0" indent="0" algn="l" rtl="0">
              <a:spcBef>
                <a:spcPts val="0"/>
              </a:spcBef>
              <a:spcAft>
                <a:spcPts val="0"/>
              </a:spcAft>
              <a:buNone/>
            </a:pPr>
            <a:r>
              <a:rPr lang="en-US" dirty="0">
                <a:solidFill>
                  <a:schemeClr val="bg2"/>
                </a:solidFill>
              </a:rPr>
              <a:t>left array is: 6 6 6 6 6 </a:t>
            </a:r>
          </a:p>
          <a:p>
            <a:pPr marL="0" lvl="0" indent="0" algn="l" rtl="0">
              <a:spcBef>
                <a:spcPts val="0"/>
              </a:spcBef>
              <a:spcAft>
                <a:spcPts val="0"/>
              </a:spcAft>
              <a:buNone/>
            </a:pPr>
            <a:r>
              <a:rPr lang="en-US" dirty="0">
                <a:solidFill>
                  <a:schemeClr val="bg2"/>
                </a:solidFill>
              </a:rPr>
              <a:t>right array is: 6 6 6 4 4</a:t>
            </a:r>
          </a:p>
          <a:p>
            <a:pPr marL="0" lvl="0" indent="0" algn="l" rtl="0">
              <a:spcBef>
                <a:spcPts val="0"/>
              </a:spcBef>
              <a:spcAft>
                <a:spcPts val="0"/>
              </a:spcAft>
              <a:buNone/>
            </a:pPr>
            <a:r>
              <a:rPr lang="en-US" dirty="0">
                <a:solidFill>
                  <a:schemeClr val="bg2"/>
                </a:solidFill>
              </a:rPr>
              <a:t>Water that can be stored on building is 6</a:t>
            </a:r>
          </a:p>
          <a:p>
            <a:pPr marL="0" lvl="0" indent="0" algn="l" rtl="0">
              <a:spcBef>
                <a:spcPts val="0"/>
              </a:spcBef>
              <a:spcAft>
                <a:spcPts val="0"/>
              </a:spcAft>
              <a:buNone/>
            </a:pPr>
            <a:r>
              <a:rPr lang="en-US" dirty="0">
                <a:solidFill>
                  <a:schemeClr val="bg2"/>
                </a:solidFill>
              </a:rPr>
              <a:t>Water that can be stored in the wells 3  </a:t>
            </a:r>
          </a:p>
          <a:p>
            <a:pPr marL="0" lvl="0" indent="0" algn="l" rtl="0">
              <a:spcBef>
                <a:spcPts val="0"/>
              </a:spcBef>
              <a:spcAft>
                <a:spcPts val="0"/>
              </a:spcAft>
              <a:buNone/>
            </a:pPr>
            <a:r>
              <a:rPr lang="en-US" dirty="0">
                <a:solidFill>
                  <a:schemeClr val="bg2"/>
                </a:solidFill>
              </a:rPr>
              <a:t>Water that is left in the building: 3    </a:t>
            </a:r>
          </a:p>
          <a:p>
            <a:pPr marL="0" lvl="0" indent="0" algn="l" rtl="0">
              <a:spcBef>
                <a:spcPts val="0"/>
              </a:spcBef>
              <a:spcAft>
                <a:spcPts val="0"/>
              </a:spcAft>
              <a:buNone/>
            </a:pPr>
            <a:r>
              <a:rPr lang="en-US" dirty="0">
                <a:solidFill>
                  <a:schemeClr val="bg2"/>
                </a:solidFill>
              </a:rPr>
              <a:t>First area is more drowned.</a:t>
            </a:r>
            <a:endParaRPr dirty="0"/>
          </a:p>
        </p:txBody>
      </p:sp>
      <p:sp>
        <p:nvSpPr>
          <p:cNvPr id="362" name="Google Shape;362;p30"/>
          <p:cNvSpPr txBox="1">
            <a:spLocks noGrp="1"/>
          </p:cNvSpPr>
          <p:nvPr>
            <p:ph type="title"/>
          </p:nvPr>
        </p:nvSpPr>
        <p:spPr>
          <a:xfrm>
            <a:off x="393185" y="79494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RESULTS:</a:t>
            </a:r>
            <a:endParaRPr dirty="0">
              <a:solidFill>
                <a:schemeClr val="tx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64225" y="1619453"/>
            <a:ext cx="3963300" cy="21118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rPr>
              <a:t>The benefits of collecting rainwater are numerous. It reduces the demand on the municipal water supply. It allows for storage of seasonal rains for use in off-peak times. </a:t>
            </a:r>
            <a:r>
              <a:rPr lang="en-US" b="0" i="0" dirty="0">
                <a:solidFill>
                  <a:schemeClr val="bg2"/>
                </a:solidFill>
                <a:effectLst/>
                <a:latin typeface="Söhne"/>
              </a:rPr>
              <a:t>Overall, using DSA techniques to solve the rainwater trapping problem can provide an efficient and effective solution.</a:t>
            </a:r>
            <a:endParaRPr dirty="0">
              <a:solidFill>
                <a:schemeClr val="bg2"/>
              </a:solidFill>
            </a:endParaRPr>
          </a:p>
        </p:txBody>
      </p:sp>
      <p:sp>
        <p:nvSpPr>
          <p:cNvPr id="381" name="Google Shape;381;p33"/>
          <p:cNvSpPr txBox="1">
            <a:spLocks noGrp="1"/>
          </p:cNvSpPr>
          <p:nvPr>
            <p:ph type="title"/>
          </p:nvPr>
        </p:nvSpPr>
        <p:spPr>
          <a:xfrm>
            <a:off x="4594825" y="986183"/>
            <a:ext cx="3963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CONCLUSION:</a:t>
            </a:r>
            <a:endParaRPr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7" name="Google Shape;597;p42"/>
          <p:cNvSpPr txBox="1">
            <a:spLocks noGrp="1"/>
          </p:cNvSpPr>
          <p:nvPr>
            <p:ph type="title"/>
          </p:nvPr>
        </p:nvSpPr>
        <p:spPr>
          <a:xfrm>
            <a:off x="349786" y="336142"/>
            <a:ext cx="3384739"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References: </a:t>
            </a:r>
            <a:endParaRPr dirty="0">
              <a:solidFill>
                <a:schemeClr val="tx2"/>
              </a:solidFill>
            </a:endParaRPr>
          </a:p>
        </p:txBody>
      </p:sp>
      <p:grpSp>
        <p:nvGrpSpPr>
          <p:cNvPr id="598" name="Google Shape;598;p42"/>
          <p:cNvGrpSpPr/>
          <p:nvPr/>
        </p:nvGrpSpPr>
        <p:grpSpPr>
          <a:xfrm>
            <a:off x="5295900" y="297099"/>
            <a:ext cx="3708423" cy="2049861"/>
            <a:chOff x="233350" y="949250"/>
            <a:chExt cx="7137300" cy="3802300"/>
          </a:xfrm>
        </p:grpSpPr>
        <p:sp>
          <p:nvSpPr>
            <p:cNvPr id="599" name="Google Shape;599;p42"/>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EFE271D-E062-F613-176F-0AEE9B61F03E}"/>
              </a:ext>
            </a:extLst>
          </p:cNvPr>
          <p:cNvSpPr txBox="1"/>
          <p:nvPr/>
        </p:nvSpPr>
        <p:spPr>
          <a:xfrm>
            <a:off x="337660" y="977579"/>
            <a:ext cx="7269380" cy="3354765"/>
          </a:xfrm>
          <a:prstGeom prst="rect">
            <a:avLst/>
          </a:prstGeom>
          <a:noFill/>
        </p:spPr>
        <p:txBody>
          <a:bodyPr wrap="square" rtlCol="0">
            <a:spAutoFit/>
          </a:bodyPr>
          <a:lstStyle/>
          <a:p>
            <a:r>
              <a:rPr lang="en-US" sz="1600" dirty="0">
                <a:solidFill>
                  <a:schemeClr val="bg2"/>
                </a:solidFill>
                <a:latin typeface="Anaheim" panose="020B0604020202020204" charset="0"/>
                <a:hlinkClick r:id="rId3">
                  <a:extLst>
                    <a:ext uri="{A12FA001-AC4F-418D-AE19-62706E023703}">
                      <ahyp:hlinkClr xmlns:ahyp="http://schemas.microsoft.com/office/drawing/2018/hyperlinkcolor" val="tx"/>
                    </a:ext>
                  </a:extLst>
                </a:hlinkClick>
              </a:rPr>
              <a:t>https://www.geeksforgeeks.org/learn-data-structures-and-algorithms-dsa-tutorial/</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4">
                  <a:extLst>
                    <a:ext uri="{A12FA001-AC4F-418D-AE19-62706E023703}">
                      <ahyp:hlinkClr xmlns:ahyp="http://schemas.microsoft.com/office/drawing/2018/hyperlinkcolor" val="tx"/>
                    </a:ext>
                  </a:extLst>
                </a:hlinkClick>
              </a:rPr>
              <a:t>https://www.programiz.com/dsa</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5">
                  <a:extLst>
                    <a:ext uri="{A12FA001-AC4F-418D-AE19-62706E023703}">
                      <ahyp:hlinkClr xmlns:ahyp="http://schemas.microsoft.com/office/drawing/2018/hyperlinkcolor" val="tx"/>
                    </a:ext>
                  </a:extLst>
                </a:hlinkClick>
              </a:rPr>
              <a:t>https://www.tutorialspoint.com/data_structures_algorithms/index.htm</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6">
                  <a:extLst>
                    <a:ext uri="{A12FA001-AC4F-418D-AE19-62706E023703}">
                      <ahyp:hlinkClr xmlns:ahyp="http://schemas.microsoft.com/office/drawing/2018/hyperlinkcolor" val="tx"/>
                    </a:ext>
                  </a:extLst>
                </a:hlinkClick>
              </a:rPr>
              <a:t>https://www.youtube.com/playlist?list=PL9gnSGHSqcnr_DxHsP7AW9ftq0AtAyYqJ</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7">
                  <a:extLst>
                    <a:ext uri="{A12FA001-AC4F-418D-AE19-62706E023703}">
                      <ahyp:hlinkClr xmlns:ahyp="http://schemas.microsoft.com/office/drawing/2018/hyperlinkcolor" val="tx"/>
                    </a:ext>
                  </a:extLst>
                </a:hlinkClick>
              </a:rPr>
              <a:t>https://www.geeksforgeeks.org/array-data-structure/</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8">
                  <a:extLst>
                    <a:ext uri="{A12FA001-AC4F-418D-AE19-62706E023703}">
                      <ahyp:hlinkClr xmlns:ahyp="http://schemas.microsoft.com/office/drawing/2018/hyperlinkcolor" val="tx"/>
                    </a:ext>
                  </a:extLst>
                </a:hlinkClick>
              </a:rPr>
              <a:t>https://www.simplilearn.com/tutorials/data-structure-tutorial/arrays-in-data-structure</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9">
                  <a:extLst>
                    <a:ext uri="{A12FA001-AC4F-418D-AE19-62706E023703}">
                      <ahyp:hlinkClr xmlns:ahyp="http://schemas.microsoft.com/office/drawing/2018/hyperlinkcolor" val="tx"/>
                    </a:ext>
                  </a:extLst>
                </a:hlinkClick>
              </a:rPr>
              <a:t>https://www.javatpoint.com/data-structure-array</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10">
                  <a:extLst>
                    <a:ext uri="{A12FA001-AC4F-418D-AE19-62706E023703}">
                      <ahyp:hlinkClr xmlns:ahyp="http://schemas.microsoft.com/office/drawing/2018/hyperlinkcolor" val="tx"/>
                    </a:ext>
                  </a:extLst>
                </a:hlinkClick>
              </a:rPr>
              <a:t>https://www.youtube.com/watch?v=5_5oE5lgrhw&amp;ab_channel=CodeWithHarry</a:t>
            </a:r>
            <a:r>
              <a:rPr lang="en-US" sz="1600" dirty="0">
                <a:solidFill>
                  <a:schemeClr val="bg2"/>
                </a:solidFill>
                <a:latin typeface="Anaheim" panose="020B0604020202020204" charset="0"/>
              </a:rPr>
              <a:t> </a:t>
            </a:r>
          </a:p>
          <a:p>
            <a:endParaRPr lang="en-US" sz="1600" dirty="0">
              <a:solidFill>
                <a:schemeClr val="bg2"/>
              </a:solidFill>
              <a:latin typeface="Anaheim" panose="020B0604020202020204" charset="0"/>
            </a:endParaRPr>
          </a:p>
          <a:p>
            <a:endParaRPr lang="en-US" sz="1600" dirty="0">
              <a:solidFill>
                <a:schemeClr val="bg2"/>
              </a:solidFill>
              <a:latin typeface="Anaheim" panose="020B0604020202020204" charset="0"/>
            </a:endParaRPr>
          </a:p>
          <a:p>
            <a:r>
              <a:rPr lang="en-US" sz="2000" b="1" dirty="0" err="1">
                <a:solidFill>
                  <a:schemeClr val="tx2"/>
                </a:solidFill>
                <a:latin typeface="Overpass Mono" panose="020B0604020202020204" charset="0"/>
              </a:rPr>
              <a:t>Youtube</a:t>
            </a:r>
            <a:r>
              <a:rPr lang="en-US" sz="2000" b="1" dirty="0">
                <a:solidFill>
                  <a:schemeClr val="tx2"/>
                </a:solidFill>
                <a:latin typeface="Overpass Mono" panose="020B0604020202020204" charset="0"/>
              </a:rPr>
              <a:t>:</a:t>
            </a:r>
          </a:p>
          <a:p>
            <a:r>
              <a:rPr lang="en-US" sz="1600" dirty="0">
                <a:solidFill>
                  <a:schemeClr val="bg2"/>
                </a:solidFill>
                <a:latin typeface="Anaheim" panose="020B0604020202020204" charset="0"/>
                <a:hlinkClick r:id="rId11">
                  <a:extLst>
                    <a:ext uri="{A12FA001-AC4F-418D-AE19-62706E023703}">
                      <ahyp:hlinkClr xmlns:ahyp="http://schemas.microsoft.com/office/drawing/2018/hyperlinkcolor" val="tx"/>
                    </a:ext>
                  </a:extLst>
                </a:hlinkClick>
              </a:rPr>
              <a:t>https://www.youtube.com/watch?v=sWDbCmvtaqo&amp;t=3s</a:t>
            </a:r>
            <a:r>
              <a:rPr lang="en-US" sz="1600" dirty="0">
                <a:solidFill>
                  <a:schemeClr val="bg2"/>
                </a:solidFill>
                <a:latin typeface="Anaheim" panose="020B0604020202020204"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1"/>
          <p:cNvSpPr txBox="1">
            <a:spLocks noGrp="1"/>
          </p:cNvSpPr>
          <p:nvPr>
            <p:ph type="subTitle" idx="1"/>
          </p:nvPr>
        </p:nvSpPr>
        <p:spPr>
          <a:xfrm flipH="1">
            <a:off x="2232422" y="1861112"/>
            <a:ext cx="4679156" cy="142127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6000" dirty="0">
                <a:solidFill>
                  <a:schemeClr val="tx1"/>
                </a:solidFill>
              </a:rPr>
              <a:t>Thankyou</a:t>
            </a:r>
            <a:endParaRPr sz="6000" dirty="0">
              <a:solidFill>
                <a:schemeClr val="tx1"/>
              </a:solidFill>
            </a:endParaRPr>
          </a:p>
        </p:txBody>
      </p:sp>
    </p:spTree>
    <p:extLst>
      <p:ext uri="{BB962C8B-B14F-4D97-AF65-F5344CB8AC3E}">
        <p14:creationId xmlns:p14="http://schemas.microsoft.com/office/powerpoint/2010/main" val="303203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4" name="TextBox 13">
            <a:extLst>
              <a:ext uri="{FF2B5EF4-FFF2-40B4-BE49-F238E27FC236}">
                <a16:creationId xmlns:a16="http://schemas.microsoft.com/office/drawing/2014/main" id="{2C655130-FE15-2AE4-3E45-07762F2065F0}"/>
              </a:ext>
            </a:extLst>
          </p:cNvPr>
          <p:cNvSpPr txBox="1"/>
          <p:nvPr/>
        </p:nvSpPr>
        <p:spPr>
          <a:xfrm>
            <a:off x="668338" y="285977"/>
            <a:ext cx="2357891" cy="646331"/>
          </a:xfrm>
          <a:prstGeom prst="rect">
            <a:avLst/>
          </a:prstGeom>
          <a:noFill/>
        </p:spPr>
        <p:txBody>
          <a:bodyPr wrap="square" rtlCol="0">
            <a:spAutoFit/>
          </a:bodyPr>
          <a:lstStyle/>
          <a:p>
            <a:r>
              <a:rPr lang="en-US" sz="3600" b="1" dirty="0">
                <a:solidFill>
                  <a:schemeClr val="tx2"/>
                </a:solidFill>
                <a:latin typeface="Anaheim" panose="020B0604020202020204" charset="0"/>
              </a:rPr>
              <a:t>Index:</a:t>
            </a:r>
          </a:p>
        </p:txBody>
      </p:sp>
      <p:sp>
        <p:nvSpPr>
          <p:cNvPr id="2" name="TextBox 1">
            <a:extLst>
              <a:ext uri="{FF2B5EF4-FFF2-40B4-BE49-F238E27FC236}">
                <a16:creationId xmlns:a16="http://schemas.microsoft.com/office/drawing/2014/main" id="{A43F0400-C25B-F7AD-8231-73527F60C607}"/>
              </a:ext>
            </a:extLst>
          </p:cNvPr>
          <p:cNvSpPr txBox="1"/>
          <p:nvPr/>
        </p:nvSpPr>
        <p:spPr>
          <a:xfrm>
            <a:off x="668338" y="932308"/>
            <a:ext cx="4643891" cy="3416320"/>
          </a:xfrm>
          <a:prstGeom prst="rect">
            <a:avLst/>
          </a:prstGeom>
          <a:noFill/>
        </p:spPr>
        <p:txBody>
          <a:bodyPr wrap="square" rtlCol="0">
            <a:spAutoFit/>
          </a:bodyPr>
          <a:lstStyle/>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Introduction</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Problem statement</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Data Structure Used</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Explanation </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Infographics</a:t>
            </a:r>
          </a:p>
          <a:p>
            <a:pPr marL="342900" indent="-342900">
              <a:buClr>
                <a:schemeClr val="bg2"/>
              </a:buClr>
              <a:buFont typeface="Arial" panose="020B0604020202020204" pitchFamily="34" charset="0"/>
              <a:buChar char="•"/>
            </a:pPr>
            <a:r>
              <a:rPr lang="en" sz="2400" dirty="0">
                <a:solidFill>
                  <a:schemeClr val="bg2"/>
                </a:solidFill>
                <a:latin typeface="Anaheim" panose="020B0604020202020204" charset="0"/>
              </a:rPr>
              <a:t>Code</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Results</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Conclusion</a:t>
            </a:r>
            <a:endParaRPr lang="en" sz="2400" dirty="0">
              <a:solidFill>
                <a:schemeClr val="bg2"/>
              </a:solidFill>
              <a:latin typeface="Anaheim" panose="020B0604020202020204" charset="0"/>
            </a:endParaRPr>
          </a:p>
          <a:p>
            <a:pPr>
              <a:buClr>
                <a:schemeClr val="bg2"/>
              </a:buClr>
            </a:pPr>
            <a:endParaRPr lang="en-US" sz="2400" dirty="0">
              <a:solidFill>
                <a:schemeClr val="bg2"/>
              </a:solidFill>
              <a:latin typeface="Anaheim" panose="020B0604020202020204" charset="0"/>
            </a:endParaRPr>
          </a:p>
        </p:txBody>
      </p:sp>
    </p:spTree>
    <p:extLst>
      <p:ext uri="{BB962C8B-B14F-4D97-AF65-F5344CB8AC3E}">
        <p14:creationId xmlns:p14="http://schemas.microsoft.com/office/powerpoint/2010/main" val="204643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4" name="TextBox 13">
            <a:extLst>
              <a:ext uri="{FF2B5EF4-FFF2-40B4-BE49-F238E27FC236}">
                <a16:creationId xmlns:a16="http://schemas.microsoft.com/office/drawing/2014/main" id="{2C655130-FE15-2AE4-3E45-07762F2065F0}"/>
              </a:ext>
            </a:extLst>
          </p:cNvPr>
          <p:cNvSpPr txBox="1"/>
          <p:nvPr/>
        </p:nvSpPr>
        <p:spPr>
          <a:xfrm>
            <a:off x="414338" y="249692"/>
            <a:ext cx="8315324" cy="3908762"/>
          </a:xfrm>
          <a:prstGeom prst="rect">
            <a:avLst/>
          </a:prstGeom>
          <a:noFill/>
        </p:spPr>
        <p:txBody>
          <a:bodyPr wrap="square" rtlCol="0">
            <a:spAutoFit/>
          </a:bodyPr>
          <a:lstStyle/>
          <a:p>
            <a:r>
              <a:rPr lang="en-US" sz="2400" b="1" dirty="0">
                <a:solidFill>
                  <a:schemeClr val="tx2"/>
                </a:solidFill>
                <a:latin typeface="Anaheim" panose="020B0604020202020204" charset="0"/>
              </a:rPr>
              <a:t>Introduction:</a:t>
            </a:r>
          </a:p>
          <a:p>
            <a:r>
              <a:rPr lang="en-US" dirty="0">
                <a:solidFill>
                  <a:schemeClr val="bg2"/>
                </a:solidFill>
                <a:latin typeface="Anaheim" panose="020B0604020202020204" charset="0"/>
              </a:rPr>
              <a:t>	DSA, or Data Structures and Algorithms, is a field of computer science that deals with the</a:t>
            </a:r>
          </a:p>
          <a:p>
            <a:r>
              <a:rPr lang="en-US" dirty="0">
                <a:solidFill>
                  <a:schemeClr val="bg2"/>
                </a:solidFill>
                <a:latin typeface="Anaheim" panose="020B0604020202020204" charset="0"/>
              </a:rPr>
              <a:t>design and implementation of efficient data structures and algorithms. While DSA may not be directly related to the physical process of trapping rainwater, it can be used to design algorithms for simulating and optimizing rainwater trapping systems.</a:t>
            </a:r>
          </a:p>
          <a:p>
            <a:r>
              <a:rPr lang="en-US" dirty="0">
                <a:solidFill>
                  <a:schemeClr val="bg2"/>
                </a:solidFill>
                <a:latin typeface="Anaheim" panose="020B0604020202020204" charset="0"/>
              </a:rPr>
              <a:t>	One example of using DSA for rainwater trapping is optimizing the placement of rainwater</a:t>
            </a:r>
          </a:p>
          <a:p>
            <a:r>
              <a:rPr lang="en-US" dirty="0">
                <a:solidFill>
                  <a:schemeClr val="bg2"/>
                </a:solidFill>
                <a:latin typeface="Anaheim" panose="020B0604020202020204" charset="0"/>
              </a:rPr>
              <a:t>collection tanks in a given area. This can be modeled as a graph problem, where the nodes represent potential tank locations and the edges represent the distance between them. By using algorithms such as Dijkstra's algorithm or A* search, the optimal placement of tanks can be determined based on factors such as distance to rooftops, surface runoff areas, and stormwater drains.</a:t>
            </a:r>
          </a:p>
          <a:p>
            <a:r>
              <a:rPr lang="en-US" dirty="0">
                <a:solidFill>
                  <a:schemeClr val="bg2"/>
                </a:solidFill>
                <a:latin typeface="Anaheim" panose="020B0604020202020204" charset="0"/>
              </a:rPr>
              <a:t>	Another example is using data structures such as arrays, linked lists, and stacks to efficiently store and process data from rain gauges and other sensors that measure the amount and</a:t>
            </a:r>
          </a:p>
          <a:p>
            <a:r>
              <a:rPr lang="en-US" dirty="0">
                <a:solidFill>
                  <a:schemeClr val="bg2"/>
                </a:solidFill>
                <a:latin typeface="Anaheim" panose="020B0604020202020204" charset="0"/>
              </a:rPr>
              <a:t>intensity of rainfall. This data can be used to predict the timing and quantity of rainwater runoff, which in turn can be used to optimize the size and capacity of rainwater collection systems.</a:t>
            </a:r>
          </a:p>
          <a:p>
            <a:r>
              <a:rPr lang="en-US" dirty="0">
                <a:solidFill>
                  <a:schemeClr val="bg2"/>
                </a:solidFill>
                <a:latin typeface="Anaheim" panose="020B0604020202020204" charset="0"/>
              </a:rPr>
              <a:t>	In summary, DSA can be used to design and optimize rainwater trapping systems by modeling them as graph problems and efficiently processing data from sensors and other sources.</a:t>
            </a:r>
          </a:p>
          <a:p>
            <a:endParaRPr lang="en-US" dirty="0">
              <a:solidFill>
                <a:schemeClr val="bg2"/>
              </a:solidFill>
              <a:latin typeface="Anaheim" panose="020B0604020202020204" charset="0"/>
            </a:endParaRPr>
          </a:p>
        </p:txBody>
      </p:sp>
    </p:spTree>
    <p:extLst>
      <p:ext uri="{BB962C8B-B14F-4D97-AF65-F5344CB8AC3E}">
        <p14:creationId xmlns:p14="http://schemas.microsoft.com/office/powerpoint/2010/main" val="378229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878329"/>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b="1" dirty="0">
                <a:solidFill>
                  <a:schemeClr val="tx2"/>
                </a:solidFill>
              </a:rPr>
              <a:t>PROBLEM STATEMENT </a:t>
            </a:r>
            <a:endParaRPr b="1" dirty="0">
              <a:solidFill>
                <a:schemeClr val="tx2"/>
              </a:solidFill>
            </a:endParaRPr>
          </a:p>
        </p:txBody>
      </p:sp>
      <p:sp>
        <p:nvSpPr>
          <p:cNvPr id="369" name="Google Shape;369;p31"/>
          <p:cNvSpPr txBox="1">
            <a:spLocks noGrp="1"/>
          </p:cNvSpPr>
          <p:nvPr>
            <p:ph type="subTitle" idx="1"/>
          </p:nvPr>
        </p:nvSpPr>
        <p:spPr>
          <a:xfrm flipH="1">
            <a:off x="2300287" y="2395981"/>
            <a:ext cx="4679156" cy="142127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solidFill>
                  <a:schemeClr val="tx1"/>
                </a:solidFill>
              </a:rPr>
              <a:t>Given an array of N non-negative integers arr[ ] representing an elevation map where the width of each bar is 1, compute how much water it is able to trap after raining. </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13357" y="758658"/>
            <a:ext cx="6501100" cy="669000"/>
          </a:xfrm>
          <a:prstGeom prst="rect">
            <a:avLst/>
          </a:prstGeom>
        </p:spPr>
        <p:txBody>
          <a:bodyPr spcFirstLastPara="1" wrap="square" lIns="91425" tIns="91425" rIns="91425" bIns="91425" anchor="t" anchorCtr="0">
            <a:noAutofit/>
          </a:bodyPr>
          <a:lstStyle/>
          <a:p>
            <a:r>
              <a:rPr lang="en-US" dirty="0">
                <a:solidFill>
                  <a:schemeClr val="tx2"/>
                </a:solidFill>
              </a:rPr>
              <a:t>Data Structure Used: </a:t>
            </a:r>
            <a:r>
              <a:rPr lang="en-US" sz="3200" b="1" dirty="0">
                <a:solidFill>
                  <a:schemeClr val="bg2"/>
                </a:solidFill>
                <a:latin typeface="Overpass Mono" panose="020B0604020202020204" charset="0"/>
              </a:rPr>
              <a:t>ARRAY</a:t>
            </a:r>
            <a:br>
              <a:rPr lang="en-US" sz="3200" b="1" dirty="0">
                <a:latin typeface="Overpass Mono" panose="020B0604020202020204" charset="0"/>
              </a:rPr>
            </a:br>
            <a:endParaRPr dirty="0">
              <a:solidFill>
                <a:schemeClr val="tx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34E8EA-04C0-4256-8AD0-164C4869200D}"/>
              </a:ext>
            </a:extLst>
          </p:cNvPr>
          <p:cNvSpPr txBox="1"/>
          <p:nvPr/>
        </p:nvSpPr>
        <p:spPr>
          <a:xfrm>
            <a:off x="464456" y="1930400"/>
            <a:ext cx="6618515" cy="2862322"/>
          </a:xfrm>
          <a:prstGeom prst="rect">
            <a:avLst/>
          </a:prstGeom>
          <a:noFill/>
        </p:spPr>
        <p:txBody>
          <a:bodyPr wrap="square" rtlCol="0">
            <a:spAutoFit/>
          </a:bodyPr>
          <a:lstStyle/>
          <a:p>
            <a:pPr algn="l"/>
            <a:r>
              <a:rPr lang="en-US" sz="1800" b="0" i="0" dirty="0">
                <a:solidFill>
                  <a:schemeClr val="bg2"/>
                </a:solidFill>
                <a:effectLst/>
                <a:latin typeface="Anaheim" panose="020B0604020202020204" charset="0"/>
              </a:rPr>
              <a:t>	An array is a data structure that can store a collection of values of the same data type, in a contiguous block of memory. It allows for efficient storage and retrieval of large amounts of data, and provides a convenient way to organize and manipulate data. In an array, each element is accessed using an index, which is an integer value that represents its position in the array. The first element is typically located at index 0, and the last element is located at index n-1, where n is the total number of elements in the array.</a:t>
            </a:r>
          </a:p>
          <a:p>
            <a:endParaRPr lang="en-US" sz="1800" dirty="0">
              <a:solidFill>
                <a:schemeClr val="bg2"/>
              </a:solidFill>
              <a:latin typeface="Anaheim" panose="020B0604020202020204" charset="0"/>
            </a:endParaRPr>
          </a:p>
        </p:txBody>
      </p:sp>
    </p:spTree>
    <p:extLst>
      <p:ext uri="{BB962C8B-B14F-4D97-AF65-F5344CB8AC3E}">
        <p14:creationId xmlns:p14="http://schemas.microsoft.com/office/powerpoint/2010/main" val="319360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327881" y="242650"/>
            <a:ext cx="2329594" cy="450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rPr>
              <a:t>Explanation:</a:t>
            </a:r>
            <a:endParaRPr sz="2000" dirty="0">
              <a:solidFill>
                <a:schemeClr val="tx2"/>
              </a:solidFill>
            </a:endParaRPr>
          </a:p>
        </p:txBody>
      </p:sp>
      <p:sp>
        <p:nvSpPr>
          <p:cNvPr id="26" name="TextBox 25">
            <a:extLst>
              <a:ext uri="{FF2B5EF4-FFF2-40B4-BE49-F238E27FC236}">
                <a16:creationId xmlns:a16="http://schemas.microsoft.com/office/drawing/2014/main" id="{2327327A-BC0B-3091-F7AE-8EA01E6C3D3D}"/>
              </a:ext>
            </a:extLst>
          </p:cNvPr>
          <p:cNvSpPr txBox="1"/>
          <p:nvPr/>
        </p:nvSpPr>
        <p:spPr>
          <a:xfrm>
            <a:off x="327881" y="715089"/>
            <a:ext cx="8573232" cy="4185761"/>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To compute how much water an elevation map can trap after raining, we need to first understand the problem statement and the approach we can take to solve it.</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The problem states that we are given an array of N non-negative integers arr[], which represents an elevation map. We can visualize this elevation map as a set of bars of width 1, where the height of each bar represents the elevation at that point.</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After raining, some water may get trapped between these bars depending on the elevation of adjacent bars. We need to compute the total amount of water that can be trapped in this way.</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The approach to solve this problem is to iterate over each bar in the array, and for each bar, compute the</a:t>
            </a:r>
          </a:p>
          <a:p>
            <a:pPr>
              <a:buClr>
                <a:schemeClr val="tx2"/>
              </a:buClr>
            </a:pPr>
            <a:r>
              <a:rPr lang="en-US" dirty="0">
                <a:solidFill>
                  <a:schemeClr val="bg2"/>
                </a:solidFill>
                <a:latin typeface="Anaheim" panose="020B0604020202020204" charset="0"/>
              </a:rPr>
              <a:t>     maximum height of the bars to its left and right. The amount of water that can be trapped at this bar is</a:t>
            </a:r>
          </a:p>
          <a:p>
            <a:pPr>
              <a:buClr>
                <a:schemeClr val="tx2"/>
              </a:buClr>
            </a:pPr>
            <a:r>
              <a:rPr lang="en-US" dirty="0">
                <a:solidFill>
                  <a:schemeClr val="bg2"/>
                </a:solidFill>
                <a:latin typeface="Anaheim" panose="020B0604020202020204" charset="0"/>
              </a:rPr>
              <a:t>     then equal to the minimum of these maximum heights, minus the height of the current bar.</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Formally, let leftMax[i] and rightMax[i] be the maximum height of the bars to the left and right of the ith bar respectively. Then, the amount of water that can be trapped at the ith bar is given by:</a:t>
            </a:r>
          </a:p>
          <a:p>
            <a:pPr>
              <a:buClr>
                <a:schemeClr val="tx2"/>
              </a:buClr>
            </a:pPr>
            <a:r>
              <a:rPr lang="en-US" dirty="0">
                <a:solidFill>
                  <a:schemeClr val="bg2"/>
                </a:solidFill>
                <a:latin typeface="Anaheim" panose="020B0604020202020204" charset="0"/>
              </a:rPr>
              <a:t>	min(leftMax[i], rightMax[i]) - arr[i]</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We can then sum up this amount for each bar to get the total amount of water that can be trapped. To compute the leftMax and rightMax arrays efficiently, we can use two passes of the array. In the first pass, we compute leftMax from left to right, and in the second pass, we compute rightMax from right to left.</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The time complexity of this approach is O(N), as we only iterate over the array twice. The space complexity is also O(N), as we need to store the leftMax and rightMax arrays of size N</a:t>
            </a:r>
          </a:p>
          <a:p>
            <a:pPr>
              <a:buClr>
                <a:schemeClr val="tx2"/>
              </a:buClr>
            </a:pPr>
            <a:endParaRPr lang="en-US" dirty="0">
              <a:solidFill>
                <a:schemeClr val="bg2"/>
              </a:solidFill>
              <a:latin typeface="Anaheim" panose="020B0604020202020204" charset="0"/>
            </a:endParaRPr>
          </a:p>
        </p:txBody>
      </p:sp>
    </p:spTree>
    <p:extLst>
      <p:ext uri="{BB962C8B-B14F-4D97-AF65-F5344CB8AC3E}">
        <p14:creationId xmlns:p14="http://schemas.microsoft.com/office/powerpoint/2010/main" val="178581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327880" y="242650"/>
            <a:ext cx="3672619" cy="450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rPr>
              <a:t>Array 1 Infographics</a:t>
            </a:r>
            <a:endParaRPr sz="2000" dirty="0">
              <a:solidFill>
                <a:schemeClr val="tx2"/>
              </a:solidFill>
            </a:endParaRPr>
          </a:p>
        </p:txBody>
      </p:sp>
      <p:pic>
        <p:nvPicPr>
          <p:cNvPr id="2" name="Picture 1">
            <a:extLst>
              <a:ext uri="{FF2B5EF4-FFF2-40B4-BE49-F238E27FC236}">
                <a16:creationId xmlns:a16="http://schemas.microsoft.com/office/drawing/2014/main" id="{CE1A5A67-33E9-5B0C-5838-0FAB72725330}"/>
              </a:ext>
            </a:extLst>
          </p:cNvPr>
          <p:cNvPicPr>
            <a:picLocks noChangeAspect="1"/>
          </p:cNvPicPr>
          <p:nvPr/>
        </p:nvPicPr>
        <p:blipFill>
          <a:blip r:embed="rId3"/>
          <a:stretch>
            <a:fillRect/>
          </a:stretch>
        </p:blipFill>
        <p:spPr>
          <a:xfrm>
            <a:off x="4434840" y="242650"/>
            <a:ext cx="4469711" cy="3799072"/>
          </a:xfrm>
          <a:prstGeom prst="rect">
            <a:avLst/>
          </a:prstGeom>
        </p:spPr>
      </p:pic>
      <p:sp>
        <p:nvSpPr>
          <p:cNvPr id="3" name="TextBox 2">
            <a:extLst>
              <a:ext uri="{FF2B5EF4-FFF2-40B4-BE49-F238E27FC236}">
                <a16:creationId xmlns:a16="http://schemas.microsoft.com/office/drawing/2014/main" id="{D9895E5B-438C-0909-8139-411E4B5CAA7C}"/>
              </a:ext>
            </a:extLst>
          </p:cNvPr>
          <p:cNvSpPr txBox="1"/>
          <p:nvPr/>
        </p:nvSpPr>
        <p:spPr>
          <a:xfrm>
            <a:off x="396239" y="853440"/>
            <a:ext cx="3604259" cy="2800767"/>
          </a:xfrm>
          <a:prstGeom prst="rect">
            <a:avLst/>
          </a:prstGeom>
          <a:noFill/>
        </p:spPr>
        <p:txBody>
          <a:bodyPr wrap="square" rtlCol="0">
            <a:spAutoFit/>
          </a:bodyPr>
          <a:lstStyle/>
          <a:p>
            <a:r>
              <a:rPr lang="en-US" sz="1600" dirty="0">
                <a:solidFill>
                  <a:schemeClr val="bg2"/>
                </a:solidFill>
                <a:latin typeface="Anaheim" panose="020B0604020202020204" charset="0"/>
              </a:rPr>
              <a:t>This graph represents array 1 i.e. set of building represented by array 1 where each element represent 1 building of width 1 unit the water that can be stored above any building is min of max height of building on the left and right minus the building self height represented in dark blue.</a:t>
            </a:r>
          </a:p>
          <a:p>
            <a:endParaRPr lang="en-US" sz="1600" dirty="0">
              <a:solidFill>
                <a:schemeClr val="bg2"/>
              </a:solidFill>
              <a:latin typeface="Anaheim" panose="020B0604020202020204" charset="0"/>
            </a:endParaRPr>
          </a:p>
          <a:p>
            <a:r>
              <a:rPr lang="en-US" sz="1600" i="1" dirty="0">
                <a:solidFill>
                  <a:schemeClr val="tx2"/>
                </a:solidFill>
                <a:latin typeface="Anaheim" panose="020B0604020202020204" charset="0"/>
              </a:rPr>
              <a:t>Note: Based on result</a:t>
            </a:r>
          </a:p>
          <a:p>
            <a:endParaRPr lang="en-US" sz="1600" dirty="0">
              <a:solidFill>
                <a:schemeClr val="bg2"/>
              </a:solidFill>
              <a:latin typeface="Anaheim" panose="020B0604020202020204" charset="0"/>
            </a:endParaRPr>
          </a:p>
        </p:txBody>
      </p:sp>
    </p:spTree>
    <p:extLst>
      <p:ext uri="{BB962C8B-B14F-4D97-AF65-F5344CB8AC3E}">
        <p14:creationId xmlns:p14="http://schemas.microsoft.com/office/powerpoint/2010/main" val="330556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327880" y="242650"/>
            <a:ext cx="3642139" cy="450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rPr>
              <a:t>Array 2 Infographics</a:t>
            </a:r>
            <a:endParaRPr sz="2000" dirty="0">
              <a:solidFill>
                <a:schemeClr val="tx2"/>
              </a:solidFill>
            </a:endParaRPr>
          </a:p>
        </p:txBody>
      </p:sp>
      <p:pic>
        <p:nvPicPr>
          <p:cNvPr id="3" name="Picture 2">
            <a:extLst>
              <a:ext uri="{FF2B5EF4-FFF2-40B4-BE49-F238E27FC236}">
                <a16:creationId xmlns:a16="http://schemas.microsoft.com/office/drawing/2014/main" id="{8937A419-421A-4768-395D-B6C6251AA707}"/>
              </a:ext>
            </a:extLst>
          </p:cNvPr>
          <p:cNvPicPr>
            <a:picLocks noChangeAspect="1"/>
          </p:cNvPicPr>
          <p:nvPr/>
        </p:nvPicPr>
        <p:blipFill>
          <a:blip r:embed="rId3"/>
          <a:stretch>
            <a:fillRect/>
          </a:stretch>
        </p:blipFill>
        <p:spPr>
          <a:xfrm>
            <a:off x="4495800" y="297180"/>
            <a:ext cx="4471416" cy="3627120"/>
          </a:xfrm>
          <a:prstGeom prst="rect">
            <a:avLst/>
          </a:prstGeom>
        </p:spPr>
      </p:pic>
      <p:sp>
        <p:nvSpPr>
          <p:cNvPr id="4" name="TextBox 3">
            <a:extLst>
              <a:ext uri="{FF2B5EF4-FFF2-40B4-BE49-F238E27FC236}">
                <a16:creationId xmlns:a16="http://schemas.microsoft.com/office/drawing/2014/main" id="{AD1D37DD-BB5B-CF43-7AD0-33C41217D301}"/>
              </a:ext>
            </a:extLst>
          </p:cNvPr>
          <p:cNvSpPr txBox="1"/>
          <p:nvPr/>
        </p:nvSpPr>
        <p:spPr>
          <a:xfrm>
            <a:off x="411480" y="792480"/>
            <a:ext cx="3368040" cy="3046988"/>
          </a:xfrm>
          <a:prstGeom prst="rect">
            <a:avLst/>
          </a:prstGeom>
          <a:noFill/>
        </p:spPr>
        <p:txBody>
          <a:bodyPr wrap="square" rtlCol="0">
            <a:spAutoFit/>
          </a:bodyPr>
          <a:lstStyle/>
          <a:p>
            <a:r>
              <a:rPr lang="en-US" sz="1600" dirty="0">
                <a:solidFill>
                  <a:schemeClr val="bg2"/>
                </a:solidFill>
                <a:latin typeface="Anaheim" panose="020B0604020202020204" charset="0"/>
              </a:rPr>
              <a:t>This graph represents array 2 i.e. set of building represented by array 2 where each element represent 1 building of width 1 unit the water that can be stored above any building is min of max height of building on the left and right minus the building self height represented in dark blue.</a:t>
            </a:r>
          </a:p>
          <a:p>
            <a:endParaRPr lang="en-US" sz="1600" dirty="0">
              <a:solidFill>
                <a:schemeClr val="bg2"/>
              </a:solidFill>
              <a:latin typeface="Anaheim" panose="020B0604020202020204" charset="0"/>
            </a:endParaRPr>
          </a:p>
          <a:p>
            <a:r>
              <a:rPr lang="en-US" sz="1600" i="1" dirty="0">
                <a:solidFill>
                  <a:schemeClr val="tx2"/>
                </a:solidFill>
                <a:latin typeface="Anaheim" panose="020B0604020202020204" charset="0"/>
              </a:rPr>
              <a:t>Note: Based on result</a:t>
            </a:r>
          </a:p>
          <a:p>
            <a:endParaRPr lang="en-US" sz="1600" dirty="0">
              <a:solidFill>
                <a:schemeClr val="bg2"/>
              </a:solidFill>
              <a:latin typeface="Anaheim" panose="020B0604020202020204" charset="0"/>
            </a:endParaRPr>
          </a:p>
        </p:txBody>
      </p:sp>
    </p:spTree>
    <p:extLst>
      <p:ext uri="{BB962C8B-B14F-4D97-AF65-F5344CB8AC3E}">
        <p14:creationId xmlns:p14="http://schemas.microsoft.com/office/powerpoint/2010/main" val="308494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327880" y="242650"/>
            <a:ext cx="2933479" cy="450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rPr>
              <a:t>Well Infographics</a:t>
            </a:r>
            <a:endParaRPr sz="2000" dirty="0">
              <a:solidFill>
                <a:schemeClr val="tx2"/>
              </a:solidFill>
            </a:endParaRPr>
          </a:p>
        </p:txBody>
      </p:sp>
      <p:pic>
        <p:nvPicPr>
          <p:cNvPr id="3" name="Picture 2">
            <a:extLst>
              <a:ext uri="{FF2B5EF4-FFF2-40B4-BE49-F238E27FC236}">
                <a16:creationId xmlns:a16="http://schemas.microsoft.com/office/drawing/2014/main" id="{AA378370-6D24-662C-419A-D27118D1A35B}"/>
              </a:ext>
            </a:extLst>
          </p:cNvPr>
          <p:cNvPicPr>
            <a:picLocks noChangeAspect="1"/>
          </p:cNvPicPr>
          <p:nvPr/>
        </p:nvPicPr>
        <p:blipFill>
          <a:blip r:embed="rId3"/>
          <a:stretch>
            <a:fillRect/>
          </a:stretch>
        </p:blipFill>
        <p:spPr>
          <a:xfrm>
            <a:off x="4359108" y="242650"/>
            <a:ext cx="4685831" cy="3704510"/>
          </a:xfrm>
          <a:prstGeom prst="rect">
            <a:avLst/>
          </a:prstGeom>
        </p:spPr>
      </p:pic>
      <p:sp>
        <p:nvSpPr>
          <p:cNvPr id="4" name="TextBox 3">
            <a:extLst>
              <a:ext uri="{FF2B5EF4-FFF2-40B4-BE49-F238E27FC236}">
                <a16:creationId xmlns:a16="http://schemas.microsoft.com/office/drawing/2014/main" id="{C40357B6-F3B1-CB60-493F-84D3CB3B5F8E}"/>
              </a:ext>
            </a:extLst>
          </p:cNvPr>
          <p:cNvSpPr txBox="1"/>
          <p:nvPr/>
        </p:nvSpPr>
        <p:spPr>
          <a:xfrm>
            <a:off x="327880" y="815221"/>
            <a:ext cx="3429000" cy="1323439"/>
          </a:xfrm>
          <a:prstGeom prst="rect">
            <a:avLst/>
          </a:prstGeom>
          <a:noFill/>
        </p:spPr>
        <p:txBody>
          <a:bodyPr wrap="square" rtlCol="0">
            <a:spAutoFit/>
          </a:bodyPr>
          <a:lstStyle/>
          <a:p>
            <a:r>
              <a:rPr lang="en-US" sz="1600" dirty="0">
                <a:solidFill>
                  <a:schemeClr val="bg2"/>
                </a:solidFill>
                <a:latin typeface="Anaheim" panose="020B0604020202020204" charset="0"/>
              </a:rPr>
              <a:t>The graph represents the well capacity where each element represent 1 well having width unity.</a:t>
            </a:r>
          </a:p>
          <a:p>
            <a:endParaRPr lang="en-US" sz="1600" dirty="0">
              <a:solidFill>
                <a:schemeClr val="bg2"/>
              </a:solidFill>
              <a:latin typeface="Anaheim" panose="020B0604020202020204" charset="0"/>
            </a:endParaRPr>
          </a:p>
          <a:p>
            <a:r>
              <a:rPr lang="en-US" sz="1600" i="1" dirty="0">
                <a:solidFill>
                  <a:schemeClr val="tx2"/>
                </a:solidFill>
                <a:latin typeface="Anaheim" panose="020B0604020202020204" charset="0"/>
              </a:rPr>
              <a:t>Note: Based on result</a:t>
            </a:r>
          </a:p>
        </p:txBody>
      </p:sp>
    </p:spTree>
    <p:extLst>
      <p:ext uri="{BB962C8B-B14F-4D97-AF65-F5344CB8AC3E}">
        <p14:creationId xmlns:p14="http://schemas.microsoft.com/office/powerpoint/2010/main" val="2758624644"/>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1238</Words>
  <Application>Microsoft Office PowerPoint</Application>
  <PresentationFormat>On-screen Show (16:9)</PresentationFormat>
  <Paragraphs>85</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Barlow Condensed ExtraBold</vt:lpstr>
      <vt:lpstr>Overpass Mono</vt:lpstr>
      <vt:lpstr>Roboto</vt:lpstr>
      <vt:lpstr>Söhne</vt:lpstr>
      <vt:lpstr>Wingdings</vt:lpstr>
      <vt:lpstr>Anaheim</vt:lpstr>
      <vt:lpstr>Barlow</vt:lpstr>
      <vt:lpstr>Raleway SemiBold</vt:lpstr>
      <vt:lpstr>Nunito Light</vt:lpstr>
      <vt:lpstr>Roboto Condensed Light</vt:lpstr>
      <vt:lpstr>Programming Lesson by Slidesgo</vt:lpstr>
      <vt:lpstr>Rain Water  Trapping</vt:lpstr>
      <vt:lpstr>PowerPoint Presentation</vt:lpstr>
      <vt:lpstr>PowerPoint Presentation</vt:lpstr>
      <vt:lpstr>PROBLEM STATEMENT </vt:lpstr>
      <vt:lpstr>Data Structure Used: ARRAY </vt:lpstr>
      <vt:lpstr>Explanation:</vt:lpstr>
      <vt:lpstr>Array 1 Infographics</vt:lpstr>
      <vt:lpstr>Array 2 Infographics</vt:lpstr>
      <vt:lpstr>Well Infographics</vt:lpstr>
      <vt:lpstr>Code: </vt:lpstr>
      <vt:lpstr>Code: </vt:lpstr>
      <vt:lpstr>Code: </vt:lpstr>
      <vt:lpstr>Code: </vt:lpstr>
      <vt:lpstr>RESULTS: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Water  Trapping</dc:title>
  <dc:creator>Shreerang Mhatre</dc:creator>
  <cp:lastModifiedBy>SHREERANG</cp:lastModifiedBy>
  <cp:revision>10</cp:revision>
  <dcterms:modified xsi:type="dcterms:W3CDTF">2023-05-13T08:27:31Z</dcterms:modified>
</cp:coreProperties>
</file>