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29.xml" ContentType="application/vnd.openxmlformats-officedocument.presentationml.notesSlide+xml"/>
  <Override PartName="/ppt/notesSlides/notesSlide40.xml" ContentType="application/vnd.openxmlformats-officedocument.presentationml.notesSlide+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2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40.xml.rels" ContentType="application/vnd.openxmlformats-package.relationships+xml"/>
  <Override PartName="/ppt/media/image28.jpeg" ContentType="image/jpe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3.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png" ContentType="image/png"/>
  <Override PartName="/ppt/media/image17.png" ContentType="image/png"/>
  <Override PartName="/ppt/media/image24.jpeg" ContentType="image/jpeg"/>
  <Override PartName="/ppt/media/image18.jpeg" ContentType="image/jpeg"/>
  <Override PartName="/ppt/media/image19.jpeg" ContentType="image/jpeg"/>
  <Override PartName="/ppt/media/image20.png" ContentType="image/png"/>
  <Override PartName="/ppt/media/image21.jpeg" ContentType="image/jpeg"/>
  <Override PartName="/ppt/media/image22.jpeg" ContentType="image/jpeg"/>
  <Override PartName="/ppt/media/image25.png" ContentType="image/png"/>
  <Override PartName="/ppt/media/image26.jpeg" ContentType="image/jpeg"/>
  <Override PartName="/ppt/media/image27.jpeg" ContentType="image/jpeg"/>
  <Override PartName="/ppt/media/image29.jpeg" ContentType="image/jpeg"/>
  <Override PartName="/ppt/media/image30.jpeg" ContentType="image/jpeg"/>
  <Override PartName="/ppt/media/image32.png" ContentType="image/png"/>
  <Override PartName="/ppt/media/image31.jpeg" ContentType="image/jpeg"/>
  <Override PartName="/ppt/media/image33.png" ContentType="image/png"/>
  <Override PartName="/ppt/media/image34.png" ContentType="image/png"/>
  <Override PartName="/ppt/media/image35.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109.xml.rels" ContentType="application/vnd.openxmlformats-package.relationships+xml"/>
  <Override PartName="/ppt/slides/_rels/slide110.xml.rels" ContentType="application/vnd.openxmlformats-package.relationships+xml"/>
  <Override PartName="/ppt/slides/_rels/slide111.xml.rels" ContentType="application/vnd.openxmlformats-package.relationships+xml"/>
  <Override PartName="/ppt/slides/_rels/slide112.xml.rels" ContentType="application/vnd.openxmlformats-package.relationships+xml"/>
  <Override PartName="/ppt/slides/_rels/slide113.xml.rels" ContentType="application/vnd.openxmlformats-package.relationships+xml"/>
  <Override PartName="/ppt/slides/_rels/slide114.xml.rels" ContentType="application/vnd.openxmlformats-package.relationships+xml"/>
  <Override PartName="/ppt/slides/_rels/slide115.xml.rels" ContentType="application/vnd.openxmlformats-package.relationships+xml"/>
  <Override PartName="/ppt/slides/_rels/slide116.xml.rels" ContentType="application/vnd.openxmlformats-package.relationships+xml"/>
  <Override PartName="/ppt/slides/_rels/slide117.xml.rels" ContentType="application/vnd.openxmlformats-package.relationships+xml"/>
  <Override PartName="/ppt/slides/_rels/slide118.xml.rels" ContentType="application/vnd.openxmlformats-package.relationships+xml"/>
  <Override PartName="/ppt/slides/_rels/slide11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180"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81"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82"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83"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204899C-2850-44DA-A003-5A8F1B88D5C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9"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77BED32-09DD-4F72-B394-CADB71D7107A}" type="slidenum">
              <a:rPr b="0" lang="en-US" sz="1200" spc="-1" strike="noStrike">
                <a:latin typeface="Times New Roman"/>
              </a:rPr>
              <a:t>&lt;number&gt;</a:t>
            </a:fld>
            <a:endParaRPr b="0" lang="en-IN" sz="1200" spc="-1" strike="noStrike">
              <a:latin typeface="Arial"/>
            </a:endParaRPr>
          </a:p>
        </p:txBody>
      </p:sp>
      <p:sp>
        <p:nvSpPr>
          <p:cNvPr id="3360" name="PlaceHolder 1"/>
          <p:cNvSpPr>
            <a:spLocks noGrp="1"/>
          </p:cNvSpPr>
          <p:nvPr>
            <p:ph type="sldImg"/>
          </p:nvPr>
        </p:nvSpPr>
        <p:spPr>
          <a:xfrm>
            <a:off x="685800" y="1143000"/>
            <a:ext cx="5485680" cy="3085560"/>
          </a:xfrm>
          <a:prstGeom prst="rect">
            <a:avLst/>
          </a:prstGeom>
        </p:spPr>
      </p:sp>
      <p:sp>
        <p:nvSpPr>
          <p:cNvPr id="3361"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2"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A8247EE-E34E-430E-AD14-9FEF1FD5A7B1}" type="slidenum">
              <a:rPr b="0" lang="en-US" sz="1200" spc="-1" strike="noStrike">
                <a:latin typeface="Times New Roman"/>
              </a:rPr>
              <a:t>&lt;number&gt;</a:t>
            </a:fld>
            <a:endParaRPr b="0" lang="en-IN" sz="1200" spc="-1" strike="noStrike">
              <a:latin typeface="Arial"/>
            </a:endParaRPr>
          </a:p>
        </p:txBody>
      </p:sp>
      <p:sp>
        <p:nvSpPr>
          <p:cNvPr id="3363" name="PlaceHolder 1"/>
          <p:cNvSpPr>
            <a:spLocks noGrp="1"/>
          </p:cNvSpPr>
          <p:nvPr>
            <p:ph type="sldImg"/>
          </p:nvPr>
        </p:nvSpPr>
        <p:spPr>
          <a:xfrm>
            <a:off x="685800" y="1143000"/>
            <a:ext cx="5485680" cy="3085560"/>
          </a:xfrm>
          <a:prstGeom prst="rect">
            <a:avLst/>
          </a:prstGeom>
        </p:spPr>
      </p:sp>
      <p:sp>
        <p:nvSpPr>
          <p:cNvPr id="3364"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5"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D4F69ED-7BF6-454B-B11F-51047774D3F6}" type="slidenum">
              <a:rPr b="0" lang="en-US" sz="1200" spc="-1" strike="noStrike">
                <a:latin typeface="Times New Roman"/>
              </a:rPr>
              <a:t>&lt;number&gt;</a:t>
            </a:fld>
            <a:endParaRPr b="0" lang="en-IN" sz="1200" spc="-1" strike="noStrike">
              <a:latin typeface="Arial"/>
            </a:endParaRPr>
          </a:p>
        </p:txBody>
      </p:sp>
      <p:sp>
        <p:nvSpPr>
          <p:cNvPr id="3366" name="PlaceHolder 1"/>
          <p:cNvSpPr>
            <a:spLocks noGrp="1"/>
          </p:cNvSpPr>
          <p:nvPr>
            <p:ph type="sldImg"/>
          </p:nvPr>
        </p:nvSpPr>
        <p:spPr>
          <a:xfrm>
            <a:off x="685800" y="1143000"/>
            <a:ext cx="5485680" cy="3085560"/>
          </a:xfrm>
          <a:prstGeom prst="rect">
            <a:avLst/>
          </a:prstGeom>
        </p:spPr>
      </p:sp>
      <p:sp>
        <p:nvSpPr>
          <p:cNvPr id="3367"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8"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EC230F5-4C6F-44F2-A430-92D9266133E6}" type="slidenum">
              <a:rPr b="0" lang="en-US" sz="1200" spc="-1" strike="noStrike">
                <a:latin typeface="Times New Roman"/>
              </a:rPr>
              <a:t>&lt;number&gt;</a:t>
            </a:fld>
            <a:endParaRPr b="0" lang="en-IN" sz="1200" spc="-1" strike="noStrike">
              <a:latin typeface="Arial"/>
            </a:endParaRPr>
          </a:p>
        </p:txBody>
      </p:sp>
      <p:sp>
        <p:nvSpPr>
          <p:cNvPr id="3369" name="PlaceHolder 1"/>
          <p:cNvSpPr>
            <a:spLocks noGrp="1"/>
          </p:cNvSpPr>
          <p:nvPr>
            <p:ph type="sldImg"/>
          </p:nvPr>
        </p:nvSpPr>
        <p:spPr>
          <a:xfrm>
            <a:off x="685800" y="1143000"/>
            <a:ext cx="5485680" cy="3085560"/>
          </a:xfrm>
          <a:prstGeom prst="rect">
            <a:avLst/>
          </a:prstGeom>
        </p:spPr>
      </p:sp>
      <p:sp>
        <p:nvSpPr>
          <p:cNvPr id="3370"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1"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0004457-BF62-4338-8B93-C458E684E179}" type="slidenum">
              <a:rPr b="0" lang="en-US" sz="1200" spc="-1" strike="noStrike">
                <a:latin typeface="Times New Roman"/>
              </a:rPr>
              <a:t>&lt;number&gt;</a:t>
            </a:fld>
            <a:endParaRPr b="0" lang="en-IN" sz="1200" spc="-1" strike="noStrike">
              <a:latin typeface="Arial"/>
            </a:endParaRPr>
          </a:p>
        </p:txBody>
      </p:sp>
      <p:sp>
        <p:nvSpPr>
          <p:cNvPr id="3372" name="PlaceHolder 1"/>
          <p:cNvSpPr>
            <a:spLocks noGrp="1"/>
          </p:cNvSpPr>
          <p:nvPr>
            <p:ph type="sldImg"/>
          </p:nvPr>
        </p:nvSpPr>
        <p:spPr>
          <a:xfrm>
            <a:off x="685800" y="1143000"/>
            <a:ext cx="5485680" cy="3085560"/>
          </a:xfrm>
          <a:prstGeom prst="rect">
            <a:avLst/>
          </a:prstGeom>
        </p:spPr>
      </p:sp>
      <p:sp>
        <p:nvSpPr>
          <p:cNvPr id="3373"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4"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208C0A9-B2BE-4AD9-AEC7-2E2EF8782B94}" type="slidenum">
              <a:rPr b="0" lang="en-US" sz="1200" spc="-1" strike="noStrike">
                <a:latin typeface="Times New Roman"/>
              </a:rPr>
              <a:t>&lt;number&gt;</a:t>
            </a:fld>
            <a:endParaRPr b="0" lang="en-IN" sz="1200" spc="-1" strike="noStrike">
              <a:latin typeface="Arial"/>
            </a:endParaRPr>
          </a:p>
        </p:txBody>
      </p:sp>
      <p:sp>
        <p:nvSpPr>
          <p:cNvPr id="3375" name="PlaceHolder 1"/>
          <p:cNvSpPr>
            <a:spLocks noGrp="1"/>
          </p:cNvSpPr>
          <p:nvPr>
            <p:ph type="sldImg"/>
          </p:nvPr>
        </p:nvSpPr>
        <p:spPr>
          <a:xfrm>
            <a:off x="685800" y="1143000"/>
            <a:ext cx="5485680" cy="3085560"/>
          </a:xfrm>
          <a:prstGeom prst="rect">
            <a:avLst/>
          </a:prstGeom>
        </p:spPr>
      </p:sp>
      <p:sp>
        <p:nvSpPr>
          <p:cNvPr id="3376"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7"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96710FB-5DA7-4F36-A540-294E386247A0}" type="slidenum">
              <a:rPr b="0" lang="en-US" sz="1200" spc="-1" strike="noStrike">
                <a:latin typeface="Times New Roman"/>
              </a:rPr>
              <a:t>&lt;number&gt;</a:t>
            </a:fld>
            <a:endParaRPr b="0" lang="en-IN" sz="1200" spc="-1" strike="noStrike">
              <a:latin typeface="Arial"/>
            </a:endParaRPr>
          </a:p>
        </p:txBody>
      </p:sp>
      <p:sp>
        <p:nvSpPr>
          <p:cNvPr id="3378" name="PlaceHolder 1"/>
          <p:cNvSpPr>
            <a:spLocks noGrp="1"/>
          </p:cNvSpPr>
          <p:nvPr>
            <p:ph type="sldImg"/>
          </p:nvPr>
        </p:nvSpPr>
        <p:spPr>
          <a:xfrm>
            <a:off x="685800" y="1143000"/>
            <a:ext cx="5485680" cy="3085560"/>
          </a:xfrm>
          <a:prstGeom prst="rect">
            <a:avLst/>
          </a:prstGeom>
        </p:spPr>
      </p:sp>
      <p:sp>
        <p:nvSpPr>
          <p:cNvPr id="3379"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0"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5B89EA09-0A97-4F5B-AAE1-844AFDB4196F}" type="slidenum">
              <a:rPr b="0" lang="en-US" sz="1200" spc="-1" strike="noStrike">
                <a:latin typeface="Times New Roman"/>
              </a:rPr>
              <a:t>&lt;number&gt;</a:t>
            </a:fld>
            <a:endParaRPr b="0" lang="en-IN" sz="1200" spc="-1" strike="noStrike">
              <a:latin typeface="Arial"/>
            </a:endParaRPr>
          </a:p>
        </p:txBody>
      </p:sp>
      <p:sp>
        <p:nvSpPr>
          <p:cNvPr id="3381" name="PlaceHolder 1"/>
          <p:cNvSpPr>
            <a:spLocks noGrp="1"/>
          </p:cNvSpPr>
          <p:nvPr>
            <p:ph type="sldImg"/>
          </p:nvPr>
        </p:nvSpPr>
        <p:spPr>
          <a:xfrm>
            <a:off x="685800" y="1143000"/>
            <a:ext cx="5485680" cy="3085560"/>
          </a:xfrm>
          <a:prstGeom prst="rect">
            <a:avLst/>
          </a:prstGeom>
        </p:spPr>
      </p:sp>
      <p:sp>
        <p:nvSpPr>
          <p:cNvPr id="3382"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3"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F9CB42A-DABB-4765-BFB2-11A0538A465B}" type="slidenum">
              <a:rPr b="0" lang="en-US" sz="1200" spc="-1" strike="noStrike">
                <a:latin typeface="Times New Roman"/>
              </a:rPr>
              <a:t>&lt;number&gt;</a:t>
            </a:fld>
            <a:endParaRPr b="0" lang="en-IN" sz="1200" spc="-1" strike="noStrike">
              <a:latin typeface="Arial"/>
            </a:endParaRPr>
          </a:p>
        </p:txBody>
      </p:sp>
      <p:sp>
        <p:nvSpPr>
          <p:cNvPr id="3354" name="PlaceHolder 1"/>
          <p:cNvSpPr>
            <a:spLocks noGrp="1"/>
          </p:cNvSpPr>
          <p:nvPr>
            <p:ph type="sldImg"/>
          </p:nvPr>
        </p:nvSpPr>
        <p:spPr>
          <a:xfrm>
            <a:off x="685800" y="1143000"/>
            <a:ext cx="5485680" cy="3085560"/>
          </a:xfrm>
          <a:prstGeom prst="rect">
            <a:avLst/>
          </a:prstGeom>
        </p:spPr>
      </p:sp>
      <p:sp>
        <p:nvSpPr>
          <p:cNvPr id="3355"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6" name="Rectangle 7"/>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9D0B600-EE28-4E57-983C-F1D1FA1025E2}" type="slidenum">
              <a:rPr b="0" lang="en-US" sz="1200" spc="-1" strike="noStrike">
                <a:latin typeface="Times New Roman"/>
              </a:rPr>
              <a:t>&lt;number&gt;</a:t>
            </a:fld>
            <a:endParaRPr b="0" lang="en-IN" sz="1200" spc="-1" strike="noStrike">
              <a:latin typeface="Arial"/>
            </a:endParaRPr>
          </a:p>
        </p:txBody>
      </p:sp>
      <p:sp>
        <p:nvSpPr>
          <p:cNvPr id="3357" name="PlaceHolder 1"/>
          <p:cNvSpPr>
            <a:spLocks noGrp="1"/>
          </p:cNvSpPr>
          <p:nvPr>
            <p:ph type="sldImg"/>
          </p:nvPr>
        </p:nvSpPr>
        <p:spPr>
          <a:xfrm>
            <a:off x="685800" y="1143000"/>
            <a:ext cx="5485680" cy="3085560"/>
          </a:xfrm>
          <a:prstGeom prst="rect">
            <a:avLst/>
          </a:prstGeom>
        </p:spPr>
      </p:sp>
      <p:sp>
        <p:nvSpPr>
          <p:cNvPr id="3358"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7" descr=""/>
          <p:cNvPicPr/>
          <p:nvPr/>
        </p:nvPicPr>
        <p:blipFill>
          <a:blip r:embed="rId2"/>
          <a:stretch/>
        </p:blipFill>
        <p:spPr>
          <a:xfrm>
            <a:off x="2831760" y="2105280"/>
            <a:ext cx="9359640" cy="4752000"/>
          </a:xfrm>
          <a:prstGeom prst="rect">
            <a:avLst/>
          </a:prstGeom>
          <a:ln w="0">
            <a:noFill/>
          </a:ln>
        </p:spPr>
      </p:pic>
      <p:pic>
        <p:nvPicPr>
          <p:cNvPr id="1" name="Picture 14" descr=""/>
          <p:cNvPicPr/>
          <p:nvPr/>
        </p:nvPicPr>
        <p:blipFill>
          <a:blip r:embed="rId3"/>
          <a:stretch/>
        </p:blipFill>
        <p:spPr>
          <a:xfrm>
            <a:off x="2160" y="-232920"/>
            <a:ext cx="12189240" cy="6857280"/>
          </a:xfrm>
          <a:prstGeom prst="rect">
            <a:avLst/>
          </a:prstGeom>
          <a:ln w="0">
            <a:noFill/>
          </a:ln>
        </p:spPr>
      </p:pic>
      <p:sp>
        <p:nvSpPr>
          <p:cNvPr id="2" name="Rectangle 7"/>
          <p:cNvSpPr/>
          <p:nvPr/>
        </p:nvSpPr>
        <p:spPr>
          <a:xfrm>
            <a:off x="0" y="0"/>
            <a:ext cx="96336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3" name="Rectangle 56"/>
          <p:cNvSpPr/>
          <p:nvPr/>
        </p:nvSpPr>
        <p:spPr>
          <a:xfrm>
            <a:off x="961920" y="0"/>
            <a:ext cx="4500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 name="Rectangle 6"/>
          <p:cNvSpPr/>
          <p:nvPr/>
        </p:nvSpPr>
        <p:spPr>
          <a:xfrm>
            <a:off x="1007640" y="0"/>
            <a:ext cx="7933680" cy="685728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p:style>
      </p:sp>
      <p:sp>
        <p:nvSpPr>
          <p:cNvPr id="5" name="Rectangle 7"/>
          <p:cNvSpPr/>
          <p:nvPr/>
        </p:nvSpPr>
        <p:spPr>
          <a:xfrm>
            <a:off x="8942040" y="0"/>
            <a:ext cx="2664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 name="TextBox 12"/>
          <p:cNvSpPr/>
          <p:nvPr/>
        </p:nvSpPr>
        <p:spPr>
          <a:xfrm>
            <a:off x="2191320" y="3262680"/>
            <a:ext cx="415080" cy="45576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en-US" sz="2400" spc="-1" strike="noStrike">
                <a:solidFill>
                  <a:srgbClr val="f79646"/>
                </a:solidFill>
                <a:latin typeface="Wingdings 3"/>
                <a:ea typeface="DejaVu Sans"/>
              </a:rPr>
              <a:t>z</a:t>
            </a:r>
            <a:endParaRPr b="0" lang="en-IN" sz="2400" spc="-1" strike="noStrike">
              <a:latin typeface="Arial"/>
            </a:endParaRPr>
          </a:p>
        </p:txBody>
      </p:sp>
      <p:sp>
        <p:nvSpPr>
          <p:cNvPr id="7"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Picture 17" descr=""/>
          <p:cNvPicPr/>
          <p:nvPr/>
        </p:nvPicPr>
        <p:blipFill>
          <a:blip r:embed="rId2"/>
          <a:stretch/>
        </p:blipFill>
        <p:spPr>
          <a:xfrm>
            <a:off x="2831760" y="2105280"/>
            <a:ext cx="9359640" cy="4752000"/>
          </a:xfrm>
          <a:prstGeom prst="rect">
            <a:avLst/>
          </a:prstGeom>
          <a:ln w="0">
            <a:noFill/>
          </a:ln>
        </p:spPr>
      </p:pic>
      <p:pic>
        <p:nvPicPr>
          <p:cNvPr id="46" name="Picture 14" descr=""/>
          <p:cNvPicPr/>
          <p:nvPr/>
        </p:nvPicPr>
        <p:blipFill>
          <a:blip r:embed="rId3"/>
          <a:stretch/>
        </p:blipFill>
        <p:spPr>
          <a:xfrm>
            <a:off x="2160" y="-232920"/>
            <a:ext cx="12189240" cy="6857280"/>
          </a:xfrm>
          <a:prstGeom prst="rect">
            <a:avLst/>
          </a:prstGeom>
          <a:ln w="0">
            <a:noFill/>
          </a:ln>
        </p:spPr>
      </p:pic>
      <p:sp>
        <p:nvSpPr>
          <p:cNvPr id="47" name="Rectangle 7"/>
          <p:cNvSpPr/>
          <p:nvPr/>
        </p:nvSpPr>
        <p:spPr>
          <a:xfrm>
            <a:off x="0" y="0"/>
            <a:ext cx="96336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8" name="Rectangle 56"/>
          <p:cNvSpPr/>
          <p:nvPr/>
        </p:nvSpPr>
        <p:spPr>
          <a:xfrm>
            <a:off x="961920" y="0"/>
            <a:ext cx="4500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9" name="Rectangle 28"/>
          <p:cNvSpPr/>
          <p:nvPr/>
        </p:nvSpPr>
        <p:spPr>
          <a:xfrm>
            <a:off x="909720" y="0"/>
            <a:ext cx="10371600" cy="685728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p:style>
      </p:sp>
      <p:sp>
        <p:nvSpPr>
          <p:cNvPr id="50" name="Rectangle 8"/>
          <p:cNvSpPr/>
          <p:nvPr/>
        </p:nvSpPr>
        <p:spPr>
          <a:xfrm>
            <a:off x="11377440" y="0"/>
            <a:ext cx="2664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1" name="TextBox 6"/>
          <p:cNvSpPr/>
          <p:nvPr/>
        </p:nvSpPr>
        <p:spPr>
          <a:xfrm>
            <a:off x="1190880" y="406080"/>
            <a:ext cx="415080" cy="36432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en-US" sz="1800" spc="-1" strike="noStrike">
                <a:solidFill>
                  <a:srgbClr val="f79646"/>
                </a:solidFill>
                <a:latin typeface="Wingdings 3"/>
                <a:ea typeface="DejaVu Sans"/>
              </a:rPr>
              <a:t>z</a:t>
            </a:r>
            <a:endParaRPr b="0" lang="en-IN" sz="1800" spc="-1" strike="noStrike">
              <a:latin typeface="Arial"/>
            </a:endParaRPr>
          </a:p>
        </p:txBody>
      </p:sp>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0" name="Picture 17" descr=""/>
          <p:cNvPicPr/>
          <p:nvPr/>
        </p:nvPicPr>
        <p:blipFill>
          <a:blip r:embed="rId2"/>
          <a:stretch/>
        </p:blipFill>
        <p:spPr>
          <a:xfrm>
            <a:off x="2831760" y="2105280"/>
            <a:ext cx="9359640" cy="4752000"/>
          </a:xfrm>
          <a:prstGeom prst="rect">
            <a:avLst/>
          </a:prstGeom>
          <a:ln w="0">
            <a:noFill/>
          </a:ln>
        </p:spPr>
      </p:pic>
      <p:pic>
        <p:nvPicPr>
          <p:cNvPr id="91" name="Picture 14" descr=""/>
          <p:cNvPicPr/>
          <p:nvPr/>
        </p:nvPicPr>
        <p:blipFill>
          <a:blip r:embed="rId3"/>
          <a:stretch/>
        </p:blipFill>
        <p:spPr>
          <a:xfrm>
            <a:off x="2160" y="-232920"/>
            <a:ext cx="12189240" cy="6857280"/>
          </a:xfrm>
          <a:prstGeom prst="rect">
            <a:avLst/>
          </a:prstGeom>
          <a:ln w="0">
            <a:noFill/>
          </a:ln>
        </p:spPr>
      </p:pic>
      <p:sp>
        <p:nvSpPr>
          <p:cNvPr id="92" name="Rectangle 7"/>
          <p:cNvSpPr/>
          <p:nvPr/>
        </p:nvSpPr>
        <p:spPr>
          <a:xfrm>
            <a:off x="0" y="0"/>
            <a:ext cx="96336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93" name="Rectangle 56"/>
          <p:cNvSpPr/>
          <p:nvPr/>
        </p:nvSpPr>
        <p:spPr>
          <a:xfrm>
            <a:off x="961920" y="0"/>
            <a:ext cx="4500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94" name="Rectangle 11"/>
          <p:cNvSpPr/>
          <p:nvPr/>
        </p:nvSpPr>
        <p:spPr>
          <a:xfrm>
            <a:off x="1004400" y="0"/>
            <a:ext cx="10371600" cy="685728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p:style>
      </p:sp>
      <p:sp>
        <p:nvSpPr>
          <p:cNvPr id="95" name="Rectangle 12"/>
          <p:cNvSpPr/>
          <p:nvPr/>
        </p:nvSpPr>
        <p:spPr>
          <a:xfrm>
            <a:off x="11377440" y="0"/>
            <a:ext cx="2664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4" name="Picture 17" descr=""/>
          <p:cNvPicPr/>
          <p:nvPr/>
        </p:nvPicPr>
        <p:blipFill>
          <a:blip r:embed="rId2"/>
          <a:stretch/>
        </p:blipFill>
        <p:spPr>
          <a:xfrm>
            <a:off x="2831760" y="2105280"/>
            <a:ext cx="9359640" cy="4752000"/>
          </a:xfrm>
          <a:prstGeom prst="rect">
            <a:avLst/>
          </a:prstGeom>
          <a:ln w="0">
            <a:noFill/>
          </a:ln>
        </p:spPr>
      </p:pic>
      <p:pic>
        <p:nvPicPr>
          <p:cNvPr id="135" name="Picture 14" descr=""/>
          <p:cNvPicPr/>
          <p:nvPr/>
        </p:nvPicPr>
        <p:blipFill>
          <a:blip r:embed="rId3"/>
          <a:stretch/>
        </p:blipFill>
        <p:spPr>
          <a:xfrm>
            <a:off x="2160" y="-232920"/>
            <a:ext cx="12189240" cy="6857280"/>
          </a:xfrm>
          <a:prstGeom prst="rect">
            <a:avLst/>
          </a:prstGeom>
          <a:ln w="0">
            <a:noFill/>
          </a:ln>
        </p:spPr>
      </p:pic>
      <p:sp>
        <p:nvSpPr>
          <p:cNvPr id="136" name="Rectangle 7"/>
          <p:cNvSpPr/>
          <p:nvPr/>
        </p:nvSpPr>
        <p:spPr>
          <a:xfrm>
            <a:off x="0" y="0"/>
            <a:ext cx="96336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37" name="Rectangle 56"/>
          <p:cNvSpPr/>
          <p:nvPr/>
        </p:nvSpPr>
        <p:spPr>
          <a:xfrm>
            <a:off x="961920" y="0"/>
            <a:ext cx="4500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38" name="Rectangle 12"/>
          <p:cNvSpPr/>
          <p:nvPr/>
        </p:nvSpPr>
        <p:spPr>
          <a:xfrm>
            <a:off x="1004400" y="0"/>
            <a:ext cx="10371600" cy="685728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p:style>
      </p:sp>
      <p:sp>
        <p:nvSpPr>
          <p:cNvPr id="139" name="Rectangle 13"/>
          <p:cNvSpPr/>
          <p:nvPr/>
        </p:nvSpPr>
        <p:spPr>
          <a:xfrm>
            <a:off x="11377440" y="0"/>
            <a:ext cx="2664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40" name="TextBox 7"/>
          <p:cNvSpPr/>
          <p:nvPr/>
        </p:nvSpPr>
        <p:spPr>
          <a:xfrm>
            <a:off x="1389600" y="302760"/>
            <a:ext cx="415080" cy="36432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en-US" sz="1800" spc="-1" strike="noStrike">
                <a:solidFill>
                  <a:srgbClr val="f79646"/>
                </a:solidFill>
                <a:latin typeface="Wingdings 3"/>
                <a:ea typeface="DejaVu Sans"/>
              </a:rPr>
              <a:t>z</a:t>
            </a:r>
            <a:endParaRPr b="0" lang="en-IN" sz="1800" spc="-1" strike="noStrike">
              <a:latin typeface="Arial"/>
            </a:endParaRPr>
          </a:p>
        </p:txBody>
      </p:sp>
      <p:sp>
        <p:nvSpPr>
          <p:cNvPr id="141"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4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41.xml"/>
</Relationships>
</file>

<file path=ppt/slides/_rels/slide3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4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itle 1"/>
          <p:cNvSpPr/>
          <p:nvPr/>
        </p:nvSpPr>
        <p:spPr>
          <a:xfrm>
            <a:off x="978480" y="1472040"/>
            <a:ext cx="8000280" cy="2341080"/>
          </a:xfrm>
          <a:prstGeom prst="rect">
            <a:avLst/>
          </a:prstGeom>
          <a:noFill/>
          <a:ln w="0">
            <a:noFill/>
          </a:ln>
        </p:spPr>
        <p:style>
          <a:lnRef idx="0"/>
          <a:fillRef idx="0"/>
          <a:effectRef idx="0"/>
          <a:fontRef idx="minor"/>
        </p:style>
        <p:txBody>
          <a:bodyPr lIns="90000" rIns="90000" tIns="45000" bIns="45000">
            <a:normAutofit fontScale="68000"/>
          </a:bodyPr>
          <a:p>
            <a:pPr algn="ctr">
              <a:lnSpc>
                <a:spcPct val="90000"/>
              </a:lnSpc>
            </a:pPr>
            <a:r>
              <a:rPr b="0" lang="en-US" sz="4800" spc="-1" strike="noStrike">
                <a:solidFill>
                  <a:srgbClr val="000000"/>
                </a:solidFill>
                <a:latin typeface="Cambria"/>
              </a:rPr>
              <a:t>Unit 6 :</a:t>
            </a:r>
            <a:br/>
            <a:br/>
            <a:r>
              <a:rPr b="0" lang="en-US" sz="4800" spc="-1" strike="noStrike">
                <a:solidFill>
                  <a:srgbClr val="000000"/>
                </a:solidFill>
                <a:latin typeface="Cambria"/>
              </a:rPr>
              <a:t>Non-linear Data Structure- Graph</a:t>
            </a:r>
            <a:b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itle 1"/>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IN" sz="3600" spc="-1" strike="noStrike">
                <a:solidFill>
                  <a:srgbClr val="c00000"/>
                </a:solidFill>
                <a:latin typeface="Cambria"/>
              </a:rPr>
              <a:t>Degree, In-degree, Out-degree</a:t>
            </a:r>
            <a:endParaRPr b="0" lang="en-IN" sz="3600" spc="-1" strike="noStrike">
              <a:latin typeface="Arial"/>
            </a:endParaRPr>
          </a:p>
        </p:txBody>
      </p:sp>
      <p:pic>
        <p:nvPicPr>
          <p:cNvPr id="214" name="Content Placeholder 3" descr=""/>
          <p:cNvPicPr/>
          <p:nvPr/>
        </p:nvPicPr>
        <p:blipFill>
          <a:blip r:embed="rId1"/>
          <a:srcRect l="0" t="11055" r="57595" b="44697"/>
          <a:stretch/>
        </p:blipFill>
        <p:spPr>
          <a:xfrm>
            <a:off x="3446280" y="3175200"/>
            <a:ext cx="4023720" cy="3149280"/>
          </a:xfrm>
          <a:prstGeom prst="rect">
            <a:avLst/>
          </a:prstGeom>
          <a:ln w="0">
            <a:noFill/>
          </a:ln>
        </p:spPr>
      </p:pic>
      <p:sp>
        <p:nvSpPr>
          <p:cNvPr id="215" name="Rectangle 3"/>
          <p:cNvSpPr/>
          <p:nvPr/>
        </p:nvSpPr>
        <p:spPr>
          <a:xfrm>
            <a:off x="1354680" y="1321200"/>
            <a:ext cx="9481680" cy="1320480"/>
          </a:xfrm>
          <a:prstGeom prst="rect">
            <a:avLst/>
          </a:prstGeom>
          <a:noFill/>
          <a:ln w="0">
            <a:noFill/>
          </a:ln>
        </p:spPr>
        <p:style>
          <a:lnRef idx="0"/>
          <a:fillRef idx="0"/>
          <a:effectRef idx="0"/>
          <a:fontRef idx="minor"/>
        </p:style>
        <p:txBody>
          <a:bodyPr lIns="90000" rIns="90000" tIns="45000" bIns="45000" anchor="ctr">
            <a:norm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u="sng">
                <a:solidFill>
                  <a:srgbClr val="000000"/>
                </a:solidFill>
                <a:uFillTx/>
                <a:latin typeface="Cambria"/>
                <a:ea typeface="DejaVu Sans"/>
              </a:rPr>
              <a:t>Degree of every vertex is 3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582" name="Group 3"/>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58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58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58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58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587" name="Line 45"/>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258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58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59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591"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59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593" name="Line 51"/>
          <p:cNvSpPr/>
          <p:nvPr/>
        </p:nvSpPr>
        <p:spPr>
          <a:xfrm>
            <a:off x="3701880" y="2014200"/>
            <a:ext cx="609480" cy="0"/>
          </a:xfrm>
          <a:prstGeom prst="line">
            <a:avLst/>
          </a:prstGeom>
          <a:ln w="19050">
            <a:solidFill>
              <a:srgbClr val="ff0000"/>
            </a:solidFill>
            <a:round/>
          </a:ln>
        </p:spPr>
        <p:style>
          <a:lnRef idx="0"/>
          <a:fillRef idx="0"/>
          <a:effectRef idx="0"/>
          <a:fontRef idx="minor"/>
        </p:style>
      </p:sp>
      <p:sp>
        <p:nvSpPr>
          <p:cNvPr id="259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595" name="Oval 53"/>
          <p:cNvSpPr/>
          <p:nvPr/>
        </p:nvSpPr>
        <p:spPr>
          <a:xfrm>
            <a:off x="2057400" y="2438280"/>
            <a:ext cx="532800" cy="532800"/>
          </a:xfrm>
          <a:prstGeom prst="ellipse">
            <a:avLst/>
          </a:prstGeom>
          <a:noFill/>
          <a:ln w="9525">
            <a:noFill/>
          </a:ln>
        </p:spPr>
        <p:style>
          <a:lnRef idx="0"/>
          <a:fillRef idx="0"/>
          <a:effectRef idx="0"/>
          <a:fontRef idx="minor"/>
        </p:style>
      </p:sp>
      <p:sp>
        <p:nvSpPr>
          <p:cNvPr id="2596"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597"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598" name="Oval 56"/>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599" name="Oval 57"/>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60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60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60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60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60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60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606"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60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0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60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1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61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1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1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1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1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61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1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1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61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620"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622" name="Group 3"/>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62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62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62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62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627" name="Line 45"/>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262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62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63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631"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63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633" name="Line 51"/>
          <p:cNvSpPr/>
          <p:nvPr/>
        </p:nvSpPr>
        <p:spPr>
          <a:xfrm>
            <a:off x="3701880" y="2014200"/>
            <a:ext cx="609480" cy="0"/>
          </a:xfrm>
          <a:prstGeom prst="line">
            <a:avLst/>
          </a:prstGeom>
          <a:ln w="19050">
            <a:solidFill>
              <a:srgbClr val="ff0000"/>
            </a:solidFill>
            <a:round/>
          </a:ln>
        </p:spPr>
        <p:style>
          <a:lnRef idx="0"/>
          <a:fillRef idx="0"/>
          <a:effectRef idx="0"/>
          <a:fontRef idx="minor"/>
        </p:style>
      </p:sp>
      <p:sp>
        <p:nvSpPr>
          <p:cNvPr id="263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635" name="Oval 53"/>
          <p:cNvSpPr/>
          <p:nvPr/>
        </p:nvSpPr>
        <p:spPr>
          <a:xfrm>
            <a:off x="2057400" y="2438280"/>
            <a:ext cx="532800" cy="532800"/>
          </a:xfrm>
          <a:prstGeom prst="ellipse">
            <a:avLst/>
          </a:prstGeom>
          <a:noFill/>
          <a:ln w="9525">
            <a:noFill/>
          </a:ln>
        </p:spPr>
        <p:style>
          <a:lnRef idx="0"/>
          <a:fillRef idx="0"/>
          <a:effectRef idx="0"/>
          <a:fontRef idx="minor"/>
        </p:style>
      </p:sp>
      <p:sp>
        <p:nvSpPr>
          <p:cNvPr id="2636"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637"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638" name="Oval 56"/>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639" name="Oval 57"/>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64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64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64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64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64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64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646"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64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4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64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5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65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5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5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5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5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65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5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5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65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660" name="Group 117"/>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662" name="Group 3"/>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66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66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66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66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667" name="Line 45"/>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266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66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67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671" name="Line 49"/>
          <p:cNvSpPr/>
          <p:nvPr/>
        </p:nvSpPr>
        <p:spPr>
          <a:xfrm flipV="1">
            <a:off x="2286000" y="2743200"/>
            <a:ext cx="75960" cy="533160"/>
          </a:xfrm>
          <a:prstGeom prst="line">
            <a:avLst/>
          </a:prstGeom>
          <a:ln w="19050">
            <a:solidFill>
              <a:srgbClr val="ff0000"/>
            </a:solidFill>
            <a:round/>
          </a:ln>
        </p:spPr>
        <p:style>
          <a:lnRef idx="0"/>
          <a:fillRef idx="0"/>
          <a:effectRef idx="0"/>
          <a:fontRef idx="minor"/>
        </p:style>
      </p:sp>
      <p:sp>
        <p:nvSpPr>
          <p:cNvPr id="267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673" name="Line 51"/>
          <p:cNvSpPr/>
          <p:nvPr/>
        </p:nvSpPr>
        <p:spPr>
          <a:xfrm>
            <a:off x="3701880" y="2014200"/>
            <a:ext cx="609480" cy="0"/>
          </a:xfrm>
          <a:prstGeom prst="line">
            <a:avLst/>
          </a:prstGeom>
          <a:ln w="19050">
            <a:solidFill>
              <a:srgbClr val="ff0000"/>
            </a:solidFill>
            <a:round/>
          </a:ln>
        </p:spPr>
        <p:style>
          <a:lnRef idx="0"/>
          <a:fillRef idx="0"/>
          <a:effectRef idx="0"/>
          <a:fontRef idx="minor"/>
        </p:style>
      </p:sp>
      <p:sp>
        <p:nvSpPr>
          <p:cNvPr id="267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675" name="Oval 53"/>
          <p:cNvSpPr/>
          <p:nvPr/>
        </p:nvSpPr>
        <p:spPr>
          <a:xfrm>
            <a:off x="2057400" y="2438280"/>
            <a:ext cx="532800" cy="532800"/>
          </a:xfrm>
          <a:prstGeom prst="ellipse">
            <a:avLst/>
          </a:prstGeom>
          <a:noFill/>
          <a:ln w="9525">
            <a:noFill/>
          </a:ln>
        </p:spPr>
        <p:style>
          <a:lnRef idx="0"/>
          <a:fillRef idx="0"/>
          <a:effectRef idx="0"/>
          <a:fontRef idx="minor"/>
        </p:style>
      </p:sp>
      <p:sp>
        <p:nvSpPr>
          <p:cNvPr id="2676" name="Oval 54"/>
          <p:cNvSpPr/>
          <p:nvPr/>
        </p:nvSpPr>
        <p:spPr>
          <a:xfrm>
            <a:off x="2209680" y="22860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677"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678" name="Oval 56"/>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679" name="Oval 57"/>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68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68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68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68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68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68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686"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68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8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68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9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69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9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9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9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9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69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69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69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69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700" name="Group 117"/>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702" name="Group 3"/>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70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70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70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706" name="Line 45"/>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2707"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708" name="Line 49"/>
          <p:cNvSpPr/>
          <p:nvPr/>
        </p:nvSpPr>
        <p:spPr>
          <a:xfrm flipV="1">
            <a:off x="2286000" y="2743200"/>
            <a:ext cx="75960" cy="533160"/>
          </a:xfrm>
          <a:prstGeom prst="line">
            <a:avLst/>
          </a:prstGeom>
          <a:ln w="19050">
            <a:solidFill>
              <a:srgbClr val="ff0000"/>
            </a:solidFill>
            <a:round/>
          </a:ln>
        </p:spPr>
        <p:style>
          <a:lnRef idx="0"/>
          <a:fillRef idx="0"/>
          <a:effectRef idx="0"/>
          <a:fontRef idx="minor"/>
        </p:style>
      </p:sp>
      <p:sp>
        <p:nvSpPr>
          <p:cNvPr id="2709" name="Line 51"/>
          <p:cNvSpPr/>
          <p:nvPr/>
        </p:nvSpPr>
        <p:spPr>
          <a:xfrm>
            <a:off x="3701880" y="2014200"/>
            <a:ext cx="609480" cy="0"/>
          </a:xfrm>
          <a:prstGeom prst="line">
            <a:avLst/>
          </a:prstGeom>
          <a:ln w="19050">
            <a:solidFill>
              <a:srgbClr val="ff0000"/>
            </a:solidFill>
            <a:round/>
          </a:ln>
        </p:spPr>
        <p:style>
          <a:lnRef idx="0"/>
          <a:fillRef idx="0"/>
          <a:effectRef idx="0"/>
          <a:fontRef idx="minor"/>
        </p:style>
      </p:sp>
      <p:sp>
        <p:nvSpPr>
          <p:cNvPr id="2710"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711" name="Oval 53"/>
          <p:cNvSpPr/>
          <p:nvPr/>
        </p:nvSpPr>
        <p:spPr>
          <a:xfrm>
            <a:off x="2057400" y="2438280"/>
            <a:ext cx="532800" cy="532800"/>
          </a:xfrm>
          <a:prstGeom prst="ellipse">
            <a:avLst/>
          </a:prstGeom>
          <a:noFill/>
          <a:ln w="9525">
            <a:noFill/>
          </a:ln>
        </p:spPr>
        <p:style>
          <a:lnRef idx="0"/>
          <a:fillRef idx="0"/>
          <a:effectRef idx="0"/>
          <a:fontRef idx="minor"/>
        </p:style>
      </p:sp>
      <p:sp>
        <p:nvSpPr>
          <p:cNvPr id="2712" name="Oval 54"/>
          <p:cNvSpPr/>
          <p:nvPr/>
        </p:nvSpPr>
        <p:spPr>
          <a:xfrm>
            <a:off x="2209680" y="22860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713"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714" name="Oval 56"/>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715" name="Oval 57"/>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716"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717"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718"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719"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720"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721"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722"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72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724"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graphicFrame>
        <p:nvGraphicFramePr>
          <p:cNvPr id="2725"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726" name="Text Box 116"/>
          <p:cNvSpPr/>
          <p:nvPr/>
        </p:nvSpPr>
        <p:spPr>
          <a:xfrm>
            <a:off x="6095880" y="4648320"/>
            <a:ext cx="2894760" cy="13849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00"/>
                </a:solidFill>
                <a:latin typeface="Cambria"/>
                <a:ea typeface="DejaVu Sans"/>
              </a:rPr>
              <a:t>Done</a:t>
            </a:r>
            <a:endParaRPr b="0" lang="en-IN" sz="2400" spc="-1" strike="noStrike">
              <a:latin typeface="Arial"/>
            </a:endParaRPr>
          </a:p>
          <a:p>
            <a:pPr>
              <a:lnSpc>
                <a:spcPct val="100000"/>
              </a:lnSpc>
              <a:spcBef>
                <a:spcPts val="1199"/>
              </a:spcBef>
            </a:pPr>
            <a:r>
              <a:rPr b="1" lang="en-US" sz="1800" spc="-1" strike="noStrike">
                <a:solidFill>
                  <a:srgbClr val="000000"/>
                </a:solidFill>
                <a:latin typeface="Cambria"/>
                <a:ea typeface="DejaVu Sans"/>
              </a:rPr>
              <a:t>Total Cost =</a:t>
            </a:r>
            <a:r>
              <a:rPr b="1" lang="en-US" sz="2400" spc="-1" strike="noStrike">
                <a:solidFill>
                  <a:srgbClr val="000000"/>
                </a:solidFill>
                <a:latin typeface="Cambria"/>
                <a:ea typeface="DejaVu Sans"/>
              </a:rPr>
              <a:t> </a:t>
            </a:r>
            <a:r>
              <a:rPr b="1" lang="en-US" sz="2400" spc="-1" strike="noStrike">
                <a:solidFill>
                  <a:srgbClr val="000000"/>
                </a:solidFill>
                <a:latin typeface="Symbol"/>
                <a:ea typeface="DejaVu Sans"/>
              </a:rPr>
              <a:t></a:t>
            </a:r>
            <a:r>
              <a:rPr b="1" lang="en-US" sz="2400" spc="-1" strike="noStrike">
                <a:solidFill>
                  <a:srgbClr val="000000"/>
                </a:solidFill>
                <a:latin typeface="Cambria"/>
                <a:ea typeface="DejaVu Sans"/>
              </a:rPr>
              <a:t> </a:t>
            </a:r>
            <a:r>
              <a:rPr b="1" i="1" lang="en-US" sz="1800" spc="-1" strike="noStrike">
                <a:solidFill>
                  <a:srgbClr val="000000"/>
                </a:solidFill>
                <a:latin typeface="Cambria"/>
                <a:ea typeface="DejaVu Sans"/>
              </a:rPr>
              <a:t>d</a:t>
            </a:r>
            <a:r>
              <a:rPr b="1" i="1" lang="en-US" sz="1800" spc="-1" strike="noStrike" baseline="-25000">
                <a:solidFill>
                  <a:srgbClr val="000000"/>
                </a:solidFill>
                <a:latin typeface="Cambria"/>
                <a:ea typeface="DejaVu Sans"/>
              </a:rPr>
              <a:t>v </a:t>
            </a:r>
            <a:r>
              <a:rPr b="1" i="1" lang="en-US" sz="1800" spc="-1" strike="noStrike">
                <a:solidFill>
                  <a:srgbClr val="000000"/>
                </a:solidFill>
                <a:latin typeface="Cambria"/>
                <a:ea typeface="DejaVu Sans"/>
              </a:rPr>
              <a:t>= 21</a:t>
            </a:r>
            <a:endParaRPr b="0" lang="en-IN" sz="1800" spc="-1" strike="noStrike">
              <a:latin typeface="Arial"/>
            </a:endParaRPr>
          </a:p>
          <a:p>
            <a:pPr>
              <a:lnSpc>
                <a:spcPct val="100000"/>
              </a:lnSpc>
              <a:spcBef>
                <a:spcPts val="901"/>
              </a:spcBef>
            </a:pPr>
            <a:endParaRPr b="0" lang="en-IN" sz="1800" spc="-1" strike="noStrike">
              <a:latin typeface="Arial"/>
            </a:endParaRPr>
          </a:p>
        </p:txBody>
      </p:sp>
      <p:sp>
        <p:nvSpPr>
          <p:cNvPr id="2727" name="Text Box 117"/>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728" name="Text Box 118"/>
          <p:cNvSpPr/>
          <p:nvPr/>
        </p:nvSpPr>
        <p:spPr>
          <a:xfrm>
            <a:off x="9296280" y="3473280"/>
            <a:ext cx="456480" cy="109548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3300"/>
              </a:spcBef>
            </a:pPr>
            <a:r>
              <a:rPr b="0" lang="en-US" sz="6600" spc="-1" strike="noStrike">
                <a:solidFill>
                  <a:srgbClr val="000000"/>
                </a:solidFill>
                <a:latin typeface="Cambria"/>
                <a:ea typeface="DejaVu Sans"/>
              </a:rPr>
              <a:t>}</a:t>
            </a:r>
            <a:endParaRPr b="0" lang="en-IN" sz="6600" spc="-1" strike="noStrike">
              <a:latin typeface="Arial"/>
            </a:endParaRPr>
          </a:p>
        </p:txBody>
      </p:sp>
      <p:sp>
        <p:nvSpPr>
          <p:cNvPr id="2729" name="Text Box 119"/>
          <p:cNvSpPr/>
          <p:nvPr/>
        </p:nvSpPr>
        <p:spPr>
          <a:xfrm>
            <a:off x="9543960" y="3830760"/>
            <a:ext cx="990000" cy="729000"/>
          </a:xfrm>
          <a:prstGeom prst="rect">
            <a:avLst/>
          </a:prstGeom>
          <a:noFill/>
          <a:ln w="9525">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mbria"/>
                <a:ea typeface="DejaVu Sans"/>
              </a:rPr>
              <a:t>not </a:t>
            </a:r>
            <a:endParaRPr b="0" lang="en-IN" sz="1400" spc="-1" strike="noStrike">
              <a:latin typeface="Arial"/>
            </a:endParaRPr>
          </a:p>
          <a:p>
            <a:pPr>
              <a:lnSpc>
                <a:spcPct val="100000"/>
              </a:lnSpc>
            </a:pPr>
            <a:r>
              <a:rPr b="0" lang="en-US" sz="1400" spc="-1" strike="noStrike">
                <a:solidFill>
                  <a:srgbClr val="000000"/>
                </a:solidFill>
                <a:latin typeface="Cambria"/>
                <a:ea typeface="DejaVu Sans"/>
              </a:rPr>
              <a:t>considered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0" name="TextBox 2"/>
          <p:cNvSpPr/>
          <p:nvPr/>
        </p:nvSpPr>
        <p:spPr>
          <a:xfrm>
            <a:off x="1439280" y="1987200"/>
            <a:ext cx="8928720" cy="447912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ambria"/>
                <a:ea typeface="DejaVu Sans"/>
              </a:rPr>
              <a:t>Below are the detailed steps used in Dijkstra’s algorithm to find the shortest path from a single source vertex to all other vertices in the given graph.</a:t>
            </a:r>
            <a:endParaRPr b="0" lang="en-IN" sz="1800" spc="-1" strike="noStrike">
              <a:latin typeface="Arial"/>
            </a:endParaRPr>
          </a:p>
          <a:p>
            <a:pPr algn="just">
              <a:lnSpc>
                <a:spcPct val="100000"/>
              </a:lnSpc>
            </a:pPr>
            <a:r>
              <a:rPr b="0" lang="en-US" sz="1800" spc="-1" strike="noStrike">
                <a:solidFill>
                  <a:srgbClr val="000000"/>
                </a:solidFill>
                <a:latin typeface="Cambria"/>
                <a:ea typeface="DejaVu Sans"/>
              </a:rPr>
              <a:t>Algorithm</a:t>
            </a:r>
            <a:endParaRPr b="0" lang="en-IN" sz="1800" spc="-1" strike="noStrike">
              <a:latin typeface="Arial"/>
            </a:endParaRPr>
          </a:p>
          <a:p>
            <a:pPr algn="just">
              <a:lnSpc>
                <a:spcPct val="100000"/>
              </a:lnSpc>
            </a:pPr>
            <a:r>
              <a:rPr b="0" lang="en-US" sz="1800" spc="-1" strike="noStrike">
                <a:solidFill>
                  <a:srgbClr val="000000"/>
                </a:solidFill>
                <a:latin typeface="Cambria"/>
                <a:ea typeface="DejaVu Sans"/>
              </a:rPr>
              <a:t>1) Create a set sptSet (shortest path tree set) that keeps track of vertices included in shortest path tree, i.e., whose minimum distance from source is calculated and finalized. Initially, this set is empty.</a:t>
            </a:r>
            <a:endParaRPr b="0" lang="en-IN" sz="1800" spc="-1" strike="noStrike">
              <a:latin typeface="Arial"/>
            </a:endParaRPr>
          </a:p>
          <a:p>
            <a:pPr algn="just">
              <a:lnSpc>
                <a:spcPct val="100000"/>
              </a:lnSpc>
            </a:pPr>
            <a:r>
              <a:rPr b="0" lang="en-US" sz="1800" spc="-1" strike="noStrike">
                <a:solidFill>
                  <a:srgbClr val="000000"/>
                </a:solidFill>
                <a:latin typeface="Cambria"/>
                <a:ea typeface="DejaVu Sans"/>
              </a:rPr>
              <a:t>2) Assign a distance value to all vertices in the input graph. Initialize all distance values as INFINITE. Assign distance value as 0 for the source vertex so that it is picked first.</a:t>
            </a:r>
            <a:endParaRPr b="0" lang="en-IN" sz="1800" spc="-1" strike="noStrike">
              <a:latin typeface="Arial"/>
            </a:endParaRPr>
          </a:p>
          <a:p>
            <a:pPr algn="just">
              <a:lnSpc>
                <a:spcPct val="100000"/>
              </a:lnSpc>
            </a:pPr>
            <a:r>
              <a:rPr b="0" lang="en-US" sz="1800" spc="-1" strike="noStrike">
                <a:solidFill>
                  <a:srgbClr val="000000"/>
                </a:solidFill>
                <a:latin typeface="Cambria"/>
                <a:ea typeface="DejaVu Sans"/>
              </a:rPr>
              <a:t>3) While sptSet doesn’t include all vertices</a:t>
            </a:r>
            <a:endParaRPr b="0" lang="en-IN" sz="1800" spc="-1" strike="noStrike">
              <a:latin typeface="Arial"/>
            </a:endParaRPr>
          </a:p>
          <a:p>
            <a:pPr algn="just">
              <a:lnSpc>
                <a:spcPct val="100000"/>
              </a:lnSpc>
            </a:pPr>
            <a:r>
              <a:rPr b="0" lang="en-US" sz="1800" spc="-1" strike="noStrike">
                <a:solidFill>
                  <a:srgbClr val="000000"/>
                </a:solidFill>
                <a:latin typeface="Cambria"/>
                <a:ea typeface="DejaVu Sans"/>
              </a:rPr>
              <a:t>…</a:t>
            </a:r>
            <a:r>
              <a:rPr b="0" lang="en-US" sz="1800" spc="-1" strike="noStrike">
                <a:solidFill>
                  <a:srgbClr val="000000"/>
                </a:solidFill>
                <a:latin typeface="Cambria"/>
                <a:ea typeface="DejaVu Sans"/>
              </a:rPr>
              <a:t>.a) Pick a vertex u which is not there in sptSet and has minimum distance value.</a:t>
            </a:r>
            <a:endParaRPr b="0" lang="en-IN" sz="1800" spc="-1" strike="noStrike">
              <a:latin typeface="Arial"/>
            </a:endParaRPr>
          </a:p>
          <a:p>
            <a:pPr algn="just">
              <a:lnSpc>
                <a:spcPct val="100000"/>
              </a:lnSpc>
            </a:pPr>
            <a:r>
              <a:rPr b="0" lang="en-US" sz="1800" spc="-1" strike="noStrike">
                <a:solidFill>
                  <a:srgbClr val="000000"/>
                </a:solidFill>
                <a:latin typeface="Cambria"/>
                <a:ea typeface="DejaVu Sans"/>
              </a:rPr>
              <a:t>…</a:t>
            </a:r>
            <a:r>
              <a:rPr b="0" lang="en-US" sz="1800" spc="-1" strike="noStrike">
                <a:solidFill>
                  <a:srgbClr val="000000"/>
                </a:solidFill>
                <a:latin typeface="Cambria"/>
                <a:ea typeface="DejaVu Sans"/>
              </a:rPr>
              <a:t>.b) Include u to sptSet.</a:t>
            </a:r>
            <a:endParaRPr b="0" lang="en-IN" sz="1800" spc="-1" strike="noStrike">
              <a:latin typeface="Arial"/>
            </a:endParaRPr>
          </a:p>
          <a:p>
            <a:pPr algn="just">
              <a:lnSpc>
                <a:spcPct val="100000"/>
              </a:lnSpc>
            </a:pPr>
            <a:r>
              <a:rPr b="0" lang="en-US" sz="1800" spc="-1" strike="noStrike">
                <a:solidFill>
                  <a:srgbClr val="000000"/>
                </a:solidFill>
                <a:latin typeface="Cambria"/>
                <a:ea typeface="DejaVu Sans"/>
              </a:rPr>
              <a:t>…</a:t>
            </a:r>
            <a:r>
              <a:rPr b="0" lang="en-US" sz="1800" spc="-1" strike="noStrike">
                <a:solidFill>
                  <a:srgbClr val="000000"/>
                </a:solidFill>
                <a:latin typeface="Cambria"/>
                <a:ea typeface="DejaVu Sans"/>
              </a:rPr>
              <a:t>.c) Update distance value of all adjacent vertices of u. To update the distance values, iterate through all adjacent vertices. For every adjacent vertex v, if sum of distance value of u (from source) and weight of edge u-v, is less than the distance value of v, then update the distance value of v.</a:t>
            </a:r>
            <a:endParaRPr b="0" lang="en-IN" sz="1800" spc="-1" strike="noStrike">
              <a:latin typeface="Arial"/>
            </a:endParaRPr>
          </a:p>
          <a:p>
            <a:pPr algn="just">
              <a:lnSpc>
                <a:spcPct val="100000"/>
              </a:lnSpc>
            </a:pPr>
            <a:endParaRPr b="0" lang="en-IN" sz="1800" spc="-1" strike="noStrike">
              <a:latin typeface="Arial"/>
            </a:endParaRPr>
          </a:p>
        </p:txBody>
      </p:sp>
      <p:sp>
        <p:nvSpPr>
          <p:cNvPr id="2731" name="Rectangle 11"/>
          <p:cNvSpPr/>
          <p:nvPr/>
        </p:nvSpPr>
        <p:spPr>
          <a:xfrm>
            <a:off x="1839600" y="57240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400" spc="-1" strike="noStrike">
                <a:solidFill>
                  <a:srgbClr val="000000"/>
                </a:solidFill>
                <a:latin typeface="Cambria"/>
                <a:ea typeface="DejaVu Sans"/>
              </a:rPr>
              <a:t>Dijkstra’s algorithm</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2" name="Rectangle 11"/>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Walk-Through</a:t>
            </a:r>
            <a:endParaRPr b="0" lang="en-IN" sz="3600" spc="-1" strike="noStrike">
              <a:latin typeface="Arial"/>
            </a:endParaRPr>
          </a:p>
        </p:txBody>
      </p:sp>
      <p:sp>
        <p:nvSpPr>
          <p:cNvPr id="2733" name="Text Box 60"/>
          <p:cNvSpPr/>
          <p:nvPr/>
        </p:nvSpPr>
        <p:spPr>
          <a:xfrm>
            <a:off x="6138720" y="1523880"/>
            <a:ext cx="167580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Initialize array</a:t>
            </a:r>
            <a:endParaRPr b="0" lang="en-IN" sz="1800" spc="-1" strike="noStrike">
              <a:latin typeface="Arial"/>
            </a:endParaRPr>
          </a:p>
        </p:txBody>
      </p:sp>
      <p:graphicFrame>
        <p:nvGraphicFramePr>
          <p:cNvPr id="2734" name="Group 127"/>
          <p:cNvGraphicFramePr/>
          <p:nvPr/>
        </p:nvGraphicFramePr>
        <p:xfrm>
          <a:off x="6000840" y="2011680"/>
          <a:ext cx="2133000" cy="3065040"/>
        </p:xfrm>
        <a:graphic>
          <a:graphicData uri="http://schemas.openxmlformats.org/drawingml/2006/table">
            <a:tbl>
              <a:tblPr/>
              <a:tblGrid>
                <a:gridCol w="533160"/>
                <a:gridCol w="533160"/>
                <a:gridCol w="682920"/>
                <a:gridCol w="38412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735" name="Text Box 133"/>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736" name="Line 134"/>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737" name="Text Box 135"/>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2738" name="Line 136"/>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739" name="Line 137"/>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740" name="Line 138"/>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741" name="Line 139"/>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742" name="Line 140"/>
          <p:cNvSpPr/>
          <p:nvPr/>
        </p:nvSpPr>
        <p:spPr>
          <a:xfrm flipV="1">
            <a:off x="3352680" y="3276360"/>
            <a:ext cx="1447920" cy="762120"/>
          </a:xfrm>
          <a:prstGeom prst="line">
            <a:avLst/>
          </a:prstGeom>
          <a:ln w="9525">
            <a:solidFill>
              <a:srgbClr val="000000"/>
            </a:solidFill>
            <a:round/>
          </a:ln>
        </p:spPr>
        <p:style>
          <a:lnRef idx="0"/>
          <a:fillRef idx="0"/>
          <a:effectRef idx="0"/>
          <a:fontRef idx="minor"/>
        </p:style>
      </p:sp>
      <p:sp>
        <p:nvSpPr>
          <p:cNvPr id="2743" name="Line 141"/>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744" name="Line 142"/>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745" name="Line 143"/>
          <p:cNvSpPr/>
          <p:nvPr/>
        </p:nvSpPr>
        <p:spPr>
          <a:xfrm>
            <a:off x="3701880" y="1981080"/>
            <a:ext cx="609480" cy="0"/>
          </a:xfrm>
          <a:prstGeom prst="line">
            <a:avLst/>
          </a:prstGeom>
          <a:ln w="9525">
            <a:solidFill>
              <a:srgbClr val="000000"/>
            </a:solidFill>
            <a:round/>
          </a:ln>
        </p:spPr>
        <p:style>
          <a:lnRef idx="0"/>
          <a:fillRef idx="0"/>
          <a:effectRef idx="0"/>
          <a:fontRef idx="minor"/>
        </p:style>
      </p:sp>
      <p:sp>
        <p:nvSpPr>
          <p:cNvPr id="2746" name="Line 144"/>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747" name="Oval 145"/>
          <p:cNvSpPr/>
          <p:nvPr/>
        </p:nvSpPr>
        <p:spPr>
          <a:xfrm>
            <a:off x="2057400" y="2438280"/>
            <a:ext cx="532800" cy="532800"/>
          </a:xfrm>
          <a:prstGeom prst="ellipse">
            <a:avLst/>
          </a:prstGeom>
          <a:noFill/>
          <a:ln w="9525">
            <a:noFill/>
          </a:ln>
        </p:spPr>
        <p:style>
          <a:lnRef idx="0"/>
          <a:fillRef idx="0"/>
          <a:effectRef idx="0"/>
          <a:fontRef idx="minor"/>
        </p:style>
      </p:sp>
      <p:sp>
        <p:nvSpPr>
          <p:cNvPr id="2748" name="Oval 146"/>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749" name="Oval 147"/>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750" name="Oval 148"/>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751" name="Oval 149"/>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752" name="Oval 150"/>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753" name="Oval 151"/>
          <p:cNvSpPr/>
          <p:nvPr/>
        </p:nvSpPr>
        <p:spPr>
          <a:xfrm>
            <a:off x="4800600" y="28954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754" name="Oval 152"/>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755" name="Oval 153"/>
          <p:cNvSpPr/>
          <p:nvPr/>
        </p:nvSpPr>
        <p:spPr>
          <a:xfrm>
            <a:off x="304812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756" name="Line 154"/>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757" name="Line 155"/>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758" name="Line 156"/>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759" name="Text Box 157"/>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760" name="Text Box 158"/>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761" name="Text Box 159"/>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762" name="Text Box 160"/>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2763" name="Text Box 161"/>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764" name="Text Box 162"/>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765" name="Text Box 163"/>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766" name="Text Box 164"/>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767" name="Text Box 165"/>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768" name="Text Box 166"/>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2769" name="Text Box 167"/>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770" name="Line 168"/>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771" name="Text Box 169"/>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772" name="Freeform 170"/>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2773" name="Text Box 171"/>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774" name="Line 172"/>
          <p:cNvSpPr/>
          <p:nvPr/>
        </p:nvSpPr>
        <p:spPr>
          <a:xfrm flipH="1">
            <a:off x="4800600" y="3809880"/>
            <a:ext cx="228600" cy="195120"/>
          </a:xfrm>
          <a:prstGeom prst="line">
            <a:avLst/>
          </a:prstGeom>
          <a:ln w="9525">
            <a:solidFill>
              <a:srgbClr val="000000"/>
            </a:solidFill>
            <a:round/>
          </a:ln>
        </p:spPr>
        <p:style>
          <a:lnRef idx="0"/>
          <a:fillRef idx="0"/>
          <a:effectRef idx="0"/>
          <a:fontRef idx="minor"/>
        </p:style>
      </p:sp>
      <p:sp>
        <p:nvSpPr>
          <p:cNvPr id="2775" name="TextBox 45"/>
          <p:cNvSpPr/>
          <p:nvPr/>
        </p:nvSpPr>
        <p:spPr>
          <a:xfrm>
            <a:off x="5850360" y="5497920"/>
            <a:ext cx="3780000" cy="1078920"/>
          </a:xfrm>
          <a:prstGeom prst="rect">
            <a:avLst/>
          </a:prstGeom>
          <a:noFill/>
          <a:ln w="0">
            <a:noFill/>
          </a:ln>
        </p:spPr>
        <p:style>
          <a:lnRef idx="0"/>
          <a:fillRef idx="0"/>
          <a:effectRef idx="0"/>
          <a:fontRef idx="minor"/>
        </p:style>
        <p:txBody>
          <a:bodyPr lIns="90000" rIns="90000" tIns="45000" bIns="45000">
            <a:spAutoFit/>
          </a:bodyPr>
          <a:p>
            <a:pPr>
              <a:lnSpc>
                <a:spcPct val="100000"/>
              </a:lnSpc>
              <a:spcBef>
                <a:spcPts val="360"/>
              </a:spcBef>
              <a:tabLst>
                <a:tab algn="l" pos="0"/>
              </a:tabLst>
            </a:pPr>
            <a:r>
              <a:rPr b="1" i="1" lang="en-US" sz="1800" spc="-1" strike="noStrike">
                <a:solidFill>
                  <a:srgbClr val="000000"/>
                </a:solidFill>
                <a:latin typeface="Times New Roman"/>
                <a:ea typeface="DejaVu Sans"/>
              </a:rPr>
              <a:t>d</a:t>
            </a:r>
            <a:r>
              <a:rPr b="1" i="1" lang="en-US" sz="1800" spc="-1" strike="noStrike" baseline="-25000">
                <a:solidFill>
                  <a:srgbClr val="000000"/>
                </a:solidFill>
                <a:latin typeface="Times New Roman"/>
                <a:ea typeface="DejaVu Sans"/>
              </a:rPr>
              <a:t>v </a:t>
            </a:r>
            <a:r>
              <a:rPr b="1" i="1" lang="en-US" sz="1800" spc="-1" strike="noStrike">
                <a:solidFill>
                  <a:srgbClr val="000000"/>
                </a:solidFill>
                <a:latin typeface="Times New Roman"/>
                <a:ea typeface="DejaVu Sans"/>
              </a:rPr>
              <a:t>- distance from D</a:t>
            </a:r>
            <a:endParaRPr b="0" lang="en-IN" sz="1800" spc="-1" strike="noStrike">
              <a:latin typeface="Arial"/>
            </a:endParaRPr>
          </a:p>
          <a:p>
            <a:pPr>
              <a:lnSpc>
                <a:spcPct val="100000"/>
              </a:lnSpc>
              <a:spcBef>
                <a:spcPts val="360"/>
              </a:spcBef>
              <a:tabLst>
                <a:tab algn="l" pos="0"/>
              </a:tabLst>
            </a:pPr>
            <a:r>
              <a:rPr b="1" i="1" lang="en-US" sz="1800" spc="-1" strike="noStrike">
                <a:solidFill>
                  <a:srgbClr val="000000"/>
                </a:solidFill>
                <a:latin typeface="Times New Roman"/>
                <a:ea typeface="DejaVu Sans"/>
              </a:rPr>
              <a:t>p</a:t>
            </a:r>
            <a:r>
              <a:rPr b="1" i="1" lang="en-US" sz="1800" spc="-1" strike="noStrike" baseline="-25000">
                <a:solidFill>
                  <a:srgbClr val="000000"/>
                </a:solidFill>
                <a:latin typeface="Times New Roman"/>
                <a:ea typeface="DejaVu Sans"/>
              </a:rPr>
              <a:t>v </a:t>
            </a:r>
            <a:r>
              <a:rPr b="1" i="1" lang="en-US" sz="1800" spc="-1" strike="noStrike">
                <a:solidFill>
                  <a:srgbClr val="000000"/>
                </a:solidFill>
                <a:latin typeface="Times New Roman"/>
                <a:ea typeface="DejaVu Sans"/>
              </a:rPr>
              <a:t>– previous node</a:t>
            </a:r>
            <a:endParaRPr b="0" lang="en-IN" sz="1800" spc="-1" strike="noStrike">
              <a:latin typeface="Arial"/>
            </a:endParaRPr>
          </a:p>
          <a:p>
            <a:pPr>
              <a:lnSpc>
                <a:spcPct val="100000"/>
              </a:lnSpc>
              <a:spcBef>
                <a:spcPts val="360"/>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6" name="Text Box 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777" name="Line 3"/>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778" name="Text Box 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2779" name="Line 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780" name="Line 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781" name="Line 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782" name="Line 9"/>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783" name="Line 10"/>
          <p:cNvSpPr/>
          <p:nvPr/>
        </p:nvSpPr>
        <p:spPr>
          <a:xfrm flipV="1">
            <a:off x="3352680" y="3276360"/>
            <a:ext cx="1447920" cy="762120"/>
          </a:xfrm>
          <a:prstGeom prst="line">
            <a:avLst/>
          </a:prstGeom>
          <a:ln w="9525">
            <a:solidFill>
              <a:srgbClr val="000000"/>
            </a:solidFill>
            <a:round/>
          </a:ln>
        </p:spPr>
        <p:style>
          <a:lnRef idx="0"/>
          <a:fillRef idx="0"/>
          <a:effectRef idx="0"/>
          <a:fontRef idx="minor"/>
        </p:style>
      </p:sp>
      <p:sp>
        <p:nvSpPr>
          <p:cNvPr id="2784" name="Line 11"/>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785" name="Line 12"/>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786" name="Line 14"/>
          <p:cNvSpPr/>
          <p:nvPr/>
        </p:nvSpPr>
        <p:spPr>
          <a:xfrm>
            <a:off x="3701880" y="1981080"/>
            <a:ext cx="609480" cy="0"/>
          </a:xfrm>
          <a:prstGeom prst="line">
            <a:avLst/>
          </a:prstGeom>
          <a:ln w="9525">
            <a:solidFill>
              <a:srgbClr val="000000"/>
            </a:solidFill>
            <a:round/>
          </a:ln>
        </p:spPr>
        <p:style>
          <a:lnRef idx="0"/>
          <a:fillRef idx="0"/>
          <a:effectRef idx="0"/>
          <a:fontRef idx="minor"/>
        </p:style>
      </p:sp>
      <p:sp>
        <p:nvSpPr>
          <p:cNvPr id="2787" name="Line 15"/>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788" name="Oval 16"/>
          <p:cNvSpPr/>
          <p:nvPr/>
        </p:nvSpPr>
        <p:spPr>
          <a:xfrm>
            <a:off x="2057400" y="2438280"/>
            <a:ext cx="532800" cy="532800"/>
          </a:xfrm>
          <a:prstGeom prst="ellipse">
            <a:avLst/>
          </a:prstGeom>
          <a:noFill/>
          <a:ln w="9525">
            <a:noFill/>
          </a:ln>
        </p:spPr>
        <p:style>
          <a:lnRef idx="0"/>
          <a:fillRef idx="0"/>
          <a:effectRef idx="0"/>
          <a:fontRef idx="minor"/>
        </p:style>
      </p:sp>
      <p:sp>
        <p:nvSpPr>
          <p:cNvPr id="2789" name="Oval 17"/>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790" name="Oval 18"/>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791" name="Oval 19"/>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792" name="Oval 20"/>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793" name="Oval 21"/>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794" name="Oval 22"/>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795" name="Oval 23"/>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796" name="Oval 24"/>
          <p:cNvSpPr/>
          <p:nvPr/>
        </p:nvSpPr>
        <p:spPr>
          <a:xfrm>
            <a:off x="304812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797" name="Line 26"/>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798" name="Line 27"/>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799" name="Line 28"/>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800" name="Text Box 30"/>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801" name="Text Box 31"/>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802" name="Text Box 32"/>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803" name="Text Box 33"/>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2804" name="Text Box 34"/>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05" name="Text Box 35"/>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806" name="Text Box 36"/>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07" name="Text Box 37"/>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808" name="Text Box 39"/>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809" name="Text Box 40"/>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2810" name="Text Box 41"/>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11" name="Line 42"/>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812" name="Text Box 43"/>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813" name="Text Box 44"/>
          <p:cNvSpPr/>
          <p:nvPr/>
        </p:nvSpPr>
        <p:spPr>
          <a:xfrm>
            <a:off x="5562720" y="1523880"/>
            <a:ext cx="289476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Start with any node, say D</a:t>
            </a:r>
            <a:endParaRPr b="0" lang="en-IN" sz="1800" spc="-1" strike="noStrike">
              <a:latin typeface="Arial"/>
            </a:endParaRPr>
          </a:p>
        </p:txBody>
      </p:sp>
      <p:graphicFrame>
        <p:nvGraphicFramePr>
          <p:cNvPr id="2814" name="Group 45"/>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815" name="Freeform 97"/>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2816" name="Text Box 98"/>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817" name="Line 99"/>
          <p:cNvSpPr/>
          <p:nvPr/>
        </p:nvSpPr>
        <p:spPr>
          <a:xfrm flipH="1">
            <a:off x="4800600" y="3809880"/>
            <a:ext cx="228600" cy="195120"/>
          </a:xfrm>
          <a:prstGeom prst="line">
            <a:avLst/>
          </a:prstGeom>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8" name="Text Box 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819" name="Line 3"/>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820" name="Text Box 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2821" name="Line 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822" name="Line 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823" name="Line 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824" name="Line 8"/>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825" name="Line 9"/>
          <p:cNvSpPr/>
          <p:nvPr/>
        </p:nvSpPr>
        <p:spPr>
          <a:xfrm flipV="1">
            <a:off x="3352680" y="3276360"/>
            <a:ext cx="1447920" cy="762120"/>
          </a:xfrm>
          <a:prstGeom prst="line">
            <a:avLst/>
          </a:prstGeom>
          <a:ln w="9525">
            <a:solidFill>
              <a:srgbClr val="000000"/>
            </a:solidFill>
            <a:round/>
          </a:ln>
        </p:spPr>
        <p:style>
          <a:lnRef idx="0"/>
          <a:fillRef idx="0"/>
          <a:effectRef idx="0"/>
          <a:fontRef idx="minor"/>
        </p:style>
      </p:sp>
      <p:sp>
        <p:nvSpPr>
          <p:cNvPr id="2826" name="Line 10"/>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827" name="Line 11"/>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828" name="Line 12"/>
          <p:cNvSpPr/>
          <p:nvPr/>
        </p:nvSpPr>
        <p:spPr>
          <a:xfrm>
            <a:off x="3701880" y="1981080"/>
            <a:ext cx="609480" cy="0"/>
          </a:xfrm>
          <a:prstGeom prst="line">
            <a:avLst/>
          </a:prstGeom>
          <a:ln w="9525">
            <a:solidFill>
              <a:srgbClr val="000000"/>
            </a:solidFill>
            <a:round/>
          </a:ln>
        </p:spPr>
        <p:style>
          <a:lnRef idx="0"/>
          <a:fillRef idx="0"/>
          <a:effectRef idx="0"/>
          <a:fontRef idx="minor"/>
        </p:style>
      </p:sp>
      <p:sp>
        <p:nvSpPr>
          <p:cNvPr id="2829" name="Line 13"/>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830" name="Oval 14"/>
          <p:cNvSpPr/>
          <p:nvPr/>
        </p:nvSpPr>
        <p:spPr>
          <a:xfrm>
            <a:off x="2057400" y="2438280"/>
            <a:ext cx="532800" cy="532800"/>
          </a:xfrm>
          <a:prstGeom prst="ellipse">
            <a:avLst/>
          </a:prstGeom>
          <a:noFill/>
          <a:ln w="9525">
            <a:noFill/>
          </a:ln>
        </p:spPr>
        <p:style>
          <a:lnRef idx="0"/>
          <a:fillRef idx="0"/>
          <a:effectRef idx="0"/>
          <a:fontRef idx="minor"/>
        </p:style>
      </p:sp>
      <p:sp>
        <p:nvSpPr>
          <p:cNvPr id="2831" name="Oval 15"/>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832" name="Oval 16"/>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833" name="Oval 17"/>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834" name="Oval 18"/>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835" name="Oval 19"/>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836" name="Oval 20"/>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837" name="Oval 21"/>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838" name="Oval 22"/>
          <p:cNvSpPr/>
          <p:nvPr/>
        </p:nvSpPr>
        <p:spPr>
          <a:xfrm>
            <a:off x="304812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839" name="Line 23"/>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840" name="Line 24"/>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841" name="Line 25"/>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842" name="Text Box 26"/>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843" name="Text Box 27"/>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844" name="Text Box 28"/>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845" name="Text Box 29"/>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2846" name="Text Box 30"/>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47" name="Text Box 31"/>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848" name="Text Box 32"/>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49" name="Text Box 33"/>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850" name="Text Box 34"/>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851" name="Text Box 35"/>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2852" name="Text Box 36"/>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53" name="Line 37"/>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854" name="Text Box 38"/>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855" name="Text Box 39"/>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Update distances of adjacent, unselected nodes</a:t>
            </a:r>
            <a:endParaRPr b="0" lang="en-IN" sz="1800" spc="-1" strike="noStrike">
              <a:latin typeface="Arial"/>
            </a:endParaRPr>
          </a:p>
        </p:txBody>
      </p:sp>
      <p:graphicFrame>
        <p:nvGraphicFramePr>
          <p:cNvPr id="2856" name="Group 40"/>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ff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25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18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857" name="Freeform 9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2858"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859" name="Line 94"/>
          <p:cNvSpPr/>
          <p:nvPr/>
        </p:nvSpPr>
        <p:spPr>
          <a:xfrm flipH="1">
            <a:off x="4800600" y="3809880"/>
            <a:ext cx="228600" cy="195120"/>
          </a:xfrm>
          <a:prstGeom prst="line">
            <a:avLst/>
          </a:prstGeom>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0" name="Text Box 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861" name="Line 3"/>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862" name="Text Box 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2863" name="Line 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864" name="Line 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865" name="Line 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866" name="Line 8"/>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867" name="Line 9"/>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2868" name="Line 10"/>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869" name="Line 11"/>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870" name="Line 12"/>
          <p:cNvSpPr/>
          <p:nvPr/>
        </p:nvSpPr>
        <p:spPr>
          <a:xfrm>
            <a:off x="3701880" y="1981080"/>
            <a:ext cx="609480" cy="0"/>
          </a:xfrm>
          <a:prstGeom prst="line">
            <a:avLst/>
          </a:prstGeom>
          <a:ln w="9525">
            <a:solidFill>
              <a:srgbClr val="000000"/>
            </a:solidFill>
            <a:round/>
          </a:ln>
        </p:spPr>
        <p:style>
          <a:lnRef idx="0"/>
          <a:fillRef idx="0"/>
          <a:effectRef idx="0"/>
          <a:fontRef idx="minor"/>
        </p:style>
      </p:sp>
      <p:sp>
        <p:nvSpPr>
          <p:cNvPr id="2871" name="Line 13"/>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872" name="Oval 14"/>
          <p:cNvSpPr/>
          <p:nvPr/>
        </p:nvSpPr>
        <p:spPr>
          <a:xfrm>
            <a:off x="2057400" y="2438280"/>
            <a:ext cx="532800" cy="532800"/>
          </a:xfrm>
          <a:prstGeom prst="ellipse">
            <a:avLst/>
          </a:prstGeom>
          <a:noFill/>
          <a:ln w="9525">
            <a:noFill/>
          </a:ln>
        </p:spPr>
        <p:style>
          <a:lnRef idx="0"/>
          <a:fillRef idx="0"/>
          <a:effectRef idx="0"/>
          <a:fontRef idx="minor"/>
        </p:style>
      </p:sp>
      <p:sp>
        <p:nvSpPr>
          <p:cNvPr id="2873" name="Oval 15"/>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874" name="Oval 16"/>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875" name="Oval 17"/>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876" name="Oval 18"/>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877" name="Oval 19"/>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878" name="Oval 20"/>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879" name="Oval 21"/>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880" name="Oval 22"/>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881" name="Line 23"/>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882" name="Line 24"/>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883" name="Line 25"/>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884" name="Text Box 26"/>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885" name="Text Box 27"/>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886" name="Text Box 28"/>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887" name="Text Box 29"/>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2888" name="Text Box 30"/>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89" name="Text Box 31"/>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890" name="Text Box 32"/>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91" name="Text Box 33"/>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892" name="Text Box 34"/>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893" name="Text Box 35"/>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2894" name="Text Box 36"/>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895" name="Line 37"/>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896" name="Text Box 38"/>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897" name="Text Box 39"/>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node with minimum distance</a:t>
            </a:r>
            <a:endParaRPr b="0" lang="en-IN" sz="1800" spc="-1" strike="noStrike">
              <a:latin typeface="Arial"/>
            </a:endParaRPr>
          </a:p>
        </p:txBody>
      </p:sp>
      <p:graphicFrame>
        <p:nvGraphicFramePr>
          <p:cNvPr id="2898" name="Group 40"/>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899" name="Freeform 9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2900"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901" name="Line 94"/>
          <p:cNvSpPr/>
          <p:nvPr/>
        </p:nvSpPr>
        <p:spPr>
          <a:xfrm flipH="1">
            <a:off x="4800600" y="3809880"/>
            <a:ext cx="228600" cy="195120"/>
          </a:xfrm>
          <a:prstGeom prst="line">
            <a:avLst/>
          </a:prstGeom>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2" name="Text Box 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903" name="Line 3"/>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904" name="Text Box 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2905" name="Line 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906" name="Line 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907" name="Line 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908" name="Line 8"/>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909" name="Line 9"/>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2910" name="Line 10"/>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911" name="Line 11"/>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912" name="Line 12"/>
          <p:cNvSpPr/>
          <p:nvPr/>
        </p:nvSpPr>
        <p:spPr>
          <a:xfrm>
            <a:off x="3701880" y="1981080"/>
            <a:ext cx="609480" cy="0"/>
          </a:xfrm>
          <a:prstGeom prst="line">
            <a:avLst/>
          </a:prstGeom>
          <a:ln w="9525">
            <a:solidFill>
              <a:srgbClr val="000000"/>
            </a:solidFill>
            <a:round/>
          </a:ln>
        </p:spPr>
        <p:style>
          <a:lnRef idx="0"/>
          <a:fillRef idx="0"/>
          <a:effectRef idx="0"/>
          <a:fontRef idx="minor"/>
        </p:style>
      </p:sp>
      <p:sp>
        <p:nvSpPr>
          <p:cNvPr id="2913" name="Line 13"/>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914" name="Oval 14"/>
          <p:cNvSpPr/>
          <p:nvPr/>
        </p:nvSpPr>
        <p:spPr>
          <a:xfrm>
            <a:off x="2057400" y="2438280"/>
            <a:ext cx="532800" cy="532800"/>
          </a:xfrm>
          <a:prstGeom prst="ellipse">
            <a:avLst/>
          </a:prstGeom>
          <a:noFill/>
          <a:ln w="9525">
            <a:noFill/>
          </a:ln>
        </p:spPr>
        <p:style>
          <a:lnRef idx="0"/>
          <a:fillRef idx="0"/>
          <a:effectRef idx="0"/>
          <a:fontRef idx="minor"/>
        </p:style>
      </p:sp>
      <p:sp>
        <p:nvSpPr>
          <p:cNvPr id="2915" name="Oval 15"/>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916" name="Oval 16"/>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917" name="Oval 17"/>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918" name="Oval 18"/>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919" name="Oval 19"/>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920" name="Oval 20"/>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921" name="Oval 21"/>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922" name="Oval 22"/>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923" name="Line 23"/>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924" name="Line 24"/>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925" name="Line 25"/>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926" name="Text Box 26"/>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927" name="Text Box 27"/>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928" name="Text Box 28"/>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929" name="Text Box 29"/>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2930" name="Text Box 30"/>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931" name="Text Box 31"/>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932" name="Text Box 32"/>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933" name="Text Box 33"/>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934" name="Text Box 34"/>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935" name="Text Box 35"/>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2936" name="Text Box 36"/>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937" name="Line 37"/>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938" name="Text Box 38"/>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939" name="Text Box 39"/>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Update distances of adjacent, unselected nodes</a:t>
            </a:r>
            <a:endParaRPr b="0" lang="en-IN" sz="1800" spc="-1" strike="noStrike">
              <a:latin typeface="Arial"/>
            </a:endParaRPr>
          </a:p>
        </p:txBody>
      </p:sp>
      <p:graphicFrame>
        <p:nvGraphicFramePr>
          <p:cNvPr id="2940" name="Group 40"/>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941" name="Freeform 9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2942"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943" name="Line 94"/>
          <p:cNvSpPr/>
          <p:nvPr/>
        </p:nvSpPr>
        <p:spPr>
          <a:xfrm flipH="1">
            <a:off x="4800600" y="3809880"/>
            <a:ext cx="228600" cy="195120"/>
          </a:xfrm>
          <a:prstGeom prst="line">
            <a:avLst/>
          </a:prstGeom>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Content Placeholder 3" descr=""/>
          <p:cNvPicPr/>
          <p:nvPr/>
        </p:nvPicPr>
        <p:blipFill>
          <a:blip r:embed="rId1"/>
          <a:stretch/>
        </p:blipFill>
        <p:spPr>
          <a:xfrm>
            <a:off x="1906560" y="1455480"/>
            <a:ext cx="8736840" cy="4914360"/>
          </a:xfrm>
          <a:prstGeom prst="rect">
            <a:avLst/>
          </a:prstGeom>
          <a:ln w="0">
            <a:noFill/>
          </a:ln>
        </p:spPr>
      </p:pic>
      <p:sp>
        <p:nvSpPr>
          <p:cNvPr id="217" name="Title 1"/>
          <p:cNvSpPr/>
          <p:nvPr/>
        </p:nvSpPr>
        <p:spPr>
          <a:xfrm>
            <a:off x="1720800" y="487440"/>
            <a:ext cx="8640000" cy="704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IN" sz="3600" spc="-1" strike="noStrike">
                <a:solidFill>
                  <a:srgbClr val="c00000"/>
                </a:solidFill>
                <a:latin typeface="Cambria"/>
              </a:rPr>
              <a:t>Degree, In-degree, Out-degree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4" name="Text Box 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945" name="Line 3"/>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946" name="Text Box 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2947" name="Line 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948" name="Line 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949" name="Line 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950" name="Line 8"/>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951" name="Line 9"/>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2952" name="Line 10"/>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953" name="Line 11"/>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954" name="Line 12"/>
          <p:cNvSpPr/>
          <p:nvPr/>
        </p:nvSpPr>
        <p:spPr>
          <a:xfrm>
            <a:off x="3701880" y="1981080"/>
            <a:ext cx="609480" cy="0"/>
          </a:xfrm>
          <a:prstGeom prst="line">
            <a:avLst/>
          </a:prstGeom>
          <a:ln w="9525">
            <a:solidFill>
              <a:srgbClr val="000000"/>
            </a:solidFill>
            <a:round/>
          </a:ln>
        </p:spPr>
        <p:style>
          <a:lnRef idx="0"/>
          <a:fillRef idx="0"/>
          <a:effectRef idx="0"/>
          <a:fontRef idx="minor"/>
        </p:style>
      </p:sp>
      <p:sp>
        <p:nvSpPr>
          <p:cNvPr id="2955" name="Line 13"/>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956" name="Oval 14"/>
          <p:cNvSpPr/>
          <p:nvPr/>
        </p:nvSpPr>
        <p:spPr>
          <a:xfrm>
            <a:off x="2057400" y="2438280"/>
            <a:ext cx="532800" cy="532800"/>
          </a:xfrm>
          <a:prstGeom prst="ellipse">
            <a:avLst/>
          </a:prstGeom>
          <a:noFill/>
          <a:ln w="9525">
            <a:noFill/>
          </a:ln>
        </p:spPr>
        <p:style>
          <a:lnRef idx="0"/>
          <a:fillRef idx="0"/>
          <a:effectRef idx="0"/>
          <a:fontRef idx="minor"/>
        </p:style>
      </p:sp>
      <p:sp>
        <p:nvSpPr>
          <p:cNvPr id="2957" name="Oval 15"/>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958" name="Oval 16"/>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959" name="Oval 17"/>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960" name="Oval 18"/>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961" name="Oval 19"/>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962" name="Oval 20"/>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963" name="Oval 21"/>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964" name="Oval 22"/>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965" name="Line 23"/>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966" name="Line 24"/>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967" name="Line 25"/>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968" name="Text Box 26"/>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969" name="Text Box 27"/>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970" name="Text Box 28"/>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971" name="Text Box 29"/>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2972" name="Text Box 30"/>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973" name="Text Box 31"/>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974" name="Text Box 32"/>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975" name="Text Box 33"/>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2976" name="Text Box 34"/>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977" name="Text Box 35"/>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2978" name="Text Box 36"/>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979" name="Line 37"/>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980" name="Text Box 38"/>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2981" name="Text Box 39"/>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node with minimum distance</a:t>
            </a:r>
            <a:endParaRPr b="0" lang="en-IN" sz="1800" spc="-1" strike="noStrike">
              <a:latin typeface="Arial"/>
            </a:endParaRPr>
          </a:p>
        </p:txBody>
      </p:sp>
      <p:graphicFrame>
        <p:nvGraphicFramePr>
          <p:cNvPr id="2982" name="Group 40"/>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983" name="Freeform 9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2984"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985" name="Line 94"/>
          <p:cNvSpPr/>
          <p:nvPr/>
        </p:nvSpPr>
        <p:spPr>
          <a:xfrm flipH="1">
            <a:off x="4800600" y="3809880"/>
            <a:ext cx="228600" cy="195120"/>
          </a:xfrm>
          <a:prstGeom prst="line">
            <a:avLst/>
          </a:prstGeom>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6" name="Text Box 40"/>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Update distances of adjacent, unselected nodes</a:t>
            </a:r>
            <a:endParaRPr b="0" lang="en-IN" sz="1800" spc="-1" strike="noStrike">
              <a:latin typeface="Arial"/>
            </a:endParaRPr>
          </a:p>
        </p:txBody>
      </p:sp>
      <p:graphicFrame>
        <p:nvGraphicFramePr>
          <p:cNvPr id="2987" name="Group 41"/>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pSp>
        <p:nvGrpSpPr>
          <p:cNvPr id="2988" name="Group 1"/>
          <p:cNvGrpSpPr/>
          <p:nvPr/>
        </p:nvGrpSpPr>
        <p:grpSpPr>
          <a:xfrm>
            <a:off x="1746360" y="1670400"/>
            <a:ext cx="3580920" cy="3046320"/>
            <a:chOff x="1746360" y="1670400"/>
            <a:chExt cx="3580920" cy="3046320"/>
          </a:xfrm>
        </p:grpSpPr>
        <p:sp>
          <p:nvSpPr>
            <p:cNvPr id="2989" name="Text Box 3"/>
            <p:cNvSpPr/>
            <p:nvPr/>
          </p:nvSpPr>
          <p:spPr>
            <a:xfrm>
              <a:off x="1800360" y="3194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990" name="Line 4"/>
            <p:cNvSpPr/>
            <p:nvPr/>
          </p:nvSpPr>
          <p:spPr>
            <a:xfrm flipH="1">
              <a:off x="4446720" y="3498840"/>
              <a:ext cx="380880" cy="762120"/>
            </a:xfrm>
            <a:prstGeom prst="line">
              <a:avLst/>
            </a:prstGeom>
            <a:ln w="9525">
              <a:solidFill>
                <a:srgbClr val="000000"/>
              </a:solidFill>
              <a:round/>
            </a:ln>
          </p:spPr>
          <p:style>
            <a:lnRef idx="0"/>
            <a:fillRef idx="0"/>
            <a:effectRef idx="0"/>
            <a:fontRef idx="minor"/>
          </p:style>
        </p:sp>
        <p:sp>
          <p:nvSpPr>
            <p:cNvPr id="2991" name="Text Box 5"/>
            <p:cNvSpPr/>
            <p:nvPr/>
          </p:nvSpPr>
          <p:spPr>
            <a:xfrm>
              <a:off x="4213440" y="382464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2992" name="Line 6"/>
            <p:cNvSpPr/>
            <p:nvPr/>
          </p:nvSpPr>
          <p:spPr>
            <a:xfrm>
              <a:off x="3194280" y="2508480"/>
              <a:ext cx="152280" cy="685800"/>
            </a:xfrm>
            <a:prstGeom prst="line">
              <a:avLst/>
            </a:prstGeom>
            <a:ln w="9525">
              <a:solidFill>
                <a:srgbClr val="000000"/>
              </a:solidFill>
              <a:round/>
            </a:ln>
          </p:spPr>
          <p:style>
            <a:lnRef idx="0"/>
            <a:fillRef idx="0"/>
            <a:effectRef idx="0"/>
            <a:fontRef idx="minor"/>
          </p:style>
        </p:sp>
        <p:sp>
          <p:nvSpPr>
            <p:cNvPr id="2993" name="Line 7"/>
            <p:cNvSpPr/>
            <p:nvPr/>
          </p:nvSpPr>
          <p:spPr>
            <a:xfrm flipV="1">
              <a:off x="3498840" y="2660760"/>
              <a:ext cx="533520" cy="762120"/>
            </a:xfrm>
            <a:prstGeom prst="line">
              <a:avLst/>
            </a:prstGeom>
            <a:ln w="9525">
              <a:solidFill>
                <a:srgbClr val="000000"/>
              </a:solidFill>
              <a:round/>
            </a:ln>
          </p:spPr>
          <p:style>
            <a:lnRef idx="0"/>
            <a:fillRef idx="0"/>
            <a:effectRef idx="0"/>
            <a:fontRef idx="minor"/>
          </p:style>
        </p:sp>
        <p:sp>
          <p:nvSpPr>
            <p:cNvPr id="2994" name="Line 8"/>
            <p:cNvSpPr/>
            <p:nvPr/>
          </p:nvSpPr>
          <p:spPr>
            <a:xfrm flipH="1" flipV="1">
              <a:off x="3346560" y="2584440"/>
              <a:ext cx="1219320" cy="838440"/>
            </a:xfrm>
            <a:prstGeom prst="line">
              <a:avLst/>
            </a:prstGeom>
            <a:ln w="9525">
              <a:solidFill>
                <a:srgbClr val="000000"/>
              </a:solidFill>
              <a:round/>
            </a:ln>
          </p:spPr>
          <p:style>
            <a:lnRef idx="0"/>
            <a:fillRef idx="0"/>
            <a:effectRef idx="0"/>
            <a:fontRef idx="minor"/>
          </p:style>
        </p:sp>
        <p:sp>
          <p:nvSpPr>
            <p:cNvPr id="2995" name="Line 9"/>
            <p:cNvSpPr/>
            <p:nvPr/>
          </p:nvSpPr>
          <p:spPr>
            <a:xfrm flipV="1">
              <a:off x="2127240" y="3498840"/>
              <a:ext cx="990720" cy="304920"/>
            </a:xfrm>
            <a:prstGeom prst="line">
              <a:avLst/>
            </a:prstGeom>
            <a:ln w="9525">
              <a:solidFill>
                <a:srgbClr val="000000"/>
              </a:solidFill>
              <a:round/>
            </a:ln>
          </p:spPr>
          <p:style>
            <a:lnRef idx="0"/>
            <a:fillRef idx="0"/>
            <a:effectRef idx="0"/>
            <a:fontRef idx="minor"/>
          </p:style>
        </p:sp>
        <p:sp>
          <p:nvSpPr>
            <p:cNvPr id="2996" name="Line 10"/>
            <p:cNvSpPr/>
            <p:nvPr/>
          </p:nvSpPr>
          <p:spPr>
            <a:xfrm flipV="1">
              <a:off x="3194280" y="3575160"/>
              <a:ext cx="1447560" cy="762120"/>
            </a:xfrm>
            <a:prstGeom prst="line">
              <a:avLst/>
            </a:prstGeom>
            <a:ln w="19050">
              <a:solidFill>
                <a:srgbClr val="ff0000"/>
              </a:solidFill>
              <a:round/>
            </a:ln>
          </p:spPr>
          <p:style>
            <a:lnRef idx="0"/>
            <a:fillRef idx="0"/>
            <a:effectRef idx="0"/>
            <a:fontRef idx="minor"/>
          </p:style>
        </p:sp>
        <p:sp>
          <p:nvSpPr>
            <p:cNvPr id="2997" name="Line 11"/>
            <p:cNvSpPr/>
            <p:nvPr/>
          </p:nvSpPr>
          <p:spPr>
            <a:xfrm flipV="1">
              <a:off x="1974960" y="3117960"/>
              <a:ext cx="76320" cy="533520"/>
            </a:xfrm>
            <a:prstGeom prst="line">
              <a:avLst/>
            </a:prstGeom>
            <a:ln w="9525">
              <a:solidFill>
                <a:srgbClr val="000000"/>
              </a:solidFill>
              <a:round/>
            </a:ln>
          </p:spPr>
          <p:style>
            <a:lnRef idx="0"/>
            <a:fillRef idx="0"/>
            <a:effectRef idx="0"/>
            <a:fontRef idx="minor"/>
          </p:style>
        </p:sp>
        <p:sp>
          <p:nvSpPr>
            <p:cNvPr id="2998" name="Line 12"/>
            <p:cNvSpPr/>
            <p:nvPr/>
          </p:nvSpPr>
          <p:spPr>
            <a:xfrm>
              <a:off x="2203560" y="2965680"/>
              <a:ext cx="914400" cy="380880"/>
            </a:xfrm>
            <a:prstGeom prst="line">
              <a:avLst/>
            </a:prstGeom>
            <a:ln w="9525">
              <a:solidFill>
                <a:srgbClr val="000000"/>
              </a:solidFill>
              <a:round/>
            </a:ln>
          </p:spPr>
          <p:style>
            <a:lnRef idx="0"/>
            <a:fillRef idx="0"/>
            <a:effectRef idx="0"/>
            <a:fontRef idx="minor"/>
          </p:style>
        </p:sp>
        <p:sp>
          <p:nvSpPr>
            <p:cNvPr id="2999" name="Line 13"/>
            <p:cNvSpPr/>
            <p:nvPr/>
          </p:nvSpPr>
          <p:spPr>
            <a:xfrm>
              <a:off x="3390840" y="2389320"/>
              <a:ext cx="609840" cy="0"/>
            </a:xfrm>
            <a:prstGeom prst="line">
              <a:avLst/>
            </a:prstGeom>
            <a:ln w="9525">
              <a:solidFill>
                <a:srgbClr val="000000"/>
              </a:solidFill>
              <a:round/>
            </a:ln>
          </p:spPr>
          <p:style>
            <a:lnRef idx="0"/>
            <a:fillRef idx="0"/>
            <a:effectRef idx="0"/>
            <a:fontRef idx="minor"/>
          </p:style>
        </p:sp>
        <p:sp>
          <p:nvSpPr>
            <p:cNvPr id="3000" name="Line 14"/>
            <p:cNvSpPr/>
            <p:nvPr/>
          </p:nvSpPr>
          <p:spPr>
            <a:xfrm>
              <a:off x="4260960" y="2660760"/>
              <a:ext cx="380880" cy="609480"/>
            </a:xfrm>
            <a:prstGeom prst="line">
              <a:avLst/>
            </a:prstGeom>
            <a:ln w="19050">
              <a:solidFill>
                <a:srgbClr val="ff0000"/>
              </a:solidFill>
              <a:round/>
            </a:ln>
          </p:spPr>
          <p:style>
            <a:lnRef idx="0"/>
            <a:fillRef idx="0"/>
            <a:effectRef idx="0"/>
            <a:fontRef idx="minor"/>
          </p:style>
        </p:sp>
        <p:sp>
          <p:nvSpPr>
            <p:cNvPr id="3001" name="Oval 15"/>
            <p:cNvSpPr/>
            <p:nvPr/>
          </p:nvSpPr>
          <p:spPr>
            <a:xfrm>
              <a:off x="1746360" y="2813400"/>
              <a:ext cx="532800" cy="532800"/>
            </a:xfrm>
            <a:prstGeom prst="ellipse">
              <a:avLst/>
            </a:prstGeom>
            <a:noFill/>
            <a:ln w="9525">
              <a:noFill/>
            </a:ln>
          </p:spPr>
          <p:style>
            <a:lnRef idx="0"/>
            <a:fillRef idx="0"/>
            <a:effectRef idx="0"/>
            <a:fontRef idx="minor"/>
          </p:style>
        </p:sp>
        <p:sp>
          <p:nvSpPr>
            <p:cNvPr id="3002" name="Oval 16"/>
            <p:cNvSpPr/>
            <p:nvPr/>
          </p:nvSpPr>
          <p:spPr>
            <a:xfrm>
              <a:off x="1899000" y="266076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003" name="Oval 17"/>
            <p:cNvSpPr/>
            <p:nvPr/>
          </p:nvSpPr>
          <p:spPr>
            <a:xfrm>
              <a:off x="1746360" y="357516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004" name="Oval 18"/>
            <p:cNvSpPr/>
            <p:nvPr/>
          </p:nvSpPr>
          <p:spPr>
            <a:xfrm>
              <a:off x="3117960" y="31942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005" name="Oval 19"/>
            <p:cNvSpPr/>
            <p:nvPr/>
          </p:nvSpPr>
          <p:spPr>
            <a:xfrm>
              <a:off x="2965680" y="220356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006" name="Oval 20"/>
            <p:cNvSpPr/>
            <p:nvPr/>
          </p:nvSpPr>
          <p:spPr>
            <a:xfrm>
              <a:off x="4032360" y="4185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007" name="Oval 21"/>
            <p:cNvSpPr/>
            <p:nvPr/>
          </p:nvSpPr>
          <p:spPr>
            <a:xfrm>
              <a:off x="4489560" y="32706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008" name="Oval 22"/>
            <p:cNvSpPr/>
            <p:nvPr/>
          </p:nvSpPr>
          <p:spPr>
            <a:xfrm>
              <a:off x="3956400" y="227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009" name="Oval 23"/>
            <p:cNvSpPr/>
            <p:nvPr/>
          </p:nvSpPr>
          <p:spPr>
            <a:xfrm>
              <a:off x="2737080" y="41850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010" name="Line 24"/>
            <p:cNvSpPr/>
            <p:nvPr/>
          </p:nvSpPr>
          <p:spPr>
            <a:xfrm>
              <a:off x="3498840" y="3575160"/>
              <a:ext cx="609840" cy="609480"/>
            </a:xfrm>
            <a:prstGeom prst="line">
              <a:avLst/>
            </a:prstGeom>
            <a:ln w="9525">
              <a:solidFill>
                <a:srgbClr val="000000"/>
              </a:solidFill>
              <a:round/>
            </a:ln>
          </p:spPr>
          <p:style>
            <a:lnRef idx="0"/>
            <a:fillRef idx="0"/>
            <a:effectRef idx="0"/>
            <a:fontRef idx="minor"/>
          </p:style>
        </p:sp>
        <p:sp>
          <p:nvSpPr>
            <p:cNvPr id="3011" name="Line 25"/>
            <p:cNvSpPr/>
            <p:nvPr/>
          </p:nvSpPr>
          <p:spPr>
            <a:xfrm flipH="1">
              <a:off x="3194280" y="4489560"/>
              <a:ext cx="838080" cy="0"/>
            </a:xfrm>
            <a:prstGeom prst="line">
              <a:avLst/>
            </a:prstGeom>
            <a:ln w="9525">
              <a:solidFill>
                <a:srgbClr val="000000"/>
              </a:solidFill>
              <a:round/>
            </a:ln>
          </p:spPr>
          <p:style>
            <a:lnRef idx="0"/>
            <a:fillRef idx="0"/>
            <a:effectRef idx="0"/>
            <a:fontRef idx="minor"/>
          </p:style>
        </p:sp>
        <p:sp>
          <p:nvSpPr>
            <p:cNvPr id="3012" name="Line 26"/>
            <p:cNvSpPr/>
            <p:nvPr/>
          </p:nvSpPr>
          <p:spPr>
            <a:xfrm flipH="1" flipV="1">
              <a:off x="2127240" y="3956040"/>
              <a:ext cx="609840" cy="381240"/>
            </a:xfrm>
            <a:prstGeom prst="line">
              <a:avLst/>
            </a:prstGeom>
            <a:ln w="9525">
              <a:solidFill>
                <a:srgbClr val="000000"/>
              </a:solidFill>
              <a:round/>
            </a:ln>
          </p:spPr>
          <p:style>
            <a:lnRef idx="0"/>
            <a:fillRef idx="0"/>
            <a:effectRef idx="0"/>
            <a:fontRef idx="minor"/>
          </p:style>
        </p:sp>
        <p:sp>
          <p:nvSpPr>
            <p:cNvPr id="3013" name="Text Box 27"/>
            <p:cNvSpPr/>
            <p:nvPr/>
          </p:nvSpPr>
          <p:spPr>
            <a:xfrm>
              <a:off x="3499200" y="44136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014" name="Text Box 28"/>
            <p:cNvSpPr/>
            <p:nvPr/>
          </p:nvSpPr>
          <p:spPr>
            <a:xfrm>
              <a:off x="3324600" y="389124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015" name="Text Box 29"/>
            <p:cNvSpPr/>
            <p:nvPr/>
          </p:nvSpPr>
          <p:spPr>
            <a:xfrm>
              <a:off x="3584880" y="35532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016" name="Text Box 30"/>
            <p:cNvSpPr/>
            <p:nvPr/>
          </p:nvSpPr>
          <p:spPr>
            <a:xfrm>
              <a:off x="3856320" y="308484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017" name="Text Box 31"/>
            <p:cNvSpPr/>
            <p:nvPr/>
          </p:nvSpPr>
          <p:spPr>
            <a:xfrm>
              <a:off x="4413600" y="27370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018" name="Text Box 32"/>
            <p:cNvSpPr/>
            <p:nvPr/>
          </p:nvSpPr>
          <p:spPr>
            <a:xfrm>
              <a:off x="3488040" y="29116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019" name="Text Box 33"/>
            <p:cNvSpPr/>
            <p:nvPr/>
          </p:nvSpPr>
          <p:spPr>
            <a:xfrm>
              <a:off x="3543480" y="21276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020" name="Text Box 34"/>
            <p:cNvSpPr/>
            <p:nvPr/>
          </p:nvSpPr>
          <p:spPr>
            <a:xfrm>
              <a:off x="3042000" y="27370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021" name="Text Box 35"/>
            <p:cNvSpPr/>
            <p:nvPr/>
          </p:nvSpPr>
          <p:spPr>
            <a:xfrm>
              <a:off x="2737080" y="29656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022" name="Text Box 36"/>
            <p:cNvSpPr/>
            <p:nvPr/>
          </p:nvSpPr>
          <p:spPr>
            <a:xfrm>
              <a:off x="2432160" y="34228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023" name="Text Box 37"/>
            <p:cNvSpPr/>
            <p:nvPr/>
          </p:nvSpPr>
          <p:spPr>
            <a:xfrm>
              <a:off x="2268720" y="4099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024" name="Line 38"/>
            <p:cNvSpPr/>
            <p:nvPr/>
          </p:nvSpPr>
          <p:spPr>
            <a:xfrm flipV="1">
              <a:off x="2324160" y="2562120"/>
              <a:ext cx="685800" cy="304920"/>
            </a:xfrm>
            <a:prstGeom prst="line">
              <a:avLst/>
            </a:prstGeom>
            <a:ln w="9525">
              <a:solidFill>
                <a:srgbClr val="000000"/>
              </a:solidFill>
              <a:round/>
            </a:ln>
          </p:spPr>
          <p:style>
            <a:lnRef idx="0"/>
            <a:fillRef idx="0"/>
            <a:effectRef idx="0"/>
            <a:fontRef idx="minor"/>
          </p:style>
        </p:sp>
        <p:sp>
          <p:nvSpPr>
            <p:cNvPr id="3025" name="Text Box 39"/>
            <p:cNvSpPr/>
            <p:nvPr/>
          </p:nvSpPr>
          <p:spPr>
            <a:xfrm>
              <a:off x="2356200" y="243216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026" name="Freeform 93"/>
            <p:cNvSpPr/>
            <p:nvPr/>
          </p:nvSpPr>
          <p:spPr>
            <a:xfrm>
              <a:off x="3270600" y="182268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3027" name="Text Box 94"/>
            <p:cNvSpPr/>
            <p:nvPr/>
          </p:nvSpPr>
          <p:spPr>
            <a:xfrm>
              <a:off x="4413600" y="16704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028" name="Line 95"/>
            <p:cNvSpPr/>
            <p:nvPr/>
          </p:nvSpPr>
          <p:spPr>
            <a:xfrm flipH="1">
              <a:off x="4489560" y="4184640"/>
              <a:ext cx="228600" cy="195480"/>
            </a:xfrm>
            <a:prstGeom prst="line">
              <a:avLst/>
            </a:prstGeom>
            <a:ln w="9525">
              <a:solidFill>
                <a:srgbClr val="000000"/>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9" name="Text Box 39"/>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node with minimum distance</a:t>
            </a:r>
            <a:endParaRPr b="0" lang="en-IN" sz="1800" spc="-1" strike="noStrike">
              <a:latin typeface="Arial"/>
            </a:endParaRPr>
          </a:p>
        </p:txBody>
      </p:sp>
      <p:graphicFrame>
        <p:nvGraphicFramePr>
          <p:cNvPr id="3030" name="Group 40"/>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pSp>
        <p:nvGrpSpPr>
          <p:cNvPr id="3031" name="Group 43"/>
          <p:cNvGrpSpPr/>
          <p:nvPr/>
        </p:nvGrpSpPr>
        <p:grpSpPr>
          <a:xfrm>
            <a:off x="1746360" y="1670400"/>
            <a:ext cx="3580920" cy="3046320"/>
            <a:chOff x="1746360" y="1670400"/>
            <a:chExt cx="3580920" cy="3046320"/>
          </a:xfrm>
        </p:grpSpPr>
        <p:sp>
          <p:nvSpPr>
            <p:cNvPr id="3032" name="Text Box 3"/>
            <p:cNvSpPr/>
            <p:nvPr/>
          </p:nvSpPr>
          <p:spPr>
            <a:xfrm>
              <a:off x="1800360" y="3194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033" name="Line 4"/>
            <p:cNvSpPr/>
            <p:nvPr/>
          </p:nvSpPr>
          <p:spPr>
            <a:xfrm flipH="1">
              <a:off x="4446720" y="3498840"/>
              <a:ext cx="380880" cy="762120"/>
            </a:xfrm>
            <a:prstGeom prst="line">
              <a:avLst/>
            </a:prstGeom>
            <a:ln w="9525">
              <a:solidFill>
                <a:srgbClr val="000000"/>
              </a:solidFill>
              <a:round/>
            </a:ln>
          </p:spPr>
          <p:style>
            <a:lnRef idx="0"/>
            <a:fillRef idx="0"/>
            <a:effectRef idx="0"/>
            <a:fontRef idx="minor"/>
          </p:style>
        </p:sp>
        <p:sp>
          <p:nvSpPr>
            <p:cNvPr id="3034" name="Text Box 5"/>
            <p:cNvSpPr/>
            <p:nvPr/>
          </p:nvSpPr>
          <p:spPr>
            <a:xfrm>
              <a:off x="4213440" y="382464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3035" name="Line 6"/>
            <p:cNvSpPr/>
            <p:nvPr/>
          </p:nvSpPr>
          <p:spPr>
            <a:xfrm>
              <a:off x="3194280" y="2508480"/>
              <a:ext cx="152280" cy="685800"/>
            </a:xfrm>
            <a:prstGeom prst="line">
              <a:avLst/>
            </a:prstGeom>
            <a:ln w="9525">
              <a:solidFill>
                <a:srgbClr val="000000"/>
              </a:solidFill>
              <a:round/>
            </a:ln>
          </p:spPr>
          <p:style>
            <a:lnRef idx="0"/>
            <a:fillRef idx="0"/>
            <a:effectRef idx="0"/>
            <a:fontRef idx="minor"/>
          </p:style>
        </p:sp>
        <p:sp>
          <p:nvSpPr>
            <p:cNvPr id="3036" name="Line 7"/>
            <p:cNvSpPr/>
            <p:nvPr/>
          </p:nvSpPr>
          <p:spPr>
            <a:xfrm flipV="1">
              <a:off x="3498840" y="2660760"/>
              <a:ext cx="533520" cy="762120"/>
            </a:xfrm>
            <a:prstGeom prst="line">
              <a:avLst/>
            </a:prstGeom>
            <a:ln w="9525">
              <a:solidFill>
                <a:srgbClr val="000000"/>
              </a:solidFill>
              <a:round/>
            </a:ln>
          </p:spPr>
          <p:style>
            <a:lnRef idx="0"/>
            <a:fillRef idx="0"/>
            <a:effectRef idx="0"/>
            <a:fontRef idx="minor"/>
          </p:style>
        </p:sp>
        <p:sp>
          <p:nvSpPr>
            <p:cNvPr id="3037" name="Line 8"/>
            <p:cNvSpPr/>
            <p:nvPr/>
          </p:nvSpPr>
          <p:spPr>
            <a:xfrm flipH="1" flipV="1">
              <a:off x="3346560" y="2584440"/>
              <a:ext cx="1219320" cy="838440"/>
            </a:xfrm>
            <a:prstGeom prst="line">
              <a:avLst/>
            </a:prstGeom>
            <a:ln w="9525">
              <a:solidFill>
                <a:srgbClr val="000000"/>
              </a:solidFill>
              <a:round/>
            </a:ln>
          </p:spPr>
          <p:style>
            <a:lnRef idx="0"/>
            <a:fillRef idx="0"/>
            <a:effectRef idx="0"/>
            <a:fontRef idx="minor"/>
          </p:style>
        </p:sp>
        <p:sp>
          <p:nvSpPr>
            <p:cNvPr id="3038" name="Line 9"/>
            <p:cNvSpPr/>
            <p:nvPr/>
          </p:nvSpPr>
          <p:spPr>
            <a:xfrm flipV="1">
              <a:off x="2127240" y="3498840"/>
              <a:ext cx="990720" cy="304920"/>
            </a:xfrm>
            <a:prstGeom prst="line">
              <a:avLst/>
            </a:prstGeom>
            <a:ln w="9525">
              <a:solidFill>
                <a:srgbClr val="000000"/>
              </a:solidFill>
              <a:round/>
            </a:ln>
          </p:spPr>
          <p:style>
            <a:lnRef idx="0"/>
            <a:fillRef idx="0"/>
            <a:effectRef idx="0"/>
            <a:fontRef idx="minor"/>
          </p:style>
        </p:sp>
        <p:sp>
          <p:nvSpPr>
            <p:cNvPr id="3039" name="Line 10"/>
            <p:cNvSpPr/>
            <p:nvPr/>
          </p:nvSpPr>
          <p:spPr>
            <a:xfrm flipV="1">
              <a:off x="3194280" y="3575160"/>
              <a:ext cx="1447560" cy="762120"/>
            </a:xfrm>
            <a:prstGeom prst="line">
              <a:avLst/>
            </a:prstGeom>
            <a:ln w="19050">
              <a:solidFill>
                <a:srgbClr val="ff0000"/>
              </a:solidFill>
              <a:round/>
            </a:ln>
          </p:spPr>
          <p:style>
            <a:lnRef idx="0"/>
            <a:fillRef idx="0"/>
            <a:effectRef idx="0"/>
            <a:fontRef idx="minor"/>
          </p:style>
        </p:sp>
        <p:sp>
          <p:nvSpPr>
            <p:cNvPr id="3040" name="Line 11"/>
            <p:cNvSpPr/>
            <p:nvPr/>
          </p:nvSpPr>
          <p:spPr>
            <a:xfrm flipV="1">
              <a:off x="1974960" y="3117960"/>
              <a:ext cx="76320" cy="533520"/>
            </a:xfrm>
            <a:prstGeom prst="line">
              <a:avLst/>
            </a:prstGeom>
            <a:ln w="9525">
              <a:solidFill>
                <a:srgbClr val="000000"/>
              </a:solidFill>
              <a:round/>
            </a:ln>
          </p:spPr>
          <p:style>
            <a:lnRef idx="0"/>
            <a:fillRef idx="0"/>
            <a:effectRef idx="0"/>
            <a:fontRef idx="minor"/>
          </p:style>
        </p:sp>
        <p:sp>
          <p:nvSpPr>
            <p:cNvPr id="3041" name="Line 12"/>
            <p:cNvSpPr/>
            <p:nvPr/>
          </p:nvSpPr>
          <p:spPr>
            <a:xfrm>
              <a:off x="2203560" y="2965680"/>
              <a:ext cx="914400" cy="380880"/>
            </a:xfrm>
            <a:prstGeom prst="line">
              <a:avLst/>
            </a:prstGeom>
            <a:ln w="9525">
              <a:solidFill>
                <a:srgbClr val="000000"/>
              </a:solidFill>
              <a:round/>
            </a:ln>
          </p:spPr>
          <p:style>
            <a:lnRef idx="0"/>
            <a:fillRef idx="0"/>
            <a:effectRef idx="0"/>
            <a:fontRef idx="minor"/>
          </p:style>
        </p:sp>
        <p:sp>
          <p:nvSpPr>
            <p:cNvPr id="3042" name="Line 13"/>
            <p:cNvSpPr/>
            <p:nvPr/>
          </p:nvSpPr>
          <p:spPr>
            <a:xfrm>
              <a:off x="3390840" y="2389320"/>
              <a:ext cx="609840" cy="0"/>
            </a:xfrm>
            <a:prstGeom prst="line">
              <a:avLst/>
            </a:prstGeom>
            <a:ln w="9525">
              <a:solidFill>
                <a:srgbClr val="000000"/>
              </a:solidFill>
              <a:round/>
            </a:ln>
          </p:spPr>
          <p:style>
            <a:lnRef idx="0"/>
            <a:fillRef idx="0"/>
            <a:effectRef idx="0"/>
            <a:fontRef idx="minor"/>
          </p:style>
        </p:sp>
        <p:sp>
          <p:nvSpPr>
            <p:cNvPr id="3043" name="Line 14"/>
            <p:cNvSpPr/>
            <p:nvPr/>
          </p:nvSpPr>
          <p:spPr>
            <a:xfrm>
              <a:off x="4260960" y="2660760"/>
              <a:ext cx="380880" cy="609480"/>
            </a:xfrm>
            <a:prstGeom prst="line">
              <a:avLst/>
            </a:prstGeom>
            <a:ln w="19050">
              <a:solidFill>
                <a:srgbClr val="ff0000"/>
              </a:solidFill>
              <a:round/>
            </a:ln>
          </p:spPr>
          <p:style>
            <a:lnRef idx="0"/>
            <a:fillRef idx="0"/>
            <a:effectRef idx="0"/>
            <a:fontRef idx="minor"/>
          </p:style>
        </p:sp>
        <p:sp>
          <p:nvSpPr>
            <p:cNvPr id="3044" name="Oval 15"/>
            <p:cNvSpPr/>
            <p:nvPr/>
          </p:nvSpPr>
          <p:spPr>
            <a:xfrm>
              <a:off x="1746360" y="2813400"/>
              <a:ext cx="532800" cy="532800"/>
            </a:xfrm>
            <a:prstGeom prst="ellipse">
              <a:avLst/>
            </a:prstGeom>
            <a:noFill/>
            <a:ln w="9525">
              <a:noFill/>
            </a:ln>
          </p:spPr>
          <p:style>
            <a:lnRef idx="0"/>
            <a:fillRef idx="0"/>
            <a:effectRef idx="0"/>
            <a:fontRef idx="minor"/>
          </p:style>
        </p:sp>
        <p:sp>
          <p:nvSpPr>
            <p:cNvPr id="3045" name="Oval 16"/>
            <p:cNvSpPr/>
            <p:nvPr/>
          </p:nvSpPr>
          <p:spPr>
            <a:xfrm>
              <a:off x="1899000" y="266076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046" name="Oval 17"/>
            <p:cNvSpPr/>
            <p:nvPr/>
          </p:nvSpPr>
          <p:spPr>
            <a:xfrm>
              <a:off x="1746360" y="357516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047" name="Oval 18"/>
            <p:cNvSpPr/>
            <p:nvPr/>
          </p:nvSpPr>
          <p:spPr>
            <a:xfrm>
              <a:off x="3117960" y="31942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048" name="Oval 19"/>
            <p:cNvSpPr/>
            <p:nvPr/>
          </p:nvSpPr>
          <p:spPr>
            <a:xfrm>
              <a:off x="2965680" y="220356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049" name="Oval 20"/>
            <p:cNvSpPr/>
            <p:nvPr/>
          </p:nvSpPr>
          <p:spPr>
            <a:xfrm>
              <a:off x="4032360" y="4185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050" name="Oval 21"/>
            <p:cNvSpPr/>
            <p:nvPr/>
          </p:nvSpPr>
          <p:spPr>
            <a:xfrm>
              <a:off x="4489560" y="32706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051" name="Oval 22"/>
            <p:cNvSpPr/>
            <p:nvPr/>
          </p:nvSpPr>
          <p:spPr>
            <a:xfrm>
              <a:off x="3956400" y="227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052" name="Oval 23"/>
            <p:cNvSpPr/>
            <p:nvPr/>
          </p:nvSpPr>
          <p:spPr>
            <a:xfrm>
              <a:off x="2737080" y="41850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053" name="Line 24"/>
            <p:cNvSpPr/>
            <p:nvPr/>
          </p:nvSpPr>
          <p:spPr>
            <a:xfrm>
              <a:off x="3498840" y="3575160"/>
              <a:ext cx="609840" cy="609480"/>
            </a:xfrm>
            <a:prstGeom prst="line">
              <a:avLst/>
            </a:prstGeom>
            <a:ln w="9525">
              <a:solidFill>
                <a:srgbClr val="000000"/>
              </a:solidFill>
              <a:round/>
            </a:ln>
          </p:spPr>
          <p:style>
            <a:lnRef idx="0"/>
            <a:fillRef idx="0"/>
            <a:effectRef idx="0"/>
            <a:fontRef idx="minor"/>
          </p:style>
        </p:sp>
        <p:sp>
          <p:nvSpPr>
            <p:cNvPr id="3054" name="Line 25"/>
            <p:cNvSpPr/>
            <p:nvPr/>
          </p:nvSpPr>
          <p:spPr>
            <a:xfrm flipH="1">
              <a:off x="3194280" y="4489560"/>
              <a:ext cx="838080" cy="0"/>
            </a:xfrm>
            <a:prstGeom prst="line">
              <a:avLst/>
            </a:prstGeom>
            <a:ln w="9525">
              <a:solidFill>
                <a:srgbClr val="000000"/>
              </a:solidFill>
              <a:round/>
            </a:ln>
          </p:spPr>
          <p:style>
            <a:lnRef idx="0"/>
            <a:fillRef idx="0"/>
            <a:effectRef idx="0"/>
            <a:fontRef idx="minor"/>
          </p:style>
        </p:sp>
        <p:sp>
          <p:nvSpPr>
            <p:cNvPr id="3055" name="Line 26"/>
            <p:cNvSpPr/>
            <p:nvPr/>
          </p:nvSpPr>
          <p:spPr>
            <a:xfrm flipH="1" flipV="1">
              <a:off x="2127240" y="3956040"/>
              <a:ext cx="609840" cy="381240"/>
            </a:xfrm>
            <a:prstGeom prst="line">
              <a:avLst/>
            </a:prstGeom>
            <a:ln w="19050">
              <a:solidFill>
                <a:srgbClr val="ff0000"/>
              </a:solidFill>
              <a:round/>
            </a:ln>
          </p:spPr>
          <p:style>
            <a:lnRef idx="0"/>
            <a:fillRef idx="0"/>
            <a:effectRef idx="0"/>
            <a:fontRef idx="minor"/>
          </p:style>
        </p:sp>
        <p:sp>
          <p:nvSpPr>
            <p:cNvPr id="3056" name="Text Box 27"/>
            <p:cNvSpPr/>
            <p:nvPr/>
          </p:nvSpPr>
          <p:spPr>
            <a:xfrm>
              <a:off x="3499200" y="44136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057" name="Text Box 28"/>
            <p:cNvSpPr/>
            <p:nvPr/>
          </p:nvSpPr>
          <p:spPr>
            <a:xfrm>
              <a:off x="3324600" y="389124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058" name="Text Box 29"/>
            <p:cNvSpPr/>
            <p:nvPr/>
          </p:nvSpPr>
          <p:spPr>
            <a:xfrm>
              <a:off x="3584880" y="35532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059" name="Text Box 30"/>
            <p:cNvSpPr/>
            <p:nvPr/>
          </p:nvSpPr>
          <p:spPr>
            <a:xfrm>
              <a:off x="3856320" y="308484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060" name="Text Box 31"/>
            <p:cNvSpPr/>
            <p:nvPr/>
          </p:nvSpPr>
          <p:spPr>
            <a:xfrm>
              <a:off x="4413600" y="27370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061" name="Text Box 32"/>
            <p:cNvSpPr/>
            <p:nvPr/>
          </p:nvSpPr>
          <p:spPr>
            <a:xfrm>
              <a:off x="3488040" y="29116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062" name="Text Box 33"/>
            <p:cNvSpPr/>
            <p:nvPr/>
          </p:nvSpPr>
          <p:spPr>
            <a:xfrm>
              <a:off x="3543480" y="21276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063" name="Text Box 34"/>
            <p:cNvSpPr/>
            <p:nvPr/>
          </p:nvSpPr>
          <p:spPr>
            <a:xfrm>
              <a:off x="3042000" y="27370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064" name="Text Box 35"/>
            <p:cNvSpPr/>
            <p:nvPr/>
          </p:nvSpPr>
          <p:spPr>
            <a:xfrm>
              <a:off x="2737080" y="29656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065" name="Text Box 36"/>
            <p:cNvSpPr/>
            <p:nvPr/>
          </p:nvSpPr>
          <p:spPr>
            <a:xfrm>
              <a:off x="2432160" y="34228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066" name="Text Box 37"/>
            <p:cNvSpPr/>
            <p:nvPr/>
          </p:nvSpPr>
          <p:spPr>
            <a:xfrm>
              <a:off x="2268720" y="4099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067" name="Line 38"/>
            <p:cNvSpPr/>
            <p:nvPr/>
          </p:nvSpPr>
          <p:spPr>
            <a:xfrm flipV="1">
              <a:off x="2324160" y="2562120"/>
              <a:ext cx="685800" cy="304920"/>
            </a:xfrm>
            <a:prstGeom prst="line">
              <a:avLst/>
            </a:prstGeom>
            <a:ln w="9525">
              <a:solidFill>
                <a:srgbClr val="000000"/>
              </a:solidFill>
              <a:round/>
            </a:ln>
          </p:spPr>
          <p:style>
            <a:lnRef idx="0"/>
            <a:fillRef idx="0"/>
            <a:effectRef idx="0"/>
            <a:fontRef idx="minor"/>
          </p:style>
        </p:sp>
        <p:sp>
          <p:nvSpPr>
            <p:cNvPr id="3068" name="Text Box 39"/>
            <p:cNvSpPr/>
            <p:nvPr/>
          </p:nvSpPr>
          <p:spPr>
            <a:xfrm>
              <a:off x="2356200" y="243216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069" name="Freeform 93"/>
            <p:cNvSpPr/>
            <p:nvPr/>
          </p:nvSpPr>
          <p:spPr>
            <a:xfrm>
              <a:off x="3270600" y="182268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3070" name="Text Box 94"/>
            <p:cNvSpPr/>
            <p:nvPr/>
          </p:nvSpPr>
          <p:spPr>
            <a:xfrm>
              <a:off x="4413600" y="16704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071" name="Line 95"/>
            <p:cNvSpPr/>
            <p:nvPr/>
          </p:nvSpPr>
          <p:spPr>
            <a:xfrm flipH="1">
              <a:off x="4489560" y="4184640"/>
              <a:ext cx="228600" cy="195480"/>
            </a:xfrm>
            <a:prstGeom prst="line">
              <a:avLst/>
            </a:prstGeom>
            <a:ln w="9525">
              <a:solidFill>
                <a:srgbClr val="000000"/>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2" name="Text Box 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073" name="Line 3"/>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3074" name="Text Box 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3075" name="Line 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3076" name="Line 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3077" name="Line 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3078" name="Line 8"/>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3079" name="Line 9"/>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3080" name="Line 10"/>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3081" name="Line 11"/>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3082" name="Line 12"/>
          <p:cNvSpPr/>
          <p:nvPr/>
        </p:nvSpPr>
        <p:spPr>
          <a:xfrm>
            <a:off x="3701880" y="2014200"/>
            <a:ext cx="717480" cy="0"/>
          </a:xfrm>
          <a:prstGeom prst="line">
            <a:avLst/>
          </a:prstGeom>
          <a:ln w="9525">
            <a:solidFill>
              <a:srgbClr val="000000"/>
            </a:solidFill>
            <a:round/>
          </a:ln>
        </p:spPr>
        <p:style>
          <a:lnRef idx="0"/>
          <a:fillRef idx="0"/>
          <a:effectRef idx="0"/>
          <a:fontRef idx="minor"/>
        </p:style>
      </p:sp>
      <p:sp>
        <p:nvSpPr>
          <p:cNvPr id="3083" name="Line 13"/>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3084" name="Oval 14"/>
          <p:cNvSpPr/>
          <p:nvPr/>
        </p:nvSpPr>
        <p:spPr>
          <a:xfrm>
            <a:off x="2057400" y="2438280"/>
            <a:ext cx="532800" cy="532800"/>
          </a:xfrm>
          <a:prstGeom prst="ellipse">
            <a:avLst/>
          </a:prstGeom>
          <a:noFill/>
          <a:ln w="9525">
            <a:noFill/>
          </a:ln>
        </p:spPr>
        <p:style>
          <a:lnRef idx="0"/>
          <a:fillRef idx="0"/>
          <a:effectRef idx="0"/>
          <a:fontRef idx="minor"/>
        </p:style>
      </p:sp>
      <p:sp>
        <p:nvSpPr>
          <p:cNvPr id="3085" name="Oval 15"/>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086" name="Oval 16"/>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087" name="Oval 17"/>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088" name="Oval 18"/>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089" name="Oval 19"/>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090" name="Oval 20"/>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091" name="Oval 21"/>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092" name="Oval 22"/>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093" name="Line 23"/>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3094" name="Line 24"/>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3095" name="Line 25"/>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3096" name="Text Box 26"/>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097" name="Text Box 27"/>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098" name="Text Box 28"/>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099" name="Text Box 29"/>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100" name="Text Box 30"/>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01" name="Text Box 31"/>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102" name="Text Box 32"/>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03" name="Text Box 33"/>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104" name="Text Box 34"/>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105" name="Text Box 35"/>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106" name="Text Box 36"/>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07" name="Line 37"/>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3108" name="Text Box 38"/>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109" name="Text Box 39"/>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Update distances of adjacent, unselected nodes</a:t>
            </a:r>
            <a:endParaRPr b="0" lang="en-IN" sz="1800" spc="-1" strike="noStrike">
              <a:latin typeface="Arial"/>
            </a:endParaRPr>
          </a:p>
        </p:txBody>
      </p:sp>
      <p:graphicFrame>
        <p:nvGraphicFramePr>
          <p:cNvPr id="3110" name="Group 40"/>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H</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111" name="Freeform 9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3112"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113" name="Line 94"/>
          <p:cNvSpPr/>
          <p:nvPr/>
        </p:nvSpPr>
        <p:spPr>
          <a:xfrm flipH="1">
            <a:off x="4800600" y="3809880"/>
            <a:ext cx="228600" cy="195120"/>
          </a:xfrm>
          <a:prstGeom prst="line">
            <a:avLst/>
          </a:prstGeom>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4" name="Text Box 39"/>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node with minimum distance</a:t>
            </a:r>
            <a:endParaRPr b="0" lang="en-IN" sz="1800" spc="-1" strike="noStrike">
              <a:latin typeface="Arial"/>
            </a:endParaRPr>
          </a:p>
        </p:txBody>
      </p:sp>
      <p:graphicFrame>
        <p:nvGraphicFramePr>
          <p:cNvPr id="3115" name="Group 40"/>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H</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pSp>
        <p:nvGrpSpPr>
          <p:cNvPr id="3116" name="Group 84"/>
          <p:cNvGrpSpPr/>
          <p:nvPr/>
        </p:nvGrpSpPr>
        <p:grpSpPr>
          <a:xfrm>
            <a:off x="1746360" y="1670400"/>
            <a:ext cx="3580920" cy="3046320"/>
            <a:chOff x="1746360" y="1670400"/>
            <a:chExt cx="3580920" cy="3046320"/>
          </a:xfrm>
        </p:grpSpPr>
        <p:sp>
          <p:nvSpPr>
            <p:cNvPr id="3117" name="Text Box 3"/>
            <p:cNvSpPr/>
            <p:nvPr/>
          </p:nvSpPr>
          <p:spPr>
            <a:xfrm>
              <a:off x="1800360" y="3194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118" name="Line 4"/>
            <p:cNvSpPr/>
            <p:nvPr/>
          </p:nvSpPr>
          <p:spPr>
            <a:xfrm flipH="1">
              <a:off x="4446720" y="3498840"/>
              <a:ext cx="380880" cy="762120"/>
            </a:xfrm>
            <a:prstGeom prst="line">
              <a:avLst/>
            </a:prstGeom>
            <a:ln w="9525">
              <a:solidFill>
                <a:srgbClr val="000000"/>
              </a:solidFill>
              <a:round/>
            </a:ln>
          </p:spPr>
          <p:style>
            <a:lnRef idx="0"/>
            <a:fillRef idx="0"/>
            <a:effectRef idx="0"/>
            <a:fontRef idx="minor"/>
          </p:style>
        </p:sp>
        <p:sp>
          <p:nvSpPr>
            <p:cNvPr id="3119" name="Text Box 5"/>
            <p:cNvSpPr/>
            <p:nvPr/>
          </p:nvSpPr>
          <p:spPr>
            <a:xfrm>
              <a:off x="4213440" y="382464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3120" name="Line 6"/>
            <p:cNvSpPr/>
            <p:nvPr/>
          </p:nvSpPr>
          <p:spPr>
            <a:xfrm>
              <a:off x="3194280" y="2508480"/>
              <a:ext cx="152280" cy="685800"/>
            </a:xfrm>
            <a:prstGeom prst="line">
              <a:avLst/>
            </a:prstGeom>
            <a:ln w="9525">
              <a:solidFill>
                <a:srgbClr val="000000"/>
              </a:solidFill>
              <a:round/>
            </a:ln>
          </p:spPr>
          <p:style>
            <a:lnRef idx="0"/>
            <a:fillRef idx="0"/>
            <a:effectRef idx="0"/>
            <a:fontRef idx="minor"/>
          </p:style>
        </p:sp>
        <p:sp>
          <p:nvSpPr>
            <p:cNvPr id="3121" name="Line 7"/>
            <p:cNvSpPr/>
            <p:nvPr/>
          </p:nvSpPr>
          <p:spPr>
            <a:xfrm flipV="1">
              <a:off x="3498840" y="2660760"/>
              <a:ext cx="533520" cy="762120"/>
            </a:xfrm>
            <a:prstGeom prst="line">
              <a:avLst/>
            </a:prstGeom>
            <a:ln w="9525">
              <a:solidFill>
                <a:srgbClr val="000000"/>
              </a:solidFill>
              <a:round/>
            </a:ln>
          </p:spPr>
          <p:style>
            <a:lnRef idx="0"/>
            <a:fillRef idx="0"/>
            <a:effectRef idx="0"/>
            <a:fontRef idx="minor"/>
          </p:style>
        </p:sp>
        <p:sp>
          <p:nvSpPr>
            <p:cNvPr id="3122" name="Line 8"/>
            <p:cNvSpPr/>
            <p:nvPr/>
          </p:nvSpPr>
          <p:spPr>
            <a:xfrm flipH="1" flipV="1">
              <a:off x="3346560" y="2584440"/>
              <a:ext cx="1219320" cy="838440"/>
            </a:xfrm>
            <a:prstGeom prst="line">
              <a:avLst/>
            </a:prstGeom>
            <a:ln w="9525">
              <a:solidFill>
                <a:srgbClr val="000000"/>
              </a:solidFill>
              <a:round/>
            </a:ln>
          </p:spPr>
          <p:style>
            <a:lnRef idx="0"/>
            <a:fillRef idx="0"/>
            <a:effectRef idx="0"/>
            <a:fontRef idx="minor"/>
          </p:style>
        </p:sp>
        <p:sp>
          <p:nvSpPr>
            <p:cNvPr id="3123" name="Line 9"/>
            <p:cNvSpPr/>
            <p:nvPr/>
          </p:nvSpPr>
          <p:spPr>
            <a:xfrm flipV="1">
              <a:off x="2127240" y="3498840"/>
              <a:ext cx="990720" cy="304920"/>
            </a:xfrm>
            <a:prstGeom prst="line">
              <a:avLst/>
            </a:prstGeom>
            <a:ln w="9525">
              <a:solidFill>
                <a:srgbClr val="000000"/>
              </a:solidFill>
              <a:round/>
            </a:ln>
          </p:spPr>
          <p:style>
            <a:lnRef idx="0"/>
            <a:fillRef idx="0"/>
            <a:effectRef idx="0"/>
            <a:fontRef idx="minor"/>
          </p:style>
        </p:sp>
        <p:sp>
          <p:nvSpPr>
            <p:cNvPr id="3124" name="Line 10"/>
            <p:cNvSpPr/>
            <p:nvPr/>
          </p:nvSpPr>
          <p:spPr>
            <a:xfrm flipV="1">
              <a:off x="3194280" y="3584160"/>
              <a:ext cx="1447560" cy="762120"/>
            </a:xfrm>
            <a:prstGeom prst="line">
              <a:avLst/>
            </a:prstGeom>
            <a:ln w="19050">
              <a:solidFill>
                <a:srgbClr val="ff0000"/>
              </a:solidFill>
              <a:round/>
            </a:ln>
          </p:spPr>
          <p:style>
            <a:lnRef idx="0"/>
            <a:fillRef idx="0"/>
            <a:effectRef idx="0"/>
            <a:fontRef idx="minor"/>
          </p:style>
        </p:sp>
        <p:sp>
          <p:nvSpPr>
            <p:cNvPr id="3125" name="Line 11"/>
            <p:cNvSpPr/>
            <p:nvPr/>
          </p:nvSpPr>
          <p:spPr>
            <a:xfrm flipV="1">
              <a:off x="1974960" y="3117960"/>
              <a:ext cx="76320" cy="533520"/>
            </a:xfrm>
            <a:prstGeom prst="line">
              <a:avLst/>
            </a:prstGeom>
            <a:ln w="9525">
              <a:solidFill>
                <a:srgbClr val="000000"/>
              </a:solidFill>
              <a:round/>
            </a:ln>
          </p:spPr>
          <p:style>
            <a:lnRef idx="0"/>
            <a:fillRef idx="0"/>
            <a:effectRef idx="0"/>
            <a:fontRef idx="minor"/>
          </p:style>
        </p:sp>
        <p:sp>
          <p:nvSpPr>
            <p:cNvPr id="3126" name="Line 12"/>
            <p:cNvSpPr/>
            <p:nvPr/>
          </p:nvSpPr>
          <p:spPr>
            <a:xfrm>
              <a:off x="2203560" y="2965680"/>
              <a:ext cx="914400" cy="380880"/>
            </a:xfrm>
            <a:prstGeom prst="line">
              <a:avLst/>
            </a:prstGeom>
            <a:ln w="9525">
              <a:solidFill>
                <a:srgbClr val="000000"/>
              </a:solidFill>
              <a:round/>
            </a:ln>
          </p:spPr>
          <p:style>
            <a:lnRef idx="0"/>
            <a:fillRef idx="0"/>
            <a:effectRef idx="0"/>
            <a:fontRef idx="minor"/>
          </p:style>
        </p:sp>
        <p:sp>
          <p:nvSpPr>
            <p:cNvPr id="3127" name="Line 13"/>
            <p:cNvSpPr/>
            <p:nvPr/>
          </p:nvSpPr>
          <p:spPr>
            <a:xfrm>
              <a:off x="3390840" y="2389320"/>
              <a:ext cx="609840" cy="0"/>
            </a:xfrm>
            <a:prstGeom prst="line">
              <a:avLst/>
            </a:prstGeom>
            <a:ln w="19050">
              <a:solidFill>
                <a:srgbClr val="ff0000"/>
              </a:solidFill>
              <a:round/>
            </a:ln>
          </p:spPr>
          <p:style>
            <a:lnRef idx="0"/>
            <a:fillRef idx="0"/>
            <a:effectRef idx="0"/>
            <a:fontRef idx="minor"/>
          </p:style>
        </p:sp>
        <p:sp>
          <p:nvSpPr>
            <p:cNvPr id="3128" name="Line 14"/>
            <p:cNvSpPr/>
            <p:nvPr/>
          </p:nvSpPr>
          <p:spPr>
            <a:xfrm>
              <a:off x="4260960" y="2660760"/>
              <a:ext cx="380880" cy="609480"/>
            </a:xfrm>
            <a:prstGeom prst="line">
              <a:avLst/>
            </a:prstGeom>
            <a:ln w="19050">
              <a:solidFill>
                <a:srgbClr val="ff0000"/>
              </a:solidFill>
              <a:round/>
            </a:ln>
          </p:spPr>
          <p:style>
            <a:lnRef idx="0"/>
            <a:fillRef idx="0"/>
            <a:effectRef idx="0"/>
            <a:fontRef idx="minor"/>
          </p:style>
        </p:sp>
        <p:sp>
          <p:nvSpPr>
            <p:cNvPr id="3129" name="Oval 15"/>
            <p:cNvSpPr/>
            <p:nvPr/>
          </p:nvSpPr>
          <p:spPr>
            <a:xfrm>
              <a:off x="1746360" y="2813400"/>
              <a:ext cx="532800" cy="532800"/>
            </a:xfrm>
            <a:prstGeom prst="ellipse">
              <a:avLst/>
            </a:prstGeom>
            <a:noFill/>
            <a:ln w="9525">
              <a:noFill/>
            </a:ln>
          </p:spPr>
          <p:style>
            <a:lnRef idx="0"/>
            <a:fillRef idx="0"/>
            <a:effectRef idx="0"/>
            <a:fontRef idx="minor"/>
          </p:style>
        </p:sp>
        <p:sp>
          <p:nvSpPr>
            <p:cNvPr id="3130" name="Oval 16"/>
            <p:cNvSpPr/>
            <p:nvPr/>
          </p:nvSpPr>
          <p:spPr>
            <a:xfrm>
              <a:off x="1899000" y="266076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131" name="Oval 17"/>
            <p:cNvSpPr/>
            <p:nvPr/>
          </p:nvSpPr>
          <p:spPr>
            <a:xfrm>
              <a:off x="1746360" y="357516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132" name="Oval 18"/>
            <p:cNvSpPr/>
            <p:nvPr/>
          </p:nvSpPr>
          <p:spPr>
            <a:xfrm>
              <a:off x="3117960" y="31942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133" name="Oval 19"/>
            <p:cNvSpPr/>
            <p:nvPr/>
          </p:nvSpPr>
          <p:spPr>
            <a:xfrm>
              <a:off x="2965680" y="220356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134" name="Oval 20"/>
            <p:cNvSpPr/>
            <p:nvPr/>
          </p:nvSpPr>
          <p:spPr>
            <a:xfrm>
              <a:off x="4032360" y="4185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135" name="Oval 21"/>
            <p:cNvSpPr/>
            <p:nvPr/>
          </p:nvSpPr>
          <p:spPr>
            <a:xfrm>
              <a:off x="4489560" y="32706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136" name="Oval 22"/>
            <p:cNvSpPr/>
            <p:nvPr/>
          </p:nvSpPr>
          <p:spPr>
            <a:xfrm>
              <a:off x="3956400" y="227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137" name="Oval 23"/>
            <p:cNvSpPr/>
            <p:nvPr/>
          </p:nvSpPr>
          <p:spPr>
            <a:xfrm>
              <a:off x="2737080" y="41850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138" name="Line 24"/>
            <p:cNvSpPr/>
            <p:nvPr/>
          </p:nvSpPr>
          <p:spPr>
            <a:xfrm>
              <a:off x="3498840" y="3575160"/>
              <a:ext cx="609840" cy="609480"/>
            </a:xfrm>
            <a:prstGeom prst="line">
              <a:avLst/>
            </a:prstGeom>
            <a:ln w="9525">
              <a:solidFill>
                <a:srgbClr val="000000"/>
              </a:solidFill>
              <a:round/>
            </a:ln>
          </p:spPr>
          <p:style>
            <a:lnRef idx="0"/>
            <a:fillRef idx="0"/>
            <a:effectRef idx="0"/>
            <a:fontRef idx="minor"/>
          </p:style>
        </p:sp>
        <p:sp>
          <p:nvSpPr>
            <p:cNvPr id="3139" name="Line 25"/>
            <p:cNvSpPr/>
            <p:nvPr/>
          </p:nvSpPr>
          <p:spPr>
            <a:xfrm flipH="1">
              <a:off x="3194280" y="4489560"/>
              <a:ext cx="838080" cy="0"/>
            </a:xfrm>
            <a:prstGeom prst="line">
              <a:avLst/>
            </a:prstGeom>
            <a:ln w="9525">
              <a:solidFill>
                <a:srgbClr val="000000"/>
              </a:solidFill>
              <a:round/>
            </a:ln>
          </p:spPr>
          <p:style>
            <a:lnRef idx="0"/>
            <a:fillRef idx="0"/>
            <a:effectRef idx="0"/>
            <a:fontRef idx="minor"/>
          </p:style>
        </p:sp>
        <p:sp>
          <p:nvSpPr>
            <p:cNvPr id="3140" name="Line 26"/>
            <p:cNvSpPr/>
            <p:nvPr/>
          </p:nvSpPr>
          <p:spPr>
            <a:xfrm flipH="1" flipV="1">
              <a:off x="2127240" y="3956040"/>
              <a:ext cx="609840" cy="381240"/>
            </a:xfrm>
            <a:prstGeom prst="line">
              <a:avLst/>
            </a:prstGeom>
            <a:ln w="19050">
              <a:solidFill>
                <a:srgbClr val="ff0000"/>
              </a:solidFill>
              <a:round/>
            </a:ln>
          </p:spPr>
          <p:style>
            <a:lnRef idx="0"/>
            <a:fillRef idx="0"/>
            <a:effectRef idx="0"/>
            <a:fontRef idx="minor"/>
          </p:style>
        </p:sp>
        <p:sp>
          <p:nvSpPr>
            <p:cNvPr id="3141" name="Text Box 27"/>
            <p:cNvSpPr/>
            <p:nvPr/>
          </p:nvSpPr>
          <p:spPr>
            <a:xfrm>
              <a:off x="3499200" y="44136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142" name="Text Box 28"/>
            <p:cNvSpPr/>
            <p:nvPr/>
          </p:nvSpPr>
          <p:spPr>
            <a:xfrm>
              <a:off x="3324600" y="389124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143" name="Text Box 29"/>
            <p:cNvSpPr/>
            <p:nvPr/>
          </p:nvSpPr>
          <p:spPr>
            <a:xfrm>
              <a:off x="3584880" y="35532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144" name="Text Box 30"/>
            <p:cNvSpPr/>
            <p:nvPr/>
          </p:nvSpPr>
          <p:spPr>
            <a:xfrm>
              <a:off x="3856320" y="308484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145" name="Text Box 31"/>
            <p:cNvSpPr/>
            <p:nvPr/>
          </p:nvSpPr>
          <p:spPr>
            <a:xfrm>
              <a:off x="4413600" y="27370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46" name="Text Box 32"/>
            <p:cNvSpPr/>
            <p:nvPr/>
          </p:nvSpPr>
          <p:spPr>
            <a:xfrm>
              <a:off x="3488040" y="29116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147" name="Text Box 33"/>
            <p:cNvSpPr/>
            <p:nvPr/>
          </p:nvSpPr>
          <p:spPr>
            <a:xfrm>
              <a:off x="3507840" y="2093040"/>
              <a:ext cx="3564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48" name="Text Box 34"/>
            <p:cNvSpPr/>
            <p:nvPr/>
          </p:nvSpPr>
          <p:spPr>
            <a:xfrm>
              <a:off x="3042000" y="27370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149" name="Text Box 35"/>
            <p:cNvSpPr/>
            <p:nvPr/>
          </p:nvSpPr>
          <p:spPr>
            <a:xfrm>
              <a:off x="2737080" y="29656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150" name="Text Box 36"/>
            <p:cNvSpPr/>
            <p:nvPr/>
          </p:nvSpPr>
          <p:spPr>
            <a:xfrm>
              <a:off x="2432160" y="34228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151" name="Text Box 37"/>
            <p:cNvSpPr/>
            <p:nvPr/>
          </p:nvSpPr>
          <p:spPr>
            <a:xfrm>
              <a:off x="2268720" y="4099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52" name="Line 38"/>
            <p:cNvSpPr/>
            <p:nvPr/>
          </p:nvSpPr>
          <p:spPr>
            <a:xfrm flipV="1">
              <a:off x="2324160" y="2562120"/>
              <a:ext cx="685800" cy="304920"/>
            </a:xfrm>
            <a:prstGeom prst="line">
              <a:avLst/>
            </a:prstGeom>
            <a:ln w="9525">
              <a:solidFill>
                <a:srgbClr val="000000"/>
              </a:solidFill>
              <a:round/>
            </a:ln>
          </p:spPr>
          <p:style>
            <a:lnRef idx="0"/>
            <a:fillRef idx="0"/>
            <a:effectRef idx="0"/>
            <a:fontRef idx="minor"/>
          </p:style>
        </p:sp>
        <p:sp>
          <p:nvSpPr>
            <p:cNvPr id="3153" name="Text Box 39"/>
            <p:cNvSpPr/>
            <p:nvPr/>
          </p:nvSpPr>
          <p:spPr>
            <a:xfrm>
              <a:off x="2356200" y="243216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154" name="Freeform 93"/>
            <p:cNvSpPr/>
            <p:nvPr/>
          </p:nvSpPr>
          <p:spPr>
            <a:xfrm>
              <a:off x="3270600" y="182268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a:solidFill>
                <a:srgbClr val="000000"/>
              </a:solidFill>
              <a:round/>
            </a:ln>
          </p:spPr>
          <p:style>
            <a:lnRef idx="0"/>
            <a:fillRef idx="0"/>
            <a:effectRef idx="0"/>
            <a:fontRef idx="minor"/>
          </p:style>
        </p:sp>
        <p:sp>
          <p:nvSpPr>
            <p:cNvPr id="3155" name="Text Box 94"/>
            <p:cNvSpPr/>
            <p:nvPr/>
          </p:nvSpPr>
          <p:spPr>
            <a:xfrm>
              <a:off x="4413600" y="16704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156" name="Line 95"/>
            <p:cNvSpPr/>
            <p:nvPr/>
          </p:nvSpPr>
          <p:spPr>
            <a:xfrm flipH="1">
              <a:off x="4489560" y="4184640"/>
              <a:ext cx="228600" cy="195480"/>
            </a:xfrm>
            <a:prstGeom prst="line">
              <a:avLst/>
            </a:prstGeom>
            <a:ln w="9525">
              <a:solidFill>
                <a:srgbClr val="000000"/>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7" name="Freeform 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a:solidFill>
              <a:srgbClr val="ff0000"/>
            </a:solidFill>
            <a:round/>
          </a:ln>
        </p:spPr>
        <p:style>
          <a:lnRef idx="0"/>
          <a:fillRef idx="0"/>
          <a:effectRef idx="0"/>
          <a:fontRef idx="minor"/>
        </p:style>
      </p:sp>
      <p:sp>
        <p:nvSpPr>
          <p:cNvPr id="3158" name="Text Box 3"/>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159" name="Line 4"/>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3160" name="Text Box 5"/>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3161" name="Line 6"/>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3162" name="Line 7"/>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3163" name="Line 8"/>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3164" name="Line 9"/>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3165" name="Line 10"/>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3166" name="Line 11"/>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3167" name="Line 12"/>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3168" name="Line 13"/>
          <p:cNvSpPr/>
          <p:nvPr/>
        </p:nvSpPr>
        <p:spPr>
          <a:xfrm>
            <a:off x="3701880" y="2014200"/>
            <a:ext cx="717480" cy="0"/>
          </a:xfrm>
          <a:prstGeom prst="line">
            <a:avLst/>
          </a:prstGeom>
          <a:ln w="19050">
            <a:solidFill>
              <a:srgbClr val="ff0000"/>
            </a:solidFill>
            <a:round/>
          </a:ln>
        </p:spPr>
        <p:style>
          <a:lnRef idx="0"/>
          <a:fillRef idx="0"/>
          <a:effectRef idx="0"/>
          <a:fontRef idx="minor"/>
        </p:style>
      </p:sp>
      <p:sp>
        <p:nvSpPr>
          <p:cNvPr id="3169" name="Line 14"/>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3170" name="Oval 15"/>
          <p:cNvSpPr/>
          <p:nvPr/>
        </p:nvSpPr>
        <p:spPr>
          <a:xfrm>
            <a:off x="2057400" y="2438280"/>
            <a:ext cx="532800" cy="532800"/>
          </a:xfrm>
          <a:prstGeom prst="ellipse">
            <a:avLst/>
          </a:prstGeom>
          <a:noFill/>
          <a:ln w="9525">
            <a:noFill/>
          </a:ln>
        </p:spPr>
        <p:style>
          <a:lnRef idx="0"/>
          <a:fillRef idx="0"/>
          <a:effectRef idx="0"/>
          <a:fontRef idx="minor"/>
        </p:style>
      </p:sp>
      <p:sp>
        <p:nvSpPr>
          <p:cNvPr id="3171" name="Oval 16"/>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172" name="Oval 17"/>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173" name="Oval 18"/>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174" name="Oval 19"/>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175" name="Oval 20"/>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176" name="Oval 21"/>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177" name="Oval 22"/>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178" name="Oval 23"/>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179" name="Line 24"/>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3180" name="Line 25"/>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3181" name="Line 26"/>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3182" name="Text Box 27"/>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183" name="Text Box 28"/>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184" name="Text Box 29"/>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185" name="Text Box 30"/>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186" name="Text Box 31"/>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87" name="Text Box 32"/>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188" name="Text Box 33"/>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89" name="Text Box 34"/>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190" name="Text Box 35"/>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191" name="Text Box 36"/>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192" name="Text Box 37"/>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193" name="Line 38"/>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3194" name="Text Box 39"/>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195" name="Text Box 40"/>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Update distances of adjacent, unselected nodes</a:t>
            </a:r>
            <a:endParaRPr b="0" lang="en-IN" sz="1800" spc="-1" strike="noStrike">
              <a:latin typeface="Arial"/>
            </a:endParaRPr>
          </a:p>
        </p:txBody>
      </p:sp>
      <p:graphicFrame>
        <p:nvGraphicFramePr>
          <p:cNvPr id="3196" name="Group 41"/>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H</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197"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198" name="Line 94"/>
          <p:cNvSpPr/>
          <p:nvPr/>
        </p:nvSpPr>
        <p:spPr>
          <a:xfrm flipH="1">
            <a:off x="4800600" y="3809880"/>
            <a:ext cx="228600" cy="195120"/>
          </a:xfrm>
          <a:prstGeom prst="line">
            <a:avLst/>
          </a:prstGeom>
          <a:ln w="1905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9" name="Freeform 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a:solidFill>
              <a:srgbClr val="ff0000"/>
            </a:solidFill>
            <a:round/>
          </a:ln>
        </p:spPr>
        <p:style>
          <a:lnRef idx="0"/>
          <a:fillRef idx="0"/>
          <a:effectRef idx="0"/>
          <a:fontRef idx="minor"/>
        </p:style>
      </p:sp>
      <p:sp>
        <p:nvSpPr>
          <p:cNvPr id="3200" name="Text Box 3"/>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201" name="Line 4"/>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3202" name="Text Box 5"/>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3203" name="Line 6"/>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3204" name="Line 7"/>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3205" name="Line 8"/>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3206" name="Line 9"/>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3207" name="Line 10"/>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3208" name="Line 11"/>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3209" name="Line 12"/>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3210" name="Line 13"/>
          <p:cNvSpPr/>
          <p:nvPr/>
        </p:nvSpPr>
        <p:spPr>
          <a:xfrm>
            <a:off x="3701880" y="2014200"/>
            <a:ext cx="717480" cy="0"/>
          </a:xfrm>
          <a:prstGeom prst="line">
            <a:avLst/>
          </a:prstGeom>
          <a:ln w="19050">
            <a:solidFill>
              <a:srgbClr val="ff0000"/>
            </a:solidFill>
            <a:round/>
          </a:ln>
        </p:spPr>
        <p:style>
          <a:lnRef idx="0"/>
          <a:fillRef idx="0"/>
          <a:effectRef idx="0"/>
          <a:fontRef idx="minor"/>
        </p:style>
      </p:sp>
      <p:sp>
        <p:nvSpPr>
          <p:cNvPr id="3211" name="Line 14"/>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3212" name="Oval 15"/>
          <p:cNvSpPr/>
          <p:nvPr/>
        </p:nvSpPr>
        <p:spPr>
          <a:xfrm>
            <a:off x="2057400" y="2438280"/>
            <a:ext cx="532800" cy="532800"/>
          </a:xfrm>
          <a:prstGeom prst="ellipse">
            <a:avLst/>
          </a:prstGeom>
          <a:noFill/>
          <a:ln w="9525">
            <a:noFill/>
          </a:ln>
        </p:spPr>
        <p:style>
          <a:lnRef idx="0"/>
          <a:fillRef idx="0"/>
          <a:effectRef idx="0"/>
          <a:fontRef idx="minor"/>
        </p:style>
      </p:sp>
      <p:sp>
        <p:nvSpPr>
          <p:cNvPr id="3213" name="Oval 16"/>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214" name="Oval 17"/>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215" name="Oval 18"/>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216" name="Oval 19"/>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217" name="Oval 20"/>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218" name="Oval 21"/>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219" name="Oval 22"/>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220" name="Oval 23"/>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221" name="Line 24"/>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3222" name="Line 25"/>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3223" name="Line 26"/>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3224" name="Text Box 27"/>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225" name="Text Box 28"/>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226" name="Text Box 29"/>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227" name="Text Box 30"/>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228" name="Text Box 31"/>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229" name="Text Box 32"/>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230" name="Text Box 33"/>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231" name="Text Box 34"/>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232" name="Text Box 35"/>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233" name="Text Box 36"/>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234" name="Text Box 37"/>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235" name="Line 38"/>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3236" name="Text Box 39"/>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237" name="Text Box 40"/>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Update distances of adjacent, unselected nodes</a:t>
            </a:r>
            <a:endParaRPr b="0" lang="en-IN" sz="1800" spc="-1" strike="noStrike">
              <a:latin typeface="Arial"/>
            </a:endParaRPr>
          </a:p>
        </p:txBody>
      </p:sp>
      <p:graphicFrame>
        <p:nvGraphicFramePr>
          <p:cNvPr id="3238" name="Group 41"/>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H</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239"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240" name="Line 94"/>
          <p:cNvSpPr/>
          <p:nvPr/>
        </p:nvSpPr>
        <p:spPr>
          <a:xfrm flipH="1">
            <a:off x="4800600" y="3809880"/>
            <a:ext cx="228600" cy="195120"/>
          </a:xfrm>
          <a:prstGeom prst="line">
            <a:avLst/>
          </a:prstGeom>
          <a:ln w="1905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1" name="Freeform 3"/>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a:solidFill>
              <a:srgbClr val="ff0000"/>
            </a:solidFill>
            <a:round/>
          </a:ln>
        </p:spPr>
        <p:style>
          <a:lnRef idx="0"/>
          <a:fillRef idx="0"/>
          <a:effectRef idx="0"/>
          <a:fontRef idx="minor"/>
        </p:style>
      </p:sp>
      <p:sp>
        <p:nvSpPr>
          <p:cNvPr id="3242" name="Text Box 4"/>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243" name="Line 5"/>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3244" name="Text Box 6"/>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3245" name="Line 7"/>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3246" name="Line 8"/>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3247" name="Line 9"/>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3248" name="Line 10"/>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3249" name="Line 11"/>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3250" name="Line 12"/>
          <p:cNvSpPr/>
          <p:nvPr/>
        </p:nvSpPr>
        <p:spPr>
          <a:xfrm flipV="1">
            <a:off x="2286000" y="2743200"/>
            <a:ext cx="75960" cy="533160"/>
          </a:xfrm>
          <a:prstGeom prst="line">
            <a:avLst/>
          </a:prstGeom>
          <a:ln w="19050">
            <a:solidFill>
              <a:srgbClr val="ff0000"/>
            </a:solidFill>
            <a:round/>
          </a:ln>
        </p:spPr>
        <p:style>
          <a:lnRef idx="0"/>
          <a:fillRef idx="0"/>
          <a:effectRef idx="0"/>
          <a:fontRef idx="minor"/>
        </p:style>
      </p:sp>
      <p:sp>
        <p:nvSpPr>
          <p:cNvPr id="3251" name="Line 13"/>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3252" name="Line 14"/>
          <p:cNvSpPr/>
          <p:nvPr/>
        </p:nvSpPr>
        <p:spPr>
          <a:xfrm>
            <a:off x="3701880" y="2014200"/>
            <a:ext cx="717480" cy="0"/>
          </a:xfrm>
          <a:prstGeom prst="line">
            <a:avLst/>
          </a:prstGeom>
          <a:ln w="19050">
            <a:solidFill>
              <a:srgbClr val="ff0000"/>
            </a:solidFill>
            <a:round/>
          </a:ln>
        </p:spPr>
        <p:style>
          <a:lnRef idx="0"/>
          <a:fillRef idx="0"/>
          <a:effectRef idx="0"/>
          <a:fontRef idx="minor"/>
        </p:style>
      </p:sp>
      <p:sp>
        <p:nvSpPr>
          <p:cNvPr id="3253" name="Line 15"/>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3254" name="Oval 16"/>
          <p:cNvSpPr/>
          <p:nvPr/>
        </p:nvSpPr>
        <p:spPr>
          <a:xfrm>
            <a:off x="2057400" y="2438280"/>
            <a:ext cx="532800" cy="532800"/>
          </a:xfrm>
          <a:prstGeom prst="ellipse">
            <a:avLst/>
          </a:prstGeom>
          <a:noFill/>
          <a:ln w="9525">
            <a:noFill/>
          </a:ln>
        </p:spPr>
        <p:style>
          <a:lnRef idx="0"/>
          <a:fillRef idx="0"/>
          <a:effectRef idx="0"/>
          <a:fontRef idx="minor"/>
        </p:style>
      </p:sp>
      <p:sp>
        <p:nvSpPr>
          <p:cNvPr id="3255" name="Oval 17"/>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256" name="Oval 18"/>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257" name="Oval 19"/>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258" name="Oval 20"/>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259" name="Oval 21"/>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260" name="Oval 22"/>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261" name="Oval 23"/>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262" name="Oval 24"/>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263" name="Line 25"/>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3264" name="Line 26"/>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3265" name="Line 27"/>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3266" name="Text Box 28"/>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267" name="Text Box 29"/>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268" name="Text Box 30"/>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269" name="Text Box 31"/>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270" name="Text Box 32"/>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271" name="Text Box 33"/>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272" name="Text Box 34"/>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273" name="Text Box 35"/>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274" name="Text Box 36"/>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275" name="Text Box 37"/>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276" name="Text Box 38"/>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277" name="Line 39"/>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3278" name="Text Box 40"/>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279" name="Text Box 41"/>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node with minimum distance</a:t>
            </a:r>
            <a:endParaRPr b="0" lang="en-IN" sz="1800" spc="-1" strike="noStrike">
              <a:latin typeface="Arial"/>
            </a:endParaRPr>
          </a:p>
        </p:txBody>
      </p:sp>
      <p:graphicFrame>
        <p:nvGraphicFramePr>
          <p:cNvPr id="3280" name="Group 42"/>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H</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281" name="Text Box 94"/>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282" name="Line 95"/>
          <p:cNvSpPr/>
          <p:nvPr/>
        </p:nvSpPr>
        <p:spPr>
          <a:xfrm flipH="1">
            <a:off x="4800600" y="3809880"/>
            <a:ext cx="228600" cy="195120"/>
          </a:xfrm>
          <a:prstGeom prst="line">
            <a:avLst/>
          </a:prstGeom>
          <a:ln w="1905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3" name="Freeform 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a:solidFill>
              <a:srgbClr val="ff0000"/>
            </a:solidFill>
            <a:round/>
          </a:ln>
        </p:spPr>
        <p:style>
          <a:lnRef idx="0"/>
          <a:fillRef idx="0"/>
          <a:effectRef idx="0"/>
          <a:fontRef idx="minor"/>
        </p:style>
      </p:sp>
      <p:sp>
        <p:nvSpPr>
          <p:cNvPr id="3284" name="Text Box 3"/>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285" name="Line 4"/>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3286" name="Text Box 5"/>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25</a:t>
            </a:r>
            <a:endParaRPr b="0" lang="en-IN" sz="1400" spc="-1" strike="noStrike">
              <a:latin typeface="Arial"/>
            </a:endParaRPr>
          </a:p>
        </p:txBody>
      </p:sp>
      <p:sp>
        <p:nvSpPr>
          <p:cNvPr id="3287" name="Line 6"/>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3288" name="Line 7"/>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3289" name="Line 8"/>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3290" name="Line 9"/>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3291" name="Line 10"/>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3292" name="Line 11"/>
          <p:cNvSpPr/>
          <p:nvPr/>
        </p:nvSpPr>
        <p:spPr>
          <a:xfrm flipV="1">
            <a:off x="2286000" y="2743200"/>
            <a:ext cx="75960" cy="533160"/>
          </a:xfrm>
          <a:prstGeom prst="line">
            <a:avLst/>
          </a:prstGeom>
          <a:ln w="19050">
            <a:solidFill>
              <a:srgbClr val="ff0000"/>
            </a:solidFill>
            <a:round/>
          </a:ln>
        </p:spPr>
        <p:style>
          <a:lnRef idx="0"/>
          <a:fillRef idx="0"/>
          <a:effectRef idx="0"/>
          <a:fontRef idx="minor"/>
        </p:style>
      </p:sp>
      <p:sp>
        <p:nvSpPr>
          <p:cNvPr id="3293" name="Line 12"/>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3294" name="Line 13"/>
          <p:cNvSpPr/>
          <p:nvPr/>
        </p:nvSpPr>
        <p:spPr>
          <a:xfrm>
            <a:off x="3701880" y="2014200"/>
            <a:ext cx="717480" cy="0"/>
          </a:xfrm>
          <a:prstGeom prst="line">
            <a:avLst/>
          </a:prstGeom>
          <a:ln w="19050">
            <a:solidFill>
              <a:srgbClr val="ff0000"/>
            </a:solidFill>
            <a:round/>
          </a:ln>
        </p:spPr>
        <p:style>
          <a:lnRef idx="0"/>
          <a:fillRef idx="0"/>
          <a:effectRef idx="0"/>
          <a:fontRef idx="minor"/>
        </p:style>
      </p:sp>
      <p:sp>
        <p:nvSpPr>
          <p:cNvPr id="3295" name="Line 14"/>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3296" name="Oval 15"/>
          <p:cNvSpPr/>
          <p:nvPr/>
        </p:nvSpPr>
        <p:spPr>
          <a:xfrm>
            <a:off x="2057400" y="2438280"/>
            <a:ext cx="532800" cy="532800"/>
          </a:xfrm>
          <a:prstGeom prst="ellipse">
            <a:avLst/>
          </a:prstGeom>
          <a:noFill/>
          <a:ln w="9525">
            <a:noFill/>
          </a:ln>
        </p:spPr>
        <p:style>
          <a:lnRef idx="0"/>
          <a:fillRef idx="0"/>
          <a:effectRef idx="0"/>
          <a:fontRef idx="minor"/>
        </p:style>
      </p:sp>
      <p:sp>
        <p:nvSpPr>
          <p:cNvPr id="3297" name="Oval 16"/>
          <p:cNvSpPr/>
          <p:nvPr/>
        </p:nvSpPr>
        <p:spPr>
          <a:xfrm>
            <a:off x="2209680" y="22860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298" name="Oval 17"/>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299" name="Oval 18"/>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300" name="Oval 19"/>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301" name="Oval 20"/>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302" name="Oval 21"/>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303" name="Oval 22"/>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304" name="Oval 23"/>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305" name="Line 24"/>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3306" name="Line 25"/>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3307" name="Line 26"/>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3308" name="Text Box 27"/>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309" name="Text Box 28"/>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310" name="Text Box 29"/>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311" name="Text Box 30"/>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18</a:t>
            </a:r>
            <a:endParaRPr b="0" lang="en-IN" sz="1400" spc="-1" strike="noStrike">
              <a:latin typeface="Arial"/>
            </a:endParaRPr>
          </a:p>
        </p:txBody>
      </p:sp>
      <p:sp>
        <p:nvSpPr>
          <p:cNvPr id="3312" name="Text Box 31"/>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313" name="Text Box 32"/>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314" name="Text Box 33"/>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315" name="Text Box 34"/>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7</a:t>
            </a:r>
            <a:endParaRPr b="0" lang="en-IN" sz="1400" spc="-1" strike="noStrike">
              <a:latin typeface="Arial"/>
            </a:endParaRPr>
          </a:p>
        </p:txBody>
      </p:sp>
      <p:sp>
        <p:nvSpPr>
          <p:cNvPr id="3316" name="Text Box 35"/>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3317" name="Text Box 36"/>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9</a:t>
            </a:r>
            <a:endParaRPr b="0" lang="en-IN" sz="1400" spc="-1" strike="noStrike">
              <a:latin typeface="Arial"/>
            </a:endParaRPr>
          </a:p>
        </p:txBody>
      </p:sp>
      <p:sp>
        <p:nvSpPr>
          <p:cNvPr id="3318" name="Text Box 37"/>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319" name="Line 38"/>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3320" name="Text Box 39"/>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
        <p:nvSpPr>
          <p:cNvPr id="3321" name="Text Box 40"/>
          <p:cNvSpPr/>
          <p:nvPr/>
        </p:nvSpPr>
        <p:spPr>
          <a:xfrm>
            <a:off x="5486400" y="121932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Update distances of adjacent, unselected nodes</a:t>
            </a:r>
            <a:endParaRPr b="0" lang="en-IN" sz="1800" spc="-1" strike="noStrike">
              <a:latin typeface="Arial"/>
            </a:endParaRPr>
          </a:p>
        </p:txBody>
      </p:sp>
      <p:graphicFrame>
        <p:nvGraphicFramePr>
          <p:cNvPr id="3322" name="Group 41"/>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ff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H</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323"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324" name="Line 94"/>
          <p:cNvSpPr/>
          <p:nvPr/>
        </p:nvSpPr>
        <p:spPr>
          <a:xfrm flipH="1">
            <a:off x="4800600" y="3809880"/>
            <a:ext cx="228600" cy="195120"/>
          </a:xfrm>
          <a:prstGeom prst="line">
            <a:avLst/>
          </a:prstGeom>
          <a:ln w="19050">
            <a:solidFill>
              <a:srgbClr val="ff0000"/>
            </a:solidFill>
            <a:round/>
          </a:ln>
        </p:spPr>
        <p:style>
          <a:lnRef idx="0"/>
          <a:fillRef idx="0"/>
          <a:effectRef idx="0"/>
          <a:fontRef idx="minor"/>
        </p:style>
      </p:sp>
      <p:sp>
        <p:nvSpPr>
          <p:cNvPr id="3325" name="Text Box 96"/>
          <p:cNvSpPr/>
          <p:nvPr/>
        </p:nvSpPr>
        <p:spPr>
          <a:xfrm>
            <a:off x="5486400" y="5029200"/>
            <a:ext cx="281880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Table entries unchanged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6" name="Freeform 2"/>
          <p:cNvSpPr/>
          <p:nvPr/>
        </p:nvSpPr>
        <p:spPr>
          <a:xfrm>
            <a:off x="3581280" y="1447920"/>
            <a:ext cx="2056680" cy="2513880"/>
          </a:xfrm>
          <a:custGeom>
            <a:avLst/>
            <a:gdLst/>
            <a:ahLst/>
            <a:rect l="l" t="t"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a:solidFill>
              <a:srgbClr val="ff0000"/>
            </a:solidFill>
            <a:round/>
          </a:ln>
        </p:spPr>
        <p:style>
          <a:lnRef idx="0"/>
          <a:fillRef idx="0"/>
          <a:effectRef idx="0"/>
          <a:fontRef idx="minor"/>
        </p:style>
      </p:sp>
      <p:sp>
        <p:nvSpPr>
          <p:cNvPr id="3327" name="Text Box 3"/>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328" name="Line 7"/>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3329" name="Line 10"/>
          <p:cNvSpPr/>
          <p:nvPr/>
        </p:nvSpPr>
        <p:spPr>
          <a:xfrm flipV="1">
            <a:off x="3504960" y="3200400"/>
            <a:ext cx="1447920" cy="761760"/>
          </a:xfrm>
          <a:prstGeom prst="line">
            <a:avLst/>
          </a:prstGeom>
          <a:ln w="19050">
            <a:solidFill>
              <a:srgbClr val="ff0000"/>
            </a:solidFill>
            <a:round/>
          </a:ln>
        </p:spPr>
        <p:style>
          <a:lnRef idx="0"/>
          <a:fillRef idx="0"/>
          <a:effectRef idx="0"/>
          <a:fontRef idx="minor"/>
        </p:style>
      </p:sp>
      <p:sp>
        <p:nvSpPr>
          <p:cNvPr id="3330" name="Line 11"/>
          <p:cNvSpPr/>
          <p:nvPr/>
        </p:nvSpPr>
        <p:spPr>
          <a:xfrm flipV="1">
            <a:off x="2286000" y="2743200"/>
            <a:ext cx="75960" cy="533160"/>
          </a:xfrm>
          <a:prstGeom prst="line">
            <a:avLst/>
          </a:prstGeom>
          <a:ln w="19050">
            <a:solidFill>
              <a:srgbClr val="ff0000"/>
            </a:solidFill>
            <a:round/>
          </a:ln>
        </p:spPr>
        <p:style>
          <a:lnRef idx="0"/>
          <a:fillRef idx="0"/>
          <a:effectRef idx="0"/>
          <a:fontRef idx="minor"/>
        </p:style>
      </p:sp>
      <p:sp>
        <p:nvSpPr>
          <p:cNvPr id="3331" name="Line 13"/>
          <p:cNvSpPr/>
          <p:nvPr/>
        </p:nvSpPr>
        <p:spPr>
          <a:xfrm>
            <a:off x="3701880" y="2014200"/>
            <a:ext cx="717480" cy="0"/>
          </a:xfrm>
          <a:prstGeom prst="line">
            <a:avLst/>
          </a:prstGeom>
          <a:ln w="19050">
            <a:solidFill>
              <a:srgbClr val="ff0000"/>
            </a:solidFill>
            <a:round/>
          </a:ln>
        </p:spPr>
        <p:style>
          <a:lnRef idx="0"/>
          <a:fillRef idx="0"/>
          <a:effectRef idx="0"/>
          <a:fontRef idx="minor"/>
        </p:style>
      </p:sp>
      <p:sp>
        <p:nvSpPr>
          <p:cNvPr id="3332" name="Line 14"/>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3333" name="Oval 15"/>
          <p:cNvSpPr/>
          <p:nvPr/>
        </p:nvSpPr>
        <p:spPr>
          <a:xfrm>
            <a:off x="2057400" y="2438280"/>
            <a:ext cx="532800" cy="532800"/>
          </a:xfrm>
          <a:prstGeom prst="ellipse">
            <a:avLst/>
          </a:prstGeom>
          <a:noFill/>
          <a:ln w="9525">
            <a:noFill/>
          </a:ln>
        </p:spPr>
        <p:style>
          <a:lnRef idx="0"/>
          <a:fillRef idx="0"/>
          <a:effectRef idx="0"/>
          <a:fontRef idx="minor"/>
        </p:style>
      </p:sp>
      <p:sp>
        <p:nvSpPr>
          <p:cNvPr id="3334" name="Oval 16"/>
          <p:cNvSpPr/>
          <p:nvPr/>
        </p:nvSpPr>
        <p:spPr>
          <a:xfrm>
            <a:off x="2209680" y="22860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3335" name="Oval 17"/>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3336" name="Oval 18"/>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3337" name="Oval 19"/>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3338" name="Oval 20"/>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3339" name="Oval 21"/>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3340" name="Oval 22"/>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3341" name="Oval 23"/>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3342" name="Line 26"/>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3343" name="Text Box 28"/>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344" name="Text Box 31"/>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345" name="Text Box 32"/>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3346" name="Text Box 33"/>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347" name="Text Box 37"/>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3348" name="Text Box 40"/>
          <p:cNvSpPr/>
          <p:nvPr/>
        </p:nvSpPr>
        <p:spPr>
          <a:xfrm>
            <a:off x="5715000" y="1106280"/>
            <a:ext cx="2894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Shortest Path from Vertex D to all other Vertices</a:t>
            </a:r>
            <a:endParaRPr b="0" lang="en-IN" sz="1800" spc="-1" strike="noStrike">
              <a:latin typeface="Arial"/>
            </a:endParaRPr>
          </a:p>
        </p:txBody>
      </p:sp>
      <p:graphicFrame>
        <p:nvGraphicFramePr>
          <p:cNvPr id="3349" name="Group 41"/>
          <p:cNvGraphicFramePr/>
          <p:nvPr/>
        </p:nvGraphicFramePr>
        <p:xfrm>
          <a:off x="5867280" y="1981080"/>
          <a:ext cx="2133000" cy="3065040"/>
        </p:xfrm>
        <a:graphic>
          <a:graphicData uri="http://schemas.openxmlformats.org/drawingml/2006/table">
            <a:tbl>
              <a:tblPr/>
              <a:tblGrid>
                <a:gridCol w="533160"/>
                <a:gridCol w="533160"/>
                <a:gridCol w="533160"/>
                <a:gridCol w="533880"/>
              </a:tblGrid>
              <a:tr h="368640">
                <a:tc>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K</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p</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A</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H</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5064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F</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1" lang="en-US" sz="1600" spc="-1" strike="noStrike">
                          <a:solidFill>
                            <a:srgbClr val="000000"/>
                          </a:solidFill>
                          <a:latin typeface="Times New Roman"/>
                        </a:rPr>
                        <a:t>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350" name="Text Box 93"/>
          <p:cNvSpPr/>
          <p:nvPr/>
        </p:nvSpPr>
        <p:spPr>
          <a:xfrm>
            <a:off x="4724280" y="12952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3351" name="Line 94"/>
          <p:cNvSpPr/>
          <p:nvPr/>
        </p:nvSpPr>
        <p:spPr>
          <a:xfrm flipH="1">
            <a:off x="4800600" y="3809880"/>
            <a:ext cx="228600" cy="195120"/>
          </a:xfrm>
          <a:prstGeom prst="line">
            <a:avLst/>
          </a:prstGeom>
          <a:ln w="19050">
            <a:solidFill>
              <a:srgbClr val="ff0000"/>
            </a:solidFill>
            <a:round/>
          </a:ln>
        </p:spPr>
        <p:style>
          <a:lnRef idx="0"/>
          <a:fillRef idx="0"/>
          <a:effectRef idx="0"/>
          <a:fontRef idx="minor"/>
        </p:style>
      </p:sp>
      <p:sp>
        <p:nvSpPr>
          <p:cNvPr id="3352" name="Text Box 95"/>
          <p:cNvSpPr/>
          <p:nvPr/>
        </p:nvSpPr>
        <p:spPr>
          <a:xfrm>
            <a:off x="6062760" y="5181480"/>
            <a:ext cx="1828080" cy="45576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00"/>
                </a:solidFill>
                <a:latin typeface="Cambria"/>
                <a:ea typeface="DejaVu Sans"/>
              </a:rPr>
              <a:t>Done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Picture 1028" descr="stringtheory"/>
          <p:cNvPicPr/>
          <p:nvPr/>
        </p:nvPicPr>
        <p:blipFill>
          <a:blip r:embed="rId1"/>
          <a:stretch/>
        </p:blipFill>
        <p:spPr>
          <a:xfrm>
            <a:off x="1523880" y="0"/>
            <a:ext cx="9143280" cy="6857280"/>
          </a:xfrm>
          <a:prstGeom prst="rect">
            <a:avLst/>
          </a:prstGeom>
          <a:ln w="0">
            <a:noFill/>
          </a:ln>
        </p:spPr>
      </p:pic>
      <p:sp>
        <p:nvSpPr>
          <p:cNvPr id="219" name="Rectangle 1029"/>
          <p:cNvSpPr/>
          <p:nvPr/>
        </p:nvSpPr>
        <p:spPr>
          <a:xfrm>
            <a:off x="1523880" y="0"/>
            <a:ext cx="7771680" cy="608760"/>
          </a:xfrm>
          <a:prstGeom prst="rect">
            <a:avLst/>
          </a:prstGeom>
          <a:noFill/>
          <a:ln w="0">
            <a:noFill/>
          </a:ln>
          <a:effectLst>
            <a:outerShdw blurRad="0" dir="2700000" dist="35638">
              <a:srgbClr val="eeece1">
                <a:alpha val="91000"/>
              </a:srgbClr>
            </a:outerShdw>
          </a:effectLst>
        </p:spPr>
        <p:style>
          <a:lnRef idx="0"/>
          <a:fillRef idx="0"/>
          <a:effectRef idx="0"/>
          <a:fontRef idx="minor"/>
        </p:style>
        <p:txBody>
          <a:bodyPr lIns="90000" rIns="90000" tIns="45000" bIns="45000">
            <a:normAutofit/>
          </a:bodyPr>
          <a:p>
            <a:pPr>
              <a:lnSpc>
                <a:spcPct val="90000"/>
              </a:lnSpc>
            </a:pPr>
            <a:r>
              <a:rPr b="1" i="1" lang="en-US" sz="3600" spc="-1" strike="noStrike">
                <a:solidFill>
                  <a:srgbClr val="f8ff79"/>
                </a:solidFill>
                <a:latin typeface="Futura"/>
              </a:rPr>
              <a:t>Graph Terminology</a:t>
            </a:r>
            <a:endParaRPr b="0" lang="en-IN" sz="3600" spc="-1" strike="noStrike">
              <a:latin typeface="Arial"/>
            </a:endParaRPr>
          </a:p>
        </p:txBody>
      </p:sp>
      <p:sp>
        <p:nvSpPr>
          <p:cNvPr id="220" name="AutoShape 1030"/>
          <p:cNvSpPr/>
          <p:nvPr/>
        </p:nvSpPr>
        <p:spPr>
          <a:xfrm rot="21566400">
            <a:off x="2286000" y="1142640"/>
            <a:ext cx="5712840" cy="3885480"/>
          </a:xfrm>
          <a:prstGeom prst="roundRect">
            <a:avLst>
              <a:gd name="adj" fmla="val 16667"/>
            </a:avLst>
          </a:prstGeom>
          <a:solidFill>
            <a:schemeClr val="tx1"/>
          </a:solidFill>
          <a:ln w="9525">
            <a:solidFill>
              <a:srgbClr val="000000"/>
            </a:solidFill>
            <a:round/>
          </a:ln>
        </p:spPr>
        <p:style>
          <a:lnRef idx="0"/>
          <a:fillRef idx="0"/>
          <a:effectRef idx="0"/>
          <a:fontRef idx="minor"/>
        </p:style>
      </p:sp>
      <p:sp>
        <p:nvSpPr>
          <p:cNvPr id="221" name="Rectangle 1031"/>
          <p:cNvSpPr/>
          <p:nvPr/>
        </p:nvSpPr>
        <p:spPr>
          <a:xfrm rot="21465000">
            <a:off x="2465280" y="1314000"/>
            <a:ext cx="5866560" cy="4637160"/>
          </a:xfrm>
          <a:prstGeom prst="rect">
            <a:avLst/>
          </a:prstGeom>
          <a:solidFill>
            <a:schemeClr val="tx1"/>
          </a:solidFill>
          <a:ln w="0">
            <a:noFill/>
          </a:ln>
        </p:spPr>
        <p:style>
          <a:lnRef idx="0"/>
          <a:fillRef idx="0"/>
          <a:effectRef idx="0"/>
          <a:fontRef idx="minor"/>
        </p:style>
        <p:txBody>
          <a:bodyPr lIns="90000" rIns="90000" tIns="45000" bIns="45000">
            <a:spAutoFit/>
          </a:bodyPr>
          <a:p>
            <a:pPr marL="216000" indent="-215640">
              <a:lnSpc>
                <a:spcPct val="90000"/>
              </a:lnSpc>
              <a:spcBef>
                <a:spcPts val="641"/>
              </a:spcBef>
              <a:buClr>
                <a:srgbClr val="ffffff"/>
              </a:buClr>
              <a:buFont typeface="Wingdings" charset="2"/>
              <a:buChar char=""/>
            </a:pPr>
            <a:r>
              <a:rPr b="0" lang="en-US" sz="3200" spc="-1" strike="noStrike">
                <a:solidFill>
                  <a:srgbClr val="ffffff"/>
                </a:solidFill>
                <a:latin typeface="Marker Felt"/>
                <a:ea typeface="DejaVu Sans"/>
              </a:rPr>
              <a:t>A </a:t>
            </a:r>
            <a:r>
              <a:rPr b="0" i="1" lang="en-US" sz="3200" spc="-1" strike="noStrike">
                <a:solidFill>
                  <a:srgbClr val="e8341e"/>
                </a:solidFill>
                <a:latin typeface="Marker Felt"/>
                <a:ea typeface="DejaVu Sans"/>
              </a:rPr>
              <a:t>path</a:t>
            </a:r>
            <a:r>
              <a:rPr b="0" lang="en-US" sz="3200" spc="-1" strike="noStrike">
                <a:solidFill>
                  <a:srgbClr val="ffffff"/>
                </a:solidFill>
                <a:latin typeface="Marker Felt"/>
                <a:ea typeface="DejaVu Sans"/>
              </a:rPr>
              <a:t> is a sequence of vertices such that each vertex is adjacent to the next.  In a path, each edge can be traveled </a:t>
            </a:r>
            <a:r>
              <a:rPr b="1" lang="en-US" sz="3200" spc="-1" strike="noStrike">
                <a:solidFill>
                  <a:srgbClr val="ffffff"/>
                </a:solidFill>
                <a:latin typeface="Marker Felt"/>
                <a:ea typeface="DejaVu Sans"/>
              </a:rPr>
              <a:t>only once</a:t>
            </a:r>
            <a:r>
              <a:rPr b="0" lang="en-US" sz="3200" spc="-1" strike="noStrike">
                <a:solidFill>
                  <a:srgbClr val="ffffff"/>
                </a:solidFill>
                <a:latin typeface="Marker Felt"/>
                <a:ea typeface="DejaVu Sans"/>
              </a:rPr>
              <a:t>. </a:t>
            </a:r>
            <a:endParaRPr b="0" lang="en-IN" sz="3200" spc="-1" strike="noStrike">
              <a:latin typeface="Arial"/>
            </a:endParaRPr>
          </a:p>
          <a:p>
            <a:pPr>
              <a:lnSpc>
                <a:spcPct val="90000"/>
              </a:lnSpc>
              <a:spcBef>
                <a:spcPts val="641"/>
              </a:spcBef>
            </a:pPr>
            <a:endParaRPr b="0" lang="en-IN" sz="3200" spc="-1" strike="noStrike">
              <a:latin typeface="Arial"/>
            </a:endParaRPr>
          </a:p>
          <a:p>
            <a:pPr marL="216000" indent="-215640">
              <a:lnSpc>
                <a:spcPct val="90000"/>
              </a:lnSpc>
              <a:spcBef>
                <a:spcPts val="641"/>
              </a:spcBef>
              <a:buClr>
                <a:srgbClr val="ffffff"/>
              </a:buClr>
              <a:buFont typeface="Wingdings" charset="2"/>
              <a:buChar char=""/>
            </a:pPr>
            <a:r>
              <a:rPr b="0" lang="en-US" sz="3200" spc="-1" strike="noStrike">
                <a:solidFill>
                  <a:srgbClr val="ffffff"/>
                </a:solidFill>
                <a:latin typeface="Marker Felt"/>
                <a:ea typeface="DejaVu Sans"/>
              </a:rPr>
              <a:t>The </a:t>
            </a:r>
            <a:r>
              <a:rPr b="0" i="1" lang="en-US" sz="3200" spc="-1" strike="noStrike">
                <a:solidFill>
                  <a:srgbClr val="e8341e"/>
                </a:solidFill>
                <a:latin typeface="Marker Felt"/>
                <a:ea typeface="DejaVu Sans"/>
              </a:rPr>
              <a:t>length of a path</a:t>
            </a:r>
            <a:r>
              <a:rPr b="0" lang="en-US" sz="3200" spc="-1" strike="noStrike">
                <a:solidFill>
                  <a:srgbClr val="ffffff"/>
                </a:solidFill>
                <a:latin typeface="Marker Felt"/>
                <a:ea typeface="DejaVu Sans"/>
              </a:rPr>
              <a:t> is the number of edges in that path.</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Picture 1026" descr="stringtheory"/>
          <p:cNvPicPr/>
          <p:nvPr/>
        </p:nvPicPr>
        <p:blipFill>
          <a:blip r:embed="rId1"/>
          <a:stretch/>
        </p:blipFill>
        <p:spPr>
          <a:xfrm>
            <a:off x="1523880" y="0"/>
            <a:ext cx="9143280" cy="6857280"/>
          </a:xfrm>
          <a:prstGeom prst="rect">
            <a:avLst/>
          </a:prstGeom>
          <a:ln w="0">
            <a:noFill/>
          </a:ln>
        </p:spPr>
      </p:pic>
      <p:sp>
        <p:nvSpPr>
          <p:cNvPr id="223" name="Rectangle 1027"/>
          <p:cNvSpPr/>
          <p:nvPr/>
        </p:nvSpPr>
        <p:spPr>
          <a:xfrm>
            <a:off x="1523880" y="0"/>
            <a:ext cx="7771680" cy="608760"/>
          </a:xfrm>
          <a:prstGeom prst="rect">
            <a:avLst/>
          </a:prstGeom>
          <a:noFill/>
          <a:ln w="0">
            <a:noFill/>
          </a:ln>
          <a:effectLst>
            <a:outerShdw blurRad="0" dir="2700000" dist="35638">
              <a:srgbClr val="eeece1">
                <a:alpha val="91000"/>
              </a:srgbClr>
            </a:outerShdw>
          </a:effectLst>
        </p:spPr>
        <p:style>
          <a:lnRef idx="0"/>
          <a:fillRef idx="0"/>
          <a:effectRef idx="0"/>
          <a:fontRef idx="minor"/>
        </p:style>
        <p:txBody>
          <a:bodyPr lIns="90000" rIns="90000" tIns="45000" bIns="45000">
            <a:normAutofit/>
          </a:bodyPr>
          <a:p>
            <a:pPr>
              <a:lnSpc>
                <a:spcPct val="90000"/>
              </a:lnSpc>
            </a:pPr>
            <a:r>
              <a:rPr b="1" i="1" lang="en-US" sz="3600" spc="-1" strike="noStrike">
                <a:solidFill>
                  <a:srgbClr val="f8ff79"/>
                </a:solidFill>
                <a:latin typeface="Futura"/>
              </a:rPr>
              <a:t>Graph Terminology</a:t>
            </a:r>
            <a:endParaRPr b="0" lang="en-IN" sz="3600" spc="-1" strike="noStrike">
              <a:latin typeface="Arial"/>
            </a:endParaRPr>
          </a:p>
        </p:txBody>
      </p:sp>
      <p:sp>
        <p:nvSpPr>
          <p:cNvPr id="224" name="AutoShape 1028"/>
          <p:cNvSpPr/>
          <p:nvPr/>
        </p:nvSpPr>
        <p:spPr>
          <a:xfrm rot="21566400">
            <a:off x="2284200" y="1063080"/>
            <a:ext cx="6095160" cy="3961800"/>
          </a:xfrm>
          <a:prstGeom prst="roundRect">
            <a:avLst>
              <a:gd name="adj" fmla="val 16667"/>
            </a:avLst>
          </a:prstGeom>
          <a:solidFill>
            <a:schemeClr val="tx1"/>
          </a:solidFill>
          <a:ln w="9525">
            <a:solidFill>
              <a:srgbClr val="000000"/>
            </a:solidFill>
            <a:round/>
          </a:ln>
        </p:spPr>
        <p:style>
          <a:lnRef idx="0"/>
          <a:fillRef idx="0"/>
          <a:effectRef idx="0"/>
          <a:fontRef idx="minor"/>
        </p:style>
      </p:sp>
      <p:sp>
        <p:nvSpPr>
          <p:cNvPr id="225" name="Rectangle 1029"/>
          <p:cNvSpPr/>
          <p:nvPr/>
        </p:nvSpPr>
        <p:spPr>
          <a:xfrm rot="21465000">
            <a:off x="2440800" y="2033280"/>
            <a:ext cx="5579280" cy="1925280"/>
          </a:xfrm>
          <a:prstGeom prst="rect">
            <a:avLst/>
          </a:prstGeom>
          <a:solidFill>
            <a:schemeClr val="tx1"/>
          </a:solidFill>
          <a:ln w="0">
            <a:noFill/>
          </a:ln>
        </p:spPr>
        <p:style>
          <a:lnRef idx="0"/>
          <a:fillRef idx="0"/>
          <a:effectRef idx="0"/>
          <a:fontRef idx="minor"/>
        </p:style>
        <p:txBody>
          <a:bodyPr lIns="90000" rIns="90000" tIns="45000" bIns="45000">
            <a:spAutoFit/>
          </a:bodyPr>
          <a:p>
            <a:pPr marL="216000" indent="-215640">
              <a:lnSpc>
                <a:spcPct val="90000"/>
              </a:lnSpc>
              <a:spcBef>
                <a:spcPts val="641"/>
              </a:spcBef>
              <a:buClr>
                <a:srgbClr val="ffffff"/>
              </a:buClr>
              <a:buFont typeface="Symbol"/>
              <a:buChar char=""/>
            </a:pPr>
            <a:r>
              <a:rPr b="0" lang="en-US" sz="3200" spc="-1" strike="noStrike">
                <a:solidFill>
                  <a:srgbClr val="ffffff"/>
                </a:solidFill>
                <a:latin typeface="Marker Felt"/>
                <a:ea typeface="DejaVu Sans"/>
              </a:rPr>
              <a:t>A path that starts and ends at the same vertex is called a </a:t>
            </a:r>
            <a:r>
              <a:rPr b="0" i="1" lang="en-US" sz="3200" spc="-1" strike="noStrike">
                <a:solidFill>
                  <a:srgbClr val="e8341e"/>
                </a:solidFill>
                <a:latin typeface="Marker Felt"/>
                <a:ea typeface="DejaVu Sans"/>
              </a:rPr>
              <a:t>circuit/cycle</a:t>
            </a:r>
            <a:r>
              <a:rPr b="0" lang="en-US" sz="3200" spc="-1" strike="noStrike">
                <a:solidFill>
                  <a:srgbClr val="ffffff"/>
                </a:solidFill>
                <a:latin typeface="Marker Felt"/>
                <a:ea typeface="DejaVu Sans"/>
              </a:rPr>
              <a:t>.</a:t>
            </a:r>
            <a:endParaRPr b="0" lang="en-IN" sz="3200" spc="-1" strike="noStrike">
              <a:latin typeface="Arial"/>
            </a:endParaRPr>
          </a:p>
          <a:p>
            <a:pPr>
              <a:lnSpc>
                <a:spcPct val="9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itle 1"/>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IN" sz="3600" spc="-1" strike="noStrike">
                <a:solidFill>
                  <a:srgbClr val="c00000"/>
                </a:solidFill>
                <a:latin typeface="Cambria"/>
              </a:rPr>
              <a:t>Cycle </a:t>
            </a:r>
            <a:endParaRPr b="0" lang="en-IN" sz="3600" spc="-1" strike="noStrike">
              <a:latin typeface="Arial"/>
            </a:endParaRPr>
          </a:p>
        </p:txBody>
      </p:sp>
      <p:pic>
        <p:nvPicPr>
          <p:cNvPr id="227" name="Content Placeholder 3" descr=""/>
          <p:cNvPicPr/>
          <p:nvPr/>
        </p:nvPicPr>
        <p:blipFill>
          <a:blip r:embed="rId1"/>
          <a:stretch/>
        </p:blipFill>
        <p:spPr>
          <a:xfrm>
            <a:off x="2626200" y="2560320"/>
            <a:ext cx="6230160" cy="2954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Picture 1026" descr="stringtheory"/>
          <p:cNvPicPr/>
          <p:nvPr/>
        </p:nvPicPr>
        <p:blipFill>
          <a:blip r:embed="rId1"/>
          <a:stretch/>
        </p:blipFill>
        <p:spPr>
          <a:xfrm>
            <a:off x="1523880" y="0"/>
            <a:ext cx="9143280" cy="6857280"/>
          </a:xfrm>
          <a:prstGeom prst="rect">
            <a:avLst/>
          </a:prstGeom>
          <a:ln w="0">
            <a:noFill/>
          </a:ln>
        </p:spPr>
      </p:pic>
      <p:sp>
        <p:nvSpPr>
          <p:cNvPr id="229" name="Rectangle 1027"/>
          <p:cNvSpPr/>
          <p:nvPr/>
        </p:nvSpPr>
        <p:spPr>
          <a:xfrm>
            <a:off x="1523880" y="0"/>
            <a:ext cx="7771680" cy="608760"/>
          </a:xfrm>
          <a:prstGeom prst="rect">
            <a:avLst/>
          </a:prstGeom>
          <a:noFill/>
          <a:ln w="0">
            <a:noFill/>
          </a:ln>
          <a:effectLst>
            <a:outerShdw blurRad="0" dir="2700000" dist="35638">
              <a:srgbClr val="eeece1">
                <a:alpha val="91000"/>
              </a:srgbClr>
            </a:outerShdw>
          </a:effectLst>
        </p:spPr>
        <p:style>
          <a:lnRef idx="0"/>
          <a:fillRef idx="0"/>
          <a:effectRef idx="0"/>
          <a:fontRef idx="minor"/>
        </p:style>
        <p:txBody>
          <a:bodyPr lIns="90000" rIns="90000" tIns="45000" bIns="45000">
            <a:normAutofit/>
          </a:bodyPr>
          <a:p>
            <a:pPr>
              <a:lnSpc>
                <a:spcPct val="90000"/>
              </a:lnSpc>
            </a:pPr>
            <a:r>
              <a:rPr b="1" i="1" lang="en-US" sz="3600" spc="-1" strike="noStrike">
                <a:solidFill>
                  <a:srgbClr val="f8ff79"/>
                </a:solidFill>
                <a:latin typeface="Futura"/>
              </a:rPr>
              <a:t>Graph Terminology</a:t>
            </a:r>
            <a:endParaRPr b="0" lang="en-IN" sz="3600" spc="-1" strike="noStrike">
              <a:latin typeface="Arial"/>
            </a:endParaRPr>
          </a:p>
        </p:txBody>
      </p:sp>
      <p:sp>
        <p:nvSpPr>
          <p:cNvPr id="230" name="AutoShape 1028"/>
          <p:cNvSpPr/>
          <p:nvPr/>
        </p:nvSpPr>
        <p:spPr>
          <a:xfrm rot="21566400">
            <a:off x="2284200" y="1063080"/>
            <a:ext cx="6095160" cy="3961800"/>
          </a:xfrm>
          <a:prstGeom prst="roundRect">
            <a:avLst>
              <a:gd name="adj" fmla="val 16667"/>
            </a:avLst>
          </a:prstGeom>
          <a:solidFill>
            <a:schemeClr val="tx1"/>
          </a:solidFill>
          <a:ln w="9525">
            <a:solidFill>
              <a:srgbClr val="000000"/>
            </a:solidFill>
            <a:round/>
          </a:ln>
        </p:spPr>
        <p:style>
          <a:lnRef idx="0"/>
          <a:fillRef idx="0"/>
          <a:effectRef idx="0"/>
          <a:fontRef idx="minor"/>
        </p:style>
      </p:sp>
      <p:sp>
        <p:nvSpPr>
          <p:cNvPr id="231" name="Rectangle 1029"/>
          <p:cNvSpPr/>
          <p:nvPr/>
        </p:nvSpPr>
        <p:spPr>
          <a:xfrm rot="21465000">
            <a:off x="2448360" y="2150280"/>
            <a:ext cx="5579280" cy="2079720"/>
          </a:xfrm>
          <a:prstGeom prst="rect">
            <a:avLst/>
          </a:prstGeom>
          <a:solidFill>
            <a:schemeClr val="tx1"/>
          </a:solidFill>
          <a:ln w="0">
            <a:noFill/>
          </a:ln>
        </p:spPr>
        <p:style>
          <a:lnRef idx="0"/>
          <a:fillRef idx="0"/>
          <a:effectRef idx="0"/>
          <a:fontRef idx="minor"/>
        </p:style>
        <p:txBody>
          <a:bodyPr lIns="90000" rIns="90000" tIns="45000" bIns="45000">
            <a:spAutoFit/>
          </a:bodyPr>
          <a:p>
            <a:pPr marL="216000" indent="-215640">
              <a:lnSpc>
                <a:spcPct val="90000"/>
              </a:lnSpc>
              <a:spcBef>
                <a:spcPts val="561"/>
              </a:spcBef>
              <a:buClr>
                <a:srgbClr val="ffffff"/>
              </a:buClr>
              <a:buFont typeface="Symbol"/>
              <a:buChar char=""/>
            </a:pPr>
            <a:r>
              <a:rPr b="0" lang="en-US" sz="2800" spc="-1" strike="noStrike">
                <a:solidFill>
                  <a:srgbClr val="ffffff"/>
                </a:solidFill>
                <a:latin typeface="Marker Felt"/>
                <a:ea typeface="DejaVu Sans"/>
              </a:rPr>
              <a:t>A </a:t>
            </a:r>
            <a:r>
              <a:rPr b="0" i="1" lang="en-US" sz="2800" spc="-1" strike="noStrike">
                <a:solidFill>
                  <a:srgbClr val="e8341e"/>
                </a:solidFill>
                <a:latin typeface="Marker Felt"/>
                <a:ea typeface="DejaVu Sans"/>
              </a:rPr>
              <a:t>Complete graph</a:t>
            </a:r>
            <a:r>
              <a:rPr b="0" lang="en-US" sz="2800" spc="-1" strike="noStrike">
                <a:solidFill>
                  <a:srgbClr val="ffffff"/>
                </a:solidFill>
                <a:latin typeface="Marker Felt"/>
                <a:ea typeface="DejaVu Sans"/>
              </a:rPr>
              <a:t>: a graph in which every vertex is directly connected to every other vertex</a:t>
            </a:r>
            <a:endParaRPr b="0" lang="en-IN" sz="2800" spc="-1" strike="noStrike">
              <a:latin typeface="Arial"/>
            </a:endParaRPr>
          </a:p>
          <a:p>
            <a:pPr>
              <a:lnSpc>
                <a:spcPct val="90000"/>
              </a:lnSpc>
              <a:spcBef>
                <a:spcPts val="56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Rectangle 4"/>
          <p:cNvSpPr/>
          <p:nvPr/>
        </p:nvSpPr>
        <p:spPr>
          <a:xfrm>
            <a:off x="2209680" y="609480"/>
            <a:ext cx="7771680" cy="532800"/>
          </a:xfrm>
          <a:prstGeom prst="rect">
            <a:avLst/>
          </a:prstGeom>
          <a:noFill/>
          <a:ln w="0">
            <a:noFill/>
          </a:ln>
        </p:spPr>
        <p:style>
          <a:lnRef idx="0"/>
          <a:fillRef idx="0"/>
          <a:effectRef idx="0"/>
          <a:fontRef idx="minor"/>
        </p:style>
        <p:txBody>
          <a:bodyPr lIns="90000" rIns="90000" tIns="45000" bIns="45000">
            <a:normAutofit fontScale="74000"/>
          </a:bodyPr>
          <a:p>
            <a:pPr>
              <a:lnSpc>
                <a:spcPct val="90000"/>
              </a:lnSpc>
            </a:pPr>
            <a:r>
              <a:rPr b="0" lang="en-US" sz="4000" spc="-1" strike="noStrike">
                <a:solidFill>
                  <a:srgbClr val="c00000"/>
                </a:solidFill>
                <a:latin typeface="Cambria"/>
              </a:rPr>
              <a:t>Graph terminology (cont.)</a:t>
            </a:r>
            <a:endParaRPr b="0" lang="en-IN" sz="4000" spc="-1" strike="noStrike">
              <a:latin typeface="Arial"/>
            </a:endParaRPr>
          </a:p>
        </p:txBody>
      </p:sp>
      <p:sp>
        <p:nvSpPr>
          <p:cNvPr id="233" name="Rectangle 3"/>
          <p:cNvSpPr/>
          <p:nvPr/>
        </p:nvSpPr>
        <p:spPr>
          <a:xfrm>
            <a:off x="1313640" y="1692360"/>
            <a:ext cx="9380880" cy="167580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What is the number of edges in a complete directed graph with N vertices? </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Total number of edges:</a:t>
            </a:r>
            <a:endParaRPr b="0" lang="en-IN" sz="2400" spc="-1" strike="noStrike">
              <a:latin typeface="Arial"/>
            </a:endParaRPr>
          </a:p>
          <a:p>
            <a:pPr marL="344520" indent="-343800" algn="just">
              <a:lnSpc>
                <a:spcPct val="120000"/>
              </a:lnSpc>
              <a:spcBef>
                <a:spcPts val="1001"/>
              </a:spcBef>
              <a:spcAft>
                <a:spcPts val="601"/>
              </a:spcAft>
              <a:tabLst>
                <a:tab algn="l" pos="0"/>
              </a:tabLst>
            </a:pPr>
            <a:r>
              <a:rPr b="0" lang="en-US" sz="2400" spc="-1" strike="noStrike">
                <a:solidFill>
                  <a:srgbClr val="000000"/>
                </a:solidFill>
                <a:latin typeface="Cambria"/>
              </a:rPr>
              <a:t>	</a:t>
            </a:r>
            <a:r>
              <a:rPr b="0" lang="en-US" sz="2400" spc="-1" strike="noStrike">
                <a:solidFill>
                  <a:srgbClr val="000000"/>
                </a:solidFill>
                <a:latin typeface="Cambria"/>
              </a:rPr>
              <a:t>	</a:t>
            </a:r>
            <a:r>
              <a:rPr b="0" i="1" lang="en-US" sz="2400" spc="-1" strike="noStrike">
                <a:solidFill>
                  <a:srgbClr val="000000"/>
                </a:solidFill>
                <a:latin typeface="Cambria"/>
              </a:rPr>
              <a:t>N * (N-1)</a:t>
            </a:r>
            <a:endParaRPr b="0" lang="en-IN" sz="2400" spc="-1" strike="noStrike">
              <a:latin typeface="Arial"/>
            </a:endParaRPr>
          </a:p>
        </p:txBody>
      </p:sp>
      <p:pic>
        <p:nvPicPr>
          <p:cNvPr id="234" name="Picture 5" descr="C:\My Documents\308 PowerPoint\Figures\MACJOBS\JPEGS\CHAP09\P553a.jpg"/>
          <p:cNvPicPr/>
          <p:nvPr/>
        </p:nvPicPr>
        <p:blipFill>
          <a:blip r:embed="rId1"/>
          <a:srcRect l="0" t="19009" r="60787" b="0"/>
          <a:stretch/>
        </p:blipFill>
        <p:spPr>
          <a:xfrm>
            <a:off x="5541120" y="3368880"/>
            <a:ext cx="3538080" cy="33919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Rectangle 4"/>
          <p:cNvSpPr/>
          <p:nvPr/>
        </p:nvSpPr>
        <p:spPr>
          <a:xfrm>
            <a:off x="2209680" y="609480"/>
            <a:ext cx="7771680" cy="608760"/>
          </a:xfrm>
          <a:prstGeom prst="rect">
            <a:avLst/>
          </a:prstGeom>
          <a:noFill/>
          <a:ln w="0">
            <a:noFill/>
          </a:ln>
        </p:spPr>
        <p:style>
          <a:lnRef idx="0"/>
          <a:fillRef idx="0"/>
          <a:effectRef idx="0"/>
          <a:fontRef idx="minor"/>
        </p:style>
        <p:txBody>
          <a:bodyPr lIns="90000" rIns="90000" tIns="45000" bIns="45000">
            <a:normAutofit fontScale="94000"/>
          </a:bodyPr>
          <a:p>
            <a:pPr>
              <a:lnSpc>
                <a:spcPct val="90000"/>
              </a:lnSpc>
            </a:pPr>
            <a:r>
              <a:rPr b="0" lang="en-US" sz="4000" spc="-1" strike="noStrike">
                <a:solidFill>
                  <a:srgbClr val="c00000"/>
                </a:solidFill>
                <a:latin typeface="Cambria"/>
              </a:rPr>
              <a:t>Graph terminology (cont.)</a:t>
            </a:r>
            <a:endParaRPr b="0" lang="en-IN" sz="4000" spc="-1" strike="noStrike">
              <a:latin typeface="Arial"/>
            </a:endParaRPr>
          </a:p>
        </p:txBody>
      </p:sp>
      <p:sp>
        <p:nvSpPr>
          <p:cNvPr id="236" name="Rectangle 3"/>
          <p:cNvSpPr/>
          <p:nvPr/>
        </p:nvSpPr>
        <p:spPr>
          <a:xfrm>
            <a:off x="1370160" y="1828800"/>
            <a:ext cx="9066960" cy="152316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What is the number of edges in a complete undirected graph with N vertices? </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Total number of edges:</a:t>
            </a:r>
            <a:endParaRPr b="0" lang="en-IN" sz="2400" spc="-1" strike="noStrike">
              <a:latin typeface="Arial"/>
            </a:endParaRPr>
          </a:p>
          <a:p>
            <a:pPr marL="344520" indent="-343800" algn="just">
              <a:lnSpc>
                <a:spcPct val="120000"/>
              </a:lnSpc>
              <a:spcBef>
                <a:spcPts val="1001"/>
              </a:spcBef>
              <a:spcAft>
                <a:spcPts val="601"/>
              </a:spcAft>
              <a:tabLst>
                <a:tab algn="l" pos="0"/>
              </a:tabLst>
            </a:pPr>
            <a:r>
              <a:rPr b="0" lang="en-US" sz="2400" spc="-1" strike="noStrike">
                <a:solidFill>
                  <a:srgbClr val="000000"/>
                </a:solidFill>
                <a:latin typeface="Cambria"/>
                <a:ea typeface="MS Mincho"/>
              </a:rPr>
              <a:t>	</a:t>
            </a:r>
            <a:r>
              <a:rPr b="0" lang="en-US" sz="2400" spc="-1" strike="noStrike">
                <a:solidFill>
                  <a:srgbClr val="000000"/>
                </a:solidFill>
                <a:latin typeface="Cambria"/>
                <a:ea typeface="MS Mincho"/>
              </a:rPr>
              <a:t>	</a:t>
            </a:r>
            <a:r>
              <a:rPr b="0" i="1" lang="en-US" sz="2400" spc="-1" strike="noStrike">
                <a:solidFill>
                  <a:srgbClr val="000000"/>
                </a:solidFill>
                <a:latin typeface="Cambria"/>
                <a:ea typeface="MS Mincho"/>
              </a:rPr>
              <a:t>N * (N-1) / 2</a:t>
            </a:r>
            <a:endParaRPr b="0" lang="en-IN" sz="2400" spc="-1" strike="noStrike">
              <a:latin typeface="Arial"/>
            </a:endParaRPr>
          </a:p>
        </p:txBody>
      </p:sp>
      <p:pic>
        <p:nvPicPr>
          <p:cNvPr id="237" name="Picture 5" descr="C:\My Documents\308 PowerPoint\Figures\MACJOBS\JPEGS\CHAP09\P553a.jpg"/>
          <p:cNvPicPr/>
          <p:nvPr/>
        </p:nvPicPr>
        <p:blipFill>
          <a:blip r:embed="rId1"/>
          <a:srcRect l="54908" t="0" r="0" b="0"/>
          <a:stretch/>
        </p:blipFill>
        <p:spPr>
          <a:xfrm>
            <a:off x="5507640" y="3267720"/>
            <a:ext cx="2894760" cy="2980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Picture 1026" descr="stringtheory"/>
          <p:cNvPicPr/>
          <p:nvPr/>
        </p:nvPicPr>
        <p:blipFill>
          <a:blip r:embed="rId1"/>
          <a:stretch/>
        </p:blipFill>
        <p:spPr>
          <a:xfrm>
            <a:off x="1523880" y="0"/>
            <a:ext cx="9143280" cy="6857280"/>
          </a:xfrm>
          <a:prstGeom prst="rect">
            <a:avLst/>
          </a:prstGeom>
          <a:ln w="0">
            <a:noFill/>
          </a:ln>
        </p:spPr>
      </p:pic>
      <p:sp>
        <p:nvSpPr>
          <p:cNvPr id="239" name="Rectangle 1027"/>
          <p:cNvSpPr/>
          <p:nvPr/>
        </p:nvSpPr>
        <p:spPr>
          <a:xfrm>
            <a:off x="1523880" y="0"/>
            <a:ext cx="7771680" cy="608760"/>
          </a:xfrm>
          <a:prstGeom prst="rect">
            <a:avLst/>
          </a:prstGeom>
          <a:noFill/>
          <a:ln w="0">
            <a:noFill/>
          </a:ln>
          <a:effectLst>
            <a:outerShdw blurRad="0" dir="2700000" dist="35638">
              <a:srgbClr val="eeece1">
                <a:alpha val="91000"/>
              </a:srgbClr>
            </a:outerShdw>
          </a:effectLst>
        </p:spPr>
        <p:style>
          <a:lnRef idx="0"/>
          <a:fillRef idx="0"/>
          <a:effectRef idx="0"/>
          <a:fontRef idx="minor"/>
        </p:style>
        <p:txBody>
          <a:bodyPr lIns="90000" rIns="90000" tIns="45000" bIns="45000">
            <a:normAutofit/>
          </a:bodyPr>
          <a:p>
            <a:pPr>
              <a:lnSpc>
                <a:spcPct val="90000"/>
              </a:lnSpc>
            </a:pPr>
            <a:r>
              <a:rPr b="1" i="1" lang="en-US" sz="3600" spc="-1" strike="noStrike">
                <a:solidFill>
                  <a:srgbClr val="f8ff79"/>
                </a:solidFill>
                <a:latin typeface="Futura"/>
              </a:rPr>
              <a:t>Graph Terminology</a:t>
            </a:r>
            <a:endParaRPr b="0" lang="en-IN" sz="3600" spc="-1" strike="noStrike">
              <a:latin typeface="Arial"/>
            </a:endParaRPr>
          </a:p>
        </p:txBody>
      </p:sp>
      <p:sp>
        <p:nvSpPr>
          <p:cNvPr id="240" name="AutoShape 1028"/>
          <p:cNvSpPr/>
          <p:nvPr/>
        </p:nvSpPr>
        <p:spPr>
          <a:xfrm rot="21566400">
            <a:off x="2284200" y="1063080"/>
            <a:ext cx="6095160" cy="3961800"/>
          </a:xfrm>
          <a:prstGeom prst="roundRect">
            <a:avLst>
              <a:gd name="adj" fmla="val 16667"/>
            </a:avLst>
          </a:prstGeom>
          <a:solidFill>
            <a:schemeClr val="tx1"/>
          </a:solidFill>
          <a:ln w="9525">
            <a:solidFill>
              <a:srgbClr val="000000"/>
            </a:solidFill>
            <a:round/>
          </a:ln>
        </p:spPr>
        <p:style>
          <a:lnRef idx="0"/>
          <a:fillRef idx="0"/>
          <a:effectRef idx="0"/>
          <a:fontRef idx="minor"/>
        </p:style>
      </p:sp>
      <p:sp>
        <p:nvSpPr>
          <p:cNvPr id="241" name="Rectangle 1029"/>
          <p:cNvSpPr/>
          <p:nvPr/>
        </p:nvSpPr>
        <p:spPr>
          <a:xfrm rot="21465000">
            <a:off x="2448000" y="1956240"/>
            <a:ext cx="5579280" cy="2463480"/>
          </a:xfrm>
          <a:prstGeom prst="rect">
            <a:avLst/>
          </a:prstGeom>
          <a:solidFill>
            <a:schemeClr val="tx1"/>
          </a:solidFill>
          <a:ln w="0">
            <a:noFill/>
          </a:ln>
        </p:spPr>
        <p:style>
          <a:lnRef idx="0"/>
          <a:fillRef idx="0"/>
          <a:effectRef idx="0"/>
          <a:fontRef idx="minor"/>
        </p:style>
        <p:txBody>
          <a:bodyPr lIns="90000" rIns="90000" tIns="45000" bIns="45000">
            <a:spAutoFit/>
          </a:bodyPr>
          <a:p>
            <a:pPr marL="216000" indent="-215640">
              <a:lnSpc>
                <a:spcPct val="90000"/>
              </a:lnSpc>
              <a:spcBef>
                <a:spcPts val="561"/>
              </a:spcBef>
              <a:buClr>
                <a:srgbClr val="ffffff"/>
              </a:buClr>
              <a:buFont typeface="Symbol"/>
              <a:buChar char=""/>
            </a:pPr>
            <a:r>
              <a:rPr b="0" lang="en-US" sz="2800" spc="-1" strike="noStrike">
                <a:solidFill>
                  <a:srgbClr val="ffffff"/>
                </a:solidFill>
                <a:latin typeface="Marker Felt"/>
                <a:ea typeface="DejaVu Sans"/>
              </a:rPr>
              <a:t>A graph is </a:t>
            </a:r>
            <a:r>
              <a:rPr b="0" i="1" lang="en-US" sz="2800" spc="-1" strike="noStrike">
                <a:solidFill>
                  <a:srgbClr val="e8341e"/>
                </a:solidFill>
                <a:latin typeface="Marker Felt"/>
                <a:ea typeface="DejaVu Sans"/>
              </a:rPr>
              <a:t>connected</a:t>
            </a:r>
            <a:r>
              <a:rPr b="0" lang="en-US" sz="2800" spc="-1" strike="noStrike">
                <a:solidFill>
                  <a:srgbClr val="ffffff"/>
                </a:solidFill>
                <a:latin typeface="Marker Felt"/>
                <a:ea typeface="DejaVu Sans"/>
              </a:rPr>
              <a:t> if any two vertices can be joined by a path.  If this is not possible then the graph is </a:t>
            </a:r>
            <a:r>
              <a:rPr b="0" i="1" lang="en-US" sz="2800" spc="-1" strike="noStrike">
                <a:solidFill>
                  <a:srgbClr val="e8341e"/>
                </a:solidFill>
                <a:latin typeface="Marker Felt"/>
                <a:ea typeface="DejaVu Sans"/>
              </a:rPr>
              <a:t>disconnected</a:t>
            </a:r>
            <a:r>
              <a:rPr b="0" i="1" lang="en-US" sz="2800" spc="-1" strike="noStrike">
                <a:solidFill>
                  <a:srgbClr val="ffffff"/>
                </a:solidFill>
                <a:latin typeface="Marker Felt"/>
                <a:ea typeface="DejaVu Sans"/>
              </a:rPr>
              <a:t>.</a:t>
            </a:r>
            <a:r>
              <a:rPr b="0" lang="en-US" sz="2800" spc="-1" strike="noStrike">
                <a:solidFill>
                  <a:srgbClr val="ffffff"/>
                </a:solidFill>
                <a:latin typeface="Marker Felt"/>
                <a:ea typeface="DejaVu Sans"/>
              </a:rPr>
              <a:t> </a:t>
            </a:r>
            <a:endParaRPr b="0" lang="en-IN" sz="2800" spc="-1" strike="noStrike">
              <a:latin typeface="Arial"/>
            </a:endParaRPr>
          </a:p>
          <a:p>
            <a:pPr>
              <a:lnSpc>
                <a:spcPct val="90000"/>
              </a:lnSpc>
              <a:spcBef>
                <a:spcPts val="56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itle 1"/>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IN" sz="3600" spc="-1" strike="noStrike">
                <a:solidFill>
                  <a:srgbClr val="c00000"/>
                </a:solidFill>
                <a:latin typeface="Cambria"/>
              </a:rPr>
              <a:t>Connected vs. Disconnected Graph</a:t>
            </a:r>
            <a:endParaRPr b="0" lang="en-IN" sz="3600" spc="-1" strike="noStrike">
              <a:latin typeface="Arial"/>
            </a:endParaRPr>
          </a:p>
        </p:txBody>
      </p:sp>
      <p:pic>
        <p:nvPicPr>
          <p:cNvPr id="243" name="Content Placeholder 3" descr=""/>
          <p:cNvPicPr/>
          <p:nvPr/>
        </p:nvPicPr>
        <p:blipFill>
          <a:blip r:embed="rId1"/>
          <a:stretch/>
        </p:blipFill>
        <p:spPr>
          <a:xfrm>
            <a:off x="1721160" y="2651760"/>
            <a:ext cx="8420760" cy="2832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2"/>
          <p:cNvSpPr/>
          <p:nvPr/>
        </p:nvSpPr>
        <p:spPr>
          <a:xfrm>
            <a:off x="2209680" y="609480"/>
            <a:ext cx="7771680" cy="53280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4000" spc="-1" strike="noStrike">
                <a:solidFill>
                  <a:srgbClr val="c00000"/>
                </a:solidFill>
                <a:latin typeface="Cambria"/>
                <a:ea typeface="MS Mincho"/>
              </a:rPr>
              <a:t>What is a graph?</a:t>
            </a:r>
            <a:endParaRPr b="0" lang="en-IN" sz="4000" spc="-1" strike="noStrike">
              <a:latin typeface="Arial"/>
            </a:endParaRPr>
          </a:p>
        </p:txBody>
      </p:sp>
      <p:sp>
        <p:nvSpPr>
          <p:cNvPr id="187" name="Rectangle 3"/>
          <p:cNvSpPr/>
          <p:nvPr/>
        </p:nvSpPr>
        <p:spPr>
          <a:xfrm>
            <a:off x="1152000" y="1066680"/>
            <a:ext cx="9344520" cy="236160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A data structure that consists of a set of nodes (</a:t>
            </a:r>
            <a:r>
              <a:rPr b="0" i="1" lang="en-US" sz="2400" spc="-1" strike="noStrike">
                <a:solidFill>
                  <a:srgbClr val="000000"/>
                </a:solidFill>
                <a:latin typeface="Cambria"/>
              </a:rPr>
              <a:t>vertices</a:t>
            </a:r>
            <a:r>
              <a:rPr b="0" lang="en-US" sz="2400" spc="-1" strike="noStrike">
                <a:solidFill>
                  <a:srgbClr val="000000"/>
                </a:solidFill>
                <a:latin typeface="Cambria"/>
              </a:rPr>
              <a:t>) and a set of edges that relate the nodes to each other</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ea typeface="MS Mincho"/>
              </a:rPr>
              <a:t>The set of edges describes relationships among the vertices </a:t>
            </a:r>
            <a:endParaRPr b="0" lang="en-IN" sz="2400" spc="-1" strike="noStrike">
              <a:latin typeface="Arial"/>
            </a:endParaRPr>
          </a:p>
        </p:txBody>
      </p:sp>
      <p:pic>
        <p:nvPicPr>
          <p:cNvPr id="188" name="Picture 4" descr="C:\My Documents\308 PowerPoint\Figures\MACJOBS\JPEGS\CHAP09\P561.jpg"/>
          <p:cNvPicPr/>
          <p:nvPr/>
        </p:nvPicPr>
        <p:blipFill>
          <a:blip r:embed="rId1">
            <a:lum bright="-24000"/>
          </a:blip>
          <a:stretch/>
        </p:blipFill>
        <p:spPr>
          <a:xfrm>
            <a:off x="2080080" y="3429000"/>
            <a:ext cx="7718040" cy="31410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1026" descr="stringtheory"/>
          <p:cNvPicPr/>
          <p:nvPr/>
        </p:nvPicPr>
        <p:blipFill>
          <a:blip r:embed="rId1"/>
          <a:stretch/>
        </p:blipFill>
        <p:spPr>
          <a:xfrm>
            <a:off x="1523880" y="0"/>
            <a:ext cx="9143280" cy="6857280"/>
          </a:xfrm>
          <a:prstGeom prst="rect">
            <a:avLst/>
          </a:prstGeom>
          <a:ln w="0">
            <a:noFill/>
          </a:ln>
        </p:spPr>
      </p:pic>
      <p:sp>
        <p:nvSpPr>
          <p:cNvPr id="245" name="Rectangle 1027"/>
          <p:cNvSpPr/>
          <p:nvPr/>
        </p:nvSpPr>
        <p:spPr>
          <a:xfrm>
            <a:off x="1523880" y="0"/>
            <a:ext cx="7771680" cy="608760"/>
          </a:xfrm>
          <a:prstGeom prst="rect">
            <a:avLst/>
          </a:prstGeom>
          <a:noFill/>
          <a:ln w="0">
            <a:noFill/>
          </a:ln>
          <a:effectLst>
            <a:outerShdw blurRad="0" dir="2700000" dist="35638">
              <a:srgbClr val="eeece1">
                <a:alpha val="91000"/>
              </a:srgbClr>
            </a:outerShdw>
          </a:effectLst>
        </p:spPr>
        <p:style>
          <a:lnRef idx="0"/>
          <a:fillRef idx="0"/>
          <a:effectRef idx="0"/>
          <a:fontRef idx="minor"/>
        </p:style>
        <p:txBody>
          <a:bodyPr lIns="90000" rIns="90000" tIns="45000" bIns="45000">
            <a:normAutofit/>
          </a:bodyPr>
          <a:p>
            <a:pPr>
              <a:lnSpc>
                <a:spcPct val="90000"/>
              </a:lnSpc>
            </a:pPr>
            <a:r>
              <a:rPr b="1" i="1" lang="en-US" sz="3600" spc="-1" strike="noStrike">
                <a:solidFill>
                  <a:srgbClr val="f8ff79"/>
                </a:solidFill>
                <a:latin typeface="Futura"/>
              </a:rPr>
              <a:t>Graph Terminology</a:t>
            </a:r>
            <a:endParaRPr b="0" lang="en-IN" sz="3600" spc="-1" strike="noStrike">
              <a:latin typeface="Arial"/>
            </a:endParaRPr>
          </a:p>
        </p:txBody>
      </p:sp>
      <p:sp>
        <p:nvSpPr>
          <p:cNvPr id="246" name="AutoShape 1028"/>
          <p:cNvSpPr/>
          <p:nvPr/>
        </p:nvSpPr>
        <p:spPr>
          <a:xfrm rot="21566400">
            <a:off x="2284200" y="1063080"/>
            <a:ext cx="6095160" cy="3961800"/>
          </a:xfrm>
          <a:prstGeom prst="roundRect">
            <a:avLst>
              <a:gd name="adj" fmla="val 16667"/>
            </a:avLst>
          </a:prstGeom>
          <a:solidFill>
            <a:schemeClr val="tx1"/>
          </a:solidFill>
          <a:ln w="9525">
            <a:solidFill>
              <a:srgbClr val="000000"/>
            </a:solidFill>
            <a:round/>
          </a:ln>
        </p:spPr>
        <p:style>
          <a:lnRef idx="0"/>
          <a:fillRef idx="0"/>
          <a:effectRef idx="0"/>
          <a:fontRef idx="minor"/>
        </p:style>
      </p:sp>
      <p:sp>
        <p:nvSpPr>
          <p:cNvPr id="247" name="Rectangle 1029"/>
          <p:cNvSpPr/>
          <p:nvPr/>
        </p:nvSpPr>
        <p:spPr>
          <a:xfrm rot="21465000">
            <a:off x="2448000" y="2107440"/>
            <a:ext cx="5579280" cy="2151000"/>
          </a:xfrm>
          <a:prstGeom prst="rect">
            <a:avLst/>
          </a:prstGeom>
          <a:solidFill>
            <a:schemeClr val="tx1"/>
          </a:solidFill>
          <a:ln w="0">
            <a:noFill/>
          </a:ln>
        </p:spPr>
        <p:style>
          <a:lnRef idx="0"/>
          <a:fillRef idx="0"/>
          <a:effectRef idx="0"/>
          <a:fontRef idx="minor"/>
        </p:style>
        <p:txBody>
          <a:bodyPr lIns="90000" rIns="90000" tIns="45000" bIns="45000">
            <a:spAutoFit/>
          </a:bodyPr>
          <a:p>
            <a:pPr marL="216000" indent="-215640">
              <a:lnSpc>
                <a:spcPct val="90000"/>
              </a:lnSpc>
              <a:spcBef>
                <a:spcPts val="561"/>
              </a:spcBef>
              <a:buClr>
                <a:srgbClr val="ffffff"/>
              </a:buClr>
              <a:buFont typeface="Symbol"/>
              <a:buChar char=""/>
            </a:pPr>
            <a:r>
              <a:rPr b="0" lang="en-US" sz="2800" spc="-1" strike="noStrike">
                <a:solidFill>
                  <a:srgbClr val="ffffff"/>
                </a:solidFill>
                <a:latin typeface="Marker Felt"/>
                <a:ea typeface="DejaVu Sans"/>
              </a:rPr>
              <a:t>A </a:t>
            </a:r>
            <a:r>
              <a:rPr b="0" i="1" lang="en-US" sz="2800" spc="-1" strike="noStrike">
                <a:solidFill>
                  <a:srgbClr val="e8341e"/>
                </a:solidFill>
                <a:latin typeface="Marker Felt"/>
                <a:ea typeface="DejaVu Sans"/>
              </a:rPr>
              <a:t>Weighted graph: </a:t>
            </a:r>
            <a:r>
              <a:rPr b="0" lang="en-US" sz="2800" spc="-1" strike="noStrike">
                <a:solidFill>
                  <a:srgbClr val="ffffff"/>
                </a:solidFill>
                <a:latin typeface="Marker Felt"/>
                <a:ea typeface="DejaVu Sans"/>
              </a:rPr>
              <a:t>a graph in which each edge carries a value </a:t>
            </a:r>
            <a:endParaRPr b="0" lang="en-IN" sz="2800" spc="-1" strike="noStrike">
              <a:latin typeface="Arial"/>
            </a:endParaRPr>
          </a:p>
          <a:p>
            <a:pPr>
              <a:lnSpc>
                <a:spcPct val="90000"/>
              </a:lnSpc>
              <a:spcBef>
                <a:spcPts val="561"/>
              </a:spcBef>
            </a:pPr>
            <a:endParaRPr b="0" lang="en-IN" sz="2800" spc="-1" strike="noStrike">
              <a:latin typeface="Arial"/>
            </a:endParaRPr>
          </a:p>
          <a:p>
            <a:pPr>
              <a:lnSpc>
                <a:spcPct val="90000"/>
              </a:lnSpc>
              <a:spcBef>
                <a:spcPts val="56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Rectangle 3"/>
          <p:cNvSpPr/>
          <p:nvPr/>
        </p:nvSpPr>
        <p:spPr>
          <a:xfrm>
            <a:off x="1654920" y="1295280"/>
            <a:ext cx="8524440" cy="106596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u="sng">
                <a:solidFill>
                  <a:srgbClr val="000000"/>
                </a:solidFill>
                <a:uFillTx/>
                <a:latin typeface="Cambria"/>
                <a:ea typeface="MS Mincho"/>
              </a:rPr>
              <a:t>Weighted graph</a:t>
            </a:r>
            <a:r>
              <a:rPr b="0" lang="en-US" sz="2400" spc="-1" strike="noStrike">
                <a:solidFill>
                  <a:srgbClr val="000000"/>
                </a:solidFill>
                <a:latin typeface="Cambria"/>
                <a:ea typeface="MS Mincho"/>
              </a:rPr>
              <a:t>: a graph in which each edge carries a value </a:t>
            </a:r>
            <a:endParaRPr b="0" lang="en-IN" sz="2400" spc="-1" strike="noStrike">
              <a:latin typeface="Arial"/>
            </a:endParaRPr>
          </a:p>
        </p:txBody>
      </p:sp>
      <p:pic>
        <p:nvPicPr>
          <p:cNvPr id="249" name="Picture 5" descr="C:\My Documents\308 PowerPoint\Figures\MACJOBS\JPEGS\CHAP09\P553b.jpg"/>
          <p:cNvPicPr/>
          <p:nvPr/>
        </p:nvPicPr>
        <p:blipFill>
          <a:blip r:embed="rId1">
            <a:lum bright="-12000"/>
          </a:blip>
          <a:stretch/>
        </p:blipFill>
        <p:spPr>
          <a:xfrm>
            <a:off x="2895480" y="2666880"/>
            <a:ext cx="6400080" cy="3653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AutoShape 3"/>
          <p:cNvSpPr/>
          <p:nvPr/>
        </p:nvSpPr>
        <p:spPr>
          <a:xfrm>
            <a:off x="6095880" y="1600200"/>
            <a:ext cx="151560" cy="151560"/>
          </a:xfrm>
          <a:prstGeom prst="flowChartConnector">
            <a:avLst/>
          </a:pr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1" name="AutoShape 4"/>
          <p:cNvSpPr/>
          <p:nvPr/>
        </p:nvSpPr>
        <p:spPr>
          <a:xfrm>
            <a:off x="6248520" y="5029200"/>
            <a:ext cx="151560" cy="151560"/>
          </a:xfrm>
          <a:prstGeom prst="flowChartConnector">
            <a:avLst/>
          </a:pr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2" name="AutoShape 5"/>
          <p:cNvSpPr/>
          <p:nvPr/>
        </p:nvSpPr>
        <p:spPr>
          <a:xfrm>
            <a:off x="9372600" y="1981080"/>
            <a:ext cx="151560" cy="151560"/>
          </a:xfrm>
          <a:prstGeom prst="flowChartConnector">
            <a:avLst/>
          </a:pr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3" name="AutoShape 6"/>
          <p:cNvSpPr/>
          <p:nvPr/>
        </p:nvSpPr>
        <p:spPr>
          <a:xfrm>
            <a:off x="9677520" y="4267080"/>
            <a:ext cx="151560" cy="151560"/>
          </a:xfrm>
          <a:prstGeom prst="flowChartConnector">
            <a:avLst/>
          </a:pr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4" name="AutoShape 7"/>
          <p:cNvSpPr/>
          <p:nvPr/>
        </p:nvSpPr>
        <p:spPr>
          <a:xfrm>
            <a:off x="7391520" y="2819520"/>
            <a:ext cx="151560" cy="151560"/>
          </a:xfrm>
          <a:prstGeom prst="flowChartConnector">
            <a:avLst/>
          </a:pr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5" name="AutoShape 8"/>
          <p:cNvSpPr/>
          <p:nvPr/>
        </p:nvSpPr>
        <p:spPr>
          <a:xfrm>
            <a:off x="7521480" y="2949480"/>
            <a:ext cx="2154960" cy="1393200"/>
          </a:xfrm>
          <a:custGeom>
            <a:avLst/>
            <a:gdLst/>
            <a:ahLst/>
            <a:rect l="l" t="t" r="r" b="b"/>
            <a:pathLst>
              <a:path w="21600" h="21600">
                <a:moveTo>
                  <a:pt x="0" y="0"/>
                </a:moveTo>
                <a:lnTo>
                  <a:pt x="21600" y="21600"/>
                </a:lnTo>
              </a:path>
            </a:pathLst>
          </a:cu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6" name="AutoShape 9"/>
          <p:cNvSpPr/>
          <p:nvPr/>
        </p:nvSpPr>
        <p:spPr>
          <a:xfrm flipV="1">
            <a:off x="6378480" y="2948040"/>
            <a:ext cx="1034280" cy="2100960"/>
          </a:xfrm>
          <a:custGeom>
            <a:avLst/>
            <a:gdLst/>
            <a:ahLst/>
            <a:rect l="l" t="t" r="r" b="b"/>
            <a:pathLst>
              <a:path w="21600" h="21600">
                <a:moveTo>
                  <a:pt x="0" y="0"/>
                </a:moveTo>
                <a:lnTo>
                  <a:pt x="21600" y="21600"/>
                </a:lnTo>
              </a:path>
            </a:pathLst>
          </a:cu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7" name="AutoShape 10"/>
          <p:cNvSpPr/>
          <p:nvPr/>
        </p:nvSpPr>
        <p:spPr>
          <a:xfrm flipV="1">
            <a:off x="7467480" y="2001960"/>
            <a:ext cx="1926360" cy="815400"/>
          </a:xfrm>
          <a:custGeom>
            <a:avLst/>
            <a:gdLst/>
            <a:ahLst/>
            <a:rect l="l" t="t" r="r" b="b"/>
            <a:pathLst>
              <a:path w="21600" h="21600">
                <a:moveTo>
                  <a:pt x="0" y="0"/>
                </a:moveTo>
                <a:lnTo>
                  <a:pt x="21600" y="21600"/>
                </a:lnTo>
              </a:path>
            </a:pathLst>
          </a:cu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8" name="AutoShape 11"/>
          <p:cNvSpPr/>
          <p:nvPr/>
        </p:nvSpPr>
        <p:spPr>
          <a:xfrm flipH="1" flipV="1">
            <a:off x="6224760" y="1729800"/>
            <a:ext cx="97560" cy="3297960"/>
          </a:xfrm>
          <a:custGeom>
            <a:avLst/>
            <a:gdLst/>
            <a:ahLst/>
            <a:rect l="l" t="t" r="r" b="b"/>
            <a:pathLst>
              <a:path w="21600" h="21600">
                <a:moveTo>
                  <a:pt x="0" y="0"/>
                </a:moveTo>
                <a:lnTo>
                  <a:pt x="21600" y="21600"/>
                </a:lnTo>
              </a:path>
            </a:pathLst>
          </a:cu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59" name="Text Box 12"/>
          <p:cNvSpPr/>
          <p:nvPr/>
        </p:nvSpPr>
        <p:spPr>
          <a:xfrm>
            <a:off x="6172200" y="1219320"/>
            <a:ext cx="183600" cy="455760"/>
          </a:xfrm>
          <a:prstGeom prst="rect">
            <a:avLst/>
          </a:prstGeom>
          <a:noFill/>
          <a:ln w="0">
            <a:noFill/>
          </a:ln>
          <a:effectLst>
            <a:outerShdw algn="ctr" blurRad="25560" dir="2700000" dist="35638" rotWithShape="0">
              <a:schemeClr val="bg2"/>
            </a:outerShdw>
          </a:effectLst>
        </p:spPr>
        <p:style>
          <a:lnRef idx="0"/>
          <a:fillRef idx="0"/>
          <a:effectRef idx="0"/>
          <a:fontRef idx="minor"/>
        </p:style>
        <p:txBody>
          <a:bodyPr lIns="90000" rIns="90000" tIns="45000" bIns="45000">
            <a:spAutoFit/>
          </a:bodyPr>
          <a:p>
            <a:pPr>
              <a:lnSpc>
                <a:spcPct val="100000"/>
              </a:lnSpc>
              <a:spcBef>
                <a:spcPts val="1199"/>
              </a:spcBef>
            </a:pPr>
            <a:r>
              <a:rPr b="1" i="1" lang="en-US" sz="2400" spc="-1" strike="noStrike">
                <a:solidFill>
                  <a:srgbClr val="f8ff79"/>
                </a:solidFill>
                <a:latin typeface="Marker Felt"/>
                <a:ea typeface="DejaVu Sans"/>
              </a:rPr>
              <a:t>A</a:t>
            </a:r>
            <a:endParaRPr b="0" lang="en-IN" sz="2400" spc="-1" strike="noStrike">
              <a:latin typeface="Arial"/>
            </a:endParaRPr>
          </a:p>
        </p:txBody>
      </p:sp>
      <p:sp>
        <p:nvSpPr>
          <p:cNvPr id="260" name="Text Box 13"/>
          <p:cNvSpPr/>
          <p:nvPr/>
        </p:nvSpPr>
        <p:spPr>
          <a:xfrm>
            <a:off x="6473160" y="5087880"/>
            <a:ext cx="365400" cy="455760"/>
          </a:xfrm>
          <a:prstGeom prst="rect">
            <a:avLst/>
          </a:prstGeom>
          <a:noFill/>
          <a:ln w="0">
            <a:noFill/>
          </a:ln>
          <a:effectLst>
            <a:outerShdw algn="ctr" blurRad="25560" dir="2700000" dist="35638" rotWithShape="0">
              <a:schemeClr val="bg2"/>
            </a:outerShdw>
          </a:effectLst>
        </p:spPr>
        <p:style>
          <a:lnRef idx="0"/>
          <a:fillRef idx="0"/>
          <a:effectRef idx="0"/>
          <a:fontRef idx="minor"/>
        </p:style>
        <p:txBody>
          <a:bodyPr wrap="none" lIns="90000" rIns="90000" tIns="45000" bIns="45000">
            <a:spAutoFit/>
          </a:bodyPr>
          <a:p>
            <a:pPr>
              <a:lnSpc>
                <a:spcPct val="100000"/>
              </a:lnSpc>
            </a:pPr>
            <a:r>
              <a:rPr b="1" i="1" lang="en-US" sz="2400" spc="-1" strike="noStrike">
                <a:solidFill>
                  <a:srgbClr val="f8ff79"/>
                </a:solidFill>
                <a:latin typeface="Marker Felt"/>
                <a:ea typeface="DejaVu Sans"/>
              </a:rPr>
              <a:t>B</a:t>
            </a:r>
            <a:endParaRPr b="0" lang="en-IN" sz="2400" spc="-1" strike="noStrike">
              <a:latin typeface="Arial"/>
            </a:endParaRPr>
          </a:p>
        </p:txBody>
      </p:sp>
      <p:sp>
        <p:nvSpPr>
          <p:cNvPr id="261" name="AutoShape 14"/>
          <p:cNvSpPr/>
          <p:nvPr/>
        </p:nvSpPr>
        <p:spPr>
          <a:xfrm flipV="1">
            <a:off x="6378480" y="2001960"/>
            <a:ext cx="3015360" cy="3047400"/>
          </a:xfrm>
          <a:custGeom>
            <a:avLst/>
            <a:gdLst/>
            <a:ahLst/>
            <a:rect l="l" t="t" r="r" b="b"/>
            <a:pathLst>
              <a:path w="21600" h="21600">
                <a:moveTo>
                  <a:pt x="0" y="0"/>
                </a:moveTo>
                <a:lnTo>
                  <a:pt x="21600" y="21600"/>
                </a:lnTo>
              </a:path>
            </a:pathLst>
          </a:cu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62" name="Text Box 15"/>
          <p:cNvSpPr/>
          <p:nvPr/>
        </p:nvSpPr>
        <p:spPr>
          <a:xfrm>
            <a:off x="7083720" y="2421000"/>
            <a:ext cx="354960" cy="455760"/>
          </a:xfrm>
          <a:prstGeom prst="rect">
            <a:avLst/>
          </a:prstGeom>
          <a:noFill/>
          <a:ln w="0">
            <a:noFill/>
          </a:ln>
          <a:effectLst>
            <a:outerShdw algn="ctr" blurRad="25560" dir="2700000" dist="35638" rotWithShape="0">
              <a:schemeClr val="bg2"/>
            </a:outerShdw>
          </a:effectLst>
        </p:spPr>
        <p:style>
          <a:lnRef idx="0"/>
          <a:fillRef idx="0"/>
          <a:effectRef idx="0"/>
          <a:fontRef idx="minor"/>
        </p:style>
        <p:txBody>
          <a:bodyPr wrap="none" lIns="90000" rIns="90000" tIns="45000" bIns="45000">
            <a:spAutoFit/>
          </a:bodyPr>
          <a:p>
            <a:pPr>
              <a:lnSpc>
                <a:spcPct val="100000"/>
              </a:lnSpc>
            </a:pPr>
            <a:r>
              <a:rPr b="1" i="1" lang="en-US" sz="2400" spc="-1" strike="noStrike">
                <a:solidFill>
                  <a:srgbClr val="f8ff79"/>
                </a:solidFill>
                <a:latin typeface="Marker Felt"/>
                <a:ea typeface="DejaVu Sans"/>
              </a:rPr>
              <a:t>C</a:t>
            </a:r>
            <a:endParaRPr b="0" lang="en-IN" sz="2400" spc="-1" strike="noStrike">
              <a:latin typeface="Arial"/>
            </a:endParaRPr>
          </a:p>
        </p:txBody>
      </p:sp>
      <p:sp>
        <p:nvSpPr>
          <p:cNvPr id="263" name="Text Box 16"/>
          <p:cNvSpPr/>
          <p:nvPr/>
        </p:nvSpPr>
        <p:spPr>
          <a:xfrm>
            <a:off x="9296280" y="1523880"/>
            <a:ext cx="183600" cy="455760"/>
          </a:xfrm>
          <a:prstGeom prst="rect">
            <a:avLst/>
          </a:prstGeom>
          <a:noFill/>
          <a:ln w="0">
            <a:noFill/>
          </a:ln>
          <a:effectLst>
            <a:outerShdw algn="ctr" blurRad="25560" dir="2700000" dist="35638" rotWithShape="0">
              <a:schemeClr val="bg2"/>
            </a:outerShdw>
          </a:effectLst>
        </p:spPr>
        <p:style>
          <a:lnRef idx="0"/>
          <a:fillRef idx="0"/>
          <a:effectRef idx="0"/>
          <a:fontRef idx="minor"/>
        </p:style>
        <p:txBody>
          <a:bodyPr lIns="90000" rIns="90000" tIns="45000" bIns="45000">
            <a:spAutoFit/>
          </a:bodyPr>
          <a:p>
            <a:pPr>
              <a:lnSpc>
                <a:spcPct val="100000"/>
              </a:lnSpc>
              <a:spcBef>
                <a:spcPts val="1199"/>
              </a:spcBef>
            </a:pPr>
            <a:r>
              <a:rPr b="1" i="1" lang="en-US" sz="2400" spc="-1" strike="noStrike">
                <a:solidFill>
                  <a:srgbClr val="f8ff79"/>
                </a:solidFill>
                <a:latin typeface="Marker Felt"/>
                <a:ea typeface="DejaVu Sans"/>
              </a:rPr>
              <a:t>D</a:t>
            </a:r>
            <a:endParaRPr b="0" lang="en-IN" sz="2400" spc="-1" strike="noStrike">
              <a:latin typeface="Arial"/>
            </a:endParaRPr>
          </a:p>
        </p:txBody>
      </p:sp>
      <p:sp>
        <p:nvSpPr>
          <p:cNvPr id="264" name="Text Box 17"/>
          <p:cNvSpPr/>
          <p:nvPr/>
        </p:nvSpPr>
        <p:spPr>
          <a:xfrm>
            <a:off x="9292680" y="4325760"/>
            <a:ext cx="342720" cy="455760"/>
          </a:xfrm>
          <a:prstGeom prst="rect">
            <a:avLst/>
          </a:prstGeom>
          <a:noFill/>
          <a:ln w="0">
            <a:noFill/>
          </a:ln>
          <a:effectLst>
            <a:outerShdw algn="ctr" blurRad="25560" dir="2700000" dist="35638" rotWithShape="0">
              <a:schemeClr val="bg2"/>
            </a:outerShdw>
          </a:effectLst>
        </p:spPr>
        <p:style>
          <a:lnRef idx="0"/>
          <a:fillRef idx="0"/>
          <a:effectRef idx="0"/>
          <a:fontRef idx="minor"/>
        </p:style>
        <p:txBody>
          <a:bodyPr wrap="none" lIns="90000" rIns="90000" tIns="45000" bIns="45000">
            <a:spAutoFit/>
          </a:bodyPr>
          <a:p>
            <a:pPr>
              <a:lnSpc>
                <a:spcPct val="100000"/>
              </a:lnSpc>
            </a:pPr>
            <a:r>
              <a:rPr b="1" i="1" lang="en-US" sz="2400" spc="-1" strike="noStrike">
                <a:solidFill>
                  <a:srgbClr val="f8ff79"/>
                </a:solidFill>
                <a:latin typeface="Marker Felt"/>
                <a:ea typeface="DejaVu Sans"/>
              </a:rPr>
              <a:t>E</a:t>
            </a:r>
            <a:endParaRPr b="0" lang="en-IN" sz="2400" spc="-1" strike="noStrike">
              <a:latin typeface="Arial"/>
            </a:endParaRPr>
          </a:p>
        </p:txBody>
      </p:sp>
      <p:sp>
        <p:nvSpPr>
          <p:cNvPr id="265" name="AutoShape 18"/>
          <p:cNvSpPr/>
          <p:nvPr/>
        </p:nvSpPr>
        <p:spPr>
          <a:xfrm flipH="1" flipV="1" rot="5400000">
            <a:off x="9646560" y="4341960"/>
            <a:ext cx="107280" cy="720"/>
          </a:xfrm>
          <a:prstGeom prst="curvedConnector5">
            <a:avLst>
              <a:gd name="adj1" fmla="val -232352"/>
              <a:gd name="adj2" fmla="val 22600000"/>
              <a:gd name="adj3" fmla="val 332352"/>
            </a:avLst>
          </a:pr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66" name="AutoShape 19"/>
          <p:cNvSpPr/>
          <p:nvPr/>
        </p:nvSpPr>
        <p:spPr>
          <a:xfrm flipH="1" flipV="1">
            <a:off x="9448200" y="2133000"/>
            <a:ext cx="250200" cy="2154960"/>
          </a:xfrm>
          <a:custGeom>
            <a:avLst/>
            <a:gdLst/>
            <a:ahLst/>
            <a:rect l="l" t="t" r="r" b="b"/>
            <a:pathLst>
              <a:path w="21600" h="21600">
                <a:moveTo>
                  <a:pt x="0" y="0"/>
                </a:moveTo>
                <a:lnTo>
                  <a:pt x="21600" y="21600"/>
                </a:lnTo>
              </a:path>
            </a:pathLst>
          </a:custGeom>
          <a:noFill/>
          <a:ln w="9525">
            <a:solidFill>
              <a:srgbClr val="000000"/>
            </a:solidFill>
            <a:round/>
          </a:ln>
          <a:effectLst>
            <a:outerShdw algn="ctr" blurRad="25560" dir="2700000" dist="35638" rotWithShape="0">
              <a:schemeClr val="bg2"/>
            </a:outerShdw>
          </a:effectLst>
        </p:spPr>
        <p:style>
          <a:lnRef idx="0"/>
          <a:fillRef idx="0"/>
          <a:effectRef idx="0"/>
          <a:fontRef idx="minor"/>
        </p:style>
      </p:sp>
      <p:sp>
        <p:nvSpPr>
          <p:cNvPr id="267" name="Text Box 20"/>
          <p:cNvSpPr/>
          <p:nvPr/>
        </p:nvSpPr>
        <p:spPr>
          <a:xfrm>
            <a:off x="1736280" y="1545480"/>
            <a:ext cx="3863160" cy="3320640"/>
          </a:xfrm>
          <a:prstGeom prst="rect">
            <a:avLst/>
          </a:prstGeom>
          <a:noFill/>
          <a:ln w="0">
            <a:noFill/>
          </a:ln>
          <a:effectLst>
            <a:outerShdw algn="ctr" blurRad="25560" dir="2700000" dist="35638" rotWithShape="0">
              <a:schemeClr val="bg2"/>
            </a:outerShdw>
          </a:effectLst>
        </p:spPr>
        <p:style>
          <a:lnRef idx="0"/>
          <a:fillRef idx="0"/>
          <a:effectRef idx="0"/>
          <a:fontRef idx="minor"/>
        </p:style>
        <p:txBody>
          <a:bodyPr lIns="90000" rIns="90000" tIns="45000" bIns="45000">
            <a:spAutoFit/>
          </a:bodyPr>
          <a:p>
            <a:pPr marL="457200" indent="-456480">
              <a:lnSpc>
                <a:spcPct val="100000"/>
              </a:lnSpc>
              <a:spcBef>
                <a:spcPts val="1199"/>
              </a:spcBef>
              <a:buClr>
                <a:srgbClr val="000000"/>
              </a:buClr>
              <a:buFont typeface="Times"/>
              <a:buAutoNum type="arabicParenR"/>
            </a:pPr>
            <a:r>
              <a:rPr b="0" i="1" lang="en-US" sz="2400" spc="-1" strike="noStrike">
                <a:solidFill>
                  <a:srgbClr val="000000"/>
                </a:solidFill>
                <a:latin typeface="Futura"/>
                <a:ea typeface="DejaVu Sans"/>
              </a:rPr>
              <a:t>Find the degree of each vertex.</a:t>
            </a:r>
            <a:endParaRPr b="0" lang="en-IN" sz="2400" spc="-1" strike="noStrike">
              <a:latin typeface="Arial"/>
            </a:endParaRPr>
          </a:p>
          <a:p>
            <a:pPr marL="457200" indent="-456480">
              <a:lnSpc>
                <a:spcPct val="100000"/>
              </a:lnSpc>
              <a:spcBef>
                <a:spcPts val="1199"/>
              </a:spcBef>
              <a:buClr>
                <a:srgbClr val="000000"/>
              </a:buClr>
              <a:buFont typeface="Times"/>
              <a:buAutoNum type="arabicParenR"/>
            </a:pPr>
            <a:r>
              <a:rPr b="0" i="1" lang="en-US" sz="2400" spc="-1" strike="noStrike">
                <a:solidFill>
                  <a:srgbClr val="000000"/>
                </a:solidFill>
                <a:latin typeface="Futura"/>
                <a:ea typeface="DejaVu Sans"/>
              </a:rPr>
              <a:t>Is A adjacent to B?</a:t>
            </a:r>
            <a:br/>
            <a:r>
              <a:rPr b="0" i="1" lang="en-US" sz="2400" spc="-1" strike="noStrike">
                <a:solidFill>
                  <a:srgbClr val="000000"/>
                </a:solidFill>
                <a:latin typeface="Futura"/>
                <a:ea typeface="DejaVu Sans"/>
              </a:rPr>
              <a:t>Is D adjacent to A?</a:t>
            </a:r>
            <a:br/>
            <a:r>
              <a:rPr b="0" i="1" lang="en-US" sz="2400" spc="-1" strike="noStrike">
                <a:solidFill>
                  <a:srgbClr val="000000"/>
                </a:solidFill>
                <a:latin typeface="Futura"/>
                <a:ea typeface="DejaVu Sans"/>
              </a:rPr>
              <a:t>Is E adjacent to itself?</a:t>
            </a:r>
            <a:br/>
            <a:r>
              <a:rPr b="0" i="1" lang="en-US" sz="2400" spc="-1" strike="noStrike">
                <a:solidFill>
                  <a:srgbClr val="000000"/>
                </a:solidFill>
                <a:latin typeface="Futura"/>
                <a:ea typeface="DejaVu Sans"/>
              </a:rPr>
              <a:t>Is C adjacent to itself?</a:t>
            </a:r>
            <a:endParaRPr b="0" lang="en-IN" sz="2400" spc="-1" strike="noStrike">
              <a:latin typeface="Arial"/>
            </a:endParaRPr>
          </a:p>
          <a:p>
            <a:pPr marL="457200" indent="-456480">
              <a:lnSpc>
                <a:spcPct val="100000"/>
              </a:lnSpc>
              <a:spcBef>
                <a:spcPts val="1199"/>
              </a:spcBef>
              <a:buClr>
                <a:srgbClr val="000000"/>
              </a:buClr>
              <a:buFont typeface="Times"/>
              <a:buAutoNum type="arabicParenR"/>
            </a:pPr>
            <a:r>
              <a:rPr b="0" i="1" lang="en-US" sz="2400" spc="-1" strike="noStrike">
                <a:solidFill>
                  <a:srgbClr val="000000"/>
                </a:solidFill>
                <a:latin typeface="Futura"/>
                <a:ea typeface="DejaVu Sans"/>
              </a:rPr>
              <a:t>Is AB adjacent to BC?</a:t>
            </a:r>
            <a:br/>
            <a:r>
              <a:rPr b="0" i="1" lang="en-US" sz="2400" spc="-1" strike="noStrike">
                <a:solidFill>
                  <a:srgbClr val="000000"/>
                </a:solidFill>
                <a:latin typeface="Futura"/>
                <a:ea typeface="DejaVu Sans"/>
              </a:rPr>
              <a:t>Is CE adjacent to BD?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Rectangle 2"/>
          <p:cNvSpPr/>
          <p:nvPr/>
        </p:nvSpPr>
        <p:spPr>
          <a:xfrm>
            <a:off x="2209680" y="380880"/>
            <a:ext cx="7771680" cy="114228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rPr>
              <a:t>Graph implementation</a:t>
            </a:r>
            <a:endParaRPr b="0" lang="en-IN" sz="3600" spc="-1" strike="noStrike">
              <a:latin typeface="Arial"/>
            </a:endParaRPr>
          </a:p>
        </p:txBody>
      </p:sp>
      <p:sp>
        <p:nvSpPr>
          <p:cNvPr id="269" name="Rectangle 3"/>
          <p:cNvSpPr/>
          <p:nvPr/>
        </p:nvSpPr>
        <p:spPr>
          <a:xfrm>
            <a:off x="1446120" y="1033200"/>
            <a:ext cx="9298800" cy="1352520"/>
          </a:xfrm>
          <a:prstGeom prst="rect">
            <a:avLst/>
          </a:prstGeom>
          <a:noFill/>
          <a:ln w="0">
            <a:noFill/>
          </a:ln>
        </p:spPr>
        <p:style>
          <a:lnRef idx="0"/>
          <a:fillRef idx="0"/>
          <a:effectRef idx="0"/>
          <a:fontRef idx="minor"/>
        </p:style>
        <p:txBody>
          <a:bodyPr lIns="90000" rIns="90000" tIns="45000" bIns="45000" anchor="ctr">
            <a:normAutofit fontScale="66000"/>
          </a:bodyPr>
          <a:p>
            <a:pPr marL="344520" indent="-343800" algn="just">
              <a:lnSpc>
                <a:spcPct val="120000"/>
              </a:lnSpc>
              <a:spcBef>
                <a:spcPts val="1001"/>
              </a:spcBef>
              <a:spcAft>
                <a:spcPts val="601"/>
              </a:spcAft>
              <a:buClr>
                <a:srgbClr val="f79646"/>
              </a:buClr>
              <a:buSzPct val="90000"/>
              <a:buFont typeface="Wingdings" charset="2"/>
              <a:buChar char=""/>
            </a:pPr>
            <a:r>
              <a:rPr b="0" lang="en-US" sz="2800" spc="-1" strike="noStrike" u="sng">
                <a:solidFill>
                  <a:srgbClr val="000000"/>
                </a:solidFill>
                <a:uFillTx/>
                <a:latin typeface="Cambria"/>
              </a:rPr>
              <a:t>Array-based implementation</a:t>
            </a:r>
            <a:endParaRPr b="0" lang="en-IN" sz="28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A 1D array is used to represent the vertices</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ea typeface="MS Mincho"/>
              </a:rPr>
              <a:t>A 2D array (adjacency matrix) is used to represent the edges </a:t>
            </a:r>
            <a:endParaRPr b="0" lang="en-IN" sz="2400" spc="-1" strike="noStrike">
              <a:latin typeface="Arial"/>
            </a:endParaRPr>
          </a:p>
        </p:txBody>
      </p:sp>
      <p:pic>
        <p:nvPicPr>
          <p:cNvPr id="270" name="Picture 4" descr="C:\My Documents\308 PowerPoint\Figures\MACJOBS\JPEGS\CHAP09\P553b.jpg"/>
          <p:cNvPicPr/>
          <p:nvPr/>
        </p:nvPicPr>
        <p:blipFill>
          <a:blip r:embed="rId1">
            <a:lum bright="-12000"/>
          </a:blip>
          <a:stretch/>
        </p:blipFill>
        <p:spPr>
          <a:xfrm>
            <a:off x="2529000" y="2683800"/>
            <a:ext cx="6643080" cy="37926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Rectangle 2"/>
          <p:cNvSpPr/>
          <p:nvPr/>
        </p:nvSpPr>
        <p:spPr>
          <a:xfrm>
            <a:off x="2057400" y="366840"/>
            <a:ext cx="7771680" cy="456480"/>
          </a:xfrm>
          <a:prstGeom prst="rect">
            <a:avLst/>
          </a:prstGeom>
          <a:noFill/>
          <a:ln w="0">
            <a:noFill/>
          </a:ln>
        </p:spPr>
        <p:style>
          <a:lnRef idx="0"/>
          <a:fillRef idx="0"/>
          <a:effectRef idx="0"/>
          <a:fontRef idx="minor"/>
        </p:style>
        <p:txBody>
          <a:bodyPr lIns="90000" rIns="90000" tIns="45000" bIns="45000">
            <a:normAutofit fontScale="65000"/>
          </a:bodyPr>
          <a:p>
            <a:pPr>
              <a:lnSpc>
                <a:spcPct val="90000"/>
              </a:lnSpc>
            </a:pPr>
            <a:r>
              <a:rPr b="0" lang="en-US" sz="3600" spc="-1" strike="noStrike">
                <a:solidFill>
                  <a:srgbClr val="c00000"/>
                </a:solidFill>
                <a:latin typeface="Cambria"/>
              </a:rPr>
              <a:t>Array-based implementation</a:t>
            </a:r>
            <a:endParaRPr b="0" lang="en-IN" sz="3600" spc="-1" strike="noStrike">
              <a:latin typeface="Arial"/>
            </a:endParaRPr>
          </a:p>
        </p:txBody>
      </p:sp>
      <p:pic>
        <p:nvPicPr>
          <p:cNvPr id="272" name="Picture 3" descr="C:\My Documents\308 PowerPoint\Figures\MACJOBS\JPEGS\CHAP09\P567.jpg"/>
          <p:cNvPicPr/>
          <p:nvPr/>
        </p:nvPicPr>
        <p:blipFill>
          <a:blip r:embed="rId1">
            <a:lum bright="-6000"/>
          </a:blip>
          <a:stretch/>
        </p:blipFill>
        <p:spPr>
          <a:xfrm>
            <a:off x="2148120" y="1098360"/>
            <a:ext cx="7895160" cy="56667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Rectangle 2"/>
          <p:cNvSpPr/>
          <p:nvPr/>
        </p:nvSpPr>
        <p:spPr>
          <a:xfrm>
            <a:off x="2209680" y="380880"/>
            <a:ext cx="7771680" cy="114228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u="sng">
                <a:solidFill>
                  <a:srgbClr val="c00000"/>
                </a:solidFill>
                <a:uFillTx/>
                <a:latin typeface="Cambria"/>
              </a:rPr>
              <a:t>Linked-list implementation</a:t>
            </a:r>
            <a:endParaRPr b="0" lang="en-IN" sz="3600" spc="-1" strike="noStrike">
              <a:latin typeface="Arial"/>
            </a:endParaRPr>
          </a:p>
        </p:txBody>
      </p:sp>
      <p:sp>
        <p:nvSpPr>
          <p:cNvPr id="274" name="Rectangle 3"/>
          <p:cNvSpPr/>
          <p:nvPr/>
        </p:nvSpPr>
        <p:spPr>
          <a:xfrm>
            <a:off x="1431000" y="1121760"/>
            <a:ext cx="9253080" cy="1584360"/>
          </a:xfrm>
          <a:prstGeom prst="rect">
            <a:avLst/>
          </a:prstGeom>
          <a:noFill/>
          <a:ln w="0">
            <a:noFill/>
          </a:ln>
        </p:spPr>
        <p:style>
          <a:lnRef idx="0"/>
          <a:fillRef idx="0"/>
          <a:effectRef idx="0"/>
          <a:fontRef idx="minor"/>
        </p:style>
        <p:txBody>
          <a:bodyPr lIns="90000" rIns="90000" tIns="45000" bIns="45000" anchor="ctr">
            <a:noAutofit/>
          </a:bodyPr>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A 1D array is used to represent the vertices </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A list is used for each vertex </a:t>
            </a:r>
            <a:r>
              <a:rPr b="0" i="1" lang="en-US" sz="2400" spc="-1" strike="noStrike">
                <a:solidFill>
                  <a:srgbClr val="000000"/>
                </a:solidFill>
                <a:latin typeface="Cambria"/>
                <a:ea typeface="MS Mincho"/>
              </a:rPr>
              <a:t>v</a:t>
            </a:r>
            <a:r>
              <a:rPr b="0" lang="en-US" sz="2400" spc="-1" strike="noStrike">
                <a:solidFill>
                  <a:srgbClr val="000000"/>
                </a:solidFill>
                <a:latin typeface="Cambria"/>
                <a:ea typeface="MS Mincho"/>
              </a:rPr>
              <a:t> which contains the vertices which are adjacent from </a:t>
            </a:r>
            <a:r>
              <a:rPr b="0" i="1" lang="en-US" sz="2400" spc="-1" strike="noStrike">
                <a:solidFill>
                  <a:srgbClr val="000000"/>
                </a:solidFill>
                <a:latin typeface="Cambria"/>
                <a:ea typeface="MS Mincho"/>
              </a:rPr>
              <a:t>v </a:t>
            </a:r>
            <a:r>
              <a:rPr b="0" lang="en-US" sz="2400" spc="-1" strike="noStrike">
                <a:solidFill>
                  <a:srgbClr val="000000"/>
                </a:solidFill>
                <a:latin typeface="Cambria"/>
                <a:ea typeface="MS Mincho"/>
              </a:rPr>
              <a:t>(adjacency list) </a:t>
            </a:r>
            <a:endParaRPr b="0" lang="en-IN" sz="2400" spc="-1" strike="noStrike">
              <a:latin typeface="Arial"/>
            </a:endParaRPr>
          </a:p>
        </p:txBody>
      </p:sp>
      <p:pic>
        <p:nvPicPr>
          <p:cNvPr id="275" name="Picture 4" descr="C:\My Documents\308 PowerPoint\Figures\MACJOBS\JPEGS\CHAP09\P553b.jpg"/>
          <p:cNvPicPr/>
          <p:nvPr/>
        </p:nvPicPr>
        <p:blipFill>
          <a:blip r:embed="rId1">
            <a:lum bright="-12000"/>
          </a:blip>
          <a:stretch/>
        </p:blipFill>
        <p:spPr>
          <a:xfrm>
            <a:off x="2890800" y="2817720"/>
            <a:ext cx="6410160" cy="36586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2"/>
          <p:cNvSpPr/>
          <p:nvPr/>
        </p:nvSpPr>
        <p:spPr>
          <a:xfrm>
            <a:off x="2097720" y="253080"/>
            <a:ext cx="7771680" cy="685080"/>
          </a:xfrm>
          <a:prstGeom prst="rect">
            <a:avLst/>
          </a:prstGeom>
          <a:noFill/>
          <a:ln w="0">
            <a:noFill/>
          </a:ln>
        </p:spPr>
        <p:style>
          <a:lnRef idx="0"/>
          <a:fillRef idx="0"/>
          <a:effectRef idx="0"/>
          <a:fontRef idx="minor"/>
        </p:style>
        <p:txBody>
          <a:bodyPr lIns="90000" rIns="90000" tIns="45000" bIns="45000">
            <a:normAutofit/>
          </a:bodyPr>
          <a:p>
            <a:pPr>
              <a:lnSpc>
                <a:spcPct val="90000"/>
              </a:lnSpc>
            </a:pPr>
            <a:r>
              <a:rPr b="0" lang="en-US" sz="3600" spc="-1" strike="noStrike">
                <a:solidFill>
                  <a:srgbClr val="c00000"/>
                </a:solidFill>
                <a:latin typeface="Cambria"/>
              </a:rPr>
              <a:t>Linked-list implementation </a:t>
            </a:r>
            <a:endParaRPr b="0" lang="en-IN" sz="3600" spc="-1" strike="noStrike">
              <a:latin typeface="Arial"/>
            </a:endParaRPr>
          </a:p>
        </p:txBody>
      </p:sp>
      <p:pic>
        <p:nvPicPr>
          <p:cNvPr id="277" name="Picture 3" descr="C:\My Documents\308 PowerPoint\Figures\MACJOBS\JPEGS\CHAP09\P572.jpg"/>
          <p:cNvPicPr/>
          <p:nvPr/>
        </p:nvPicPr>
        <p:blipFill>
          <a:blip r:embed="rId1"/>
          <a:stretch/>
        </p:blipFill>
        <p:spPr>
          <a:xfrm>
            <a:off x="2558880" y="1066680"/>
            <a:ext cx="6849720" cy="56754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US" sz="3600" spc="-1" strike="noStrike">
                <a:solidFill>
                  <a:srgbClr val="c00000"/>
                </a:solidFill>
                <a:latin typeface="Cambria"/>
              </a:rPr>
              <a:t>Graph Representation</a:t>
            </a:r>
            <a:endParaRPr b="0" lang="en-IN" sz="3600" spc="-1" strike="noStrike">
              <a:latin typeface="Arial"/>
            </a:endParaRPr>
          </a:p>
        </p:txBody>
      </p:sp>
      <p:sp>
        <p:nvSpPr>
          <p:cNvPr id="279" name="Rectangle 3"/>
          <p:cNvSpPr/>
          <p:nvPr/>
        </p:nvSpPr>
        <p:spPr>
          <a:xfrm>
            <a:off x="1721160" y="1455480"/>
            <a:ext cx="9107280" cy="438696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For graphs to be computationally useful, they have to be conveniently represented in programs</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There are two computer representations of graphs:</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Adjacency matrix representation</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Adjacency lists representation</a:t>
            </a:r>
            <a:endParaRPr b="0" lang="en-IN" sz="2400" spc="-1" strike="noStrike">
              <a:latin typeface="Arial"/>
            </a:endParaRPr>
          </a:p>
        </p:txBody>
      </p:sp>
      <p:sp>
        <p:nvSpPr>
          <p:cNvPr id="280" name="Footer Placeholder 4"/>
          <p:cNvSpPr/>
          <p:nvPr/>
        </p:nvSpPr>
        <p:spPr>
          <a:xfrm rot="5400000">
            <a:off x="-2236320" y="3661200"/>
            <a:ext cx="5884560" cy="178560"/>
          </a:xfrm>
          <a:prstGeom prst="rect">
            <a:avLst/>
          </a:prstGeom>
          <a:noFill/>
          <a:ln w="0">
            <a:noFill/>
          </a:ln>
        </p:spPr>
        <p:style>
          <a:lnRef idx="0"/>
          <a:fillRef idx="0"/>
          <a:effectRef idx="0"/>
          <a:fontRef idx="minor"/>
        </p:style>
        <p:txBody>
          <a:bodyPr lIns="90000" rIns="90000" tIns="45000" bIns="18360" anchor="b">
            <a:noAutofit/>
          </a:bodyPr>
          <a:p>
            <a:pPr algn="r">
              <a:lnSpc>
                <a:spcPct val="100000"/>
              </a:lnSpc>
            </a:pPr>
            <a:r>
              <a:rPr b="0" lang="en-US" sz="800" spc="-1" strike="noStrike">
                <a:solidFill>
                  <a:srgbClr val="8b8b8b"/>
                </a:solidFill>
                <a:latin typeface="Cambria"/>
              </a:rPr>
              <a:t>CS 103</a:t>
            </a:r>
            <a:endParaRPr b="0" lang="en-IN" sz="800" spc="-1" strike="noStrike">
              <a:latin typeface="Arial"/>
            </a:endParaRPr>
          </a:p>
        </p:txBody>
      </p:sp>
      <p:sp>
        <p:nvSpPr>
          <p:cNvPr id="281" name="Slide Number Placeholder 5"/>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8D007FFF-26CF-4943-9B7B-9EC151EAEB83}" type="slidenum">
              <a:rPr b="0" lang="en-US" sz="1800" spc="-1" strike="noStrike">
                <a:solidFill>
                  <a:srgbClr val="8b8b8b"/>
                </a:solidFill>
                <a:latin typeface="Cambria"/>
              </a:rPr>
              <a:t>&lt;number&gt;</a:t>
            </a:fld>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rmAutofit/>
          </a:bodyPr>
          <a:p>
            <a:pPr>
              <a:lnSpc>
                <a:spcPct val="90000"/>
              </a:lnSpc>
            </a:pPr>
            <a:r>
              <a:rPr b="1" lang="en-US" sz="4000" spc="-1" strike="noStrike">
                <a:solidFill>
                  <a:srgbClr val="c00000"/>
                </a:solidFill>
                <a:latin typeface="Cambria"/>
              </a:rPr>
              <a:t>Adjacency Matrix Representation</a:t>
            </a:r>
            <a:endParaRPr b="0" lang="en-IN" sz="4000" spc="-1" strike="noStrike">
              <a:latin typeface="Arial"/>
            </a:endParaRPr>
          </a:p>
        </p:txBody>
      </p:sp>
      <p:sp>
        <p:nvSpPr>
          <p:cNvPr id="283" name="Rectangle 3"/>
          <p:cNvSpPr/>
          <p:nvPr/>
        </p:nvSpPr>
        <p:spPr>
          <a:xfrm>
            <a:off x="1721160" y="1455480"/>
            <a:ext cx="9107280" cy="451476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In this representation, each graph of n nodes is represented by an n x n matrix A, that is, a two-dimensional array A</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The nodes are (re)-labeled 1,2,…,n</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A[i][j] = 1 if (i,j) is an edge</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A[i][j] = 0 if (i,j) is not an edge</a:t>
            </a:r>
            <a:endParaRPr b="0" lang="en-IN" sz="2400" spc="-1" strike="noStrike">
              <a:latin typeface="Arial"/>
            </a:endParaRPr>
          </a:p>
        </p:txBody>
      </p:sp>
      <p:sp>
        <p:nvSpPr>
          <p:cNvPr id="284" name="Footer Placeholder 4"/>
          <p:cNvSpPr/>
          <p:nvPr/>
        </p:nvSpPr>
        <p:spPr>
          <a:xfrm rot="5400000">
            <a:off x="-2236320" y="3661200"/>
            <a:ext cx="5884560" cy="178560"/>
          </a:xfrm>
          <a:prstGeom prst="rect">
            <a:avLst/>
          </a:prstGeom>
          <a:noFill/>
          <a:ln w="0">
            <a:noFill/>
          </a:ln>
        </p:spPr>
        <p:style>
          <a:lnRef idx="0"/>
          <a:fillRef idx="0"/>
          <a:effectRef idx="0"/>
          <a:fontRef idx="minor"/>
        </p:style>
        <p:txBody>
          <a:bodyPr lIns="90000" rIns="90000" tIns="45000" bIns="18360" anchor="b">
            <a:noAutofit/>
          </a:bodyPr>
          <a:p>
            <a:pPr algn="r">
              <a:lnSpc>
                <a:spcPct val="100000"/>
              </a:lnSpc>
            </a:pPr>
            <a:r>
              <a:rPr b="0" lang="en-US" sz="800" spc="-1" strike="noStrike">
                <a:solidFill>
                  <a:srgbClr val="8b8b8b"/>
                </a:solidFill>
                <a:latin typeface="Cambria"/>
              </a:rPr>
              <a:t>CS 103</a:t>
            </a:r>
            <a:endParaRPr b="0" lang="en-IN" sz="800" spc="-1" strike="noStrike">
              <a:latin typeface="Arial"/>
            </a:endParaRPr>
          </a:p>
        </p:txBody>
      </p:sp>
      <p:sp>
        <p:nvSpPr>
          <p:cNvPr id="285" name="Slide Number Placeholder 5"/>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9E9D3AF1-9C4A-4581-9E0B-5455519C5EBB}" type="slidenum">
              <a:rPr b="0" lang="en-US" sz="1800" spc="-1" strike="noStrike">
                <a:solidFill>
                  <a:srgbClr val="8b8b8b"/>
                </a:solidFill>
                <a:latin typeface="Cambria"/>
              </a:rPr>
              <a:t>28</a:t>
            </a:fld>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US" sz="3200" spc="-1" strike="noStrike">
                <a:solidFill>
                  <a:srgbClr val="c00000"/>
                </a:solidFill>
                <a:latin typeface="Cambria"/>
              </a:rPr>
              <a:t>Adjacency Matrix</a:t>
            </a:r>
            <a:endParaRPr b="0" lang="en-IN" sz="3200" spc="-1" strike="noStrike">
              <a:latin typeface="Arial"/>
            </a:endParaRPr>
          </a:p>
        </p:txBody>
      </p:sp>
      <p:grpSp>
        <p:nvGrpSpPr>
          <p:cNvPr id="287" name="Group 1"/>
          <p:cNvGrpSpPr/>
          <p:nvPr/>
        </p:nvGrpSpPr>
        <p:grpSpPr>
          <a:xfrm>
            <a:off x="2724120" y="2243520"/>
            <a:ext cx="1688040" cy="2535840"/>
            <a:chOff x="2724120" y="2243520"/>
            <a:chExt cx="1688040" cy="2535840"/>
          </a:xfrm>
        </p:grpSpPr>
        <p:sp>
          <p:nvSpPr>
            <p:cNvPr id="288" name="Line 9"/>
            <p:cNvSpPr/>
            <p:nvPr/>
          </p:nvSpPr>
          <p:spPr>
            <a:xfrm>
              <a:off x="2974320" y="2484720"/>
              <a:ext cx="1188360" cy="0"/>
            </a:xfrm>
            <a:prstGeom prst="line">
              <a:avLst/>
            </a:prstGeom>
            <a:ln w="9525">
              <a:solidFill>
                <a:srgbClr val="000000"/>
              </a:solidFill>
              <a:round/>
            </a:ln>
          </p:spPr>
          <p:style>
            <a:lnRef idx="0"/>
            <a:fillRef idx="0"/>
            <a:effectRef idx="0"/>
            <a:fontRef idx="minor"/>
          </p:style>
        </p:sp>
        <p:sp>
          <p:nvSpPr>
            <p:cNvPr id="289" name="Line 10"/>
            <p:cNvSpPr/>
            <p:nvPr/>
          </p:nvSpPr>
          <p:spPr>
            <a:xfrm>
              <a:off x="3010320" y="2513880"/>
              <a:ext cx="1188360" cy="1026720"/>
            </a:xfrm>
            <a:prstGeom prst="line">
              <a:avLst/>
            </a:prstGeom>
            <a:ln w="9525">
              <a:solidFill>
                <a:srgbClr val="000000"/>
              </a:solidFill>
              <a:round/>
            </a:ln>
          </p:spPr>
          <p:style>
            <a:lnRef idx="0"/>
            <a:fillRef idx="0"/>
            <a:effectRef idx="0"/>
            <a:fontRef idx="minor"/>
          </p:style>
        </p:sp>
        <p:sp>
          <p:nvSpPr>
            <p:cNvPr id="290" name="Line 11"/>
            <p:cNvSpPr/>
            <p:nvPr/>
          </p:nvSpPr>
          <p:spPr>
            <a:xfrm flipV="1">
              <a:off x="3537000" y="3511800"/>
              <a:ext cx="625680" cy="1026720"/>
            </a:xfrm>
            <a:prstGeom prst="line">
              <a:avLst/>
            </a:prstGeom>
            <a:ln w="9525">
              <a:solidFill>
                <a:srgbClr val="000000"/>
              </a:solidFill>
              <a:round/>
            </a:ln>
          </p:spPr>
          <p:style>
            <a:lnRef idx="0"/>
            <a:fillRef idx="0"/>
            <a:effectRef idx="0"/>
            <a:fontRef idx="minor"/>
          </p:style>
        </p:sp>
        <p:sp>
          <p:nvSpPr>
            <p:cNvPr id="291" name="Line 12"/>
            <p:cNvSpPr/>
            <p:nvPr/>
          </p:nvSpPr>
          <p:spPr>
            <a:xfrm>
              <a:off x="2974320" y="3511800"/>
              <a:ext cx="562680" cy="1026720"/>
            </a:xfrm>
            <a:prstGeom prst="line">
              <a:avLst/>
            </a:prstGeom>
            <a:ln w="9525">
              <a:solidFill>
                <a:srgbClr val="000000"/>
              </a:solidFill>
              <a:round/>
            </a:ln>
          </p:spPr>
          <p:style>
            <a:lnRef idx="0"/>
            <a:fillRef idx="0"/>
            <a:effectRef idx="0"/>
            <a:fontRef idx="minor"/>
          </p:style>
        </p:sp>
        <p:sp>
          <p:nvSpPr>
            <p:cNvPr id="292" name="Line 13"/>
            <p:cNvSpPr/>
            <p:nvPr/>
          </p:nvSpPr>
          <p:spPr>
            <a:xfrm flipV="1">
              <a:off x="2974320" y="2484720"/>
              <a:ext cx="0" cy="1027080"/>
            </a:xfrm>
            <a:prstGeom prst="line">
              <a:avLst/>
            </a:prstGeom>
            <a:ln w="9525">
              <a:solidFill>
                <a:srgbClr val="000000"/>
              </a:solidFill>
              <a:round/>
            </a:ln>
          </p:spPr>
          <p:style>
            <a:lnRef idx="0"/>
            <a:fillRef idx="0"/>
            <a:effectRef idx="0"/>
            <a:fontRef idx="minor"/>
          </p:style>
        </p:sp>
        <p:sp>
          <p:nvSpPr>
            <p:cNvPr id="293" name="Line 14"/>
            <p:cNvSpPr/>
            <p:nvPr/>
          </p:nvSpPr>
          <p:spPr>
            <a:xfrm>
              <a:off x="4162680" y="2484720"/>
              <a:ext cx="0" cy="1027080"/>
            </a:xfrm>
            <a:prstGeom prst="line">
              <a:avLst/>
            </a:prstGeom>
            <a:ln w="9525">
              <a:solidFill>
                <a:srgbClr val="000000"/>
              </a:solidFill>
              <a:round/>
            </a:ln>
          </p:spPr>
          <p:style>
            <a:lnRef idx="0"/>
            <a:fillRef idx="0"/>
            <a:effectRef idx="0"/>
            <a:fontRef idx="minor"/>
          </p:style>
        </p:sp>
        <p:sp>
          <p:nvSpPr>
            <p:cNvPr id="294" name="Line 15"/>
            <p:cNvSpPr/>
            <p:nvPr/>
          </p:nvSpPr>
          <p:spPr>
            <a:xfrm>
              <a:off x="2974320" y="3511800"/>
              <a:ext cx="1188360" cy="0"/>
            </a:xfrm>
            <a:prstGeom prst="line">
              <a:avLst/>
            </a:prstGeom>
            <a:ln w="9525">
              <a:solidFill>
                <a:srgbClr val="000000"/>
              </a:solidFill>
              <a:round/>
            </a:ln>
          </p:spPr>
          <p:style>
            <a:lnRef idx="0"/>
            <a:fillRef idx="0"/>
            <a:effectRef idx="0"/>
            <a:fontRef idx="minor"/>
          </p:style>
        </p:sp>
        <p:sp>
          <p:nvSpPr>
            <p:cNvPr id="295" name="Oval 3"/>
            <p:cNvSpPr/>
            <p:nvPr/>
          </p:nvSpPr>
          <p:spPr>
            <a:xfrm>
              <a:off x="2724120" y="2243520"/>
              <a:ext cx="499680" cy="482400"/>
            </a:xfrm>
            <a:prstGeom prst="ellipse">
              <a:avLst/>
            </a:prstGeom>
            <a:solidFill>
              <a:schemeClr val="accent1"/>
            </a:solidFill>
            <a:ln w="9525">
              <a:solidFill>
                <a:srgbClr val="000000"/>
              </a:solidFill>
              <a:round/>
            </a:ln>
          </p:spPr>
          <p:style>
            <a:lnRef idx="0"/>
            <a:fillRef idx="0"/>
            <a:effectRef idx="0"/>
            <a:fontRef idx="minor"/>
          </p:style>
        </p:sp>
        <p:sp>
          <p:nvSpPr>
            <p:cNvPr id="296" name="Oval 4"/>
            <p:cNvSpPr/>
            <p:nvPr/>
          </p:nvSpPr>
          <p:spPr>
            <a:xfrm>
              <a:off x="3287160" y="4296960"/>
              <a:ext cx="499680" cy="482400"/>
            </a:xfrm>
            <a:prstGeom prst="ellipse">
              <a:avLst/>
            </a:prstGeom>
            <a:solidFill>
              <a:schemeClr val="accent1"/>
            </a:solidFill>
            <a:ln w="9525">
              <a:solidFill>
                <a:srgbClr val="000000"/>
              </a:solidFill>
              <a:round/>
            </a:ln>
          </p:spPr>
          <p:style>
            <a:lnRef idx="0"/>
            <a:fillRef idx="0"/>
            <a:effectRef idx="0"/>
            <a:fontRef idx="minor"/>
          </p:style>
        </p:sp>
        <p:sp>
          <p:nvSpPr>
            <p:cNvPr id="297" name="Oval 5"/>
            <p:cNvSpPr/>
            <p:nvPr/>
          </p:nvSpPr>
          <p:spPr>
            <a:xfrm>
              <a:off x="2724120" y="3270240"/>
              <a:ext cx="499680" cy="482400"/>
            </a:xfrm>
            <a:prstGeom prst="ellipse">
              <a:avLst/>
            </a:prstGeom>
            <a:solidFill>
              <a:schemeClr val="accent1"/>
            </a:solidFill>
            <a:ln w="9525">
              <a:solidFill>
                <a:srgbClr val="000000"/>
              </a:solidFill>
              <a:round/>
            </a:ln>
          </p:spPr>
          <p:style>
            <a:lnRef idx="0"/>
            <a:fillRef idx="0"/>
            <a:effectRef idx="0"/>
            <a:fontRef idx="minor"/>
          </p:style>
        </p:sp>
        <p:sp>
          <p:nvSpPr>
            <p:cNvPr id="298" name="Oval 6"/>
            <p:cNvSpPr/>
            <p:nvPr/>
          </p:nvSpPr>
          <p:spPr>
            <a:xfrm>
              <a:off x="3912480" y="3270240"/>
              <a:ext cx="499680" cy="482400"/>
            </a:xfrm>
            <a:prstGeom prst="ellipse">
              <a:avLst/>
            </a:prstGeom>
            <a:solidFill>
              <a:schemeClr val="accent1"/>
            </a:solidFill>
            <a:ln w="9525">
              <a:solidFill>
                <a:srgbClr val="000000"/>
              </a:solidFill>
              <a:round/>
            </a:ln>
          </p:spPr>
          <p:style>
            <a:lnRef idx="0"/>
            <a:fillRef idx="0"/>
            <a:effectRef idx="0"/>
            <a:fontRef idx="minor"/>
          </p:style>
        </p:sp>
        <p:sp>
          <p:nvSpPr>
            <p:cNvPr id="299" name="Oval 8"/>
            <p:cNvSpPr/>
            <p:nvPr/>
          </p:nvSpPr>
          <p:spPr>
            <a:xfrm>
              <a:off x="3912480" y="2243520"/>
              <a:ext cx="499680" cy="482400"/>
            </a:xfrm>
            <a:prstGeom prst="ellipse">
              <a:avLst/>
            </a:prstGeom>
            <a:solidFill>
              <a:schemeClr val="accent1"/>
            </a:solidFill>
            <a:ln w="9525">
              <a:solidFill>
                <a:srgbClr val="000000"/>
              </a:solidFill>
              <a:round/>
            </a:ln>
          </p:spPr>
          <p:style>
            <a:lnRef idx="0"/>
            <a:fillRef idx="0"/>
            <a:effectRef idx="0"/>
            <a:fontRef idx="minor"/>
          </p:style>
        </p:sp>
        <p:sp>
          <p:nvSpPr>
            <p:cNvPr id="300" name="Text Box 16"/>
            <p:cNvSpPr/>
            <p:nvPr/>
          </p:nvSpPr>
          <p:spPr>
            <a:xfrm>
              <a:off x="2788560" y="2266200"/>
              <a:ext cx="316440" cy="36432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mbria"/>
                  <a:ea typeface="DejaVu Sans"/>
                </a:rPr>
                <a:t>1</a:t>
              </a:r>
              <a:endParaRPr b="0" lang="en-IN" sz="1800" spc="-1" strike="noStrike">
                <a:latin typeface="Arial"/>
              </a:endParaRPr>
            </a:p>
          </p:txBody>
        </p:sp>
        <p:sp>
          <p:nvSpPr>
            <p:cNvPr id="301" name="Text Box 17"/>
            <p:cNvSpPr/>
            <p:nvPr/>
          </p:nvSpPr>
          <p:spPr>
            <a:xfrm>
              <a:off x="3976920" y="3292920"/>
              <a:ext cx="316440" cy="36432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mbria"/>
                  <a:ea typeface="DejaVu Sans"/>
                </a:rPr>
                <a:t>4</a:t>
              </a:r>
              <a:endParaRPr b="0" lang="en-IN" sz="1800" spc="-1" strike="noStrike">
                <a:latin typeface="Arial"/>
              </a:endParaRPr>
            </a:p>
          </p:txBody>
        </p:sp>
        <p:sp>
          <p:nvSpPr>
            <p:cNvPr id="302" name="Text Box 18"/>
            <p:cNvSpPr/>
            <p:nvPr/>
          </p:nvSpPr>
          <p:spPr>
            <a:xfrm>
              <a:off x="2849400" y="3270240"/>
              <a:ext cx="374400" cy="364320"/>
            </a:xfrm>
            <a:prstGeom prst="rect">
              <a:avLst/>
            </a:prstGeom>
            <a:noFill/>
            <a:ln w="9525">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mbria"/>
                  <a:ea typeface="DejaVu Sans"/>
                </a:rPr>
                <a:t>3</a:t>
              </a:r>
              <a:endParaRPr b="0" lang="en-IN" sz="1800" spc="-1" strike="noStrike">
                <a:latin typeface="Arial"/>
              </a:endParaRPr>
            </a:p>
          </p:txBody>
        </p:sp>
        <p:sp>
          <p:nvSpPr>
            <p:cNvPr id="303" name="Text Box 19"/>
            <p:cNvSpPr/>
            <p:nvPr/>
          </p:nvSpPr>
          <p:spPr>
            <a:xfrm>
              <a:off x="3351600" y="4319640"/>
              <a:ext cx="316440" cy="36432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mbria"/>
                  <a:ea typeface="DejaVu Sans"/>
                </a:rPr>
                <a:t>5</a:t>
              </a:r>
              <a:endParaRPr b="0" lang="en-IN" sz="1800" spc="-1" strike="noStrike">
                <a:latin typeface="Arial"/>
              </a:endParaRPr>
            </a:p>
          </p:txBody>
        </p:sp>
        <p:sp>
          <p:nvSpPr>
            <p:cNvPr id="304" name="Text Box 20"/>
            <p:cNvSpPr/>
            <p:nvPr/>
          </p:nvSpPr>
          <p:spPr>
            <a:xfrm>
              <a:off x="3976920" y="2266200"/>
              <a:ext cx="316440" cy="36432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mbria"/>
                  <a:ea typeface="DejaVu Sans"/>
                </a:rPr>
                <a:t>2</a:t>
              </a:r>
              <a:endParaRPr b="0" lang="en-IN" sz="1800" spc="-1" strike="noStrike">
                <a:latin typeface="Arial"/>
              </a:endParaRPr>
            </a:p>
          </p:txBody>
        </p:sp>
      </p:grpSp>
      <p:sp>
        <p:nvSpPr>
          <p:cNvPr id="305" name="AutoShape 2"/>
          <p:cNvSpPr/>
          <p:nvPr/>
        </p:nvSpPr>
        <p:spPr>
          <a:xfrm>
            <a:off x="5943600" y="3276720"/>
            <a:ext cx="304200" cy="3042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rPr>
              <a:t>Formal definition of graphs</a:t>
            </a:r>
            <a:endParaRPr b="0" lang="en-IN" sz="3600" spc="-1" strike="noStrike">
              <a:latin typeface="Arial"/>
            </a:endParaRPr>
          </a:p>
        </p:txBody>
      </p:sp>
      <p:sp>
        <p:nvSpPr>
          <p:cNvPr id="190" name="Rectangle 3"/>
          <p:cNvSpPr/>
          <p:nvPr/>
        </p:nvSpPr>
        <p:spPr>
          <a:xfrm>
            <a:off x="1721160" y="1455480"/>
            <a:ext cx="9107280" cy="491436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A graph G is defined as follows:</a:t>
            </a:r>
            <a:endParaRPr b="0" lang="en-IN" sz="2400" spc="-1" strike="noStrike">
              <a:latin typeface="Arial"/>
            </a:endParaRPr>
          </a:p>
          <a:p>
            <a:pPr marL="344520" indent="-343800" algn="just">
              <a:lnSpc>
                <a:spcPct val="120000"/>
              </a:lnSpc>
              <a:spcBef>
                <a:spcPts val="1001"/>
              </a:spcBef>
              <a:spcAft>
                <a:spcPts val="601"/>
              </a:spcAft>
              <a:tabLst>
                <a:tab algn="l" pos="0"/>
              </a:tabLst>
            </a:pPr>
            <a:r>
              <a:rPr b="0" lang="es-ES_tradnl" sz="2400" spc="-1" strike="noStrike">
                <a:solidFill>
                  <a:srgbClr val="000000"/>
                </a:solidFill>
                <a:latin typeface="Cambria"/>
              </a:rPr>
              <a:t>	</a:t>
            </a:r>
            <a:r>
              <a:rPr b="0" lang="es-ES_tradnl" sz="2400" spc="-1" strike="noStrike">
                <a:solidFill>
                  <a:srgbClr val="000000"/>
                </a:solidFill>
                <a:latin typeface="Cambria"/>
              </a:rPr>
              <a:t>	</a:t>
            </a:r>
            <a:r>
              <a:rPr b="0" lang="es-ES_tradnl" sz="2400" spc="-1" strike="noStrike">
                <a:solidFill>
                  <a:srgbClr val="000000"/>
                </a:solidFill>
                <a:latin typeface="Cambria"/>
              </a:rPr>
              <a:t>	</a:t>
            </a:r>
            <a:r>
              <a:rPr b="0" lang="es-ES_tradnl" sz="2400" spc="-1" strike="noStrike">
                <a:solidFill>
                  <a:srgbClr val="000000"/>
                </a:solidFill>
                <a:latin typeface="Cambria"/>
              </a:rPr>
              <a:t>	</a:t>
            </a:r>
            <a:r>
              <a:rPr b="0" lang="es-ES_tradnl" sz="2400" spc="-1" strike="noStrike">
                <a:solidFill>
                  <a:srgbClr val="000000"/>
                </a:solidFill>
                <a:latin typeface="Cambria"/>
              </a:rPr>
              <a:t>G=(V, E)</a:t>
            </a:r>
            <a:endParaRPr b="0" lang="en-IN" sz="2400" spc="-1" strike="noStrike">
              <a:latin typeface="Arial"/>
            </a:endParaRPr>
          </a:p>
          <a:p>
            <a:pPr marL="344520" indent="-343800" algn="just">
              <a:lnSpc>
                <a:spcPct val="120000"/>
              </a:lnSpc>
              <a:spcBef>
                <a:spcPts val="1001"/>
              </a:spcBef>
              <a:spcAft>
                <a:spcPts val="601"/>
              </a:spcAft>
              <a:tabLst>
                <a:tab algn="l" pos="0"/>
              </a:tabLst>
            </a:pPr>
            <a:r>
              <a:rPr b="0" lang="en-US" sz="2400" spc="-1" strike="noStrike">
                <a:solidFill>
                  <a:srgbClr val="000000"/>
                </a:solidFill>
                <a:latin typeface="Cambria"/>
              </a:rPr>
              <a:t>	</a:t>
            </a:r>
            <a:r>
              <a:rPr b="0" lang="en-US" sz="2400" spc="-1" strike="noStrike">
                <a:solidFill>
                  <a:srgbClr val="000000"/>
                </a:solidFill>
                <a:latin typeface="Cambria"/>
              </a:rPr>
              <a:t>	</a:t>
            </a:r>
            <a:r>
              <a:rPr b="0" lang="en-US" sz="2400" spc="-1" strike="noStrike">
                <a:solidFill>
                  <a:srgbClr val="000000"/>
                </a:solidFill>
                <a:latin typeface="Cambria"/>
              </a:rPr>
              <a:t>V(G): a finite, nonempty set of vertices</a:t>
            </a:r>
            <a:endParaRPr b="0" lang="en-IN" sz="2400" spc="-1" strike="noStrike">
              <a:latin typeface="Arial"/>
            </a:endParaRPr>
          </a:p>
          <a:p>
            <a:pPr marL="344520" indent="-343800" algn="just">
              <a:lnSpc>
                <a:spcPct val="120000"/>
              </a:lnSpc>
              <a:spcBef>
                <a:spcPts val="1001"/>
              </a:spcBef>
              <a:spcAft>
                <a:spcPts val="601"/>
              </a:spcAft>
              <a:tabLst>
                <a:tab algn="l" pos="0"/>
              </a:tabLst>
            </a:pPr>
            <a:r>
              <a:rPr b="0" lang="en-US" sz="2400" spc="-1" strike="noStrike">
                <a:solidFill>
                  <a:srgbClr val="000000"/>
                </a:solidFill>
                <a:latin typeface="Cambria"/>
              </a:rPr>
              <a:t>	</a:t>
            </a:r>
            <a:r>
              <a:rPr b="0" lang="en-US" sz="2400" spc="-1" strike="noStrike">
                <a:solidFill>
                  <a:srgbClr val="000000"/>
                </a:solidFill>
                <a:latin typeface="Cambria"/>
              </a:rPr>
              <a:t>	</a:t>
            </a:r>
            <a:r>
              <a:rPr b="0" lang="en-US" sz="2400" spc="-1" strike="noStrike">
                <a:solidFill>
                  <a:srgbClr val="000000"/>
                </a:solidFill>
                <a:latin typeface="Cambria"/>
              </a:rPr>
              <a:t>E(G): a set of edges (pairs of vertices)</a:t>
            </a:r>
            <a:endParaRPr b="0" lang="en-IN" sz="2400" spc="-1" strike="noStrike">
              <a:latin typeface="Arial"/>
            </a:endParaRPr>
          </a:p>
          <a:p>
            <a:pPr marL="344520" indent="-343800" algn="just">
              <a:lnSpc>
                <a:spcPct val="120000"/>
              </a:lnSpc>
              <a:spcBef>
                <a:spcPts val="1001"/>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Rectangle 2"/>
          <p:cNvSpPr/>
          <p:nvPr/>
        </p:nvSpPr>
        <p:spPr>
          <a:xfrm>
            <a:off x="2014560" y="325440"/>
            <a:ext cx="9401040" cy="74052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US" sz="2800" spc="-1" strike="noStrike">
                <a:solidFill>
                  <a:srgbClr val="c00000"/>
                </a:solidFill>
                <a:latin typeface="Cambria"/>
              </a:rPr>
              <a:t>Adjacency Matrix of Directed and Undirected Graph</a:t>
            </a:r>
            <a:endParaRPr b="0" lang="en-IN" sz="2800" spc="-1" strike="noStrike">
              <a:latin typeface="Arial"/>
            </a:endParaRPr>
          </a:p>
        </p:txBody>
      </p:sp>
      <p:pic>
        <p:nvPicPr>
          <p:cNvPr id="307" name="Picture 5" descr=""/>
          <p:cNvPicPr/>
          <p:nvPr/>
        </p:nvPicPr>
        <p:blipFill>
          <a:blip r:embed="rId1"/>
          <a:stretch/>
        </p:blipFill>
        <p:spPr>
          <a:xfrm>
            <a:off x="6329880" y="1667520"/>
            <a:ext cx="5085720" cy="3818520"/>
          </a:xfrm>
          <a:prstGeom prst="rect">
            <a:avLst/>
          </a:prstGeom>
          <a:ln w="0">
            <a:noFill/>
          </a:ln>
        </p:spPr>
      </p:pic>
      <p:pic>
        <p:nvPicPr>
          <p:cNvPr id="308" name="Picture 6" descr=""/>
          <p:cNvPicPr/>
          <p:nvPr/>
        </p:nvPicPr>
        <p:blipFill>
          <a:blip r:embed="rId2"/>
          <a:stretch/>
        </p:blipFill>
        <p:spPr>
          <a:xfrm>
            <a:off x="1009440" y="1667520"/>
            <a:ext cx="5074920" cy="38102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9" name="Picture 3" descr=""/>
          <p:cNvPicPr/>
          <p:nvPr/>
        </p:nvPicPr>
        <p:blipFill>
          <a:blip r:embed="rId1"/>
          <a:stretch/>
        </p:blipFill>
        <p:spPr>
          <a:xfrm>
            <a:off x="2695680" y="1606320"/>
            <a:ext cx="6799680" cy="4515840"/>
          </a:xfrm>
          <a:prstGeom prst="rect">
            <a:avLst/>
          </a:prstGeom>
          <a:ln w="0">
            <a:noFill/>
          </a:ln>
        </p:spPr>
      </p:pic>
      <p:sp>
        <p:nvSpPr>
          <p:cNvPr id="310" name="Rectangle 2"/>
          <p:cNvSpPr/>
          <p:nvPr/>
        </p:nvSpPr>
        <p:spPr>
          <a:xfrm>
            <a:off x="2014560" y="325440"/>
            <a:ext cx="7957440" cy="74052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US" sz="3200" spc="-1" strike="noStrike">
                <a:solidFill>
                  <a:srgbClr val="c00000"/>
                </a:solidFill>
                <a:latin typeface="Cambria"/>
              </a:rPr>
              <a:t>Adjacency Matrix for Weighted Graph</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rmAutofit fontScale="42000"/>
          </a:bodyPr>
          <a:p>
            <a:pPr>
              <a:lnSpc>
                <a:spcPct val="90000"/>
              </a:lnSpc>
            </a:pPr>
            <a:r>
              <a:rPr b="1" lang="en-US" sz="4000" spc="-1" strike="noStrike">
                <a:solidFill>
                  <a:srgbClr val="c00000"/>
                </a:solidFill>
                <a:latin typeface="Cambria"/>
              </a:rPr>
              <a:t>Pros and Cons of Adjacency Matrices</a:t>
            </a:r>
            <a:endParaRPr b="0" lang="en-IN" sz="4000" spc="-1" strike="noStrike">
              <a:latin typeface="Arial"/>
            </a:endParaRPr>
          </a:p>
        </p:txBody>
      </p:sp>
      <p:sp>
        <p:nvSpPr>
          <p:cNvPr id="312" name="Rectangle 3"/>
          <p:cNvSpPr/>
          <p:nvPr/>
        </p:nvSpPr>
        <p:spPr>
          <a:xfrm>
            <a:off x="1721160" y="1455480"/>
            <a:ext cx="9107280" cy="419472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Pros:</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Simple to implement</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Easy and fast to tell if a pair (i,j) is an edge: simply check if A[i][j] is 1 or 0</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Cons:</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No matter how few edges the graph has, the matrix takes O(n</a:t>
            </a:r>
            <a:r>
              <a:rPr b="0" lang="en-US" sz="2400" spc="-1" strike="noStrike" baseline="30000">
                <a:solidFill>
                  <a:srgbClr val="000000"/>
                </a:solidFill>
                <a:latin typeface="Cambria"/>
              </a:rPr>
              <a:t>2</a:t>
            </a:r>
            <a:r>
              <a:rPr b="0" lang="en-US" sz="2400" spc="-1" strike="noStrike">
                <a:solidFill>
                  <a:srgbClr val="000000"/>
                </a:solidFill>
                <a:latin typeface="Cambria"/>
              </a:rPr>
              <a:t>) in memory</a:t>
            </a:r>
            <a:endParaRPr b="0" lang="en-IN" sz="2400" spc="-1" strike="noStrike">
              <a:latin typeface="Arial"/>
            </a:endParaRPr>
          </a:p>
        </p:txBody>
      </p:sp>
      <p:sp>
        <p:nvSpPr>
          <p:cNvPr id="313" name="Footer Placeholder 4"/>
          <p:cNvSpPr/>
          <p:nvPr/>
        </p:nvSpPr>
        <p:spPr>
          <a:xfrm rot="5400000">
            <a:off x="-2236320" y="3661200"/>
            <a:ext cx="5884560" cy="178560"/>
          </a:xfrm>
          <a:prstGeom prst="rect">
            <a:avLst/>
          </a:prstGeom>
          <a:noFill/>
          <a:ln w="0">
            <a:noFill/>
          </a:ln>
        </p:spPr>
        <p:style>
          <a:lnRef idx="0"/>
          <a:fillRef idx="0"/>
          <a:effectRef idx="0"/>
          <a:fontRef idx="minor"/>
        </p:style>
        <p:txBody>
          <a:bodyPr lIns="90000" rIns="90000" tIns="45000" bIns="18360" anchor="b">
            <a:noAutofit/>
          </a:bodyPr>
          <a:p>
            <a:pPr algn="r">
              <a:lnSpc>
                <a:spcPct val="100000"/>
              </a:lnSpc>
            </a:pPr>
            <a:r>
              <a:rPr b="0" lang="en-US" sz="800" spc="-1" strike="noStrike">
                <a:solidFill>
                  <a:srgbClr val="8b8b8b"/>
                </a:solidFill>
                <a:latin typeface="Cambria"/>
              </a:rPr>
              <a:t>CS 103</a:t>
            </a:r>
            <a:endParaRPr b="0" lang="en-IN" sz="800" spc="-1" strike="noStrike">
              <a:latin typeface="Arial"/>
            </a:endParaRPr>
          </a:p>
        </p:txBody>
      </p:sp>
      <p:sp>
        <p:nvSpPr>
          <p:cNvPr id="314" name="Slide Number Placeholder 5"/>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A209B16A-3535-4CCE-9792-985CC1DDD21E}" type="slidenum">
              <a:rPr b="0" lang="en-US" sz="1800" spc="-1" strike="noStrike">
                <a:solidFill>
                  <a:srgbClr val="8b8b8b"/>
                </a:solidFill>
                <a:latin typeface="Cambria"/>
              </a:rPr>
              <a:t>32</a:t>
            </a:fld>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Rectangle 2"/>
          <p:cNvSpPr/>
          <p:nvPr/>
        </p:nvSpPr>
        <p:spPr>
          <a:xfrm>
            <a:off x="177624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US" sz="3600" spc="-1" strike="noStrike">
                <a:solidFill>
                  <a:srgbClr val="c00000"/>
                </a:solidFill>
                <a:latin typeface="Cambria"/>
              </a:rPr>
              <a:t>Adjacency Lists Representation</a:t>
            </a:r>
            <a:endParaRPr b="0" lang="en-IN" sz="3600" spc="-1" strike="noStrike">
              <a:latin typeface="Arial"/>
            </a:endParaRPr>
          </a:p>
        </p:txBody>
      </p:sp>
      <p:sp>
        <p:nvSpPr>
          <p:cNvPr id="316" name="Rectangle 3"/>
          <p:cNvSpPr/>
          <p:nvPr/>
        </p:nvSpPr>
        <p:spPr>
          <a:xfrm>
            <a:off x="1541880" y="1455480"/>
            <a:ext cx="9107280" cy="437760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A graph of n nodes is represented by a one-dimensional array L of linked lists, where</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L[i] is the linked list containing all the nodes adjacent from node i. </a:t>
            </a:r>
            <a:endParaRPr b="0" lang="en-IN" sz="2400" spc="-1" strike="noStrike">
              <a:latin typeface="Arial"/>
            </a:endParaRPr>
          </a:p>
          <a:p>
            <a:pPr lvl="1" marL="795240" indent="-337320" algn="just">
              <a:lnSpc>
                <a:spcPct val="120000"/>
              </a:lnSpc>
              <a:spcBef>
                <a:spcPts val="499"/>
              </a:spcBef>
              <a:spcAft>
                <a:spcPts val="601"/>
              </a:spcAft>
              <a:buClr>
                <a:srgbClr val="f79646"/>
              </a:buClr>
              <a:buSzPct val="90000"/>
              <a:buFont typeface="Wingdings" charset="2"/>
              <a:buChar char=""/>
            </a:pPr>
            <a:r>
              <a:rPr b="0" lang="en-US" sz="2400" spc="-1" strike="noStrike">
                <a:solidFill>
                  <a:srgbClr val="000000"/>
                </a:solidFill>
                <a:latin typeface="Cambria"/>
              </a:rPr>
              <a:t>The nodes in the list L[i] are in no particular order</a:t>
            </a:r>
            <a:endParaRPr b="0" lang="en-IN" sz="2400" spc="-1" strike="noStrike">
              <a:latin typeface="Arial"/>
            </a:endParaRPr>
          </a:p>
        </p:txBody>
      </p:sp>
      <p:sp>
        <p:nvSpPr>
          <p:cNvPr id="317" name="Footer Placeholder 4"/>
          <p:cNvSpPr/>
          <p:nvPr/>
        </p:nvSpPr>
        <p:spPr>
          <a:xfrm rot="5400000">
            <a:off x="-2236320" y="3661200"/>
            <a:ext cx="5884560" cy="178560"/>
          </a:xfrm>
          <a:prstGeom prst="rect">
            <a:avLst/>
          </a:prstGeom>
          <a:noFill/>
          <a:ln w="0">
            <a:noFill/>
          </a:ln>
        </p:spPr>
        <p:style>
          <a:lnRef idx="0"/>
          <a:fillRef idx="0"/>
          <a:effectRef idx="0"/>
          <a:fontRef idx="minor"/>
        </p:style>
        <p:txBody>
          <a:bodyPr lIns="90000" rIns="90000" tIns="45000" bIns="18360" anchor="b">
            <a:noAutofit/>
          </a:bodyPr>
          <a:p>
            <a:pPr algn="r">
              <a:lnSpc>
                <a:spcPct val="100000"/>
              </a:lnSpc>
            </a:pPr>
            <a:r>
              <a:rPr b="0" lang="en-US" sz="800" spc="-1" strike="noStrike">
                <a:solidFill>
                  <a:srgbClr val="8b8b8b"/>
                </a:solidFill>
                <a:latin typeface="Cambria"/>
              </a:rPr>
              <a:t>CS 103</a:t>
            </a:r>
            <a:endParaRPr b="0" lang="en-IN" sz="800" spc="-1" strike="noStrike">
              <a:latin typeface="Arial"/>
            </a:endParaRPr>
          </a:p>
        </p:txBody>
      </p:sp>
      <p:sp>
        <p:nvSpPr>
          <p:cNvPr id="318" name="Slide Number Placeholder 5"/>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F3914568-520E-40ED-911E-A952B0E76E85}" type="slidenum">
              <a:rPr b="0" lang="en-US" sz="1800" spc="-1" strike="noStrike">
                <a:solidFill>
                  <a:srgbClr val="8b8b8b"/>
                </a:solidFill>
                <a:latin typeface="Cambria"/>
              </a:rPr>
              <a:t>32</a:t>
            </a:fld>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9" name="Content Placeholder 3" descr=""/>
          <p:cNvPicPr/>
          <p:nvPr/>
        </p:nvPicPr>
        <p:blipFill>
          <a:blip r:embed="rId1"/>
          <a:stretch/>
        </p:blipFill>
        <p:spPr>
          <a:xfrm>
            <a:off x="2179800" y="2098800"/>
            <a:ext cx="8190720" cy="3628440"/>
          </a:xfrm>
          <a:prstGeom prst="rect">
            <a:avLst/>
          </a:prstGeom>
          <a:ln w="0">
            <a:noFill/>
          </a:ln>
        </p:spPr>
      </p:pic>
      <p:sp>
        <p:nvSpPr>
          <p:cNvPr id="320" name="Rectangle 2"/>
          <p:cNvSpPr/>
          <p:nvPr/>
        </p:nvSpPr>
        <p:spPr>
          <a:xfrm>
            <a:off x="1720800" y="487440"/>
            <a:ext cx="8640000" cy="704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1" lang="en-US" sz="3600" spc="-1" strike="noStrike">
                <a:solidFill>
                  <a:srgbClr val="c00000"/>
                </a:solidFill>
                <a:latin typeface="Cambria"/>
              </a:rPr>
              <a:t>Adjacency Lists Representation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rPr>
              <a:t>Example(2)</a:t>
            </a:r>
            <a:endParaRPr b="0" lang="en-IN" sz="3600" spc="-1" strike="noStrike">
              <a:latin typeface="Arial"/>
            </a:endParaRPr>
          </a:p>
        </p:txBody>
      </p:sp>
      <p:sp>
        <p:nvSpPr>
          <p:cNvPr id="322" name="Rectangle 452"/>
          <p:cNvSpPr/>
          <p:nvPr/>
        </p:nvSpPr>
        <p:spPr>
          <a:xfrm>
            <a:off x="7062840" y="4259520"/>
            <a:ext cx="361080" cy="1435320"/>
          </a:xfrm>
          <a:prstGeom prst="rect">
            <a:avLst/>
          </a:prstGeom>
          <a:noFill/>
          <a:ln w="9525">
            <a:noFill/>
          </a:ln>
        </p:spPr>
        <p:style>
          <a:lnRef idx="0"/>
          <a:fillRef idx="0"/>
          <a:effectRef idx="0"/>
          <a:fontRef idx="minor"/>
        </p:style>
        <p:txBody>
          <a:bodyPr lIns="92160" rIns="92160" tIns="46080" bIns="46080">
            <a:spAutoFit/>
          </a:bodyPr>
          <a:p>
            <a:pPr>
              <a:lnSpc>
                <a:spcPct val="105000"/>
              </a:lnSpc>
            </a:pPr>
            <a:r>
              <a:rPr b="0" lang="en-US" sz="2800" spc="-1" strike="noStrike">
                <a:solidFill>
                  <a:srgbClr val="000000"/>
                </a:solidFill>
                <a:latin typeface="Times New Roman"/>
                <a:ea typeface="DejaVu Sans"/>
              </a:rPr>
              <a:t>0</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1</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2</a:t>
            </a:r>
            <a:endParaRPr b="0" lang="en-IN" sz="2800" spc="-1" strike="noStrike">
              <a:latin typeface="Arial"/>
            </a:endParaRPr>
          </a:p>
        </p:txBody>
      </p:sp>
      <p:grpSp>
        <p:nvGrpSpPr>
          <p:cNvPr id="323" name="Group 16"/>
          <p:cNvGrpSpPr/>
          <p:nvPr/>
        </p:nvGrpSpPr>
        <p:grpSpPr>
          <a:xfrm>
            <a:off x="1425600" y="4005360"/>
            <a:ext cx="3901680" cy="2332080"/>
            <a:chOff x="1425600" y="4005360"/>
            <a:chExt cx="3901680" cy="2332080"/>
          </a:xfrm>
        </p:grpSpPr>
        <p:sp>
          <p:nvSpPr>
            <p:cNvPr id="324" name="Rectangle 305"/>
            <p:cNvSpPr/>
            <p:nvPr/>
          </p:nvSpPr>
          <p:spPr>
            <a:xfrm>
              <a:off x="1878120" y="409896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325" name="Group 306"/>
            <p:cNvGrpSpPr/>
            <p:nvPr/>
          </p:nvGrpSpPr>
          <p:grpSpPr>
            <a:xfrm>
              <a:off x="2639880" y="4098960"/>
              <a:ext cx="699480" cy="326880"/>
              <a:chOff x="2639880" y="4098960"/>
              <a:chExt cx="699480" cy="326880"/>
            </a:xfrm>
          </p:grpSpPr>
          <p:sp>
            <p:nvSpPr>
              <p:cNvPr id="326" name="Rectangle 307"/>
              <p:cNvSpPr/>
              <p:nvPr/>
            </p:nvSpPr>
            <p:spPr>
              <a:xfrm>
                <a:off x="2639880" y="4098960"/>
                <a:ext cx="699480" cy="320040"/>
              </a:xfrm>
              <a:prstGeom prst="rect">
                <a:avLst/>
              </a:prstGeom>
              <a:noFill/>
              <a:ln w="12700">
                <a:solidFill>
                  <a:srgbClr val="000000"/>
                </a:solidFill>
                <a:miter/>
              </a:ln>
            </p:spPr>
            <p:style>
              <a:lnRef idx="0"/>
              <a:fillRef idx="0"/>
              <a:effectRef idx="0"/>
              <a:fontRef idx="minor"/>
            </p:style>
          </p:sp>
          <p:sp>
            <p:nvSpPr>
              <p:cNvPr id="327" name="Line 308"/>
              <p:cNvSpPr/>
              <p:nvPr/>
            </p:nvSpPr>
            <p:spPr>
              <a:xfrm>
                <a:off x="3041640" y="4120920"/>
                <a:ext cx="0" cy="304920"/>
              </a:xfrm>
              <a:prstGeom prst="line">
                <a:avLst/>
              </a:prstGeom>
              <a:ln w="12700">
                <a:solidFill>
                  <a:srgbClr val="000000"/>
                </a:solidFill>
                <a:round/>
              </a:ln>
            </p:spPr>
            <p:style>
              <a:lnRef idx="0"/>
              <a:fillRef idx="0"/>
              <a:effectRef idx="0"/>
              <a:fontRef idx="minor"/>
            </p:style>
          </p:sp>
        </p:grpSp>
        <p:grpSp>
          <p:nvGrpSpPr>
            <p:cNvPr id="328" name="Group 309"/>
            <p:cNvGrpSpPr/>
            <p:nvPr/>
          </p:nvGrpSpPr>
          <p:grpSpPr>
            <a:xfrm>
              <a:off x="3630600" y="4098960"/>
              <a:ext cx="699480" cy="326880"/>
              <a:chOff x="3630600" y="4098960"/>
              <a:chExt cx="699480" cy="326880"/>
            </a:xfrm>
          </p:grpSpPr>
          <p:sp>
            <p:nvSpPr>
              <p:cNvPr id="329" name="Rectangle 310"/>
              <p:cNvSpPr/>
              <p:nvPr/>
            </p:nvSpPr>
            <p:spPr>
              <a:xfrm>
                <a:off x="3630600" y="4098960"/>
                <a:ext cx="699480" cy="320040"/>
              </a:xfrm>
              <a:prstGeom prst="rect">
                <a:avLst/>
              </a:prstGeom>
              <a:noFill/>
              <a:ln w="12700">
                <a:solidFill>
                  <a:srgbClr val="000000"/>
                </a:solidFill>
                <a:miter/>
              </a:ln>
            </p:spPr>
            <p:style>
              <a:lnRef idx="0"/>
              <a:fillRef idx="0"/>
              <a:effectRef idx="0"/>
              <a:fontRef idx="minor"/>
            </p:style>
          </p:sp>
          <p:sp>
            <p:nvSpPr>
              <p:cNvPr id="330" name="Line 311"/>
              <p:cNvSpPr/>
              <p:nvPr/>
            </p:nvSpPr>
            <p:spPr>
              <a:xfrm>
                <a:off x="4032000" y="4120920"/>
                <a:ext cx="0" cy="304920"/>
              </a:xfrm>
              <a:prstGeom prst="line">
                <a:avLst/>
              </a:prstGeom>
              <a:ln w="12700">
                <a:solidFill>
                  <a:srgbClr val="000000"/>
                </a:solidFill>
                <a:round/>
              </a:ln>
            </p:spPr>
            <p:style>
              <a:lnRef idx="0"/>
              <a:fillRef idx="0"/>
              <a:effectRef idx="0"/>
              <a:fontRef idx="minor"/>
            </p:style>
          </p:sp>
        </p:grpSp>
        <p:grpSp>
          <p:nvGrpSpPr>
            <p:cNvPr id="331" name="Group 312"/>
            <p:cNvGrpSpPr/>
            <p:nvPr/>
          </p:nvGrpSpPr>
          <p:grpSpPr>
            <a:xfrm>
              <a:off x="4621320" y="4098960"/>
              <a:ext cx="699480" cy="326880"/>
              <a:chOff x="4621320" y="4098960"/>
              <a:chExt cx="699480" cy="326880"/>
            </a:xfrm>
          </p:grpSpPr>
          <p:sp>
            <p:nvSpPr>
              <p:cNvPr id="332" name="Rectangle 313"/>
              <p:cNvSpPr/>
              <p:nvPr/>
            </p:nvSpPr>
            <p:spPr>
              <a:xfrm>
                <a:off x="4621320" y="4098960"/>
                <a:ext cx="699480" cy="320040"/>
              </a:xfrm>
              <a:prstGeom prst="rect">
                <a:avLst/>
              </a:prstGeom>
              <a:noFill/>
              <a:ln w="12700">
                <a:solidFill>
                  <a:srgbClr val="000000"/>
                </a:solidFill>
                <a:miter/>
              </a:ln>
            </p:spPr>
            <p:style>
              <a:lnRef idx="0"/>
              <a:fillRef idx="0"/>
              <a:effectRef idx="0"/>
              <a:fontRef idx="minor"/>
            </p:style>
          </p:sp>
          <p:sp>
            <p:nvSpPr>
              <p:cNvPr id="333" name="Line 314"/>
              <p:cNvSpPr/>
              <p:nvPr/>
            </p:nvSpPr>
            <p:spPr>
              <a:xfrm>
                <a:off x="5022360" y="4120920"/>
                <a:ext cx="0" cy="304920"/>
              </a:xfrm>
              <a:prstGeom prst="line">
                <a:avLst/>
              </a:prstGeom>
              <a:ln w="12700">
                <a:solidFill>
                  <a:srgbClr val="000000"/>
                </a:solidFill>
                <a:round/>
              </a:ln>
            </p:spPr>
            <p:style>
              <a:lnRef idx="0"/>
              <a:fillRef idx="0"/>
              <a:effectRef idx="0"/>
              <a:fontRef idx="minor"/>
            </p:style>
          </p:sp>
        </p:grpSp>
        <p:sp>
          <p:nvSpPr>
            <p:cNvPr id="334" name="Line 315"/>
            <p:cNvSpPr/>
            <p:nvPr/>
          </p:nvSpPr>
          <p:spPr>
            <a:xfrm>
              <a:off x="2127240" y="4273560"/>
              <a:ext cx="533160" cy="0"/>
            </a:xfrm>
            <a:prstGeom prst="line">
              <a:avLst/>
            </a:prstGeom>
            <a:ln w="12700">
              <a:solidFill>
                <a:srgbClr val="000000"/>
              </a:solidFill>
              <a:round/>
              <a:tailEnd len="lg" type="stealth" w="med"/>
            </a:ln>
          </p:spPr>
          <p:style>
            <a:lnRef idx="0"/>
            <a:fillRef idx="0"/>
            <a:effectRef idx="0"/>
            <a:fontRef idx="minor"/>
          </p:style>
        </p:sp>
        <p:sp>
          <p:nvSpPr>
            <p:cNvPr id="335" name="Line 316"/>
            <p:cNvSpPr/>
            <p:nvPr/>
          </p:nvSpPr>
          <p:spPr>
            <a:xfrm>
              <a:off x="3117600" y="4273560"/>
              <a:ext cx="533520" cy="0"/>
            </a:xfrm>
            <a:prstGeom prst="line">
              <a:avLst/>
            </a:prstGeom>
            <a:ln w="12700">
              <a:solidFill>
                <a:srgbClr val="000000"/>
              </a:solidFill>
              <a:round/>
              <a:tailEnd len="lg" type="stealth" w="med"/>
            </a:ln>
          </p:spPr>
          <p:style>
            <a:lnRef idx="0"/>
            <a:fillRef idx="0"/>
            <a:effectRef idx="0"/>
            <a:fontRef idx="minor"/>
          </p:style>
        </p:sp>
        <p:sp>
          <p:nvSpPr>
            <p:cNvPr id="336" name="Line 317"/>
            <p:cNvSpPr/>
            <p:nvPr/>
          </p:nvSpPr>
          <p:spPr>
            <a:xfrm>
              <a:off x="4108320" y="4273560"/>
              <a:ext cx="533520" cy="0"/>
            </a:xfrm>
            <a:prstGeom prst="line">
              <a:avLst/>
            </a:prstGeom>
            <a:ln w="12700">
              <a:solidFill>
                <a:srgbClr val="000000"/>
              </a:solidFill>
              <a:round/>
              <a:tailEnd len="lg" type="stealth" w="med"/>
            </a:ln>
          </p:spPr>
          <p:style>
            <a:lnRef idx="0"/>
            <a:fillRef idx="0"/>
            <a:effectRef idx="0"/>
            <a:fontRef idx="minor"/>
          </p:style>
        </p:sp>
        <p:sp>
          <p:nvSpPr>
            <p:cNvPr id="337" name="Line 318"/>
            <p:cNvSpPr/>
            <p:nvPr/>
          </p:nvSpPr>
          <p:spPr>
            <a:xfrm>
              <a:off x="5022360" y="4120920"/>
              <a:ext cx="304920" cy="304920"/>
            </a:xfrm>
            <a:prstGeom prst="line">
              <a:avLst/>
            </a:prstGeom>
            <a:ln w="12700">
              <a:solidFill>
                <a:srgbClr val="000000"/>
              </a:solidFill>
              <a:round/>
            </a:ln>
          </p:spPr>
          <p:style>
            <a:lnRef idx="0"/>
            <a:fillRef idx="0"/>
            <a:effectRef idx="0"/>
            <a:fontRef idx="minor"/>
          </p:style>
        </p:sp>
        <p:sp>
          <p:nvSpPr>
            <p:cNvPr id="338" name="Rectangle 319"/>
            <p:cNvSpPr/>
            <p:nvPr/>
          </p:nvSpPr>
          <p:spPr>
            <a:xfrm>
              <a:off x="1878120" y="455616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339" name="Group 320"/>
            <p:cNvGrpSpPr/>
            <p:nvPr/>
          </p:nvGrpSpPr>
          <p:grpSpPr>
            <a:xfrm>
              <a:off x="2639880" y="4556160"/>
              <a:ext cx="699480" cy="326880"/>
              <a:chOff x="2639880" y="4556160"/>
              <a:chExt cx="699480" cy="326880"/>
            </a:xfrm>
          </p:grpSpPr>
          <p:sp>
            <p:nvSpPr>
              <p:cNvPr id="340" name="Rectangle 321"/>
              <p:cNvSpPr/>
              <p:nvPr/>
            </p:nvSpPr>
            <p:spPr>
              <a:xfrm>
                <a:off x="2639880" y="4556160"/>
                <a:ext cx="699480" cy="320040"/>
              </a:xfrm>
              <a:prstGeom prst="rect">
                <a:avLst/>
              </a:prstGeom>
              <a:noFill/>
              <a:ln w="12700">
                <a:solidFill>
                  <a:srgbClr val="000000"/>
                </a:solidFill>
                <a:miter/>
              </a:ln>
            </p:spPr>
            <p:style>
              <a:lnRef idx="0"/>
              <a:fillRef idx="0"/>
              <a:effectRef idx="0"/>
              <a:fontRef idx="minor"/>
            </p:style>
          </p:sp>
          <p:sp>
            <p:nvSpPr>
              <p:cNvPr id="341" name="Line 322"/>
              <p:cNvSpPr/>
              <p:nvPr/>
            </p:nvSpPr>
            <p:spPr>
              <a:xfrm>
                <a:off x="3041640" y="4578120"/>
                <a:ext cx="0" cy="304920"/>
              </a:xfrm>
              <a:prstGeom prst="line">
                <a:avLst/>
              </a:prstGeom>
              <a:ln w="12700">
                <a:solidFill>
                  <a:srgbClr val="000000"/>
                </a:solidFill>
                <a:round/>
              </a:ln>
            </p:spPr>
            <p:style>
              <a:lnRef idx="0"/>
              <a:fillRef idx="0"/>
              <a:effectRef idx="0"/>
              <a:fontRef idx="minor"/>
            </p:style>
          </p:sp>
        </p:grpSp>
        <p:grpSp>
          <p:nvGrpSpPr>
            <p:cNvPr id="342" name="Group 323"/>
            <p:cNvGrpSpPr/>
            <p:nvPr/>
          </p:nvGrpSpPr>
          <p:grpSpPr>
            <a:xfrm>
              <a:off x="3630600" y="4556160"/>
              <a:ext cx="699480" cy="326880"/>
              <a:chOff x="3630600" y="4556160"/>
              <a:chExt cx="699480" cy="326880"/>
            </a:xfrm>
          </p:grpSpPr>
          <p:sp>
            <p:nvSpPr>
              <p:cNvPr id="343" name="Rectangle 324"/>
              <p:cNvSpPr/>
              <p:nvPr/>
            </p:nvSpPr>
            <p:spPr>
              <a:xfrm>
                <a:off x="3630600" y="4556160"/>
                <a:ext cx="699480" cy="320040"/>
              </a:xfrm>
              <a:prstGeom prst="rect">
                <a:avLst/>
              </a:prstGeom>
              <a:noFill/>
              <a:ln w="12700">
                <a:solidFill>
                  <a:srgbClr val="000000"/>
                </a:solidFill>
                <a:miter/>
              </a:ln>
            </p:spPr>
            <p:style>
              <a:lnRef idx="0"/>
              <a:fillRef idx="0"/>
              <a:effectRef idx="0"/>
              <a:fontRef idx="minor"/>
            </p:style>
          </p:sp>
          <p:sp>
            <p:nvSpPr>
              <p:cNvPr id="344" name="Line 325"/>
              <p:cNvSpPr/>
              <p:nvPr/>
            </p:nvSpPr>
            <p:spPr>
              <a:xfrm>
                <a:off x="4032000" y="4578120"/>
                <a:ext cx="0" cy="304920"/>
              </a:xfrm>
              <a:prstGeom prst="line">
                <a:avLst/>
              </a:prstGeom>
              <a:ln w="12700">
                <a:solidFill>
                  <a:srgbClr val="000000"/>
                </a:solidFill>
                <a:round/>
              </a:ln>
            </p:spPr>
            <p:style>
              <a:lnRef idx="0"/>
              <a:fillRef idx="0"/>
              <a:effectRef idx="0"/>
              <a:fontRef idx="minor"/>
            </p:style>
          </p:sp>
        </p:grpSp>
        <p:grpSp>
          <p:nvGrpSpPr>
            <p:cNvPr id="345" name="Group 326"/>
            <p:cNvGrpSpPr/>
            <p:nvPr/>
          </p:nvGrpSpPr>
          <p:grpSpPr>
            <a:xfrm>
              <a:off x="4621320" y="4556160"/>
              <a:ext cx="699480" cy="326880"/>
              <a:chOff x="4621320" y="4556160"/>
              <a:chExt cx="699480" cy="326880"/>
            </a:xfrm>
          </p:grpSpPr>
          <p:sp>
            <p:nvSpPr>
              <p:cNvPr id="346" name="Rectangle 327"/>
              <p:cNvSpPr/>
              <p:nvPr/>
            </p:nvSpPr>
            <p:spPr>
              <a:xfrm>
                <a:off x="4621320" y="4556160"/>
                <a:ext cx="699480" cy="320040"/>
              </a:xfrm>
              <a:prstGeom prst="rect">
                <a:avLst/>
              </a:prstGeom>
              <a:noFill/>
              <a:ln w="12700">
                <a:solidFill>
                  <a:srgbClr val="000000"/>
                </a:solidFill>
                <a:miter/>
              </a:ln>
            </p:spPr>
            <p:style>
              <a:lnRef idx="0"/>
              <a:fillRef idx="0"/>
              <a:effectRef idx="0"/>
              <a:fontRef idx="minor"/>
            </p:style>
          </p:sp>
          <p:sp>
            <p:nvSpPr>
              <p:cNvPr id="347" name="Line 328"/>
              <p:cNvSpPr/>
              <p:nvPr/>
            </p:nvSpPr>
            <p:spPr>
              <a:xfrm>
                <a:off x="5022720" y="4578120"/>
                <a:ext cx="0" cy="304920"/>
              </a:xfrm>
              <a:prstGeom prst="line">
                <a:avLst/>
              </a:prstGeom>
              <a:ln w="12700">
                <a:solidFill>
                  <a:srgbClr val="000000"/>
                </a:solidFill>
                <a:round/>
              </a:ln>
            </p:spPr>
            <p:style>
              <a:lnRef idx="0"/>
              <a:fillRef idx="0"/>
              <a:effectRef idx="0"/>
              <a:fontRef idx="minor"/>
            </p:style>
          </p:sp>
        </p:grpSp>
        <p:sp>
          <p:nvSpPr>
            <p:cNvPr id="348" name="Line 329"/>
            <p:cNvSpPr/>
            <p:nvPr/>
          </p:nvSpPr>
          <p:spPr>
            <a:xfrm>
              <a:off x="2127240" y="4730760"/>
              <a:ext cx="533160" cy="0"/>
            </a:xfrm>
            <a:prstGeom prst="line">
              <a:avLst/>
            </a:prstGeom>
            <a:ln w="12700">
              <a:solidFill>
                <a:srgbClr val="000000"/>
              </a:solidFill>
              <a:round/>
              <a:tailEnd len="lg" type="stealth" w="med"/>
            </a:ln>
          </p:spPr>
          <p:style>
            <a:lnRef idx="0"/>
            <a:fillRef idx="0"/>
            <a:effectRef idx="0"/>
            <a:fontRef idx="minor"/>
          </p:style>
        </p:sp>
        <p:sp>
          <p:nvSpPr>
            <p:cNvPr id="349" name="Line 330"/>
            <p:cNvSpPr/>
            <p:nvPr/>
          </p:nvSpPr>
          <p:spPr>
            <a:xfrm>
              <a:off x="3117600" y="4730760"/>
              <a:ext cx="533520" cy="0"/>
            </a:xfrm>
            <a:prstGeom prst="line">
              <a:avLst/>
            </a:prstGeom>
            <a:ln w="12700">
              <a:solidFill>
                <a:srgbClr val="000000"/>
              </a:solidFill>
              <a:round/>
              <a:tailEnd len="lg" type="stealth" w="med"/>
            </a:ln>
          </p:spPr>
          <p:style>
            <a:lnRef idx="0"/>
            <a:fillRef idx="0"/>
            <a:effectRef idx="0"/>
            <a:fontRef idx="minor"/>
          </p:style>
        </p:sp>
        <p:sp>
          <p:nvSpPr>
            <p:cNvPr id="350" name="Line 331"/>
            <p:cNvSpPr/>
            <p:nvPr/>
          </p:nvSpPr>
          <p:spPr>
            <a:xfrm>
              <a:off x="4108320" y="4730760"/>
              <a:ext cx="533520" cy="0"/>
            </a:xfrm>
            <a:prstGeom prst="line">
              <a:avLst/>
            </a:prstGeom>
            <a:ln w="12700">
              <a:solidFill>
                <a:srgbClr val="000000"/>
              </a:solidFill>
              <a:round/>
              <a:tailEnd len="lg" type="stealth" w="med"/>
            </a:ln>
          </p:spPr>
          <p:style>
            <a:lnRef idx="0"/>
            <a:fillRef idx="0"/>
            <a:effectRef idx="0"/>
            <a:fontRef idx="minor"/>
          </p:style>
        </p:sp>
        <p:sp>
          <p:nvSpPr>
            <p:cNvPr id="351" name="Line 332"/>
            <p:cNvSpPr/>
            <p:nvPr/>
          </p:nvSpPr>
          <p:spPr>
            <a:xfrm>
              <a:off x="5022360" y="4578120"/>
              <a:ext cx="304920" cy="304920"/>
            </a:xfrm>
            <a:prstGeom prst="line">
              <a:avLst/>
            </a:prstGeom>
            <a:ln w="12700">
              <a:solidFill>
                <a:srgbClr val="000000"/>
              </a:solidFill>
              <a:round/>
            </a:ln>
          </p:spPr>
          <p:style>
            <a:lnRef idx="0"/>
            <a:fillRef idx="0"/>
            <a:effectRef idx="0"/>
            <a:fontRef idx="minor"/>
          </p:style>
        </p:sp>
        <p:sp>
          <p:nvSpPr>
            <p:cNvPr id="352" name="Rectangle 333"/>
            <p:cNvSpPr/>
            <p:nvPr/>
          </p:nvSpPr>
          <p:spPr>
            <a:xfrm>
              <a:off x="1878120" y="501336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353" name="Group 334"/>
            <p:cNvGrpSpPr/>
            <p:nvPr/>
          </p:nvGrpSpPr>
          <p:grpSpPr>
            <a:xfrm>
              <a:off x="2639880" y="5013360"/>
              <a:ext cx="699480" cy="326880"/>
              <a:chOff x="2639880" y="5013360"/>
              <a:chExt cx="699480" cy="326880"/>
            </a:xfrm>
          </p:grpSpPr>
          <p:sp>
            <p:nvSpPr>
              <p:cNvPr id="354" name="Rectangle 335"/>
              <p:cNvSpPr/>
              <p:nvPr/>
            </p:nvSpPr>
            <p:spPr>
              <a:xfrm>
                <a:off x="2639880" y="5013360"/>
                <a:ext cx="699480" cy="320040"/>
              </a:xfrm>
              <a:prstGeom prst="rect">
                <a:avLst/>
              </a:prstGeom>
              <a:noFill/>
              <a:ln w="12700">
                <a:solidFill>
                  <a:srgbClr val="000000"/>
                </a:solidFill>
                <a:miter/>
              </a:ln>
            </p:spPr>
            <p:style>
              <a:lnRef idx="0"/>
              <a:fillRef idx="0"/>
              <a:effectRef idx="0"/>
              <a:fontRef idx="minor"/>
            </p:style>
          </p:sp>
          <p:sp>
            <p:nvSpPr>
              <p:cNvPr id="355" name="Line 336"/>
              <p:cNvSpPr/>
              <p:nvPr/>
            </p:nvSpPr>
            <p:spPr>
              <a:xfrm>
                <a:off x="3041640" y="5035320"/>
                <a:ext cx="0" cy="304920"/>
              </a:xfrm>
              <a:prstGeom prst="line">
                <a:avLst/>
              </a:prstGeom>
              <a:ln w="12700">
                <a:solidFill>
                  <a:srgbClr val="000000"/>
                </a:solidFill>
                <a:round/>
              </a:ln>
            </p:spPr>
            <p:style>
              <a:lnRef idx="0"/>
              <a:fillRef idx="0"/>
              <a:effectRef idx="0"/>
              <a:fontRef idx="minor"/>
            </p:style>
          </p:sp>
        </p:grpSp>
        <p:grpSp>
          <p:nvGrpSpPr>
            <p:cNvPr id="356" name="Group 337"/>
            <p:cNvGrpSpPr/>
            <p:nvPr/>
          </p:nvGrpSpPr>
          <p:grpSpPr>
            <a:xfrm>
              <a:off x="3630600" y="5013360"/>
              <a:ext cx="699480" cy="326880"/>
              <a:chOff x="3630600" y="5013360"/>
              <a:chExt cx="699480" cy="326880"/>
            </a:xfrm>
          </p:grpSpPr>
          <p:sp>
            <p:nvSpPr>
              <p:cNvPr id="357" name="Rectangle 338"/>
              <p:cNvSpPr/>
              <p:nvPr/>
            </p:nvSpPr>
            <p:spPr>
              <a:xfrm>
                <a:off x="3630600" y="5013360"/>
                <a:ext cx="699480" cy="320040"/>
              </a:xfrm>
              <a:prstGeom prst="rect">
                <a:avLst/>
              </a:prstGeom>
              <a:noFill/>
              <a:ln w="12700">
                <a:solidFill>
                  <a:srgbClr val="000000"/>
                </a:solidFill>
                <a:miter/>
              </a:ln>
            </p:spPr>
            <p:style>
              <a:lnRef idx="0"/>
              <a:fillRef idx="0"/>
              <a:effectRef idx="0"/>
              <a:fontRef idx="minor"/>
            </p:style>
          </p:sp>
          <p:sp>
            <p:nvSpPr>
              <p:cNvPr id="358" name="Line 339"/>
              <p:cNvSpPr/>
              <p:nvPr/>
            </p:nvSpPr>
            <p:spPr>
              <a:xfrm>
                <a:off x="4032000" y="5035320"/>
                <a:ext cx="0" cy="304920"/>
              </a:xfrm>
              <a:prstGeom prst="line">
                <a:avLst/>
              </a:prstGeom>
              <a:ln w="12700">
                <a:solidFill>
                  <a:srgbClr val="000000"/>
                </a:solidFill>
                <a:round/>
              </a:ln>
            </p:spPr>
            <p:style>
              <a:lnRef idx="0"/>
              <a:fillRef idx="0"/>
              <a:effectRef idx="0"/>
              <a:fontRef idx="minor"/>
            </p:style>
          </p:sp>
        </p:grpSp>
        <p:grpSp>
          <p:nvGrpSpPr>
            <p:cNvPr id="359" name="Group 340"/>
            <p:cNvGrpSpPr/>
            <p:nvPr/>
          </p:nvGrpSpPr>
          <p:grpSpPr>
            <a:xfrm>
              <a:off x="4621320" y="5013360"/>
              <a:ext cx="699480" cy="326880"/>
              <a:chOff x="4621320" y="5013360"/>
              <a:chExt cx="699480" cy="326880"/>
            </a:xfrm>
          </p:grpSpPr>
          <p:sp>
            <p:nvSpPr>
              <p:cNvPr id="360" name="Rectangle 341"/>
              <p:cNvSpPr/>
              <p:nvPr/>
            </p:nvSpPr>
            <p:spPr>
              <a:xfrm>
                <a:off x="4621320" y="5013360"/>
                <a:ext cx="699480" cy="320040"/>
              </a:xfrm>
              <a:prstGeom prst="rect">
                <a:avLst/>
              </a:prstGeom>
              <a:noFill/>
              <a:ln w="12700">
                <a:solidFill>
                  <a:srgbClr val="000000"/>
                </a:solidFill>
                <a:miter/>
              </a:ln>
            </p:spPr>
            <p:style>
              <a:lnRef idx="0"/>
              <a:fillRef idx="0"/>
              <a:effectRef idx="0"/>
              <a:fontRef idx="minor"/>
            </p:style>
          </p:sp>
          <p:sp>
            <p:nvSpPr>
              <p:cNvPr id="361" name="Line 342"/>
              <p:cNvSpPr/>
              <p:nvPr/>
            </p:nvSpPr>
            <p:spPr>
              <a:xfrm>
                <a:off x="5022720" y="5035320"/>
                <a:ext cx="0" cy="304920"/>
              </a:xfrm>
              <a:prstGeom prst="line">
                <a:avLst/>
              </a:prstGeom>
              <a:ln w="12700">
                <a:solidFill>
                  <a:srgbClr val="000000"/>
                </a:solidFill>
                <a:round/>
              </a:ln>
            </p:spPr>
            <p:style>
              <a:lnRef idx="0"/>
              <a:fillRef idx="0"/>
              <a:effectRef idx="0"/>
              <a:fontRef idx="minor"/>
            </p:style>
          </p:sp>
        </p:grpSp>
        <p:sp>
          <p:nvSpPr>
            <p:cNvPr id="362" name="Line 343"/>
            <p:cNvSpPr/>
            <p:nvPr/>
          </p:nvSpPr>
          <p:spPr>
            <a:xfrm>
              <a:off x="2127240" y="5187960"/>
              <a:ext cx="533160" cy="0"/>
            </a:xfrm>
            <a:prstGeom prst="line">
              <a:avLst/>
            </a:prstGeom>
            <a:ln w="12700">
              <a:solidFill>
                <a:srgbClr val="000000"/>
              </a:solidFill>
              <a:round/>
              <a:tailEnd len="lg" type="stealth" w="med"/>
            </a:ln>
          </p:spPr>
          <p:style>
            <a:lnRef idx="0"/>
            <a:fillRef idx="0"/>
            <a:effectRef idx="0"/>
            <a:fontRef idx="minor"/>
          </p:style>
        </p:sp>
        <p:sp>
          <p:nvSpPr>
            <p:cNvPr id="363" name="Line 344"/>
            <p:cNvSpPr/>
            <p:nvPr/>
          </p:nvSpPr>
          <p:spPr>
            <a:xfrm>
              <a:off x="3117600" y="5187960"/>
              <a:ext cx="533520" cy="0"/>
            </a:xfrm>
            <a:prstGeom prst="line">
              <a:avLst/>
            </a:prstGeom>
            <a:ln w="12700">
              <a:solidFill>
                <a:srgbClr val="000000"/>
              </a:solidFill>
              <a:round/>
              <a:tailEnd len="lg" type="stealth" w="med"/>
            </a:ln>
          </p:spPr>
          <p:style>
            <a:lnRef idx="0"/>
            <a:fillRef idx="0"/>
            <a:effectRef idx="0"/>
            <a:fontRef idx="minor"/>
          </p:style>
        </p:sp>
        <p:sp>
          <p:nvSpPr>
            <p:cNvPr id="364" name="Line 345"/>
            <p:cNvSpPr/>
            <p:nvPr/>
          </p:nvSpPr>
          <p:spPr>
            <a:xfrm>
              <a:off x="4108320" y="5187960"/>
              <a:ext cx="533520" cy="0"/>
            </a:xfrm>
            <a:prstGeom prst="line">
              <a:avLst/>
            </a:prstGeom>
            <a:ln w="12700">
              <a:solidFill>
                <a:srgbClr val="000000"/>
              </a:solidFill>
              <a:round/>
              <a:tailEnd len="lg" type="stealth" w="med"/>
            </a:ln>
          </p:spPr>
          <p:style>
            <a:lnRef idx="0"/>
            <a:fillRef idx="0"/>
            <a:effectRef idx="0"/>
            <a:fontRef idx="minor"/>
          </p:style>
        </p:sp>
        <p:sp>
          <p:nvSpPr>
            <p:cNvPr id="365" name="Line 346"/>
            <p:cNvSpPr/>
            <p:nvPr/>
          </p:nvSpPr>
          <p:spPr>
            <a:xfrm>
              <a:off x="5022360" y="5035320"/>
              <a:ext cx="304920" cy="304920"/>
            </a:xfrm>
            <a:prstGeom prst="line">
              <a:avLst/>
            </a:prstGeom>
            <a:ln w="12700">
              <a:solidFill>
                <a:srgbClr val="000000"/>
              </a:solidFill>
              <a:round/>
            </a:ln>
          </p:spPr>
          <p:style>
            <a:lnRef idx="0"/>
            <a:fillRef idx="0"/>
            <a:effectRef idx="0"/>
            <a:fontRef idx="minor"/>
          </p:style>
        </p:sp>
        <p:sp>
          <p:nvSpPr>
            <p:cNvPr id="366" name="Rectangle 347"/>
            <p:cNvSpPr/>
            <p:nvPr/>
          </p:nvSpPr>
          <p:spPr>
            <a:xfrm>
              <a:off x="1878120" y="547056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367" name="Group 348"/>
            <p:cNvGrpSpPr/>
            <p:nvPr/>
          </p:nvGrpSpPr>
          <p:grpSpPr>
            <a:xfrm>
              <a:off x="2639880" y="5470560"/>
              <a:ext cx="699480" cy="326880"/>
              <a:chOff x="2639880" y="5470560"/>
              <a:chExt cx="699480" cy="326880"/>
            </a:xfrm>
          </p:grpSpPr>
          <p:sp>
            <p:nvSpPr>
              <p:cNvPr id="368" name="Rectangle 349"/>
              <p:cNvSpPr/>
              <p:nvPr/>
            </p:nvSpPr>
            <p:spPr>
              <a:xfrm>
                <a:off x="2639880" y="5470560"/>
                <a:ext cx="699480" cy="320040"/>
              </a:xfrm>
              <a:prstGeom prst="rect">
                <a:avLst/>
              </a:prstGeom>
              <a:noFill/>
              <a:ln w="12700">
                <a:solidFill>
                  <a:srgbClr val="000000"/>
                </a:solidFill>
                <a:miter/>
              </a:ln>
            </p:spPr>
            <p:style>
              <a:lnRef idx="0"/>
              <a:fillRef idx="0"/>
              <a:effectRef idx="0"/>
              <a:fontRef idx="minor"/>
            </p:style>
          </p:sp>
          <p:sp>
            <p:nvSpPr>
              <p:cNvPr id="369" name="Line 350"/>
              <p:cNvSpPr/>
              <p:nvPr/>
            </p:nvSpPr>
            <p:spPr>
              <a:xfrm>
                <a:off x="3041640" y="5492520"/>
                <a:ext cx="0" cy="304920"/>
              </a:xfrm>
              <a:prstGeom prst="line">
                <a:avLst/>
              </a:prstGeom>
              <a:ln w="12700">
                <a:solidFill>
                  <a:srgbClr val="000000"/>
                </a:solidFill>
                <a:round/>
              </a:ln>
            </p:spPr>
            <p:style>
              <a:lnRef idx="0"/>
              <a:fillRef idx="0"/>
              <a:effectRef idx="0"/>
              <a:fontRef idx="minor"/>
            </p:style>
          </p:sp>
        </p:grpSp>
        <p:grpSp>
          <p:nvGrpSpPr>
            <p:cNvPr id="370" name="Group 351"/>
            <p:cNvGrpSpPr/>
            <p:nvPr/>
          </p:nvGrpSpPr>
          <p:grpSpPr>
            <a:xfrm>
              <a:off x="3630600" y="5470560"/>
              <a:ext cx="699480" cy="326880"/>
              <a:chOff x="3630600" y="5470560"/>
              <a:chExt cx="699480" cy="326880"/>
            </a:xfrm>
          </p:grpSpPr>
          <p:sp>
            <p:nvSpPr>
              <p:cNvPr id="371" name="Rectangle 352"/>
              <p:cNvSpPr/>
              <p:nvPr/>
            </p:nvSpPr>
            <p:spPr>
              <a:xfrm>
                <a:off x="3630600" y="5470560"/>
                <a:ext cx="699480" cy="320040"/>
              </a:xfrm>
              <a:prstGeom prst="rect">
                <a:avLst/>
              </a:prstGeom>
              <a:noFill/>
              <a:ln w="12700">
                <a:solidFill>
                  <a:srgbClr val="000000"/>
                </a:solidFill>
                <a:miter/>
              </a:ln>
            </p:spPr>
            <p:style>
              <a:lnRef idx="0"/>
              <a:fillRef idx="0"/>
              <a:effectRef idx="0"/>
              <a:fontRef idx="minor"/>
            </p:style>
          </p:sp>
          <p:sp>
            <p:nvSpPr>
              <p:cNvPr id="372" name="Line 353"/>
              <p:cNvSpPr/>
              <p:nvPr/>
            </p:nvSpPr>
            <p:spPr>
              <a:xfrm>
                <a:off x="4032000" y="5492520"/>
                <a:ext cx="0" cy="304920"/>
              </a:xfrm>
              <a:prstGeom prst="line">
                <a:avLst/>
              </a:prstGeom>
              <a:ln w="12700">
                <a:solidFill>
                  <a:srgbClr val="000000"/>
                </a:solidFill>
                <a:round/>
              </a:ln>
            </p:spPr>
            <p:style>
              <a:lnRef idx="0"/>
              <a:fillRef idx="0"/>
              <a:effectRef idx="0"/>
              <a:fontRef idx="minor"/>
            </p:style>
          </p:sp>
        </p:grpSp>
        <p:grpSp>
          <p:nvGrpSpPr>
            <p:cNvPr id="373" name="Group 354"/>
            <p:cNvGrpSpPr/>
            <p:nvPr/>
          </p:nvGrpSpPr>
          <p:grpSpPr>
            <a:xfrm>
              <a:off x="4621320" y="5470560"/>
              <a:ext cx="699480" cy="326880"/>
              <a:chOff x="4621320" y="5470560"/>
              <a:chExt cx="699480" cy="326880"/>
            </a:xfrm>
          </p:grpSpPr>
          <p:sp>
            <p:nvSpPr>
              <p:cNvPr id="374" name="Rectangle 355"/>
              <p:cNvSpPr/>
              <p:nvPr/>
            </p:nvSpPr>
            <p:spPr>
              <a:xfrm>
                <a:off x="4621320" y="5470560"/>
                <a:ext cx="699480" cy="320040"/>
              </a:xfrm>
              <a:prstGeom prst="rect">
                <a:avLst/>
              </a:prstGeom>
              <a:noFill/>
              <a:ln w="12700">
                <a:solidFill>
                  <a:srgbClr val="000000"/>
                </a:solidFill>
                <a:miter/>
              </a:ln>
            </p:spPr>
            <p:style>
              <a:lnRef idx="0"/>
              <a:fillRef idx="0"/>
              <a:effectRef idx="0"/>
              <a:fontRef idx="minor"/>
            </p:style>
          </p:sp>
          <p:sp>
            <p:nvSpPr>
              <p:cNvPr id="375" name="Line 356"/>
              <p:cNvSpPr/>
              <p:nvPr/>
            </p:nvSpPr>
            <p:spPr>
              <a:xfrm>
                <a:off x="5022720" y="5492520"/>
                <a:ext cx="0" cy="304920"/>
              </a:xfrm>
              <a:prstGeom prst="line">
                <a:avLst/>
              </a:prstGeom>
              <a:ln w="12700">
                <a:solidFill>
                  <a:srgbClr val="000000"/>
                </a:solidFill>
                <a:round/>
              </a:ln>
            </p:spPr>
            <p:style>
              <a:lnRef idx="0"/>
              <a:fillRef idx="0"/>
              <a:effectRef idx="0"/>
              <a:fontRef idx="minor"/>
            </p:style>
          </p:sp>
        </p:grpSp>
        <p:sp>
          <p:nvSpPr>
            <p:cNvPr id="376" name="Line 357"/>
            <p:cNvSpPr/>
            <p:nvPr/>
          </p:nvSpPr>
          <p:spPr>
            <a:xfrm>
              <a:off x="2127240" y="5645160"/>
              <a:ext cx="533160" cy="0"/>
            </a:xfrm>
            <a:prstGeom prst="line">
              <a:avLst/>
            </a:prstGeom>
            <a:ln w="12700">
              <a:solidFill>
                <a:srgbClr val="000000"/>
              </a:solidFill>
              <a:round/>
              <a:tailEnd len="lg" type="stealth" w="med"/>
            </a:ln>
          </p:spPr>
          <p:style>
            <a:lnRef idx="0"/>
            <a:fillRef idx="0"/>
            <a:effectRef idx="0"/>
            <a:fontRef idx="minor"/>
          </p:style>
        </p:sp>
        <p:sp>
          <p:nvSpPr>
            <p:cNvPr id="377" name="Line 358"/>
            <p:cNvSpPr/>
            <p:nvPr/>
          </p:nvSpPr>
          <p:spPr>
            <a:xfrm>
              <a:off x="3117600" y="5645160"/>
              <a:ext cx="533520" cy="0"/>
            </a:xfrm>
            <a:prstGeom prst="line">
              <a:avLst/>
            </a:prstGeom>
            <a:ln w="12700">
              <a:solidFill>
                <a:srgbClr val="000000"/>
              </a:solidFill>
              <a:round/>
              <a:tailEnd len="lg" type="stealth" w="med"/>
            </a:ln>
          </p:spPr>
          <p:style>
            <a:lnRef idx="0"/>
            <a:fillRef idx="0"/>
            <a:effectRef idx="0"/>
            <a:fontRef idx="minor"/>
          </p:style>
        </p:sp>
        <p:sp>
          <p:nvSpPr>
            <p:cNvPr id="378" name="Line 359"/>
            <p:cNvSpPr/>
            <p:nvPr/>
          </p:nvSpPr>
          <p:spPr>
            <a:xfrm>
              <a:off x="4108320" y="5645160"/>
              <a:ext cx="533520" cy="0"/>
            </a:xfrm>
            <a:prstGeom prst="line">
              <a:avLst/>
            </a:prstGeom>
            <a:ln w="12700">
              <a:solidFill>
                <a:srgbClr val="000000"/>
              </a:solidFill>
              <a:round/>
              <a:tailEnd len="lg" type="stealth" w="med"/>
            </a:ln>
          </p:spPr>
          <p:style>
            <a:lnRef idx="0"/>
            <a:fillRef idx="0"/>
            <a:effectRef idx="0"/>
            <a:fontRef idx="minor"/>
          </p:style>
        </p:sp>
        <p:sp>
          <p:nvSpPr>
            <p:cNvPr id="379" name="Line 360"/>
            <p:cNvSpPr/>
            <p:nvPr/>
          </p:nvSpPr>
          <p:spPr>
            <a:xfrm>
              <a:off x="5022360" y="5492520"/>
              <a:ext cx="304920" cy="304920"/>
            </a:xfrm>
            <a:prstGeom prst="line">
              <a:avLst/>
            </a:prstGeom>
            <a:ln w="12700">
              <a:solidFill>
                <a:srgbClr val="000000"/>
              </a:solidFill>
              <a:round/>
            </a:ln>
          </p:spPr>
          <p:style>
            <a:lnRef idx="0"/>
            <a:fillRef idx="0"/>
            <a:effectRef idx="0"/>
            <a:fontRef idx="minor"/>
          </p:style>
        </p:sp>
        <p:sp>
          <p:nvSpPr>
            <p:cNvPr id="380" name="Rectangle 451"/>
            <p:cNvSpPr/>
            <p:nvPr/>
          </p:nvSpPr>
          <p:spPr>
            <a:xfrm>
              <a:off x="1425600" y="4005360"/>
              <a:ext cx="361080" cy="2332080"/>
            </a:xfrm>
            <a:prstGeom prst="rect">
              <a:avLst/>
            </a:prstGeom>
            <a:noFill/>
            <a:ln w="9525">
              <a:noFill/>
            </a:ln>
          </p:spPr>
          <p:style>
            <a:lnRef idx="0"/>
            <a:fillRef idx="0"/>
            <a:effectRef idx="0"/>
            <a:fontRef idx="minor"/>
          </p:style>
          <p:txBody>
            <a:bodyPr lIns="92160" rIns="92160" tIns="46080" bIns="46080">
              <a:spAutoFit/>
            </a:bodyPr>
            <a:p>
              <a:pPr>
                <a:lnSpc>
                  <a:spcPct val="105000"/>
                </a:lnSpc>
              </a:pPr>
              <a:r>
                <a:rPr b="0" lang="en-US" sz="2000" spc="-1" strike="noStrike">
                  <a:solidFill>
                    <a:srgbClr val="000000"/>
                  </a:solidFill>
                  <a:latin typeface="Times New Roman"/>
                  <a:ea typeface="DejaVu Sans"/>
                </a:rPr>
                <a:t>0</a:t>
              </a:r>
              <a:endParaRPr b="0" lang="en-IN" sz="2000" spc="-1" strike="noStrike">
                <a:latin typeface="Arial"/>
              </a:endParaRPr>
            </a:p>
            <a:p>
              <a:pPr>
                <a:lnSpc>
                  <a:spcPct val="105000"/>
                </a:lnSpc>
              </a:pPr>
              <a:endParaRPr b="0" lang="en-IN" sz="2000" spc="-1" strike="noStrike">
                <a:latin typeface="Arial"/>
              </a:endParaRPr>
            </a:p>
            <a:p>
              <a:pPr>
                <a:lnSpc>
                  <a:spcPct val="105000"/>
                </a:lnSpc>
              </a:pPr>
              <a:r>
                <a:rPr b="0" lang="en-US" sz="2000" spc="-1" strike="noStrike">
                  <a:solidFill>
                    <a:srgbClr val="000000"/>
                  </a:solidFill>
                  <a:latin typeface="Times New Roman"/>
                  <a:ea typeface="DejaVu Sans"/>
                </a:rPr>
                <a:t>1</a:t>
              </a:r>
              <a:endParaRPr b="0" lang="en-IN" sz="2000" spc="-1" strike="noStrike">
                <a:latin typeface="Arial"/>
              </a:endParaRPr>
            </a:p>
            <a:p>
              <a:pPr>
                <a:lnSpc>
                  <a:spcPct val="105000"/>
                </a:lnSpc>
              </a:pPr>
              <a:endParaRPr b="0" lang="en-IN" sz="2000" spc="-1" strike="noStrike">
                <a:latin typeface="Arial"/>
              </a:endParaRPr>
            </a:p>
            <a:p>
              <a:pPr>
                <a:lnSpc>
                  <a:spcPct val="105000"/>
                </a:lnSpc>
              </a:pPr>
              <a:r>
                <a:rPr b="0" lang="en-US" sz="2000" spc="-1" strike="noStrike">
                  <a:solidFill>
                    <a:srgbClr val="000000"/>
                  </a:solidFill>
                  <a:latin typeface="Times New Roman"/>
                  <a:ea typeface="DejaVu Sans"/>
                </a:rPr>
                <a:t>2</a:t>
              </a:r>
              <a:endParaRPr b="0" lang="en-IN" sz="2000" spc="-1" strike="noStrike">
                <a:latin typeface="Arial"/>
              </a:endParaRPr>
            </a:p>
            <a:p>
              <a:pPr>
                <a:lnSpc>
                  <a:spcPct val="105000"/>
                </a:lnSpc>
              </a:pPr>
              <a:endParaRPr b="0" lang="en-IN" sz="2000" spc="-1" strike="noStrike">
                <a:latin typeface="Arial"/>
              </a:endParaRPr>
            </a:p>
            <a:p>
              <a:pPr>
                <a:lnSpc>
                  <a:spcPct val="105000"/>
                </a:lnSpc>
              </a:pPr>
              <a:r>
                <a:rPr b="0" lang="en-US" sz="2000" spc="-1" strike="noStrike">
                  <a:solidFill>
                    <a:srgbClr val="000000"/>
                  </a:solidFill>
                  <a:latin typeface="Times New Roman"/>
                  <a:ea typeface="DejaVu Sans"/>
                </a:rPr>
                <a:t>3</a:t>
              </a:r>
              <a:endParaRPr b="0" lang="en-IN" sz="2000" spc="-1" strike="noStrike">
                <a:latin typeface="Arial"/>
              </a:endParaRPr>
            </a:p>
          </p:txBody>
        </p:sp>
        <p:sp>
          <p:nvSpPr>
            <p:cNvPr id="381" name="Rectangle 454"/>
            <p:cNvSpPr/>
            <p:nvPr/>
          </p:nvSpPr>
          <p:spPr>
            <a:xfrm>
              <a:off x="2637000" y="404820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1</a:t>
              </a:r>
              <a:endParaRPr b="0" lang="en-IN" sz="2000" spc="-1" strike="noStrike">
                <a:latin typeface="Arial"/>
              </a:endParaRPr>
            </a:p>
          </p:txBody>
        </p:sp>
        <p:sp>
          <p:nvSpPr>
            <p:cNvPr id="382" name="Rectangle 455"/>
            <p:cNvSpPr/>
            <p:nvPr/>
          </p:nvSpPr>
          <p:spPr>
            <a:xfrm>
              <a:off x="3660840" y="405144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2</a:t>
              </a:r>
              <a:endParaRPr b="0" lang="en-IN" sz="2000" spc="-1" strike="noStrike">
                <a:latin typeface="Arial"/>
              </a:endParaRPr>
            </a:p>
          </p:txBody>
        </p:sp>
        <p:sp>
          <p:nvSpPr>
            <p:cNvPr id="383" name="Rectangle 456"/>
            <p:cNvSpPr/>
            <p:nvPr/>
          </p:nvSpPr>
          <p:spPr>
            <a:xfrm>
              <a:off x="4667400" y="405144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3</a:t>
              </a:r>
              <a:endParaRPr b="0" lang="en-IN" sz="2000" spc="-1" strike="noStrike">
                <a:latin typeface="Arial"/>
              </a:endParaRPr>
            </a:p>
          </p:txBody>
        </p:sp>
        <p:sp>
          <p:nvSpPr>
            <p:cNvPr id="384" name="Rectangle 457"/>
            <p:cNvSpPr/>
            <p:nvPr/>
          </p:nvSpPr>
          <p:spPr>
            <a:xfrm>
              <a:off x="2652840" y="449928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0</a:t>
              </a:r>
              <a:endParaRPr b="0" lang="en-IN" sz="2000" spc="-1" strike="noStrike">
                <a:latin typeface="Arial"/>
              </a:endParaRPr>
            </a:p>
          </p:txBody>
        </p:sp>
        <p:sp>
          <p:nvSpPr>
            <p:cNvPr id="385" name="Rectangle 458"/>
            <p:cNvSpPr/>
            <p:nvPr/>
          </p:nvSpPr>
          <p:spPr>
            <a:xfrm>
              <a:off x="3660840" y="4499280"/>
              <a:ext cx="401040" cy="397080"/>
            </a:xfrm>
            <a:prstGeom prst="rect">
              <a:avLst/>
            </a:prstGeom>
            <a:noFill/>
            <a:ln w="9525">
              <a:noFill/>
            </a:ln>
          </p:spPr>
          <p:style>
            <a:lnRef idx="0"/>
            <a:fillRef idx="0"/>
            <a:effectRef idx="0"/>
            <a:fontRef idx="minor"/>
          </p:style>
          <p:txBody>
            <a:bodyPr lIns="92160" rIns="92160" tIns="46080" bIns="46080">
              <a:spAutoFit/>
            </a:bodyPr>
            <a:p>
              <a:pPr>
                <a:lnSpc>
                  <a:spcPct val="100000"/>
                </a:lnSpc>
              </a:pPr>
              <a:r>
                <a:rPr b="0" lang="en-US" sz="2000" spc="-1" strike="noStrike">
                  <a:solidFill>
                    <a:srgbClr val="000000"/>
                  </a:solidFill>
                  <a:latin typeface="Times New Roman"/>
                  <a:ea typeface="DejaVu Sans"/>
                </a:rPr>
                <a:t>2</a:t>
              </a:r>
              <a:endParaRPr b="0" lang="en-IN" sz="2000" spc="-1" strike="noStrike">
                <a:latin typeface="Arial"/>
              </a:endParaRPr>
            </a:p>
          </p:txBody>
        </p:sp>
        <p:sp>
          <p:nvSpPr>
            <p:cNvPr id="386" name="Rectangle 459"/>
            <p:cNvSpPr/>
            <p:nvPr/>
          </p:nvSpPr>
          <p:spPr>
            <a:xfrm>
              <a:off x="4653000" y="449928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3</a:t>
              </a:r>
              <a:endParaRPr b="0" lang="en-IN" sz="2000" spc="-1" strike="noStrike">
                <a:latin typeface="Arial"/>
              </a:endParaRPr>
            </a:p>
          </p:txBody>
        </p:sp>
        <p:sp>
          <p:nvSpPr>
            <p:cNvPr id="387" name="Rectangle 460"/>
            <p:cNvSpPr/>
            <p:nvPr/>
          </p:nvSpPr>
          <p:spPr>
            <a:xfrm>
              <a:off x="2652840" y="494820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0</a:t>
              </a:r>
              <a:endParaRPr b="0" lang="en-IN" sz="2000" spc="-1" strike="noStrike">
                <a:latin typeface="Arial"/>
              </a:endParaRPr>
            </a:p>
          </p:txBody>
        </p:sp>
        <p:sp>
          <p:nvSpPr>
            <p:cNvPr id="388" name="Rectangle 461"/>
            <p:cNvSpPr/>
            <p:nvPr/>
          </p:nvSpPr>
          <p:spPr>
            <a:xfrm>
              <a:off x="3648240" y="494820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1</a:t>
              </a:r>
              <a:endParaRPr b="0" lang="en-IN" sz="2000" spc="-1" strike="noStrike">
                <a:latin typeface="Arial"/>
              </a:endParaRPr>
            </a:p>
          </p:txBody>
        </p:sp>
        <p:sp>
          <p:nvSpPr>
            <p:cNvPr id="389" name="Rectangle 462"/>
            <p:cNvSpPr/>
            <p:nvPr/>
          </p:nvSpPr>
          <p:spPr>
            <a:xfrm>
              <a:off x="4653000" y="494820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3</a:t>
              </a:r>
              <a:endParaRPr b="0" lang="en-IN" sz="2000" spc="-1" strike="noStrike">
                <a:latin typeface="Arial"/>
              </a:endParaRPr>
            </a:p>
          </p:txBody>
        </p:sp>
        <p:sp>
          <p:nvSpPr>
            <p:cNvPr id="390" name="Rectangle 463"/>
            <p:cNvSpPr/>
            <p:nvPr/>
          </p:nvSpPr>
          <p:spPr>
            <a:xfrm>
              <a:off x="2652840" y="542448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0</a:t>
              </a:r>
              <a:endParaRPr b="0" lang="en-IN" sz="2000" spc="-1" strike="noStrike">
                <a:latin typeface="Arial"/>
              </a:endParaRPr>
            </a:p>
          </p:txBody>
        </p:sp>
        <p:sp>
          <p:nvSpPr>
            <p:cNvPr id="391" name="Rectangle 464"/>
            <p:cNvSpPr/>
            <p:nvPr/>
          </p:nvSpPr>
          <p:spPr>
            <a:xfrm>
              <a:off x="3646440" y="539748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1</a:t>
              </a:r>
              <a:endParaRPr b="0" lang="en-IN" sz="2000" spc="-1" strike="noStrike">
                <a:latin typeface="Arial"/>
              </a:endParaRPr>
            </a:p>
          </p:txBody>
        </p:sp>
        <p:sp>
          <p:nvSpPr>
            <p:cNvPr id="392" name="Rectangle 465"/>
            <p:cNvSpPr/>
            <p:nvPr/>
          </p:nvSpPr>
          <p:spPr>
            <a:xfrm>
              <a:off x="4667400" y="539748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2</a:t>
              </a:r>
              <a:endParaRPr b="0" lang="en-IN" sz="2000" spc="-1" strike="noStrike">
                <a:latin typeface="Arial"/>
              </a:endParaRPr>
            </a:p>
          </p:txBody>
        </p:sp>
      </p:grpSp>
      <p:sp>
        <p:nvSpPr>
          <p:cNvPr id="393" name="Rectangle 466"/>
          <p:cNvSpPr/>
          <p:nvPr/>
        </p:nvSpPr>
        <p:spPr>
          <a:xfrm>
            <a:off x="3226680" y="6059160"/>
            <a:ext cx="542160" cy="51840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800" spc="-1" strike="noStrike">
                <a:solidFill>
                  <a:srgbClr val="000000"/>
                </a:solidFill>
                <a:latin typeface="Times New Roman"/>
                <a:ea typeface="DejaVu Sans"/>
              </a:rPr>
              <a:t>G</a:t>
            </a:r>
            <a:r>
              <a:rPr b="0" lang="en-US" sz="1600" spc="-1" strike="noStrike">
                <a:solidFill>
                  <a:srgbClr val="000000"/>
                </a:solidFill>
                <a:latin typeface="Times New Roman"/>
                <a:ea typeface="DejaVu Sans"/>
              </a:rPr>
              <a:t>1</a:t>
            </a:r>
            <a:endParaRPr b="0" lang="en-IN" sz="1600" spc="-1" strike="noStrike">
              <a:latin typeface="Arial"/>
            </a:endParaRPr>
          </a:p>
        </p:txBody>
      </p:sp>
      <p:grpSp>
        <p:nvGrpSpPr>
          <p:cNvPr id="394" name="Group 18"/>
          <p:cNvGrpSpPr/>
          <p:nvPr/>
        </p:nvGrpSpPr>
        <p:grpSpPr>
          <a:xfrm>
            <a:off x="7442280" y="4291560"/>
            <a:ext cx="2459160" cy="1282320"/>
            <a:chOff x="7442280" y="4291560"/>
            <a:chExt cx="2459160" cy="1282320"/>
          </a:xfrm>
        </p:grpSpPr>
        <p:sp>
          <p:nvSpPr>
            <p:cNvPr id="395" name="Rectangle 361"/>
            <p:cNvSpPr/>
            <p:nvPr/>
          </p:nvSpPr>
          <p:spPr>
            <a:xfrm>
              <a:off x="7442280" y="433260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396" name="Group 362"/>
            <p:cNvGrpSpPr/>
            <p:nvPr/>
          </p:nvGrpSpPr>
          <p:grpSpPr>
            <a:xfrm>
              <a:off x="8204400" y="4332600"/>
              <a:ext cx="699480" cy="326880"/>
              <a:chOff x="8204400" y="4332600"/>
              <a:chExt cx="699480" cy="326880"/>
            </a:xfrm>
          </p:grpSpPr>
          <p:sp>
            <p:nvSpPr>
              <p:cNvPr id="397" name="Rectangle 363"/>
              <p:cNvSpPr/>
              <p:nvPr/>
            </p:nvSpPr>
            <p:spPr>
              <a:xfrm>
                <a:off x="8204400" y="4332600"/>
                <a:ext cx="699480" cy="320040"/>
              </a:xfrm>
              <a:prstGeom prst="rect">
                <a:avLst/>
              </a:prstGeom>
              <a:noFill/>
              <a:ln w="12700">
                <a:solidFill>
                  <a:srgbClr val="000000"/>
                </a:solidFill>
                <a:miter/>
              </a:ln>
            </p:spPr>
            <p:style>
              <a:lnRef idx="0"/>
              <a:fillRef idx="0"/>
              <a:effectRef idx="0"/>
              <a:fontRef idx="minor"/>
            </p:style>
          </p:sp>
          <p:sp>
            <p:nvSpPr>
              <p:cNvPr id="398" name="Line 364"/>
              <p:cNvSpPr/>
              <p:nvPr/>
            </p:nvSpPr>
            <p:spPr>
              <a:xfrm>
                <a:off x="8605800" y="4354560"/>
                <a:ext cx="0" cy="304920"/>
              </a:xfrm>
              <a:prstGeom prst="line">
                <a:avLst/>
              </a:prstGeom>
              <a:ln w="12700">
                <a:solidFill>
                  <a:srgbClr val="000000"/>
                </a:solidFill>
                <a:round/>
              </a:ln>
            </p:spPr>
            <p:style>
              <a:lnRef idx="0"/>
              <a:fillRef idx="0"/>
              <a:effectRef idx="0"/>
              <a:fontRef idx="minor"/>
            </p:style>
          </p:sp>
        </p:grpSp>
        <p:sp>
          <p:nvSpPr>
            <p:cNvPr id="399" name="Line 365"/>
            <p:cNvSpPr/>
            <p:nvPr/>
          </p:nvSpPr>
          <p:spPr>
            <a:xfrm>
              <a:off x="7691400" y="4507200"/>
              <a:ext cx="533520" cy="0"/>
            </a:xfrm>
            <a:prstGeom prst="line">
              <a:avLst/>
            </a:prstGeom>
            <a:ln w="12700">
              <a:solidFill>
                <a:srgbClr val="000000"/>
              </a:solidFill>
              <a:round/>
              <a:tailEnd len="lg" type="stealth" w="med"/>
            </a:ln>
          </p:spPr>
          <p:style>
            <a:lnRef idx="0"/>
            <a:fillRef idx="0"/>
            <a:effectRef idx="0"/>
            <a:fontRef idx="minor"/>
          </p:style>
        </p:sp>
        <p:sp>
          <p:nvSpPr>
            <p:cNvPr id="400" name="Rectangle 366"/>
            <p:cNvSpPr/>
            <p:nvPr/>
          </p:nvSpPr>
          <p:spPr>
            <a:xfrm>
              <a:off x="7442280" y="478980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01" name="Group 367"/>
            <p:cNvGrpSpPr/>
            <p:nvPr/>
          </p:nvGrpSpPr>
          <p:grpSpPr>
            <a:xfrm>
              <a:off x="8204400" y="4789800"/>
              <a:ext cx="699480" cy="326880"/>
              <a:chOff x="8204400" y="4789800"/>
              <a:chExt cx="699480" cy="326880"/>
            </a:xfrm>
          </p:grpSpPr>
          <p:sp>
            <p:nvSpPr>
              <p:cNvPr id="402" name="Rectangle 368"/>
              <p:cNvSpPr/>
              <p:nvPr/>
            </p:nvSpPr>
            <p:spPr>
              <a:xfrm>
                <a:off x="8204400" y="4789800"/>
                <a:ext cx="699480" cy="320040"/>
              </a:xfrm>
              <a:prstGeom prst="rect">
                <a:avLst/>
              </a:prstGeom>
              <a:noFill/>
              <a:ln w="12700">
                <a:solidFill>
                  <a:srgbClr val="000000"/>
                </a:solidFill>
                <a:miter/>
              </a:ln>
            </p:spPr>
            <p:style>
              <a:lnRef idx="0"/>
              <a:fillRef idx="0"/>
              <a:effectRef idx="0"/>
              <a:fontRef idx="minor"/>
            </p:style>
          </p:sp>
          <p:sp>
            <p:nvSpPr>
              <p:cNvPr id="403" name="Line 369"/>
              <p:cNvSpPr/>
              <p:nvPr/>
            </p:nvSpPr>
            <p:spPr>
              <a:xfrm>
                <a:off x="8605800" y="4811760"/>
                <a:ext cx="0" cy="304920"/>
              </a:xfrm>
              <a:prstGeom prst="line">
                <a:avLst/>
              </a:prstGeom>
              <a:ln w="12700">
                <a:solidFill>
                  <a:srgbClr val="000000"/>
                </a:solidFill>
                <a:round/>
              </a:ln>
            </p:spPr>
            <p:style>
              <a:lnRef idx="0"/>
              <a:fillRef idx="0"/>
              <a:effectRef idx="0"/>
              <a:fontRef idx="minor"/>
            </p:style>
          </p:sp>
        </p:grpSp>
        <p:grpSp>
          <p:nvGrpSpPr>
            <p:cNvPr id="404" name="Group 370"/>
            <p:cNvGrpSpPr/>
            <p:nvPr/>
          </p:nvGrpSpPr>
          <p:grpSpPr>
            <a:xfrm>
              <a:off x="9195120" y="4789800"/>
              <a:ext cx="699480" cy="326880"/>
              <a:chOff x="9195120" y="4789800"/>
              <a:chExt cx="699480" cy="326880"/>
            </a:xfrm>
          </p:grpSpPr>
          <p:sp>
            <p:nvSpPr>
              <p:cNvPr id="405" name="Rectangle 371"/>
              <p:cNvSpPr/>
              <p:nvPr/>
            </p:nvSpPr>
            <p:spPr>
              <a:xfrm>
                <a:off x="9195120" y="4789800"/>
                <a:ext cx="699480" cy="320040"/>
              </a:xfrm>
              <a:prstGeom prst="rect">
                <a:avLst/>
              </a:prstGeom>
              <a:noFill/>
              <a:ln w="12700">
                <a:solidFill>
                  <a:srgbClr val="000000"/>
                </a:solidFill>
                <a:miter/>
              </a:ln>
            </p:spPr>
            <p:style>
              <a:lnRef idx="0"/>
              <a:fillRef idx="0"/>
              <a:effectRef idx="0"/>
              <a:fontRef idx="minor"/>
            </p:style>
          </p:sp>
          <p:sp>
            <p:nvSpPr>
              <p:cNvPr id="406" name="Line 372"/>
              <p:cNvSpPr/>
              <p:nvPr/>
            </p:nvSpPr>
            <p:spPr>
              <a:xfrm>
                <a:off x="9596520" y="4811760"/>
                <a:ext cx="0" cy="304920"/>
              </a:xfrm>
              <a:prstGeom prst="line">
                <a:avLst/>
              </a:prstGeom>
              <a:ln w="12700">
                <a:solidFill>
                  <a:srgbClr val="000000"/>
                </a:solidFill>
                <a:round/>
              </a:ln>
            </p:spPr>
            <p:style>
              <a:lnRef idx="0"/>
              <a:fillRef idx="0"/>
              <a:effectRef idx="0"/>
              <a:fontRef idx="minor"/>
            </p:style>
          </p:sp>
        </p:grpSp>
        <p:sp>
          <p:nvSpPr>
            <p:cNvPr id="407" name="Line 373"/>
            <p:cNvSpPr/>
            <p:nvPr/>
          </p:nvSpPr>
          <p:spPr>
            <a:xfrm>
              <a:off x="7691400" y="4964400"/>
              <a:ext cx="533520" cy="0"/>
            </a:xfrm>
            <a:prstGeom prst="line">
              <a:avLst/>
            </a:prstGeom>
            <a:ln w="12700">
              <a:solidFill>
                <a:srgbClr val="000000"/>
              </a:solidFill>
              <a:round/>
              <a:tailEnd len="lg" type="stealth" w="med"/>
            </a:ln>
          </p:spPr>
          <p:style>
            <a:lnRef idx="0"/>
            <a:fillRef idx="0"/>
            <a:effectRef idx="0"/>
            <a:fontRef idx="minor"/>
          </p:style>
        </p:sp>
        <p:sp>
          <p:nvSpPr>
            <p:cNvPr id="408" name="Line 374"/>
            <p:cNvSpPr/>
            <p:nvPr/>
          </p:nvSpPr>
          <p:spPr>
            <a:xfrm>
              <a:off x="8682120" y="4964400"/>
              <a:ext cx="533520" cy="0"/>
            </a:xfrm>
            <a:prstGeom prst="line">
              <a:avLst/>
            </a:prstGeom>
            <a:ln w="12700">
              <a:solidFill>
                <a:srgbClr val="000000"/>
              </a:solidFill>
              <a:round/>
              <a:tailEnd len="lg" type="stealth" w="med"/>
            </a:ln>
          </p:spPr>
          <p:style>
            <a:lnRef idx="0"/>
            <a:fillRef idx="0"/>
            <a:effectRef idx="0"/>
            <a:fontRef idx="minor"/>
          </p:style>
        </p:sp>
        <p:sp>
          <p:nvSpPr>
            <p:cNvPr id="409" name="Rectangle 375"/>
            <p:cNvSpPr/>
            <p:nvPr/>
          </p:nvSpPr>
          <p:spPr>
            <a:xfrm>
              <a:off x="7442280" y="5247000"/>
              <a:ext cx="470880" cy="320040"/>
            </a:xfrm>
            <a:prstGeom prst="rect">
              <a:avLst/>
            </a:prstGeom>
            <a:solidFill>
              <a:schemeClr val="accent1"/>
            </a:solidFill>
            <a:ln w="12700">
              <a:solidFill>
                <a:srgbClr val="000000"/>
              </a:solidFill>
              <a:miter/>
            </a:ln>
          </p:spPr>
          <p:style>
            <a:lnRef idx="0"/>
            <a:fillRef idx="0"/>
            <a:effectRef idx="0"/>
            <a:fontRef idx="minor"/>
          </p:style>
        </p:sp>
        <p:sp>
          <p:nvSpPr>
            <p:cNvPr id="410" name="Line 376"/>
            <p:cNvSpPr/>
            <p:nvPr/>
          </p:nvSpPr>
          <p:spPr>
            <a:xfrm>
              <a:off x="9596520" y="4811760"/>
              <a:ext cx="304920" cy="304920"/>
            </a:xfrm>
            <a:prstGeom prst="line">
              <a:avLst/>
            </a:prstGeom>
            <a:ln w="12700">
              <a:solidFill>
                <a:srgbClr val="000000"/>
              </a:solidFill>
              <a:round/>
            </a:ln>
          </p:spPr>
          <p:style>
            <a:lnRef idx="0"/>
            <a:fillRef idx="0"/>
            <a:effectRef idx="0"/>
            <a:fontRef idx="minor"/>
          </p:style>
        </p:sp>
        <p:sp>
          <p:nvSpPr>
            <p:cNvPr id="411" name="Line 377"/>
            <p:cNvSpPr/>
            <p:nvPr/>
          </p:nvSpPr>
          <p:spPr>
            <a:xfrm>
              <a:off x="7462800" y="5268960"/>
              <a:ext cx="457200" cy="304920"/>
            </a:xfrm>
            <a:prstGeom prst="line">
              <a:avLst/>
            </a:prstGeom>
            <a:ln w="12700">
              <a:solidFill>
                <a:srgbClr val="000000"/>
              </a:solidFill>
              <a:round/>
            </a:ln>
          </p:spPr>
          <p:style>
            <a:lnRef idx="0"/>
            <a:fillRef idx="0"/>
            <a:effectRef idx="0"/>
            <a:fontRef idx="minor"/>
          </p:style>
        </p:sp>
        <p:sp>
          <p:nvSpPr>
            <p:cNvPr id="412" name="Line 378"/>
            <p:cNvSpPr/>
            <p:nvPr/>
          </p:nvSpPr>
          <p:spPr>
            <a:xfrm>
              <a:off x="8605800" y="4354560"/>
              <a:ext cx="304920" cy="304920"/>
            </a:xfrm>
            <a:prstGeom prst="line">
              <a:avLst/>
            </a:prstGeom>
            <a:ln w="12700">
              <a:solidFill>
                <a:srgbClr val="000000"/>
              </a:solidFill>
              <a:round/>
            </a:ln>
          </p:spPr>
          <p:style>
            <a:lnRef idx="0"/>
            <a:fillRef idx="0"/>
            <a:effectRef idx="0"/>
            <a:fontRef idx="minor"/>
          </p:style>
        </p:sp>
        <p:sp>
          <p:nvSpPr>
            <p:cNvPr id="413" name="Rectangle 467"/>
            <p:cNvSpPr/>
            <p:nvPr/>
          </p:nvSpPr>
          <p:spPr>
            <a:xfrm>
              <a:off x="8217000" y="429156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1</a:t>
              </a:r>
              <a:endParaRPr b="0" lang="en-IN" sz="2000" spc="-1" strike="noStrike">
                <a:latin typeface="Arial"/>
              </a:endParaRPr>
            </a:p>
          </p:txBody>
        </p:sp>
        <p:sp>
          <p:nvSpPr>
            <p:cNvPr id="414" name="Rectangle 468"/>
            <p:cNvSpPr/>
            <p:nvPr/>
          </p:nvSpPr>
          <p:spPr>
            <a:xfrm>
              <a:off x="8217720" y="4726440"/>
              <a:ext cx="337320" cy="45792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000000"/>
                  </a:solidFill>
                  <a:latin typeface="Times New Roman"/>
                  <a:ea typeface="DejaVu Sans"/>
                </a:rPr>
                <a:t>0</a:t>
              </a:r>
              <a:endParaRPr b="0" lang="en-IN" sz="2400" spc="-1" strike="noStrike">
                <a:latin typeface="Arial"/>
              </a:endParaRPr>
            </a:p>
          </p:txBody>
        </p:sp>
        <p:sp>
          <p:nvSpPr>
            <p:cNvPr id="415" name="Rectangle 469"/>
            <p:cNvSpPr/>
            <p:nvPr/>
          </p:nvSpPr>
          <p:spPr>
            <a:xfrm>
              <a:off x="9224280" y="4727880"/>
              <a:ext cx="337320" cy="45792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000000"/>
                  </a:solidFill>
                  <a:latin typeface="Times New Roman"/>
                  <a:ea typeface="DejaVu Sans"/>
                </a:rPr>
                <a:t>2</a:t>
              </a:r>
              <a:endParaRPr b="0" lang="en-IN" sz="2400" spc="-1" strike="noStrike">
                <a:latin typeface="Arial"/>
              </a:endParaRPr>
            </a:p>
          </p:txBody>
        </p:sp>
      </p:grpSp>
      <p:sp>
        <p:nvSpPr>
          <p:cNvPr id="416" name="Rectangle 470"/>
          <p:cNvSpPr/>
          <p:nvPr/>
        </p:nvSpPr>
        <p:spPr>
          <a:xfrm>
            <a:off x="8208000" y="6015960"/>
            <a:ext cx="543240" cy="51876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800" spc="-1" strike="noStrike">
                <a:solidFill>
                  <a:srgbClr val="000000"/>
                </a:solidFill>
                <a:latin typeface="Times New Roman"/>
                <a:ea typeface="DejaVu Sans"/>
              </a:rPr>
              <a:t>G</a:t>
            </a:r>
            <a:r>
              <a:rPr b="0" lang="en-US" sz="1600" spc="-1" strike="noStrike">
                <a:solidFill>
                  <a:srgbClr val="000000"/>
                </a:solidFill>
                <a:latin typeface="Times New Roman"/>
                <a:ea typeface="DejaVu Sans"/>
              </a:rPr>
              <a:t>2</a:t>
            </a:r>
            <a:endParaRPr b="0" lang="en-IN" sz="1600" spc="-1" strike="noStrike">
              <a:latin typeface="Arial"/>
            </a:endParaRPr>
          </a:p>
        </p:txBody>
      </p:sp>
      <p:grpSp>
        <p:nvGrpSpPr>
          <p:cNvPr id="417" name="Group 17"/>
          <p:cNvGrpSpPr/>
          <p:nvPr/>
        </p:nvGrpSpPr>
        <p:grpSpPr>
          <a:xfrm>
            <a:off x="2394000" y="1634400"/>
            <a:ext cx="1815480" cy="1815480"/>
            <a:chOff x="2394000" y="1634400"/>
            <a:chExt cx="1815480" cy="1815480"/>
          </a:xfrm>
        </p:grpSpPr>
        <p:sp>
          <p:nvSpPr>
            <p:cNvPr id="418" name="Oval 486"/>
            <p:cNvSpPr/>
            <p:nvPr/>
          </p:nvSpPr>
          <p:spPr>
            <a:xfrm>
              <a:off x="3079800" y="1634400"/>
              <a:ext cx="443880" cy="443880"/>
            </a:xfrm>
            <a:prstGeom prst="ellipse">
              <a:avLst/>
            </a:prstGeom>
            <a:solidFill>
              <a:schemeClr val="bg1"/>
            </a:solidFill>
            <a:ln w="12700">
              <a:solidFill>
                <a:srgbClr val="1f497d"/>
              </a:solidFill>
              <a:round/>
            </a:ln>
          </p:spPr>
          <p:style>
            <a:lnRef idx="0"/>
            <a:fillRef idx="0"/>
            <a:effectRef idx="0"/>
            <a:fontRef idx="minor"/>
          </p:style>
          <p:txBody>
            <a:bodyPr wrap="none" lIns="92160" rIns="92160" tIns="46080" bIns="46080" anchor="ctr">
              <a:noAutofit/>
            </a:bodyPr>
            <a:p>
              <a:pPr algn="ctr">
                <a:lnSpc>
                  <a:spcPct val="100000"/>
                </a:lnSpc>
              </a:pPr>
              <a:r>
                <a:rPr b="0" lang="en-US" sz="2800" spc="-1" strike="noStrike">
                  <a:solidFill>
                    <a:srgbClr val="1f497d"/>
                  </a:solidFill>
                  <a:latin typeface="Times New Roman"/>
                  <a:ea typeface="DejaVu Sans"/>
                </a:rPr>
                <a:t>0</a:t>
              </a:r>
              <a:endParaRPr b="0" lang="en-IN" sz="2800" spc="-1" strike="noStrike">
                <a:latin typeface="Arial"/>
              </a:endParaRPr>
            </a:p>
          </p:txBody>
        </p:sp>
        <p:sp>
          <p:nvSpPr>
            <p:cNvPr id="419" name="Oval 487"/>
            <p:cNvSpPr/>
            <p:nvPr/>
          </p:nvSpPr>
          <p:spPr>
            <a:xfrm>
              <a:off x="2394000" y="2396520"/>
              <a:ext cx="443880" cy="443880"/>
            </a:xfrm>
            <a:prstGeom prst="ellipse">
              <a:avLst/>
            </a:prstGeom>
            <a:solidFill>
              <a:schemeClr val="bg1"/>
            </a:solidFill>
            <a:ln w="12700">
              <a:solidFill>
                <a:srgbClr val="1f497d"/>
              </a:solidFill>
              <a:round/>
            </a:ln>
          </p:spPr>
          <p:style>
            <a:lnRef idx="0"/>
            <a:fillRef idx="0"/>
            <a:effectRef idx="0"/>
            <a:fontRef idx="minor"/>
          </p:style>
          <p:txBody>
            <a:bodyPr wrap="none" lIns="92160" rIns="92160" tIns="46080" bIns="46080" anchor="ctr">
              <a:noAutofit/>
            </a:bodyPr>
            <a:p>
              <a:pPr algn="ctr">
                <a:lnSpc>
                  <a:spcPct val="100000"/>
                </a:lnSpc>
              </a:pPr>
              <a:r>
                <a:rPr b="0" lang="en-US" sz="2800" spc="-1" strike="noStrike">
                  <a:solidFill>
                    <a:srgbClr val="1f497d"/>
                  </a:solidFill>
                  <a:latin typeface="Times New Roman"/>
                  <a:ea typeface="DejaVu Sans"/>
                </a:rPr>
                <a:t>1</a:t>
              </a:r>
              <a:endParaRPr b="0" lang="en-IN" sz="2800" spc="-1" strike="noStrike">
                <a:latin typeface="Arial"/>
              </a:endParaRPr>
            </a:p>
          </p:txBody>
        </p:sp>
        <p:sp>
          <p:nvSpPr>
            <p:cNvPr id="420" name="Oval 488"/>
            <p:cNvSpPr/>
            <p:nvPr/>
          </p:nvSpPr>
          <p:spPr>
            <a:xfrm>
              <a:off x="3765600" y="2396520"/>
              <a:ext cx="443880" cy="443880"/>
            </a:xfrm>
            <a:prstGeom prst="ellipse">
              <a:avLst/>
            </a:prstGeom>
            <a:solidFill>
              <a:schemeClr val="bg1"/>
            </a:solidFill>
            <a:ln w="12700">
              <a:solidFill>
                <a:srgbClr val="1f497d"/>
              </a:solidFill>
              <a:round/>
            </a:ln>
          </p:spPr>
          <p:style>
            <a:lnRef idx="0"/>
            <a:fillRef idx="0"/>
            <a:effectRef idx="0"/>
            <a:fontRef idx="minor"/>
          </p:style>
          <p:txBody>
            <a:bodyPr wrap="none" lIns="92160" rIns="92160" tIns="46080" bIns="46080" anchor="ctr">
              <a:noAutofit/>
            </a:bodyPr>
            <a:p>
              <a:pPr algn="ctr">
                <a:lnSpc>
                  <a:spcPct val="100000"/>
                </a:lnSpc>
              </a:pPr>
              <a:r>
                <a:rPr b="0" lang="en-US" sz="2800" spc="-1" strike="noStrike">
                  <a:solidFill>
                    <a:srgbClr val="1f497d"/>
                  </a:solidFill>
                  <a:latin typeface="Times New Roman"/>
                  <a:ea typeface="DejaVu Sans"/>
                </a:rPr>
                <a:t>2</a:t>
              </a:r>
              <a:endParaRPr b="0" lang="en-IN" sz="2800" spc="-1" strike="noStrike">
                <a:latin typeface="Arial"/>
              </a:endParaRPr>
            </a:p>
          </p:txBody>
        </p:sp>
        <p:sp>
          <p:nvSpPr>
            <p:cNvPr id="421" name="Oval 489"/>
            <p:cNvSpPr/>
            <p:nvPr/>
          </p:nvSpPr>
          <p:spPr>
            <a:xfrm>
              <a:off x="3079800" y="3006000"/>
              <a:ext cx="443880" cy="443880"/>
            </a:xfrm>
            <a:prstGeom prst="ellipse">
              <a:avLst/>
            </a:prstGeom>
            <a:solidFill>
              <a:schemeClr val="bg1"/>
            </a:solidFill>
            <a:ln w="12700">
              <a:solidFill>
                <a:srgbClr val="1f497d"/>
              </a:solidFill>
              <a:round/>
            </a:ln>
          </p:spPr>
          <p:style>
            <a:lnRef idx="0"/>
            <a:fillRef idx="0"/>
            <a:effectRef idx="0"/>
            <a:fontRef idx="minor"/>
          </p:style>
          <p:txBody>
            <a:bodyPr wrap="none" lIns="92160" rIns="92160" tIns="46080" bIns="46080" anchor="ctr">
              <a:noAutofit/>
            </a:bodyPr>
            <a:p>
              <a:pPr algn="ctr">
                <a:lnSpc>
                  <a:spcPct val="100000"/>
                </a:lnSpc>
              </a:pPr>
              <a:r>
                <a:rPr b="0" lang="en-US" sz="2800" spc="-1" strike="noStrike">
                  <a:solidFill>
                    <a:srgbClr val="1f497d"/>
                  </a:solidFill>
                  <a:latin typeface="Times New Roman"/>
                  <a:ea typeface="DejaVu Sans"/>
                </a:rPr>
                <a:t>3</a:t>
              </a:r>
              <a:endParaRPr b="0" lang="en-IN" sz="2800" spc="-1" strike="noStrike">
                <a:latin typeface="Arial"/>
              </a:endParaRPr>
            </a:p>
          </p:txBody>
        </p:sp>
        <p:sp>
          <p:nvSpPr>
            <p:cNvPr id="422" name="Line 490"/>
            <p:cNvSpPr/>
            <p:nvPr/>
          </p:nvSpPr>
          <p:spPr>
            <a:xfrm>
              <a:off x="3301560" y="2078640"/>
              <a:ext cx="0" cy="914400"/>
            </a:xfrm>
            <a:prstGeom prst="line">
              <a:avLst/>
            </a:prstGeom>
            <a:ln w="12700">
              <a:solidFill>
                <a:srgbClr val="1f497d"/>
              </a:solidFill>
              <a:round/>
            </a:ln>
          </p:spPr>
          <p:style>
            <a:lnRef idx="0"/>
            <a:fillRef idx="0"/>
            <a:effectRef idx="0"/>
            <a:fontRef idx="minor"/>
          </p:style>
        </p:sp>
        <p:sp>
          <p:nvSpPr>
            <p:cNvPr id="423" name="Line 491"/>
            <p:cNvSpPr/>
            <p:nvPr/>
          </p:nvSpPr>
          <p:spPr>
            <a:xfrm>
              <a:off x="2844360" y="2618640"/>
              <a:ext cx="914760" cy="0"/>
            </a:xfrm>
            <a:prstGeom prst="line">
              <a:avLst/>
            </a:prstGeom>
            <a:ln w="12700">
              <a:solidFill>
                <a:srgbClr val="1f497d"/>
              </a:solidFill>
              <a:round/>
            </a:ln>
          </p:spPr>
          <p:style>
            <a:lnRef idx="0"/>
            <a:fillRef idx="0"/>
            <a:effectRef idx="0"/>
            <a:fontRef idx="minor"/>
          </p:style>
        </p:sp>
        <p:sp>
          <p:nvSpPr>
            <p:cNvPr id="424" name="Line 492"/>
            <p:cNvSpPr/>
            <p:nvPr/>
          </p:nvSpPr>
          <p:spPr>
            <a:xfrm flipH="1">
              <a:off x="2733120" y="2008800"/>
              <a:ext cx="407880" cy="435240"/>
            </a:xfrm>
            <a:prstGeom prst="line">
              <a:avLst/>
            </a:prstGeom>
            <a:ln w="12700">
              <a:solidFill>
                <a:srgbClr val="1f497d"/>
              </a:solidFill>
              <a:round/>
            </a:ln>
          </p:spPr>
          <p:style>
            <a:lnRef idx="0"/>
            <a:fillRef idx="0"/>
            <a:effectRef idx="0"/>
            <a:fontRef idx="minor"/>
          </p:style>
        </p:sp>
        <p:sp>
          <p:nvSpPr>
            <p:cNvPr id="425" name="Line 493"/>
            <p:cNvSpPr/>
            <p:nvPr/>
          </p:nvSpPr>
          <p:spPr>
            <a:xfrm>
              <a:off x="3453840" y="2008800"/>
              <a:ext cx="422280" cy="435240"/>
            </a:xfrm>
            <a:prstGeom prst="line">
              <a:avLst/>
            </a:prstGeom>
            <a:ln w="12700">
              <a:solidFill>
                <a:srgbClr val="1f497d"/>
              </a:solidFill>
              <a:round/>
            </a:ln>
          </p:spPr>
          <p:style>
            <a:lnRef idx="0"/>
            <a:fillRef idx="0"/>
            <a:effectRef idx="0"/>
            <a:fontRef idx="minor"/>
          </p:style>
        </p:sp>
        <p:sp>
          <p:nvSpPr>
            <p:cNvPr id="426" name="Line 494"/>
            <p:cNvSpPr/>
            <p:nvPr/>
          </p:nvSpPr>
          <p:spPr>
            <a:xfrm>
              <a:off x="2718720" y="2824920"/>
              <a:ext cx="354240" cy="312840"/>
            </a:xfrm>
            <a:prstGeom prst="line">
              <a:avLst/>
            </a:prstGeom>
            <a:ln w="12700">
              <a:solidFill>
                <a:srgbClr val="1f497d"/>
              </a:solidFill>
              <a:round/>
            </a:ln>
          </p:spPr>
          <p:style>
            <a:lnRef idx="0"/>
            <a:fillRef idx="0"/>
            <a:effectRef idx="0"/>
            <a:fontRef idx="minor"/>
          </p:style>
        </p:sp>
        <p:sp>
          <p:nvSpPr>
            <p:cNvPr id="427" name="Line 495"/>
            <p:cNvSpPr/>
            <p:nvPr/>
          </p:nvSpPr>
          <p:spPr>
            <a:xfrm flipH="1">
              <a:off x="3508200" y="2797920"/>
              <a:ext cx="326880" cy="339840"/>
            </a:xfrm>
            <a:prstGeom prst="line">
              <a:avLst/>
            </a:prstGeom>
            <a:ln w="12700">
              <a:solidFill>
                <a:srgbClr val="1f497d"/>
              </a:solidFill>
              <a:round/>
            </a:ln>
          </p:spPr>
          <p:style>
            <a:lnRef idx="0"/>
            <a:fillRef idx="0"/>
            <a:effectRef idx="0"/>
            <a:fontRef idx="minor"/>
          </p:style>
        </p:sp>
      </p:grpSp>
      <p:grpSp>
        <p:nvGrpSpPr>
          <p:cNvPr id="428" name="Group 19"/>
          <p:cNvGrpSpPr/>
          <p:nvPr/>
        </p:nvGrpSpPr>
        <p:grpSpPr>
          <a:xfrm>
            <a:off x="7886160" y="1254960"/>
            <a:ext cx="418680" cy="2494800"/>
            <a:chOff x="7886160" y="1254960"/>
            <a:chExt cx="418680" cy="2494800"/>
          </a:xfrm>
        </p:grpSpPr>
        <p:sp>
          <p:nvSpPr>
            <p:cNvPr id="429" name="Oval 496"/>
            <p:cNvSpPr/>
            <p:nvPr/>
          </p:nvSpPr>
          <p:spPr>
            <a:xfrm>
              <a:off x="7887960" y="1254960"/>
              <a:ext cx="402480" cy="372240"/>
            </a:xfrm>
            <a:prstGeom prst="ellipse">
              <a:avLst/>
            </a:prstGeom>
            <a:solidFill>
              <a:schemeClr val="bg1"/>
            </a:solidFill>
            <a:ln w="12700">
              <a:solidFill>
                <a:srgbClr val="1f497d"/>
              </a:solidFill>
              <a:round/>
            </a:ln>
          </p:spPr>
          <p:style>
            <a:lnRef idx="0"/>
            <a:fillRef idx="0"/>
            <a:effectRef idx="0"/>
            <a:fontRef idx="minor"/>
          </p:style>
          <p:txBody>
            <a:bodyPr wrap="none" lIns="92160" rIns="92160" tIns="46080" bIns="46080" anchor="ctr">
              <a:noAutofit/>
            </a:bodyPr>
            <a:p>
              <a:pPr algn="ctr">
                <a:lnSpc>
                  <a:spcPct val="100000"/>
                </a:lnSpc>
              </a:pPr>
              <a:r>
                <a:rPr b="0" lang="en-US" sz="2800" spc="-1" strike="noStrike">
                  <a:solidFill>
                    <a:srgbClr val="1f497d"/>
                  </a:solidFill>
                  <a:latin typeface="Times New Roman"/>
                  <a:ea typeface="DejaVu Sans"/>
                </a:rPr>
                <a:t>0</a:t>
              </a:r>
              <a:endParaRPr b="0" lang="en-IN" sz="2800" spc="-1" strike="noStrike">
                <a:latin typeface="Arial"/>
              </a:endParaRPr>
            </a:p>
          </p:txBody>
        </p:sp>
        <p:sp>
          <p:nvSpPr>
            <p:cNvPr id="430" name="Oval 497"/>
            <p:cNvSpPr/>
            <p:nvPr/>
          </p:nvSpPr>
          <p:spPr>
            <a:xfrm>
              <a:off x="7886160" y="2358360"/>
              <a:ext cx="402480" cy="372240"/>
            </a:xfrm>
            <a:prstGeom prst="ellipse">
              <a:avLst/>
            </a:prstGeom>
            <a:solidFill>
              <a:schemeClr val="bg1"/>
            </a:solidFill>
            <a:ln w="12700">
              <a:solidFill>
                <a:srgbClr val="1f497d"/>
              </a:solidFill>
              <a:round/>
            </a:ln>
          </p:spPr>
          <p:style>
            <a:lnRef idx="0"/>
            <a:fillRef idx="0"/>
            <a:effectRef idx="0"/>
            <a:fontRef idx="minor"/>
          </p:style>
          <p:txBody>
            <a:bodyPr wrap="none" lIns="92160" rIns="92160" tIns="46080" bIns="46080" anchor="ctr">
              <a:noAutofit/>
            </a:bodyPr>
            <a:p>
              <a:pPr algn="ctr">
                <a:lnSpc>
                  <a:spcPct val="100000"/>
                </a:lnSpc>
              </a:pPr>
              <a:r>
                <a:rPr b="0" lang="en-US" sz="2800" spc="-1" strike="noStrike">
                  <a:solidFill>
                    <a:srgbClr val="1f497d"/>
                  </a:solidFill>
                  <a:latin typeface="Times New Roman"/>
                  <a:ea typeface="DejaVu Sans"/>
                </a:rPr>
                <a:t>1</a:t>
              </a:r>
              <a:endParaRPr b="0" lang="en-IN" sz="2800" spc="-1" strike="noStrike">
                <a:latin typeface="Arial"/>
              </a:endParaRPr>
            </a:p>
          </p:txBody>
        </p:sp>
        <p:sp>
          <p:nvSpPr>
            <p:cNvPr id="431" name="Oval 498"/>
            <p:cNvSpPr/>
            <p:nvPr/>
          </p:nvSpPr>
          <p:spPr>
            <a:xfrm>
              <a:off x="7902360" y="3377520"/>
              <a:ext cx="402480" cy="372240"/>
            </a:xfrm>
            <a:prstGeom prst="ellipse">
              <a:avLst/>
            </a:prstGeom>
            <a:solidFill>
              <a:schemeClr val="bg1"/>
            </a:solidFill>
            <a:ln w="12700">
              <a:solidFill>
                <a:srgbClr val="1f497d"/>
              </a:solidFill>
              <a:round/>
            </a:ln>
          </p:spPr>
          <p:style>
            <a:lnRef idx="0"/>
            <a:fillRef idx="0"/>
            <a:effectRef idx="0"/>
            <a:fontRef idx="minor"/>
          </p:style>
          <p:txBody>
            <a:bodyPr wrap="none" lIns="92160" rIns="92160" tIns="46080" bIns="46080" anchor="ctr">
              <a:noAutofit/>
            </a:bodyPr>
            <a:p>
              <a:pPr algn="ctr">
                <a:lnSpc>
                  <a:spcPct val="100000"/>
                </a:lnSpc>
              </a:pPr>
              <a:r>
                <a:rPr b="0" lang="en-US" sz="2800" spc="-1" strike="noStrike">
                  <a:solidFill>
                    <a:srgbClr val="1f497d"/>
                  </a:solidFill>
                  <a:latin typeface="Times New Roman"/>
                  <a:ea typeface="DejaVu Sans"/>
                </a:rPr>
                <a:t>2</a:t>
              </a:r>
              <a:endParaRPr b="0" lang="en-IN" sz="2800" spc="-1" strike="noStrike">
                <a:latin typeface="Arial"/>
              </a:endParaRPr>
            </a:p>
          </p:txBody>
        </p:sp>
        <p:sp>
          <p:nvSpPr>
            <p:cNvPr id="432" name="Line 499"/>
            <p:cNvSpPr/>
            <p:nvPr/>
          </p:nvSpPr>
          <p:spPr>
            <a:xfrm>
              <a:off x="8083080" y="2832840"/>
              <a:ext cx="1440" cy="468360"/>
            </a:xfrm>
            <a:prstGeom prst="line">
              <a:avLst/>
            </a:prstGeom>
            <a:ln w="12700">
              <a:solidFill>
                <a:srgbClr val="1f497d"/>
              </a:solidFill>
              <a:round/>
              <a:tailEnd len="lg" type="stealth" w="med"/>
            </a:ln>
          </p:spPr>
          <p:style>
            <a:lnRef idx="0"/>
            <a:fillRef idx="0"/>
            <a:effectRef idx="0"/>
            <a:fontRef idx="minor"/>
          </p:style>
        </p:sp>
        <p:sp>
          <p:nvSpPr>
            <p:cNvPr id="433" name="Line 500"/>
            <p:cNvSpPr/>
            <p:nvPr/>
          </p:nvSpPr>
          <p:spPr>
            <a:xfrm flipV="1">
              <a:off x="8260920" y="1688040"/>
              <a:ext cx="1440" cy="605160"/>
            </a:xfrm>
            <a:prstGeom prst="line">
              <a:avLst/>
            </a:prstGeom>
            <a:ln w="12700">
              <a:solidFill>
                <a:srgbClr val="1f497d"/>
              </a:solidFill>
              <a:round/>
              <a:tailEnd len="lg" type="stealth" w="med"/>
            </a:ln>
          </p:spPr>
          <p:style>
            <a:lnRef idx="0"/>
            <a:fillRef idx="0"/>
            <a:effectRef idx="0"/>
            <a:fontRef idx="minor"/>
          </p:style>
        </p:sp>
        <p:sp>
          <p:nvSpPr>
            <p:cNvPr id="434" name="Line 501"/>
            <p:cNvSpPr/>
            <p:nvPr/>
          </p:nvSpPr>
          <p:spPr>
            <a:xfrm>
              <a:off x="7892640" y="1716840"/>
              <a:ext cx="1440" cy="617400"/>
            </a:xfrm>
            <a:prstGeom prst="line">
              <a:avLst/>
            </a:prstGeom>
            <a:ln w="12700">
              <a:solidFill>
                <a:srgbClr val="1f497d"/>
              </a:solidFill>
              <a:round/>
              <a:tailEnd len="lg" type="stealth" w="me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rPr>
              <a:t>Example(3)</a:t>
            </a:r>
            <a:endParaRPr b="0" lang="en-IN" sz="3600" spc="-1" strike="noStrike">
              <a:latin typeface="Arial"/>
            </a:endParaRPr>
          </a:p>
        </p:txBody>
      </p:sp>
      <p:sp>
        <p:nvSpPr>
          <p:cNvPr id="436" name="Rectangle 222"/>
          <p:cNvSpPr/>
          <p:nvPr/>
        </p:nvSpPr>
        <p:spPr>
          <a:xfrm>
            <a:off x="7232760" y="23144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37" name="Group 223"/>
          <p:cNvGrpSpPr/>
          <p:nvPr/>
        </p:nvGrpSpPr>
        <p:grpSpPr>
          <a:xfrm>
            <a:off x="7994520" y="2314440"/>
            <a:ext cx="699480" cy="326880"/>
            <a:chOff x="7994520" y="2314440"/>
            <a:chExt cx="699480" cy="326880"/>
          </a:xfrm>
        </p:grpSpPr>
        <p:sp>
          <p:nvSpPr>
            <p:cNvPr id="438" name="Rectangle 224"/>
            <p:cNvSpPr/>
            <p:nvPr/>
          </p:nvSpPr>
          <p:spPr>
            <a:xfrm>
              <a:off x="7994520" y="2314440"/>
              <a:ext cx="699480" cy="320040"/>
            </a:xfrm>
            <a:prstGeom prst="rect">
              <a:avLst/>
            </a:prstGeom>
            <a:noFill/>
            <a:ln w="12700">
              <a:solidFill>
                <a:srgbClr val="000000"/>
              </a:solidFill>
              <a:miter/>
            </a:ln>
          </p:spPr>
          <p:style>
            <a:lnRef idx="0"/>
            <a:fillRef idx="0"/>
            <a:effectRef idx="0"/>
            <a:fontRef idx="minor"/>
          </p:style>
        </p:sp>
        <p:sp>
          <p:nvSpPr>
            <p:cNvPr id="439" name="Line 225"/>
            <p:cNvSpPr/>
            <p:nvPr/>
          </p:nvSpPr>
          <p:spPr>
            <a:xfrm>
              <a:off x="8396280" y="2336760"/>
              <a:ext cx="0" cy="304560"/>
            </a:xfrm>
            <a:prstGeom prst="line">
              <a:avLst/>
            </a:prstGeom>
            <a:ln w="12700">
              <a:solidFill>
                <a:srgbClr val="000000"/>
              </a:solidFill>
              <a:round/>
            </a:ln>
          </p:spPr>
          <p:style>
            <a:lnRef idx="0"/>
            <a:fillRef idx="0"/>
            <a:effectRef idx="0"/>
            <a:fontRef idx="minor"/>
          </p:style>
        </p:sp>
      </p:grpSp>
      <p:grpSp>
        <p:nvGrpSpPr>
          <p:cNvPr id="440" name="Group 226"/>
          <p:cNvGrpSpPr/>
          <p:nvPr/>
        </p:nvGrpSpPr>
        <p:grpSpPr>
          <a:xfrm>
            <a:off x="9061560" y="2314440"/>
            <a:ext cx="699480" cy="326880"/>
            <a:chOff x="9061560" y="2314440"/>
            <a:chExt cx="699480" cy="326880"/>
          </a:xfrm>
        </p:grpSpPr>
        <p:sp>
          <p:nvSpPr>
            <p:cNvPr id="441" name="Rectangle 227"/>
            <p:cNvSpPr/>
            <p:nvPr/>
          </p:nvSpPr>
          <p:spPr>
            <a:xfrm>
              <a:off x="9061560" y="2314440"/>
              <a:ext cx="699480" cy="320040"/>
            </a:xfrm>
            <a:prstGeom prst="rect">
              <a:avLst/>
            </a:prstGeom>
            <a:noFill/>
            <a:ln w="12700">
              <a:solidFill>
                <a:srgbClr val="000000"/>
              </a:solidFill>
              <a:miter/>
            </a:ln>
          </p:spPr>
          <p:style>
            <a:lnRef idx="0"/>
            <a:fillRef idx="0"/>
            <a:effectRef idx="0"/>
            <a:fontRef idx="minor"/>
          </p:style>
        </p:sp>
        <p:sp>
          <p:nvSpPr>
            <p:cNvPr id="442" name="Line 228"/>
            <p:cNvSpPr/>
            <p:nvPr/>
          </p:nvSpPr>
          <p:spPr>
            <a:xfrm>
              <a:off x="9462960" y="2336760"/>
              <a:ext cx="0" cy="304560"/>
            </a:xfrm>
            <a:prstGeom prst="line">
              <a:avLst/>
            </a:prstGeom>
            <a:ln w="12700">
              <a:solidFill>
                <a:srgbClr val="000000"/>
              </a:solidFill>
              <a:round/>
            </a:ln>
          </p:spPr>
          <p:style>
            <a:lnRef idx="0"/>
            <a:fillRef idx="0"/>
            <a:effectRef idx="0"/>
            <a:fontRef idx="minor"/>
          </p:style>
        </p:sp>
      </p:grpSp>
      <p:sp>
        <p:nvSpPr>
          <p:cNvPr id="443" name="Line 229"/>
          <p:cNvSpPr/>
          <p:nvPr/>
        </p:nvSpPr>
        <p:spPr>
          <a:xfrm>
            <a:off x="7481880" y="2489040"/>
            <a:ext cx="533160" cy="0"/>
          </a:xfrm>
          <a:prstGeom prst="line">
            <a:avLst/>
          </a:prstGeom>
          <a:ln w="12700">
            <a:solidFill>
              <a:srgbClr val="000000"/>
            </a:solidFill>
            <a:round/>
            <a:tailEnd len="lg" type="stealth" w="med"/>
          </a:ln>
        </p:spPr>
        <p:style>
          <a:lnRef idx="0"/>
          <a:fillRef idx="0"/>
          <a:effectRef idx="0"/>
          <a:fontRef idx="minor"/>
        </p:style>
      </p:sp>
      <p:sp>
        <p:nvSpPr>
          <p:cNvPr id="444" name="Line 230"/>
          <p:cNvSpPr/>
          <p:nvPr/>
        </p:nvSpPr>
        <p:spPr>
          <a:xfrm>
            <a:off x="8472240" y="2489040"/>
            <a:ext cx="533520" cy="0"/>
          </a:xfrm>
          <a:prstGeom prst="line">
            <a:avLst/>
          </a:prstGeom>
          <a:ln w="12700">
            <a:solidFill>
              <a:srgbClr val="000000"/>
            </a:solidFill>
            <a:round/>
            <a:tailEnd len="lg" type="stealth" w="med"/>
          </a:ln>
        </p:spPr>
        <p:style>
          <a:lnRef idx="0"/>
          <a:fillRef idx="0"/>
          <a:effectRef idx="0"/>
          <a:fontRef idx="minor"/>
        </p:style>
      </p:sp>
      <p:sp>
        <p:nvSpPr>
          <p:cNvPr id="445" name="Line 231"/>
          <p:cNvSpPr/>
          <p:nvPr/>
        </p:nvSpPr>
        <p:spPr>
          <a:xfrm>
            <a:off x="9462960" y="2336760"/>
            <a:ext cx="304920" cy="304560"/>
          </a:xfrm>
          <a:prstGeom prst="line">
            <a:avLst/>
          </a:prstGeom>
          <a:ln w="12700">
            <a:solidFill>
              <a:srgbClr val="000000"/>
            </a:solidFill>
            <a:round/>
          </a:ln>
        </p:spPr>
        <p:style>
          <a:lnRef idx="0"/>
          <a:fillRef idx="0"/>
          <a:effectRef idx="0"/>
          <a:fontRef idx="minor"/>
        </p:style>
      </p:sp>
      <p:sp>
        <p:nvSpPr>
          <p:cNvPr id="446" name="Rectangle 232"/>
          <p:cNvSpPr/>
          <p:nvPr/>
        </p:nvSpPr>
        <p:spPr>
          <a:xfrm>
            <a:off x="7232760" y="27716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47" name="Group 233"/>
          <p:cNvGrpSpPr/>
          <p:nvPr/>
        </p:nvGrpSpPr>
        <p:grpSpPr>
          <a:xfrm>
            <a:off x="7994520" y="2771640"/>
            <a:ext cx="699480" cy="326880"/>
            <a:chOff x="7994520" y="2771640"/>
            <a:chExt cx="699480" cy="326880"/>
          </a:xfrm>
        </p:grpSpPr>
        <p:sp>
          <p:nvSpPr>
            <p:cNvPr id="448" name="Rectangle 234"/>
            <p:cNvSpPr/>
            <p:nvPr/>
          </p:nvSpPr>
          <p:spPr>
            <a:xfrm>
              <a:off x="7994520" y="2771640"/>
              <a:ext cx="699480" cy="320040"/>
            </a:xfrm>
            <a:prstGeom prst="rect">
              <a:avLst/>
            </a:prstGeom>
            <a:noFill/>
            <a:ln w="12700">
              <a:solidFill>
                <a:srgbClr val="000000"/>
              </a:solidFill>
              <a:miter/>
            </a:ln>
          </p:spPr>
          <p:style>
            <a:lnRef idx="0"/>
            <a:fillRef idx="0"/>
            <a:effectRef idx="0"/>
            <a:fontRef idx="minor"/>
          </p:style>
        </p:sp>
        <p:sp>
          <p:nvSpPr>
            <p:cNvPr id="449" name="Line 235"/>
            <p:cNvSpPr/>
            <p:nvPr/>
          </p:nvSpPr>
          <p:spPr>
            <a:xfrm>
              <a:off x="8396280" y="2793960"/>
              <a:ext cx="0" cy="304560"/>
            </a:xfrm>
            <a:prstGeom prst="line">
              <a:avLst/>
            </a:prstGeom>
            <a:ln w="12700">
              <a:solidFill>
                <a:srgbClr val="000000"/>
              </a:solidFill>
              <a:round/>
            </a:ln>
          </p:spPr>
          <p:style>
            <a:lnRef idx="0"/>
            <a:fillRef idx="0"/>
            <a:effectRef idx="0"/>
            <a:fontRef idx="minor"/>
          </p:style>
        </p:sp>
      </p:grpSp>
      <p:grpSp>
        <p:nvGrpSpPr>
          <p:cNvPr id="450" name="Group 236"/>
          <p:cNvGrpSpPr/>
          <p:nvPr/>
        </p:nvGrpSpPr>
        <p:grpSpPr>
          <a:xfrm>
            <a:off x="9061560" y="2771640"/>
            <a:ext cx="699480" cy="326880"/>
            <a:chOff x="9061560" y="2771640"/>
            <a:chExt cx="699480" cy="326880"/>
          </a:xfrm>
        </p:grpSpPr>
        <p:sp>
          <p:nvSpPr>
            <p:cNvPr id="451" name="Rectangle 237"/>
            <p:cNvSpPr/>
            <p:nvPr/>
          </p:nvSpPr>
          <p:spPr>
            <a:xfrm>
              <a:off x="9061560" y="2771640"/>
              <a:ext cx="699480" cy="320040"/>
            </a:xfrm>
            <a:prstGeom prst="rect">
              <a:avLst/>
            </a:prstGeom>
            <a:noFill/>
            <a:ln w="12700">
              <a:solidFill>
                <a:srgbClr val="000000"/>
              </a:solidFill>
              <a:miter/>
            </a:ln>
          </p:spPr>
          <p:style>
            <a:lnRef idx="0"/>
            <a:fillRef idx="0"/>
            <a:effectRef idx="0"/>
            <a:fontRef idx="minor"/>
          </p:style>
        </p:sp>
        <p:sp>
          <p:nvSpPr>
            <p:cNvPr id="452" name="Line 238"/>
            <p:cNvSpPr/>
            <p:nvPr/>
          </p:nvSpPr>
          <p:spPr>
            <a:xfrm>
              <a:off x="9462960" y="2793960"/>
              <a:ext cx="0" cy="304560"/>
            </a:xfrm>
            <a:prstGeom prst="line">
              <a:avLst/>
            </a:prstGeom>
            <a:ln w="12700">
              <a:solidFill>
                <a:srgbClr val="000000"/>
              </a:solidFill>
              <a:round/>
            </a:ln>
          </p:spPr>
          <p:style>
            <a:lnRef idx="0"/>
            <a:fillRef idx="0"/>
            <a:effectRef idx="0"/>
            <a:fontRef idx="minor"/>
          </p:style>
        </p:sp>
      </p:grpSp>
      <p:sp>
        <p:nvSpPr>
          <p:cNvPr id="453" name="Line 239"/>
          <p:cNvSpPr/>
          <p:nvPr/>
        </p:nvSpPr>
        <p:spPr>
          <a:xfrm>
            <a:off x="7481880" y="2946240"/>
            <a:ext cx="533160" cy="0"/>
          </a:xfrm>
          <a:prstGeom prst="line">
            <a:avLst/>
          </a:prstGeom>
          <a:ln w="12700">
            <a:solidFill>
              <a:srgbClr val="000000"/>
            </a:solidFill>
            <a:round/>
            <a:tailEnd len="lg" type="stealth" w="med"/>
          </a:ln>
        </p:spPr>
        <p:style>
          <a:lnRef idx="0"/>
          <a:fillRef idx="0"/>
          <a:effectRef idx="0"/>
          <a:fontRef idx="minor"/>
        </p:style>
      </p:sp>
      <p:sp>
        <p:nvSpPr>
          <p:cNvPr id="454" name="Line 240"/>
          <p:cNvSpPr/>
          <p:nvPr/>
        </p:nvSpPr>
        <p:spPr>
          <a:xfrm>
            <a:off x="8472240" y="2946240"/>
            <a:ext cx="533520" cy="0"/>
          </a:xfrm>
          <a:prstGeom prst="line">
            <a:avLst/>
          </a:prstGeom>
          <a:ln w="12700">
            <a:solidFill>
              <a:srgbClr val="000000"/>
            </a:solidFill>
            <a:round/>
            <a:tailEnd len="lg" type="stealth" w="med"/>
          </a:ln>
        </p:spPr>
        <p:style>
          <a:lnRef idx="0"/>
          <a:fillRef idx="0"/>
          <a:effectRef idx="0"/>
          <a:fontRef idx="minor"/>
        </p:style>
      </p:sp>
      <p:sp>
        <p:nvSpPr>
          <p:cNvPr id="455" name="Line 241"/>
          <p:cNvSpPr/>
          <p:nvPr/>
        </p:nvSpPr>
        <p:spPr>
          <a:xfrm>
            <a:off x="9462960" y="2793960"/>
            <a:ext cx="304920" cy="304560"/>
          </a:xfrm>
          <a:prstGeom prst="line">
            <a:avLst/>
          </a:prstGeom>
          <a:ln w="12700">
            <a:solidFill>
              <a:srgbClr val="000000"/>
            </a:solidFill>
            <a:round/>
          </a:ln>
        </p:spPr>
        <p:style>
          <a:lnRef idx="0"/>
          <a:fillRef idx="0"/>
          <a:effectRef idx="0"/>
          <a:fontRef idx="minor"/>
        </p:style>
      </p:sp>
      <p:sp>
        <p:nvSpPr>
          <p:cNvPr id="456" name="Rectangle 242"/>
          <p:cNvSpPr/>
          <p:nvPr/>
        </p:nvSpPr>
        <p:spPr>
          <a:xfrm>
            <a:off x="7232760" y="32288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57" name="Group 243"/>
          <p:cNvGrpSpPr/>
          <p:nvPr/>
        </p:nvGrpSpPr>
        <p:grpSpPr>
          <a:xfrm>
            <a:off x="7994520" y="3228840"/>
            <a:ext cx="699480" cy="326880"/>
            <a:chOff x="7994520" y="3228840"/>
            <a:chExt cx="699480" cy="326880"/>
          </a:xfrm>
        </p:grpSpPr>
        <p:sp>
          <p:nvSpPr>
            <p:cNvPr id="458" name="Rectangle 244"/>
            <p:cNvSpPr/>
            <p:nvPr/>
          </p:nvSpPr>
          <p:spPr>
            <a:xfrm>
              <a:off x="7994520" y="3228840"/>
              <a:ext cx="699480" cy="320040"/>
            </a:xfrm>
            <a:prstGeom prst="rect">
              <a:avLst/>
            </a:prstGeom>
            <a:noFill/>
            <a:ln w="12700">
              <a:solidFill>
                <a:srgbClr val="000000"/>
              </a:solidFill>
              <a:miter/>
            </a:ln>
          </p:spPr>
          <p:style>
            <a:lnRef idx="0"/>
            <a:fillRef idx="0"/>
            <a:effectRef idx="0"/>
            <a:fontRef idx="minor"/>
          </p:style>
        </p:sp>
        <p:sp>
          <p:nvSpPr>
            <p:cNvPr id="459" name="Line 245"/>
            <p:cNvSpPr/>
            <p:nvPr/>
          </p:nvSpPr>
          <p:spPr>
            <a:xfrm>
              <a:off x="8396280" y="3251160"/>
              <a:ext cx="0" cy="304560"/>
            </a:xfrm>
            <a:prstGeom prst="line">
              <a:avLst/>
            </a:prstGeom>
            <a:ln w="12700">
              <a:solidFill>
                <a:srgbClr val="000000"/>
              </a:solidFill>
              <a:round/>
            </a:ln>
          </p:spPr>
          <p:style>
            <a:lnRef idx="0"/>
            <a:fillRef idx="0"/>
            <a:effectRef idx="0"/>
            <a:fontRef idx="minor"/>
          </p:style>
        </p:sp>
      </p:grpSp>
      <p:grpSp>
        <p:nvGrpSpPr>
          <p:cNvPr id="460" name="Group 246"/>
          <p:cNvGrpSpPr/>
          <p:nvPr/>
        </p:nvGrpSpPr>
        <p:grpSpPr>
          <a:xfrm>
            <a:off x="9061560" y="3228840"/>
            <a:ext cx="699480" cy="326880"/>
            <a:chOff x="9061560" y="3228840"/>
            <a:chExt cx="699480" cy="326880"/>
          </a:xfrm>
        </p:grpSpPr>
        <p:sp>
          <p:nvSpPr>
            <p:cNvPr id="461" name="Rectangle 247"/>
            <p:cNvSpPr/>
            <p:nvPr/>
          </p:nvSpPr>
          <p:spPr>
            <a:xfrm>
              <a:off x="9061560" y="3228840"/>
              <a:ext cx="699480" cy="320040"/>
            </a:xfrm>
            <a:prstGeom prst="rect">
              <a:avLst/>
            </a:prstGeom>
            <a:noFill/>
            <a:ln w="12700">
              <a:solidFill>
                <a:srgbClr val="000000"/>
              </a:solidFill>
              <a:miter/>
            </a:ln>
          </p:spPr>
          <p:style>
            <a:lnRef idx="0"/>
            <a:fillRef idx="0"/>
            <a:effectRef idx="0"/>
            <a:fontRef idx="minor"/>
          </p:style>
        </p:sp>
        <p:sp>
          <p:nvSpPr>
            <p:cNvPr id="462" name="Line 248"/>
            <p:cNvSpPr/>
            <p:nvPr/>
          </p:nvSpPr>
          <p:spPr>
            <a:xfrm>
              <a:off x="9462960" y="3251160"/>
              <a:ext cx="0" cy="304560"/>
            </a:xfrm>
            <a:prstGeom prst="line">
              <a:avLst/>
            </a:prstGeom>
            <a:ln w="12700">
              <a:solidFill>
                <a:srgbClr val="000000"/>
              </a:solidFill>
              <a:round/>
            </a:ln>
          </p:spPr>
          <p:style>
            <a:lnRef idx="0"/>
            <a:fillRef idx="0"/>
            <a:effectRef idx="0"/>
            <a:fontRef idx="minor"/>
          </p:style>
        </p:sp>
      </p:grpSp>
      <p:sp>
        <p:nvSpPr>
          <p:cNvPr id="463" name="Line 249"/>
          <p:cNvSpPr/>
          <p:nvPr/>
        </p:nvSpPr>
        <p:spPr>
          <a:xfrm>
            <a:off x="7481880" y="3403440"/>
            <a:ext cx="533160" cy="0"/>
          </a:xfrm>
          <a:prstGeom prst="line">
            <a:avLst/>
          </a:prstGeom>
          <a:ln w="12700">
            <a:solidFill>
              <a:srgbClr val="000000"/>
            </a:solidFill>
            <a:round/>
            <a:tailEnd len="lg" type="stealth" w="med"/>
          </a:ln>
        </p:spPr>
        <p:style>
          <a:lnRef idx="0"/>
          <a:fillRef idx="0"/>
          <a:effectRef idx="0"/>
          <a:fontRef idx="minor"/>
        </p:style>
      </p:sp>
      <p:sp>
        <p:nvSpPr>
          <p:cNvPr id="464" name="Line 250"/>
          <p:cNvSpPr/>
          <p:nvPr/>
        </p:nvSpPr>
        <p:spPr>
          <a:xfrm>
            <a:off x="8472240" y="3403440"/>
            <a:ext cx="533520" cy="0"/>
          </a:xfrm>
          <a:prstGeom prst="line">
            <a:avLst/>
          </a:prstGeom>
          <a:ln w="12700">
            <a:solidFill>
              <a:srgbClr val="000000"/>
            </a:solidFill>
            <a:round/>
            <a:tailEnd len="lg" type="stealth" w="med"/>
          </a:ln>
        </p:spPr>
        <p:style>
          <a:lnRef idx="0"/>
          <a:fillRef idx="0"/>
          <a:effectRef idx="0"/>
          <a:fontRef idx="minor"/>
        </p:style>
      </p:sp>
      <p:sp>
        <p:nvSpPr>
          <p:cNvPr id="465" name="Line 251"/>
          <p:cNvSpPr/>
          <p:nvPr/>
        </p:nvSpPr>
        <p:spPr>
          <a:xfrm>
            <a:off x="9462960" y="3251160"/>
            <a:ext cx="304920" cy="304560"/>
          </a:xfrm>
          <a:prstGeom prst="line">
            <a:avLst/>
          </a:prstGeom>
          <a:ln w="12700">
            <a:solidFill>
              <a:srgbClr val="000000"/>
            </a:solidFill>
            <a:round/>
          </a:ln>
        </p:spPr>
        <p:style>
          <a:lnRef idx="0"/>
          <a:fillRef idx="0"/>
          <a:effectRef idx="0"/>
          <a:fontRef idx="minor"/>
        </p:style>
      </p:sp>
      <p:sp>
        <p:nvSpPr>
          <p:cNvPr id="466" name="Rectangle 252"/>
          <p:cNvSpPr/>
          <p:nvPr/>
        </p:nvSpPr>
        <p:spPr>
          <a:xfrm>
            <a:off x="7232760" y="36860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67" name="Group 253"/>
          <p:cNvGrpSpPr/>
          <p:nvPr/>
        </p:nvGrpSpPr>
        <p:grpSpPr>
          <a:xfrm>
            <a:off x="7994520" y="3686040"/>
            <a:ext cx="699480" cy="326880"/>
            <a:chOff x="7994520" y="3686040"/>
            <a:chExt cx="699480" cy="326880"/>
          </a:xfrm>
        </p:grpSpPr>
        <p:sp>
          <p:nvSpPr>
            <p:cNvPr id="468" name="Rectangle 254"/>
            <p:cNvSpPr/>
            <p:nvPr/>
          </p:nvSpPr>
          <p:spPr>
            <a:xfrm>
              <a:off x="7994520" y="3686040"/>
              <a:ext cx="699480" cy="320040"/>
            </a:xfrm>
            <a:prstGeom prst="rect">
              <a:avLst/>
            </a:prstGeom>
            <a:noFill/>
            <a:ln w="12700">
              <a:solidFill>
                <a:srgbClr val="000000"/>
              </a:solidFill>
              <a:miter/>
            </a:ln>
          </p:spPr>
          <p:style>
            <a:lnRef idx="0"/>
            <a:fillRef idx="0"/>
            <a:effectRef idx="0"/>
            <a:fontRef idx="minor"/>
          </p:style>
        </p:sp>
        <p:sp>
          <p:nvSpPr>
            <p:cNvPr id="469" name="Line 255"/>
            <p:cNvSpPr/>
            <p:nvPr/>
          </p:nvSpPr>
          <p:spPr>
            <a:xfrm>
              <a:off x="8396280" y="3708360"/>
              <a:ext cx="0" cy="304560"/>
            </a:xfrm>
            <a:prstGeom prst="line">
              <a:avLst/>
            </a:prstGeom>
            <a:ln w="12700">
              <a:solidFill>
                <a:srgbClr val="000000"/>
              </a:solidFill>
              <a:round/>
            </a:ln>
          </p:spPr>
          <p:style>
            <a:lnRef idx="0"/>
            <a:fillRef idx="0"/>
            <a:effectRef idx="0"/>
            <a:fontRef idx="minor"/>
          </p:style>
        </p:sp>
      </p:grpSp>
      <p:grpSp>
        <p:nvGrpSpPr>
          <p:cNvPr id="470" name="Group 256"/>
          <p:cNvGrpSpPr/>
          <p:nvPr/>
        </p:nvGrpSpPr>
        <p:grpSpPr>
          <a:xfrm>
            <a:off x="9061560" y="3686040"/>
            <a:ext cx="699480" cy="326880"/>
            <a:chOff x="9061560" y="3686040"/>
            <a:chExt cx="699480" cy="326880"/>
          </a:xfrm>
        </p:grpSpPr>
        <p:sp>
          <p:nvSpPr>
            <p:cNvPr id="471" name="Rectangle 257"/>
            <p:cNvSpPr/>
            <p:nvPr/>
          </p:nvSpPr>
          <p:spPr>
            <a:xfrm>
              <a:off x="9061560" y="3686040"/>
              <a:ext cx="699480" cy="320040"/>
            </a:xfrm>
            <a:prstGeom prst="rect">
              <a:avLst/>
            </a:prstGeom>
            <a:noFill/>
            <a:ln w="12700">
              <a:solidFill>
                <a:srgbClr val="000000"/>
              </a:solidFill>
              <a:miter/>
            </a:ln>
          </p:spPr>
          <p:style>
            <a:lnRef idx="0"/>
            <a:fillRef idx="0"/>
            <a:effectRef idx="0"/>
            <a:fontRef idx="minor"/>
          </p:style>
        </p:sp>
        <p:sp>
          <p:nvSpPr>
            <p:cNvPr id="472" name="Line 258"/>
            <p:cNvSpPr/>
            <p:nvPr/>
          </p:nvSpPr>
          <p:spPr>
            <a:xfrm>
              <a:off x="9462960" y="3708360"/>
              <a:ext cx="0" cy="304560"/>
            </a:xfrm>
            <a:prstGeom prst="line">
              <a:avLst/>
            </a:prstGeom>
            <a:ln w="12700">
              <a:solidFill>
                <a:srgbClr val="000000"/>
              </a:solidFill>
              <a:round/>
            </a:ln>
          </p:spPr>
          <p:style>
            <a:lnRef idx="0"/>
            <a:fillRef idx="0"/>
            <a:effectRef idx="0"/>
            <a:fontRef idx="minor"/>
          </p:style>
        </p:sp>
      </p:grpSp>
      <p:sp>
        <p:nvSpPr>
          <p:cNvPr id="473" name="Line 259"/>
          <p:cNvSpPr/>
          <p:nvPr/>
        </p:nvSpPr>
        <p:spPr>
          <a:xfrm>
            <a:off x="7481880" y="3860640"/>
            <a:ext cx="533160" cy="0"/>
          </a:xfrm>
          <a:prstGeom prst="line">
            <a:avLst/>
          </a:prstGeom>
          <a:ln w="12700">
            <a:solidFill>
              <a:srgbClr val="000000"/>
            </a:solidFill>
            <a:round/>
            <a:tailEnd len="lg" type="stealth" w="med"/>
          </a:ln>
        </p:spPr>
        <p:style>
          <a:lnRef idx="0"/>
          <a:fillRef idx="0"/>
          <a:effectRef idx="0"/>
          <a:fontRef idx="minor"/>
        </p:style>
      </p:sp>
      <p:sp>
        <p:nvSpPr>
          <p:cNvPr id="474" name="Line 260"/>
          <p:cNvSpPr/>
          <p:nvPr/>
        </p:nvSpPr>
        <p:spPr>
          <a:xfrm>
            <a:off x="8472240" y="3860640"/>
            <a:ext cx="533520" cy="0"/>
          </a:xfrm>
          <a:prstGeom prst="line">
            <a:avLst/>
          </a:prstGeom>
          <a:ln w="12700">
            <a:solidFill>
              <a:srgbClr val="000000"/>
            </a:solidFill>
            <a:round/>
            <a:tailEnd len="lg" type="stealth" w="med"/>
          </a:ln>
        </p:spPr>
        <p:style>
          <a:lnRef idx="0"/>
          <a:fillRef idx="0"/>
          <a:effectRef idx="0"/>
          <a:fontRef idx="minor"/>
        </p:style>
      </p:sp>
      <p:sp>
        <p:nvSpPr>
          <p:cNvPr id="475" name="Line 261"/>
          <p:cNvSpPr/>
          <p:nvPr/>
        </p:nvSpPr>
        <p:spPr>
          <a:xfrm>
            <a:off x="9462960" y="3708360"/>
            <a:ext cx="304920" cy="304560"/>
          </a:xfrm>
          <a:prstGeom prst="line">
            <a:avLst/>
          </a:prstGeom>
          <a:ln w="12700">
            <a:solidFill>
              <a:srgbClr val="000000"/>
            </a:solidFill>
            <a:round/>
          </a:ln>
        </p:spPr>
        <p:style>
          <a:lnRef idx="0"/>
          <a:fillRef idx="0"/>
          <a:effectRef idx="0"/>
          <a:fontRef idx="minor"/>
        </p:style>
      </p:sp>
      <p:sp>
        <p:nvSpPr>
          <p:cNvPr id="476" name="Rectangle 262"/>
          <p:cNvSpPr/>
          <p:nvPr/>
        </p:nvSpPr>
        <p:spPr>
          <a:xfrm>
            <a:off x="7232760" y="41432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77" name="Group 263"/>
          <p:cNvGrpSpPr/>
          <p:nvPr/>
        </p:nvGrpSpPr>
        <p:grpSpPr>
          <a:xfrm>
            <a:off x="7994520" y="4143240"/>
            <a:ext cx="699480" cy="326880"/>
            <a:chOff x="7994520" y="4143240"/>
            <a:chExt cx="699480" cy="326880"/>
          </a:xfrm>
        </p:grpSpPr>
        <p:sp>
          <p:nvSpPr>
            <p:cNvPr id="478" name="Rectangle 264"/>
            <p:cNvSpPr/>
            <p:nvPr/>
          </p:nvSpPr>
          <p:spPr>
            <a:xfrm>
              <a:off x="7994520" y="4143240"/>
              <a:ext cx="699480" cy="320040"/>
            </a:xfrm>
            <a:prstGeom prst="rect">
              <a:avLst/>
            </a:prstGeom>
            <a:noFill/>
            <a:ln w="12700">
              <a:solidFill>
                <a:srgbClr val="000000"/>
              </a:solidFill>
              <a:miter/>
            </a:ln>
          </p:spPr>
          <p:style>
            <a:lnRef idx="0"/>
            <a:fillRef idx="0"/>
            <a:effectRef idx="0"/>
            <a:fontRef idx="minor"/>
          </p:style>
        </p:sp>
        <p:sp>
          <p:nvSpPr>
            <p:cNvPr id="479" name="Line 265"/>
            <p:cNvSpPr/>
            <p:nvPr/>
          </p:nvSpPr>
          <p:spPr>
            <a:xfrm>
              <a:off x="8396280" y="4165560"/>
              <a:ext cx="0" cy="304560"/>
            </a:xfrm>
            <a:prstGeom prst="line">
              <a:avLst/>
            </a:prstGeom>
            <a:ln w="12700">
              <a:solidFill>
                <a:srgbClr val="000000"/>
              </a:solidFill>
              <a:round/>
            </a:ln>
          </p:spPr>
          <p:style>
            <a:lnRef idx="0"/>
            <a:fillRef idx="0"/>
            <a:effectRef idx="0"/>
            <a:fontRef idx="minor"/>
          </p:style>
        </p:sp>
      </p:grpSp>
      <p:sp>
        <p:nvSpPr>
          <p:cNvPr id="480" name="Line 266"/>
          <p:cNvSpPr/>
          <p:nvPr/>
        </p:nvSpPr>
        <p:spPr>
          <a:xfrm>
            <a:off x="7481880" y="4317840"/>
            <a:ext cx="533160" cy="0"/>
          </a:xfrm>
          <a:prstGeom prst="line">
            <a:avLst/>
          </a:prstGeom>
          <a:ln w="12700">
            <a:solidFill>
              <a:srgbClr val="000000"/>
            </a:solidFill>
            <a:round/>
            <a:tailEnd len="lg" type="stealth" w="med"/>
          </a:ln>
        </p:spPr>
        <p:style>
          <a:lnRef idx="0"/>
          <a:fillRef idx="0"/>
          <a:effectRef idx="0"/>
          <a:fontRef idx="minor"/>
        </p:style>
      </p:sp>
      <p:sp>
        <p:nvSpPr>
          <p:cNvPr id="481" name="Line 267"/>
          <p:cNvSpPr/>
          <p:nvPr/>
        </p:nvSpPr>
        <p:spPr>
          <a:xfrm>
            <a:off x="8396280" y="4165560"/>
            <a:ext cx="304560" cy="304560"/>
          </a:xfrm>
          <a:prstGeom prst="line">
            <a:avLst/>
          </a:prstGeom>
          <a:ln w="12700">
            <a:solidFill>
              <a:srgbClr val="000000"/>
            </a:solidFill>
            <a:round/>
          </a:ln>
        </p:spPr>
        <p:style>
          <a:lnRef idx="0"/>
          <a:fillRef idx="0"/>
          <a:effectRef idx="0"/>
          <a:fontRef idx="minor"/>
        </p:style>
      </p:sp>
      <p:sp>
        <p:nvSpPr>
          <p:cNvPr id="482" name="Rectangle 268"/>
          <p:cNvSpPr/>
          <p:nvPr/>
        </p:nvSpPr>
        <p:spPr>
          <a:xfrm>
            <a:off x="7232760" y="46004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83" name="Group 269"/>
          <p:cNvGrpSpPr/>
          <p:nvPr/>
        </p:nvGrpSpPr>
        <p:grpSpPr>
          <a:xfrm>
            <a:off x="7994520" y="4600440"/>
            <a:ext cx="699480" cy="326880"/>
            <a:chOff x="7994520" y="4600440"/>
            <a:chExt cx="699480" cy="326880"/>
          </a:xfrm>
        </p:grpSpPr>
        <p:sp>
          <p:nvSpPr>
            <p:cNvPr id="484" name="Rectangle 270"/>
            <p:cNvSpPr/>
            <p:nvPr/>
          </p:nvSpPr>
          <p:spPr>
            <a:xfrm>
              <a:off x="7994520" y="4600440"/>
              <a:ext cx="699480" cy="320040"/>
            </a:xfrm>
            <a:prstGeom prst="rect">
              <a:avLst/>
            </a:prstGeom>
            <a:noFill/>
            <a:ln w="12700">
              <a:solidFill>
                <a:srgbClr val="000000"/>
              </a:solidFill>
              <a:miter/>
            </a:ln>
          </p:spPr>
          <p:style>
            <a:lnRef idx="0"/>
            <a:fillRef idx="0"/>
            <a:effectRef idx="0"/>
            <a:fontRef idx="minor"/>
          </p:style>
        </p:sp>
        <p:sp>
          <p:nvSpPr>
            <p:cNvPr id="485" name="Line 271"/>
            <p:cNvSpPr/>
            <p:nvPr/>
          </p:nvSpPr>
          <p:spPr>
            <a:xfrm>
              <a:off x="8396280" y="4622760"/>
              <a:ext cx="0" cy="304560"/>
            </a:xfrm>
            <a:prstGeom prst="line">
              <a:avLst/>
            </a:prstGeom>
            <a:ln w="12700">
              <a:solidFill>
                <a:srgbClr val="000000"/>
              </a:solidFill>
              <a:round/>
            </a:ln>
          </p:spPr>
          <p:style>
            <a:lnRef idx="0"/>
            <a:fillRef idx="0"/>
            <a:effectRef idx="0"/>
            <a:fontRef idx="minor"/>
          </p:style>
        </p:sp>
      </p:grpSp>
      <p:grpSp>
        <p:nvGrpSpPr>
          <p:cNvPr id="486" name="Group 272"/>
          <p:cNvGrpSpPr/>
          <p:nvPr/>
        </p:nvGrpSpPr>
        <p:grpSpPr>
          <a:xfrm>
            <a:off x="9061560" y="4600440"/>
            <a:ext cx="699480" cy="326880"/>
            <a:chOff x="9061560" y="4600440"/>
            <a:chExt cx="699480" cy="326880"/>
          </a:xfrm>
        </p:grpSpPr>
        <p:sp>
          <p:nvSpPr>
            <p:cNvPr id="487" name="Rectangle 273"/>
            <p:cNvSpPr/>
            <p:nvPr/>
          </p:nvSpPr>
          <p:spPr>
            <a:xfrm>
              <a:off x="9061560" y="4600440"/>
              <a:ext cx="699480" cy="320040"/>
            </a:xfrm>
            <a:prstGeom prst="rect">
              <a:avLst/>
            </a:prstGeom>
            <a:noFill/>
            <a:ln w="12700">
              <a:solidFill>
                <a:srgbClr val="000000"/>
              </a:solidFill>
              <a:miter/>
            </a:ln>
          </p:spPr>
          <p:style>
            <a:lnRef idx="0"/>
            <a:fillRef idx="0"/>
            <a:effectRef idx="0"/>
            <a:fontRef idx="minor"/>
          </p:style>
        </p:sp>
        <p:sp>
          <p:nvSpPr>
            <p:cNvPr id="488" name="Line 274"/>
            <p:cNvSpPr/>
            <p:nvPr/>
          </p:nvSpPr>
          <p:spPr>
            <a:xfrm>
              <a:off x="9462960" y="4622760"/>
              <a:ext cx="0" cy="304560"/>
            </a:xfrm>
            <a:prstGeom prst="line">
              <a:avLst/>
            </a:prstGeom>
            <a:ln w="12700">
              <a:solidFill>
                <a:srgbClr val="000000"/>
              </a:solidFill>
              <a:round/>
            </a:ln>
          </p:spPr>
          <p:style>
            <a:lnRef idx="0"/>
            <a:fillRef idx="0"/>
            <a:effectRef idx="0"/>
            <a:fontRef idx="minor"/>
          </p:style>
        </p:sp>
      </p:grpSp>
      <p:sp>
        <p:nvSpPr>
          <p:cNvPr id="489" name="Line 275"/>
          <p:cNvSpPr/>
          <p:nvPr/>
        </p:nvSpPr>
        <p:spPr>
          <a:xfrm>
            <a:off x="7481880" y="4775040"/>
            <a:ext cx="533160" cy="0"/>
          </a:xfrm>
          <a:prstGeom prst="line">
            <a:avLst/>
          </a:prstGeom>
          <a:ln w="12700">
            <a:solidFill>
              <a:srgbClr val="000000"/>
            </a:solidFill>
            <a:round/>
            <a:tailEnd len="lg" type="stealth" w="med"/>
          </a:ln>
        </p:spPr>
        <p:style>
          <a:lnRef idx="0"/>
          <a:fillRef idx="0"/>
          <a:effectRef idx="0"/>
          <a:fontRef idx="minor"/>
        </p:style>
      </p:sp>
      <p:sp>
        <p:nvSpPr>
          <p:cNvPr id="490" name="Line 276"/>
          <p:cNvSpPr/>
          <p:nvPr/>
        </p:nvSpPr>
        <p:spPr>
          <a:xfrm>
            <a:off x="8472240" y="4775040"/>
            <a:ext cx="533520" cy="0"/>
          </a:xfrm>
          <a:prstGeom prst="line">
            <a:avLst/>
          </a:prstGeom>
          <a:ln w="12700">
            <a:solidFill>
              <a:srgbClr val="000000"/>
            </a:solidFill>
            <a:round/>
            <a:tailEnd len="lg" type="stealth" w="med"/>
          </a:ln>
        </p:spPr>
        <p:style>
          <a:lnRef idx="0"/>
          <a:fillRef idx="0"/>
          <a:effectRef idx="0"/>
          <a:fontRef idx="minor"/>
        </p:style>
      </p:sp>
      <p:sp>
        <p:nvSpPr>
          <p:cNvPr id="491" name="Line 277"/>
          <p:cNvSpPr/>
          <p:nvPr/>
        </p:nvSpPr>
        <p:spPr>
          <a:xfrm>
            <a:off x="9462960" y="4622760"/>
            <a:ext cx="304920" cy="304560"/>
          </a:xfrm>
          <a:prstGeom prst="line">
            <a:avLst/>
          </a:prstGeom>
          <a:ln w="12700">
            <a:solidFill>
              <a:srgbClr val="000000"/>
            </a:solidFill>
            <a:round/>
          </a:ln>
        </p:spPr>
        <p:style>
          <a:lnRef idx="0"/>
          <a:fillRef idx="0"/>
          <a:effectRef idx="0"/>
          <a:fontRef idx="minor"/>
        </p:style>
      </p:sp>
      <p:sp>
        <p:nvSpPr>
          <p:cNvPr id="492" name="Rectangle 278"/>
          <p:cNvSpPr/>
          <p:nvPr/>
        </p:nvSpPr>
        <p:spPr>
          <a:xfrm>
            <a:off x="7232760" y="50576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493" name="Group 279"/>
          <p:cNvGrpSpPr/>
          <p:nvPr/>
        </p:nvGrpSpPr>
        <p:grpSpPr>
          <a:xfrm>
            <a:off x="7994520" y="5057640"/>
            <a:ext cx="699480" cy="326880"/>
            <a:chOff x="7994520" y="5057640"/>
            <a:chExt cx="699480" cy="326880"/>
          </a:xfrm>
        </p:grpSpPr>
        <p:sp>
          <p:nvSpPr>
            <p:cNvPr id="494" name="Rectangle 280"/>
            <p:cNvSpPr/>
            <p:nvPr/>
          </p:nvSpPr>
          <p:spPr>
            <a:xfrm>
              <a:off x="7994520" y="5057640"/>
              <a:ext cx="699480" cy="320040"/>
            </a:xfrm>
            <a:prstGeom prst="rect">
              <a:avLst/>
            </a:prstGeom>
            <a:noFill/>
            <a:ln w="12700">
              <a:solidFill>
                <a:srgbClr val="000000"/>
              </a:solidFill>
              <a:miter/>
            </a:ln>
          </p:spPr>
          <p:style>
            <a:lnRef idx="0"/>
            <a:fillRef idx="0"/>
            <a:effectRef idx="0"/>
            <a:fontRef idx="minor"/>
          </p:style>
        </p:sp>
        <p:sp>
          <p:nvSpPr>
            <p:cNvPr id="495" name="Line 281"/>
            <p:cNvSpPr/>
            <p:nvPr/>
          </p:nvSpPr>
          <p:spPr>
            <a:xfrm>
              <a:off x="8396280" y="5079960"/>
              <a:ext cx="0" cy="304560"/>
            </a:xfrm>
            <a:prstGeom prst="line">
              <a:avLst/>
            </a:prstGeom>
            <a:ln w="12700">
              <a:solidFill>
                <a:srgbClr val="000000"/>
              </a:solidFill>
              <a:round/>
            </a:ln>
          </p:spPr>
          <p:style>
            <a:lnRef idx="0"/>
            <a:fillRef idx="0"/>
            <a:effectRef idx="0"/>
            <a:fontRef idx="minor"/>
          </p:style>
        </p:sp>
      </p:grpSp>
      <p:grpSp>
        <p:nvGrpSpPr>
          <p:cNvPr id="496" name="Group 282"/>
          <p:cNvGrpSpPr/>
          <p:nvPr/>
        </p:nvGrpSpPr>
        <p:grpSpPr>
          <a:xfrm>
            <a:off x="9061560" y="5057640"/>
            <a:ext cx="699480" cy="326880"/>
            <a:chOff x="9061560" y="5057640"/>
            <a:chExt cx="699480" cy="326880"/>
          </a:xfrm>
        </p:grpSpPr>
        <p:sp>
          <p:nvSpPr>
            <p:cNvPr id="497" name="Rectangle 283"/>
            <p:cNvSpPr/>
            <p:nvPr/>
          </p:nvSpPr>
          <p:spPr>
            <a:xfrm>
              <a:off x="9061560" y="5057640"/>
              <a:ext cx="699480" cy="320040"/>
            </a:xfrm>
            <a:prstGeom prst="rect">
              <a:avLst/>
            </a:prstGeom>
            <a:noFill/>
            <a:ln w="12700">
              <a:solidFill>
                <a:srgbClr val="000000"/>
              </a:solidFill>
              <a:miter/>
            </a:ln>
          </p:spPr>
          <p:style>
            <a:lnRef idx="0"/>
            <a:fillRef idx="0"/>
            <a:effectRef idx="0"/>
            <a:fontRef idx="minor"/>
          </p:style>
        </p:sp>
        <p:sp>
          <p:nvSpPr>
            <p:cNvPr id="498" name="Line 284"/>
            <p:cNvSpPr/>
            <p:nvPr/>
          </p:nvSpPr>
          <p:spPr>
            <a:xfrm>
              <a:off x="9462960" y="5079960"/>
              <a:ext cx="0" cy="304560"/>
            </a:xfrm>
            <a:prstGeom prst="line">
              <a:avLst/>
            </a:prstGeom>
            <a:ln w="12700">
              <a:solidFill>
                <a:srgbClr val="000000"/>
              </a:solidFill>
              <a:round/>
            </a:ln>
          </p:spPr>
          <p:style>
            <a:lnRef idx="0"/>
            <a:fillRef idx="0"/>
            <a:effectRef idx="0"/>
            <a:fontRef idx="minor"/>
          </p:style>
        </p:sp>
      </p:grpSp>
      <p:sp>
        <p:nvSpPr>
          <p:cNvPr id="499" name="Line 285"/>
          <p:cNvSpPr/>
          <p:nvPr/>
        </p:nvSpPr>
        <p:spPr>
          <a:xfrm>
            <a:off x="7481880" y="5232240"/>
            <a:ext cx="533160" cy="0"/>
          </a:xfrm>
          <a:prstGeom prst="line">
            <a:avLst/>
          </a:prstGeom>
          <a:ln w="12700">
            <a:solidFill>
              <a:srgbClr val="000000"/>
            </a:solidFill>
            <a:round/>
            <a:tailEnd len="lg" type="stealth" w="med"/>
          </a:ln>
        </p:spPr>
        <p:style>
          <a:lnRef idx="0"/>
          <a:fillRef idx="0"/>
          <a:effectRef idx="0"/>
          <a:fontRef idx="minor"/>
        </p:style>
      </p:sp>
      <p:sp>
        <p:nvSpPr>
          <p:cNvPr id="500" name="Line 286"/>
          <p:cNvSpPr/>
          <p:nvPr/>
        </p:nvSpPr>
        <p:spPr>
          <a:xfrm>
            <a:off x="8472240" y="5232240"/>
            <a:ext cx="533520" cy="0"/>
          </a:xfrm>
          <a:prstGeom prst="line">
            <a:avLst/>
          </a:prstGeom>
          <a:ln w="12700">
            <a:solidFill>
              <a:srgbClr val="000000"/>
            </a:solidFill>
            <a:round/>
            <a:tailEnd len="lg" type="stealth" w="med"/>
          </a:ln>
        </p:spPr>
        <p:style>
          <a:lnRef idx="0"/>
          <a:fillRef idx="0"/>
          <a:effectRef idx="0"/>
          <a:fontRef idx="minor"/>
        </p:style>
      </p:sp>
      <p:sp>
        <p:nvSpPr>
          <p:cNvPr id="501" name="Line 287"/>
          <p:cNvSpPr/>
          <p:nvPr/>
        </p:nvSpPr>
        <p:spPr>
          <a:xfrm>
            <a:off x="9462960" y="5079960"/>
            <a:ext cx="304920" cy="304560"/>
          </a:xfrm>
          <a:prstGeom prst="line">
            <a:avLst/>
          </a:prstGeom>
          <a:ln w="12700">
            <a:solidFill>
              <a:srgbClr val="000000"/>
            </a:solidFill>
            <a:round/>
          </a:ln>
        </p:spPr>
        <p:style>
          <a:lnRef idx="0"/>
          <a:fillRef idx="0"/>
          <a:effectRef idx="0"/>
          <a:fontRef idx="minor"/>
        </p:style>
      </p:sp>
      <p:sp>
        <p:nvSpPr>
          <p:cNvPr id="502" name="Rectangle 288"/>
          <p:cNvSpPr/>
          <p:nvPr/>
        </p:nvSpPr>
        <p:spPr>
          <a:xfrm>
            <a:off x="7232760" y="5514840"/>
            <a:ext cx="470880" cy="320040"/>
          </a:xfrm>
          <a:prstGeom prst="rect">
            <a:avLst/>
          </a:prstGeom>
          <a:solidFill>
            <a:schemeClr val="accent1"/>
          </a:solidFill>
          <a:ln w="12700">
            <a:solidFill>
              <a:srgbClr val="000000"/>
            </a:solidFill>
            <a:miter/>
          </a:ln>
        </p:spPr>
        <p:style>
          <a:lnRef idx="0"/>
          <a:fillRef idx="0"/>
          <a:effectRef idx="0"/>
          <a:fontRef idx="minor"/>
        </p:style>
      </p:sp>
      <p:grpSp>
        <p:nvGrpSpPr>
          <p:cNvPr id="503" name="Group 289"/>
          <p:cNvGrpSpPr/>
          <p:nvPr/>
        </p:nvGrpSpPr>
        <p:grpSpPr>
          <a:xfrm>
            <a:off x="7994520" y="5514840"/>
            <a:ext cx="699480" cy="326880"/>
            <a:chOff x="7994520" y="5514840"/>
            <a:chExt cx="699480" cy="326880"/>
          </a:xfrm>
        </p:grpSpPr>
        <p:sp>
          <p:nvSpPr>
            <p:cNvPr id="504" name="Rectangle 290"/>
            <p:cNvSpPr/>
            <p:nvPr/>
          </p:nvSpPr>
          <p:spPr>
            <a:xfrm>
              <a:off x="7994520" y="5514840"/>
              <a:ext cx="699480" cy="320040"/>
            </a:xfrm>
            <a:prstGeom prst="rect">
              <a:avLst/>
            </a:prstGeom>
            <a:noFill/>
            <a:ln w="12700">
              <a:solidFill>
                <a:srgbClr val="000000"/>
              </a:solidFill>
              <a:miter/>
            </a:ln>
          </p:spPr>
          <p:style>
            <a:lnRef idx="0"/>
            <a:fillRef idx="0"/>
            <a:effectRef idx="0"/>
            <a:fontRef idx="minor"/>
          </p:style>
        </p:sp>
        <p:sp>
          <p:nvSpPr>
            <p:cNvPr id="505" name="Line 291"/>
            <p:cNvSpPr/>
            <p:nvPr/>
          </p:nvSpPr>
          <p:spPr>
            <a:xfrm>
              <a:off x="8396280" y="5537160"/>
              <a:ext cx="0" cy="304560"/>
            </a:xfrm>
            <a:prstGeom prst="line">
              <a:avLst/>
            </a:prstGeom>
            <a:ln w="12700">
              <a:solidFill>
                <a:srgbClr val="000000"/>
              </a:solidFill>
              <a:round/>
            </a:ln>
          </p:spPr>
          <p:style>
            <a:lnRef idx="0"/>
            <a:fillRef idx="0"/>
            <a:effectRef idx="0"/>
            <a:fontRef idx="minor"/>
          </p:style>
        </p:sp>
      </p:grpSp>
      <p:sp>
        <p:nvSpPr>
          <p:cNvPr id="506" name="Line 292"/>
          <p:cNvSpPr/>
          <p:nvPr/>
        </p:nvSpPr>
        <p:spPr>
          <a:xfrm>
            <a:off x="7481880" y="5689440"/>
            <a:ext cx="533160" cy="0"/>
          </a:xfrm>
          <a:prstGeom prst="line">
            <a:avLst/>
          </a:prstGeom>
          <a:ln w="12700">
            <a:solidFill>
              <a:srgbClr val="000000"/>
            </a:solidFill>
            <a:round/>
            <a:tailEnd len="lg" type="stealth" w="med"/>
          </a:ln>
        </p:spPr>
        <p:style>
          <a:lnRef idx="0"/>
          <a:fillRef idx="0"/>
          <a:effectRef idx="0"/>
          <a:fontRef idx="minor"/>
        </p:style>
      </p:sp>
      <p:sp>
        <p:nvSpPr>
          <p:cNvPr id="507" name="Line 293"/>
          <p:cNvSpPr/>
          <p:nvPr/>
        </p:nvSpPr>
        <p:spPr>
          <a:xfrm>
            <a:off x="8396280" y="5537160"/>
            <a:ext cx="304560" cy="304560"/>
          </a:xfrm>
          <a:prstGeom prst="line">
            <a:avLst/>
          </a:prstGeom>
          <a:ln w="12700">
            <a:solidFill>
              <a:srgbClr val="000000"/>
            </a:solidFill>
            <a:round/>
          </a:ln>
        </p:spPr>
        <p:style>
          <a:lnRef idx="0"/>
          <a:fillRef idx="0"/>
          <a:effectRef idx="0"/>
          <a:fontRef idx="minor"/>
        </p:style>
      </p:sp>
      <p:sp>
        <p:nvSpPr>
          <p:cNvPr id="508" name="Rectangle 294"/>
          <p:cNvSpPr/>
          <p:nvPr/>
        </p:nvSpPr>
        <p:spPr>
          <a:xfrm>
            <a:off x="6707520" y="2281320"/>
            <a:ext cx="361080" cy="3674520"/>
          </a:xfrm>
          <a:prstGeom prst="rect">
            <a:avLst/>
          </a:prstGeom>
          <a:noFill/>
          <a:ln w="9525">
            <a:noFill/>
          </a:ln>
        </p:spPr>
        <p:style>
          <a:lnRef idx="0"/>
          <a:fillRef idx="0"/>
          <a:effectRef idx="0"/>
          <a:fontRef idx="minor"/>
        </p:style>
        <p:txBody>
          <a:bodyPr lIns="92160" rIns="92160" tIns="46080" bIns="46080">
            <a:spAutoFit/>
          </a:bodyPr>
          <a:p>
            <a:pPr>
              <a:lnSpc>
                <a:spcPct val="105000"/>
              </a:lnSpc>
            </a:pPr>
            <a:r>
              <a:rPr b="0" lang="en-US" sz="2800" spc="-1" strike="noStrike">
                <a:solidFill>
                  <a:srgbClr val="000000"/>
                </a:solidFill>
                <a:latin typeface="Times New Roman"/>
                <a:ea typeface="DejaVu Sans"/>
              </a:rPr>
              <a:t>0</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1</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2</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3</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4</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5</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6</a:t>
            </a:r>
            <a:endParaRPr b="0" lang="en-IN" sz="2800" spc="-1" strike="noStrike">
              <a:latin typeface="Arial"/>
            </a:endParaRPr>
          </a:p>
          <a:p>
            <a:pPr>
              <a:lnSpc>
                <a:spcPct val="105000"/>
              </a:lnSpc>
            </a:pPr>
            <a:r>
              <a:rPr b="0" lang="en-US" sz="2800" spc="-1" strike="noStrike">
                <a:solidFill>
                  <a:srgbClr val="000000"/>
                </a:solidFill>
                <a:latin typeface="Times New Roman"/>
                <a:ea typeface="DejaVu Sans"/>
              </a:rPr>
              <a:t>7</a:t>
            </a:r>
            <a:endParaRPr b="0" lang="en-IN" sz="2800" spc="-1" strike="noStrike">
              <a:latin typeface="Arial"/>
            </a:endParaRPr>
          </a:p>
        </p:txBody>
      </p:sp>
      <p:sp>
        <p:nvSpPr>
          <p:cNvPr id="509" name="Rectangle 295"/>
          <p:cNvSpPr/>
          <p:nvPr/>
        </p:nvSpPr>
        <p:spPr>
          <a:xfrm>
            <a:off x="8021520" y="225252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1</a:t>
            </a:r>
            <a:endParaRPr b="0" lang="en-IN" sz="2000" spc="-1" strike="noStrike">
              <a:latin typeface="Arial"/>
            </a:endParaRPr>
          </a:p>
        </p:txBody>
      </p:sp>
      <p:sp>
        <p:nvSpPr>
          <p:cNvPr id="510" name="Rectangle 296"/>
          <p:cNvSpPr/>
          <p:nvPr/>
        </p:nvSpPr>
        <p:spPr>
          <a:xfrm>
            <a:off x="9083520" y="226692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2</a:t>
            </a:r>
            <a:endParaRPr b="0" lang="en-IN" sz="2000" spc="-1" strike="noStrike">
              <a:latin typeface="Arial"/>
            </a:endParaRPr>
          </a:p>
        </p:txBody>
      </p:sp>
      <p:sp>
        <p:nvSpPr>
          <p:cNvPr id="511" name="Rectangle 297"/>
          <p:cNvSpPr/>
          <p:nvPr/>
        </p:nvSpPr>
        <p:spPr>
          <a:xfrm>
            <a:off x="8035920" y="271476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0</a:t>
            </a:r>
            <a:endParaRPr b="0" lang="en-IN" sz="2000" spc="-1" strike="noStrike">
              <a:latin typeface="Arial"/>
            </a:endParaRPr>
          </a:p>
        </p:txBody>
      </p:sp>
      <p:sp>
        <p:nvSpPr>
          <p:cNvPr id="512" name="Rectangle 298"/>
          <p:cNvSpPr/>
          <p:nvPr/>
        </p:nvSpPr>
        <p:spPr>
          <a:xfrm>
            <a:off x="9082080" y="271620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3</a:t>
            </a:r>
            <a:endParaRPr b="0" lang="en-IN" sz="2000" spc="-1" strike="noStrike">
              <a:latin typeface="Arial"/>
            </a:endParaRPr>
          </a:p>
        </p:txBody>
      </p:sp>
      <p:sp>
        <p:nvSpPr>
          <p:cNvPr id="513" name="Rectangle 299"/>
          <p:cNvSpPr/>
          <p:nvPr/>
        </p:nvSpPr>
        <p:spPr>
          <a:xfrm>
            <a:off x="8023320" y="317664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0</a:t>
            </a:r>
            <a:endParaRPr b="0" lang="en-IN" sz="2000" spc="-1" strike="noStrike">
              <a:latin typeface="Arial"/>
            </a:endParaRPr>
          </a:p>
        </p:txBody>
      </p:sp>
      <p:sp>
        <p:nvSpPr>
          <p:cNvPr id="514" name="Rectangle 300"/>
          <p:cNvSpPr/>
          <p:nvPr/>
        </p:nvSpPr>
        <p:spPr>
          <a:xfrm>
            <a:off x="9069480" y="317808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3</a:t>
            </a:r>
            <a:endParaRPr b="0" lang="en-IN" sz="2000" spc="-1" strike="noStrike">
              <a:latin typeface="Arial"/>
            </a:endParaRPr>
          </a:p>
        </p:txBody>
      </p:sp>
      <p:sp>
        <p:nvSpPr>
          <p:cNvPr id="515" name="Rectangle 301"/>
          <p:cNvSpPr/>
          <p:nvPr/>
        </p:nvSpPr>
        <p:spPr>
          <a:xfrm>
            <a:off x="8007480" y="362736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1</a:t>
            </a:r>
            <a:endParaRPr b="0" lang="en-IN" sz="2000" spc="-1" strike="noStrike">
              <a:latin typeface="Arial"/>
            </a:endParaRPr>
          </a:p>
        </p:txBody>
      </p:sp>
      <p:sp>
        <p:nvSpPr>
          <p:cNvPr id="516" name="Rectangle 302"/>
          <p:cNvSpPr/>
          <p:nvPr/>
        </p:nvSpPr>
        <p:spPr>
          <a:xfrm>
            <a:off x="9096480" y="362736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2</a:t>
            </a:r>
            <a:endParaRPr b="0" lang="en-IN" sz="2000" spc="-1" strike="noStrike">
              <a:latin typeface="Arial"/>
            </a:endParaRPr>
          </a:p>
        </p:txBody>
      </p:sp>
      <p:sp>
        <p:nvSpPr>
          <p:cNvPr id="517" name="Rectangle 303"/>
          <p:cNvSpPr/>
          <p:nvPr/>
        </p:nvSpPr>
        <p:spPr>
          <a:xfrm>
            <a:off x="8021520" y="408924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5</a:t>
            </a:r>
            <a:endParaRPr b="0" lang="en-IN" sz="2000" spc="-1" strike="noStrike">
              <a:latin typeface="Arial"/>
            </a:endParaRPr>
          </a:p>
        </p:txBody>
      </p:sp>
      <p:sp>
        <p:nvSpPr>
          <p:cNvPr id="518" name="Rectangle 304"/>
          <p:cNvSpPr/>
          <p:nvPr/>
        </p:nvSpPr>
        <p:spPr>
          <a:xfrm>
            <a:off x="8008920" y="456552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4</a:t>
            </a:r>
            <a:endParaRPr b="0" lang="en-IN" sz="2000" spc="-1" strike="noStrike">
              <a:latin typeface="Arial"/>
            </a:endParaRPr>
          </a:p>
        </p:txBody>
      </p:sp>
      <p:sp>
        <p:nvSpPr>
          <p:cNvPr id="519" name="Rectangle 305"/>
          <p:cNvSpPr/>
          <p:nvPr/>
        </p:nvSpPr>
        <p:spPr>
          <a:xfrm>
            <a:off x="9070920" y="453852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6</a:t>
            </a:r>
            <a:endParaRPr b="0" lang="en-IN" sz="2000" spc="-1" strike="noStrike">
              <a:latin typeface="Arial"/>
            </a:endParaRPr>
          </a:p>
        </p:txBody>
      </p:sp>
      <p:sp>
        <p:nvSpPr>
          <p:cNvPr id="520" name="Rectangle 306"/>
          <p:cNvSpPr/>
          <p:nvPr/>
        </p:nvSpPr>
        <p:spPr>
          <a:xfrm>
            <a:off x="8023320" y="500076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5</a:t>
            </a:r>
            <a:endParaRPr b="0" lang="en-IN" sz="2000" spc="-1" strike="noStrike">
              <a:latin typeface="Arial"/>
            </a:endParaRPr>
          </a:p>
        </p:txBody>
      </p:sp>
      <p:sp>
        <p:nvSpPr>
          <p:cNvPr id="521" name="Rectangle 307"/>
          <p:cNvSpPr/>
          <p:nvPr/>
        </p:nvSpPr>
        <p:spPr>
          <a:xfrm>
            <a:off x="9096480" y="500076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7</a:t>
            </a:r>
            <a:endParaRPr b="0" lang="en-IN" sz="2000" spc="-1" strike="noStrike">
              <a:latin typeface="Arial"/>
            </a:endParaRPr>
          </a:p>
        </p:txBody>
      </p:sp>
      <p:sp>
        <p:nvSpPr>
          <p:cNvPr id="522" name="Rectangle 308"/>
          <p:cNvSpPr/>
          <p:nvPr/>
        </p:nvSpPr>
        <p:spPr>
          <a:xfrm>
            <a:off x="8018640" y="5472000"/>
            <a:ext cx="313200" cy="397080"/>
          </a:xfrm>
          <a:prstGeom prst="rect">
            <a:avLst/>
          </a:prstGeom>
          <a:noFill/>
          <a:ln w="9525">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6</a:t>
            </a:r>
            <a:endParaRPr b="0" lang="en-IN" sz="2000" spc="-1" strike="noStrike">
              <a:latin typeface="Arial"/>
            </a:endParaRPr>
          </a:p>
        </p:txBody>
      </p:sp>
      <p:grpSp>
        <p:nvGrpSpPr>
          <p:cNvPr id="523" name="Group 310"/>
          <p:cNvGrpSpPr/>
          <p:nvPr/>
        </p:nvGrpSpPr>
        <p:grpSpPr>
          <a:xfrm>
            <a:off x="2567160" y="2538360"/>
            <a:ext cx="3550320" cy="2905920"/>
            <a:chOff x="2567160" y="2538360"/>
            <a:chExt cx="3550320" cy="2905920"/>
          </a:xfrm>
        </p:grpSpPr>
        <p:sp>
          <p:nvSpPr>
            <p:cNvPr id="524" name="Oval 311"/>
            <p:cNvSpPr/>
            <p:nvPr/>
          </p:nvSpPr>
          <p:spPr>
            <a:xfrm>
              <a:off x="3961080" y="325980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1</a:t>
              </a:r>
              <a:endParaRPr b="0" lang="en-IN" sz="2400" spc="-1" strike="noStrike">
                <a:latin typeface="Arial"/>
              </a:endParaRPr>
            </a:p>
          </p:txBody>
        </p:sp>
        <p:sp>
          <p:nvSpPr>
            <p:cNvPr id="525" name="Line 312"/>
            <p:cNvSpPr/>
            <p:nvPr/>
          </p:nvSpPr>
          <p:spPr>
            <a:xfrm>
              <a:off x="3749040" y="2918160"/>
              <a:ext cx="330840" cy="373680"/>
            </a:xfrm>
            <a:prstGeom prst="line">
              <a:avLst/>
            </a:prstGeom>
            <a:ln w="9525">
              <a:solidFill>
                <a:srgbClr val="000000"/>
              </a:solidFill>
              <a:round/>
            </a:ln>
          </p:spPr>
          <p:style>
            <a:lnRef idx="0"/>
            <a:fillRef idx="0"/>
            <a:effectRef idx="0"/>
            <a:fontRef idx="minor"/>
          </p:style>
        </p:sp>
        <p:sp>
          <p:nvSpPr>
            <p:cNvPr id="526" name="Line 313"/>
            <p:cNvSpPr/>
            <p:nvPr/>
          </p:nvSpPr>
          <p:spPr>
            <a:xfrm flipH="1">
              <a:off x="3841560" y="3590640"/>
              <a:ext cx="225000" cy="416520"/>
            </a:xfrm>
            <a:prstGeom prst="line">
              <a:avLst/>
            </a:prstGeom>
            <a:ln w="9525">
              <a:solidFill>
                <a:srgbClr val="000000"/>
              </a:solidFill>
              <a:round/>
            </a:ln>
          </p:spPr>
          <p:style>
            <a:lnRef idx="0"/>
            <a:fillRef idx="0"/>
            <a:effectRef idx="0"/>
            <a:fontRef idx="minor"/>
          </p:style>
        </p:sp>
        <p:grpSp>
          <p:nvGrpSpPr>
            <p:cNvPr id="527" name="Group 314"/>
            <p:cNvGrpSpPr/>
            <p:nvPr/>
          </p:nvGrpSpPr>
          <p:grpSpPr>
            <a:xfrm>
              <a:off x="2796480" y="2619360"/>
              <a:ext cx="1058040" cy="1622160"/>
              <a:chOff x="2796480" y="2619360"/>
              <a:chExt cx="1058040" cy="1622160"/>
            </a:xfrm>
          </p:grpSpPr>
          <p:sp>
            <p:nvSpPr>
              <p:cNvPr id="528" name="Oval 315"/>
              <p:cNvSpPr/>
              <p:nvPr/>
            </p:nvSpPr>
            <p:spPr>
              <a:xfrm>
                <a:off x="3352320" y="261936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0</a:t>
                </a:r>
                <a:endParaRPr b="0" lang="en-IN" sz="2400" spc="-1" strike="noStrike">
                  <a:latin typeface="Arial"/>
                </a:endParaRPr>
              </a:p>
            </p:txBody>
          </p:sp>
          <p:sp>
            <p:nvSpPr>
              <p:cNvPr id="529" name="Oval 316"/>
              <p:cNvSpPr/>
              <p:nvPr/>
            </p:nvSpPr>
            <p:spPr>
              <a:xfrm>
                <a:off x="2796480" y="327060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2</a:t>
                </a:r>
                <a:endParaRPr b="0" lang="en-IN" sz="2400" spc="-1" strike="noStrike">
                  <a:latin typeface="Arial"/>
                </a:endParaRPr>
              </a:p>
            </p:txBody>
          </p:sp>
          <p:sp>
            <p:nvSpPr>
              <p:cNvPr id="530" name="Oval 317"/>
              <p:cNvSpPr/>
              <p:nvPr/>
            </p:nvSpPr>
            <p:spPr>
              <a:xfrm>
                <a:off x="3391920" y="387936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3</a:t>
                </a:r>
                <a:endParaRPr b="0" lang="en-IN" sz="2400" spc="-1" strike="noStrike">
                  <a:latin typeface="Arial"/>
                </a:endParaRPr>
              </a:p>
            </p:txBody>
          </p:sp>
          <p:sp>
            <p:nvSpPr>
              <p:cNvPr id="531" name="Line 318"/>
              <p:cNvSpPr/>
              <p:nvPr/>
            </p:nvSpPr>
            <p:spPr>
              <a:xfrm flipH="1">
                <a:off x="3114000" y="2939400"/>
                <a:ext cx="304200" cy="363240"/>
              </a:xfrm>
              <a:prstGeom prst="line">
                <a:avLst/>
              </a:prstGeom>
              <a:ln w="9525">
                <a:solidFill>
                  <a:srgbClr val="000000"/>
                </a:solidFill>
                <a:round/>
              </a:ln>
            </p:spPr>
            <p:style>
              <a:lnRef idx="0"/>
              <a:fillRef idx="0"/>
              <a:effectRef idx="0"/>
              <a:fontRef idx="minor"/>
            </p:style>
          </p:sp>
          <p:sp>
            <p:nvSpPr>
              <p:cNvPr id="532" name="Line 319"/>
              <p:cNvSpPr/>
              <p:nvPr/>
            </p:nvSpPr>
            <p:spPr>
              <a:xfrm>
                <a:off x="3153600" y="3601440"/>
                <a:ext cx="238320" cy="416520"/>
              </a:xfrm>
              <a:prstGeom prst="line">
                <a:avLst/>
              </a:prstGeom>
              <a:ln w="9525">
                <a:solidFill>
                  <a:srgbClr val="000000"/>
                </a:solidFill>
                <a:round/>
              </a:ln>
            </p:spPr>
            <p:style>
              <a:lnRef idx="0"/>
              <a:fillRef idx="0"/>
              <a:effectRef idx="0"/>
              <a:fontRef idx="minor"/>
            </p:style>
          </p:sp>
        </p:grpSp>
        <p:grpSp>
          <p:nvGrpSpPr>
            <p:cNvPr id="533" name="Group 320"/>
            <p:cNvGrpSpPr/>
            <p:nvPr/>
          </p:nvGrpSpPr>
          <p:grpSpPr>
            <a:xfrm>
              <a:off x="5059440" y="2587320"/>
              <a:ext cx="1058040" cy="1622160"/>
              <a:chOff x="5059440" y="2587320"/>
              <a:chExt cx="1058040" cy="1622160"/>
            </a:xfrm>
          </p:grpSpPr>
          <p:sp>
            <p:nvSpPr>
              <p:cNvPr id="534" name="Oval 321"/>
              <p:cNvSpPr/>
              <p:nvPr/>
            </p:nvSpPr>
            <p:spPr>
              <a:xfrm>
                <a:off x="5615280" y="258732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4</a:t>
                </a:r>
                <a:endParaRPr b="0" lang="en-IN" sz="2400" spc="-1" strike="noStrike">
                  <a:latin typeface="Arial"/>
                </a:endParaRPr>
              </a:p>
            </p:txBody>
          </p:sp>
          <p:sp>
            <p:nvSpPr>
              <p:cNvPr id="535" name="Oval 322"/>
              <p:cNvSpPr/>
              <p:nvPr/>
            </p:nvSpPr>
            <p:spPr>
              <a:xfrm>
                <a:off x="5059440" y="323856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5</a:t>
                </a:r>
                <a:endParaRPr b="0" lang="en-IN" sz="2400" spc="-1" strike="noStrike">
                  <a:latin typeface="Arial"/>
                </a:endParaRPr>
              </a:p>
            </p:txBody>
          </p:sp>
          <p:sp>
            <p:nvSpPr>
              <p:cNvPr id="536" name="Oval 323"/>
              <p:cNvSpPr/>
              <p:nvPr/>
            </p:nvSpPr>
            <p:spPr>
              <a:xfrm>
                <a:off x="5654880" y="384732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6</a:t>
                </a:r>
                <a:endParaRPr b="0" lang="en-IN" sz="2400" spc="-1" strike="noStrike">
                  <a:latin typeface="Arial"/>
                </a:endParaRPr>
              </a:p>
            </p:txBody>
          </p:sp>
          <p:sp>
            <p:nvSpPr>
              <p:cNvPr id="537" name="Line 324"/>
              <p:cNvSpPr/>
              <p:nvPr/>
            </p:nvSpPr>
            <p:spPr>
              <a:xfrm flipH="1">
                <a:off x="5376960" y="2907360"/>
                <a:ext cx="304200" cy="363240"/>
              </a:xfrm>
              <a:prstGeom prst="line">
                <a:avLst/>
              </a:prstGeom>
              <a:ln w="9525">
                <a:solidFill>
                  <a:srgbClr val="000000"/>
                </a:solidFill>
                <a:round/>
              </a:ln>
            </p:spPr>
            <p:style>
              <a:lnRef idx="0"/>
              <a:fillRef idx="0"/>
              <a:effectRef idx="0"/>
              <a:fontRef idx="minor"/>
            </p:style>
          </p:sp>
          <p:sp>
            <p:nvSpPr>
              <p:cNvPr id="538" name="Line 325"/>
              <p:cNvSpPr/>
              <p:nvPr/>
            </p:nvSpPr>
            <p:spPr>
              <a:xfrm>
                <a:off x="5416560" y="3569400"/>
                <a:ext cx="238320" cy="416520"/>
              </a:xfrm>
              <a:prstGeom prst="line">
                <a:avLst/>
              </a:prstGeom>
              <a:ln w="9525">
                <a:solidFill>
                  <a:srgbClr val="000000"/>
                </a:solidFill>
                <a:round/>
              </a:ln>
            </p:spPr>
            <p:style>
              <a:lnRef idx="0"/>
              <a:fillRef idx="0"/>
              <a:effectRef idx="0"/>
              <a:fontRef idx="minor"/>
            </p:style>
          </p:sp>
        </p:grpSp>
        <p:sp>
          <p:nvSpPr>
            <p:cNvPr id="539" name="Oval 326"/>
            <p:cNvSpPr/>
            <p:nvPr/>
          </p:nvSpPr>
          <p:spPr>
            <a:xfrm>
              <a:off x="5139000" y="4690800"/>
              <a:ext cx="462600" cy="362160"/>
            </a:xfrm>
            <a:prstGeom prst="ellipse">
              <a:avLst/>
            </a:prstGeom>
            <a:solidFill>
              <a:srgbClr val="ffffff"/>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2400" spc="-1" strike="noStrike">
                  <a:solidFill>
                    <a:srgbClr val="1f497d"/>
                  </a:solidFill>
                  <a:latin typeface="Times New Roman"/>
                  <a:ea typeface="DejaVu Sans"/>
                </a:rPr>
                <a:t>7</a:t>
              </a:r>
              <a:endParaRPr b="0" lang="en-IN" sz="2400" spc="-1" strike="noStrike">
                <a:latin typeface="Arial"/>
              </a:endParaRPr>
            </a:p>
          </p:txBody>
        </p:sp>
        <p:sp>
          <p:nvSpPr>
            <p:cNvPr id="540" name="Line 327"/>
            <p:cNvSpPr/>
            <p:nvPr/>
          </p:nvSpPr>
          <p:spPr>
            <a:xfrm flipH="1">
              <a:off x="5496120" y="4199400"/>
              <a:ext cx="277920" cy="533880"/>
            </a:xfrm>
            <a:prstGeom prst="line">
              <a:avLst/>
            </a:prstGeom>
            <a:ln w="9525">
              <a:solidFill>
                <a:srgbClr val="000000"/>
              </a:solidFill>
              <a:round/>
            </a:ln>
          </p:spPr>
          <p:style>
            <a:lnRef idx="0"/>
            <a:fillRef idx="0"/>
            <a:effectRef idx="0"/>
            <a:fontRef idx="minor"/>
          </p:style>
        </p:sp>
        <p:sp>
          <p:nvSpPr>
            <p:cNvPr id="541" name="Text Box 328"/>
            <p:cNvSpPr/>
            <p:nvPr/>
          </p:nvSpPr>
          <p:spPr>
            <a:xfrm>
              <a:off x="2567160" y="2538360"/>
              <a:ext cx="183600" cy="456480"/>
            </a:xfrm>
            <a:prstGeom prst="rect">
              <a:avLst/>
            </a:prstGeom>
            <a:noFill/>
            <a:ln w="9525">
              <a:noFill/>
            </a:ln>
          </p:spPr>
          <p:style>
            <a:lnRef idx="0"/>
            <a:fillRef idx="0"/>
            <a:effectRef idx="0"/>
            <a:fontRef idx="minor"/>
          </p:style>
        </p:sp>
        <p:sp>
          <p:nvSpPr>
            <p:cNvPr id="542" name="Rectangle 329"/>
            <p:cNvSpPr/>
            <p:nvPr/>
          </p:nvSpPr>
          <p:spPr>
            <a:xfrm>
              <a:off x="4871880" y="2588400"/>
              <a:ext cx="183600" cy="335520"/>
            </a:xfrm>
            <a:prstGeom prst="rect">
              <a:avLst/>
            </a:prstGeom>
            <a:noFill/>
            <a:ln w="9525">
              <a:noFill/>
            </a:ln>
          </p:spPr>
          <p:style>
            <a:lnRef idx="0"/>
            <a:fillRef idx="0"/>
            <a:effectRef idx="0"/>
            <a:fontRef idx="minor"/>
          </p:style>
        </p:sp>
        <p:sp>
          <p:nvSpPr>
            <p:cNvPr id="543" name="Rectangle 330"/>
            <p:cNvSpPr/>
            <p:nvPr/>
          </p:nvSpPr>
          <p:spPr>
            <a:xfrm>
              <a:off x="4651560" y="5108760"/>
              <a:ext cx="183600" cy="335520"/>
            </a:xfrm>
            <a:prstGeom prst="rect">
              <a:avLst/>
            </a:prstGeom>
            <a:noFill/>
            <a:ln w="9525">
              <a:noFill/>
            </a:ln>
          </p:spPr>
          <p:style>
            <a:lnRef idx="0"/>
            <a:fillRef idx="0"/>
            <a:effectRef idx="0"/>
            <a:fontRef idx="minor"/>
          </p:style>
        </p:sp>
      </p:grpSp>
      <p:sp>
        <p:nvSpPr>
          <p:cNvPr id="544" name="Text Box 331"/>
          <p:cNvSpPr/>
          <p:nvPr/>
        </p:nvSpPr>
        <p:spPr>
          <a:xfrm>
            <a:off x="1931040" y="6461640"/>
            <a:ext cx="8758440" cy="395280"/>
          </a:xfrm>
          <a:prstGeom prst="rect">
            <a:avLst/>
          </a:prstGeom>
          <a:noFill/>
          <a:ln w="9525">
            <a:noFill/>
          </a:ln>
        </p:spPr>
        <p:style>
          <a:lnRef idx="0"/>
          <a:fillRef idx="0"/>
          <a:effectRef idx="0"/>
          <a:fontRef idx="minor"/>
        </p:style>
        <p:txBody>
          <a:bodyPr wrap="none" lIns="90000" rIns="90000" tIns="45000" bIns="45000" anchor="ctr">
            <a:spAutoFit/>
          </a:bodyPr>
          <a:p>
            <a:pPr algn="ctr">
              <a:lnSpc>
                <a:spcPct val="100000"/>
              </a:lnSpc>
            </a:pPr>
            <a:r>
              <a:rPr b="0" lang="en-US" sz="2000" spc="-1" strike="noStrike">
                <a:solidFill>
                  <a:srgbClr val="000000"/>
                </a:solidFill>
                <a:latin typeface="Times New Roman"/>
                <a:ea typeface="DejaVu Sans"/>
              </a:rPr>
              <a:t>An undirected graph with </a:t>
            </a:r>
            <a:r>
              <a:rPr b="0" lang="en-US" sz="2000" spc="-1" strike="noStrike">
                <a:solidFill>
                  <a:srgbClr val="1f497d"/>
                </a:solidFill>
                <a:latin typeface="Times New Roman"/>
                <a:ea typeface="DejaVu Sans"/>
              </a:rPr>
              <a:t>n</a:t>
            </a:r>
            <a:r>
              <a:rPr b="0" lang="en-US" sz="2000" spc="-1" strike="noStrike">
                <a:solidFill>
                  <a:srgbClr val="000000"/>
                </a:solidFill>
                <a:latin typeface="Times New Roman"/>
                <a:ea typeface="DejaVu Sans"/>
              </a:rPr>
              <a:t> vertices and </a:t>
            </a:r>
            <a:r>
              <a:rPr b="0" lang="en-US" sz="2000" spc="-1" strike="noStrike">
                <a:solidFill>
                  <a:srgbClr val="1f497d"/>
                </a:solidFill>
                <a:latin typeface="Times New Roman"/>
                <a:ea typeface="DejaVu Sans"/>
              </a:rPr>
              <a:t>e</a:t>
            </a:r>
            <a:r>
              <a:rPr b="0" lang="en-US" sz="2000" spc="-1" strike="noStrike">
                <a:solidFill>
                  <a:srgbClr val="000000"/>
                </a:solidFill>
                <a:latin typeface="Times New Roman"/>
                <a:ea typeface="DejaVu Sans"/>
              </a:rPr>
              <a:t> edges ==&gt; </a:t>
            </a:r>
            <a:r>
              <a:rPr b="0" lang="en-US" sz="2000" spc="-1" strike="noStrike">
                <a:solidFill>
                  <a:srgbClr val="cc3300"/>
                </a:solidFill>
                <a:latin typeface="Times New Roman"/>
                <a:ea typeface="DejaVu Sans"/>
              </a:rPr>
              <a:t>n</a:t>
            </a:r>
            <a:r>
              <a:rPr b="0" lang="en-US" sz="2000" spc="-1" strike="noStrike">
                <a:solidFill>
                  <a:srgbClr val="000000"/>
                </a:solidFill>
                <a:latin typeface="Times New Roman"/>
                <a:ea typeface="DejaVu Sans"/>
              </a:rPr>
              <a:t> head nodes and </a:t>
            </a:r>
            <a:r>
              <a:rPr b="0" lang="en-US" sz="2000" spc="-1" strike="noStrike">
                <a:solidFill>
                  <a:srgbClr val="cc3300"/>
                </a:solidFill>
                <a:latin typeface="Times New Roman"/>
                <a:ea typeface="DejaVu Sans"/>
              </a:rPr>
              <a:t>2e</a:t>
            </a:r>
            <a:r>
              <a:rPr b="0" lang="en-US" sz="2000" spc="-1" strike="noStrike">
                <a:solidFill>
                  <a:srgbClr val="000000"/>
                </a:solidFill>
                <a:latin typeface="Times New Roman"/>
                <a:ea typeface="DejaVu Sans"/>
              </a:rPr>
              <a:t> list nodes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Content Placeholder 2"/>
          <p:cNvSpPr/>
          <p:nvPr/>
        </p:nvSpPr>
        <p:spPr>
          <a:xfrm>
            <a:off x="1721160" y="1455480"/>
            <a:ext cx="9107280" cy="4249800"/>
          </a:xfrm>
          <a:prstGeom prst="rect">
            <a:avLst/>
          </a:prstGeom>
          <a:noFill/>
          <a:ln w="0">
            <a:noFill/>
          </a:ln>
        </p:spPr>
        <p:style>
          <a:lnRef idx="0"/>
          <a:fillRef idx="0"/>
          <a:effectRef idx="0"/>
          <a:fontRef idx="minor"/>
        </p:style>
        <p:txBody>
          <a:bodyPr lIns="90000" rIns="90000" tIns="45000" bIns="45000" anchor="ctr">
            <a:normAutofit/>
          </a:bodyPr>
          <a:p>
            <a:pPr marL="344520" indent="-343800" algn="just">
              <a:lnSpc>
                <a:spcPct val="120000"/>
              </a:lnSpc>
              <a:spcBef>
                <a:spcPts val="1001"/>
              </a:spcBef>
              <a:spcAft>
                <a:spcPts val="601"/>
              </a:spcAft>
              <a:buClr>
                <a:srgbClr val="f79646"/>
              </a:buClr>
              <a:buSzPct val="90000"/>
              <a:buFont typeface="Wingdings" charset="2"/>
              <a:buChar char=""/>
            </a:pPr>
            <a:r>
              <a:rPr b="0" lang="en-IN" sz="2800" spc="-1" strike="noStrike">
                <a:solidFill>
                  <a:srgbClr val="000000"/>
                </a:solidFill>
                <a:latin typeface="Cambria"/>
              </a:rPr>
              <a:t>Depth-first search (DFS)</a:t>
            </a:r>
            <a:endParaRPr b="0" lang="en-IN" sz="2800" spc="-1" strike="noStrike">
              <a:latin typeface="Arial"/>
            </a:endParaRPr>
          </a:p>
          <a:p>
            <a:pPr algn="just">
              <a:lnSpc>
                <a:spcPct val="120000"/>
              </a:lnSpc>
              <a:spcBef>
                <a:spcPts val="1001"/>
              </a:spcBef>
              <a:spcAft>
                <a:spcPts val="601"/>
              </a:spcAft>
              <a:tabLst>
                <a:tab algn="l" pos="0"/>
              </a:tabLst>
            </a:pPr>
            <a:r>
              <a:rPr b="0" lang="en-IN" sz="2800" spc="-1" strike="noStrike">
                <a:solidFill>
                  <a:srgbClr val="000000"/>
                </a:solidFill>
                <a:latin typeface="Cambria"/>
              </a:rPr>
              <a:t>	</a:t>
            </a:r>
            <a:r>
              <a:rPr b="0" lang="en-IN" sz="2800" spc="-1" strike="noStrike">
                <a:solidFill>
                  <a:srgbClr val="000000"/>
                </a:solidFill>
                <a:latin typeface="Cambria"/>
              </a:rPr>
              <a:t>- </a:t>
            </a:r>
            <a:r>
              <a:rPr b="0" lang="en-IN" sz="2400" spc="-1" strike="noStrike">
                <a:solidFill>
                  <a:srgbClr val="000000"/>
                </a:solidFill>
                <a:latin typeface="Cambria"/>
              </a:rPr>
              <a:t>Implemented using Stack</a:t>
            </a:r>
            <a:endParaRPr b="0" lang="en-IN" sz="2400" spc="-1" strike="noStrike">
              <a:latin typeface="Arial"/>
            </a:endParaRPr>
          </a:p>
          <a:p>
            <a:pPr marL="344520" indent="-343800" algn="just">
              <a:lnSpc>
                <a:spcPct val="120000"/>
              </a:lnSpc>
              <a:spcBef>
                <a:spcPts val="1001"/>
              </a:spcBef>
              <a:spcAft>
                <a:spcPts val="601"/>
              </a:spcAft>
              <a:buClr>
                <a:srgbClr val="f79646"/>
              </a:buClr>
              <a:buSzPct val="90000"/>
              <a:buFont typeface="Wingdings" charset="2"/>
              <a:buChar char=""/>
              <a:tabLst>
                <a:tab algn="l" pos="0"/>
              </a:tabLst>
            </a:pPr>
            <a:r>
              <a:rPr b="0" lang="en-IN" sz="2800" spc="-1" strike="noStrike">
                <a:solidFill>
                  <a:srgbClr val="000000"/>
                </a:solidFill>
                <a:latin typeface="Cambria"/>
              </a:rPr>
              <a:t>Breadth-first search (BFS)</a:t>
            </a:r>
            <a:endParaRPr b="0" lang="en-IN" sz="2800" spc="-1" strike="noStrike">
              <a:latin typeface="Arial"/>
            </a:endParaRPr>
          </a:p>
          <a:p>
            <a:pPr marL="457200" algn="just">
              <a:lnSpc>
                <a:spcPct val="120000"/>
              </a:lnSpc>
              <a:spcBef>
                <a:spcPts val="499"/>
              </a:spcBef>
              <a:spcAft>
                <a:spcPts val="601"/>
              </a:spcAft>
              <a:tabLst>
                <a:tab algn="l" pos="0"/>
              </a:tabLst>
            </a:pPr>
            <a:r>
              <a:rPr b="0" lang="en-IN" sz="2400" spc="-1" strike="noStrike">
                <a:solidFill>
                  <a:srgbClr val="000000"/>
                </a:solidFill>
                <a:latin typeface="Cambria"/>
              </a:rPr>
              <a:t>    </a:t>
            </a:r>
            <a:r>
              <a:rPr b="0" lang="en-IN" sz="2400" spc="-1" strike="noStrike">
                <a:solidFill>
                  <a:srgbClr val="000000"/>
                </a:solidFill>
                <a:latin typeface="Cambria"/>
              </a:rPr>
              <a:t>- Implemented using Queue</a:t>
            </a:r>
            <a:endParaRPr b="0" lang="en-IN" sz="2400" spc="-1" strike="noStrike">
              <a:latin typeface="Arial"/>
            </a:endParaRPr>
          </a:p>
        </p:txBody>
      </p:sp>
      <p:sp>
        <p:nvSpPr>
          <p:cNvPr id="546" name="Rectangle 2"/>
          <p:cNvSpPr/>
          <p:nvPr/>
        </p:nvSpPr>
        <p:spPr>
          <a:xfrm>
            <a:off x="1720800" y="487440"/>
            <a:ext cx="8640000" cy="704160"/>
          </a:xfrm>
          <a:prstGeom prst="rect">
            <a:avLst/>
          </a:prstGeom>
          <a:noFill/>
          <a:ln w="0">
            <a:noFill/>
          </a:ln>
        </p:spPr>
        <p:style>
          <a:lnRef idx="0"/>
          <a:fillRef idx="0"/>
          <a:effectRef idx="0"/>
          <a:fontRef idx="minor"/>
        </p:style>
        <p:txBody>
          <a:bodyPr lIns="90000" rIns="90000" tIns="45000" bIns="45000">
            <a:normAutofit/>
          </a:bodyPr>
          <a:p>
            <a:pPr>
              <a:lnSpc>
                <a:spcPct val="90000"/>
              </a:lnSpc>
            </a:pPr>
            <a:r>
              <a:rPr b="0" lang="en-US" sz="3600" spc="-1" strike="noStrike">
                <a:solidFill>
                  <a:srgbClr val="c00000"/>
                </a:solidFill>
                <a:latin typeface="Cambria"/>
              </a:rPr>
              <a:t>Graph Traversal Orders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itle 1"/>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rmAutofit fontScale="45000"/>
          </a:bodyPr>
          <a:p>
            <a:pPr>
              <a:lnSpc>
                <a:spcPct val="90000"/>
              </a:lnSpc>
            </a:pPr>
            <a:r>
              <a:rPr b="0" lang="en-IN" sz="3600" spc="-1" strike="noStrike">
                <a:solidFill>
                  <a:srgbClr val="c00000"/>
                </a:solidFill>
                <a:latin typeface="Cambria"/>
              </a:rPr>
              <a:t>Depth-first search (DFS)</a:t>
            </a:r>
            <a:br/>
            <a:endParaRPr b="0" lang="en-IN" sz="3600" spc="-1" strike="noStrike">
              <a:latin typeface="Arial"/>
            </a:endParaRPr>
          </a:p>
        </p:txBody>
      </p:sp>
      <p:sp>
        <p:nvSpPr>
          <p:cNvPr id="548" name="Content Placeholder 2"/>
          <p:cNvSpPr/>
          <p:nvPr/>
        </p:nvSpPr>
        <p:spPr>
          <a:xfrm>
            <a:off x="1721160" y="1455480"/>
            <a:ext cx="9107280" cy="4914360"/>
          </a:xfrm>
          <a:prstGeom prst="rect">
            <a:avLst/>
          </a:prstGeom>
          <a:noFill/>
          <a:ln w="0">
            <a:noFill/>
          </a:ln>
        </p:spPr>
        <p:style>
          <a:lnRef idx="0"/>
          <a:fillRef idx="0"/>
          <a:effectRef idx="0"/>
          <a:fontRef idx="minor"/>
        </p:style>
        <p:txBody>
          <a:bodyPr lIns="90000" rIns="90000" tIns="45000" bIns="45000" anchor="ctr">
            <a:normAutofit/>
          </a:bodyPr>
          <a:p>
            <a:pPr algn="just">
              <a:lnSpc>
                <a:spcPct val="120000"/>
              </a:lnSpc>
              <a:spcBef>
                <a:spcPts val="1001"/>
              </a:spcBef>
              <a:spcAft>
                <a:spcPts val="601"/>
              </a:spcAft>
              <a:tabLst>
                <a:tab algn="l" pos="0"/>
              </a:tabLst>
            </a:pPr>
            <a:r>
              <a:rPr b="0" lang="en-US" sz="2400" spc="-1" strike="noStrike">
                <a:solidFill>
                  <a:srgbClr val="000000"/>
                </a:solidFill>
                <a:latin typeface="Cambria"/>
              </a:rPr>
              <a:t>Step 1: Initialize each node in G in ready state</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2: Push the starting node A on the stack </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3: Repeat Steps 4 and 5 until STACK is empty</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4: Pop the top node N. Process it and set its status as processed state</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5: Push on the stack all the neighbors of N</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[END OF LOOP]</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6: EXIT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itle 1"/>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rmAutofit fontScale="45000"/>
          </a:bodyPr>
          <a:p>
            <a:pPr>
              <a:lnSpc>
                <a:spcPct val="90000"/>
              </a:lnSpc>
            </a:pPr>
            <a:r>
              <a:rPr b="0" lang="en-IN" sz="3600" spc="-1" strike="noStrike">
                <a:solidFill>
                  <a:srgbClr val="c00000"/>
                </a:solidFill>
                <a:latin typeface="Cambria"/>
              </a:rPr>
              <a:t>Breadth-first search (BFS)</a:t>
            </a:r>
            <a:br/>
            <a:endParaRPr b="0" lang="en-IN" sz="3600" spc="-1" strike="noStrike">
              <a:latin typeface="Arial"/>
            </a:endParaRPr>
          </a:p>
        </p:txBody>
      </p:sp>
      <p:sp>
        <p:nvSpPr>
          <p:cNvPr id="550" name="Content Placeholder 2"/>
          <p:cNvSpPr/>
          <p:nvPr/>
        </p:nvSpPr>
        <p:spPr>
          <a:xfrm>
            <a:off x="1721160" y="1455480"/>
            <a:ext cx="9107280" cy="4914360"/>
          </a:xfrm>
          <a:prstGeom prst="rect">
            <a:avLst/>
          </a:prstGeom>
          <a:noFill/>
          <a:ln w="0">
            <a:noFill/>
          </a:ln>
        </p:spPr>
        <p:style>
          <a:lnRef idx="0"/>
          <a:fillRef idx="0"/>
          <a:effectRef idx="0"/>
          <a:fontRef idx="minor"/>
        </p:style>
        <p:txBody>
          <a:bodyPr lIns="90000" rIns="90000" tIns="45000" bIns="45000" anchor="ctr">
            <a:normAutofit/>
          </a:bodyPr>
          <a:p>
            <a:pPr algn="just">
              <a:lnSpc>
                <a:spcPct val="120000"/>
              </a:lnSpc>
              <a:spcBef>
                <a:spcPts val="1001"/>
              </a:spcBef>
              <a:spcAft>
                <a:spcPts val="601"/>
              </a:spcAft>
              <a:tabLst>
                <a:tab algn="l" pos="0"/>
              </a:tabLst>
            </a:pPr>
            <a:r>
              <a:rPr b="0" lang="en-US" sz="2400" spc="-1" strike="noStrike">
                <a:solidFill>
                  <a:srgbClr val="000000"/>
                </a:solidFill>
                <a:latin typeface="Cambria"/>
              </a:rPr>
              <a:t>Step 1: Initialize each node in G in ready state</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2: Enqueue the starting node A in the queue </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3: Repeat Steps 4 and 5 until queue is empty</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4: Dequeue the front element node N. Process it and set its status as processed state</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5: Enqueue in the queue all the neighbors of N</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[END OF LOOP]</a:t>
            </a:r>
            <a:endParaRPr b="0" lang="en-IN" sz="2400" spc="-1" strike="noStrike">
              <a:latin typeface="Arial"/>
            </a:endParaRPr>
          </a:p>
          <a:p>
            <a:pPr algn="just">
              <a:lnSpc>
                <a:spcPct val="120000"/>
              </a:lnSpc>
              <a:spcBef>
                <a:spcPts val="1001"/>
              </a:spcBef>
              <a:spcAft>
                <a:spcPts val="601"/>
              </a:spcAft>
              <a:tabLst>
                <a:tab algn="l" pos="0"/>
              </a:tabLst>
            </a:pPr>
            <a:r>
              <a:rPr b="0" lang="en-US" sz="2400" spc="-1" strike="noStrike">
                <a:solidFill>
                  <a:srgbClr val="000000"/>
                </a:solidFill>
                <a:latin typeface="Cambria"/>
              </a:rPr>
              <a:t>Step 6: EXIT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ea typeface="MS Mincho"/>
              </a:rPr>
              <a:t>Directed vs. Undirected graphs</a:t>
            </a:r>
            <a:endParaRPr b="0" lang="en-IN" sz="3600" spc="-1" strike="noStrike">
              <a:latin typeface="Arial"/>
            </a:endParaRPr>
          </a:p>
        </p:txBody>
      </p:sp>
      <p:sp>
        <p:nvSpPr>
          <p:cNvPr id="192" name="Rectangle 3"/>
          <p:cNvSpPr/>
          <p:nvPr/>
        </p:nvSpPr>
        <p:spPr>
          <a:xfrm>
            <a:off x="1481400" y="1427040"/>
            <a:ext cx="8500320" cy="106596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ea typeface="MS Mincho"/>
              </a:rPr>
              <a:t>When the edges in a graph have no direction, the graph is called </a:t>
            </a:r>
            <a:r>
              <a:rPr b="0" i="1" lang="en-US" sz="2400" spc="-1" strike="noStrike">
                <a:solidFill>
                  <a:srgbClr val="000000"/>
                </a:solidFill>
                <a:latin typeface="Cambria"/>
                <a:ea typeface="MS Mincho"/>
              </a:rPr>
              <a:t>undirected</a:t>
            </a:r>
            <a:endParaRPr b="0" lang="en-IN" sz="2400" spc="-1" strike="noStrike">
              <a:latin typeface="Arial"/>
            </a:endParaRPr>
          </a:p>
        </p:txBody>
      </p:sp>
      <p:pic>
        <p:nvPicPr>
          <p:cNvPr id="193" name="Picture 4" descr="C:\My Documents\308 PowerPoint\Figures\MACJOBS\JPEGS\CHAP09\P551.jpg"/>
          <p:cNvPicPr/>
          <p:nvPr/>
        </p:nvPicPr>
        <p:blipFill>
          <a:blip r:embed="rId1">
            <a:lum bright="-12000"/>
          </a:blip>
          <a:srcRect l="0" t="0" r="36246" b="71896"/>
          <a:stretch/>
        </p:blipFill>
        <p:spPr>
          <a:xfrm>
            <a:off x="3736800" y="2729520"/>
            <a:ext cx="4608000" cy="378504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Rectangle 2"/>
          <p:cNvSpPr/>
          <p:nvPr/>
        </p:nvSpPr>
        <p:spPr>
          <a:xfrm>
            <a:off x="2209680" y="268200"/>
            <a:ext cx="7771680" cy="114228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000000"/>
                </a:solidFill>
                <a:latin typeface="Cambria Math"/>
                <a:ea typeface="Cambria Math"/>
              </a:rPr>
              <a:t>Graph Traversal Orders</a:t>
            </a:r>
            <a:endParaRPr b="0" lang="en-IN" sz="3600" spc="-1" strike="noStrike">
              <a:latin typeface="Arial"/>
            </a:endParaRPr>
          </a:p>
        </p:txBody>
      </p:sp>
      <p:sp>
        <p:nvSpPr>
          <p:cNvPr id="552" name="Text Box 3"/>
          <p:cNvSpPr/>
          <p:nvPr/>
        </p:nvSpPr>
        <p:spPr>
          <a:xfrm>
            <a:off x="1865520" y="1237320"/>
            <a:ext cx="8609760" cy="4732560"/>
          </a:xfrm>
          <a:prstGeom prst="rect">
            <a:avLst/>
          </a:prstGeom>
          <a:noFill/>
          <a:ln w="9525">
            <a:noFill/>
          </a:ln>
        </p:spPr>
        <p:style>
          <a:lnRef idx="0"/>
          <a:fillRef idx="0"/>
          <a:effectRef idx="0"/>
          <a:fontRef idx="minor"/>
        </p:style>
        <p:txBody>
          <a:bodyPr lIns="90000" rIns="90000" tIns="45000" bIns="45000">
            <a:spAutoFit/>
          </a:bodyPr>
          <a:p>
            <a:pPr algn="just">
              <a:lnSpc>
                <a:spcPct val="100000"/>
              </a:lnSpc>
              <a:spcBef>
                <a:spcPts val="499"/>
              </a:spcBef>
              <a:spcAft>
                <a:spcPts val="499"/>
              </a:spcAft>
            </a:pPr>
            <a:r>
              <a:rPr b="0" lang="en-US" sz="2400" spc="-1" strike="noStrike">
                <a:solidFill>
                  <a:srgbClr val="000000"/>
                </a:solidFill>
                <a:latin typeface="Cambria"/>
                <a:ea typeface="DejaVu Sans"/>
              </a:rPr>
              <a:t>The order we explore the vertices depends upon the data structure used to hold the discovered vertices yet to be fully explored: </a:t>
            </a:r>
            <a:endParaRPr b="0" lang="en-IN" sz="2400" spc="-1" strike="noStrike">
              <a:latin typeface="Arial"/>
            </a:endParaRPr>
          </a:p>
          <a:p>
            <a:pPr lvl="1" marL="457200" indent="-215640" algn="just">
              <a:lnSpc>
                <a:spcPct val="100000"/>
              </a:lnSpc>
              <a:spcBef>
                <a:spcPts val="499"/>
              </a:spcBef>
              <a:spcAft>
                <a:spcPts val="499"/>
              </a:spcAft>
              <a:buClr>
                <a:srgbClr val="000000"/>
              </a:buClr>
              <a:buFont typeface="Symbol"/>
              <a:buChar char="·"/>
            </a:pPr>
            <a:r>
              <a:rPr b="1" i="1" lang="en-US" sz="2400" spc="-1" strike="noStrike">
                <a:solidFill>
                  <a:srgbClr val="000000"/>
                </a:solidFill>
                <a:latin typeface="Cambria"/>
                <a:ea typeface="DejaVu Sans"/>
              </a:rPr>
              <a:t> </a:t>
            </a:r>
            <a:r>
              <a:rPr b="1" i="1" lang="en-US" sz="2400" spc="-1" strike="noStrike">
                <a:solidFill>
                  <a:srgbClr val="000000"/>
                </a:solidFill>
                <a:latin typeface="Cambria"/>
                <a:ea typeface="DejaVu Sans"/>
              </a:rPr>
              <a:t>Queue</a:t>
            </a:r>
            <a:r>
              <a:rPr b="0" lang="en-US" sz="2400" spc="-1" strike="noStrike">
                <a:solidFill>
                  <a:srgbClr val="000000"/>
                </a:solidFill>
                <a:latin typeface="Cambria"/>
                <a:ea typeface="DejaVu Sans"/>
              </a:rPr>
              <a:t> - by storing the vertices in a first-in, first out (FIFO) queue, we explore the oldest unexplored vertices first. Thus we radiate out slowly from the starting vertex, defining a so-called </a:t>
            </a:r>
            <a:r>
              <a:rPr b="0" i="1" lang="en-US" sz="2400" spc="-1" strike="noStrike">
                <a:solidFill>
                  <a:srgbClr val="c0504d"/>
                </a:solidFill>
                <a:latin typeface="Cambria"/>
                <a:ea typeface="DejaVu Sans"/>
              </a:rPr>
              <a:t>breadth-first search</a:t>
            </a:r>
            <a:r>
              <a:rPr b="0" lang="en-US" sz="2400" spc="-1" strike="noStrike">
                <a:solidFill>
                  <a:srgbClr val="000000"/>
                </a:solidFill>
                <a:latin typeface="Cambria"/>
                <a:ea typeface="DejaVu Sans"/>
              </a:rPr>
              <a:t>. </a:t>
            </a:r>
            <a:endParaRPr b="0" lang="en-IN" sz="2400" spc="-1" strike="noStrike">
              <a:latin typeface="Arial"/>
            </a:endParaRPr>
          </a:p>
          <a:p>
            <a:pPr lvl="1" marL="457200" indent="-215640" algn="just">
              <a:lnSpc>
                <a:spcPct val="100000"/>
              </a:lnSpc>
              <a:spcBef>
                <a:spcPts val="499"/>
              </a:spcBef>
              <a:spcAft>
                <a:spcPts val="499"/>
              </a:spcAft>
              <a:buClr>
                <a:srgbClr val="000000"/>
              </a:buClr>
              <a:buFont typeface="Symbol"/>
              <a:buChar char="·"/>
            </a:pPr>
            <a:r>
              <a:rPr b="1" i="1" lang="en-US" sz="2400" spc="-1" strike="noStrike">
                <a:solidFill>
                  <a:srgbClr val="000000"/>
                </a:solidFill>
                <a:latin typeface="Cambria"/>
                <a:ea typeface="DejaVu Sans"/>
              </a:rPr>
              <a:t> </a:t>
            </a:r>
            <a:r>
              <a:rPr b="1" i="1" lang="en-US" sz="2400" spc="-1" strike="noStrike">
                <a:solidFill>
                  <a:srgbClr val="000000"/>
                </a:solidFill>
                <a:latin typeface="Cambria"/>
                <a:ea typeface="DejaVu Sans"/>
              </a:rPr>
              <a:t>Stack</a:t>
            </a:r>
            <a:r>
              <a:rPr b="0" lang="en-US" sz="2400" spc="-1" strike="noStrike">
                <a:solidFill>
                  <a:srgbClr val="000000"/>
                </a:solidFill>
                <a:latin typeface="Cambria"/>
                <a:ea typeface="DejaVu Sans"/>
              </a:rPr>
              <a:t> - by storing the vertices in a last-in, first-out (LIFO) stack, we explore the vertices by constantly visiting a new neighbor if one is available; we back up only when surrounded by previously discovered vertices.  This defines a so-called </a:t>
            </a:r>
            <a:r>
              <a:rPr b="0" i="1" lang="en-US" sz="2400" spc="-1" strike="noStrike">
                <a:solidFill>
                  <a:srgbClr val="c0504d"/>
                </a:solidFill>
                <a:latin typeface="Cambria"/>
                <a:ea typeface="DejaVu Sans"/>
              </a:rPr>
              <a:t>depth-first search</a:t>
            </a:r>
            <a:r>
              <a:rPr b="0" lang="en-US" sz="2400" spc="-1" strike="noStrike">
                <a:solidFill>
                  <a:srgbClr val="000000"/>
                </a:solidFill>
                <a:latin typeface="Cambria"/>
                <a:ea typeface="DejaVu Sans"/>
              </a:rPr>
              <a: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5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55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554"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76C0ABE8-3FF6-435E-B6D9-3383E6BCE8C6}" type="slidenum">
              <a:rPr b="0" lang="en-US" sz="1800" spc="-1" strike="noStrike">
                <a:solidFill>
                  <a:srgbClr val="8b8b8b"/>
                </a:solidFill>
                <a:latin typeface="Cambria"/>
              </a:rPr>
              <a:t>39</a:t>
            </a:fld>
            <a:endParaRPr b="0" lang="en-IN" sz="1800" spc="-1" strike="noStrike">
              <a:latin typeface="Arial"/>
            </a:endParaRPr>
          </a:p>
        </p:txBody>
      </p:sp>
      <p:sp>
        <p:nvSpPr>
          <p:cNvPr id="555" name="Oval 3"/>
          <p:cNvSpPr/>
          <p:nvPr/>
        </p:nvSpPr>
        <p:spPr>
          <a:xfrm>
            <a:off x="27432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s</a:t>
            </a:r>
            <a:endParaRPr b="0" lang="en-IN" sz="1400" spc="-1" strike="noStrike">
              <a:latin typeface="Arial"/>
            </a:endParaRPr>
          </a:p>
        </p:txBody>
      </p:sp>
      <p:sp>
        <p:nvSpPr>
          <p:cNvPr id="556" name="Oval 4"/>
          <p:cNvSpPr/>
          <p:nvPr/>
        </p:nvSpPr>
        <p:spPr>
          <a:xfrm>
            <a:off x="381312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2</a:t>
            </a:r>
            <a:endParaRPr b="0" lang="en-IN" sz="1400" spc="-1" strike="noStrike">
              <a:latin typeface="Arial"/>
            </a:endParaRPr>
          </a:p>
        </p:txBody>
      </p:sp>
      <p:sp>
        <p:nvSpPr>
          <p:cNvPr id="557" name="Oval 5"/>
          <p:cNvSpPr/>
          <p:nvPr/>
        </p:nvSpPr>
        <p:spPr>
          <a:xfrm>
            <a:off x="510552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5</a:t>
            </a:r>
            <a:endParaRPr b="0" lang="en-IN" sz="1400" spc="-1" strike="noStrike">
              <a:latin typeface="Arial"/>
            </a:endParaRPr>
          </a:p>
        </p:txBody>
      </p:sp>
      <p:sp>
        <p:nvSpPr>
          <p:cNvPr id="558" name="AutoShape 7"/>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59" name="AutoShape 8"/>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60" name="AutoShape 13"/>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61" name="AutoShape 15"/>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62" name="Oval 16"/>
          <p:cNvSpPr/>
          <p:nvPr/>
        </p:nvSpPr>
        <p:spPr>
          <a:xfrm>
            <a:off x="617220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4</a:t>
            </a:r>
            <a:endParaRPr b="0" lang="en-IN" sz="1400" spc="-1" strike="noStrike">
              <a:latin typeface="Arial"/>
            </a:endParaRPr>
          </a:p>
        </p:txBody>
      </p:sp>
      <p:sp>
        <p:nvSpPr>
          <p:cNvPr id="563" name="Oval 17"/>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564" name="AutoShape 20"/>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565" name="AutoShape 21"/>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66" name="AutoShape 23"/>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67" name="Oval 98"/>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568" name="AutoShape 99"/>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69" name="AutoShape 100"/>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570" name="Oval 101"/>
          <p:cNvSpPr/>
          <p:nvPr/>
        </p:nvSpPr>
        <p:spPr>
          <a:xfrm>
            <a:off x="381312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3</a:t>
            </a:r>
            <a:endParaRPr b="0" lang="en-IN" sz="1400" spc="-1" strike="noStrike">
              <a:latin typeface="Arial"/>
            </a:endParaRPr>
          </a:p>
        </p:txBody>
      </p:sp>
      <p:sp>
        <p:nvSpPr>
          <p:cNvPr id="571" name="AutoShape 102"/>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72" name="Oval 103"/>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573" name="Oval 104"/>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574" name="AutoShape 105"/>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75" name="AutoShape 106"/>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76" name="AutoShape 107"/>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77" name="AutoShape 108"/>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78" name="AutoShape 109"/>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79" name="AutoShape 110"/>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80" name="AutoShape 111"/>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582"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7E08885D-2DFB-47ED-91F5-E7752F6E8C73}" type="slidenum">
              <a:rPr b="0" lang="en-US" sz="1800" spc="-1" strike="noStrike">
                <a:solidFill>
                  <a:srgbClr val="8b8b8b"/>
                </a:solidFill>
                <a:latin typeface="Cambria"/>
              </a:rPr>
              <a:t>&lt;number&gt;</a:t>
            </a:fld>
            <a:endParaRPr b="0" lang="en-IN" sz="1800" spc="-1" strike="noStrike">
              <a:latin typeface="Arial"/>
            </a:endParaRPr>
          </a:p>
        </p:txBody>
      </p:sp>
      <p:sp>
        <p:nvSpPr>
          <p:cNvPr id="583" name="Oval 3"/>
          <p:cNvSpPr/>
          <p:nvPr/>
        </p:nvSpPr>
        <p:spPr>
          <a:xfrm>
            <a:off x="274320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584" name="Oval 4"/>
          <p:cNvSpPr/>
          <p:nvPr/>
        </p:nvSpPr>
        <p:spPr>
          <a:xfrm>
            <a:off x="381312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2</a:t>
            </a:r>
            <a:endParaRPr b="0" lang="en-IN" sz="1400" spc="-1" strike="noStrike">
              <a:latin typeface="Arial"/>
            </a:endParaRPr>
          </a:p>
        </p:txBody>
      </p:sp>
      <p:sp>
        <p:nvSpPr>
          <p:cNvPr id="585" name="Oval 5"/>
          <p:cNvSpPr/>
          <p:nvPr/>
        </p:nvSpPr>
        <p:spPr>
          <a:xfrm>
            <a:off x="510552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5</a:t>
            </a:r>
            <a:endParaRPr b="0" lang="en-IN" sz="1400" spc="-1" strike="noStrike">
              <a:latin typeface="Arial"/>
            </a:endParaRPr>
          </a:p>
        </p:txBody>
      </p:sp>
      <p:sp>
        <p:nvSpPr>
          <p:cNvPr id="586"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87"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88"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89"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90" name="Oval 10"/>
          <p:cNvSpPr/>
          <p:nvPr/>
        </p:nvSpPr>
        <p:spPr>
          <a:xfrm>
            <a:off x="617220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4</a:t>
            </a:r>
            <a:endParaRPr b="0" lang="en-IN" sz="1400" spc="-1" strike="noStrike">
              <a:latin typeface="Arial"/>
            </a:endParaRPr>
          </a:p>
        </p:txBody>
      </p:sp>
      <p:sp>
        <p:nvSpPr>
          <p:cNvPr id="591"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592"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593"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94"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95"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596"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597"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598" name="Oval 18"/>
          <p:cNvSpPr/>
          <p:nvPr/>
        </p:nvSpPr>
        <p:spPr>
          <a:xfrm>
            <a:off x="381312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3</a:t>
            </a:r>
            <a:endParaRPr b="0" lang="en-IN" sz="1400" spc="-1" strike="noStrike">
              <a:latin typeface="Arial"/>
            </a:endParaRPr>
          </a:p>
        </p:txBody>
      </p:sp>
      <p:sp>
        <p:nvSpPr>
          <p:cNvPr id="599"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0"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601"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602"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3"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4"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5"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6"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7"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8"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09"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610"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611"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612"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613"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s  </a:t>
            </a:r>
            <a:endParaRPr b="0" lang="en-IN" sz="1800" spc="-1" strike="noStrike">
              <a:latin typeface="Arial"/>
            </a:endParaRPr>
          </a:p>
        </p:txBody>
      </p:sp>
      <p:sp>
        <p:nvSpPr>
          <p:cNvPr id="614"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615" name="AutoShape 35"/>
          <p:cNvSpPr/>
          <p:nvPr/>
        </p:nvSpPr>
        <p:spPr>
          <a:xfrm flipV="1">
            <a:off x="2957400" y="1594080"/>
            <a:ext cx="891360" cy="110088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616" name="Oval 36"/>
          <p:cNvSpPr/>
          <p:nvPr/>
        </p:nvSpPr>
        <p:spPr>
          <a:xfrm>
            <a:off x="380988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617" name="Text Box 37"/>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618" name="Text Box 39"/>
          <p:cNvSpPr/>
          <p:nvPr/>
        </p:nvSpPr>
        <p:spPr>
          <a:xfrm>
            <a:off x="1600200" y="882720"/>
            <a:ext cx="1675800" cy="640800"/>
          </a:xfrm>
          <a:prstGeom prst="rect">
            <a:avLst/>
          </a:prstGeom>
          <a:noFill/>
          <a:ln w="15875">
            <a:noFill/>
          </a:ln>
        </p:spPr>
        <p:style>
          <a:lnRef idx="0"/>
          <a:fillRef idx="0"/>
          <a:effectRef idx="0"/>
          <a:fontRef idx="minor"/>
        </p:style>
        <p:txBody>
          <a:bodyPr lIns="92160" rIns="92160" tIns="46080" bIns="46080">
            <a:spAutoFit/>
          </a:bodyPr>
          <a:p>
            <a:pPr>
              <a:lnSpc>
                <a:spcPct val="100000"/>
              </a:lnSpc>
              <a:spcBef>
                <a:spcPts val="901"/>
              </a:spcBef>
            </a:pPr>
            <a:r>
              <a:rPr b="0" lang="en-US" sz="1800" spc="-1" strike="noStrike">
                <a:solidFill>
                  <a:srgbClr val="000000"/>
                </a:solidFill>
                <a:latin typeface="Cambria"/>
                <a:ea typeface="DejaVu Sans"/>
              </a:rPr>
              <a:t>Shortest path</a:t>
            </a:r>
            <a:br/>
            <a:r>
              <a:rPr b="0" lang="en-US" sz="1800" spc="-1" strike="noStrike">
                <a:solidFill>
                  <a:srgbClr val="000000"/>
                </a:solidFill>
                <a:latin typeface="Cambria"/>
                <a:ea typeface="DejaVu Sans"/>
              </a:rPr>
              <a:t>from s</a:t>
            </a:r>
            <a:endParaRPr b="0" lang="en-IN" sz="1800" spc="-1" strike="noStrike">
              <a:latin typeface="Arial"/>
            </a:endParaRPr>
          </a:p>
        </p:txBody>
      </p:sp>
      <p:sp>
        <p:nvSpPr>
          <p:cNvPr id="619" name="AutoShape 40"/>
          <p:cNvSpPr/>
          <p:nvPr/>
        </p:nvSpPr>
        <p:spPr>
          <a:xfrm flipH="1" rot="16200000">
            <a:off x="1913760" y="2048400"/>
            <a:ext cx="1142280" cy="92880"/>
          </a:xfrm>
          <a:prstGeom prst="curvedConnector3">
            <a:avLst>
              <a:gd name="adj1" fmla="val 50000"/>
            </a:avLst>
          </a:prstGeom>
          <a:noFill/>
          <a:ln w="15875">
            <a:solidFill>
              <a:srgbClr val="000000"/>
            </a:solidFill>
            <a:round/>
            <a:tailEnd len="med" type="triangle" w="med"/>
          </a:ln>
        </p:spPr>
        <p:style>
          <a:lnRef idx="0"/>
          <a:fillRef idx="0"/>
          <a:effectRef idx="0"/>
          <a:fontRef idx="minor"/>
        </p:style>
      </p:sp>
      <p:sp>
        <p:nvSpPr>
          <p:cNvPr id="620" name="AutoShape 41"/>
          <p:cNvSpPr/>
          <p:nvPr/>
        </p:nvSpPr>
        <p:spPr>
          <a:xfrm flipV="1">
            <a:off x="3276720" y="1189080"/>
            <a:ext cx="497880" cy="11880"/>
          </a:xfrm>
          <a:prstGeom prst="curvedConnector3">
            <a:avLst>
              <a:gd name="adj1" fmla="val 50000"/>
            </a:avLst>
          </a:prstGeom>
          <a:noFill/>
          <a:ln w="15875">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22" presetSubtype="8">
                                  <p:stCondLst>
                                    <p:cond delay="0"/>
                                  </p:stCondLst>
                                  <p:childTnLst>
                                    <p:set>
                                      <p:cBhvr>
                                        <p:cTn id="20" dur="1" fill="hold">
                                          <p:stCondLst>
                                            <p:cond delay="0"/>
                                          </p:stCondLst>
                                        </p:cTn>
                                        <p:tgtEl>
                                          <p:spTgt spid="615"/>
                                        </p:tgtEl>
                                        <p:attrNameLst>
                                          <p:attrName>style.visibility</p:attrName>
                                        </p:attrNameLst>
                                      </p:cBhvr>
                                      <p:to>
                                        <p:strVal val="visible"/>
                                      </p:to>
                                    </p:set>
                                    <p:animEffect filter="wipe(left)" transition="in">
                                      <p:cBhvr additive="repl">
                                        <p:cTn id="21" dur="500"/>
                                        <p:tgtEl>
                                          <p:spTgt spid="615"/>
                                        </p:tgtEl>
                                      </p:cBhvr>
                                    </p:animEffect>
                                  </p:childTnLst>
                                </p:cTn>
                              </p:par>
                            </p:childTnLst>
                          </p:cTn>
                        </p:par>
                        <p:par>
                          <p:cTn id="22" fill="hold">
                            <p:stCondLst>
                              <p:cond delay="500"/>
                            </p:stCondLst>
                            <p:childTnLst>
                              <p:par>
                                <p:cTn id="23" nodeType="afterEffect" fill="hold" presetClass="entr" presetID="1">
                                  <p:stCondLst>
                                    <p:cond delay="0"/>
                                  </p:stCondLst>
                                  <p:childTnLst>
                                    <p:set>
                                      <p:cBhvr>
                                        <p:cTn id="24" dur="1" fill="hold">
                                          <p:stCondLst>
                                            <p:cond delay="499"/>
                                          </p:stCondLst>
                                        </p:cTn>
                                        <p:tgtEl>
                                          <p:spTgt spid="616"/>
                                        </p:tgtEl>
                                        <p:attrNameLst>
                                          <p:attrName>style.visibility</p:attrName>
                                        </p:attrNameLst>
                                      </p:cBhvr>
                                      <p:to>
                                        <p:strVal val="visible"/>
                                      </p:to>
                                    </p:set>
                                  </p:childTnLst>
                                </p:cTn>
                              </p:par>
                            </p:childTnLst>
                          </p:cTn>
                        </p:par>
                        <p:par>
                          <p:cTn id="25" fill="hold">
                            <p:stCondLst>
                              <p:cond delay="1000"/>
                            </p:stCondLst>
                            <p:childTnLst>
                              <p:par>
                                <p:cTn id="26" nodeType="afterEffect" fill="hold" presetClass="entr" presetID="1">
                                  <p:stCondLst>
                                    <p:cond delay="0"/>
                                  </p:stCondLst>
                                  <p:childTnLst>
                                    <p:set>
                                      <p:cBhvr>
                                        <p:cTn id="27" dur="1" fill="hold">
                                          <p:stCondLst>
                                            <p:cond delay="499"/>
                                          </p:stCondLst>
                                        </p:cTn>
                                        <p:tgtEl>
                                          <p:spTgt spid="620"/>
                                        </p:tgtEl>
                                        <p:attrNameLst>
                                          <p:attrName>style.visibility</p:attrName>
                                        </p:attrNameLst>
                                      </p:cBhvr>
                                      <p:to>
                                        <p:strVal val="visible"/>
                                      </p:to>
                                    </p:set>
                                  </p:childTnLst>
                                </p:cTn>
                              </p:par>
                            </p:childTnLst>
                          </p:cTn>
                        </p:par>
                        <p:par>
                          <p:cTn id="28" fill="hold">
                            <p:stCondLst>
                              <p:cond delay="1500"/>
                            </p:stCondLst>
                            <p:childTnLst>
                              <p:par>
                                <p:cTn id="29" nodeType="afterEffect" fill="hold" presetClass="entr" presetID="1">
                                  <p:stCondLst>
                                    <p:cond delay="0"/>
                                  </p:stCondLst>
                                  <p:childTnLst>
                                    <p:set>
                                      <p:cBhvr>
                                        <p:cTn id="30" dur="1" fill="hold">
                                          <p:stCondLst>
                                            <p:cond delay="499"/>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622"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AB09093D-6FA4-4EBC-9725-1FE4D45140FF}" type="slidenum">
              <a:rPr b="0" lang="en-US" sz="1800" spc="-1" strike="noStrike">
                <a:solidFill>
                  <a:srgbClr val="8b8b8b"/>
                </a:solidFill>
                <a:latin typeface="Cambria"/>
              </a:rPr>
              <a:t>&lt;number&gt;</a:t>
            </a:fld>
            <a:endParaRPr b="0" lang="en-IN" sz="1800" spc="-1" strike="noStrike">
              <a:latin typeface="Arial"/>
            </a:endParaRPr>
          </a:p>
        </p:txBody>
      </p:sp>
      <p:sp>
        <p:nvSpPr>
          <p:cNvPr id="623" name="Oval 3"/>
          <p:cNvSpPr/>
          <p:nvPr/>
        </p:nvSpPr>
        <p:spPr>
          <a:xfrm>
            <a:off x="274320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624" name="Oval 4"/>
          <p:cNvSpPr/>
          <p:nvPr/>
        </p:nvSpPr>
        <p:spPr>
          <a:xfrm>
            <a:off x="381312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625" name="Oval 5"/>
          <p:cNvSpPr/>
          <p:nvPr/>
        </p:nvSpPr>
        <p:spPr>
          <a:xfrm>
            <a:off x="510552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5</a:t>
            </a:r>
            <a:endParaRPr b="0" lang="en-IN" sz="1400" spc="-1" strike="noStrike">
              <a:latin typeface="Arial"/>
            </a:endParaRPr>
          </a:p>
        </p:txBody>
      </p:sp>
      <p:sp>
        <p:nvSpPr>
          <p:cNvPr id="626"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627"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28"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29"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30" name="Oval 10"/>
          <p:cNvSpPr/>
          <p:nvPr/>
        </p:nvSpPr>
        <p:spPr>
          <a:xfrm>
            <a:off x="617220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4</a:t>
            </a:r>
            <a:endParaRPr b="0" lang="en-IN" sz="1400" spc="-1" strike="noStrike">
              <a:latin typeface="Arial"/>
            </a:endParaRPr>
          </a:p>
        </p:txBody>
      </p:sp>
      <p:sp>
        <p:nvSpPr>
          <p:cNvPr id="631"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632"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633"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34"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35"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636"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37"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638" name="Oval 18"/>
          <p:cNvSpPr/>
          <p:nvPr/>
        </p:nvSpPr>
        <p:spPr>
          <a:xfrm>
            <a:off x="381312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3</a:t>
            </a:r>
            <a:endParaRPr b="0" lang="en-IN" sz="1400" spc="-1" strike="noStrike">
              <a:latin typeface="Arial"/>
            </a:endParaRPr>
          </a:p>
        </p:txBody>
      </p:sp>
      <p:sp>
        <p:nvSpPr>
          <p:cNvPr id="639"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0"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641"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642"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3"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4" name="AutoShape 24"/>
          <p:cNvSpPr/>
          <p:nvPr/>
        </p:nvSpPr>
        <p:spPr>
          <a:xfrm flipV="1">
            <a:off x="4024440" y="2889360"/>
            <a:ext cx="1116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5"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6"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7"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8"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49"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650"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651"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652"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653"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s 2  </a:t>
            </a:r>
            <a:endParaRPr b="0" lang="en-IN" sz="1800" spc="-1" strike="noStrike">
              <a:latin typeface="Arial"/>
            </a:endParaRPr>
          </a:p>
        </p:txBody>
      </p:sp>
      <p:sp>
        <p:nvSpPr>
          <p:cNvPr id="654"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655" name="AutoShape 35"/>
          <p:cNvSpPr/>
          <p:nvPr/>
        </p:nvSpPr>
        <p:spPr>
          <a:xfrm>
            <a:off x="2957400" y="2890800"/>
            <a:ext cx="888120" cy="102312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656" name="Oval 36"/>
          <p:cNvSpPr/>
          <p:nvPr/>
        </p:nvSpPr>
        <p:spPr>
          <a:xfrm>
            <a:off x="38098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657" name="Text Box 37"/>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658" name="Text Box 38"/>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22" presetSubtype="8">
                                  <p:stCondLst>
                                    <p:cond delay="0"/>
                                  </p:stCondLst>
                                  <p:childTnLst>
                                    <p:set>
                                      <p:cBhvr>
                                        <p:cTn id="36" dur="1" fill="hold">
                                          <p:stCondLst>
                                            <p:cond delay="0"/>
                                          </p:stCondLst>
                                        </p:cTn>
                                        <p:tgtEl>
                                          <p:spTgt spid="655"/>
                                        </p:tgtEl>
                                        <p:attrNameLst>
                                          <p:attrName>style.visibility</p:attrName>
                                        </p:attrNameLst>
                                      </p:cBhvr>
                                      <p:to>
                                        <p:strVal val="visible"/>
                                      </p:to>
                                    </p:set>
                                    <p:animEffect filter="wipe(left)" transition="in">
                                      <p:cBhvr additive="repl">
                                        <p:cTn id="37" dur="500"/>
                                        <p:tgtEl>
                                          <p:spTgt spid="655"/>
                                        </p:tgtEl>
                                      </p:cBhvr>
                                    </p:animEffect>
                                  </p:childTnLst>
                                </p:cTn>
                              </p:par>
                            </p:childTnLst>
                          </p:cTn>
                        </p:par>
                        <p:par>
                          <p:cTn id="38" fill="hold">
                            <p:stCondLst>
                              <p:cond delay="500"/>
                            </p:stCondLst>
                            <p:childTnLst>
                              <p:par>
                                <p:cTn id="39" nodeType="afterEffect" fill="hold" presetClass="entr" presetID="1">
                                  <p:stCondLst>
                                    <p:cond delay="0"/>
                                  </p:stCondLst>
                                  <p:childTnLst>
                                    <p:set>
                                      <p:cBhvr>
                                        <p:cTn id="40" dur="1" fill="hold">
                                          <p:stCondLst>
                                            <p:cond delay="499"/>
                                          </p:stCondLst>
                                        </p:cTn>
                                        <p:tgtEl>
                                          <p:spTgt spid="656"/>
                                        </p:tgtEl>
                                        <p:attrNameLst>
                                          <p:attrName>style.visibility</p:attrName>
                                        </p:attrNameLst>
                                      </p:cBhvr>
                                      <p:to>
                                        <p:strVal val="visible"/>
                                      </p:to>
                                    </p:set>
                                  </p:childTnLst>
                                </p:cTn>
                              </p:par>
                            </p:childTnLst>
                          </p:cTn>
                        </p:par>
                        <p:par>
                          <p:cTn id="41" fill="hold">
                            <p:stCondLst>
                              <p:cond delay="1000"/>
                            </p:stCondLst>
                            <p:childTnLst>
                              <p:par>
                                <p:cTn id="42" nodeType="afterEffect" fill="hold" presetClass="entr" presetID="1">
                                  <p:stCondLst>
                                    <p:cond delay="0"/>
                                  </p:stCondLst>
                                  <p:childTnLst>
                                    <p:set>
                                      <p:cBhvr>
                                        <p:cTn id="43" dur="1" fill="hold">
                                          <p:stCondLst>
                                            <p:cond delay="499"/>
                                          </p:stCondLst>
                                        </p:cTn>
                                        <p:tgtEl>
                                          <p:spTgt spid="6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660"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3FEAFB62-19A5-4FC3-9494-99AA7ACC8B88}" type="slidenum">
              <a:rPr b="0" lang="en-US" sz="1800" spc="-1" strike="noStrike">
                <a:solidFill>
                  <a:srgbClr val="8b8b8b"/>
                </a:solidFill>
                <a:latin typeface="Cambria"/>
              </a:rPr>
              <a:t>&lt;number&gt;</a:t>
            </a:fld>
            <a:endParaRPr b="0" lang="en-IN" sz="1800" spc="-1" strike="noStrike">
              <a:latin typeface="Arial"/>
            </a:endParaRPr>
          </a:p>
        </p:txBody>
      </p:sp>
      <p:sp>
        <p:nvSpPr>
          <p:cNvPr id="661" name="Oval 3"/>
          <p:cNvSpPr/>
          <p:nvPr/>
        </p:nvSpPr>
        <p:spPr>
          <a:xfrm>
            <a:off x="274320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662" name="Oval 4"/>
          <p:cNvSpPr/>
          <p:nvPr/>
        </p:nvSpPr>
        <p:spPr>
          <a:xfrm>
            <a:off x="381312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663" name="Oval 5"/>
          <p:cNvSpPr/>
          <p:nvPr/>
        </p:nvSpPr>
        <p:spPr>
          <a:xfrm>
            <a:off x="510552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5</a:t>
            </a:r>
            <a:endParaRPr b="0" lang="en-IN" sz="1400" spc="-1" strike="noStrike">
              <a:latin typeface="Arial"/>
            </a:endParaRPr>
          </a:p>
        </p:txBody>
      </p:sp>
      <p:sp>
        <p:nvSpPr>
          <p:cNvPr id="664"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665"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66"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67"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68" name="Oval 10"/>
          <p:cNvSpPr/>
          <p:nvPr/>
        </p:nvSpPr>
        <p:spPr>
          <a:xfrm>
            <a:off x="617220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4</a:t>
            </a:r>
            <a:endParaRPr b="0" lang="en-IN" sz="1400" spc="-1" strike="noStrike">
              <a:latin typeface="Arial"/>
            </a:endParaRPr>
          </a:p>
        </p:txBody>
      </p:sp>
      <p:sp>
        <p:nvSpPr>
          <p:cNvPr id="669"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670"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671"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72"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73"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674"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75"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676" name="Oval 18"/>
          <p:cNvSpPr/>
          <p:nvPr/>
        </p:nvSpPr>
        <p:spPr>
          <a:xfrm>
            <a:off x="381312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677"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78"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679"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680"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81"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682"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83"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84"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85"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86"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687"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688"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689"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690"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691"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s 2 3  </a:t>
            </a:r>
            <a:endParaRPr b="0" lang="en-IN" sz="1800" spc="-1" strike="noStrike">
              <a:latin typeface="Arial"/>
            </a:endParaRPr>
          </a:p>
        </p:txBody>
      </p:sp>
      <p:sp>
        <p:nvSpPr>
          <p:cNvPr id="692"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693" name="AutoShape 35"/>
          <p:cNvSpPr/>
          <p:nvPr/>
        </p:nvSpPr>
        <p:spPr>
          <a:xfrm>
            <a:off x="3002040" y="2793960"/>
            <a:ext cx="2094840" cy="36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694" name="Oval 36"/>
          <p:cNvSpPr/>
          <p:nvPr/>
        </p:nvSpPr>
        <p:spPr>
          <a:xfrm>
            <a:off x="5105520" y="266688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695" name="Text Box 37"/>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696" name="Text Box 38"/>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697" name="Text Box 40"/>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44" dur="indefinite" restart="never" nodeType="tmRoot">
          <p:childTnLst>
            <p:seq>
              <p:cTn id="45" dur="indefinite" nodeType="mainSeq">
                <p:childTnLst>
                  <p:par>
                    <p:cTn id="46" fill="hold">
                      <p:stCondLst>
                        <p:cond delay="indefinite"/>
                      </p:stCondLst>
                      <p:childTnLst>
                        <p:par>
                          <p:cTn id="47" fill="hold">
                            <p:stCondLst>
                              <p:cond delay="0"/>
                            </p:stCondLst>
                            <p:childTnLst>
                              <p:par>
                                <p:cTn id="48" nodeType="clickEffect" fill="hold" presetClass="entr" presetID="22" presetSubtype="8">
                                  <p:stCondLst>
                                    <p:cond delay="0"/>
                                  </p:stCondLst>
                                  <p:childTnLst>
                                    <p:set>
                                      <p:cBhvr>
                                        <p:cTn id="49" dur="1" fill="hold">
                                          <p:stCondLst>
                                            <p:cond delay="0"/>
                                          </p:stCondLst>
                                        </p:cTn>
                                        <p:tgtEl>
                                          <p:spTgt spid="693"/>
                                        </p:tgtEl>
                                        <p:attrNameLst>
                                          <p:attrName>style.visibility</p:attrName>
                                        </p:attrNameLst>
                                      </p:cBhvr>
                                      <p:to>
                                        <p:strVal val="visible"/>
                                      </p:to>
                                    </p:set>
                                    <p:animEffect filter="wipe(left)" transition="in">
                                      <p:cBhvr additive="repl">
                                        <p:cTn id="50" dur="500"/>
                                        <p:tgtEl>
                                          <p:spTgt spid="693"/>
                                        </p:tgtEl>
                                      </p:cBhvr>
                                    </p:animEffect>
                                  </p:childTnLst>
                                </p:cTn>
                              </p:par>
                            </p:childTnLst>
                          </p:cTn>
                        </p:par>
                        <p:par>
                          <p:cTn id="51" fill="hold">
                            <p:stCondLst>
                              <p:cond delay="500"/>
                            </p:stCondLst>
                            <p:childTnLst>
                              <p:par>
                                <p:cTn id="52" nodeType="afterEffect" fill="hold" presetClass="entr" presetID="1">
                                  <p:stCondLst>
                                    <p:cond delay="0"/>
                                  </p:stCondLst>
                                  <p:childTnLst>
                                    <p:set>
                                      <p:cBhvr>
                                        <p:cTn id="53" dur="1" fill="hold">
                                          <p:stCondLst>
                                            <p:cond delay="499"/>
                                          </p:stCondLst>
                                        </p:cTn>
                                        <p:tgtEl>
                                          <p:spTgt spid="694"/>
                                        </p:tgtEl>
                                        <p:attrNameLst>
                                          <p:attrName>style.visibility</p:attrName>
                                        </p:attrNameLst>
                                      </p:cBhvr>
                                      <p:to>
                                        <p:strVal val="visible"/>
                                      </p:to>
                                    </p:set>
                                  </p:childTnLst>
                                </p:cTn>
                              </p:par>
                            </p:childTnLst>
                          </p:cTn>
                        </p:par>
                        <p:par>
                          <p:cTn id="54" fill="hold">
                            <p:stCondLst>
                              <p:cond delay="1000"/>
                            </p:stCondLst>
                            <p:childTnLst>
                              <p:par>
                                <p:cTn id="55" nodeType="afterEffect" fill="hold" presetClass="entr" presetID="1">
                                  <p:stCondLst>
                                    <p:cond delay="0"/>
                                  </p:stCondLst>
                                  <p:childTnLst>
                                    <p:set>
                                      <p:cBhvr>
                                        <p:cTn id="56" dur="1" fill="hold">
                                          <p:stCondLst>
                                            <p:cond delay="499"/>
                                          </p:stCondLst>
                                        </p:cTn>
                                        <p:tgtEl>
                                          <p:spTgt spid="6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699"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66C51E06-9123-438E-BE3F-B8BAB6B5F242}" type="slidenum">
              <a:rPr b="0" lang="en-US" sz="1800" spc="-1" strike="noStrike">
                <a:solidFill>
                  <a:srgbClr val="8b8b8b"/>
                </a:solidFill>
                <a:latin typeface="Cambria"/>
              </a:rPr>
              <a:t>&lt;number&gt;</a:t>
            </a:fld>
            <a:endParaRPr b="0" lang="en-IN" sz="1800" spc="-1" strike="noStrike">
              <a:latin typeface="Arial"/>
            </a:endParaRPr>
          </a:p>
        </p:txBody>
      </p:sp>
      <p:sp>
        <p:nvSpPr>
          <p:cNvPr id="700"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701" name="Oval 4"/>
          <p:cNvSpPr/>
          <p:nvPr/>
        </p:nvSpPr>
        <p:spPr>
          <a:xfrm>
            <a:off x="381312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702" name="Oval 5"/>
          <p:cNvSpPr/>
          <p:nvPr/>
        </p:nvSpPr>
        <p:spPr>
          <a:xfrm>
            <a:off x="510552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703"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04"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05"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06"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07" name="Oval 10"/>
          <p:cNvSpPr/>
          <p:nvPr/>
        </p:nvSpPr>
        <p:spPr>
          <a:xfrm>
            <a:off x="617220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4</a:t>
            </a:r>
            <a:endParaRPr b="0" lang="en-IN" sz="1400" spc="-1" strike="noStrike">
              <a:latin typeface="Arial"/>
            </a:endParaRPr>
          </a:p>
        </p:txBody>
      </p:sp>
      <p:sp>
        <p:nvSpPr>
          <p:cNvPr id="708"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709"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710"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11"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12"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713"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14"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715" name="Oval 18"/>
          <p:cNvSpPr/>
          <p:nvPr/>
        </p:nvSpPr>
        <p:spPr>
          <a:xfrm>
            <a:off x="381312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716"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17"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718"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719"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20"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21"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22"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23"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24"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25"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26"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727"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728"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729"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730"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2 3 5  </a:t>
            </a:r>
            <a:endParaRPr b="0" lang="en-IN" sz="1800" spc="-1" strike="noStrike">
              <a:latin typeface="Arial"/>
            </a:endParaRPr>
          </a:p>
        </p:txBody>
      </p:sp>
      <p:sp>
        <p:nvSpPr>
          <p:cNvPr id="731"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732" name="Text Box 37"/>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733" name="Text Box 38"/>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734" name="Text Box 39"/>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736"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3917E12F-6E23-418E-A191-EB1E086E7D31}" type="slidenum">
              <a:rPr b="0" lang="en-US" sz="1800" spc="-1" strike="noStrike">
                <a:solidFill>
                  <a:srgbClr val="8b8b8b"/>
                </a:solidFill>
                <a:latin typeface="Cambria"/>
              </a:rPr>
              <a:t>&lt;number&gt;</a:t>
            </a:fld>
            <a:endParaRPr b="0" lang="en-IN" sz="1800" spc="-1" strike="noStrike">
              <a:latin typeface="Arial"/>
            </a:endParaRPr>
          </a:p>
        </p:txBody>
      </p:sp>
      <p:sp>
        <p:nvSpPr>
          <p:cNvPr id="737"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738" name="Oval 4"/>
          <p:cNvSpPr/>
          <p:nvPr/>
        </p:nvSpPr>
        <p:spPr>
          <a:xfrm>
            <a:off x="3813120" y="13716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739" name="Oval 5"/>
          <p:cNvSpPr/>
          <p:nvPr/>
        </p:nvSpPr>
        <p:spPr>
          <a:xfrm>
            <a:off x="510552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740"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41"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42"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43"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44" name="Oval 10"/>
          <p:cNvSpPr/>
          <p:nvPr/>
        </p:nvSpPr>
        <p:spPr>
          <a:xfrm>
            <a:off x="617220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4</a:t>
            </a:r>
            <a:endParaRPr b="0" lang="en-IN" sz="1400" spc="-1" strike="noStrike">
              <a:latin typeface="Arial"/>
            </a:endParaRPr>
          </a:p>
        </p:txBody>
      </p:sp>
      <p:sp>
        <p:nvSpPr>
          <p:cNvPr id="745"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746"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747"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48"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49"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750"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51"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752" name="Oval 18"/>
          <p:cNvSpPr/>
          <p:nvPr/>
        </p:nvSpPr>
        <p:spPr>
          <a:xfrm>
            <a:off x="381312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753"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54"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755"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756"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57"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58"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59"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60"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61"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62"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63"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764"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765"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766"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767"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2 3 5  </a:t>
            </a:r>
            <a:endParaRPr b="0" lang="en-IN" sz="1800" spc="-1" strike="noStrike">
              <a:latin typeface="Arial"/>
            </a:endParaRPr>
          </a:p>
        </p:txBody>
      </p:sp>
      <p:sp>
        <p:nvSpPr>
          <p:cNvPr id="768"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769" name="AutoShape 35"/>
          <p:cNvSpPr/>
          <p:nvPr/>
        </p:nvSpPr>
        <p:spPr>
          <a:xfrm>
            <a:off x="4071960" y="1498680"/>
            <a:ext cx="2091600" cy="36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770" name="Oval 36"/>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771" name="Text Box 37"/>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772" name="Text Box 38"/>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773" name="Text Box 39"/>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774" name="Text Box 40"/>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22" presetSubtype="8">
                                  <p:stCondLst>
                                    <p:cond delay="0"/>
                                  </p:stCondLst>
                                  <p:childTnLst>
                                    <p:set>
                                      <p:cBhvr>
                                        <p:cTn id="62" dur="1" fill="hold">
                                          <p:stCondLst>
                                            <p:cond delay="0"/>
                                          </p:stCondLst>
                                        </p:cTn>
                                        <p:tgtEl>
                                          <p:spTgt spid="769"/>
                                        </p:tgtEl>
                                        <p:attrNameLst>
                                          <p:attrName>style.visibility</p:attrName>
                                        </p:attrNameLst>
                                      </p:cBhvr>
                                      <p:to>
                                        <p:strVal val="visible"/>
                                      </p:to>
                                    </p:set>
                                    <p:animEffect filter="wipe(left)" transition="in">
                                      <p:cBhvr additive="repl">
                                        <p:cTn id="63" dur="500"/>
                                        <p:tgtEl>
                                          <p:spTgt spid="769"/>
                                        </p:tgtEl>
                                      </p:cBhvr>
                                    </p:animEffect>
                                  </p:childTnLst>
                                </p:cTn>
                              </p:par>
                            </p:childTnLst>
                          </p:cTn>
                        </p:par>
                        <p:par>
                          <p:cTn id="64" fill="hold">
                            <p:stCondLst>
                              <p:cond delay="500"/>
                            </p:stCondLst>
                            <p:childTnLst>
                              <p:par>
                                <p:cTn id="65" nodeType="afterEffect" fill="hold" presetClass="entr" presetID="1">
                                  <p:stCondLst>
                                    <p:cond delay="0"/>
                                  </p:stCondLst>
                                  <p:childTnLst>
                                    <p:set>
                                      <p:cBhvr>
                                        <p:cTn id="66" dur="1" fill="hold">
                                          <p:stCondLst>
                                            <p:cond delay="499"/>
                                          </p:stCondLst>
                                        </p:cTn>
                                        <p:tgtEl>
                                          <p:spTgt spid="770"/>
                                        </p:tgtEl>
                                        <p:attrNameLst>
                                          <p:attrName>style.visibility</p:attrName>
                                        </p:attrNameLst>
                                      </p:cBhvr>
                                      <p:to>
                                        <p:strVal val="visible"/>
                                      </p:to>
                                    </p:set>
                                  </p:childTnLst>
                                </p:cTn>
                              </p:par>
                            </p:childTnLst>
                          </p:cTn>
                        </p:par>
                        <p:par>
                          <p:cTn id="67" fill="hold">
                            <p:stCondLst>
                              <p:cond delay="1000"/>
                            </p:stCondLst>
                            <p:childTnLst>
                              <p:par>
                                <p:cTn id="68" nodeType="afterEffect" fill="hold" presetClass="entr" presetID="1">
                                  <p:stCondLst>
                                    <p:cond delay="0"/>
                                  </p:stCondLst>
                                  <p:childTnLst>
                                    <p:set>
                                      <p:cBhvr>
                                        <p:cTn id="69" dur="1" fill="hold">
                                          <p:stCondLst>
                                            <p:cond delay="499"/>
                                          </p:stCondLst>
                                        </p:cTn>
                                        <p:tgtEl>
                                          <p:spTgt spid="7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776"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AB57743E-155A-4F56-B010-659B901520FD}" type="slidenum">
              <a:rPr b="0" lang="en-US" sz="1800" spc="-1" strike="noStrike">
                <a:solidFill>
                  <a:srgbClr val="8b8b8b"/>
                </a:solidFill>
                <a:latin typeface="Cambria"/>
              </a:rPr>
              <a:t>&lt;number&gt;</a:t>
            </a:fld>
            <a:endParaRPr b="0" lang="en-IN" sz="1800" spc="-1" strike="noStrike">
              <a:latin typeface="Arial"/>
            </a:endParaRPr>
          </a:p>
        </p:txBody>
      </p:sp>
      <p:sp>
        <p:nvSpPr>
          <p:cNvPr id="777"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778" name="Oval 4"/>
          <p:cNvSpPr/>
          <p:nvPr/>
        </p:nvSpPr>
        <p:spPr>
          <a:xfrm>
            <a:off x="3813120" y="13716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779" name="Oval 5"/>
          <p:cNvSpPr/>
          <p:nvPr/>
        </p:nvSpPr>
        <p:spPr>
          <a:xfrm>
            <a:off x="510552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780"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81"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82"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83"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84" name="Oval 10"/>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785"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786"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787"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88"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89"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790"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91"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792" name="Oval 18"/>
          <p:cNvSpPr/>
          <p:nvPr/>
        </p:nvSpPr>
        <p:spPr>
          <a:xfrm>
            <a:off x="381312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793"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94"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795"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796"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97"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798"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799"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00"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01"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02"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03"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804"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805"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806"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807"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2 3 5 4  </a:t>
            </a:r>
            <a:endParaRPr b="0" lang="en-IN" sz="1800" spc="-1" strike="noStrike">
              <a:latin typeface="Arial"/>
            </a:endParaRPr>
          </a:p>
        </p:txBody>
      </p:sp>
      <p:sp>
        <p:nvSpPr>
          <p:cNvPr id="808"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809" name="AutoShape 35"/>
          <p:cNvSpPr/>
          <p:nvPr/>
        </p:nvSpPr>
        <p:spPr>
          <a:xfrm>
            <a:off x="4027320" y="1595520"/>
            <a:ext cx="1113840" cy="110088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810" name="Text Box 37"/>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11" name="Text Box 38"/>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12" name="Text Box 39"/>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13" name="Text Box 40"/>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814" name="AutoShape 41"/>
          <p:cNvSpPr/>
          <p:nvPr/>
        </p:nvSpPr>
        <p:spPr>
          <a:xfrm>
            <a:off x="5715000" y="2438280"/>
            <a:ext cx="3199680" cy="685080"/>
          </a:xfrm>
          <a:prstGeom prst="leftArrowCallout">
            <a:avLst>
              <a:gd name="adj1" fmla="val 19444"/>
              <a:gd name="adj2" fmla="val 24769"/>
              <a:gd name="adj3" fmla="val 28259"/>
              <a:gd name="adj4" fmla="val 80593"/>
            </a:avLst>
          </a:prstGeom>
          <a:solidFill>
            <a:srgbClr val="c0c0c0"/>
          </a:solidFill>
          <a:ln w="15875">
            <a:solidFill>
              <a:srgbClr val="000000"/>
            </a:solidFill>
            <a:miter/>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000000"/>
                </a:solidFill>
                <a:latin typeface="Cambria"/>
                <a:ea typeface="DejaVu Sans"/>
              </a:rPr>
              <a:t>5 already discovered:</a:t>
            </a:r>
            <a:br/>
            <a:r>
              <a:rPr b="0" lang="en-US" sz="1800" spc="-1" strike="noStrike">
                <a:solidFill>
                  <a:srgbClr val="000000"/>
                </a:solidFill>
                <a:latin typeface="Cambria"/>
                <a:ea typeface="DejaVu Sans"/>
              </a:rPr>
              <a:t>don't enqueue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22" presetSubtype="8">
                                  <p:stCondLst>
                                    <p:cond delay="0"/>
                                  </p:stCondLst>
                                  <p:childTnLst>
                                    <p:set>
                                      <p:cBhvr>
                                        <p:cTn id="75" dur="1" fill="hold">
                                          <p:stCondLst>
                                            <p:cond delay="0"/>
                                          </p:stCondLst>
                                        </p:cTn>
                                        <p:tgtEl>
                                          <p:spTgt spid="809"/>
                                        </p:tgtEl>
                                        <p:attrNameLst>
                                          <p:attrName>style.visibility</p:attrName>
                                        </p:attrNameLst>
                                      </p:cBhvr>
                                      <p:to>
                                        <p:strVal val="visible"/>
                                      </p:to>
                                    </p:set>
                                    <p:animEffect filter="wipe(left)" transition="in">
                                      <p:cBhvr additive="repl">
                                        <p:cTn id="76" dur="500"/>
                                        <p:tgtEl>
                                          <p:spTgt spid="809"/>
                                        </p:tgtEl>
                                      </p:cBhvr>
                                    </p:animEffect>
                                  </p:childTnLst>
                                </p:cTn>
                              </p:par>
                            </p:childTnLst>
                          </p:cTn>
                        </p:par>
                        <p:par>
                          <p:cTn id="77" fill="hold">
                            <p:stCondLst>
                              <p:cond delay="500"/>
                            </p:stCondLst>
                            <p:childTnLst>
                              <p:par>
                                <p:cTn id="78" nodeType="afterEffect" fill="hold" presetClass="entr" presetID="1">
                                  <p:stCondLst>
                                    <p:cond delay="0"/>
                                  </p:stCondLst>
                                  <p:childTnLst>
                                    <p:set>
                                      <p:cBhvr>
                                        <p:cTn id="79" dur="1" fill="hold">
                                          <p:stCondLst>
                                            <p:cond delay="499"/>
                                          </p:stCondLst>
                                        </p:cTn>
                                        <p:tgtEl>
                                          <p:spTgt spid="8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816"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07652F21-9F02-4B6B-AEB6-2B073860369A}" type="slidenum">
              <a:rPr b="0" lang="en-US" sz="1800" spc="-1" strike="noStrike">
                <a:solidFill>
                  <a:srgbClr val="8b8b8b"/>
                </a:solidFill>
                <a:latin typeface="Cambria"/>
              </a:rPr>
              <a:t>&lt;number&gt;</a:t>
            </a:fld>
            <a:endParaRPr b="0" lang="en-IN" sz="1800" spc="-1" strike="noStrike">
              <a:latin typeface="Arial"/>
            </a:endParaRPr>
          </a:p>
        </p:txBody>
      </p:sp>
      <p:sp>
        <p:nvSpPr>
          <p:cNvPr id="817"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818" name="Oval 4"/>
          <p:cNvSpPr/>
          <p:nvPr/>
        </p:nvSpPr>
        <p:spPr>
          <a:xfrm>
            <a:off x="3813120" y="13716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819" name="Oval 5"/>
          <p:cNvSpPr/>
          <p:nvPr/>
        </p:nvSpPr>
        <p:spPr>
          <a:xfrm>
            <a:off x="510552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820"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21"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22"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23"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824" name="Oval 10"/>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825"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826"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827"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28"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29"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830"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31"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832" name="Oval 18"/>
          <p:cNvSpPr/>
          <p:nvPr/>
        </p:nvSpPr>
        <p:spPr>
          <a:xfrm>
            <a:off x="381312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833"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34"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835"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836"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37"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38"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39"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40"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41"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42"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43"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844"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845"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846"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847"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2 3 5 4  </a:t>
            </a:r>
            <a:endParaRPr b="0" lang="en-IN" sz="1800" spc="-1" strike="noStrike">
              <a:latin typeface="Arial"/>
            </a:endParaRPr>
          </a:p>
        </p:txBody>
      </p:sp>
      <p:sp>
        <p:nvSpPr>
          <p:cNvPr id="848"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849" name="Text Box 36"/>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50" name="Text Box 37"/>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51" name="Text Box 38"/>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52" name="Text Box 39"/>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854"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AAB060DF-33A0-4FE9-B3AC-1F67247BEEEA}" type="slidenum">
              <a:rPr b="0" lang="en-US" sz="1800" spc="-1" strike="noStrike">
                <a:solidFill>
                  <a:srgbClr val="8b8b8b"/>
                </a:solidFill>
                <a:latin typeface="Cambria"/>
              </a:rPr>
              <a:t>&lt;number&gt;</a:t>
            </a:fld>
            <a:endParaRPr b="0" lang="en-IN" sz="1800" spc="-1" strike="noStrike">
              <a:latin typeface="Arial"/>
            </a:endParaRPr>
          </a:p>
        </p:txBody>
      </p:sp>
      <p:sp>
        <p:nvSpPr>
          <p:cNvPr id="855"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856"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857" name="Oval 5"/>
          <p:cNvSpPr/>
          <p:nvPr/>
        </p:nvSpPr>
        <p:spPr>
          <a:xfrm>
            <a:off x="510552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858"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59"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60"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61"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862" name="Oval 10"/>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863"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864"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865"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66"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67"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868"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69"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870" name="Oval 18"/>
          <p:cNvSpPr/>
          <p:nvPr/>
        </p:nvSpPr>
        <p:spPr>
          <a:xfrm>
            <a:off x="381312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871"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72"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873"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874"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75"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76"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77"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78"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79"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80"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881"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882"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883"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884"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885"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3 5 4  </a:t>
            </a:r>
            <a:endParaRPr b="0" lang="en-IN" sz="1800" spc="-1" strike="noStrike">
              <a:latin typeface="Arial"/>
            </a:endParaRPr>
          </a:p>
        </p:txBody>
      </p:sp>
      <p:sp>
        <p:nvSpPr>
          <p:cNvPr id="886"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887"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88"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89"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890"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891" name="AutoShape 39"/>
          <p:cNvSpPr/>
          <p:nvPr/>
        </p:nvSpPr>
        <p:spPr>
          <a:xfrm flipV="1">
            <a:off x="4027320" y="2889360"/>
            <a:ext cx="1113840" cy="102312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80" dur="indefinite" restart="never" nodeType="tmRoot">
          <p:childTnLst>
            <p:seq>
              <p:cTn id="81" dur="indefinite" nodeType="mainSeq">
                <p:childTnLst>
                  <p:par>
                    <p:cTn id="82" fill="hold">
                      <p:stCondLst>
                        <p:cond delay="indefinite"/>
                      </p:stCondLst>
                      <p:childTnLst>
                        <p:par>
                          <p:cTn id="83" fill="hold">
                            <p:stCondLst>
                              <p:cond delay="0"/>
                            </p:stCondLst>
                            <p:childTnLst>
                              <p:par>
                                <p:cTn id="84" nodeType="clickEffect" fill="hold" presetClass="entr" presetID="22" presetSubtype="8">
                                  <p:stCondLst>
                                    <p:cond delay="0"/>
                                  </p:stCondLst>
                                  <p:childTnLst>
                                    <p:set>
                                      <p:cBhvr>
                                        <p:cTn id="85" dur="1" fill="hold">
                                          <p:stCondLst>
                                            <p:cond delay="0"/>
                                          </p:stCondLst>
                                        </p:cTn>
                                        <p:tgtEl>
                                          <p:spTgt spid="891"/>
                                        </p:tgtEl>
                                        <p:attrNameLst>
                                          <p:attrName>style.visibility</p:attrName>
                                        </p:attrNameLst>
                                      </p:cBhvr>
                                      <p:to>
                                        <p:strVal val="visible"/>
                                      </p:to>
                                    </p:set>
                                    <p:animEffect filter="wipe(left)" transition="in">
                                      <p:cBhvr additive="repl">
                                        <p:cTn id="86" dur="500"/>
                                        <p:tgtEl>
                                          <p:spTgt spid="8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Rectangle 5"/>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rmAutofit/>
          </a:bodyPr>
          <a:p>
            <a:pPr>
              <a:lnSpc>
                <a:spcPct val="90000"/>
              </a:lnSpc>
            </a:pPr>
            <a:r>
              <a:rPr b="0" lang="en-US" sz="3600" spc="-1" strike="noStrike">
                <a:solidFill>
                  <a:srgbClr val="c00000"/>
                </a:solidFill>
                <a:latin typeface="Cambria"/>
                <a:ea typeface="MS Mincho"/>
              </a:rPr>
              <a:t>Directed vs. undirected graphs (cont.)</a:t>
            </a:r>
            <a:endParaRPr b="0" lang="en-IN" sz="3600" spc="-1" strike="noStrike">
              <a:latin typeface="Arial"/>
            </a:endParaRPr>
          </a:p>
        </p:txBody>
      </p:sp>
      <p:sp>
        <p:nvSpPr>
          <p:cNvPr id="195" name="Rectangle 3"/>
          <p:cNvSpPr/>
          <p:nvPr/>
        </p:nvSpPr>
        <p:spPr>
          <a:xfrm>
            <a:off x="1505880" y="1116000"/>
            <a:ext cx="9237600" cy="1218600"/>
          </a:xfrm>
          <a:prstGeom prst="rect">
            <a:avLst/>
          </a:prstGeom>
          <a:noFill/>
          <a:ln w="0">
            <a:noFill/>
          </a:ln>
        </p:spPr>
        <p:style>
          <a:lnRef idx="0"/>
          <a:fillRef idx="0"/>
          <a:effectRef idx="0"/>
          <a:fontRef idx="minor"/>
        </p:style>
        <p:txBody>
          <a:bodyPr lIns="90000" rIns="90000" tIns="45000" bIns="45000" anchor="ctr">
            <a:norm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ea typeface="MS Mincho"/>
              </a:rPr>
              <a:t>When the edges in a graph have a direction, the graph is called </a:t>
            </a:r>
            <a:r>
              <a:rPr b="0" i="1" lang="en-US" sz="2400" spc="-1" strike="noStrike">
                <a:solidFill>
                  <a:srgbClr val="000000"/>
                </a:solidFill>
                <a:latin typeface="Cambria"/>
                <a:ea typeface="MS Mincho"/>
              </a:rPr>
              <a:t>directed</a:t>
            </a:r>
            <a:r>
              <a:rPr b="0" lang="en-US" sz="2400" spc="-1" strike="noStrike">
                <a:solidFill>
                  <a:srgbClr val="000000"/>
                </a:solidFill>
                <a:latin typeface="Cambria"/>
                <a:ea typeface="MS Mincho"/>
              </a:rPr>
              <a:t> (or </a:t>
            </a:r>
            <a:r>
              <a:rPr b="0" i="1" lang="en-US" sz="2400" spc="-1" strike="noStrike">
                <a:solidFill>
                  <a:srgbClr val="000000"/>
                </a:solidFill>
                <a:latin typeface="Cambria"/>
                <a:ea typeface="MS Mincho"/>
              </a:rPr>
              <a:t>digraph</a:t>
            </a:r>
            <a:r>
              <a:rPr b="0" lang="en-US" sz="2400" spc="-1" strike="noStrike">
                <a:solidFill>
                  <a:srgbClr val="000000"/>
                </a:solidFill>
                <a:latin typeface="Cambria"/>
                <a:ea typeface="MS Mincho"/>
              </a:rPr>
              <a:t>) </a:t>
            </a:r>
            <a:endParaRPr b="0" lang="en-IN" sz="2400" spc="-1" strike="noStrike">
              <a:latin typeface="Arial"/>
            </a:endParaRPr>
          </a:p>
        </p:txBody>
      </p:sp>
      <p:pic>
        <p:nvPicPr>
          <p:cNvPr id="196" name="Picture 4" descr="C:\My Documents\308 PowerPoint\Figures\MACJOBS\JPEGS\CHAP09\P551.jpg"/>
          <p:cNvPicPr/>
          <p:nvPr/>
        </p:nvPicPr>
        <p:blipFill>
          <a:blip r:embed="rId1">
            <a:lum bright="-18000"/>
          </a:blip>
          <a:srcRect l="0" t="29230" r="13570" b="36477"/>
          <a:stretch/>
        </p:blipFill>
        <p:spPr>
          <a:xfrm>
            <a:off x="2109240" y="2290320"/>
            <a:ext cx="5516280" cy="4079520"/>
          </a:xfrm>
          <a:prstGeom prst="rect">
            <a:avLst/>
          </a:prstGeom>
          <a:ln w="0">
            <a:noFill/>
          </a:ln>
        </p:spPr>
      </p:pic>
      <p:sp>
        <p:nvSpPr>
          <p:cNvPr id="197" name="Text Box 6"/>
          <p:cNvSpPr/>
          <p:nvPr/>
        </p:nvSpPr>
        <p:spPr>
          <a:xfrm>
            <a:off x="2142720" y="6370560"/>
            <a:ext cx="5168520" cy="3333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mbria"/>
                <a:ea typeface="DejaVu Sans"/>
              </a:rPr>
              <a:t>E(Graph2) = {(1,3) (3,1) (5,9) (9,11) (5,7)(9,9)(11,1)}</a:t>
            </a:r>
            <a:endParaRPr b="0" lang="en-IN" sz="1600" spc="-1" strike="noStrike">
              <a:latin typeface="Arial"/>
            </a:endParaRPr>
          </a:p>
        </p:txBody>
      </p:sp>
      <p:sp>
        <p:nvSpPr>
          <p:cNvPr id="198" name="Rectangle 7"/>
          <p:cNvSpPr/>
          <p:nvPr/>
        </p:nvSpPr>
        <p:spPr>
          <a:xfrm>
            <a:off x="8100000" y="4948920"/>
            <a:ext cx="3411360" cy="1553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i="1" lang="en-US" sz="2400" spc="-1" strike="noStrike">
                <a:solidFill>
                  <a:srgbClr val="000000"/>
                </a:solidFill>
                <a:latin typeface="Times New Roman"/>
                <a:ea typeface="MS Mincho"/>
              </a:rPr>
              <a:t>Warning</a:t>
            </a:r>
            <a:r>
              <a:rPr b="0" lang="en-US" sz="2400" spc="-1" strike="noStrike">
                <a:solidFill>
                  <a:srgbClr val="000000"/>
                </a:solidFill>
                <a:latin typeface="Times New Roman"/>
                <a:ea typeface="MS Mincho"/>
              </a:rPr>
              <a:t>: if the graph is directed, the order of the vertices in each edge is important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2"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893"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7BF288AF-64C0-4743-8481-14F8C7AE4B90}" type="slidenum">
              <a:rPr b="0" lang="en-US" sz="1800" spc="-1" strike="noStrike">
                <a:solidFill>
                  <a:srgbClr val="8b8b8b"/>
                </a:solidFill>
                <a:latin typeface="Cambria"/>
              </a:rPr>
              <a:t>&lt;number&gt;</a:t>
            </a:fld>
            <a:endParaRPr b="0" lang="en-IN" sz="1800" spc="-1" strike="noStrike">
              <a:latin typeface="Arial"/>
            </a:endParaRPr>
          </a:p>
        </p:txBody>
      </p:sp>
      <p:sp>
        <p:nvSpPr>
          <p:cNvPr id="894"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895"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896" name="Oval 5"/>
          <p:cNvSpPr/>
          <p:nvPr/>
        </p:nvSpPr>
        <p:spPr>
          <a:xfrm>
            <a:off x="510552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897"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98"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899"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00"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901" name="Oval 10"/>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902"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903"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904"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05"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06"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907"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08"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909" name="Oval 18"/>
          <p:cNvSpPr/>
          <p:nvPr/>
        </p:nvSpPr>
        <p:spPr>
          <a:xfrm>
            <a:off x="381312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910"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11" name="Oval 20"/>
          <p:cNvSpPr/>
          <p:nvPr/>
        </p:nvSpPr>
        <p:spPr>
          <a:xfrm>
            <a:off x="617220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6</a:t>
            </a:r>
            <a:endParaRPr b="0" lang="en-IN" sz="1400" spc="-1" strike="noStrike">
              <a:latin typeface="Arial"/>
            </a:endParaRPr>
          </a:p>
        </p:txBody>
      </p:sp>
      <p:sp>
        <p:nvSpPr>
          <p:cNvPr id="912"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913"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14"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15"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916"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17"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18"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19"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20"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921"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922"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923"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924"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3 5 4  </a:t>
            </a:r>
            <a:endParaRPr b="0" lang="en-IN" sz="1800" spc="-1" strike="noStrike">
              <a:latin typeface="Arial"/>
            </a:endParaRPr>
          </a:p>
        </p:txBody>
      </p:sp>
      <p:sp>
        <p:nvSpPr>
          <p:cNvPr id="925"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926"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927"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928"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929"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930" name="AutoShape 39"/>
          <p:cNvSpPr/>
          <p:nvPr/>
        </p:nvSpPr>
        <p:spPr>
          <a:xfrm>
            <a:off x="4071960" y="4013280"/>
            <a:ext cx="2091600" cy="36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931" name="Oval 40"/>
          <p:cNvSpPr/>
          <p:nvPr/>
        </p:nvSpPr>
        <p:spPr>
          <a:xfrm>
            <a:off x="6172200" y="388620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932" name="Text Box 41"/>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22" presetSubtype="8">
                                  <p:stCondLst>
                                    <p:cond delay="0"/>
                                  </p:stCondLst>
                                  <p:childTnLst>
                                    <p:set>
                                      <p:cBhvr>
                                        <p:cTn id="92" dur="1" fill="hold">
                                          <p:stCondLst>
                                            <p:cond delay="0"/>
                                          </p:stCondLst>
                                        </p:cTn>
                                        <p:tgtEl>
                                          <p:spTgt spid="930"/>
                                        </p:tgtEl>
                                        <p:attrNameLst>
                                          <p:attrName>style.visibility</p:attrName>
                                        </p:attrNameLst>
                                      </p:cBhvr>
                                      <p:to>
                                        <p:strVal val="visible"/>
                                      </p:to>
                                    </p:set>
                                    <p:animEffect filter="wipe(left)" transition="in">
                                      <p:cBhvr additive="repl">
                                        <p:cTn id="93" dur="500"/>
                                        <p:tgtEl>
                                          <p:spTgt spid="930"/>
                                        </p:tgtEl>
                                      </p:cBhvr>
                                    </p:animEffect>
                                  </p:childTnLst>
                                </p:cTn>
                              </p:par>
                            </p:childTnLst>
                          </p:cTn>
                        </p:par>
                        <p:par>
                          <p:cTn id="94" fill="hold">
                            <p:stCondLst>
                              <p:cond delay="500"/>
                            </p:stCondLst>
                            <p:childTnLst>
                              <p:par>
                                <p:cTn id="95" nodeType="afterEffect" fill="hold" presetClass="entr" presetID="1">
                                  <p:stCondLst>
                                    <p:cond delay="0"/>
                                  </p:stCondLst>
                                  <p:childTnLst>
                                    <p:set>
                                      <p:cBhvr>
                                        <p:cTn id="96" dur="1" fill="hold">
                                          <p:stCondLst>
                                            <p:cond delay="499"/>
                                          </p:stCondLst>
                                        </p:cTn>
                                        <p:tgtEl>
                                          <p:spTgt spid="931"/>
                                        </p:tgtEl>
                                        <p:attrNameLst>
                                          <p:attrName>style.visibility</p:attrName>
                                        </p:attrNameLst>
                                      </p:cBhvr>
                                      <p:to>
                                        <p:strVal val="visible"/>
                                      </p:to>
                                    </p:set>
                                  </p:childTnLst>
                                </p:cTn>
                              </p:par>
                            </p:childTnLst>
                          </p:cTn>
                        </p:par>
                        <p:par>
                          <p:cTn id="97" fill="hold">
                            <p:stCondLst>
                              <p:cond delay="1000"/>
                            </p:stCondLst>
                            <p:childTnLst>
                              <p:par>
                                <p:cTn id="98" nodeType="afterEffect" fill="hold" presetClass="entr" presetID="1">
                                  <p:stCondLst>
                                    <p:cond delay="0"/>
                                  </p:stCondLst>
                                  <p:childTnLst>
                                    <p:set>
                                      <p:cBhvr>
                                        <p:cTn id="99" dur="1" fill="hold">
                                          <p:stCondLst>
                                            <p:cond delay="499"/>
                                          </p:stCondLst>
                                        </p:cTn>
                                        <p:tgtEl>
                                          <p:spTgt spid="9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934"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61F8F563-A3C1-4666-8EAA-94D6E90F2536}" type="slidenum">
              <a:rPr b="0" lang="en-US" sz="1800" spc="-1" strike="noStrike">
                <a:solidFill>
                  <a:srgbClr val="8b8b8b"/>
                </a:solidFill>
                <a:latin typeface="Cambria"/>
              </a:rPr>
              <a:t>&lt;number&gt;</a:t>
            </a:fld>
            <a:endParaRPr b="0" lang="en-IN" sz="1800" spc="-1" strike="noStrike">
              <a:latin typeface="Arial"/>
            </a:endParaRPr>
          </a:p>
        </p:txBody>
      </p:sp>
      <p:sp>
        <p:nvSpPr>
          <p:cNvPr id="935"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936"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937" name="Oval 5"/>
          <p:cNvSpPr/>
          <p:nvPr/>
        </p:nvSpPr>
        <p:spPr>
          <a:xfrm>
            <a:off x="510552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938"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39"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40"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41"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942" name="Oval 10"/>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943"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944"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945"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46"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47"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948"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49"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950" name="Oval 18"/>
          <p:cNvSpPr/>
          <p:nvPr/>
        </p:nvSpPr>
        <p:spPr>
          <a:xfrm>
            <a:off x="381312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951"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52" name="Oval 20"/>
          <p:cNvSpPr/>
          <p:nvPr/>
        </p:nvSpPr>
        <p:spPr>
          <a:xfrm>
            <a:off x="617220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953"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954"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55"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56"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957"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58"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59"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60"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61"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962"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963"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964"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965"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3 5 4 6  </a:t>
            </a:r>
            <a:endParaRPr b="0" lang="en-IN" sz="1800" spc="-1" strike="noStrike">
              <a:latin typeface="Arial"/>
            </a:endParaRPr>
          </a:p>
        </p:txBody>
      </p:sp>
      <p:sp>
        <p:nvSpPr>
          <p:cNvPr id="966"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967"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968"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969"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970"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971" name="Text Box 41"/>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973"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C8B49708-FC89-4760-9D46-3CE21442A328}" type="slidenum">
              <a:rPr b="0" lang="en-US" sz="1800" spc="-1" strike="noStrike">
                <a:solidFill>
                  <a:srgbClr val="8b8b8b"/>
                </a:solidFill>
                <a:latin typeface="Cambria"/>
              </a:rPr>
              <a:t>&lt;number&gt;</a:t>
            </a:fld>
            <a:endParaRPr b="0" lang="en-IN" sz="1800" spc="-1" strike="noStrike">
              <a:latin typeface="Arial"/>
            </a:endParaRPr>
          </a:p>
        </p:txBody>
      </p:sp>
      <p:sp>
        <p:nvSpPr>
          <p:cNvPr id="974"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975"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976" name="Oval 5"/>
          <p:cNvSpPr/>
          <p:nvPr/>
        </p:nvSpPr>
        <p:spPr>
          <a:xfrm>
            <a:off x="510552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977"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78"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79"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80"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981" name="Oval 10"/>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982"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983"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984"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85"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86"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987"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88"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989"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990"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91" name="Oval 20"/>
          <p:cNvSpPr/>
          <p:nvPr/>
        </p:nvSpPr>
        <p:spPr>
          <a:xfrm>
            <a:off x="617220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992"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993"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94"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995"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996"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97"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98"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999"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00"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001"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002"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003"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004"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5 4 6  </a:t>
            </a:r>
            <a:endParaRPr b="0" lang="en-IN" sz="1800" spc="-1" strike="noStrike">
              <a:latin typeface="Arial"/>
            </a:endParaRPr>
          </a:p>
        </p:txBody>
      </p:sp>
      <p:sp>
        <p:nvSpPr>
          <p:cNvPr id="1005"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006"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07"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08"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09"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010"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011" name="AutoShape 40"/>
          <p:cNvSpPr/>
          <p:nvPr/>
        </p:nvSpPr>
        <p:spPr>
          <a:xfrm>
            <a:off x="5319720" y="2890800"/>
            <a:ext cx="888120" cy="102312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childTnLst>
                  <p:par>
                    <p:cTn id="102" fill="hold">
                      <p:stCondLst>
                        <p:cond delay="indefinite"/>
                      </p:stCondLst>
                      <p:childTnLst>
                        <p:par>
                          <p:cTn id="103" fill="hold">
                            <p:stCondLst>
                              <p:cond delay="0"/>
                            </p:stCondLst>
                            <p:childTnLst>
                              <p:par>
                                <p:cTn id="104" nodeType="clickEffect" fill="hold" presetClass="entr" presetID="22" presetSubtype="8">
                                  <p:stCondLst>
                                    <p:cond delay="0"/>
                                  </p:stCondLst>
                                  <p:childTnLst>
                                    <p:set>
                                      <p:cBhvr>
                                        <p:cTn id="105" dur="1" fill="hold">
                                          <p:stCondLst>
                                            <p:cond delay="0"/>
                                          </p:stCondLst>
                                        </p:cTn>
                                        <p:tgtEl>
                                          <p:spTgt spid="1011"/>
                                        </p:tgtEl>
                                        <p:attrNameLst>
                                          <p:attrName>style.visibility</p:attrName>
                                        </p:attrNameLst>
                                      </p:cBhvr>
                                      <p:to>
                                        <p:strVal val="visible"/>
                                      </p:to>
                                    </p:set>
                                    <p:animEffect filter="wipe(left)" transition="in">
                                      <p:cBhvr additive="repl">
                                        <p:cTn id="106" dur="500"/>
                                        <p:tgtEl>
                                          <p:spTgt spid="10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013"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1F9E5D8B-35CD-4576-A213-7C000B6E8A15}" type="slidenum">
              <a:rPr b="0" lang="en-US" sz="1800" spc="-1" strike="noStrike">
                <a:solidFill>
                  <a:srgbClr val="8b8b8b"/>
                </a:solidFill>
                <a:latin typeface="Cambria"/>
              </a:rPr>
              <a:t>&lt;number&gt;</a:t>
            </a:fld>
            <a:endParaRPr b="0" lang="en-IN" sz="1800" spc="-1" strike="noStrike">
              <a:latin typeface="Arial"/>
            </a:endParaRPr>
          </a:p>
        </p:txBody>
      </p:sp>
      <p:sp>
        <p:nvSpPr>
          <p:cNvPr id="1014"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015"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016" name="Oval 5"/>
          <p:cNvSpPr/>
          <p:nvPr/>
        </p:nvSpPr>
        <p:spPr>
          <a:xfrm>
            <a:off x="510552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017"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18"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19"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20"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021" name="Oval 10"/>
          <p:cNvSpPr/>
          <p:nvPr/>
        </p:nvSpPr>
        <p:spPr>
          <a:xfrm>
            <a:off x="617220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022"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1023"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024"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25"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26"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1027"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28"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029"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030"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31" name="Oval 20"/>
          <p:cNvSpPr/>
          <p:nvPr/>
        </p:nvSpPr>
        <p:spPr>
          <a:xfrm>
            <a:off x="617220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032"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1033"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34"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35"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036"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37"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38"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39"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040"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041"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042"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043"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5 4 6  </a:t>
            </a:r>
            <a:endParaRPr b="0" lang="en-IN" sz="1800" spc="-1" strike="noStrike">
              <a:latin typeface="Arial"/>
            </a:endParaRPr>
          </a:p>
        </p:txBody>
      </p:sp>
      <p:sp>
        <p:nvSpPr>
          <p:cNvPr id="1044"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045"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46"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47"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48"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049"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050" name="AutoShape 41"/>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1"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052"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B9EC693B-757B-4FEA-826A-C3A53A63CD50}" type="slidenum">
              <a:rPr b="0" lang="en-US" sz="1800" spc="-1" strike="noStrike">
                <a:solidFill>
                  <a:srgbClr val="8b8b8b"/>
                </a:solidFill>
                <a:latin typeface="Cambria"/>
              </a:rPr>
              <a:t>&lt;number&gt;</a:t>
            </a:fld>
            <a:endParaRPr b="0" lang="en-IN" sz="1800" spc="-1" strike="noStrike">
              <a:latin typeface="Arial"/>
            </a:endParaRPr>
          </a:p>
        </p:txBody>
      </p:sp>
      <p:sp>
        <p:nvSpPr>
          <p:cNvPr id="1053"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054"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055"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056"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57"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58"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59"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060" name="Oval 10"/>
          <p:cNvSpPr/>
          <p:nvPr/>
        </p:nvSpPr>
        <p:spPr>
          <a:xfrm>
            <a:off x="6172200" y="13716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061"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1062"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063"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64"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65"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1066"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67"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068"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069"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70" name="Oval 20"/>
          <p:cNvSpPr/>
          <p:nvPr/>
        </p:nvSpPr>
        <p:spPr>
          <a:xfrm>
            <a:off x="617220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071"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1072"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73"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74"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075"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76"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77"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78"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079"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080"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081"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082"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083"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4 6  </a:t>
            </a:r>
            <a:endParaRPr b="0" lang="en-IN" sz="1800" spc="-1" strike="noStrike">
              <a:latin typeface="Arial"/>
            </a:endParaRPr>
          </a:p>
        </p:txBody>
      </p:sp>
      <p:sp>
        <p:nvSpPr>
          <p:cNvPr id="1084"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085"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86"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87"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088"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089"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090" name="AutoShape 41"/>
          <p:cNvSpPr/>
          <p:nvPr/>
        </p:nvSpPr>
        <p:spPr>
          <a:xfrm flipH="1">
            <a:off x="5319000" y="1595520"/>
            <a:ext cx="888120" cy="110088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22" presetSubtype="2">
                                  <p:stCondLst>
                                    <p:cond delay="0"/>
                                  </p:stCondLst>
                                  <p:childTnLst>
                                    <p:set>
                                      <p:cBhvr>
                                        <p:cTn id="112" dur="1" fill="hold">
                                          <p:stCondLst>
                                            <p:cond delay="0"/>
                                          </p:stCondLst>
                                        </p:cTn>
                                        <p:tgtEl>
                                          <p:spTgt spid="1090"/>
                                        </p:tgtEl>
                                        <p:attrNameLst>
                                          <p:attrName>style.visibility</p:attrName>
                                        </p:attrNameLst>
                                      </p:cBhvr>
                                      <p:to>
                                        <p:strVal val="visible"/>
                                      </p:to>
                                    </p:set>
                                    <p:animEffect filter="wipe(right)" transition="in">
                                      <p:cBhvr additive="repl">
                                        <p:cTn id="113" dur="500"/>
                                        <p:tgtEl>
                                          <p:spTgt spid="10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092"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5F40F4EF-0095-4D0F-B63D-3C46EDF8687C}" type="slidenum">
              <a:rPr b="0" lang="en-US" sz="1800" spc="-1" strike="noStrike">
                <a:solidFill>
                  <a:srgbClr val="8b8b8b"/>
                </a:solidFill>
                <a:latin typeface="Cambria"/>
              </a:rPr>
              <a:t>&lt;number&gt;</a:t>
            </a:fld>
            <a:endParaRPr b="0" lang="en-IN" sz="1800" spc="-1" strike="noStrike">
              <a:latin typeface="Arial"/>
            </a:endParaRPr>
          </a:p>
        </p:txBody>
      </p:sp>
      <p:sp>
        <p:nvSpPr>
          <p:cNvPr id="1093"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094"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095"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096"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97"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98"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099"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00" name="Oval 10"/>
          <p:cNvSpPr/>
          <p:nvPr/>
        </p:nvSpPr>
        <p:spPr>
          <a:xfrm>
            <a:off x="6172200" y="13716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101"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1102"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103"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04"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05" name="Oval 15"/>
          <p:cNvSpPr/>
          <p:nvPr/>
        </p:nvSpPr>
        <p:spPr>
          <a:xfrm>
            <a:off x="8893080" y="13716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8</a:t>
            </a:r>
            <a:endParaRPr b="0" lang="en-IN" sz="1400" spc="-1" strike="noStrike">
              <a:latin typeface="Arial"/>
            </a:endParaRPr>
          </a:p>
        </p:txBody>
      </p:sp>
      <p:sp>
        <p:nvSpPr>
          <p:cNvPr id="1106"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07"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108"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109"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10" name="Oval 20"/>
          <p:cNvSpPr/>
          <p:nvPr/>
        </p:nvSpPr>
        <p:spPr>
          <a:xfrm>
            <a:off x="617220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111"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1112"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13"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14"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15"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16"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17"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18"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19"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120"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121"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122"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123"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4 6  </a:t>
            </a:r>
            <a:endParaRPr b="0" lang="en-IN" sz="1800" spc="-1" strike="noStrike">
              <a:latin typeface="Arial"/>
            </a:endParaRPr>
          </a:p>
        </p:txBody>
      </p:sp>
      <p:sp>
        <p:nvSpPr>
          <p:cNvPr id="1124"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125"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126"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127"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128"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129"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130" name="AutoShape 41"/>
          <p:cNvSpPr/>
          <p:nvPr/>
        </p:nvSpPr>
        <p:spPr>
          <a:xfrm>
            <a:off x="6431040" y="1498680"/>
            <a:ext cx="2453400" cy="36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1131" name="Oval 42"/>
          <p:cNvSpPr/>
          <p:nvPr/>
        </p:nvSpPr>
        <p:spPr>
          <a:xfrm>
            <a:off x="889308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132" name="Text Box 43"/>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22" presetSubtype="8">
                                  <p:stCondLst>
                                    <p:cond delay="0"/>
                                  </p:stCondLst>
                                  <p:childTnLst>
                                    <p:set>
                                      <p:cBhvr>
                                        <p:cTn id="119" dur="1" fill="hold">
                                          <p:stCondLst>
                                            <p:cond delay="0"/>
                                          </p:stCondLst>
                                        </p:cTn>
                                        <p:tgtEl>
                                          <p:spTgt spid="1130"/>
                                        </p:tgtEl>
                                        <p:attrNameLst>
                                          <p:attrName>style.visibility</p:attrName>
                                        </p:attrNameLst>
                                      </p:cBhvr>
                                      <p:to>
                                        <p:strVal val="visible"/>
                                      </p:to>
                                    </p:set>
                                    <p:animEffect filter="wipe(left)" transition="in">
                                      <p:cBhvr additive="repl">
                                        <p:cTn id="120" dur="500"/>
                                        <p:tgtEl>
                                          <p:spTgt spid="1130"/>
                                        </p:tgtEl>
                                      </p:cBhvr>
                                    </p:animEffect>
                                  </p:childTnLst>
                                </p:cTn>
                              </p:par>
                            </p:childTnLst>
                          </p:cTn>
                        </p:par>
                        <p:par>
                          <p:cTn id="121" fill="hold">
                            <p:stCondLst>
                              <p:cond delay="500"/>
                            </p:stCondLst>
                            <p:childTnLst>
                              <p:par>
                                <p:cTn id="122" nodeType="afterEffect" fill="hold" presetClass="entr" presetID="1">
                                  <p:stCondLst>
                                    <p:cond delay="0"/>
                                  </p:stCondLst>
                                  <p:childTnLst>
                                    <p:set>
                                      <p:cBhvr>
                                        <p:cTn id="123" dur="1" fill="hold">
                                          <p:stCondLst>
                                            <p:cond delay="499"/>
                                          </p:stCondLst>
                                        </p:cTn>
                                        <p:tgtEl>
                                          <p:spTgt spid="1131"/>
                                        </p:tgtEl>
                                        <p:attrNameLst>
                                          <p:attrName>style.visibility</p:attrName>
                                        </p:attrNameLst>
                                      </p:cBhvr>
                                      <p:to>
                                        <p:strVal val="visible"/>
                                      </p:to>
                                    </p:set>
                                  </p:childTnLst>
                                </p:cTn>
                              </p:par>
                            </p:childTnLst>
                          </p:cTn>
                        </p:par>
                        <p:par>
                          <p:cTn id="124" fill="hold">
                            <p:stCondLst>
                              <p:cond delay="1000"/>
                            </p:stCondLst>
                            <p:childTnLst>
                              <p:par>
                                <p:cTn id="125" nodeType="afterEffect" fill="hold" presetClass="entr" presetID="1">
                                  <p:stCondLst>
                                    <p:cond delay="0"/>
                                  </p:stCondLst>
                                  <p:childTnLst>
                                    <p:set>
                                      <p:cBhvr>
                                        <p:cTn id="126" dur="1" fill="hold">
                                          <p:stCondLst>
                                            <p:cond delay="499"/>
                                          </p:stCondLst>
                                        </p:cTn>
                                        <p:tgtEl>
                                          <p:spTgt spid="1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3"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134"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8802202D-68E5-4FDD-96CE-B7D4E037F087}" type="slidenum">
              <a:rPr b="0" lang="en-US" sz="1800" spc="-1" strike="noStrike">
                <a:solidFill>
                  <a:srgbClr val="8b8b8b"/>
                </a:solidFill>
                <a:latin typeface="Cambria"/>
              </a:rPr>
              <a:t>&lt;number&gt;</a:t>
            </a:fld>
            <a:endParaRPr b="0" lang="en-IN" sz="1800" spc="-1" strike="noStrike">
              <a:latin typeface="Arial"/>
            </a:endParaRPr>
          </a:p>
        </p:txBody>
      </p:sp>
      <p:sp>
        <p:nvSpPr>
          <p:cNvPr id="1135"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136"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137"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138"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39"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40"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41"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42" name="Oval 10"/>
          <p:cNvSpPr/>
          <p:nvPr/>
        </p:nvSpPr>
        <p:spPr>
          <a:xfrm>
            <a:off x="6172200" y="13716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143"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1144"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145"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46"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47" name="Oval 15"/>
          <p:cNvSpPr/>
          <p:nvPr/>
        </p:nvSpPr>
        <p:spPr>
          <a:xfrm>
            <a:off x="889308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148"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49"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150"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151"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52" name="Oval 20"/>
          <p:cNvSpPr/>
          <p:nvPr/>
        </p:nvSpPr>
        <p:spPr>
          <a:xfrm>
            <a:off x="617220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153"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1154"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55"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56"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57"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58"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59"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60"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61"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162"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163"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164"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165"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4 6 8  </a:t>
            </a:r>
            <a:endParaRPr b="0" lang="en-IN" sz="1800" spc="-1" strike="noStrike">
              <a:latin typeface="Arial"/>
            </a:endParaRPr>
          </a:p>
        </p:txBody>
      </p:sp>
      <p:sp>
        <p:nvSpPr>
          <p:cNvPr id="1166"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167"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168"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169"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170"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171"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172" name="Text Box 42"/>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174"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9CC2F67A-DF50-4231-99F2-133ADA00F365}" type="slidenum">
              <a:rPr b="0" lang="en-US" sz="1800" spc="-1" strike="noStrike">
                <a:solidFill>
                  <a:srgbClr val="8b8b8b"/>
                </a:solidFill>
                <a:latin typeface="Cambria"/>
              </a:rPr>
              <a:t>&lt;number&gt;</a:t>
            </a:fld>
            <a:endParaRPr b="0" lang="en-IN" sz="1800" spc="-1" strike="noStrike">
              <a:latin typeface="Arial"/>
            </a:endParaRPr>
          </a:p>
        </p:txBody>
      </p:sp>
      <p:sp>
        <p:nvSpPr>
          <p:cNvPr id="1175"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176"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177"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178"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79"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80"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81"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82"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183" name="Oval 11"/>
          <p:cNvSpPr/>
          <p:nvPr/>
        </p:nvSpPr>
        <p:spPr>
          <a:xfrm>
            <a:off x="7543800" y="2668680"/>
            <a:ext cx="250200" cy="25020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7</a:t>
            </a:r>
            <a:endParaRPr b="0" lang="en-IN" sz="1400" spc="-1" strike="noStrike">
              <a:latin typeface="Arial"/>
            </a:endParaRPr>
          </a:p>
        </p:txBody>
      </p:sp>
      <p:sp>
        <p:nvSpPr>
          <p:cNvPr id="1184" name="AutoShape 12"/>
          <p:cNvSpPr/>
          <p:nvPr/>
        </p:nvSpPr>
        <p:spPr>
          <a:xfrm flipH="1">
            <a:off x="7757280" y="1595520"/>
            <a:ext cx="1170720" cy="109944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185"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86"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87" name="Oval 15"/>
          <p:cNvSpPr/>
          <p:nvPr/>
        </p:nvSpPr>
        <p:spPr>
          <a:xfrm>
            <a:off x="889308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188"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89"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190"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191"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92" name="Oval 20"/>
          <p:cNvSpPr/>
          <p:nvPr/>
        </p:nvSpPr>
        <p:spPr>
          <a:xfrm>
            <a:off x="617220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193"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1194"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95"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96"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197"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198"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199"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00"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201"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202"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203"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204"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205"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6 8  </a:t>
            </a:r>
            <a:endParaRPr b="0" lang="en-IN" sz="1800" spc="-1" strike="noStrike">
              <a:latin typeface="Arial"/>
            </a:endParaRPr>
          </a:p>
        </p:txBody>
      </p:sp>
      <p:sp>
        <p:nvSpPr>
          <p:cNvPr id="1206"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207"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08"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09"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10"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211"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212"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213" name="AutoShape 41"/>
          <p:cNvSpPr/>
          <p:nvPr/>
        </p:nvSpPr>
        <p:spPr>
          <a:xfrm flipV="1">
            <a:off x="6386400" y="2889360"/>
            <a:ext cx="1193040" cy="102312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1214" name="Oval 42"/>
          <p:cNvSpPr/>
          <p:nvPr/>
        </p:nvSpPr>
        <p:spPr>
          <a:xfrm>
            <a:off x="7543800" y="266688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215" name="Text Box 43"/>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22" presetSubtype="8">
                                  <p:stCondLst>
                                    <p:cond delay="0"/>
                                  </p:stCondLst>
                                  <p:childTnLst>
                                    <p:set>
                                      <p:cBhvr>
                                        <p:cTn id="132" dur="1" fill="hold">
                                          <p:stCondLst>
                                            <p:cond delay="0"/>
                                          </p:stCondLst>
                                        </p:cTn>
                                        <p:tgtEl>
                                          <p:spTgt spid="1213"/>
                                        </p:tgtEl>
                                        <p:attrNameLst>
                                          <p:attrName>style.visibility</p:attrName>
                                        </p:attrNameLst>
                                      </p:cBhvr>
                                      <p:to>
                                        <p:strVal val="visible"/>
                                      </p:to>
                                    </p:set>
                                    <p:animEffect filter="wipe(left)" transition="in">
                                      <p:cBhvr additive="repl">
                                        <p:cTn id="133" dur="500"/>
                                        <p:tgtEl>
                                          <p:spTgt spid="1213"/>
                                        </p:tgtEl>
                                      </p:cBhvr>
                                    </p:animEffect>
                                  </p:childTnLst>
                                </p:cTn>
                              </p:par>
                            </p:childTnLst>
                          </p:cTn>
                        </p:par>
                        <p:par>
                          <p:cTn id="134" fill="hold">
                            <p:stCondLst>
                              <p:cond delay="500"/>
                            </p:stCondLst>
                            <p:childTnLst>
                              <p:par>
                                <p:cTn id="135" nodeType="afterEffect" fill="hold" presetClass="entr" presetID="1">
                                  <p:stCondLst>
                                    <p:cond delay="0"/>
                                  </p:stCondLst>
                                  <p:childTnLst>
                                    <p:set>
                                      <p:cBhvr>
                                        <p:cTn id="136" dur="1" fill="hold">
                                          <p:stCondLst>
                                            <p:cond delay="499"/>
                                          </p:stCondLst>
                                        </p:cTn>
                                        <p:tgtEl>
                                          <p:spTgt spid="1214"/>
                                        </p:tgtEl>
                                        <p:attrNameLst>
                                          <p:attrName>style.visibility</p:attrName>
                                        </p:attrNameLst>
                                      </p:cBhvr>
                                      <p:to>
                                        <p:strVal val="visible"/>
                                      </p:to>
                                    </p:set>
                                  </p:childTnLst>
                                </p:cTn>
                              </p:par>
                            </p:childTnLst>
                          </p:cTn>
                        </p:par>
                        <p:par>
                          <p:cTn id="137" fill="hold">
                            <p:stCondLst>
                              <p:cond delay="1000"/>
                            </p:stCondLst>
                            <p:childTnLst>
                              <p:par>
                                <p:cTn id="138" nodeType="afterEffect" fill="hold" presetClass="entr" presetID="1">
                                  <p:stCondLst>
                                    <p:cond delay="0"/>
                                  </p:stCondLst>
                                  <p:childTnLst>
                                    <p:set>
                                      <p:cBhvr>
                                        <p:cTn id="139" dur="1" fill="hold">
                                          <p:stCondLst>
                                            <p:cond delay="499"/>
                                          </p:stCondLst>
                                        </p:cTn>
                                        <p:tgtEl>
                                          <p:spTgt spid="1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6"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217"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5B323ADA-37C8-4CC1-A274-991572B27AD1}" type="slidenum">
              <a:rPr b="0" lang="en-US" sz="1800" spc="-1" strike="noStrike">
                <a:solidFill>
                  <a:srgbClr val="8b8b8b"/>
                </a:solidFill>
                <a:latin typeface="Cambria"/>
              </a:rPr>
              <a:t>&lt;number&gt;</a:t>
            </a:fld>
            <a:endParaRPr b="0" lang="en-IN" sz="1800" spc="-1" strike="noStrike">
              <a:latin typeface="Arial"/>
            </a:endParaRPr>
          </a:p>
        </p:txBody>
      </p:sp>
      <p:sp>
        <p:nvSpPr>
          <p:cNvPr id="1218"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219"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220"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221"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22"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23"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24"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225"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226" name="Oval 11"/>
          <p:cNvSpPr/>
          <p:nvPr/>
        </p:nvSpPr>
        <p:spPr>
          <a:xfrm>
            <a:off x="754380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227"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228"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29"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30" name="Oval 15"/>
          <p:cNvSpPr/>
          <p:nvPr/>
        </p:nvSpPr>
        <p:spPr>
          <a:xfrm>
            <a:off x="889308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231"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32"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233"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234"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35" name="Oval 20"/>
          <p:cNvSpPr/>
          <p:nvPr/>
        </p:nvSpPr>
        <p:spPr>
          <a:xfrm>
            <a:off x="617220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236" name="Oval 21"/>
          <p:cNvSpPr/>
          <p:nvPr/>
        </p:nvSpPr>
        <p:spPr>
          <a:xfrm>
            <a:off x="8893080" y="3886200"/>
            <a:ext cx="250200" cy="251640"/>
          </a:xfrm>
          <a:prstGeom prst="ellipse">
            <a:avLst/>
          </a:prstGeom>
          <a:solidFill>
            <a:schemeClr val="tx2"/>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000000"/>
                </a:solidFill>
                <a:latin typeface="Cambria"/>
                <a:ea typeface="DejaVu Sans"/>
              </a:rPr>
              <a:t>9</a:t>
            </a:r>
            <a:endParaRPr b="0" lang="en-IN" sz="1400" spc="-1" strike="noStrike">
              <a:latin typeface="Arial"/>
            </a:endParaRPr>
          </a:p>
        </p:txBody>
      </p:sp>
      <p:sp>
        <p:nvSpPr>
          <p:cNvPr id="1237"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38"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39"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240"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41"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42"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43"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244"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245"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246"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247"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248"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6 8 7  </a:t>
            </a:r>
            <a:endParaRPr b="0" lang="en-IN" sz="1800" spc="-1" strike="noStrike">
              <a:latin typeface="Arial"/>
            </a:endParaRPr>
          </a:p>
        </p:txBody>
      </p:sp>
      <p:sp>
        <p:nvSpPr>
          <p:cNvPr id="1249"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250"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51"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52"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53"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254"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255"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256" name="AutoShape 41"/>
          <p:cNvSpPr/>
          <p:nvPr/>
        </p:nvSpPr>
        <p:spPr>
          <a:xfrm>
            <a:off x="6431040" y="4013280"/>
            <a:ext cx="2453400" cy="36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
        <p:nvSpPr>
          <p:cNvPr id="1257" name="Oval 42"/>
          <p:cNvSpPr/>
          <p:nvPr/>
        </p:nvSpPr>
        <p:spPr>
          <a:xfrm>
            <a:off x="88930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258" name="Text Box 43"/>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259" name="Text Box 44"/>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140" dur="indefinite" restart="never" nodeType="tmRoot">
          <p:childTnLst>
            <p:seq>
              <p:cTn id="141" dur="indefinite" nodeType="mainSeq">
                <p:childTnLst>
                  <p:par>
                    <p:cTn id="142" fill="hold">
                      <p:stCondLst>
                        <p:cond delay="indefinite"/>
                      </p:stCondLst>
                      <p:childTnLst>
                        <p:par>
                          <p:cTn id="143" fill="hold">
                            <p:stCondLst>
                              <p:cond delay="0"/>
                            </p:stCondLst>
                            <p:childTnLst>
                              <p:par>
                                <p:cTn id="144" nodeType="clickEffect" fill="hold" presetClass="entr" presetID="22" presetSubtype="8">
                                  <p:stCondLst>
                                    <p:cond delay="0"/>
                                  </p:stCondLst>
                                  <p:childTnLst>
                                    <p:set>
                                      <p:cBhvr>
                                        <p:cTn id="145" dur="1" fill="hold">
                                          <p:stCondLst>
                                            <p:cond delay="0"/>
                                          </p:stCondLst>
                                        </p:cTn>
                                        <p:tgtEl>
                                          <p:spTgt spid="1256"/>
                                        </p:tgtEl>
                                        <p:attrNameLst>
                                          <p:attrName>style.visibility</p:attrName>
                                        </p:attrNameLst>
                                      </p:cBhvr>
                                      <p:to>
                                        <p:strVal val="visible"/>
                                      </p:to>
                                    </p:set>
                                    <p:animEffect filter="wipe(left)" transition="in">
                                      <p:cBhvr additive="repl">
                                        <p:cTn id="146" dur="500"/>
                                        <p:tgtEl>
                                          <p:spTgt spid="1256"/>
                                        </p:tgtEl>
                                      </p:cBhvr>
                                    </p:animEffect>
                                  </p:childTnLst>
                                </p:cTn>
                              </p:par>
                            </p:childTnLst>
                          </p:cTn>
                        </p:par>
                        <p:par>
                          <p:cTn id="147" fill="hold">
                            <p:stCondLst>
                              <p:cond delay="500"/>
                            </p:stCondLst>
                            <p:childTnLst>
                              <p:par>
                                <p:cTn id="148" nodeType="afterEffect" fill="hold" presetClass="entr" presetID="1">
                                  <p:stCondLst>
                                    <p:cond delay="0"/>
                                  </p:stCondLst>
                                  <p:childTnLst>
                                    <p:set>
                                      <p:cBhvr>
                                        <p:cTn id="149" dur="1" fill="hold">
                                          <p:stCondLst>
                                            <p:cond delay="499"/>
                                          </p:stCondLst>
                                        </p:cTn>
                                        <p:tgtEl>
                                          <p:spTgt spid="1257"/>
                                        </p:tgtEl>
                                        <p:attrNameLst>
                                          <p:attrName>style.visibility</p:attrName>
                                        </p:attrNameLst>
                                      </p:cBhvr>
                                      <p:to>
                                        <p:strVal val="visible"/>
                                      </p:to>
                                    </p:set>
                                  </p:childTnLst>
                                </p:cTn>
                              </p:par>
                            </p:childTnLst>
                          </p:cTn>
                        </p:par>
                        <p:par>
                          <p:cTn id="150" fill="hold">
                            <p:stCondLst>
                              <p:cond delay="1000"/>
                            </p:stCondLst>
                            <p:childTnLst>
                              <p:par>
                                <p:cTn id="151" nodeType="afterEffect" fill="hold" presetClass="entr" presetID="1">
                                  <p:stCondLst>
                                    <p:cond delay="0"/>
                                  </p:stCondLst>
                                  <p:childTnLst>
                                    <p:set>
                                      <p:cBhvr>
                                        <p:cTn id="152" dur="1" fill="hold">
                                          <p:stCondLst>
                                            <p:cond delay="499"/>
                                          </p:stCondLst>
                                        </p:cTn>
                                        <p:tgtEl>
                                          <p:spTgt spid="1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0"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261"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38091327-9E36-4E68-BEB5-BE7CA6EB70EB}" type="slidenum">
              <a:rPr b="0" lang="en-US" sz="1800" spc="-1" strike="noStrike">
                <a:solidFill>
                  <a:srgbClr val="8b8b8b"/>
                </a:solidFill>
                <a:latin typeface="Cambria"/>
              </a:rPr>
              <a:t>&lt;number&gt;</a:t>
            </a:fld>
            <a:endParaRPr b="0" lang="en-IN" sz="1800" spc="-1" strike="noStrike">
              <a:latin typeface="Arial"/>
            </a:endParaRPr>
          </a:p>
        </p:txBody>
      </p:sp>
      <p:sp>
        <p:nvSpPr>
          <p:cNvPr id="1262"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263"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264"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265"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66"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67"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68"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269"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270" name="Oval 11"/>
          <p:cNvSpPr/>
          <p:nvPr/>
        </p:nvSpPr>
        <p:spPr>
          <a:xfrm>
            <a:off x="754380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271"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272"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73"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74" name="Oval 15"/>
          <p:cNvSpPr/>
          <p:nvPr/>
        </p:nvSpPr>
        <p:spPr>
          <a:xfrm>
            <a:off x="8893080" y="13716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275"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76"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277"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278"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79" name="Oval 20"/>
          <p:cNvSpPr/>
          <p:nvPr/>
        </p:nvSpPr>
        <p:spPr>
          <a:xfrm>
            <a:off x="617220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280" name="Oval 21"/>
          <p:cNvSpPr/>
          <p:nvPr/>
        </p:nvSpPr>
        <p:spPr>
          <a:xfrm>
            <a:off x="88930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281"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82"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83"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284"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85"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286"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287"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288"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289"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290"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291"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292"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6 8 7 9  </a:t>
            </a:r>
            <a:endParaRPr b="0" lang="en-IN" sz="1800" spc="-1" strike="noStrike">
              <a:latin typeface="Arial"/>
            </a:endParaRPr>
          </a:p>
        </p:txBody>
      </p:sp>
      <p:sp>
        <p:nvSpPr>
          <p:cNvPr id="1293"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294"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95"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96"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297"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298"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299"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300" name="Text Box 43"/>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301" name="Text Box 44"/>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Rectangle 5"/>
          <p:cNvSpPr/>
          <p:nvPr/>
        </p:nvSpPr>
        <p:spPr>
          <a:xfrm>
            <a:off x="1776240" y="29952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ea typeface="MS Mincho"/>
              </a:rPr>
              <a:t>Trees vs graphs</a:t>
            </a:r>
            <a:endParaRPr b="0" lang="en-IN" sz="3600" spc="-1" strike="noStrike">
              <a:latin typeface="Arial"/>
            </a:endParaRPr>
          </a:p>
        </p:txBody>
      </p:sp>
      <p:sp>
        <p:nvSpPr>
          <p:cNvPr id="200" name="Rectangle 3"/>
          <p:cNvSpPr/>
          <p:nvPr/>
        </p:nvSpPr>
        <p:spPr>
          <a:xfrm>
            <a:off x="1402200" y="1173960"/>
            <a:ext cx="7771680" cy="68508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00000"/>
              </a:lnSpc>
              <a:spcBef>
                <a:spcPts val="1001"/>
              </a:spcBef>
              <a:spcAft>
                <a:spcPts val="601"/>
              </a:spcAft>
              <a:buClr>
                <a:srgbClr val="f79646"/>
              </a:buClr>
              <a:buSzPct val="90000"/>
              <a:buFont typeface="Wingdings" charset="2"/>
              <a:buChar char=""/>
            </a:pPr>
            <a:r>
              <a:rPr b="0" lang="en-US" sz="2000" spc="-1" strike="noStrike">
                <a:solidFill>
                  <a:srgbClr val="000000"/>
                </a:solidFill>
                <a:latin typeface="Cambria"/>
                <a:ea typeface="MS Mincho"/>
              </a:rPr>
              <a:t>Trees are special cases of graphs!!</a:t>
            </a:r>
            <a:endParaRPr b="0" lang="en-IN" sz="2000" spc="-1" strike="noStrike">
              <a:latin typeface="Arial"/>
            </a:endParaRPr>
          </a:p>
          <a:p>
            <a:pPr marL="344520" indent="-343800" algn="just">
              <a:lnSpc>
                <a:spcPct val="100000"/>
              </a:lnSpc>
              <a:spcBef>
                <a:spcPts val="1001"/>
              </a:spcBef>
              <a:spcAft>
                <a:spcPts val="601"/>
              </a:spcAft>
              <a:buClr>
                <a:srgbClr val="f79646"/>
              </a:buClr>
              <a:buSzPct val="90000"/>
              <a:buFont typeface="Wingdings" charset="2"/>
              <a:buChar char=""/>
            </a:pPr>
            <a:r>
              <a:rPr b="0" lang="en-US" sz="2000" spc="-1" strike="noStrike">
                <a:solidFill>
                  <a:srgbClr val="000000"/>
                </a:solidFill>
                <a:latin typeface="Cambria"/>
                <a:ea typeface="MS Mincho"/>
              </a:rPr>
              <a:t> </a:t>
            </a:r>
            <a:r>
              <a:rPr b="0" lang="en-US" sz="2000" spc="-1" strike="noStrike">
                <a:solidFill>
                  <a:srgbClr val="000000"/>
                </a:solidFill>
                <a:latin typeface="Cambria"/>
                <a:ea typeface="MS Mincho"/>
              </a:rPr>
              <a:t>A connected graph with no cycles is called a tree. </a:t>
            </a:r>
            <a:endParaRPr b="0" lang="en-IN" sz="2000" spc="-1" strike="noStrike">
              <a:latin typeface="Arial"/>
            </a:endParaRPr>
          </a:p>
        </p:txBody>
      </p:sp>
      <p:pic>
        <p:nvPicPr>
          <p:cNvPr id="201" name="Picture 4" descr="C:\My Documents\308 PowerPoint\Figures\MACJOBS\JPEGS\CHAP09\P551.jpg"/>
          <p:cNvPicPr/>
          <p:nvPr/>
        </p:nvPicPr>
        <p:blipFill>
          <a:blip r:embed="rId1">
            <a:lum bright="-12000"/>
          </a:blip>
          <a:srcRect l="0" t="67109" r="0" b="0"/>
          <a:stretch/>
        </p:blipFill>
        <p:spPr>
          <a:xfrm>
            <a:off x="2233800" y="2030400"/>
            <a:ext cx="7385040" cy="452736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2"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303"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0D6ECCC0-DC0B-40B0-B7FA-DAD5BFA8F1FA}" type="slidenum">
              <a:rPr b="0" lang="en-US" sz="1800" spc="-1" strike="noStrike">
                <a:solidFill>
                  <a:srgbClr val="8b8b8b"/>
                </a:solidFill>
                <a:latin typeface="Cambria"/>
              </a:rPr>
              <a:t>&lt;number&gt;</a:t>
            </a:fld>
            <a:endParaRPr b="0" lang="en-IN" sz="1800" spc="-1" strike="noStrike">
              <a:latin typeface="Arial"/>
            </a:endParaRPr>
          </a:p>
        </p:txBody>
      </p:sp>
      <p:sp>
        <p:nvSpPr>
          <p:cNvPr id="1304"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305"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306"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307"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08"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09"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10"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311"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312" name="Oval 11"/>
          <p:cNvSpPr/>
          <p:nvPr/>
        </p:nvSpPr>
        <p:spPr>
          <a:xfrm>
            <a:off x="7543800" y="2668680"/>
            <a:ext cx="250200" cy="25020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313"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314"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315"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316" name="Oval 15"/>
          <p:cNvSpPr/>
          <p:nvPr/>
        </p:nvSpPr>
        <p:spPr>
          <a:xfrm>
            <a:off x="8893080" y="13716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317"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18"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319"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320"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21"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322" name="Oval 21"/>
          <p:cNvSpPr/>
          <p:nvPr/>
        </p:nvSpPr>
        <p:spPr>
          <a:xfrm>
            <a:off x="88930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323"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24"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25"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326"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27"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328"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29"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330"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331"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332"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333"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334"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8 7 9  </a:t>
            </a:r>
            <a:endParaRPr b="0" lang="en-IN" sz="1800" spc="-1" strike="noStrike">
              <a:latin typeface="Arial"/>
            </a:endParaRPr>
          </a:p>
        </p:txBody>
      </p:sp>
      <p:sp>
        <p:nvSpPr>
          <p:cNvPr id="1335"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336"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337"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338"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339"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340"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341"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342"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343"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4"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345"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20A7EC54-86BF-433F-BD23-19D528D8B599}" type="slidenum">
              <a:rPr b="0" lang="en-US" sz="1800" spc="-1" strike="noStrike">
                <a:solidFill>
                  <a:srgbClr val="8b8b8b"/>
                </a:solidFill>
                <a:latin typeface="Cambria"/>
              </a:rPr>
              <a:t>&lt;number&gt;</a:t>
            </a:fld>
            <a:endParaRPr b="0" lang="en-IN" sz="1800" spc="-1" strike="noStrike">
              <a:latin typeface="Arial"/>
            </a:endParaRPr>
          </a:p>
        </p:txBody>
      </p:sp>
      <p:sp>
        <p:nvSpPr>
          <p:cNvPr id="1346"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347"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348"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349"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50"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51"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52"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353"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354" name="Oval 11"/>
          <p:cNvSpPr/>
          <p:nvPr/>
        </p:nvSpPr>
        <p:spPr>
          <a:xfrm>
            <a:off x="754380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355"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356"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357"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358"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359"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60"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361"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362"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63"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364" name="Oval 21"/>
          <p:cNvSpPr/>
          <p:nvPr/>
        </p:nvSpPr>
        <p:spPr>
          <a:xfrm>
            <a:off x="88930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365"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66"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67"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368"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69"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370"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71"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372"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373"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374"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375"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376"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7 9  </a:t>
            </a:r>
            <a:endParaRPr b="0" lang="en-IN" sz="1800" spc="-1" strike="noStrike">
              <a:latin typeface="Arial"/>
            </a:endParaRPr>
          </a:p>
        </p:txBody>
      </p:sp>
      <p:sp>
        <p:nvSpPr>
          <p:cNvPr id="1377"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378"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379"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380"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381"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382"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383"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384"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385"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386" name="AutoShape 43"/>
          <p:cNvSpPr/>
          <p:nvPr/>
        </p:nvSpPr>
        <p:spPr>
          <a:xfrm flipH="1" flipV="1">
            <a:off x="6385680" y="1594800"/>
            <a:ext cx="1193040" cy="110088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22" presetSubtype="2">
                                  <p:stCondLst>
                                    <p:cond delay="0"/>
                                  </p:stCondLst>
                                  <p:childTnLst>
                                    <p:set>
                                      <p:cBhvr>
                                        <p:cTn id="158" dur="1" fill="hold">
                                          <p:stCondLst>
                                            <p:cond delay="0"/>
                                          </p:stCondLst>
                                        </p:cTn>
                                        <p:tgtEl>
                                          <p:spTgt spid="1386"/>
                                        </p:tgtEl>
                                        <p:attrNameLst>
                                          <p:attrName>style.visibility</p:attrName>
                                        </p:attrNameLst>
                                      </p:cBhvr>
                                      <p:to>
                                        <p:strVal val="visible"/>
                                      </p:to>
                                    </p:set>
                                    <p:animEffect filter="wipe(right)" transition="in">
                                      <p:cBhvr additive="repl">
                                        <p:cTn id="159" dur="500"/>
                                        <p:tgtEl>
                                          <p:spTgt spid="1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7"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388"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50CEE1B7-3BDC-45C8-81CD-361924FA8C2A}" type="slidenum">
              <a:rPr b="0" lang="en-US" sz="1800" spc="-1" strike="noStrike">
                <a:solidFill>
                  <a:srgbClr val="8b8b8b"/>
                </a:solidFill>
                <a:latin typeface="Cambria"/>
              </a:rPr>
              <a:t>&lt;number&gt;</a:t>
            </a:fld>
            <a:endParaRPr b="0" lang="en-IN" sz="1800" spc="-1" strike="noStrike">
              <a:latin typeface="Arial"/>
            </a:endParaRPr>
          </a:p>
        </p:txBody>
      </p:sp>
      <p:sp>
        <p:nvSpPr>
          <p:cNvPr id="1389"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390"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391"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392"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93"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94"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395"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396"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397" name="Oval 11"/>
          <p:cNvSpPr/>
          <p:nvPr/>
        </p:nvSpPr>
        <p:spPr>
          <a:xfrm>
            <a:off x="754380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398"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399"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400"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401"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402"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03"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404"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405"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06"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407" name="Oval 21"/>
          <p:cNvSpPr/>
          <p:nvPr/>
        </p:nvSpPr>
        <p:spPr>
          <a:xfrm>
            <a:off x="88930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408"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09"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10"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11"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12"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413"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14"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15"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416"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417"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418"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419"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7 9  </a:t>
            </a:r>
            <a:endParaRPr b="0" lang="en-IN" sz="1800" spc="-1" strike="noStrike">
              <a:latin typeface="Arial"/>
            </a:endParaRPr>
          </a:p>
        </p:txBody>
      </p:sp>
      <p:sp>
        <p:nvSpPr>
          <p:cNvPr id="1420"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421"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422"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423"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424"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425"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426"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427"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428"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429" name="AutoShape 43"/>
          <p:cNvSpPr/>
          <p:nvPr/>
        </p:nvSpPr>
        <p:spPr>
          <a:xfrm flipH="1">
            <a:off x="5363280" y="2793960"/>
            <a:ext cx="2171160" cy="36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60" dur="indefinite" restart="never" nodeType="tmRoot">
          <p:childTnLst>
            <p:seq>
              <p:cTn id="161" dur="indefinite" nodeType="mainSeq">
                <p:childTnLst>
                  <p:par>
                    <p:cTn id="162" fill="hold">
                      <p:stCondLst>
                        <p:cond delay="indefinite"/>
                      </p:stCondLst>
                      <p:childTnLst>
                        <p:par>
                          <p:cTn id="163" fill="hold">
                            <p:stCondLst>
                              <p:cond delay="0"/>
                            </p:stCondLst>
                            <p:childTnLst>
                              <p:par>
                                <p:cTn id="164" nodeType="clickEffect" fill="hold" presetClass="entr" presetID="22" presetSubtype="2">
                                  <p:stCondLst>
                                    <p:cond delay="0"/>
                                  </p:stCondLst>
                                  <p:childTnLst>
                                    <p:set>
                                      <p:cBhvr>
                                        <p:cTn id="165" dur="1" fill="hold">
                                          <p:stCondLst>
                                            <p:cond delay="0"/>
                                          </p:stCondLst>
                                        </p:cTn>
                                        <p:tgtEl>
                                          <p:spTgt spid="1429"/>
                                        </p:tgtEl>
                                        <p:attrNameLst>
                                          <p:attrName>style.visibility</p:attrName>
                                        </p:attrNameLst>
                                      </p:cBhvr>
                                      <p:to>
                                        <p:strVal val="visible"/>
                                      </p:to>
                                    </p:set>
                                    <p:animEffect filter="wipe(right)" transition="in">
                                      <p:cBhvr additive="repl">
                                        <p:cTn id="166" dur="500"/>
                                        <p:tgtEl>
                                          <p:spTgt spid="1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0"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431"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0CE291F2-A6A9-4C71-814A-BB89CCB4EA9C}" type="slidenum">
              <a:rPr b="0" lang="en-US" sz="1800" spc="-1" strike="noStrike">
                <a:solidFill>
                  <a:srgbClr val="8b8b8b"/>
                </a:solidFill>
                <a:latin typeface="Cambria"/>
              </a:rPr>
              <a:t>&lt;number&gt;</a:t>
            </a:fld>
            <a:endParaRPr b="0" lang="en-IN" sz="1800" spc="-1" strike="noStrike">
              <a:latin typeface="Arial"/>
            </a:endParaRPr>
          </a:p>
        </p:txBody>
      </p:sp>
      <p:sp>
        <p:nvSpPr>
          <p:cNvPr id="1432"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433"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434"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435"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36"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37"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38"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39"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440" name="Oval 11"/>
          <p:cNvSpPr/>
          <p:nvPr/>
        </p:nvSpPr>
        <p:spPr>
          <a:xfrm>
            <a:off x="754380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441"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1442"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43"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444"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445"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46"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447"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448"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49"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450" name="Oval 21"/>
          <p:cNvSpPr/>
          <p:nvPr/>
        </p:nvSpPr>
        <p:spPr>
          <a:xfrm>
            <a:off x="88930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451"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52"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53"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54"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55"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456"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57"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58"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459"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460"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461"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462"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7 9  </a:t>
            </a:r>
            <a:endParaRPr b="0" lang="en-IN" sz="1800" spc="-1" strike="noStrike">
              <a:latin typeface="Arial"/>
            </a:endParaRPr>
          </a:p>
        </p:txBody>
      </p:sp>
      <p:sp>
        <p:nvSpPr>
          <p:cNvPr id="1463"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464"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465"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466"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467"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468"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469"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470"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471"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472" name="AutoShape 43"/>
          <p:cNvSpPr/>
          <p:nvPr/>
        </p:nvSpPr>
        <p:spPr>
          <a:xfrm flipV="1">
            <a:off x="7758000" y="1594080"/>
            <a:ext cx="1170720" cy="110088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22" presetSubtype="8">
                                  <p:stCondLst>
                                    <p:cond delay="0"/>
                                  </p:stCondLst>
                                  <p:childTnLst>
                                    <p:set>
                                      <p:cBhvr>
                                        <p:cTn id="172" dur="1" fill="hold">
                                          <p:stCondLst>
                                            <p:cond delay="0"/>
                                          </p:stCondLst>
                                        </p:cTn>
                                        <p:tgtEl>
                                          <p:spTgt spid="1472"/>
                                        </p:tgtEl>
                                        <p:attrNameLst>
                                          <p:attrName>style.visibility</p:attrName>
                                        </p:attrNameLst>
                                      </p:cBhvr>
                                      <p:to>
                                        <p:strVal val="visible"/>
                                      </p:to>
                                    </p:set>
                                    <p:animEffect filter="wipe(left)" transition="in">
                                      <p:cBhvr additive="repl">
                                        <p:cTn id="173" dur="500"/>
                                        <p:tgtEl>
                                          <p:spTgt spid="1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3"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474"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AC7B7E8A-7855-4E28-8B5F-C11E5565E6B1}" type="slidenum">
              <a:rPr b="0" lang="en-US" sz="1800" spc="-1" strike="noStrike">
                <a:solidFill>
                  <a:srgbClr val="8b8b8b"/>
                </a:solidFill>
                <a:latin typeface="Cambria"/>
              </a:rPr>
              <a:t>&lt;number&gt;</a:t>
            </a:fld>
            <a:endParaRPr b="0" lang="en-IN" sz="1800" spc="-1" strike="noStrike">
              <a:latin typeface="Arial"/>
            </a:endParaRPr>
          </a:p>
        </p:txBody>
      </p:sp>
      <p:sp>
        <p:nvSpPr>
          <p:cNvPr id="1475"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476"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477"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478"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79"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80"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81"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82"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483" name="Oval 11"/>
          <p:cNvSpPr/>
          <p:nvPr/>
        </p:nvSpPr>
        <p:spPr>
          <a:xfrm>
            <a:off x="7543800" y="2668680"/>
            <a:ext cx="250200" cy="25020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484"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485"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86"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487"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488"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89"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490"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491"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92"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493" name="Oval 21"/>
          <p:cNvSpPr/>
          <p:nvPr/>
        </p:nvSpPr>
        <p:spPr>
          <a:xfrm>
            <a:off x="8893080" y="3886200"/>
            <a:ext cx="250200" cy="251640"/>
          </a:xfrm>
          <a:prstGeom prst="ellipse">
            <a:avLst/>
          </a:prstGeom>
          <a:solidFill>
            <a:srgbClr val="003399"/>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494"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95"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96"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497"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498"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499"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00"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01"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502"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503"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504"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505"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7 9  </a:t>
            </a:r>
            <a:endParaRPr b="0" lang="en-IN" sz="1800" spc="-1" strike="noStrike">
              <a:latin typeface="Arial"/>
            </a:endParaRPr>
          </a:p>
        </p:txBody>
      </p:sp>
      <p:sp>
        <p:nvSpPr>
          <p:cNvPr id="1506"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507"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08"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09"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10"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511"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512"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513"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514"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5"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516"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56E4D47F-B935-4484-B244-AFE5BBD5D106}" type="slidenum">
              <a:rPr b="0" lang="en-US" sz="1800" spc="-1" strike="noStrike">
                <a:solidFill>
                  <a:srgbClr val="8b8b8b"/>
                </a:solidFill>
                <a:latin typeface="Cambria"/>
              </a:rPr>
              <a:t>&lt;number&gt;</a:t>
            </a:fld>
            <a:endParaRPr b="0" lang="en-IN" sz="1800" spc="-1" strike="noStrike">
              <a:latin typeface="Arial"/>
            </a:endParaRPr>
          </a:p>
        </p:txBody>
      </p:sp>
      <p:sp>
        <p:nvSpPr>
          <p:cNvPr id="1517"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518"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519"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520"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21"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22"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23"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24"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525" name="Oval 11"/>
          <p:cNvSpPr/>
          <p:nvPr/>
        </p:nvSpPr>
        <p:spPr>
          <a:xfrm>
            <a:off x="75438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526"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527"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28"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529"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530"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31"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532"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533"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34"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535" name="Oval 21"/>
          <p:cNvSpPr/>
          <p:nvPr/>
        </p:nvSpPr>
        <p:spPr>
          <a:xfrm>
            <a:off x="889308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536"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37"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38"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39"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40"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541"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42"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43"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544"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545"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546"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547"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9  </a:t>
            </a:r>
            <a:endParaRPr b="0" lang="en-IN" sz="1800" spc="-1" strike="noStrike">
              <a:latin typeface="Arial"/>
            </a:endParaRPr>
          </a:p>
        </p:txBody>
      </p:sp>
      <p:sp>
        <p:nvSpPr>
          <p:cNvPr id="1548"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549"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50"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51"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52"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553"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554"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555"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556"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557" name="AutoShape 43"/>
          <p:cNvSpPr/>
          <p:nvPr/>
        </p:nvSpPr>
        <p:spPr>
          <a:xfrm flipH="1" flipV="1">
            <a:off x="7757280" y="2890080"/>
            <a:ext cx="1170720" cy="102312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74" dur="indefinite" restart="never" nodeType="tmRoot">
          <p:childTnLst>
            <p:seq>
              <p:cTn id="175" dur="indefinite" nodeType="mainSeq">
                <p:childTnLst>
                  <p:par>
                    <p:cTn id="176" fill="hold">
                      <p:stCondLst>
                        <p:cond delay="indefinite"/>
                      </p:stCondLst>
                      <p:childTnLst>
                        <p:par>
                          <p:cTn id="177" fill="hold">
                            <p:stCondLst>
                              <p:cond delay="0"/>
                            </p:stCondLst>
                            <p:childTnLst>
                              <p:par>
                                <p:cTn id="178" nodeType="clickEffect" fill="hold" presetClass="entr" presetID="22" presetSubtype="2">
                                  <p:stCondLst>
                                    <p:cond delay="0"/>
                                  </p:stCondLst>
                                  <p:childTnLst>
                                    <p:set>
                                      <p:cBhvr>
                                        <p:cTn id="179" dur="1" fill="hold">
                                          <p:stCondLst>
                                            <p:cond delay="0"/>
                                          </p:stCondLst>
                                        </p:cTn>
                                        <p:tgtEl>
                                          <p:spTgt spid="1557"/>
                                        </p:tgtEl>
                                        <p:attrNameLst>
                                          <p:attrName>style.visibility</p:attrName>
                                        </p:attrNameLst>
                                      </p:cBhvr>
                                      <p:to>
                                        <p:strVal val="visible"/>
                                      </p:to>
                                    </p:set>
                                    <p:animEffect filter="wipe(right)" transition="in">
                                      <p:cBhvr additive="repl">
                                        <p:cTn id="180" dur="500"/>
                                        <p:tgtEl>
                                          <p:spTgt spid="1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8"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559"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14439A30-DA83-41A2-ACFD-D2356FEBC126}" type="slidenum">
              <a:rPr b="0" lang="en-US" sz="1800" spc="-1" strike="noStrike">
                <a:solidFill>
                  <a:srgbClr val="8b8b8b"/>
                </a:solidFill>
                <a:latin typeface="Cambria"/>
              </a:rPr>
              <a:t>&lt;number&gt;</a:t>
            </a:fld>
            <a:endParaRPr b="0" lang="en-IN" sz="1800" spc="-1" strike="noStrike">
              <a:latin typeface="Arial"/>
            </a:endParaRPr>
          </a:p>
        </p:txBody>
      </p:sp>
      <p:sp>
        <p:nvSpPr>
          <p:cNvPr id="1560"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561"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562"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563"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64"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65"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66"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67"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568" name="Oval 11"/>
          <p:cNvSpPr/>
          <p:nvPr/>
        </p:nvSpPr>
        <p:spPr>
          <a:xfrm>
            <a:off x="75438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569"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570"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71"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1572"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573"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74"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575"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576"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77"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578" name="Oval 21"/>
          <p:cNvSpPr/>
          <p:nvPr/>
        </p:nvSpPr>
        <p:spPr>
          <a:xfrm>
            <a:off x="889308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579"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80"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81"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82"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83"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84"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585"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586"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587"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588"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589"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590"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9  </a:t>
            </a:r>
            <a:endParaRPr b="0" lang="en-IN" sz="1800" spc="-1" strike="noStrike">
              <a:latin typeface="Arial"/>
            </a:endParaRPr>
          </a:p>
        </p:txBody>
      </p:sp>
      <p:sp>
        <p:nvSpPr>
          <p:cNvPr id="1591"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592"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93"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94"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595"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596"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597"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598"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599"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600" name="AutoShape 43"/>
          <p:cNvSpPr/>
          <p:nvPr/>
        </p:nvSpPr>
        <p:spPr>
          <a:xfrm flipV="1">
            <a:off x="9018720" y="1631160"/>
            <a:ext cx="360" cy="2245680"/>
          </a:xfrm>
          <a:custGeom>
            <a:avLst/>
            <a:gdLst/>
            <a:ahLst/>
            <a:rect l="l" t="t" r="r" b="b"/>
            <a:pathLst>
              <a:path w="21600" h="21600">
                <a:moveTo>
                  <a:pt x="0" y="0"/>
                </a:moveTo>
                <a:lnTo>
                  <a:pt x="21600" y="21600"/>
                </a:lnTo>
              </a:path>
            </a:pathLst>
          </a:custGeom>
          <a:noFill/>
          <a:ln w="50800">
            <a:solidFill>
              <a:srgbClr val="4f81b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22" presetSubtype="4">
                                  <p:stCondLst>
                                    <p:cond delay="0"/>
                                  </p:stCondLst>
                                  <p:childTnLst>
                                    <p:set>
                                      <p:cBhvr>
                                        <p:cTn id="186" dur="1" fill="hold">
                                          <p:stCondLst>
                                            <p:cond delay="0"/>
                                          </p:stCondLst>
                                        </p:cTn>
                                        <p:tgtEl>
                                          <p:spTgt spid="1600"/>
                                        </p:tgtEl>
                                        <p:attrNameLst>
                                          <p:attrName>style.visibility</p:attrName>
                                        </p:attrNameLst>
                                      </p:cBhvr>
                                      <p:to>
                                        <p:strVal val="visible"/>
                                      </p:to>
                                    </p:set>
                                    <p:animEffect filter="wipe(down)" transition="in">
                                      <p:cBhvr additive="repl">
                                        <p:cTn id="187" dur="500"/>
                                        <p:tgtEl>
                                          <p:spTgt spid="1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Rectangle 1026"/>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602"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E5DC4A79-2C66-4B0F-9F35-E841F883FE58}" type="slidenum">
              <a:rPr b="0" lang="en-US" sz="1800" spc="-1" strike="noStrike">
                <a:solidFill>
                  <a:srgbClr val="8b8b8b"/>
                </a:solidFill>
                <a:latin typeface="Cambria"/>
              </a:rPr>
              <a:t>&lt;number&gt;</a:t>
            </a:fld>
            <a:endParaRPr b="0" lang="en-IN" sz="1800" spc="-1" strike="noStrike">
              <a:latin typeface="Arial"/>
            </a:endParaRPr>
          </a:p>
        </p:txBody>
      </p:sp>
      <p:sp>
        <p:nvSpPr>
          <p:cNvPr id="1603" name="Oval 1027"/>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604" name="Oval 1028"/>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605" name="Oval 1029"/>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606" name="AutoShape 1030"/>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07" name="AutoShape 1031"/>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08" name="AutoShape 1032"/>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09" name="AutoShape 1033"/>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10" name="Oval 1034"/>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611" name="Oval 1035"/>
          <p:cNvSpPr/>
          <p:nvPr/>
        </p:nvSpPr>
        <p:spPr>
          <a:xfrm>
            <a:off x="75438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612" name="AutoShape 1036"/>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613" name="AutoShape 1037"/>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14" name="AutoShape 1038"/>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15" name="Oval 1039"/>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616" name="AutoShape 1040"/>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17" name="AutoShape 1041"/>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618" name="Oval 1042"/>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619" name="AutoShape 1043"/>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20" name="Oval 1044"/>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621" name="Oval 1045"/>
          <p:cNvSpPr/>
          <p:nvPr/>
        </p:nvSpPr>
        <p:spPr>
          <a:xfrm>
            <a:off x="8893080" y="3886200"/>
            <a:ext cx="250200" cy="251640"/>
          </a:xfrm>
          <a:prstGeom prst="ellipse">
            <a:avLst/>
          </a:prstGeom>
          <a:solidFill>
            <a:schemeClr val="accent1"/>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622" name="AutoShape 1046"/>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23" name="AutoShape 1047"/>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24" name="AutoShape 1048"/>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25" name="AutoShape 1049"/>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26" name="AutoShape 1050"/>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27" name="AutoShape 1051"/>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28" name="AutoShape 1052"/>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29" name="Text Box 1053"/>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630" name="Text Box 1054"/>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631" name="Text Box 1055"/>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632" name="Text Box 1056"/>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633" name="Text Box 1057"/>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9  </a:t>
            </a:r>
            <a:endParaRPr b="0" lang="en-IN" sz="1800" spc="-1" strike="noStrike">
              <a:latin typeface="Arial"/>
            </a:endParaRPr>
          </a:p>
        </p:txBody>
      </p:sp>
      <p:sp>
        <p:nvSpPr>
          <p:cNvPr id="1634" name="Text Box 1058"/>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635" name="Text Box 1059"/>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636" name="Text Box 1060"/>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637" name="Text Box 1061"/>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638" name="Text Box 1062"/>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639" name="Text Box 1063"/>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640" name="Text Box 1064"/>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641" name="Text Box 1065"/>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642" name="Text Box 1066"/>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3"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644"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DE94298E-F789-4CDA-94CA-8C3BA4331331}" type="slidenum">
              <a:rPr b="0" lang="en-US" sz="1800" spc="-1" strike="noStrike">
                <a:solidFill>
                  <a:srgbClr val="8b8b8b"/>
                </a:solidFill>
                <a:latin typeface="Cambria"/>
              </a:rPr>
              <a:t>&lt;number&gt;</a:t>
            </a:fld>
            <a:endParaRPr b="0" lang="en-IN" sz="1800" spc="-1" strike="noStrike">
              <a:latin typeface="Arial"/>
            </a:endParaRPr>
          </a:p>
        </p:txBody>
      </p:sp>
      <p:sp>
        <p:nvSpPr>
          <p:cNvPr id="1645"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646"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647"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648"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49"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50"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51" name="AutoShape 9"/>
          <p:cNvSpPr/>
          <p:nvPr/>
        </p:nvSpPr>
        <p:spPr>
          <a:xfrm>
            <a:off x="4027320" y="1595520"/>
            <a:ext cx="111384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52"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653" name="Oval 11"/>
          <p:cNvSpPr/>
          <p:nvPr/>
        </p:nvSpPr>
        <p:spPr>
          <a:xfrm>
            <a:off x="75438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654" name="AutoShape 12"/>
          <p:cNvSpPr/>
          <p:nvPr/>
        </p:nvSpPr>
        <p:spPr>
          <a:xfrm flipH="1">
            <a:off x="7757280" y="1595520"/>
            <a:ext cx="117072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655" name="AutoShape 13"/>
          <p:cNvSpPr/>
          <p:nvPr/>
        </p:nvSpPr>
        <p:spPr>
          <a:xfrm flipH="1">
            <a:off x="5363280" y="2793960"/>
            <a:ext cx="2171160" cy="36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56" name="AutoShape 14"/>
          <p:cNvSpPr/>
          <p:nvPr/>
        </p:nvSpPr>
        <p:spPr>
          <a:xfrm flipV="1">
            <a:off x="9018720" y="1631160"/>
            <a:ext cx="360" cy="22456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57"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658"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59" name="AutoShape 17"/>
          <p:cNvSpPr/>
          <p:nvPr/>
        </p:nvSpPr>
        <p:spPr>
          <a:xfrm>
            <a:off x="6386400" y="1595520"/>
            <a:ext cx="1193040" cy="1100880"/>
          </a:xfrm>
          <a:custGeom>
            <a:avLst/>
            <a:gdLst/>
            <a:ahLst/>
            <a:rect l="l" t="t" r="r" b="b"/>
            <a:pathLst>
              <a:path w="21600" h="21600">
                <a:moveTo>
                  <a:pt x="0" y="0"/>
                </a:moveTo>
                <a:lnTo>
                  <a:pt x="21600" y="21600"/>
                </a:lnTo>
              </a:path>
            </a:pathLst>
          </a:custGeom>
          <a:noFill/>
          <a:ln w="19050">
            <a:solidFill>
              <a:srgbClr val="1f497d"/>
            </a:solidFill>
            <a:prstDash val="sysDot"/>
            <a:round/>
            <a:headEnd len="med" type="triangle" w="med"/>
          </a:ln>
        </p:spPr>
        <p:style>
          <a:lnRef idx="0"/>
          <a:fillRef idx="0"/>
          <a:effectRef idx="0"/>
          <a:fontRef idx="minor"/>
        </p:style>
      </p:sp>
      <p:sp>
        <p:nvSpPr>
          <p:cNvPr id="1660"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661"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62"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663" name="Oval 21"/>
          <p:cNvSpPr/>
          <p:nvPr/>
        </p:nvSpPr>
        <p:spPr>
          <a:xfrm>
            <a:off x="889308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664"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65"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66" name="AutoShape 24"/>
          <p:cNvSpPr/>
          <p:nvPr/>
        </p:nvSpPr>
        <p:spPr>
          <a:xfrm flipV="1">
            <a:off x="4027320" y="2889360"/>
            <a:ext cx="111384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67" name="AutoShape 25"/>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68" name="AutoShape 26"/>
          <p:cNvSpPr/>
          <p:nvPr/>
        </p:nvSpPr>
        <p:spPr>
          <a:xfrm flipH="1" flipV="1">
            <a:off x="7757280" y="2890080"/>
            <a:ext cx="1170720" cy="102312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69"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70" name="AutoShape 28"/>
          <p:cNvSpPr/>
          <p:nvPr/>
        </p:nvSpPr>
        <p:spPr>
          <a:xfrm flipH="1">
            <a:off x="5319000" y="1595520"/>
            <a:ext cx="888120" cy="1100880"/>
          </a:xfrm>
          <a:custGeom>
            <a:avLst/>
            <a:gdLst/>
            <a:ahLst/>
            <a:rect l="l" t="t" r="r" b="b"/>
            <a:pathLst>
              <a:path w="21600" h="21600">
                <a:moveTo>
                  <a:pt x="0" y="0"/>
                </a:moveTo>
                <a:lnTo>
                  <a:pt x="21600" y="21600"/>
                </a:lnTo>
              </a:path>
            </a:pathLst>
          </a:custGeom>
          <a:noFill/>
          <a:ln w="19050">
            <a:solidFill>
              <a:srgbClr val="1f497d"/>
            </a:solidFill>
            <a:prstDash val="sysDot"/>
            <a:round/>
            <a:tailEnd len="med" type="triangle" w="med"/>
          </a:ln>
        </p:spPr>
        <p:style>
          <a:lnRef idx="0"/>
          <a:fillRef idx="0"/>
          <a:effectRef idx="0"/>
          <a:fontRef idx="minor"/>
        </p:style>
      </p:sp>
      <p:sp>
        <p:nvSpPr>
          <p:cNvPr id="1671"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672" name="Text Box 30"/>
          <p:cNvSpPr/>
          <p:nvPr/>
        </p:nvSpPr>
        <p:spPr>
          <a:xfrm>
            <a:off x="2971800" y="5105520"/>
            <a:ext cx="1904400" cy="380160"/>
          </a:xfrm>
          <a:prstGeom prst="rect">
            <a:avLst/>
          </a:prstGeom>
          <a:solidFill>
            <a:schemeClr val="tx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Undiscovered</a:t>
            </a:r>
            <a:endParaRPr b="0" lang="en-IN" sz="1800" spc="-1" strike="noStrike">
              <a:latin typeface="Arial"/>
            </a:endParaRPr>
          </a:p>
        </p:txBody>
      </p:sp>
      <p:sp>
        <p:nvSpPr>
          <p:cNvPr id="1673" name="Text Box 31"/>
          <p:cNvSpPr/>
          <p:nvPr/>
        </p:nvSpPr>
        <p:spPr>
          <a:xfrm>
            <a:off x="2971800" y="5486400"/>
            <a:ext cx="1904400" cy="380160"/>
          </a:xfrm>
          <a:prstGeom prst="rect">
            <a:avLst/>
          </a:prstGeom>
          <a:solidFill>
            <a:srgbClr val="003399"/>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Discovered</a:t>
            </a:r>
            <a:endParaRPr b="0" lang="en-IN" sz="1800" spc="-1" strike="noStrike">
              <a:latin typeface="Arial"/>
            </a:endParaRPr>
          </a:p>
        </p:txBody>
      </p:sp>
      <p:sp>
        <p:nvSpPr>
          <p:cNvPr id="1674" name="Text Box 32"/>
          <p:cNvSpPr/>
          <p:nvPr/>
        </p:nvSpPr>
        <p:spPr>
          <a:xfrm>
            <a:off x="2971800" y="6248520"/>
            <a:ext cx="1904400" cy="380160"/>
          </a:xfrm>
          <a:prstGeom prst="rect">
            <a:avLst/>
          </a:prstGeom>
          <a:solidFill>
            <a:srgbClr val="006600"/>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Finished</a:t>
            </a:r>
            <a:endParaRPr b="0" lang="en-IN" sz="1800" spc="-1" strike="noStrike">
              <a:latin typeface="Arial"/>
            </a:endParaRPr>
          </a:p>
        </p:txBody>
      </p:sp>
      <p:sp>
        <p:nvSpPr>
          <p:cNvPr id="1675" name="Text Box 33"/>
          <p:cNvSpPr/>
          <p:nvPr/>
        </p:nvSpPr>
        <p:spPr>
          <a:xfrm>
            <a:off x="5562720" y="5410080"/>
            <a:ext cx="4190400" cy="380160"/>
          </a:xfrm>
          <a:prstGeom prst="rect">
            <a:avLst/>
          </a:prstGeom>
          <a:solidFill>
            <a:schemeClr val="accent2"/>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000000"/>
                </a:solidFill>
                <a:latin typeface="Cambria"/>
                <a:ea typeface="DejaVu Sans"/>
              </a:rPr>
              <a:t> </a:t>
            </a:r>
            <a:r>
              <a:rPr b="0" lang="en-US" sz="1800" spc="-1" strike="noStrike">
                <a:solidFill>
                  <a:srgbClr val="000000"/>
                </a:solidFill>
                <a:latin typeface="Cambria"/>
                <a:ea typeface="DejaVu Sans"/>
              </a:rPr>
              <a:t>Queue:   </a:t>
            </a:r>
            <a:endParaRPr b="0" lang="en-IN" sz="1800" spc="-1" strike="noStrike">
              <a:latin typeface="Arial"/>
            </a:endParaRPr>
          </a:p>
        </p:txBody>
      </p:sp>
      <p:sp>
        <p:nvSpPr>
          <p:cNvPr id="1676" name="Text Box 34"/>
          <p:cNvSpPr/>
          <p:nvPr/>
        </p:nvSpPr>
        <p:spPr>
          <a:xfrm>
            <a:off x="2971800" y="5867280"/>
            <a:ext cx="1904400" cy="380160"/>
          </a:xfrm>
          <a:prstGeom prst="rect">
            <a:avLst/>
          </a:prstGeom>
          <a:solidFill>
            <a:schemeClr val="accent1"/>
          </a:solidFill>
          <a:ln w="15875">
            <a:solidFill>
              <a:srgbClr val="000000"/>
            </a:solidFill>
            <a:miter/>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ffffff"/>
                </a:solidFill>
                <a:latin typeface="Cambria"/>
                <a:ea typeface="DejaVu Sans"/>
              </a:rPr>
              <a:t>Top of queue</a:t>
            </a:r>
            <a:endParaRPr b="0" lang="en-IN" sz="1800" spc="-1" strike="noStrike">
              <a:latin typeface="Arial"/>
            </a:endParaRPr>
          </a:p>
        </p:txBody>
      </p:sp>
      <p:sp>
        <p:nvSpPr>
          <p:cNvPr id="1677"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678"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679"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680"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681"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682"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683"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684"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5" name="Rectangle 2"/>
          <p:cNvSpPr/>
          <p:nvPr/>
        </p:nvSpPr>
        <p:spPr>
          <a:xfrm>
            <a:off x="2014560" y="326160"/>
            <a:ext cx="7957440" cy="74016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Math"/>
                <a:ea typeface="Cambria Math"/>
              </a:rPr>
              <a:t>Breadth First Search</a:t>
            </a:r>
            <a:endParaRPr b="0" lang="en-IN" sz="3600" spc="-1" strike="noStrike">
              <a:latin typeface="Arial"/>
            </a:endParaRPr>
          </a:p>
        </p:txBody>
      </p:sp>
      <p:sp>
        <p:nvSpPr>
          <p:cNvPr id="1686" name="Slide Number Placeholder 2"/>
          <p:cNvSpPr/>
          <p:nvPr/>
        </p:nvSpPr>
        <p:spPr>
          <a:xfrm>
            <a:off x="158400" y="164520"/>
            <a:ext cx="636120" cy="322200"/>
          </a:xfrm>
          <a:prstGeom prst="rect">
            <a:avLst/>
          </a:prstGeom>
          <a:noFill/>
          <a:ln w="0">
            <a:noFill/>
          </a:ln>
        </p:spPr>
        <p:style>
          <a:lnRef idx="0"/>
          <a:fillRef idx="0"/>
          <a:effectRef idx="0"/>
          <a:fontRef idx="minor"/>
        </p:style>
        <p:txBody>
          <a:bodyPr lIns="90000" rIns="45720" tIns="45000" bIns="45000" anchor="ctr">
            <a:noAutofit/>
          </a:bodyPr>
          <a:p>
            <a:pPr algn="r">
              <a:lnSpc>
                <a:spcPct val="100000"/>
              </a:lnSpc>
            </a:pPr>
            <a:fld id="{8ECCF899-9A9F-43AD-AEE3-50BB47ABED82}" type="slidenum">
              <a:rPr b="0" lang="en-US" sz="1800" spc="-1" strike="noStrike">
                <a:solidFill>
                  <a:srgbClr val="8b8b8b"/>
                </a:solidFill>
                <a:latin typeface="Cambria"/>
              </a:rPr>
              <a:t>&lt;number&gt;</a:t>
            </a:fld>
            <a:endParaRPr b="0" lang="en-IN" sz="1800" spc="-1" strike="noStrike">
              <a:latin typeface="Arial"/>
            </a:endParaRPr>
          </a:p>
        </p:txBody>
      </p:sp>
      <p:sp>
        <p:nvSpPr>
          <p:cNvPr id="1687" name="Oval 3"/>
          <p:cNvSpPr/>
          <p:nvPr/>
        </p:nvSpPr>
        <p:spPr>
          <a:xfrm>
            <a:off x="27432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s</a:t>
            </a:r>
            <a:endParaRPr b="0" lang="en-IN" sz="1400" spc="-1" strike="noStrike">
              <a:latin typeface="Arial"/>
            </a:endParaRPr>
          </a:p>
        </p:txBody>
      </p:sp>
      <p:sp>
        <p:nvSpPr>
          <p:cNvPr id="1688" name="Oval 4"/>
          <p:cNvSpPr/>
          <p:nvPr/>
        </p:nvSpPr>
        <p:spPr>
          <a:xfrm>
            <a:off x="381312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2</a:t>
            </a:r>
            <a:endParaRPr b="0" lang="en-IN" sz="1400" spc="-1" strike="noStrike">
              <a:latin typeface="Arial"/>
            </a:endParaRPr>
          </a:p>
        </p:txBody>
      </p:sp>
      <p:sp>
        <p:nvSpPr>
          <p:cNvPr id="1689" name="Oval 5"/>
          <p:cNvSpPr/>
          <p:nvPr/>
        </p:nvSpPr>
        <p:spPr>
          <a:xfrm>
            <a:off x="510552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5</a:t>
            </a:r>
            <a:endParaRPr b="0" lang="en-IN" sz="1400" spc="-1" strike="noStrike">
              <a:latin typeface="Arial"/>
            </a:endParaRPr>
          </a:p>
        </p:txBody>
      </p:sp>
      <p:sp>
        <p:nvSpPr>
          <p:cNvPr id="1690" name="AutoShape 6"/>
          <p:cNvSpPr/>
          <p:nvPr/>
        </p:nvSpPr>
        <p:spPr>
          <a:xfrm flipV="1">
            <a:off x="2957400" y="1594080"/>
            <a:ext cx="891360" cy="110088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91" name="AutoShape 7"/>
          <p:cNvSpPr/>
          <p:nvPr/>
        </p:nvSpPr>
        <p:spPr>
          <a:xfrm>
            <a:off x="3002040" y="2793960"/>
            <a:ext cx="209484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92" name="AutoShape 8"/>
          <p:cNvSpPr/>
          <p:nvPr/>
        </p:nvSpPr>
        <p:spPr>
          <a:xfrm>
            <a:off x="4071960" y="14986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93" name="Oval 10"/>
          <p:cNvSpPr/>
          <p:nvPr/>
        </p:nvSpPr>
        <p:spPr>
          <a:xfrm>
            <a:off x="617220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4</a:t>
            </a:r>
            <a:endParaRPr b="0" lang="en-IN" sz="1400" spc="-1" strike="noStrike">
              <a:latin typeface="Arial"/>
            </a:endParaRPr>
          </a:p>
        </p:txBody>
      </p:sp>
      <p:sp>
        <p:nvSpPr>
          <p:cNvPr id="1694" name="Oval 11"/>
          <p:cNvSpPr/>
          <p:nvPr/>
        </p:nvSpPr>
        <p:spPr>
          <a:xfrm>
            <a:off x="7543800" y="2668680"/>
            <a:ext cx="250200" cy="25020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7</a:t>
            </a:r>
            <a:endParaRPr b="0" lang="en-IN" sz="1400" spc="-1" strike="noStrike">
              <a:latin typeface="Arial"/>
            </a:endParaRPr>
          </a:p>
        </p:txBody>
      </p:sp>
      <p:sp>
        <p:nvSpPr>
          <p:cNvPr id="1695" name="Oval 15"/>
          <p:cNvSpPr/>
          <p:nvPr/>
        </p:nvSpPr>
        <p:spPr>
          <a:xfrm>
            <a:off x="8893080" y="13716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8</a:t>
            </a:r>
            <a:endParaRPr b="0" lang="en-IN" sz="1400" spc="-1" strike="noStrike">
              <a:latin typeface="Arial"/>
            </a:endParaRPr>
          </a:p>
        </p:txBody>
      </p:sp>
      <p:sp>
        <p:nvSpPr>
          <p:cNvPr id="1696" name="AutoShape 16"/>
          <p:cNvSpPr/>
          <p:nvPr/>
        </p:nvSpPr>
        <p:spPr>
          <a:xfrm>
            <a:off x="6431040" y="14986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97" name="Oval 18"/>
          <p:cNvSpPr/>
          <p:nvPr/>
        </p:nvSpPr>
        <p:spPr>
          <a:xfrm>
            <a:off x="381312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3</a:t>
            </a:r>
            <a:endParaRPr b="0" lang="en-IN" sz="1400" spc="-1" strike="noStrike">
              <a:latin typeface="Arial"/>
            </a:endParaRPr>
          </a:p>
        </p:txBody>
      </p:sp>
      <p:sp>
        <p:nvSpPr>
          <p:cNvPr id="1698" name="AutoShape 19"/>
          <p:cNvSpPr/>
          <p:nvPr/>
        </p:nvSpPr>
        <p:spPr>
          <a:xfrm>
            <a:off x="4071960" y="4013280"/>
            <a:ext cx="20916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699" name="Oval 20"/>
          <p:cNvSpPr/>
          <p:nvPr/>
        </p:nvSpPr>
        <p:spPr>
          <a:xfrm>
            <a:off x="617220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6</a:t>
            </a:r>
            <a:endParaRPr b="0" lang="en-IN" sz="1400" spc="-1" strike="noStrike">
              <a:latin typeface="Arial"/>
            </a:endParaRPr>
          </a:p>
        </p:txBody>
      </p:sp>
      <p:sp>
        <p:nvSpPr>
          <p:cNvPr id="1700" name="Oval 21"/>
          <p:cNvSpPr/>
          <p:nvPr/>
        </p:nvSpPr>
        <p:spPr>
          <a:xfrm>
            <a:off x="8893080" y="3886200"/>
            <a:ext cx="250200" cy="251640"/>
          </a:xfrm>
          <a:prstGeom prst="ellipse">
            <a:avLst/>
          </a:prstGeom>
          <a:solidFill>
            <a:srgbClr val="006600"/>
          </a:solidFill>
          <a:ln w="15875">
            <a:solidFill>
              <a:srgbClr val="000000"/>
            </a:solidFill>
            <a:round/>
          </a:ln>
        </p:spPr>
        <p:style>
          <a:lnRef idx="0"/>
          <a:fillRef idx="0"/>
          <a:effectRef idx="0"/>
          <a:fontRef idx="minor"/>
        </p:style>
        <p:txBody>
          <a:bodyPr wrap="none" lIns="92160" rIns="92160" tIns="46080" bIns="46080" anchor="ctr">
            <a:noAutofit/>
          </a:bodyPr>
          <a:p>
            <a:pPr>
              <a:lnSpc>
                <a:spcPct val="100000"/>
              </a:lnSpc>
            </a:pPr>
            <a:r>
              <a:rPr b="0" lang="en-US" sz="1400" spc="-1" strike="noStrike">
                <a:solidFill>
                  <a:srgbClr val="ffffff"/>
                </a:solidFill>
                <a:latin typeface="Cambria"/>
                <a:ea typeface="DejaVu Sans"/>
              </a:rPr>
              <a:t>9</a:t>
            </a:r>
            <a:endParaRPr b="0" lang="en-IN" sz="1400" spc="-1" strike="noStrike">
              <a:latin typeface="Arial"/>
            </a:endParaRPr>
          </a:p>
        </p:txBody>
      </p:sp>
      <p:sp>
        <p:nvSpPr>
          <p:cNvPr id="1701" name="AutoShape 22"/>
          <p:cNvSpPr/>
          <p:nvPr/>
        </p:nvSpPr>
        <p:spPr>
          <a:xfrm>
            <a:off x="6431040" y="4013280"/>
            <a:ext cx="2453400" cy="36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702" name="AutoShape 23"/>
          <p:cNvSpPr/>
          <p:nvPr/>
        </p:nvSpPr>
        <p:spPr>
          <a:xfrm>
            <a:off x="2957400" y="2890800"/>
            <a:ext cx="89136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703" name="AutoShape 27"/>
          <p:cNvSpPr/>
          <p:nvPr/>
        </p:nvSpPr>
        <p:spPr>
          <a:xfrm flipV="1">
            <a:off x="6386400" y="2889360"/>
            <a:ext cx="119304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
        <p:nvSpPr>
          <p:cNvPr id="1704" name="Text Box 29"/>
          <p:cNvSpPr/>
          <p:nvPr/>
        </p:nvSpPr>
        <p:spPr>
          <a:xfrm>
            <a:off x="2362320" y="26668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0</a:t>
            </a:r>
            <a:endParaRPr b="0" lang="en-IN" sz="1600" spc="-1" strike="noStrike">
              <a:latin typeface="Arial"/>
            </a:endParaRPr>
          </a:p>
        </p:txBody>
      </p:sp>
      <p:sp>
        <p:nvSpPr>
          <p:cNvPr id="1705" name="Text Box 30"/>
          <p:cNvSpPr/>
          <p:nvPr/>
        </p:nvSpPr>
        <p:spPr>
          <a:xfrm>
            <a:off x="5105520" y="5029200"/>
            <a:ext cx="1904400" cy="380160"/>
          </a:xfrm>
          <a:prstGeom prst="rect">
            <a:avLst/>
          </a:prstGeom>
          <a:noFill/>
          <a:ln w="15875">
            <a:noFill/>
          </a:ln>
        </p:spPr>
        <p:style>
          <a:lnRef idx="0"/>
          <a:fillRef idx="0"/>
          <a:effectRef idx="0"/>
          <a:fontRef idx="minor"/>
        </p:style>
        <p:txBody>
          <a:bodyPr lIns="0" rIns="0" tIns="27360" bIns="0">
            <a:noAutofit/>
          </a:bodyPr>
          <a:p>
            <a:pPr>
              <a:lnSpc>
                <a:spcPct val="100000"/>
              </a:lnSpc>
              <a:spcBef>
                <a:spcPts val="901"/>
              </a:spcBef>
            </a:pPr>
            <a:r>
              <a:rPr b="0" lang="en-US" sz="1800" spc="-1" strike="noStrike">
                <a:solidFill>
                  <a:srgbClr val="4f81bd"/>
                </a:solidFill>
                <a:latin typeface="Cambria"/>
                <a:ea typeface="DejaVu Sans"/>
              </a:rPr>
              <a:t>Level Graph</a:t>
            </a:r>
            <a:endParaRPr b="0" lang="en-IN" sz="1800" spc="-1" strike="noStrike">
              <a:latin typeface="Arial"/>
            </a:endParaRPr>
          </a:p>
        </p:txBody>
      </p:sp>
      <p:sp>
        <p:nvSpPr>
          <p:cNvPr id="1706" name="Text Box 35"/>
          <p:cNvSpPr/>
          <p:nvPr/>
        </p:nvSpPr>
        <p:spPr>
          <a:xfrm>
            <a:off x="377496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707" name="Text Box 36"/>
          <p:cNvSpPr/>
          <p:nvPr/>
        </p:nvSpPr>
        <p:spPr>
          <a:xfrm>
            <a:off x="373392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708" name="Text Box 37"/>
          <p:cNvSpPr/>
          <p:nvPr/>
        </p:nvSpPr>
        <p:spPr>
          <a:xfrm>
            <a:off x="507060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1</a:t>
            </a:r>
            <a:endParaRPr b="0" lang="en-IN" sz="1600" spc="-1" strike="noStrike">
              <a:latin typeface="Arial"/>
            </a:endParaRPr>
          </a:p>
        </p:txBody>
      </p:sp>
      <p:sp>
        <p:nvSpPr>
          <p:cNvPr id="1709" name="Text Box 38"/>
          <p:cNvSpPr/>
          <p:nvPr/>
        </p:nvSpPr>
        <p:spPr>
          <a:xfrm>
            <a:off x="61372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710" name="Text Box 39"/>
          <p:cNvSpPr/>
          <p:nvPr/>
        </p:nvSpPr>
        <p:spPr>
          <a:xfrm>
            <a:off x="6137280" y="42670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2</a:t>
            </a:r>
            <a:endParaRPr b="0" lang="en-IN" sz="1600" spc="-1" strike="noStrike">
              <a:latin typeface="Arial"/>
            </a:endParaRPr>
          </a:p>
        </p:txBody>
      </p:sp>
      <p:sp>
        <p:nvSpPr>
          <p:cNvPr id="1711" name="Text Box 40"/>
          <p:cNvSpPr/>
          <p:nvPr/>
        </p:nvSpPr>
        <p:spPr>
          <a:xfrm>
            <a:off x="8839080" y="106668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712" name="Text Box 41"/>
          <p:cNvSpPr/>
          <p:nvPr/>
        </p:nvSpPr>
        <p:spPr>
          <a:xfrm>
            <a:off x="7508880" y="297180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713" name="Text Box 42"/>
          <p:cNvSpPr/>
          <p:nvPr/>
        </p:nvSpPr>
        <p:spPr>
          <a:xfrm>
            <a:off x="8839080" y="4191120"/>
            <a:ext cx="339120" cy="245520"/>
          </a:xfrm>
          <a:prstGeom prst="rect">
            <a:avLst/>
          </a:prstGeom>
          <a:noFill/>
          <a:ln w="15875">
            <a:noFill/>
          </a:ln>
        </p:spPr>
        <p:style>
          <a:lnRef idx="0"/>
          <a:fillRef idx="0"/>
          <a:effectRef idx="0"/>
          <a:fontRef idx="minor"/>
        </p:style>
        <p:txBody>
          <a:bodyPr lIns="0" rIns="0" tIns="0" bIns="0">
            <a:noAutofit/>
          </a:bodyPr>
          <a:p>
            <a:pPr>
              <a:lnSpc>
                <a:spcPct val="100000"/>
              </a:lnSpc>
              <a:spcBef>
                <a:spcPts val="799"/>
              </a:spcBef>
            </a:pPr>
            <a:r>
              <a:rPr b="0" lang="en-US" sz="1600" spc="-1" strike="noStrike">
                <a:solidFill>
                  <a:srgbClr val="003399"/>
                </a:solidFill>
                <a:latin typeface="Cambria"/>
                <a:ea typeface="DejaVu Sans"/>
              </a:rPr>
              <a:t>3</a:t>
            </a:r>
            <a:endParaRPr b="0" lang="en-IN" sz="1600" spc="-1" strike="noStrike">
              <a:latin typeface="Arial"/>
            </a:endParaRPr>
          </a:p>
        </p:txBody>
      </p:sp>
      <p:sp>
        <p:nvSpPr>
          <p:cNvPr id="1714" name="AutoShape 43"/>
          <p:cNvSpPr/>
          <p:nvPr/>
        </p:nvSpPr>
        <p:spPr>
          <a:xfrm>
            <a:off x="5319720" y="2890800"/>
            <a:ext cx="888120" cy="1023120"/>
          </a:xfrm>
          <a:custGeom>
            <a:avLst/>
            <a:gdLst/>
            <a:ahLst/>
            <a:rect l="l" t="t" r="r" b="b"/>
            <a:pathLst>
              <a:path w="21600" h="21600">
                <a:moveTo>
                  <a:pt x="0" y="0"/>
                </a:moveTo>
                <a:lnTo>
                  <a:pt x="21600" y="21600"/>
                </a:lnTo>
              </a:path>
            </a:pathLst>
          </a:custGeom>
          <a:noFill/>
          <a:ln w="19050">
            <a:solidFill>
              <a:srgbClr val="0066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Picture 2" descr="stringtheory"/>
          <p:cNvPicPr/>
          <p:nvPr/>
        </p:nvPicPr>
        <p:blipFill>
          <a:blip r:embed="rId1"/>
          <a:stretch/>
        </p:blipFill>
        <p:spPr>
          <a:xfrm>
            <a:off x="1523880" y="0"/>
            <a:ext cx="9143280" cy="6857280"/>
          </a:xfrm>
          <a:prstGeom prst="rect">
            <a:avLst/>
          </a:prstGeom>
          <a:ln w="0">
            <a:noFill/>
          </a:ln>
        </p:spPr>
      </p:pic>
      <p:sp>
        <p:nvSpPr>
          <p:cNvPr id="203" name="Rectangle 3"/>
          <p:cNvSpPr/>
          <p:nvPr/>
        </p:nvSpPr>
        <p:spPr>
          <a:xfrm>
            <a:off x="1523880" y="0"/>
            <a:ext cx="7771680" cy="608760"/>
          </a:xfrm>
          <a:prstGeom prst="rect">
            <a:avLst/>
          </a:prstGeom>
          <a:noFill/>
          <a:ln w="0">
            <a:noFill/>
          </a:ln>
          <a:effectLst>
            <a:outerShdw blurRad="0" dir="2700000" dist="35638">
              <a:srgbClr val="eeece1">
                <a:alpha val="91000"/>
              </a:srgbClr>
            </a:outerShdw>
          </a:effectLst>
        </p:spPr>
        <p:style>
          <a:lnRef idx="0"/>
          <a:fillRef idx="0"/>
          <a:effectRef idx="0"/>
          <a:fontRef idx="minor"/>
        </p:style>
        <p:txBody>
          <a:bodyPr lIns="90000" rIns="90000" tIns="45000" bIns="45000">
            <a:normAutofit/>
          </a:bodyPr>
          <a:p>
            <a:pPr>
              <a:lnSpc>
                <a:spcPct val="90000"/>
              </a:lnSpc>
            </a:pPr>
            <a:r>
              <a:rPr b="1" i="1" lang="en-US" sz="3600" spc="-1" strike="noStrike">
                <a:solidFill>
                  <a:srgbClr val="f8ff79"/>
                </a:solidFill>
                <a:latin typeface="Futura"/>
              </a:rPr>
              <a:t>Graph Terminology</a:t>
            </a:r>
            <a:endParaRPr b="0" lang="en-IN" sz="3600" spc="-1" strike="noStrike">
              <a:latin typeface="Arial"/>
            </a:endParaRPr>
          </a:p>
        </p:txBody>
      </p:sp>
      <p:sp>
        <p:nvSpPr>
          <p:cNvPr id="204" name="AutoShape 5"/>
          <p:cNvSpPr/>
          <p:nvPr/>
        </p:nvSpPr>
        <p:spPr>
          <a:xfrm rot="21566400">
            <a:off x="2286000" y="1142640"/>
            <a:ext cx="5712840" cy="3885480"/>
          </a:xfrm>
          <a:prstGeom prst="roundRect">
            <a:avLst>
              <a:gd name="adj" fmla="val 16667"/>
            </a:avLst>
          </a:prstGeom>
          <a:solidFill>
            <a:schemeClr val="tx1"/>
          </a:solidFill>
          <a:ln w="9525">
            <a:solidFill>
              <a:srgbClr val="000000"/>
            </a:solidFill>
            <a:round/>
          </a:ln>
        </p:spPr>
        <p:style>
          <a:lnRef idx="0"/>
          <a:fillRef idx="0"/>
          <a:effectRef idx="0"/>
          <a:fontRef idx="minor"/>
        </p:style>
      </p:sp>
      <p:sp>
        <p:nvSpPr>
          <p:cNvPr id="205" name="Rectangle 6"/>
          <p:cNvSpPr/>
          <p:nvPr/>
        </p:nvSpPr>
        <p:spPr>
          <a:xfrm rot="21465000">
            <a:off x="2447280" y="1219680"/>
            <a:ext cx="5866560" cy="3821040"/>
          </a:xfrm>
          <a:prstGeom prst="rect">
            <a:avLst/>
          </a:prstGeom>
          <a:solidFill>
            <a:schemeClr val="tx1"/>
          </a:solidFill>
          <a:ln w="0">
            <a:noFill/>
          </a:ln>
        </p:spPr>
        <p:style>
          <a:lnRef idx="0"/>
          <a:fillRef idx="0"/>
          <a:effectRef idx="0"/>
          <a:fontRef idx="minor"/>
        </p:style>
        <p:txBody>
          <a:bodyPr lIns="90000" rIns="90000" tIns="45000" bIns="45000">
            <a:spAutoFit/>
          </a:bodyPr>
          <a:p>
            <a:pPr marL="216000" indent="-215640">
              <a:lnSpc>
                <a:spcPct val="90000"/>
              </a:lnSpc>
              <a:spcBef>
                <a:spcPts val="641"/>
              </a:spcBef>
              <a:buClr>
                <a:srgbClr val="ffffff"/>
              </a:buClr>
              <a:buFont typeface="Wingdings" charset="2"/>
              <a:buChar char=""/>
            </a:pPr>
            <a:r>
              <a:rPr b="0" i="1" lang="en-US" sz="3200" spc="-1" strike="noStrike">
                <a:solidFill>
                  <a:srgbClr val="ffffff"/>
                </a:solidFill>
                <a:latin typeface="Marker Felt"/>
                <a:ea typeface="DejaVu Sans"/>
              </a:rPr>
              <a:t> </a:t>
            </a:r>
            <a:r>
              <a:rPr b="0" i="1" lang="en-US" sz="3200" spc="-1" strike="noStrike">
                <a:solidFill>
                  <a:srgbClr val="e8341e"/>
                </a:solidFill>
                <a:latin typeface="Marker Felt"/>
                <a:ea typeface="DejaVu Sans"/>
              </a:rPr>
              <a:t>Adjacent</a:t>
            </a:r>
            <a:r>
              <a:rPr b="0" lang="en-US" sz="3200" spc="-1" strike="noStrike">
                <a:solidFill>
                  <a:srgbClr val="e8341e"/>
                </a:solidFill>
                <a:latin typeface="Marker Felt"/>
                <a:ea typeface="DejaVu Sans"/>
              </a:rPr>
              <a:t> </a:t>
            </a:r>
            <a:r>
              <a:rPr b="0" i="1" lang="en-US" sz="3200" spc="-1" strike="noStrike">
                <a:solidFill>
                  <a:srgbClr val="e8341e"/>
                </a:solidFill>
                <a:latin typeface="Marker Felt"/>
                <a:ea typeface="DejaVu Sans"/>
              </a:rPr>
              <a:t>Vertices</a:t>
            </a:r>
            <a:r>
              <a:rPr b="0" lang="en-US" sz="3200" spc="-1" strike="noStrike">
                <a:solidFill>
                  <a:srgbClr val="ffffff"/>
                </a:solidFill>
                <a:latin typeface="Marker Felt"/>
                <a:ea typeface="DejaVu Sans"/>
              </a:rPr>
              <a:t> are two vertices that are joined by an edge.</a:t>
            </a:r>
            <a:endParaRPr b="0" lang="en-IN" sz="3200" spc="-1" strike="noStrike">
              <a:latin typeface="Arial"/>
            </a:endParaRPr>
          </a:p>
          <a:p>
            <a:pPr>
              <a:lnSpc>
                <a:spcPct val="90000"/>
              </a:lnSpc>
              <a:spcBef>
                <a:spcPts val="641"/>
              </a:spcBef>
            </a:pPr>
            <a:endParaRPr b="0" lang="en-IN" sz="3200" spc="-1" strike="noStrike">
              <a:latin typeface="Arial"/>
            </a:endParaRPr>
          </a:p>
          <a:p>
            <a:pPr marL="216000" indent="-215640">
              <a:lnSpc>
                <a:spcPct val="90000"/>
              </a:lnSpc>
              <a:spcBef>
                <a:spcPts val="641"/>
              </a:spcBef>
              <a:buClr>
                <a:srgbClr val="ffffff"/>
              </a:buClr>
              <a:buFont typeface="Wingdings" charset="2"/>
              <a:buChar char=""/>
            </a:pPr>
            <a:r>
              <a:rPr b="0" i="1" lang="en-US" sz="3200" spc="-1" strike="noStrike">
                <a:solidFill>
                  <a:srgbClr val="ffffff"/>
                </a:solidFill>
                <a:latin typeface="Marker Felt"/>
                <a:ea typeface="DejaVu Sans"/>
              </a:rPr>
              <a:t> </a:t>
            </a:r>
            <a:r>
              <a:rPr b="0" i="1" lang="en-US" sz="3200" spc="-1" strike="noStrike">
                <a:solidFill>
                  <a:srgbClr val="e8341e"/>
                </a:solidFill>
                <a:latin typeface="Marker Felt"/>
                <a:ea typeface="DejaVu Sans"/>
              </a:rPr>
              <a:t>Adjacent Edges</a:t>
            </a:r>
            <a:r>
              <a:rPr b="0" lang="en-US" sz="3200" spc="-1" strike="noStrike">
                <a:solidFill>
                  <a:srgbClr val="ffffff"/>
                </a:solidFill>
                <a:latin typeface="Marker Felt"/>
                <a:ea typeface="DejaVu Sans"/>
              </a:rPr>
              <a:t> are two edges that intersect at a vertex.</a:t>
            </a:r>
            <a:endParaRPr b="0" lang="en-IN" sz="3200" spc="-1" strike="noStrike">
              <a:latin typeface="Arial"/>
            </a:endParaRPr>
          </a:p>
          <a:p>
            <a:pPr>
              <a:lnSpc>
                <a:spcPct val="90000"/>
              </a:lnSpc>
              <a:spcBef>
                <a:spcPts val="479"/>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5" name="Rectangle 2"/>
          <p:cNvSpPr/>
          <p:nvPr/>
        </p:nvSpPr>
        <p:spPr>
          <a:xfrm>
            <a:off x="2279520" y="1557360"/>
            <a:ext cx="7598520" cy="963000"/>
          </a:xfrm>
          <a:prstGeom prst="rect">
            <a:avLst/>
          </a:prstGeom>
          <a:noFill/>
          <a:ln w="57150">
            <a:solidFill>
              <a:srgbClr val="333399"/>
            </a:solidFill>
            <a:miter/>
          </a:ln>
        </p:spPr>
        <p:style>
          <a:lnRef idx="0"/>
          <a:fillRef idx="0"/>
          <a:effectRef idx="0"/>
          <a:fontRef idx="minor"/>
        </p:style>
        <p:txBody>
          <a:bodyPr lIns="95760" rIns="95760" tIns="47880" bIns="47880" anchor="ctr">
            <a:noAutofit/>
          </a:bodyPr>
          <a:p>
            <a:pPr algn="ctr">
              <a:lnSpc>
                <a:spcPct val="100000"/>
              </a:lnSpc>
            </a:pPr>
            <a:r>
              <a:rPr b="1" lang="en-GB" sz="1800" spc="-1" strike="noStrike">
                <a:solidFill>
                  <a:srgbClr val="1f497d"/>
                </a:solidFill>
                <a:latin typeface="Verdana"/>
                <a:ea typeface="DejaVu Sans"/>
              </a:rPr>
              <a:t>Minimum spanning trees</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88" dur="indefinite" restart="never" nodeType="tmRoot">
          <p:childTnLst>
            <p:seq>
              <p:cTn id="189" dur="indefinite" nodeType="mainSeq">
                <p:childTnLst>
                  <p:par>
                    <p:cTn id="190" fill="hold">
                      <p:stCondLst>
                        <p:cond delay="0"/>
                      </p:stCondLst>
                      <p:childTnLst>
                        <p:par>
                          <p:cTn id="191" fill="hold">
                            <p:stCondLst>
                              <p:cond delay="0"/>
                            </p:stCondLst>
                            <p:childTnLst>
                              <p:par>
                                <p:cTn id="192" nodeType="afterEffect" fill="hold" presetClass="entr" presetID="4" presetSubtype="16">
                                  <p:stCondLst>
                                    <p:cond delay="1000"/>
                                  </p:stCondLst>
                                  <p:childTnLst>
                                    <p:set>
                                      <p:cBhvr>
                                        <p:cTn id="193" dur="1" fill="hold">
                                          <p:stCondLst>
                                            <p:cond delay="0"/>
                                          </p:stCondLst>
                                        </p:cTn>
                                        <p:tgtEl>
                                          <p:spTgt spid="1715"/>
                                        </p:tgtEl>
                                        <p:attrNameLst>
                                          <p:attrName>style.visibility</p:attrName>
                                        </p:attrNameLst>
                                      </p:cBhvr>
                                      <p:to>
                                        <p:strVal val="visible"/>
                                      </p:to>
                                    </p:set>
                                    <p:animEffect filter="box(in)" transition="in">
                                      <p:cBhvr additive="repl">
                                        <p:cTn id="194" dur="500"/>
                                        <p:tgtEl>
                                          <p:spTgt spid="17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6" name="Rectangle 2"/>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rPr>
              <a:t>Definition</a:t>
            </a:r>
            <a:endParaRPr b="0" lang="en-IN" sz="3600" spc="-1" strike="noStrike">
              <a:latin typeface="Arial"/>
            </a:endParaRPr>
          </a:p>
        </p:txBody>
      </p:sp>
      <p:sp>
        <p:nvSpPr>
          <p:cNvPr id="1717" name="Rectangle 3"/>
          <p:cNvSpPr/>
          <p:nvPr/>
        </p:nvSpPr>
        <p:spPr>
          <a:xfrm>
            <a:off x="1721160" y="1455480"/>
            <a:ext cx="9107280" cy="491436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A Minimum Spanning Tree (MST) is a subgraph of an undirected graph such that the subgraph spans (includes) all nodes, is  connected, is acyclic, and has minimum total edge weight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8" name="Rectangle 4"/>
          <p:cNvSpPr/>
          <p:nvPr/>
        </p:nvSpPr>
        <p:spPr>
          <a:xfrm>
            <a:off x="1721160" y="487440"/>
            <a:ext cx="8639280" cy="70344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US" sz="3600" spc="-1" strike="noStrike">
                <a:solidFill>
                  <a:srgbClr val="c00000"/>
                </a:solidFill>
                <a:latin typeface="Cambria"/>
              </a:rPr>
              <a:t>Algorithm Characteristics</a:t>
            </a:r>
            <a:endParaRPr b="0" lang="en-IN" sz="3600" spc="-1" strike="noStrike">
              <a:latin typeface="Arial"/>
            </a:endParaRPr>
          </a:p>
        </p:txBody>
      </p:sp>
      <p:sp>
        <p:nvSpPr>
          <p:cNvPr id="1719" name="Rectangle 5"/>
          <p:cNvSpPr/>
          <p:nvPr/>
        </p:nvSpPr>
        <p:spPr>
          <a:xfrm>
            <a:off x="2209680" y="1981080"/>
            <a:ext cx="8152560" cy="3504600"/>
          </a:xfrm>
          <a:prstGeom prst="rect">
            <a:avLst/>
          </a:prstGeom>
          <a:noFill/>
          <a:ln w="0">
            <a:noFill/>
          </a:ln>
        </p:spPr>
        <p:style>
          <a:lnRef idx="0"/>
          <a:fillRef idx="0"/>
          <a:effectRef idx="0"/>
          <a:fontRef idx="minor"/>
        </p:style>
        <p:txBody>
          <a:bodyPr lIns="90000" rIns="90000" tIns="45000" bIns="45000" anchor="ctr">
            <a:noAutofit/>
          </a:bodyPr>
          <a:p>
            <a:pPr marL="344520" indent="-343800" algn="just">
              <a:lnSpc>
                <a:spcPct val="9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Both Prim’s and Kruskal’s Algorithms work with undirected graphs</a:t>
            </a:r>
            <a:endParaRPr b="0" lang="en-IN" sz="2400" spc="-1" strike="noStrike">
              <a:latin typeface="Arial"/>
            </a:endParaRPr>
          </a:p>
          <a:p>
            <a:pPr marL="344520" indent="-343800" algn="just">
              <a:lnSpc>
                <a:spcPct val="9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Both work with weighted and unweighted graphs but are more interesting when edges are weighted</a:t>
            </a:r>
            <a:endParaRPr b="0" lang="en-IN" sz="2400" spc="-1" strike="noStrike">
              <a:latin typeface="Arial"/>
            </a:endParaRPr>
          </a:p>
          <a:p>
            <a:pPr marL="344520" indent="-343800" algn="just">
              <a:lnSpc>
                <a:spcPct val="90000"/>
              </a:lnSpc>
              <a:spcBef>
                <a:spcPts val="1001"/>
              </a:spcBef>
              <a:spcAft>
                <a:spcPts val="601"/>
              </a:spcAft>
              <a:buClr>
                <a:srgbClr val="f79646"/>
              </a:buClr>
              <a:buSzPct val="90000"/>
              <a:buFont typeface="Wingdings" charset="2"/>
              <a:buChar char=""/>
            </a:pPr>
            <a:r>
              <a:rPr b="0" lang="en-US" sz="2400" spc="-1" strike="noStrike">
                <a:solidFill>
                  <a:srgbClr val="000000"/>
                </a:solidFill>
                <a:latin typeface="Cambria"/>
              </a:rPr>
              <a:t>Both are greedy algorithms that produce optimal solutions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0" name="Rectangle 2"/>
          <p:cNvSpPr/>
          <p:nvPr/>
        </p:nvSpPr>
        <p:spPr>
          <a:xfrm>
            <a:off x="2286000" y="457200"/>
            <a:ext cx="7598520" cy="963000"/>
          </a:xfrm>
          <a:prstGeom prst="rect">
            <a:avLst/>
          </a:prstGeom>
          <a:noFill/>
          <a:ln w="57150">
            <a:solidFill>
              <a:srgbClr val="333399"/>
            </a:solidFill>
            <a:miter/>
          </a:ln>
        </p:spPr>
        <p:style>
          <a:lnRef idx="0"/>
          <a:fillRef idx="0"/>
          <a:effectRef idx="0"/>
          <a:fontRef idx="minor"/>
        </p:style>
        <p:txBody>
          <a:bodyPr lIns="95760" rIns="95760" tIns="47880" bIns="47880" anchor="ctr">
            <a:noAutofit/>
          </a:bodyPr>
          <a:p>
            <a:pPr algn="ctr">
              <a:lnSpc>
                <a:spcPct val="100000"/>
              </a:lnSpc>
            </a:pPr>
            <a:r>
              <a:rPr b="1" lang="en-GB" sz="1800" spc="-1" strike="noStrike">
                <a:solidFill>
                  <a:srgbClr val="1f497d"/>
                </a:solidFill>
                <a:latin typeface="Verdana"/>
                <a:ea typeface="DejaVu Sans"/>
              </a:rPr>
              <a:t>Minimum Connector Algorithms</a:t>
            </a:r>
            <a:endParaRPr b="0" lang="en-IN" sz="1800" spc="-1" strike="noStrike">
              <a:latin typeface="Arial"/>
            </a:endParaRPr>
          </a:p>
        </p:txBody>
      </p:sp>
      <p:sp>
        <p:nvSpPr>
          <p:cNvPr id="1721" name="Text Box 3"/>
          <p:cNvSpPr/>
          <p:nvPr/>
        </p:nvSpPr>
        <p:spPr>
          <a:xfrm>
            <a:off x="1828800" y="1752480"/>
            <a:ext cx="4122000" cy="4628520"/>
          </a:xfrm>
          <a:prstGeom prst="rect">
            <a:avLst/>
          </a:prstGeom>
          <a:noFill/>
          <a:ln w="19050">
            <a:solidFill>
              <a:srgbClr val="333399"/>
            </a:solidFill>
            <a:miter/>
          </a:ln>
        </p:spPr>
        <p:style>
          <a:lnRef idx="0"/>
          <a:fillRef idx="0"/>
          <a:effectRef idx="0"/>
          <a:fontRef idx="minor"/>
        </p:style>
        <p:txBody>
          <a:bodyPr lIns="94320" rIns="94320" tIns="37800" bIns="37800">
            <a:noAutofit/>
          </a:bodyPr>
          <a:p>
            <a:pPr marL="479520" indent="-478800" algn="ctr">
              <a:lnSpc>
                <a:spcPct val="100000"/>
              </a:lnSpc>
              <a:tabLst>
                <a:tab algn="l" pos="0"/>
              </a:tabLst>
            </a:pPr>
            <a:r>
              <a:rPr b="1" lang="en-US" sz="1800" spc="-1" strike="noStrike">
                <a:solidFill>
                  <a:srgbClr val="000000"/>
                </a:solidFill>
                <a:latin typeface="Arial"/>
                <a:ea typeface="DejaVu Sans"/>
              </a:rPr>
              <a:t>Kruskal’s algorithm</a:t>
            </a:r>
            <a:endParaRPr b="0" lang="en-IN" sz="1800" spc="-1" strike="noStrike">
              <a:latin typeface="Arial"/>
            </a:endParaRPr>
          </a:p>
          <a:p>
            <a:pPr marL="479520" indent="-478800">
              <a:lnSpc>
                <a:spcPct val="100000"/>
              </a:lnSpc>
              <a:tabLst>
                <a:tab algn="l" pos="0"/>
              </a:tabLst>
            </a:pPr>
            <a:endParaRPr b="0" lang="en-IN" sz="1800" spc="-1" strike="noStrike">
              <a:latin typeface="Arial"/>
            </a:endParaRPr>
          </a:p>
          <a:p>
            <a:pPr marL="479520" indent="-478800">
              <a:lnSpc>
                <a:spcPct val="100000"/>
              </a:lnSpc>
              <a:buClr>
                <a:srgbClr val="000000"/>
              </a:buClr>
              <a:buFont typeface="Verdana"/>
              <a:buAutoNum type="arabicPeriod"/>
              <a:tabLst>
                <a:tab algn="l" pos="0"/>
              </a:tabLst>
            </a:pPr>
            <a:r>
              <a:rPr b="0" lang="en-US" sz="2000" spc="-1" strike="noStrike">
                <a:solidFill>
                  <a:srgbClr val="000000"/>
                </a:solidFill>
                <a:latin typeface="Arial"/>
                <a:ea typeface="DejaVu Sans"/>
              </a:rPr>
              <a:t>Select the shortest edge in a network</a:t>
            </a:r>
            <a:endParaRPr b="0" lang="en-IN" sz="2000" spc="-1" strike="noStrike">
              <a:latin typeface="Arial"/>
            </a:endParaRPr>
          </a:p>
          <a:p>
            <a:pPr>
              <a:lnSpc>
                <a:spcPct val="100000"/>
              </a:lnSpc>
              <a:tabLst>
                <a:tab algn="l" pos="0"/>
              </a:tabLst>
            </a:pPr>
            <a:endParaRPr b="0" lang="en-IN" sz="2000" spc="-1" strike="noStrike">
              <a:latin typeface="Arial"/>
            </a:endParaRPr>
          </a:p>
          <a:p>
            <a:pPr marL="479520" indent="-478800">
              <a:lnSpc>
                <a:spcPct val="100000"/>
              </a:lnSpc>
              <a:buClr>
                <a:srgbClr val="000000"/>
              </a:buClr>
              <a:buFont typeface="Verdana"/>
              <a:buAutoNum type="arabicPeriod"/>
              <a:tabLst>
                <a:tab algn="l" pos="0"/>
              </a:tabLst>
            </a:pPr>
            <a:r>
              <a:rPr b="0" lang="en-US" sz="2000" spc="-1" strike="noStrike">
                <a:solidFill>
                  <a:srgbClr val="000000"/>
                </a:solidFill>
                <a:latin typeface="Arial"/>
                <a:ea typeface="DejaVu Sans"/>
              </a:rPr>
              <a:t>Select the next shortest edge which does not create a cycle</a:t>
            </a:r>
            <a:endParaRPr b="0" lang="en-IN" sz="2000" spc="-1" strike="noStrike">
              <a:latin typeface="Arial"/>
            </a:endParaRPr>
          </a:p>
          <a:p>
            <a:pPr>
              <a:lnSpc>
                <a:spcPct val="100000"/>
              </a:lnSpc>
              <a:tabLst>
                <a:tab algn="l" pos="0"/>
              </a:tabLst>
            </a:pPr>
            <a:endParaRPr b="0" lang="en-IN" sz="2000" spc="-1" strike="noStrike">
              <a:latin typeface="Arial"/>
            </a:endParaRPr>
          </a:p>
          <a:p>
            <a:pPr marL="479520" indent="-478800">
              <a:lnSpc>
                <a:spcPct val="100000"/>
              </a:lnSpc>
              <a:buClr>
                <a:srgbClr val="000000"/>
              </a:buClr>
              <a:buFont typeface="Times New Roman"/>
              <a:buAutoNum type="arabicPeriod"/>
              <a:tabLst>
                <a:tab algn="l" pos="0"/>
              </a:tabLst>
            </a:pPr>
            <a:r>
              <a:rPr b="0" lang="en-US" sz="2000" spc="-1" strike="noStrike">
                <a:solidFill>
                  <a:srgbClr val="000000"/>
                </a:solidFill>
                <a:latin typeface="Arial"/>
                <a:ea typeface="DejaVu Sans"/>
              </a:rPr>
              <a:t>Repeat step 2 until all vertices have been connected</a:t>
            </a:r>
            <a:endParaRPr b="0" lang="en-IN" sz="2000" spc="-1" strike="noStrike">
              <a:latin typeface="Arial"/>
            </a:endParaRPr>
          </a:p>
        </p:txBody>
      </p:sp>
      <p:sp>
        <p:nvSpPr>
          <p:cNvPr id="1722" name="Text Box 4"/>
          <p:cNvSpPr/>
          <p:nvPr/>
        </p:nvSpPr>
        <p:spPr>
          <a:xfrm>
            <a:off x="6095880" y="1752480"/>
            <a:ext cx="4018680" cy="4628520"/>
          </a:xfrm>
          <a:prstGeom prst="rect">
            <a:avLst/>
          </a:prstGeom>
          <a:noFill/>
          <a:ln w="19050">
            <a:solidFill>
              <a:srgbClr val="333399"/>
            </a:solidFill>
            <a:miter/>
          </a:ln>
        </p:spPr>
        <p:style>
          <a:lnRef idx="0"/>
          <a:fillRef idx="0"/>
          <a:effectRef idx="0"/>
          <a:fontRef idx="minor"/>
        </p:style>
        <p:txBody>
          <a:bodyPr lIns="94320" rIns="94320" tIns="37800" bIns="37800">
            <a:noAutofit/>
          </a:bodyPr>
          <a:p>
            <a:pPr marL="479520" indent="-478800" algn="ctr">
              <a:lnSpc>
                <a:spcPct val="100000"/>
              </a:lnSpc>
              <a:tabLst>
                <a:tab algn="l" pos="0"/>
              </a:tabLst>
            </a:pPr>
            <a:r>
              <a:rPr b="1" lang="en-US" sz="1800" spc="-1" strike="noStrike">
                <a:solidFill>
                  <a:srgbClr val="000000"/>
                </a:solidFill>
                <a:latin typeface="Arial"/>
                <a:ea typeface="DejaVu Sans"/>
              </a:rPr>
              <a:t>Prim’s algorithm</a:t>
            </a:r>
            <a:endParaRPr b="0" lang="en-IN" sz="1800" spc="-1" strike="noStrike">
              <a:latin typeface="Arial"/>
            </a:endParaRPr>
          </a:p>
          <a:p>
            <a:pPr marL="479520" indent="-478800">
              <a:lnSpc>
                <a:spcPct val="100000"/>
              </a:lnSpc>
              <a:tabLst>
                <a:tab algn="l" pos="0"/>
              </a:tabLst>
            </a:pPr>
            <a:endParaRPr b="0" lang="en-IN" sz="1800" spc="-1" strike="noStrike">
              <a:latin typeface="Arial"/>
            </a:endParaRPr>
          </a:p>
          <a:p>
            <a:pPr marL="479520" indent="-478800">
              <a:lnSpc>
                <a:spcPct val="100000"/>
              </a:lnSpc>
              <a:buClr>
                <a:srgbClr val="000000"/>
              </a:buClr>
              <a:buFont typeface="Verdana"/>
              <a:buAutoNum type="arabicPeriod"/>
              <a:tabLst>
                <a:tab algn="l" pos="0"/>
              </a:tabLst>
            </a:pPr>
            <a:r>
              <a:rPr b="0" lang="en-US" sz="2000" spc="-1" strike="noStrike">
                <a:solidFill>
                  <a:srgbClr val="000000"/>
                </a:solidFill>
                <a:latin typeface="Arial"/>
                <a:ea typeface="DejaVu Sans"/>
              </a:rPr>
              <a:t>Select any vertex</a:t>
            </a:r>
            <a:endParaRPr b="0" lang="en-IN" sz="2000" spc="-1" strike="noStrike">
              <a:latin typeface="Arial"/>
            </a:endParaRPr>
          </a:p>
          <a:p>
            <a:pPr>
              <a:lnSpc>
                <a:spcPct val="100000"/>
              </a:lnSpc>
              <a:tabLst>
                <a:tab algn="l" pos="0"/>
              </a:tabLst>
            </a:pPr>
            <a:endParaRPr b="0" lang="en-IN" sz="2000" spc="-1" strike="noStrike">
              <a:latin typeface="Arial"/>
            </a:endParaRPr>
          </a:p>
          <a:p>
            <a:pPr marL="479520" indent="-478800">
              <a:lnSpc>
                <a:spcPct val="100000"/>
              </a:lnSpc>
              <a:buClr>
                <a:srgbClr val="000000"/>
              </a:buClr>
              <a:buFont typeface="Verdana"/>
              <a:buAutoNum type="arabicPeriod"/>
              <a:tabLst>
                <a:tab algn="l" pos="0"/>
              </a:tabLst>
            </a:pPr>
            <a:r>
              <a:rPr b="0" lang="en-US" sz="2000" spc="-1" strike="noStrike">
                <a:solidFill>
                  <a:srgbClr val="000000"/>
                </a:solidFill>
                <a:latin typeface="Arial"/>
                <a:ea typeface="DejaVu Sans"/>
              </a:rPr>
              <a:t>Select the shortest edge connected to that vertex</a:t>
            </a:r>
            <a:endParaRPr b="0" lang="en-IN" sz="2000" spc="-1" strike="noStrike">
              <a:latin typeface="Arial"/>
            </a:endParaRPr>
          </a:p>
          <a:p>
            <a:pPr>
              <a:lnSpc>
                <a:spcPct val="100000"/>
              </a:lnSpc>
              <a:tabLst>
                <a:tab algn="l" pos="0"/>
              </a:tabLst>
            </a:pPr>
            <a:endParaRPr b="0" lang="en-IN" sz="2000" spc="-1" strike="noStrike">
              <a:latin typeface="Arial"/>
            </a:endParaRPr>
          </a:p>
          <a:p>
            <a:pPr marL="479520" indent="-478800">
              <a:lnSpc>
                <a:spcPct val="100000"/>
              </a:lnSpc>
              <a:buClr>
                <a:srgbClr val="000000"/>
              </a:buClr>
              <a:buFont typeface="Verdana"/>
              <a:buAutoNum type="arabicPeriod"/>
              <a:tabLst>
                <a:tab algn="l" pos="0"/>
              </a:tabLst>
            </a:pPr>
            <a:r>
              <a:rPr b="0" lang="en-US" sz="2000" spc="-1" strike="noStrike">
                <a:solidFill>
                  <a:srgbClr val="000000"/>
                </a:solidFill>
                <a:latin typeface="Arial"/>
                <a:ea typeface="DejaVu Sans"/>
              </a:rPr>
              <a:t>Select the shortest edge connected to any vertex already connected</a:t>
            </a:r>
            <a:endParaRPr b="0" lang="en-IN" sz="2000" spc="-1" strike="noStrike">
              <a:latin typeface="Arial"/>
            </a:endParaRPr>
          </a:p>
          <a:p>
            <a:pPr>
              <a:lnSpc>
                <a:spcPct val="100000"/>
              </a:lnSpc>
              <a:tabLst>
                <a:tab algn="l" pos="0"/>
              </a:tabLst>
            </a:pPr>
            <a:endParaRPr b="0" lang="en-IN" sz="2000" spc="-1" strike="noStrike">
              <a:latin typeface="Arial"/>
            </a:endParaRPr>
          </a:p>
          <a:p>
            <a:pPr marL="479520" indent="-478800">
              <a:lnSpc>
                <a:spcPct val="100000"/>
              </a:lnSpc>
              <a:buClr>
                <a:srgbClr val="000000"/>
              </a:buClr>
              <a:buFont typeface="Verdana"/>
              <a:buAutoNum type="arabicPeriod"/>
              <a:tabLst>
                <a:tab algn="l" pos="0"/>
              </a:tabLst>
            </a:pPr>
            <a:r>
              <a:rPr b="0" lang="en-US" sz="2000" spc="-1" strike="noStrike">
                <a:solidFill>
                  <a:srgbClr val="000000"/>
                </a:solidFill>
                <a:latin typeface="Arial"/>
                <a:ea typeface="DejaVu Sans"/>
              </a:rPr>
              <a:t>Repeat step 3 until all vertices have been connected</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2" presetSubtype="8">
                                  <p:stCondLst>
                                    <p:cond delay="0"/>
                                  </p:stCondLst>
                                  <p:childTnLst>
                                    <p:set>
                                      <p:cBhvr>
                                        <p:cTn id="200" dur="1" fill="hold">
                                          <p:stCondLst>
                                            <p:cond delay="0"/>
                                          </p:stCondLst>
                                        </p:cTn>
                                        <p:tgtEl>
                                          <p:spTgt spid="1721"/>
                                        </p:tgtEl>
                                        <p:attrNameLst>
                                          <p:attrName>style.visibility</p:attrName>
                                        </p:attrNameLst>
                                      </p:cBhvr>
                                      <p:to>
                                        <p:strVal val="visible"/>
                                      </p:to>
                                    </p:set>
                                    <p:anim calcmode="lin" valueType="num">
                                      <p:cBhvr additive="repl">
                                        <p:cTn id="201" dur="2000" fill="hold"/>
                                        <p:tgtEl>
                                          <p:spTgt spid="1721"/>
                                        </p:tgtEl>
                                        <p:attrNameLst>
                                          <p:attrName>ppt_x</p:attrName>
                                        </p:attrNameLst>
                                      </p:cBhvr>
                                      <p:tavLst>
                                        <p:tav tm="0">
                                          <p:val>
                                            <p:strVal val="0-#ppt_w/2"/>
                                          </p:val>
                                        </p:tav>
                                        <p:tav tm="100000">
                                          <p:val>
                                            <p:strVal val="#ppt_x"/>
                                          </p:val>
                                        </p:tav>
                                      </p:tavLst>
                                    </p:anim>
                                    <p:anim calcmode="lin" valueType="num">
                                      <p:cBhvr additive="repl">
                                        <p:cTn id="202" dur="2000" fill="hold"/>
                                        <p:tgtEl>
                                          <p:spTgt spid="1721"/>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2" presetSubtype="2">
                                  <p:stCondLst>
                                    <p:cond delay="0"/>
                                  </p:stCondLst>
                                  <p:childTnLst>
                                    <p:set>
                                      <p:cBhvr>
                                        <p:cTn id="206" dur="1" fill="hold">
                                          <p:stCondLst>
                                            <p:cond delay="0"/>
                                          </p:stCondLst>
                                        </p:cTn>
                                        <p:tgtEl>
                                          <p:spTgt spid="1722"/>
                                        </p:tgtEl>
                                        <p:attrNameLst>
                                          <p:attrName>style.visibility</p:attrName>
                                        </p:attrNameLst>
                                      </p:cBhvr>
                                      <p:to>
                                        <p:strVal val="visible"/>
                                      </p:to>
                                    </p:set>
                                    <p:anim calcmode="lin" valueType="num">
                                      <p:cBhvr additive="repl">
                                        <p:cTn id="207" dur="2000" fill="hold"/>
                                        <p:tgtEl>
                                          <p:spTgt spid="1722"/>
                                        </p:tgtEl>
                                        <p:attrNameLst>
                                          <p:attrName>ppt_x</p:attrName>
                                        </p:attrNameLst>
                                      </p:cBhvr>
                                      <p:tavLst>
                                        <p:tav tm="0">
                                          <p:val>
                                            <p:strVal val="1+#ppt_w/2"/>
                                          </p:val>
                                        </p:tav>
                                        <p:tav tm="100000">
                                          <p:val>
                                            <p:strVal val="#ppt_x"/>
                                          </p:val>
                                        </p:tav>
                                      </p:tavLst>
                                    </p:anim>
                                    <p:anim calcmode="lin" valueType="num">
                                      <p:cBhvr additive="repl">
                                        <p:cTn id="208" dur="2000" fill="hold"/>
                                        <p:tgtEl>
                                          <p:spTgt spid="1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3" name="Rectangle 2"/>
          <p:cNvSpPr/>
          <p:nvPr/>
        </p:nvSpPr>
        <p:spPr>
          <a:xfrm>
            <a:off x="2208240" y="765000"/>
            <a:ext cx="7771680" cy="1142280"/>
          </a:xfrm>
          <a:prstGeom prst="rect">
            <a:avLst/>
          </a:prstGeom>
          <a:noFill/>
          <a:ln w="0">
            <a:noFill/>
          </a:ln>
        </p:spPr>
        <p:style>
          <a:lnRef idx="0"/>
          <a:fillRef idx="0"/>
          <a:effectRef idx="0"/>
          <a:fontRef idx="minor"/>
        </p:style>
        <p:txBody>
          <a:bodyPr lIns="90000" rIns="90000" tIns="45000" bIns="45000">
            <a:noAutofit/>
          </a:bodyPr>
          <a:p>
            <a:pPr>
              <a:lnSpc>
                <a:spcPct val="90000"/>
              </a:lnSpc>
            </a:pPr>
            <a:r>
              <a:rPr b="0" lang="en-GB" sz="2000" spc="-1" strike="noStrike">
                <a:solidFill>
                  <a:srgbClr val="c00000"/>
                </a:solidFill>
                <a:latin typeface="Cambria"/>
                <a:ea typeface="ＭＳ Ｐゴシック"/>
              </a:rPr>
              <a:t>A cable company want to connect five villages to their network     which currently extends to the market town of Avonford. What is the minimum length of cable needed?</a:t>
            </a:r>
            <a:endParaRPr b="0" lang="en-IN" sz="2000" spc="-1" strike="noStrike">
              <a:latin typeface="Arial"/>
            </a:endParaRPr>
          </a:p>
        </p:txBody>
      </p:sp>
      <p:sp>
        <p:nvSpPr>
          <p:cNvPr id="1724" name="Rectangle 3"/>
          <p:cNvSpPr/>
          <p:nvPr/>
        </p:nvSpPr>
        <p:spPr>
          <a:xfrm>
            <a:off x="1721160" y="1455480"/>
            <a:ext cx="9107280" cy="4914360"/>
          </a:xfrm>
          <a:prstGeom prst="rect">
            <a:avLst/>
          </a:prstGeom>
          <a:noFill/>
          <a:ln w="0">
            <a:noFill/>
          </a:ln>
        </p:spPr>
        <p:style>
          <a:lnRef idx="0"/>
          <a:fillRef idx="0"/>
          <a:effectRef idx="0"/>
          <a:fontRef idx="minor"/>
        </p:style>
        <p:txBody>
          <a:bodyPr lIns="90000" rIns="90000" tIns="45000" bIns="45000" anchor="ctr">
            <a:noAutofit/>
          </a:bodyPr>
          <a:p>
            <a:pPr algn="just">
              <a:lnSpc>
                <a:spcPct val="120000"/>
              </a:lnSpc>
              <a:spcBef>
                <a:spcPts val="1001"/>
              </a:spcBef>
              <a:spcAft>
                <a:spcPts val="601"/>
              </a:spcAft>
            </a:pPr>
            <a:endParaRPr b="0" lang="en-IN" sz="1800" spc="-1" strike="noStrike">
              <a:latin typeface="Arial"/>
            </a:endParaRPr>
          </a:p>
          <a:p>
            <a:pPr algn="just">
              <a:lnSpc>
                <a:spcPct val="120000"/>
              </a:lnSpc>
              <a:spcBef>
                <a:spcPts val="1001"/>
              </a:spcBef>
              <a:spcAft>
                <a:spcPts val="601"/>
              </a:spcAft>
            </a:pPr>
            <a:endParaRPr b="0" lang="en-IN" sz="1800" spc="-1" strike="noStrike">
              <a:latin typeface="Arial"/>
            </a:endParaRPr>
          </a:p>
          <a:p>
            <a:pPr algn="just">
              <a:lnSpc>
                <a:spcPct val="120000"/>
              </a:lnSpc>
              <a:spcBef>
                <a:spcPts val="1001"/>
              </a:spcBef>
              <a:spcAft>
                <a:spcPts val="601"/>
              </a:spcAft>
            </a:pPr>
            <a:endParaRPr b="0" lang="en-IN" sz="1800" spc="-1" strike="noStrike">
              <a:latin typeface="Arial"/>
            </a:endParaRPr>
          </a:p>
          <a:p>
            <a:pPr algn="just">
              <a:lnSpc>
                <a:spcPct val="120000"/>
              </a:lnSpc>
              <a:spcBef>
                <a:spcPts val="1001"/>
              </a:spcBef>
              <a:spcAft>
                <a:spcPts val="601"/>
              </a:spcAft>
            </a:pPr>
            <a:endParaRPr b="0" lang="en-IN" sz="1800" spc="-1" strike="noStrike">
              <a:latin typeface="Arial"/>
            </a:endParaRPr>
          </a:p>
          <a:p>
            <a:pPr algn="just">
              <a:lnSpc>
                <a:spcPct val="120000"/>
              </a:lnSpc>
              <a:spcBef>
                <a:spcPts val="1001"/>
              </a:spcBef>
              <a:spcAft>
                <a:spcPts val="601"/>
              </a:spcAft>
            </a:pPr>
            <a:endParaRPr b="0" lang="en-IN" sz="1800" spc="-1" strike="noStrike">
              <a:latin typeface="Arial"/>
            </a:endParaRPr>
          </a:p>
          <a:p>
            <a:pPr algn="just">
              <a:lnSpc>
                <a:spcPct val="120000"/>
              </a:lnSpc>
              <a:spcBef>
                <a:spcPts val="1001"/>
              </a:spcBef>
              <a:spcAft>
                <a:spcPts val="601"/>
              </a:spcAft>
            </a:pPr>
            <a:endParaRPr b="0" lang="en-IN" sz="1800" spc="-1" strike="noStrike">
              <a:latin typeface="Arial"/>
            </a:endParaRPr>
          </a:p>
        </p:txBody>
      </p:sp>
      <p:grpSp>
        <p:nvGrpSpPr>
          <p:cNvPr id="1725" name="Group 32"/>
          <p:cNvGrpSpPr/>
          <p:nvPr/>
        </p:nvGrpSpPr>
        <p:grpSpPr>
          <a:xfrm>
            <a:off x="2208240" y="1989000"/>
            <a:ext cx="6922440" cy="4586040"/>
            <a:chOff x="2208240" y="1989000"/>
            <a:chExt cx="6922440" cy="4586040"/>
          </a:xfrm>
        </p:grpSpPr>
        <p:sp>
          <p:nvSpPr>
            <p:cNvPr id="1726" name="Line 5"/>
            <p:cNvSpPr/>
            <p:nvPr/>
          </p:nvSpPr>
          <p:spPr>
            <a:xfrm flipV="1">
              <a:off x="3240000" y="2446200"/>
              <a:ext cx="1295280" cy="1752480"/>
            </a:xfrm>
            <a:prstGeom prst="line">
              <a:avLst/>
            </a:prstGeom>
            <a:ln w="9525">
              <a:solidFill>
                <a:srgbClr val="000000"/>
              </a:solidFill>
              <a:round/>
              <a:headEnd len="med" type="oval" w="med"/>
              <a:tailEnd len="med" type="oval" w="med"/>
            </a:ln>
          </p:spPr>
          <p:style>
            <a:lnRef idx="0"/>
            <a:fillRef idx="0"/>
            <a:effectRef idx="0"/>
            <a:fontRef idx="minor"/>
          </p:style>
        </p:sp>
        <p:sp>
          <p:nvSpPr>
            <p:cNvPr id="1727" name="Line 6"/>
            <p:cNvSpPr/>
            <p:nvPr/>
          </p:nvSpPr>
          <p:spPr>
            <a:xfrm>
              <a:off x="4535280" y="2446200"/>
              <a:ext cx="2133720" cy="0"/>
            </a:xfrm>
            <a:prstGeom prst="line">
              <a:avLst/>
            </a:prstGeom>
            <a:ln w="9525">
              <a:solidFill>
                <a:srgbClr val="000000"/>
              </a:solidFill>
              <a:round/>
              <a:tailEnd len="med" type="oval" w="med"/>
            </a:ln>
          </p:spPr>
          <p:style>
            <a:lnRef idx="0"/>
            <a:fillRef idx="0"/>
            <a:effectRef idx="0"/>
            <a:fontRef idx="minor"/>
          </p:style>
        </p:sp>
        <p:sp>
          <p:nvSpPr>
            <p:cNvPr id="1728" name="Line 7"/>
            <p:cNvSpPr/>
            <p:nvPr/>
          </p:nvSpPr>
          <p:spPr>
            <a:xfrm>
              <a:off x="6669000" y="2446200"/>
              <a:ext cx="1143000" cy="1752480"/>
            </a:xfrm>
            <a:prstGeom prst="line">
              <a:avLst/>
            </a:prstGeom>
            <a:ln w="9525">
              <a:solidFill>
                <a:srgbClr val="000000"/>
              </a:solidFill>
              <a:round/>
              <a:tailEnd len="med" type="oval" w="med"/>
            </a:ln>
          </p:spPr>
          <p:style>
            <a:lnRef idx="0"/>
            <a:fillRef idx="0"/>
            <a:effectRef idx="0"/>
            <a:fontRef idx="minor"/>
          </p:style>
        </p:sp>
        <p:sp>
          <p:nvSpPr>
            <p:cNvPr id="1729" name="Line 8"/>
            <p:cNvSpPr/>
            <p:nvPr/>
          </p:nvSpPr>
          <p:spPr>
            <a:xfrm>
              <a:off x="3240000" y="4198680"/>
              <a:ext cx="2438280" cy="0"/>
            </a:xfrm>
            <a:prstGeom prst="line">
              <a:avLst/>
            </a:prstGeom>
            <a:ln w="9525">
              <a:solidFill>
                <a:srgbClr val="000000"/>
              </a:solidFill>
              <a:round/>
            </a:ln>
          </p:spPr>
          <p:style>
            <a:lnRef idx="0"/>
            <a:fillRef idx="0"/>
            <a:effectRef idx="0"/>
            <a:fontRef idx="minor"/>
          </p:style>
        </p:sp>
        <p:sp>
          <p:nvSpPr>
            <p:cNvPr id="1730" name="Line 9"/>
            <p:cNvSpPr/>
            <p:nvPr/>
          </p:nvSpPr>
          <p:spPr>
            <a:xfrm>
              <a:off x="5678280" y="4198680"/>
              <a:ext cx="2133720" cy="0"/>
            </a:xfrm>
            <a:prstGeom prst="line">
              <a:avLst/>
            </a:prstGeom>
            <a:ln w="9525">
              <a:solidFill>
                <a:srgbClr val="000000"/>
              </a:solidFill>
              <a:round/>
            </a:ln>
          </p:spPr>
          <p:style>
            <a:lnRef idx="0"/>
            <a:fillRef idx="0"/>
            <a:effectRef idx="0"/>
            <a:fontRef idx="minor"/>
          </p:style>
        </p:sp>
        <p:sp>
          <p:nvSpPr>
            <p:cNvPr id="1731" name="Line 10"/>
            <p:cNvSpPr/>
            <p:nvPr/>
          </p:nvSpPr>
          <p:spPr>
            <a:xfrm>
              <a:off x="4535280" y="2446200"/>
              <a:ext cx="1143000" cy="1752480"/>
            </a:xfrm>
            <a:prstGeom prst="line">
              <a:avLst/>
            </a:prstGeom>
            <a:ln w="9525">
              <a:solidFill>
                <a:srgbClr val="000000"/>
              </a:solidFill>
              <a:round/>
              <a:tailEnd len="med" type="oval" w="med"/>
            </a:ln>
          </p:spPr>
          <p:style>
            <a:lnRef idx="0"/>
            <a:fillRef idx="0"/>
            <a:effectRef idx="0"/>
            <a:fontRef idx="minor"/>
          </p:style>
        </p:sp>
        <p:sp>
          <p:nvSpPr>
            <p:cNvPr id="1732" name="Line 11"/>
            <p:cNvSpPr/>
            <p:nvPr/>
          </p:nvSpPr>
          <p:spPr>
            <a:xfrm flipV="1">
              <a:off x="5678280" y="2446200"/>
              <a:ext cx="990720" cy="1752480"/>
            </a:xfrm>
            <a:prstGeom prst="line">
              <a:avLst/>
            </a:prstGeom>
            <a:ln w="9525">
              <a:solidFill>
                <a:srgbClr val="000000"/>
              </a:solidFill>
              <a:round/>
            </a:ln>
          </p:spPr>
          <p:style>
            <a:lnRef idx="0"/>
            <a:fillRef idx="0"/>
            <a:effectRef idx="0"/>
            <a:fontRef idx="minor"/>
          </p:style>
        </p:sp>
        <p:sp>
          <p:nvSpPr>
            <p:cNvPr id="1733" name="Line 12"/>
            <p:cNvSpPr/>
            <p:nvPr/>
          </p:nvSpPr>
          <p:spPr>
            <a:xfrm>
              <a:off x="3240000" y="4198680"/>
              <a:ext cx="2133360" cy="1905120"/>
            </a:xfrm>
            <a:prstGeom prst="line">
              <a:avLst/>
            </a:prstGeom>
            <a:ln w="9525">
              <a:solidFill>
                <a:srgbClr val="000000"/>
              </a:solidFill>
              <a:round/>
            </a:ln>
          </p:spPr>
          <p:style>
            <a:lnRef idx="0"/>
            <a:fillRef idx="0"/>
            <a:effectRef idx="0"/>
            <a:fontRef idx="minor"/>
          </p:style>
        </p:sp>
        <p:sp>
          <p:nvSpPr>
            <p:cNvPr id="1734" name="Line 13"/>
            <p:cNvSpPr/>
            <p:nvPr/>
          </p:nvSpPr>
          <p:spPr>
            <a:xfrm flipV="1">
              <a:off x="5373360" y="4198680"/>
              <a:ext cx="304920" cy="1905120"/>
            </a:xfrm>
            <a:prstGeom prst="line">
              <a:avLst/>
            </a:prstGeom>
            <a:ln w="9525">
              <a:solidFill>
                <a:srgbClr val="000000"/>
              </a:solidFill>
              <a:round/>
              <a:headEnd len="med" type="oval" w="med"/>
              <a:tailEnd len="med" type="oval" w="med"/>
            </a:ln>
          </p:spPr>
          <p:style>
            <a:lnRef idx="0"/>
            <a:fillRef idx="0"/>
            <a:effectRef idx="0"/>
            <a:fontRef idx="minor"/>
          </p:style>
        </p:sp>
        <p:sp>
          <p:nvSpPr>
            <p:cNvPr id="1735" name="Line 14"/>
            <p:cNvSpPr/>
            <p:nvPr/>
          </p:nvSpPr>
          <p:spPr>
            <a:xfrm flipV="1">
              <a:off x="5373360" y="4198680"/>
              <a:ext cx="2438640" cy="1905120"/>
            </a:xfrm>
            <a:prstGeom prst="line">
              <a:avLst/>
            </a:prstGeom>
            <a:ln w="9525">
              <a:solidFill>
                <a:srgbClr val="000000"/>
              </a:solidFill>
              <a:round/>
              <a:tailEnd len="med" type="oval" w="med"/>
            </a:ln>
          </p:spPr>
          <p:style>
            <a:lnRef idx="0"/>
            <a:fillRef idx="0"/>
            <a:effectRef idx="0"/>
            <a:fontRef idx="minor"/>
          </p:style>
        </p:sp>
        <p:sp>
          <p:nvSpPr>
            <p:cNvPr id="1736" name="Text Box 15"/>
            <p:cNvSpPr/>
            <p:nvPr/>
          </p:nvSpPr>
          <p:spPr>
            <a:xfrm>
              <a:off x="2208240" y="4076640"/>
              <a:ext cx="1223280" cy="3949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0" lang="en-GB" sz="2000" spc="-1" strike="noStrike">
                  <a:solidFill>
                    <a:srgbClr val="000000"/>
                  </a:solidFill>
                  <a:latin typeface="Arial"/>
                  <a:ea typeface="DejaVu Sans"/>
                </a:rPr>
                <a:t>Avonford</a:t>
              </a:r>
              <a:endParaRPr b="0" lang="en-IN" sz="2000" spc="-1" strike="noStrike">
                <a:latin typeface="Arial"/>
              </a:endParaRPr>
            </a:p>
          </p:txBody>
        </p:sp>
        <p:sp>
          <p:nvSpPr>
            <p:cNvPr id="1737" name="Text Box 16"/>
            <p:cNvSpPr/>
            <p:nvPr/>
          </p:nvSpPr>
          <p:spPr>
            <a:xfrm>
              <a:off x="5591160" y="4149720"/>
              <a:ext cx="1064520" cy="3949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0" lang="en-GB" sz="2000" spc="-1" strike="noStrike">
                  <a:solidFill>
                    <a:srgbClr val="000000"/>
                  </a:solidFill>
                  <a:latin typeface="Arial"/>
                  <a:ea typeface="DejaVu Sans"/>
                </a:rPr>
                <a:t>Fingley</a:t>
              </a:r>
              <a:endParaRPr b="0" lang="en-IN" sz="2000" spc="-1" strike="noStrike">
                <a:latin typeface="Arial"/>
              </a:endParaRPr>
            </a:p>
          </p:txBody>
        </p:sp>
        <p:sp>
          <p:nvSpPr>
            <p:cNvPr id="1738" name="Text Box 17"/>
            <p:cNvSpPr/>
            <p:nvPr/>
          </p:nvSpPr>
          <p:spPr>
            <a:xfrm>
              <a:off x="3432240" y="2060640"/>
              <a:ext cx="1178640" cy="3949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0" lang="en-GB" sz="2000" spc="-1" strike="noStrike">
                  <a:solidFill>
                    <a:srgbClr val="000000"/>
                  </a:solidFill>
                  <a:latin typeface="Arial"/>
                  <a:ea typeface="DejaVu Sans"/>
                </a:rPr>
                <a:t>Brinleigh</a:t>
              </a:r>
              <a:endParaRPr b="0" lang="en-IN" sz="2000" spc="-1" strike="noStrike">
                <a:latin typeface="Arial"/>
              </a:endParaRPr>
            </a:p>
          </p:txBody>
        </p:sp>
        <p:sp>
          <p:nvSpPr>
            <p:cNvPr id="1739" name="Text Box 18"/>
            <p:cNvSpPr/>
            <p:nvPr/>
          </p:nvSpPr>
          <p:spPr>
            <a:xfrm>
              <a:off x="6600960" y="2133720"/>
              <a:ext cx="1297800" cy="3949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0" lang="en-GB" sz="2000" spc="-1" strike="noStrike">
                  <a:solidFill>
                    <a:srgbClr val="000000"/>
                  </a:solidFill>
                  <a:latin typeface="Arial"/>
                  <a:ea typeface="DejaVu Sans"/>
                </a:rPr>
                <a:t>Cornwell</a:t>
              </a:r>
              <a:endParaRPr b="0" lang="en-IN" sz="2000" spc="-1" strike="noStrike">
                <a:latin typeface="Arial"/>
              </a:endParaRPr>
            </a:p>
          </p:txBody>
        </p:sp>
        <p:sp>
          <p:nvSpPr>
            <p:cNvPr id="1740" name="Text Box 19"/>
            <p:cNvSpPr/>
            <p:nvPr/>
          </p:nvSpPr>
          <p:spPr>
            <a:xfrm>
              <a:off x="7751880" y="4076640"/>
              <a:ext cx="1378800" cy="3949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0" lang="en-GB" sz="2000" spc="-1" strike="noStrike">
                  <a:solidFill>
                    <a:srgbClr val="000000"/>
                  </a:solidFill>
                  <a:latin typeface="Arial"/>
                  <a:ea typeface="DejaVu Sans"/>
                </a:rPr>
                <a:t>Donster</a:t>
              </a:r>
              <a:endParaRPr b="0" lang="en-IN" sz="2000" spc="-1" strike="noStrike">
                <a:latin typeface="Arial"/>
              </a:endParaRPr>
            </a:p>
          </p:txBody>
        </p:sp>
        <p:sp>
          <p:nvSpPr>
            <p:cNvPr id="1741" name="Text Box 20"/>
            <p:cNvSpPr/>
            <p:nvPr/>
          </p:nvSpPr>
          <p:spPr>
            <a:xfrm>
              <a:off x="5145120" y="6180120"/>
              <a:ext cx="950040" cy="3949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1001"/>
                </a:spcBef>
              </a:pPr>
              <a:r>
                <a:rPr b="0" lang="en-GB" sz="2000" spc="-1" strike="noStrike">
                  <a:solidFill>
                    <a:srgbClr val="000000"/>
                  </a:solidFill>
                  <a:latin typeface="Arial"/>
                  <a:ea typeface="DejaVu Sans"/>
                </a:rPr>
                <a:t>Edan</a:t>
              </a:r>
              <a:endParaRPr b="0" lang="en-IN" sz="2000" spc="-1" strike="noStrike">
                <a:latin typeface="Arial"/>
              </a:endParaRPr>
            </a:p>
          </p:txBody>
        </p:sp>
        <p:sp>
          <p:nvSpPr>
            <p:cNvPr id="1742" name="Text Box 21"/>
            <p:cNvSpPr/>
            <p:nvPr/>
          </p:nvSpPr>
          <p:spPr>
            <a:xfrm>
              <a:off x="6440400" y="526572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743" name="Text Box 22"/>
            <p:cNvSpPr/>
            <p:nvPr/>
          </p:nvSpPr>
          <p:spPr>
            <a:xfrm>
              <a:off x="4230720" y="427500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744" name="Text Box 23"/>
            <p:cNvSpPr/>
            <p:nvPr/>
          </p:nvSpPr>
          <p:spPr>
            <a:xfrm>
              <a:off x="3849840" y="5113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745" name="Text Box 24"/>
            <p:cNvSpPr/>
            <p:nvPr/>
          </p:nvSpPr>
          <p:spPr>
            <a:xfrm>
              <a:off x="5526000" y="480852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746" name="Text Box 25"/>
            <p:cNvSpPr/>
            <p:nvPr/>
          </p:nvSpPr>
          <p:spPr>
            <a:xfrm>
              <a:off x="4687920" y="320832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747" name="Text Box 26"/>
            <p:cNvSpPr/>
            <p:nvPr/>
          </p:nvSpPr>
          <p:spPr>
            <a:xfrm>
              <a:off x="6211800" y="313200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748" name="Text Box 27"/>
            <p:cNvSpPr/>
            <p:nvPr/>
          </p:nvSpPr>
          <p:spPr>
            <a:xfrm>
              <a:off x="7202520" y="297972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749" name="Text Box 28"/>
            <p:cNvSpPr/>
            <p:nvPr/>
          </p:nvSpPr>
          <p:spPr>
            <a:xfrm>
              <a:off x="5373720" y="198900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750" name="Text Box 29"/>
            <p:cNvSpPr/>
            <p:nvPr/>
          </p:nvSpPr>
          <p:spPr>
            <a:xfrm>
              <a:off x="3621240" y="275112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751" name="Text Box 30"/>
            <p:cNvSpPr/>
            <p:nvPr/>
          </p:nvSpPr>
          <p:spPr>
            <a:xfrm>
              <a:off x="6364440" y="37418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752" name="Rectangle 31"/>
          <p:cNvSpPr/>
          <p:nvPr/>
        </p:nvSpPr>
        <p:spPr>
          <a:xfrm>
            <a:off x="1925640" y="331920"/>
            <a:ext cx="1119600" cy="36432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GB" sz="1800" spc="-1" strike="noStrike">
                <a:solidFill>
                  <a:srgbClr val="1f497d"/>
                </a:solidFill>
                <a:latin typeface="Arial"/>
                <a:ea typeface="DejaVu Sans"/>
              </a:rPr>
              <a:t>Example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0">
                                  <p:stCondLst>
                                    <p:cond delay="0"/>
                                  </p:stCondLst>
                                  <p:childTnLst>
                                    <p:set>
                                      <p:cBhvr>
                                        <p:cTn id="214" dur="1" fill="hold">
                                          <p:stCondLst>
                                            <p:cond delay="0"/>
                                          </p:stCondLst>
                                        </p:cTn>
                                        <p:tgtEl>
                                          <p:spTgt spid="1723"/>
                                        </p:tgtEl>
                                        <p:attrNameLst>
                                          <p:attrName>style.visibility</p:attrName>
                                        </p:attrNameLst>
                                      </p:cBhvr>
                                      <p:to>
                                        <p:strVal val="visible"/>
                                      </p:to>
                                    </p:set>
                                    <p:animEffect filter="fade" transition="in">
                                      <p:cBhvr additive="repl">
                                        <p:cTn id="215" dur="2000"/>
                                        <p:tgtEl>
                                          <p:spTgt spid="1723"/>
                                        </p:tgtEl>
                                      </p:cBhvr>
                                    </p:animEffec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10">
                                  <p:stCondLst>
                                    <p:cond delay="0"/>
                                  </p:stCondLst>
                                  <p:childTnLst>
                                    <p:set>
                                      <p:cBhvr>
                                        <p:cTn id="219" dur="1" fill="hold">
                                          <p:stCondLst>
                                            <p:cond delay="0"/>
                                          </p:stCondLst>
                                        </p:cTn>
                                        <p:tgtEl>
                                          <p:spTgt spid="1725"/>
                                        </p:tgtEl>
                                        <p:attrNameLst>
                                          <p:attrName>style.visibility</p:attrName>
                                        </p:attrNameLst>
                                      </p:cBhvr>
                                      <p:to>
                                        <p:strVal val="visible"/>
                                      </p:to>
                                    </p:set>
                                    <p:animEffect filter="fade" transition="in">
                                      <p:cBhvr additive="repl">
                                        <p:cTn id="220" dur="2000"/>
                                        <p:tgtEl>
                                          <p:spTgt spid="1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53" name="Group 30"/>
          <p:cNvGrpSpPr/>
          <p:nvPr/>
        </p:nvGrpSpPr>
        <p:grpSpPr>
          <a:xfrm>
            <a:off x="1992240" y="1700280"/>
            <a:ext cx="5485680" cy="4555080"/>
            <a:chOff x="1992240" y="1700280"/>
            <a:chExt cx="5485680" cy="4555080"/>
          </a:xfrm>
        </p:grpSpPr>
        <p:sp>
          <p:nvSpPr>
            <p:cNvPr id="1754" name="Line 2"/>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1755" name="Line 3"/>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756" name="Line 4"/>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757" name="Line 5"/>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758" name="Line 6"/>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759" name="Line 7"/>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760" name="Line 8"/>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761" name="Line 9"/>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762" name="Line 10"/>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763" name="Line 11"/>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764" name="Text Box 12"/>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765" name="Text Box 13"/>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766" name="Text Box 14"/>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767" name="Text Box 15"/>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768" name="Text Box 16"/>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769" name="Text Box 17"/>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1770" name="Text Box 18"/>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771" name="Text Box 20"/>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772" name="Text Box 21"/>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773" name="Text Box 22"/>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774" name="Text Box 23"/>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775" name="Text Box 24"/>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776" name="Text Box 25"/>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777" name="Text Box 26"/>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778" name="Text Box 27"/>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779" name="Text Box 28"/>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780" name="Text Box 31"/>
          <p:cNvSpPr/>
          <p:nvPr/>
        </p:nvSpPr>
        <p:spPr>
          <a:xfrm>
            <a:off x="7535880" y="1125360"/>
            <a:ext cx="2664720" cy="4358520"/>
          </a:xfrm>
          <a:prstGeom prst="rect">
            <a:avLst/>
          </a:prstGeom>
          <a:noFill/>
          <a:ln w="9525">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Arial"/>
                <a:ea typeface="DejaVu Sans"/>
              </a:rPr>
              <a:t>List the edges in order of size: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GB" sz="2000" spc="-1" strike="noStrike">
                <a:solidFill>
                  <a:srgbClr val="000000"/>
                </a:solidFill>
                <a:latin typeface="Arial"/>
                <a:ea typeface="DejaVu Sans"/>
              </a:rPr>
              <a:t>ED  2</a:t>
            </a:r>
            <a:endParaRPr b="0" lang="en-IN" sz="2000" spc="-1" strike="noStrike">
              <a:latin typeface="Arial"/>
            </a:endParaRPr>
          </a:p>
          <a:p>
            <a:pPr>
              <a:lnSpc>
                <a:spcPct val="100000"/>
              </a:lnSpc>
            </a:pPr>
            <a:r>
              <a:rPr b="0" lang="en-GB" sz="2000" spc="-1" strike="noStrike">
                <a:solidFill>
                  <a:srgbClr val="000000"/>
                </a:solidFill>
                <a:latin typeface="Arial"/>
                <a:ea typeface="DejaVu Sans"/>
              </a:rPr>
              <a:t>AB  3</a:t>
            </a:r>
            <a:endParaRPr b="0" lang="en-IN" sz="2000" spc="-1" strike="noStrike">
              <a:latin typeface="Arial"/>
            </a:endParaRPr>
          </a:p>
          <a:p>
            <a:pPr>
              <a:lnSpc>
                <a:spcPct val="100000"/>
              </a:lnSpc>
            </a:pPr>
            <a:r>
              <a:rPr b="0" lang="en-GB" sz="2000" spc="-1" strike="noStrike">
                <a:solidFill>
                  <a:srgbClr val="000000"/>
                </a:solidFill>
                <a:latin typeface="Arial"/>
                <a:ea typeface="DejaVu Sans"/>
              </a:rPr>
              <a:t>AE  4</a:t>
            </a:r>
            <a:endParaRPr b="0" lang="en-IN" sz="2000" spc="-1" strike="noStrike">
              <a:latin typeface="Arial"/>
            </a:endParaRPr>
          </a:p>
          <a:p>
            <a:pPr>
              <a:lnSpc>
                <a:spcPct val="100000"/>
              </a:lnSpc>
            </a:pPr>
            <a:r>
              <a:rPr b="0" lang="en-GB" sz="2000" spc="-1" strike="noStrike">
                <a:solidFill>
                  <a:srgbClr val="000000"/>
                </a:solidFill>
                <a:latin typeface="Arial"/>
                <a:ea typeface="DejaVu Sans"/>
              </a:rPr>
              <a:t>CD  4</a:t>
            </a:r>
            <a:endParaRPr b="0" lang="en-IN" sz="2000" spc="-1" strike="noStrike">
              <a:latin typeface="Arial"/>
            </a:endParaRPr>
          </a:p>
          <a:p>
            <a:pPr>
              <a:lnSpc>
                <a:spcPct val="100000"/>
              </a:lnSpc>
            </a:pPr>
            <a:r>
              <a:rPr b="0" lang="en-GB" sz="2000" spc="-1" strike="noStrike">
                <a:solidFill>
                  <a:srgbClr val="000000"/>
                </a:solidFill>
                <a:latin typeface="Arial"/>
                <a:ea typeface="DejaVu Sans"/>
              </a:rPr>
              <a:t>BC  5</a:t>
            </a:r>
            <a:endParaRPr b="0" lang="en-IN" sz="2000" spc="-1" strike="noStrike">
              <a:latin typeface="Arial"/>
            </a:endParaRPr>
          </a:p>
          <a:p>
            <a:pPr>
              <a:lnSpc>
                <a:spcPct val="100000"/>
              </a:lnSpc>
            </a:pPr>
            <a:r>
              <a:rPr b="0" lang="en-GB" sz="2000" spc="-1" strike="noStrike">
                <a:solidFill>
                  <a:srgbClr val="000000"/>
                </a:solidFill>
                <a:latin typeface="Arial"/>
                <a:ea typeface="DejaVu Sans"/>
              </a:rPr>
              <a:t>EF  5</a:t>
            </a:r>
            <a:endParaRPr b="0" lang="en-IN" sz="2000" spc="-1" strike="noStrike">
              <a:latin typeface="Arial"/>
            </a:endParaRPr>
          </a:p>
          <a:p>
            <a:pPr>
              <a:lnSpc>
                <a:spcPct val="100000"/>
              </a:lnSpc>
            </a:pPr>
            <a:r>
              <a:rPr b="0" lang="en-GB" sz="2000" spc="-1" strike="noStrike">
                <a:solidFill>
                  <a:srgbClr val="000000"/>
                </a:solidFill>
                <a:latin typeface="Arial"/>
                <a:ea typeface="DejaVu Sans"/>
              </a:rPr>
              <a:t>CF  6</a:t>
            </a:r>
            <a:endParaRPr b="0" lang="en-IN" sz="2000" spc="-1" strike="noStrike">
              <a:latin typeface="Arial"/>
            </a:endParaRPr>
          </a:p>
          <a:p>
            <a:pPr>
              <a:lnSpc>
                <a:spcPct val="100000"/>
              </a:lnSpc>
            </a:pPr>
            <a:r>
              <a:rPr b="0" lang="en-GB" sz="2000" spc="-1" strike="noStrike">
                <a:solidFill>
                  <a:srgbClr val="000000"/>
                </a:solidFill>
                <a:latin typeface="Arial"/>
                <a:ea typeface="DejaVu Sans"/>
              </a:rPr>
              <a:t>AF  7</a:t>
            </a:r>
            <a:endParaRPr b="0" lang="en-IN" sz="2000" spc="-1" strike="noStrike">
              <a:latin typeface="Arial"/>
            </a:endParaRPr>
          </a:p>
          <a:p>
            <a:pPr>
              <a:lnSpc>
                <a:spcPct val="100000"/>
              </a:lnSpc>
            </a:pPr>
            <a:r>
              <a:rPr b="0" lang="en-GB" sz="2000" spc="-1" strike="noStrike">
                <a:solidFill>
                  <a:srgbClr val="000000"/>
                </a:solidFill>
                <a:latin typeface="Arial"/>
                <a:ea typeface="DejaVu Sans"/>
              </a:rPr>
              <a:t>BF  8</a:t>
            </a:r>
            <a:endParaRPr b="0" lang="en-IN" sz="2000" spc="-1" strike="noStrike">
              <a:latin typeface="Arial"/>
            </a:endParaRPr>
          </a:p>
          <a:p>
            <a:pPr>
              <a:lnSpc>
                <a:spcPct val="100000"/>
              </a:lnSpc>
            </a:pPr>
            <a:r>
              <a:rPr b="0" lang="en-GB" sz="2000" spc="-1" strike="noStrike">
                <a:solidFill>
                  <a:srgbClr val="000000"/>
                </a:solidFill>
                <a:latin typeface="Arial"/>
                <a:ea typeface="DejaVu Sans"/>
              </a:rPr>
              <a:t>DF  8</a:t>
            </a:r>
            <a:endParaRPr b="0" lang="en-IN" sz="2000" spc="-1" strike="noStrike">
              <a:latin typeface="Arial"/>
            </a:endParaRPr>
          </a:p>
          <a:p>
            <a:pPr>
              <a:lnSpc>
                <a:spcPct val="100000"/>
              </a:lnSpc>
            </a:pPr>
            <a:endParaRPr b="0" lang="en-IN" sz="2000" spc="-1" strike="noStrike">
              <a:latin typeface="Arial"/>
            </a:endParaRPr>
          </a:p>
        </p:txBody>
      </p:sp>
      <p:sp>
        <p:nvSpPr>
          <p:cNvPr id="1781" name="Text Box 32"/>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Kruskal’s Algorithm</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21" dur="indefinite" restart="never" nodeType="tmRoot">
          <p:childTnLst>
            <p:seq>
              <p:cTn id="222" dur="indefinite" nodeType="mainSeq">
                <p:childTnLst>
                  <p:par>
                    <p:cTn id="223" fill="hold">
                      <p:stCondLst>
                        <p:cond delay="0"/>
                      </p:stCondLst>
                      <p:childTnLst>
                        <p:par>
                          <p:cTn id="224" fill="hold">
                            <p:stCondLst>
                              <p:cond delay="0"/>
                            </p:stCondLst>
                            <p:childTnLst>
                              <p:par>
                                <p:cTn id="225" nodeType="withEffect" fill="hold" presetClass="entr" presetID="1">
                                  <p:stCondLst>
                                    <p:cond delay="0"/>
                                  </p:stCondLst>
                                  <p:childTnLst>
                                    <p:set>
                                      <p:cBhvr>
                                        <p:cTn id="226" dur="1" fill="hold">
                                          <p:stCondLst>
                                            <p:cond delay="0"/>
                                          </p:stCondLst>
                                        </p:cTn>
                                        <p:tgtEl>
                                          <p:spTgt spid="1781"/>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753"/>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17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2" name="Text Box 2"/>
          <p:cNvSpPr/>
          <p:nvPr/>
        </p:nvSpPr>
        <p:spPr>
          <a:xfrm>
            <a:off x="7535880" y="1125360"/>
            <a:ext cx="2880720" cy="182808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1800" spc="-1" strike="noStrike">
                <a:solidFill>
                  <a:srgbClr val="000000"/>
                </a:solidFill>
                <a:latin typeface="Arial"/>
                <a:ea typeface="DejaVu Sans"/>
              </a:rPr>
              <a:t>Select the shortest</a:t>
            </a:r>
            <a:endParaRPr b="0" lang="en-IN" sz="1800" spc="-1" strike="noStrike">
              <a:latin typeface="Arial"/>
            </a:endParaRPr>
          </a:p>
          <a:p>
            <a:pPr marL="457200" indent="-456480">
              <a:lnSpc>
                <a:spcPct val="100000"/>
              </a:lnSpc>
              <a:tabLst>
                <a:tab algn="l" pos="0"/>
              </a:tabLst>
            </a:pPr>
            <a:r>
              <a:rPr b="0" lang="en-US" sz="1800" spc="-1" strike="noStrike">
                <a:solidFill>
                  <a:srgbClr val="000000"/>
                </a:solidFill>
                <a:latin typeface="Arial"/>
                <a:ea typeface="DejaVu Sans"/>
              </a:rPr>
              <a:t>edge in the network</a:t>
            </a:r>
            <a:endParaRPr b="0" lang="en-IN" sz="1800" spc="-1" strike="noStrike">
              <a:latin typeface="Arial"/>
            </a:endParaRPr>
          </a:p>
          <a:p>
            <a:pPr marL="457200" indent="-456480">
              <a:lnSpc>
                <a:spcPct val="100000"/>
              </a:lnSpc>
              <a:tabLst>
                <a:tab algn="l" pos="0"/>
              </a:tabLst>
            </a:pPr>
            <a:endParaRPr b="0" lang="en-IN" sz="1800" spc="-1" strike="noStrike">
              <a:latin typeface="Arial"/>
            </a:endParaRPr>
          </a:p>
          <a:p>
            <a:pPr marL="457200" indent="-456480">
              <a:lnSpc>
                <a:spcPct val="100000"/>
              </a:lnSpc>
              <a:tabLst>
                <a:tab algn="l" pos="0"/>
              </a:tabLst>
            </a:pPr>
            <a:r>
              <a:rPr b="1" lang="en-GB" sz="2000" spc="-1" strike="noStrike">
                <a:solidFill>
                  <a:srgbClr val="ff0000"/>
                </a:solidFill>
                <a:latin typeface="Arial"/>
                <a:ea typeface="DejaVu Sans"/>
              </a:rPr>
              <a:t>ED  2</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1783"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Kruskal’s Algorithm</a:t>
            </a:r>
            <a:endParaRPr b="0" lang="en-IN" sz="1800" spc="-1" strike="noStrike">
              <a:latin typeface="Arial"/>
            </a:endParaRPr>
          </a:p>
        </p:txBody>
      </p:sp>
      <p:grpSp>
        <p:nvGrpSpPr>
          <p:cNvPr id="1784" name="Group 5"/>
          <p:cNvGrpSpPr/>
          <p:nvPr/>
        </p:nvGrpSpPr>
        <p:grpSpPr>
          <a:xfrm>
            <a:off x="1992240" y="1700280"/>
            <a:ext cx="5485680" cy="4555080"/>
            <a:chOff x="1992240" y="1700280"/>
            <a:chExt cx="5485680" cy="4555080"/>
          </a:xfrm>
        </p:grpSpPr>
        <p:sp>
          <p:nvSpPr>
            <p:cNvPr id="1785" name="Line 6"/>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1786" name="Line 7"/>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787" name="Line 8"/>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788" name="Line 9"/>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789" name="Line 10"/>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790" name="Line 11"/>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791" name="Line 12"/>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792" name="Line 13"/>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793" name="Line 14"/>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794" name="Line 15"/>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795" name="Text Box 16"/>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796" name="Text Box 17"/>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797" name="Text Box 18"/>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798" name="Text Box 19"/>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799" name="Text Box 20"/>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800" name="Text Box 21"/>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1801" name="Text Box 22"/>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802" name="Text Box 23"/>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803" name="Text Box 24"/>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804" name="Text Box 25"/>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805" name="Text Box 26"/>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806" name="Text Box 27"/>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807" name="Text Box 28"/>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808" name="Text Box 29"/>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809" name="Text Box 30"/>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810" name="Text Box 31"/>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811" name="Line 32"/>
          <p:cNvSpPr/>
          <p:nvPr/>
        </p:nvSpPr>
        <p:spPr>
          <a:xfrm flipV="1">
            <a:off x="4582800" y="3933720"/>
            <a:ext cx="2438640" cy="1904760"/>
          </a:xfrm>
          <a:prstGeom prst="line">
            <a:avLst/>
          </a:prstGeom>
          <a:ln w="3810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235" dur="indefinite" restart="never" nodeType="tmRoot">
          <p:childTnLst>
            <p:seq>
              <p:cTn id="236" dur="indefinite" nodeType="mainSeq">
                <p:childTnLst>
                  <p:par>
                    <p:cTn id="237" fill="hold">
                      <p:stCondLst>
                        <p:cond delay="0"/>
                      </p:stCondLst>
                      <p:childTnLst>
                        <p:par>
                          <p:cTn id="238" fill="hold">
                            <p:stCondLst>
                              <p:cond delay="0"/>
                            </p:stCondLst>
                            <p:childTnLst>
                              <p:par>
                                <p:cTn id="239" nodeType="withEffect" fill="hold" presetClass="entr" presetID="1">
                                  <p:stCondLst>
                                    <p:cond delay="0"/>
                                  </p:stCondLst>
                                  <p:childTnLst>
                                    <p:set>
                                      <p:cBhvr>
                                        <p:cTn id="240" dur="1" fill="hold">
                                          <p:stCondLst>
                                            <p:cond delay="0"/>
                                          </p:stCondLst>
                                        </p:cTn>
                                        <p:tgtEl>
                                          <p:spTgt spid="1782"/>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8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2" name="Text Box 29"/>
          <p:cNvSpPr/>
          <p:nvPr/>
        </p:nvSpPr>
        <p:spPr>
          <a:xfrm>
            <a:off x="7535880" y="1125360"/>
            <a:ext cx="2880720" cy="283428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next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which does not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create a cycle</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ED  2</a:t>
            </a:r>
            <a:endParaRPr b="0" lang="en-IN" sz="2000" spc="-1" strike="noStrike">
              <a:latin typeface="Arial"/>
            </a:endParaRPr>
          </a:p>
          <a:p>
            <a:pPr marL="457200" indent="-456480">
              <a:lnSpc>
                <a:spcPct val="100000"/>
              </a:lnSpc>
              <a:tabLst>
                <a:tab algn="l" pos="0"/>
              </a:tabLst>
            </a:pPr>
            <a:r>
              <a:rPr b="1" lang="en-GB" sz="2000" spc="-1" strike="noStrike">
                <a:solidFill>
                  <a:srgbClr val="ff0000"/>
                </a:solidFill>
                <a:latin typeface="Arial"/>
                <a:ea typeface="DejaVu Sans"/>
              </a:rPr>
              <a:t>AB  3</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1813" name="Text Box 30"/>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Kruskal’s Algorithm</a:t>
            </a:r>
            <a:endParaRPr b="0" lang="en-IN" sz="1800" spc="-1" strike="noStrike">
              <a:latin typeface="Arial"/>
            </a:endParaRPr>
          </a:p>
        </p:txBody>
      </p:sp>
      <p:grpSp>
        <p:nvGrpSpPr>
          <p:cNvPr id="1814" name="Group 39"/>
          <p:cNvGrpSpPr/>
          <p:nvPr/>
        </p:nvGrpSpPr>
        <p:grpSpPr>
          <a:xfrm>
            <a:off x="1992240" y="1700280"/>
            <a:ext cx="5485680" cy="4555080"/>
            <a:chOff x="1992240" y="1700280"/>
            <a:chExt cx="5485680" cy="4555080"/>
          </a:xfrm>
        </p:grpSpPr>
        <p:grpSp>
          <p:nvGrpSpPr>
            <p:cNvPr id="1815" name="Group 38"/>
            <p:cNvGrpSpPr/>
            <p:nvPr/>
          </p:nvGrpSpPr>
          <p:grpSpPr>
            <a:xfrm>
              <a:off x="1992240" y="1700280"/>
              <a:ext cx="5485680" cy="4555080"/>
              <a:chOff x="1992240" y="1700280"/>
              <a:chExt cx="5485680" cy="4555080"/>
            </a:xfrm>
          </p:grpSpPr>
          <p:sp>
            <p:nvSpPr>
              <p:cNvPr id="1816" name="Line 3"/>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1817" name="Line 4"/>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818" name="Line 5"/>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819" name="Line 6"/>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820" name="Line 7"/>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821" name="Line 8"/>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822" name="Line 9"/>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823" name="Line 10"/>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824" name="Line 11"/>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825" name="Line 12"/>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826" name="Text Box 13"/>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827" name="Text Box 14"/>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828" name="Text Box 15"/>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829" name="Text Box 16"/>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830" name="Text Box 17"/>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831" name="Text Box 18"/>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1832" name="Text Box 19"/>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833" name="Text Box 20"/>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834" name="Text Box 21"/>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835" name="Text Box 22"/>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836" name="Text Box 23"/>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837" name="Text Box 24"/>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838" name="Text Box 25"/>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839" name="Text Box 26"/>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840" name="Text Box 27"/>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841" name="Text Box 28"/>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842" name="Line 33"/>
            <p:cNvSpPr/>
            <p:nvPr/>
          </p:nvSpPr>
          <p:spPr>
            <a:xfrm flipV="1">
              <a:off x="4582800" y="3933720"/>
              <a:ext cx="2438640" cy="1904760"/>
            </a:xfrm>
            <a:prstGeom prst="line">
              <a:avLst/>
            </a:prstGeom>
            <a:ln w="38100">
              <a:solidFill>
                <a:srgbClr val="c0504d"/>
              </a:solidFill>
              <a:round/>
            </a:ln>
          </p:spPr>
          <p:style>
            <a:lnRef idx="0"/>
            <a:fillRef idx="0"/>
            <a:effectRef idx="0"/>
            <a:fontRef idx="minor"/>
          </p:style>
        </p:sp>
      </p:grpSp>
      <p:sp>
        <p:nvSpPr>
          <p:cNvPr id="1843" name="Line 31"/>
          <p:cNvSpPr/>
          <p:nvPr/>
        </p:nvSpPr>
        <p:spPr>
          <a:xfrm flipV="1">
            <a:off x="2431800" y="2145960"/>
            <a:ext cx="1312920" cy="1775160"/>
          </a:xfrm>
          <a:prstGeom prst="line">
            <a:avLst/>
          </a:prstGeom>
          <a:ln w="3810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245" dur="indefinite" restart="never" nodeType="tmRoot">
          <p:childTnLst>
            <p:seq>
              <p:cTn id="246" dur="indefinite" nodeType="mainSeq">
                <p:childTnLst>
                  <p:par>
                    <p:cTn id="247" fill="hold">
                      <p:stCondLst>
                        <p:cond delay="0"/>
                      </p:stCondLst>
                      <p:childTnLst>
                        <p:par>
                          <p:cTn id="248" fill="hold">
                            <p:stCondLst>
                              <p:cond delay="0"/>
                            </p:stCondLst>
                            <p:childTnLst>
                              <p:par>
                                <p:cTn id="249" nodeType="withEffect" fill="hold" presetClass="entr" presetID="1">
                                  <p:stCondLst>
                                    <p:cond delay="0"/>
                                  </p:stCondLst>
                                  <p:childTnLst>
                                    <p:set>
                                      <p:cBhvr>
                                        <p:cTn id="250" dur="1" fill="hold">
                                          <p:stCondLst>
                                            <p:cond delay="0"/>
                                          </p:stCondLst>
                                        </p:cTn>
                                        <p:tgtEl>
                                          <p:spTgt spid="1812"/>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18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4" name="Text Box 2"/>
          <p:cNvSpPr/>
          <p:nvPr/>
        </p:nvSpPr>
        <p:spPr>
          <a:xfrm>
            <a:off x="7535880" y="1125360"/>
            <a:ext cx="2880720" cy="313920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next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which does not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create a cycle</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ED  2</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AB  3</a:t>
            </a:r>
            <a:endParaRPr b="0" lang="en-IN" sz="2000" spc="-1" strike="noStrike">
              <a:latin typeface="Arial"/>
            </a:endParaRPr>
          </a:p>
          <a:p>
            <a:pPr marL="457200" indent="-456480">
              <a:lnSpc>
                <a:spcPct val="100000"/>
              </a:lnSpc>
              <a:tabLst>
                <a:tab algn="l" pos="0"/>
              </a:tabLst>
            </a:pPr>
            <a:r>
              <a:rPr b="1" lang="en-GB" sz="2000" spc="-1" strike="noStrike">
                <a:solidFill>
                  <a:srgbClr val="ff0000"/>
                </a:solidFill>
                <a:latin typeface="Arial"/>
                <a:ea typeface="DejaVu Sans"/>
              </a:rPr>
              <a:t>CD  4</a:t>
            </a:r>
            <a:r>
              <a:rPr b="1" lang="en-GB" sz="2000" spc="-1" strike="noStrike">
                <a:solidFill>
                  <a:srgbClr val="000000"/>
                </a:solidFill>
                <a:latin typeface="Arial"/>
                <a:ea typeface="DejaVu Sans"/>
              </a:rPr>
              <a:t> (or AE  4)</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1845"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Kruskal’s Algorithm</a:t>
            </a:r>
            <a:endParaRPr b="0" lang="en-IN" sz="1800" spc="-1" strike="noStrike">
              <a:latin typeface="Arial"/>
            </a:endParaRPr>
          </a:p>
        </p:txBody>
      </p:sp>
      <p:grpSp>
        <p:nvGrpSpPr>
          <p:cNvPr id="1846" name="Group 35"/>
          <p:cNvGrpSpPr/>
          <p:nvPr/>
        </p:nvGrpSpPr>
        <p:grpSpPr>
          <a:xfrm>
            <a:off x="1992240" y="1700280"/>
            <a:ext cx="5485680" cy="4555080"/>
            <a:chOff x="1992240" y="1700280"/>
            <a:chExt cx="5485680" cy="4555080"/>
          </a:xfrm>
        </p:grpSpPr>
        <p:sp>
          <p:nvSpPr>
            <p:cNvPr id="1847" name="Line 4"/>
            <p:cNvSpPr/>
            <p:nvPr/>
          </p:nvSpPr>
          <p:spPr>
            <a:xfrm flipV="1">
              <a:off x="2423880" y="2133360"/>
              <a:ext cx="1295280" cy="1760760"/>
            </a:xfrm>
            <a:prstGeom prst="line">
              <a:avLst/>
            </a:prstGeom>
            <a:ln w="38100">
              <a:solidFill>
                <a:srgbClr val="c0504d"/>
              </a:solidFill>
              <a:round/>
            </a:ln>
          </p:spPr>
          <p:style>
            <a:lnRef idx="0"/>
            <a:fillRef idx="0"/>
            <a:effectRef idx="0"/>
            <a:fontRef idx="minor"/>
          </p:style>
        </p:sp>
        <p:grpSp>
          <p:nvGrpSpPr>
            <p:cNvPr id="1848" name="Group 34"/>
            <p:cNvGrpSpPr/>
            <p:nvPr/>
          </p:nvGrpSpPr>
          <p:grpSpPr>
            <a:xfrm>
              <a:off x="1992240" y="1700280"/>
              <a:ext cx="5485680" cy="4555080"/>
              <a:chOff x="1992240" y="1700280"/>
              <a:chExt cx="5485680" cy="4555080"/>
            </a:xfrm>
          </p:grpSpPr>
          <p:sp>
            <p:nvSpPr>
              <p:cNvPr id="1849" name="Line 8"/>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850" name="Line 9"/>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851" name="Line 10"/>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852" name="Line 11"/>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853" name="Line 12"/>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854" name="Line 13"/>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855" name="Line 14"/>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856" name="Line 15"/>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857" name="Line 16"/>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858" name="Text Box 17"/>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859" name="Text Box 18"/>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860" name="Text Box 19"/>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861" name="Text Box 20"/>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862" name="Text Box 21"/>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863" name="Text Box 22"/>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1864" name="Text Box 23"/>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865" name="Text Box 24"/>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866" name="Text Box 25"/>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867" name="Text Box 26"/>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868" name="Text Box 27"/>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869" name="Text Box 28"/>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870" name="Text Box 29"/>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871" name="Text Box 30"/>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872" name="Text Box 31"/>
              <p:cNvSpPr/>
              <p:nvPr/>
            </p:nvSpPr>
            <p:spPr>
              <a:xfrm>
                <a:off x="2855880" y="2492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873" name="Text Box 32"/>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874" name="Line 33"/>
            <p:cNvSpPr/>
            <p:nvPr/>
          </p:nvSpPr>
          <p:spPr>
            <a:xfrm flipV="1">
              <a:off x="4582800" y="3933720"/>
              <a:ext cx="2438640" cy="1904760"/>
            </a:xfrm>
            <a:prstGeom prst="line">
              <a:avLst/>
            </a:prstGeom>
            <a:ln w="38100">
              <a:solidFill>
                <a:srgbClr val="c0504d"/>
              </a:solidFill>
              <a:round/>
            </a:ln>
          </p:spPr>
          <p:style>
            <a:lnRef idx="0"/>
            <a:fillRef idx="0"/>
            <a:effectRef idx="0"/>
            <a:fontRef idx="minor"/>
          </p:style>
        </p:sp>
      </p:grpSp>
      <p:sp>
        <p:nvSpPr>
          <p:cNvPr id="1875" name="Line 36"/>
          <p:cNvSpPr/>
          <p:nvPr/>
        </p:nvSpPr>
        <p:spPr>
          <a:xfrm>
            <a:off x="5879880" y="2133360"/>
            <a:ext cx="1152720" cy="1800360"/>
          </a:xfrm>
          <a:prstGeom prst="line">
            <a:avLst/>
          </a:prstGeom>
          <a:ln w="3810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255" dur="indefinite" restart="never" nodeType="tmRoot">
          <p:childTnLst>
            <p:seq>
              <p:cTn id="256" dur="indefinite" nodeType="mainSeq">
                <p:childTnLst>
                  <p:par>
                    <p:cTn id="257" fill="hold">
                      <p:stCondLst>
                        <p:cond delay="0"/>
                      </p:stCondLst>
                      <p:childTnLst>
                        <p:par>
                          <p:cTn id="258" fill="hold">
                            <p:stCondLst>
                              <p:cond delay="0"/>
                            </p:stCondLst>
                            <p:childTnLst>
                              <p:par>
                                <p:cTn id="259" nodeType="withEffect" fill="hold" presetClass="entr" presetID="1">
                                  <p:stCondLst>
                                    <p:cond delay="0"/>
                                  </p:stCondLst>
                                  <p:childTnLst>
                                    <p:set>
                                      <p:cBhvr>
                                        <p:cTn id="260" dur="1" fill="hold">
                                          <p:stCondLst>
                                            <p:cond delay="0"/>
                                          </p:stCondLst>
                                        </p:cTn>
                                        <p:tgtEl>
                                          <p:spTgt spid="1844"/>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8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6" name="Text Box 2"/>
          <p:cNvSpPr/>
          <p:nvPr/>
        </p:nvSpPr>
        <p:spPr>
          <a:xfrm>
            <a:off x="7535880" y="1125360"/>
            <a:ext cx="2880720" cy="344412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next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which does not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create a cycle</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ED  2</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AB  3</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CD  4 </a:t>
            </a:r>
            <a:endParaRPr b="0" lang="en-IN" sz="2000" spc="-1" strike="noStrike">
              <a:latin typeface="Arial"/>
            </a:endParaRPr>
          </a:p>
          <a:p>
            <a:pPr marL="457200" indent="-456480">
              <a:lnSpc>
                <a:spcPct val="100000"/>
              </a:lnSpc>
              <a:tabLst>
                <a:tab algn="l" pos="0"/>
              </a:tabLst>
            </a:pPr>
            <a:r>
              <a:rPr b="1" lang="en-GB" sz="2000" spc="-1" strike="noStrike">
                <a:solidFill>
                  <a:srgbClr val="ff0000"/>
                </a:solidFill>
                <a:latin typeface="Arial"/>
                <a:ea typeface="DejaVu Sans"/>
              </a:rPr>
              <a:t>AE  4</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1877"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Kruskal’s Algorithm</a:t>
            </a:r>
            <a:endParaRPr b="0" lang="en-IN" sz="1800" spc="-1" strike="noStrike">
              <a:latin typeface="Arial"/>
            </a:endParaRPr>
          </a:p>
        </p:txBody>
      </p:sp>
      <p:grpSp>
        <p:nvGrpSpPr>
          <p:cNvPr id="1878" name="Group 34"/>
          <p:cNvGrpSpPr/>
          <p:nvPr/>
        </p:nvGrpSpPr>
        <p:grpSpPr>
          <a:xfrm>
            <a:off x="1992240" y="1700280"/>
            <a:ext cx="5485680" cy="4555080"/>
            <a:chOff x="1992240" y="1700280"/>
            <a:chExt cx="5485680" cy="4555080"/>
          </a:xfrm>
        </p:grpSpPr>
        <p:grpSp>
          <p:nvGrpSpPr>
            <p:cNvPr id="1879" name="Group 4"/>
            <p:cNvGrpSpPr/>
            <p:nvPr/>
          </p:nvGrpSpPr>
          <p:grpSpPr>
            <a:xfrm>
              <a:off x="1992240" y="1700280"/>
              <a:ext cx="5485680" cy="4555080"/>
              <a:chOff x="1992240" y="1700280"/>
              <a:chExt cx="5485680" cy="4555080"/>
            </a:xfrm>
          </p:grpSpPr>
          <p:sp>
            <p:nvSpPr>
              <p:cNvPr id="1880" name="Line 5"/>
              <p:cNvSpPr/>
              <p:nvPr/>
            </p:nvSpPr>
            <p:spPr>
              <a:xfrm flipV="1">
                <a:off x="2423880" y="2133360"/>
                <a:ext cx="1295280" cy="1760760"/>
              </a:xfrm>
              <a:prstGeom prst="line">
                <a:avLst/>
              </a:prstGeom>
              <a:ln w="38100">
                <a:solidFill>
                  <a:srgbClr val="c0504d"/>
                </a:solidFill>
                <a:round/>
              </a:ln>
            </p:spPr>
            <p:style>
              <a:lnRef idx="0"/>
              <a:fillRef idx="0"/>
              <a:effectRef idx="0"/>
              <a:fontRef idx="minor"/>
            </p:style>
          </p:sp>
          <p:grpSp>
            <p:nvGrpSpPr>
              <p:cNvPr id="1881" name="Group 6"/>
              <p:cNvGrpSpPr/>
              <p:nvPr/>
            </p:nvGrpSpPr>
            <p:grpSpPr>
              <a:xfrm>
                <a:off x="1992240" y="1700280"/>
                <a:ext cx="5485680" cy="4555080"/>
                <a:chOff x="1992240" y="1700280"/>
                <a:chExt cx="5485680" cy="4555080"/>
              </a:xfrm>
            </p:grpSpPr>
            <p:sp>
              <p:nvSpPr>
                <p:cNvPr id="1882" name="Line 7"/>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883" name="Line 8"/>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884" name="Line 9"/>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885" name="Line 10"/>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886" name="Line 11"/>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887" name="Line 12"/>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888" name="Line 13"/>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889" name="Line 14"/>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890" name="Line 15"/>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891" name="Text Box 16"/>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892" name="Text Box 17"/>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893" name="Text Box 18"/>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894" name="Text Box 19"/>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895" name="Text Box 20"/>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896" name="Text Box 21"/>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1897" name="Text Box 22"/>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898" name="Text Box 23"/>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899" name="Text Box 24"/>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900" name="Text Box 25"/>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901" name="Text Box 26"/>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902" name="Text Box 27"/>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903" name="Text Box 28"/>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904" name="Text Box 29"/>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905" name="Text Box 30"/>
                <p:cNvSpPr/>
                <p:nvPr/>
              </p:nvSpPr>
              <p:spPr>
                <a:xfrm>
                  <a:off x="2855880" y="2492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906" name="Text Box 31"/>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907" name="Line 32"/>
              <p:cNvSpPr/>
              <p:nvPr/>
            </p:nvSpPr>
            <p:spPr>
              <a:xfrm flipV="1">
                <a:off x="4582800" y="3933720"/>
                <a:ext cx="2438640" cy="1904760"/>
              </a:xfrm>
              <a:prstGeom prst="line">
                <a:avLst/>
              </a:prstGeom>
              <a:ln w="38100">
                <a:solidFill>
                  <a:srgbClr val="c0504d"/>
                </a:solidFill>
                <a:round/>
              </a:ln>
            </p:spPr>
            <p:style>
              <a:lnRef idx="0"/>
              <a:fillRef idx="0"/>
              <a:effectRef idx="0"/>
              <a:fontRef idx="minor"/>
            </p:style>
          </p:sp>
        </p:grpSp>
        <p:sp>
          <p:nvSpPr>
            <p:cNvPr id="1908" name="Line 33"/>
            <p:cNvSpPr/>
            <p:nvPr/>
          </p:nvSpPr>
          <p:spPr>
            <a:xfrm>
              <a:off x="5879880" y="2133360"/>
              <a:ext cx="1152720" cy="1800360"/>
            </a:xfrm>
            <a:prstGeom prst="line">
              <a:avLst/>
            </a:prstGeom>
            <a:ln w="38100">
              <a:solidFill>
                <a:srgbClr val="c0504d"/>
              </a:solidFill>
              <a:round/>
            </a:ln>
          </p:spPr>
          <p:style>
            <a:lnRef idx="0"/>
            <a:fillRef idx="0"/>
            <a:effectRef idx="0"/>
            <a:fontRef idx="minor"/>
          </p:style>
        </p:sp>
      </p:grpSp>
      <p:sp>
        <p:nvSpPr>
          <p:cNvPr id="1909" name="Line 35"/>
          <p:cNvSpPr/>
          <p:nvPr/>
        </p:nvSpPr>
        <p:spPr>
          <a:xfrm>
            <a:off x="2423880" y="3860640"/>
            <a:ext cx="2158920" cy="1944720"/>
          </a:xfrm>
          <a:prstGeom prst="line">
            <a:avLst/>
          </a:prstGeom>
          <a:ln w="3810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265" dur="indefinite" restart="never" nodeType="tmRoot">
          <p:childTnLst>
            <p:seq>
              <p:cTn id="266" dur="indefinite" nodeType="mainSeq">
                <p:childTnLst>
                  <p:par>
                    <p:cTn id="267" fill="hold">
                      <p:stCondLst>
                        <p:cond delay="0"/>
                      </p:stCondLst>
                      <p:childTnLst>
                        <p:par>
                          <p:cTn id="268" fill="hold">
                            <p:stCondLst>
                              <p:cond delay="0"/>
                            </p:stCondLst>
                            <p:childTnLst>
                              <p:par>
                                <p:cTn id="269" nodeType="withEffect" fill="hold" presetClass="entr" presetID="1">
                                  <p:stCondLst>
                                    <p:cond delay="0"/>
                                  </p:stCondLst>
                                  <p:childTnLst>
                                    <p:set>
                                      <p:cBhvr>
                                        <p:cTn id="270" dur="1" fill="hold">
                                          <p:stCondLst>
                                            <p:cond delay="0"/>
                                          </p:stCondLst>
                                        </p:cTn>
                                        <p:tgtEl>
                                          <p:spTgt spid="1876"/>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19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Rectangle 3"/>
          <p:cNvSpPr/>
          <p:nvPr/>
        </p:nvSpPr>
        <p:spPr>
          <a:xfrm>
            <a:off x="1354680" y="1321200"/>
            <a:ext cx="9481680" cy="4793760"/>
          </a:xfrm>
          <a:prstGeom prst="rect">
            <a:avLst/>
          </a:prstGeom>
          <a:noFill/>
          <a:ln w="0">
            <a:noFill/>
          </a:ln>
        </p:spPr>
        <p:style>
          <a:lnRef idx="0"/>
          <a:fillRef idx="0"/>
          <a:effectRef idx="0"/>
          <a:fontRef idx="minor"/>
        </p:style>
        <p:txBody>
          <a:bodyPr lIns="90000" rIns="90000" tIns="45000" bIns="45000" anchor="ctr">
            <a:normAutofit/>
          </a:bodyPr>
          <a:p>
            <a:pPr marL="344520" indent="-343800" algn="just">
              <a:lnSpc>
                <a:spcPct val="120000"/>
              </a:lnSpc>
              <a:spcBef>
                <a:spcPts val="1001"/>
              </a:spcBef>
              <a:spcAft>
                <a:spcPts val="601"/>
              </a:spcAft>
              <a:buClr>
                <a:srgbClr val="f79646"/>
              </a:buClr>
              <a:buSzPct val="90000"/>
              <a:buFont typeface="Wingdings" charset="2"/>
              <a:buChar char=""/>
            </a:pPr>
            <a:r>
              <a:rPr b="0" lang="en-US" sz="2400" spc="-1" strike="noStrike" u="sng">
                <a:solidFill>
                  <a:srgbClr val="000000"/>
                </a:solidFill>
                <a:uFillTx/>
                <a:latin typeface="Cambria"/>
              </a:rPr>
              <a:t>Adjacent nodes/Vertices</a:t>
            </a:r>
            <a:r>
              <a:rPr b="0" lang="en-US" sz="2400" spc="-1" strike="noStrike">
                <a:solidFill>
                  <a:srgbClr val="000000"/>
                </a:solidFill>
                <a:latin typeface="Cambria"/>
              </a:rPr>
              <a:t>: two nodes are adjacent if they are connected by an edge</a:t>
            </a:r>
            <a:endParaRPr b="0" lang="en-IN" sz="2400" spc="-1" strike="noStrike">
              <a:latin typeface="Arial"/>
            </a:endParaRPr>
          </a:p>
          <a:p>
            <a:pPr algn="just">
              <a:lnSpc>
                <a:spcPct val="120000"/>
              </a:lnSpc>
              <a:spcBef>
                <a:spcPts val="1001"/>
              </a:spcBef>
              <a:spcAft>
                <a:spcPts val="601"/>
              </a:spcAft>
            </a:pPr>
            <a:endParaRPr b="0" lang="en-IN" sz="2400" spc="-1" strike="noStrike">
              <a:latin typeface="Arial"/>
            </a:endParaRPr>
          </a:p>
          <a:p>
            <a:pPr algn="just">
              <a:lnSpc>
                <a:spcPct val="120000"/>
              </a:lnSpc>
              <a:spcBef>
                <a:spcPts val="1001"/>
              </a:spcBef>
              <a:spcAft>
                <a:spcPts val="601"/>
              </a:spcAft>
            </a:pPr>
            <a:endParaRPr b="0" lang="en-IN" sz="2400" spc="-1" strike="noStrike">
              <a:latin typeface="Arial"/>
            </a:endParaRPr>
          </a:p>
          <a:p>
            <a:pPr algn="just">
              <a:lnSpc>
                <a:spcPct val="120000"/>
              </a:lnSpc>
              <a:spcBef>
                <a:spcPts val="1001"/>
              </a:spcBef>
              <a:spcAft>
                <a:spcPts val="601"/>
              </a:spcAft>
            </a:pPr>
            <a:endParaRPr b="0" lang="en-IN" sz="2400" spc="-1" strike="noStrike">
              <a:latin typeface="Arial"/>
            </a:endParaRPr>
          </a:p>
          <a:p>
            <a:pPr algn="just">
              <a:lnSpc>
                <a:spcPct val="120000"/>
              </a:lnSpc>
              <a:spcBef>
                <a:spcPts val="1001"/>
              </a:spcBef>
              <a:spcAft>
                <a:spcPts val="601"/>
              </a:spcAft>
            </a:pPr>
            <a:endParaRPr b="0" lang="en-IN" sz="2400" spc="-1" strike="noStrike">
              <a:latin typeface="Arial"/>
            </a:endParaRPr>
          </a:p>
        </p:txBody>
      </p:sp>
      <p:pic>
        <p:nvPicPr>
          <p:cNvPr id="207" name="Picture 4" descr="C:\My Documents\308 PowerPoint\Figures\MACJOBS\JPEGS\CHAP09\P551.jpg"/>
          <p:cNvPicPr/>
          <p:nvPr/>
        </p:nvPicPr>
        <p:blipFill>
          <a:blip r:embed="rId1">
            <a:lum bright="-18000"/>
          </a:blip>
          <a:srcRect l="40015" t="41251" r="13564" b="49305"/>
          <a:stretch/>
        </p:blipFill>
        <p:spPr>
          <a:xfrm>
            <a:off x="2880360" y="3718440"/>
            <a:ext cx="3123360" cy="1185120"/>
          </a:xfrm>
          <a:prstGeom prst="rect">
            <a:avLst/>
          </a:prstGeom>
          <a:ln w="0">
            <a:noFill/>
          </a:ln>
        </p:spPr>
      </p:pic>
      <p:sp>
        <p:nvSpPr>
          <p:cNvPr id="208" name="Text Box 5"/>
          <p:cNvSpPr/>
          <p:nvPr/>
        </p:nvSpPr>
        <p:spPr>
          <a:xfrm>
            <a:off x="6544080" y="3895920"/>
            <a:ext cx="2910240" cy="821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0000"/>
                </a:solidFill>
                <a:latin typeface="Cambria"/>
                <a:ea typeface="DejaVu Sans"/>
              </a:rPr>
              <a:t>5 is not adjacent to 7</a:t>
            </a:r>
            <a:endParaRPr b="0" lang="en-IN" sz="2400" spc="-1" strike="noStrike">
              <a:latin typeface="Arial"/>
            </a:endParaRPr>
          </a:p>
          <a:p>
            <a:pPr>
              <a:lnSpc>
                <a:spcPct val="100000"/>
              </a:lnSpc>
            </a:pPr>
            <a:r>
              <a:rPr b="0" lang="en-US" sz="2400" spc="-1" strike="noStrike">
                <a:solidFill>
                  <a:srgbClr val="ff0000"/>
                </a:solidFill>
                <a:latin typeface="Cambria"/>
                <a:ea typeface="DejaVu Sans"/>
              </a:rPr>
              <a:t>7 is adjacent from 5</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0" name="Text Box 2"/>
          <p:cNvSpPr/>
          <p:nvPr/>
        </p:nvSpPr>
        <p:spPr>
          <a:xfrm>
            <a:off x="7535880" y="1125360"/>
            <a:ext cx="2880720" cy="405360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next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which does not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create a cycle</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ED  2</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AB  3</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CD  4 </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AE  4</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BC  5 – forms a cycle</a:t>
            </a:r>
            <a:endParaRPr b="0" lang="en-IN" sz="2000" spc="-1" strike="noStrike">
              <a:latin typeface="Arial"/>
            </a:endParaRPr>
          </a:p>
          <a:p>
            <a:pPr marL="457200" indent="-456480">
              <a:lnSpc>
                <a:spcPct val="100000"/>
              </a:lnSpc>
              <a:tabLst>
                <a:tab algn="l" pos="0"/>
              </a:tabLst>
            </a:pPr>
            <a:r>
              <a:rPr b="1" lang="en-GB" sz="2000" spc="-1" strike="noStrike">
                <a:solidFill>
                  <a:srgbClr val="ff0000"/>
                </a:solidFill>
                <a:latin typeface="Arial"/>
                <a:ea typeface="DejaVu Sans"/>
              </a:rPr>
              <a:t>EF  5</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1911"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Kruskal’s Algorithm</a:t>
            </a:r>
            <a:endParaRPr b="0" lang="en-IN" sz="1800" spc="-1" strike="noStrike">
              <a:latin typeface="Arial"/>
            </a:endParaRPr>
          </a:p>
        </p:txBody>
      </p:sp>
      <p:grpSp>
        <p:nvGrpSpPr>
          <p:cNvPr id="1912" name="Group 36"/>
          <p:cNvGrpSpPr/>
          <p:nvPr/>
        </p:nvGrpSpPr>
        <p:grpSpPr>
          <a:xfrm>
            <a:off x="1992240" y="1700280"/>
            <a:ext cx="5485680" cy="4555080"/>
            <a:chOff x="1992240" y="1700280"/>
            <a:chExt cx="5485680" cy="4555080"/>
          </a:xfrm>
        </p:grpSpPr>
        <p:grpSp>
          <p:nvGrpSpPr>
            <p:cNvPr id="1913" name="Group 4"/>
            <p:cNvGrpSpPr/>
            <p:nvPr/>
          </p:nvGrpSpPr>
          <p:grpSpPr>
            <a:xfrm>
              <a:off x="1992240" y="1700280"/>
              <a:ext cx="5485680" cy="4555080"/>
              <a:chOff x="1992240" y="1700280"/>
              <a:chExt cx="5485680" cy="4555080"/>
            </a:xfrm>
          </p:grpSpPr>
          <p:grpSp>
            <p:nvGrpSpPr>
              <p:cNvPr id="1914" name="Group 5"/>
              <p:cNvGrpSpPr/>
              <p:nvPr/>
            </p:nvGrpSpPr>
            <p:grpSpPr>
              <a:xfrm>
                <a:off x="1992240" y="1700280"/>
                <a:ext cx="5485680" cy="4555080"/>
                <a:chOff x="1992240" y="1700280"/>
                <a:chExt cx="5485680" cy="4555080"/>
              </a:xfrm>
            </p:grpSpPr>
            <p:sp>
              <p:nvSpPr>
                <p:cNvPr id="1915" name="Line 6"/>
                <p:cNvSpPr/>
                <p:nvPr/>
              </p:nvSpPr>
              <p:spPr>
                <a:xfrm flipV="1">
                  <a:off x="2423880" y="2133360"/>
                  <a:ext cx="1295280" cy="1760760"/>
                </a:xfrm>
                <a:prstGeom prst="line">
                  <a:avLst/>
                </a:prstGeom>
                <a:ln w="38100">
                  <a:solidFill>
                    <a:srgbClr val="c0504d"/>
                  </a:solidFill>
                  <a:round/>
                </a:ln>
              </p:spPr>
              <p:style>
                <a:lnRef idx="0"/>
                <a:fillRef idx="0"/>
                <a:effectRef idx="0"/>
                <a:fontRef idx="minor"/>
              </p:style>
            </p:sp>
            <p:grpSp>
              <p:nvGrpSpPr>
                <p:cNvPr id="1916" name="Group 7"/>
                <p:cNvGrpSpPr/>
                <p:nvPr/>
              </p:nvGrpSpPr>
              <p:grpSpPr>
                <a:xfrm>
                  <a:off x="1992240" y="1700280"/>
                  <a:ext cx="5485680" cy="4555080"/>
                  <a:chOff x="1992240" y="1700280"/>
                  <a:chExt cx="5485680" cy="4555080"/>
                </a:xfrm>
              </p:grpSpPr>
              <p:sp>
                <p:nvSpPr>
                  <p:cNvPr id="1917" name="Line 8"/>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918" name="Line 9"/>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919" name="Line 10"/>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920" name="Line 11"/>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921" name="Line 12"/>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922" name="Line 13"/>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923" name="Line 14"/>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924" name="Line 15"/>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925" name="Line 16"/>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926" name="Text Box 17"/>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927" name="Text Box 18"/>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928" name="Text Box 19"/>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929" name="Text Box 20"/>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930" name="Text Box 21"/>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931" name="Text Box 22"/>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1932" name="Text Box 23"/>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933" name="Text Box 24"/>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934" name="Text Box 25"/>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935" name="Text Box 26"/>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936" name="Text Box 27"/>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937" name="Text Box 28"/>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938" name="Text Box 29"/>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939" name="Text Box 30"/>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940" name="Text Box 31"/>
                  <p:cNvSpPr/>
                  <p:nvPr/>
                </p:nvSpPr>
                <p:spPr>
                  <a:xfrm>
                    <a:off x="2855880" y="2492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941" name="Text Box 32"/>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942" name="Line 33"/>
                <p:cNvSpPr/>
                <p:nvPr/>
              </p:nvSpPr>
              <p:spPr>
                <a:xfrm flipV="1">
                  <a:off x="4582800" y="3933720"/>
                  <a:ext cx="2438640" cy="1904760"/>
                </a:xfrm>
                <a:prstGeom prst="line">
                  <a:avLst/>
                </a:prstGeom>
                <a:ln w="38100">
                  <a:solidFill>
                    <a:srgbClr val="c0504d"/>
                  </a:solidFill>
                  <a:round/>
                </a:ln>
              </p:spPr>
              <p:style>
                <a:lnRef idx="0"/>
                <a:fillRef idx="0"/>
                <a:effectRef idx="0"/>
                <a:fontRef idx="minor"/>
              </p:style>
            </p:sp>
          </p:grpSp>
          <p:sp>
            <p:nvSpPr>
              <p:cNvPr id="1943" name="Line 34"/>
              <p:cNvSpPr/>
              <p:nvPr/>
            </p:nvSpPr>
            <p:spPr>
              <a:xfrm>
                <a:off x="5879880" y="2133360"/>
                <a:ext cx="1152720" cy="1800360"/>
              </a:xfrm>
              <a:prstGeom prst="line">
                <a:avLst/>
              </a:prstGeom>
              <a:ln w="38100">
                <a:solidFill>
                  <a:srgbClr val="c0504d"/>
                </a:solidFill>
                <a:round/>
              </a:ln>
            </p:spPr>
            <p:style>
              <a:lnRef idx="0"/>
              <a:fillRef idx="0"/>
              <a:effectRef idx="0"/>
              <a:fontRef idx="minor"/>
            </p:style>
          </p:sp>
        </p:grpSp>
        <p:sp>
          <p:nvSpPr>
            <p:cNvPr id="1944" name="Line 35"/>
            <p:cNvSpPr/>
            <p:nvPr/>
          </p:nvSpPr>
          <p:spPr>
            <a:xfrm>
              <a:off x="2423880" y="3860640"/>
              <a:ext cx="2158920" cy="1944720"/>
            </a:xfrm>
            <a:prstGeom prst="line">
              <a:avLst/>
            </a:prstGeom>
            <a:ln w="38100">
              <a:solidFill>
                <a:srgbClr val="c0504d"/>
              </a:solidFill>
              <a:round/>
            </a:ln>
          </p:spPr>
          <p:style>
            <a:lnRef idx="0"/>
            <a:fillRef idx="0"/>
            <a:effectRef idx="0"/>
            <a:fontRef idx="minor"/>
          </p:style>
        </p:sp>
      </p:grpSp>
      <p:sp>
        <p:nvSpPr>
          <p:cNvPr id="1945" name="Line 37"/>
          <p:cNvSpPr/>
          <p:nvPr/>
        </p:nvSpPr>
        <p:spPr>
          <a:xfrm flipH="1">
            <a:off x="4582800" y="3933720"/>
            <a:ext cx="289080" cy="1871640"/>
          </a:xfrm>
          <a:prstGeom prst="line">
            <a:avLst/>
          </a:prstGeom>
          <a:ln w="3810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275" dur="indefinite" restart="never" nodeType="tmRoot">
          <p:childTnLst>
            <p:seq>
              <p:cTn id="276" dur="indefinite" nodeType="mainSeq">
                <p:childTnLst>
                  <p:par>
                    <p:cTn id="277" fill="hold">
                      <p:stCondLst>
                        <p:cond delay="0"/>
                      </p:stCondLst>
                      <p:childTnLst>
                        <p:par>
                          <p:cTn id="278" fill="hold">
                            <p:stCondLst>
                              <p:cond delay="0"/>
                            </p:stCondLst>
                            <p:childTnLst>
                              <p:par>
                                <p:cTn id="279" nodeType="withEffect" fill="hold" presetClass="entr" presetID="1">
                                  <p:stCondLst>
                                    <p:cond delay="0"/>
                                  </p:stCondLst>
                                  <p:childTnLst>
                                    <p:set>
                                      <p:cBhvr>
                                        <p:cTn id="280" dur="1" fill="hold">
                                          <p:stCondLst>
                                            <p:cond delay="0"/>
                                          </p:stCondLst>
                                        </p:cTn>
                                        <p:tgtEl>
                                          <p:spTgt spid="1910"/>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19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6" name="Text Box 2"/>
          <p:cNvSpPr/>
          <p:nvPr/>
        </p:nvSpPr>
        <p:spPr>
          <a:xfrm>
            <a:off x="7535880" y="1125360"/>
            <a:ext cx="2880720" cy="435852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All vertices have been</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connected.</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000000"/>
                </a:solidFill>
                <a:latin typeface="Arial"/>
                <a:ea typeface="DejaVu Sans"/>
              </a:rPr>
              <a:t>The solution is</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ED  2</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AB  3</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CD  4 </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AE  4</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EF  5</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000000"/>
                </a:solidFill>
                <a:latin typeface="Arial"/>
                <a:ea typeface="DejaVu Sans"/>
              </a:rPr>
              <a:t>Total weight of tree: 18</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1947"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Kruskal’s Algorithm</a:t>
            </a:r>
            <a:endParaRPr b="0" lang="en-IN" sz="1800" spc="-1" strike="noStrike">
              <a:latin typeface="Arial"/>
            </a:endParaRPr>
          </a:p>
        </p:txBody>
      </p:sp>
      <p:grpSp>
        <p:nvGrpSpPr>
          <p:cNvPr id="1948" name="Group 38"/>
          <p:cNvGrpSpPr/>
          <p:nvPr/>
        </p:nvGrpSpPr>
        <p:grpSpPr>
          <a:xfrm>
            <a:off x="1992240" y="1700280"/>
            <a:ext cx="5485680" cy="4555080"/>
            <a:chOff x="1992240" y="1700280"/>
            <a:chExt cx="5485680" cy="4555080"/>
          </a:xfrm>
        </p:grpSpPr>
        <p:grpSp>
          <p:nvGrpSpPr>
            <p:cNvPr id="1949" name="Group 4"/>
            <p:cNvGrpSpPr/>
            <p:nvPr/>
          </p:nvGrpSpPr>
          <p:grpSpPr>
            <a:xfrm>
              <a:off x="1992240" y="1700280"/>
              <a:ext cx="5485680" cy="4555080"/>
              <a:chOff x="1992240" y="1700280"/>
              <a:chExt cx="5485680" cy="4555080"/>
            </a:xfrm>
          </p:grpSpPr>
          <p:grpSp>
            <p:nvGrpSpPr>
              <p:cNvPr id="1950" name="Group 5"/>
              <p:cNvGrpSpPr/>
              <p:nvPr/>
            </p:nvGrpSpPr>
            <p:grpSpPr>
              <a:xfrm>
                <a:off x="1992240" y="1700280"/>
                <a:ext cx="5485680" cy="4555080"/>
                <a:chOff x="1992240" y="1700280"/>
                <a:chExt cx="5485680" cy="4555080"/>
              </a:xfrm>
            </p:grpSpPr>
            <p:grpSp>
              <p:nvGrpSpPr>
                <p:cNvPr id="1951" name="Group 6"/>
                <p:cNvGrpSpPr/>
                <p:nvPr/>
              </p:nvGrpSpPr>
              <p:grpSpPr>
                <a:xfrm>
                  <a:off x="1992240" y="1700280"/>
                  <a:ext cx="5485680" cy="4555080"/>
                  <a:chOff x="1992240" y="1700280"/>
                  <a:chExt cx="5485680" cy="4555080"/>
                </a:xfrm>
              </p:grpSpPr>
              <p:sp>
                <p:nvSpPr>
                  <p:cNvPr id="1952" name="Line 7"/>
                  <p:cNvSpPr/>
                  <p:nvPr/>
                </p:nvSpPr>
                <p:spPr>
                  <a:xfrm flipV="1">
                    <a:off x="2423880" y="2133360"/>
                    <a:ext cx="1295280" cy="1760760"/>
                  </a:xfrm>
                  <a:prstGeom prst="line">
                    <a:avLst/>
                  </a:prstGeom>
                  <a:ln w="38100">
                    <a:solidFill>
                      <a:srgbClr val="c0504d"/>
                    </a:solidFill>
                    <a:round/>
                  </a:ln>
                </p:spPr>
                <p:style>
                  <a:lnRef idx="0"/>
                  <a:fillRef idx="0"/>
                  <a:effectRef idx="0"/>
                  <a:fontRef idx="minor"/>
                </p:style>
              </p:sp>
              <p:grpSp>
                <p:nvGrpSpPr>
                  <p:cNvPr id="1953" name="Group 8"/>
                  <p:cNvGrpSpPr/>
                  <p:nvPr/>
                </p:nvGrpSpPr>
                <p:grpSpPr>
                  <a:xfrm>
                    <a:off x="1992240" y="1700280"/>
                    <a:ext cx="5485680" cy="4555080"/>
                    <a:chOff x="1992240" y="1700280"/>
                    <a:chExt cx="5485680" cy="4555080"/>
                  </a:xfrm>
                </p:grpSpPr>
                <p:sp>
                  <p:nvSpPr>
                    <p:cNvPr id="1954" name="Line 9"/>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955" name="Line 10"/>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956" name="Line 11"/>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957" name="Line 12"/>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958" name="Line 13"/>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959" name="Line 14"/>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960" name="Line 15"/>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961" name="Line 16"/>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962" name="Line 17"/>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963" name="Text Box 18"/>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964" name="Text Box 19"/>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965" name="Text Box 20"/>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966" name="Text Box 21"/>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967" name="Text Box 22"/>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968" name="Text Box 23"/>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1969" name="Text Box 24"/>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1970" name="Text Box 25"/>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1971" name="Text Box 26"/>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972" name="Text Box 27"/>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973" name="Text Box 28"/>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1974" name="Text Box 29"/>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1975" name="Text Box 30"/>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1976" name="Text Box 31"/>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1977" name="Text Box 32"/>
                    <p:cNvSpPr/>
                    <p:nvPr/>
                  </p:nvSpPr>
                  <p:spPr>
                    <a:xfrm>
                      <a:off x="2855880" y="2492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1978" name="Text Box 33"/>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1979" name="Line 34"/>
                  <p:cNvSpPr/>
                  <p:nvPr/>
                </p:nvSpPr>
                <p:spPr>
                  <a:xfrm flipV="1">
                    <a:off x="4582800" y="3933720"/>
                    <a:ext cx="2438640" cy="1904760"/>
                  </a:xfrm>
                  <a:prstGeom prst="line">
                    <a:avLst/>
                  </a:prstGeom>
                  <a:ln w="38100">
                    <a:solidFill>
                      <a:srgbClr val="c0504d"/>
                    </a:solidFill>
                    <a:round/>
                  </a:ln>
                </p:spPr>
                <p:style>
                  <a:lnRef idx="0"/>
                  <a:fillRef idx="0"/>
                  <a:effectRef idx="0"/>
                  <a:fontRef idx="minor"/>
                </p:style>
              </p:sp>
            </p:grpSp>
            <p:sp>
              <p:nvSpPr>
                <p:cNvPr id="1980" name="Line 35"/>
                <p:cNvSpPr/>
                <p:nvPr/>
              </p:nvSpPr>
              <p:spPr>
                <a:xfrm>
                  <a:off x="5879880" y="2133360"/>
                  <a:ext cx="1152720" cy="1800360"/>
                </a:xfrm>
                <a:prstGeom prst="line">
                  <a:avLst/>
                </a:prstGeom>
                <a:ln w="38100">
                  <a:solidFill>
                    <a:srgbClr val="c0504d"/>
                  </a:solidFill>
                  <a:round/>
                </a:ln>
              </p:spPr>
              <p:style>
                <a:lnRef idx="0"/>
                <a:fillRef idx="0"/>
                <a:effectRef idx="0"/>
                <a:fontRef idx="minor"/>
              </p:style>
            </p:sp>
          </p:grpSp>
          <p:sp>
            <p:nvSpPr>
              <p:cNvPr id="1981" name="Line 36"/>
              <p:cNvSpPr/>
              <p:nvPr/>
            </p:nvSpPr>
            <p:spPr>
              <a:xfrm>
                <a:off x="2423880" y="3860640"/>
                <a:ext cx="2158920" cy="1944720"/>
              </a:xfrm>
              <a:prstGeom prst="line">
                <a:avLst/>
              </a:prstGeom>
              <a:ln w="38100">
                <a:solidFill>
                  <a:srgbClr val="c0504d"/>
                </a:solidFill>
                <a:round/>
              </a:ln>
            </p:spPr>
            <p:style>
              <a:lnRef idx="0"/>
              <a:fillRef idx="0"/>
              <a:effectRef idx="0"/>
              <a:fontRef idx="minor"/>
            </p:style>
          </p:sp>
        </p:grpSp>
        <p:sp>
          <p:nvSpPr>
            <p:cNvPr id="1982" name="Line 37"/>
            <p:cNvSpPr/>
            <p:nvPr/>
          </p:nvSpPr>
          <p:spPr>
            <a:xfrm flipH="1">
              <a:off x="4582800" y="3933720"/>
              <a:ext cx="289080" cy="1871640"/>
            </a:xfrm>
            <a:prstGeom prst="line">
              <a:avLst/>
            </a:prstGeom>
            <a:ln w="38100">
              <a:solidFill>
                <a:srgbClr val="c0504d"/>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285" dur="indefinite" restart="never" nodeType="tmRoot">
          <p:childTnLst>
            <p:seq>
              <p:cTn id="286" dur="indefinite" nodeType="mainSeq">
                <p:childTnLst>
                  <p:par>
                    <p:cTn id="287" fill="hold">
                      <p:stCondLst>
                        <p:cond delay="0"/>
                      </p:stCondLst>
                      <p:childTnLst>
                        <p:par>
                          <p:cTn id="288" fill="hold">
                            <p:stCondLst>
                              <p:cond delay="0"/>
                            </p:stCondLst>
                            <p:childTnLst>
                              <p:par>
                                <p:cTn id="289" nodeType="withEffect" fill="hold" presetClass="entr" presetID="1">
                                  <p:stCondLst>
                                    <p:cond delay="0"/>
                                  </p:stCondLst>
                                  <p:childTnLst>
                                    <p:set>
                                      <p:cBhvr>
                                        <p:cTn id="290" dur="1" fill="hold">
                                          <p:stCondLst>
                                            <p:cond delay="0"/>
                                          </p:stCondLst>
                                        </p:cTn>
                                        <p:tgtEl>
                                          <p:spTgt spid="19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83" name="Group 2"/>
          <p:cNvGrpSpPr/>
          <p:nvPr/>
        </p:nvGrpSpPr>
        <p:grpSpPr>
          <a:xfrm>
            <a:off x="1992240" y="1700280"/>
            <a:ext cx="5485680" cy="4555080"/>
            <a:chOff x="1992240" y="1700280"/>
            <a:chExt cx="5485680" cy="4555080"/>
          </a:xfrm>
        </p:grpSpPr>
        <p:sp>
          <p:nvSpPr>
            <p:cNvPr id="1984" name="Line 3"/>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1985" name="Line 4"/>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1986" name="Line 5"/>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1987" name="Line 6"/>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1988" name="Line 7"/>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1989" name="Line 8"/>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1990" name="Line 9"/>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1991" name="Line 10"/>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1992" name="Line 11"/>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1993" name="Line 12"/>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1994" name="Text Box 13"/>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1995" name="Text Box 14"/>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1996" name="Text Box 15"/>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1997" name="Text Box 16"/>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1998" name="Text Box 17"/>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1999" name="Text Box 18"/>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2000" name="Text Box 19"/>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2001" name="Text Box 20"/>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2002" name="Text Box 21"/>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003" name="Text Box 22"/>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004" name="Text Box 23"/>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2005" name="Text Box 24"/>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2006" name="Text Box 25"/>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007" name="Text Box 26"/>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008" name="Text Box 27"/>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2009" name="Text Box 28"/>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2010" name="Text Box 29"/>
          <p:cNvSpPr/>
          <p:nvPr/>
        </p:nvSpPr>
        <p:spPr>
          <a:xfrm>
            <a:off x="7535880" y="1125360"/>
            <a:ext cx="2664720" cy="3749040"/>
          </a:xfrm>
          <a:prstGeom prst="rect">
            <a:avLst/>
          </a:prstGeom>
          <a:noFill/>
          <a:ln w="9525">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ea typeface="DejaVu Sans"/>
              </a:rPr>
              <a:t>Select any vertex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GB" sz="2000" spc="-1" strike="noStrike">
                <a:solidFill>
                  <a:srgbClr val="000000"/>
                </a:solidFill>
                <a:latin typeface="Arial"/>
                <a:ea typeface="DejaVu Sans"/>
              </a:rPr>
              <a:t>A</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ea typeface="DejaVu Sans"/>
              </a:rPr>
              <a:t>Select the shortest edge connected to that vertex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GB" sz="2000" spc="-1" strike="noStrike">
                <a:solidFill>
                  <a:srgbClr val="ff0000"/>
                </a:solidFill>
                <a:latin typeface="Arial"/>
                <a:ea typeface="DejaVu Sans"/>
              </a:rPr>
              <a:t>AB  3</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
        <p:nvSpPr>
          <p:cNvPr id="2011" name="Text Box 30"/>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Prim’s Algorithm</a:t>
            </a:r>
            <a:endParaRPr b="0" lang="en-IN" sz="1800" spc="-1" strike="noStrike">
              <a:latin typeface="Arial"/>
            </a:endParaRPr>
          </a:p>
        </p:txBody>
      </p:sp>
      <p:sp>
        <p:nvSpPr>
          <p:cNvPr id="2012" name="Line 31"/>
          <p:cNvSpPr/>
          <p:nvPr/>
        </p:nvSpPr>
        <p:spPr>
          <a:xfrm flipV="1">
            <a:off x="2449440" y="2158920"/>
            <a:ext cx="1279440" cy="1724040"/>
          </a:xfrm>
          <a:prstGeom prst="line">
            <a:avLst/>
          </a:prstGeom>
          <a:ln w="38100">
            <a:solidFill>
              <a:srgbClr val="ff0000"/>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timing>
    <p:tnLst>
      <p:par>
        <p:cTn id="291" dur="indefinite" restart="never" nodeType="tmRoot">
          <p:childTnLst>
            <p:seq>
              <p:cTn id="292" dur="indefinite" nodeType="mainSeq">
                <p:childTnLst>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2010"/>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20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13" name="Group 2"/>
          <p:cNvGrpSpPr/>
          <p:nvPr/>
        </p:nvGrpSpPr>
        <p:grpSpPr>
          <a:xfrm>
            <a:off x="1992240" y="1700280"/>
            <a:ext cx="5485680" cy="4555080"/>
            <a:chOff x="1992240" y="1700280"/>
            <a:chExt cx="5485680" cy="4555080"/>
          </a:xfrm>
        </p:grpSpPr>
        <p:sp>
          <p:nvSpPr>
            <p:cNvPr id="2014" name="Line 3"/>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2015" name="Line 4"/>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2016" name="Line 5"/>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2017" name="Line 6"/>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2018" name="Line 7"/>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2019" name="Line 8"/>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2020" name="Line 9"/>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2021" name="Line 10"/>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2022" name="Line 11"/>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2023" name="Line 12"/>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2024" name="Text Box 13"/>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2025" name="Text Box 14"/>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2026" name="Text Box 15"/>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2027" name="Text Box 16"/>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2028" name="Text Box 17"/>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2029" name="Text Box 18"/>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2030" name="Text Box 19"/>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2031" name="Text Box 20"/>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2032" name="Text Box 21"/>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033" name="Text Box 22"/>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034" name="Text Box 23"/>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2035" name="Text Box 24"/>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2036" name="Text Box 25"/>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037" name="Text Box 26"/>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038" name="Text Box 27"/>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2039" name="Text Box 28"/>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2040" name="Text Box 29"/>
          <p:cNvSpPr/>
          <p:nvPr/>
        </p:nvSpPr>
        <p:spPr>
          <a:xfrm>
            <a:off x="7535880" y="1125360"/>
            <a:ext cx="2664720" cy="283428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connected to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any vertex already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connected.</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ff0000"/>
                </a:solidFill>
                <a:latin typeface="Arial"/>
                <a:ea typeface="DejaVu Sans"/>
              </a:rPr>
              <a:t>AE  4</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2041" name="Text Box 30"/>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Prim’s Algorithm</a:t>
            </a:r>
            <a:endParaRPr b="0" lang="en-IN" sz="1800" spc="-1" strike="noStrike">
              <a:latin typeface="Arial"/>
            </a:endParaRPr>
          </a:p>
        </p:txBody>
      </p:sp>
      <p:sp>
        <p:nvSpPr>
          <p:cNvPr id="2042" name="Line 34"/>
          <p:cNvSpPr/>
          <p:nvPr/>
        </p:nvSpPr>
        <p:spPr>
          <a:xfrm flipV="1">
            <a:off x="2449440" y="2158920"/>
            <a:ext cx="1279440" cy="1724040"/>
          </a:xfrm>
          <a:prstGeom prst="line">
            <a:avLst/>
          </a:prstGeom>
          <a:ln w="38100">
            <a:solidFill>
              <a:srgbClr val="c0504d"/>
            </a:solidFill>
            <a:round/>
            <a:headEnd len="med" type="oval" w="med"/>
            <a:tailEnd len="med" type="oval" w="med"/>
          </a:ln>
        </p:spPr>
        <p:style>
          <a:lnRef idx="0"/>
          <a:fillRef idx="0"/>
          <a:effectRef idx="0"/>
          <a:fontRef idx="minor"/>
        </p:style>
      </p:sp>
      <p:sp>
        <p:nvSpPr>
          <p:cNvPr id="2043" name="Line 33"/>
          <p:cNvSpPr/>
          <p:nvPr/>
        </p:nvSpPr>
        <p:spPr>
          <a:xfrm>
            <a:off x="2449440" y="3886200"/>
            <a:ext cx="2133360" cy="1919160"/>
          </a:xfrm>
          <a:prstGeom prst="line">
            <a:avLst/>
          </a:prstGeom>
          <a:ln w="38100">
            <a:solidFill>
              <a:srgbClr val="ff0000"/>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timing>
    <p:tnLst>
      <p:par>
        <p:cTn id="301" dur="indefinite" restart="never" nodeType="tmRoot">
          <p:childTnLst>
            <p:seq>
              <p:cTn id="302" dur="indefinite" nodeType="mainSeq">
                <p:childTnLst>
                  <p:par>
                    <p:cTn id="303" fill="hold">
                      <p:stCondLst>
                        <p:cond delay="0"/>
                      </p:stCondLst>
                      <p:childTnLst>
                        <p:par>
                          <p:cTn id="304" fill="hold">
                            <p:stCondLst>
                              <p:cond delay="0"/>
                            </p:stCondLst>
                            <p:childTnLst>
                              <p:par>
                                <p:cTn id="305" nodeType="withEffect" fill="hold" presetClass="entr" presetID="1">
                                  <p:stCondLst>
                                    <p:cond delay="0"/>
                                  </p:stCondLst>
                                  <p:childTnLst>
                                    <p:set>
                                      <p:cBhvr>
                                        <p:cTn id="306" dur="1" fill="hold">
                                          <p:stCondLst>
                                            <p:cond delay="0"/>
                                          </p:stCondLst>
                                        </p:cTn>
                                        <p:tgtEl>
                                          <p:spTgt spid="2040"/>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20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4" name="Text Box 2"/>
          <p:cNvSpPr/>
          <p:nvPr/>
        </p:nvSpPr>
        <p:spPr>
          <a:xfrm>
            <a:off x="7535880" y="1125360"/>
            <a:ext cx="2664720" cy="283428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connected to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any vertex already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connected.</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ff0000"/>
                </a:solidFill>
                <a:latin typeface="Arial"/>
                <a:ea typeface="DejaVu Sans"/>
              </a:rPr>
              <a:t>ED  2</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2045"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Prim’s Algorithm</a:t>
            </a:r>
            <a:endParaRPr b="0" lang="en-IN" sz="1800" spc="-1" strike="noStrike">
              <a:latin typeface="Arial"/>
            </a:endParaRPr>
          </a:p>
        </p:txBody>
      </p:sp>
      <p:grpSp>
        <p:nvGrpSpPr>
          <p:cNvPr id="2046" name="Group 5"/>
          <p:cNvGrpSpPr/>
          <p:nvPr/>
        </p:nvGrpSpPr>
        <p:grpSpPr>
          <a:xfrm>
            <a:off x="1992240" y="1700280"/>
            <a:ext cx="5485680" cy="4555080"/>
            <a:chOff x="1992240" y="1700280"/>
            <a:chExt cx="5485680" cy="4555080"/>
          </a:xfrm>
        </p:grpSpPr>
        <p:sp>
          <p:nvSpPr>
            <p:cNvPr id="2047" name="Line 6"/>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2048" name="Line 7"/>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2049" name="Line 8"/>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2050" name="Line 9"/>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2051" name="Line 10"/>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2052" name="Line 11"/>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2053" name="Line 12"/>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2054" name="Line 13"/>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2055" name="Line 14"/>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2056" name="Line 15"/>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2057" name="Text Box 16"/>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2058" name="Text Box 17"/>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2059" name="Text Box 18"/>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2060" name="Text Box 19"/>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2061" name="Text Box 20"/>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2062" name="Text Box 21"/>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2063" name="Text Box 22"/>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2064" name="Text Box 23"/>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2065" name="Text Box 24"/>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066" name="Text Box 25"/>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067" name="Text Box 26"/>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2068" name="Text Box 27"/>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2069" name="Text Box 28"/>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070" name="Text Box 29"/>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071" name="Text Box 30"/>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2072" name="Text Box 31"/>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2073" name="Line 36"/>
          <p:cNvSpPr/>
          <p:nvPr/>
        </p:nvSpPr>
        <p:spPr>
          <a:xfrm flipV="1">
            <a:off x="2449440" y="2158920"/>
            <a:ext cx="1279440" cy="1724040"/>
          </a:xfrm>
          <a:prstGeom prst="line">
            <a:avLst/>
          </a:prstGeom>
          <a:ln w="38100">
            <a:solidFill>
              <a:srgbClr val="c0504d"/>
            </a:solidFill>
            <a:round/>
            <a:headEnd len="med" type="oval" w="med"/>
            <a:tailEnd len="med" type="oval" w="med"/>
          </a:ln>
        </p:spPr>
        <p:style>
          <a:lnRef idx="0"/>
          <a:fillRef idx="0"/>
          <a:effectRef idx="0"/>
          <a:fontRef idx="minor"/>
        </p:style>
      </p:sp>
      <p:sp>
        <p:nvSpPr>
          <p:cNvPr id="2074" name="Line 37"/>
          <p:cNvSpPr/>
          <p:nvPr/>
        </p:nvSpPr>
        <p:spPr>
          <a:xfrm>
            <a:off x="2449440" y="3886200"/>
            <a:ext cx="2133360" cy="1919160"/>
          </a:xfrm>
          <a:prstGeom prst="line">
            <a:avLst/>
          </a:prstGeom>
          <a:ln w="38100">
            <a:solidFill>
              <a:srgbClr val="c0504d"/>
            </a:solidFill>
            <a:round/>
            <a:headEnd len="med" type="oval" w="med"/>
            <a:tailEnd len="med" type="oval" w="med"/>
          </a:ln>
        </p:spPr>
        <p:style>
          <a:lnRef idx="0"/>
          <a:fillRef idx="0"/>
          <a:effectRef idx="0"/>
          <a:fontRef idx="minor"/>
        </p:style>
      </p:sp>
      <p:sp>
        <p:nvSpPr>
          <p:cNvPr id="2075" name="Line 35"/>
          <p:cNvSpPr/>
          <p:nvPr/>
        </p:nvSpPr>
        <p:spPr>
          <a:xfrm flipV="1">
            <a:off x="4582800" y="3908160"/>
            <a:ext cx="2452680" cy="1897200"/>
          </a:xfrm>
          <a:prstGeom prst="line">
            <a:avLst/>
          </a:prstGeom>
          <a:ln w="38100">
            <a:solidFill>
              <a:srgbClr val="ff0000"/>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timing>
    <p:tnLst>
      <p:par>
        <p:cTn id="311" dur="indefinite" restart="never" nodeType="tmRoot">
          <p:childTnLst>
            <p:seq>
              <p:cTn id="312" dur="indefinite" nodeType="mainSeq">
                <p:childTnLst>
                  <p:par>
                    <p:cTn id="313" fill="hold">
                      <p:stCondLst>
                        <p:cond delay="0"/>
                      </p:stCondLst>
                      <p:childTnLst>
                        <p:par>
                          <p:cTn id="314" fill="hold">
                            <p:stCondLst>
                              <p:cond delay="0"/>
                            </p:stCondLst>
                            <p:childTnLst>
                              <p:par>
                                <p:cTn id="315" nodeType="withEffect" fill="hold" presetClass="entr" presetID="1">
                                  <p:stCondLst>
                                    <p:cond delay="0"/>
                                  </p:stCondLst>
                                  <p:childTnLst>
                                    <p:set>
                                      <p:cBhvr>
                                        <p:cTn id="316" dur="1" fill="hold">
                                          <p:stCondLst>
                                            <p:cond delay="0"/>
                                          </p:stCondLst>
                                        </p:cTn>
                                        <p:tgtEl>
                                          <p:spTgt spid="2044"/>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0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6" name="Text Box 2"/>
          <p:cNvSpPr/>
          <p:nvPr/>
        </p:nvSpPr>
        <p:spPr>
          <a:xfrm>
            <a:off x="7535880" y="1125360"/>
            <a:ext cx="2664720" cy="283428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connected to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any vertex already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connected.</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ff0000"/>
                </a:solidFill>
                <a:latin typeface="Arial"/>
                <a:ea typeface="DejaVu Sans"/>
              </a:rPr>
              <a:t>DC  4</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2077"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Prim’s Algorithm</a:t>
            </a:r>
            <a:endParaRPr b="0" lang="en-IN" sz="1800" spc="-1" strike="noStrike">
              <a:latin typeface="Arial"/>
            </a:endParaRPr>
          </a:p>
        </p:txBody>
      </p:sp>
      <p:grpSp>
        <p:nvGrpSpPr>
          <p:cNvPr id="2078" name="Group 6"/>
          <p:cNvGrpSpPr/>
          <p:nvPr/>
        </p:nvGrpSpPr>
        <p:grpSpPr>
          <a:xfrm>
            <a:off x="1992240" y="1700280"/>
            <a:ext cx="5485680" cy="4555080"/>
            <a:chOff x="1992240" y="1700280"/>
            <a:chExt cx="5485680" cy="4555080"/>
          </a:xfrm>
        </p:grpSpPr>
        <p:sp>
          <p:nvSpPr>
            <p:cNvPr id="2079" name="Line 7"/>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2080" name="Line 8"/>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2081" name="Line 9"/>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2082" name="Line 10"/>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2083" name="Line 11"/>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2084" name="Line 12"/>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2085" name="Line 13"/>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2086" name="Line 14"/>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2087" name="Line 15"/>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2088" name="Line 16"/>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2089" name="Text Box 17"/>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2090" name="Text Box 18"/>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2091" name="Text Box 19"/>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2092" name="Text Box 20"/>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2093" name="Text Box 21"/>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2094" name="Text Box 22"/>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2095" name="Text Box 23"/>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2096" name="Text Box 24"/>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2097" name="Text Box 25"/>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098" name="Text Box 26"/>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099" name="Text Box 27"/>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2100" name="Text Box 28"/>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2101" name="Text Box 29"/>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102" name="Text Box 30"/>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103" name="Text Box 31"/>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2104" name="Text Box 32"/>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2105" name="Line 38"/>
          <p:cNvSpPr/>
          <p:nvPr/>
        </p:nvSpPr>
        <p:spPr>
          <a:xfrm flipV="1">
            <a:off x="2449440" y="2158920"/>
            <a:ext cx="1279440" cy="1724040"/>
          </a:xfrm>
          <a:prstGeom prst="line">
            <a:avLst/>
          </a:prstGeom>
          <a:ln w="38100">
            <a:solidFill>
              <a:srgbClr val="c0504d"/>
            </a:solidFill>
            <a:round/>
            <a:headEnd len="med" type="oval" w="med"/>
            <a:tailEnd len="med" type="oval" w="med"/>
          </a:ln>
        </p:spPr>
        <p:style>
          <a:lnRef idx="0"/>
          <a:fillRef idx="0"/>
          <a:effectRef idx="0"/>
          <a:fontRef idx="minor"/>
        </p:style>
      </p:sp>
      <p:sp>
        <p:nvSpPr>
          <p:cNvPr id="2106" name="Line 39"/>
          <p:cNvSpPr/>
          <p:nvPr/>
        </p:nvSpPr>
        <p:spPr>
          <a:xfrm>
            <a:off x="2449440" y="3886200"/>
            <a:ext cx="2133360" cy="1919160"/>
          </a:xfrm>
          <a:prstGeom prst="line">
            <a:avLst/>
          </a:prstGeom>
          <a:ln w="38100">
            <a:solidFill>
              <a:srgbClr val="c0504d"/>
            </a:solidFill>
            <a:round/>
            <a:headEnd len="med" type="oval" w="med"/>
            <a:tailEnd len="med" type="oval" w="med"/>
          </a:ln>
        </p:spPr>
        <p:style>
          <a:lnRef idx="0"/>
          <a:fillRef idx="0"/>
          <a:effectRef idx="0"/>
          <a:fontRef idx="minor"/>
        </p:style>
      </p:sp>
      <p:sp>
        <p:nvSpPr>
          <p:cNvPr id="2107" name="Line 40"/>
          <p:cNvSpPr/>
          <p:nvPr/>
        </p:nvSpPr>
        <p:spPr>
          <a:xfrm flipV="1">
            <a:off x="4582800" y="3908160"/>
            <a:ext cx="2452680" cy="1897200"/>
          </a:xfrm>
          <a:prstGeom prst="line">
            <a:avLst/>
          </a:prstGeom>
          <a:ln w="38100">
            <a:solidFill>
              <a:srgbClr val="c0504d"/>
            </a:solidFill>
            <a:round/>
            <a:headEnd len="med" type="oval" w="med"/>
            <a:tailEnd len="med" type="oval" w="med"/>
          </a:ln>
        </p:spPr>
        <p:style>
          <a:lnRef idx="0"/>
          <a:fillRef idx="0"/>
          <a:effectRef idx="0"/>
          <a:fontRef idx="minor"/>
        </p:style>
      </p:sp>
      <p:sp>
        <p:nvSpPr>
          <p:cNvPr id="2108" name="Line 37"/>
          <p:cNvSpPr/>
          <p:nvPr/>
        </p:nvSpPr>
        <p:spPr>
          <a:xfrm flipH="1" flipV="1">
            <a:off x="5879880" y="2133360"/>
            <a:ext cx="1155600" cy="1778040"/>
          </a:xfrm>
          <a:prstGeom prst="line">
            <a:avLst/>
          </a:prstGeom>
          <a:ln w="38100">
            <a:solidFill>
              <a:srgbClr val="ff0000"/>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timing>
    <p:tnLst>
      <p:par>
        <p:cTn id="321" dur="indefinite" restart="never" nodeType="tmRoot">
          <p:childTnLst>
            <p:seq>
              <p:cTn id="322" dur="indefinite" nodeType="mainSeq">
                <p:childTnLst>
                  <p:par>
                    <p:cTn id="323" fill="hold">
                      <p:stCondLst>
                        <p:cond delay="0"/>
                      </p:stCondLst>
                      <p:childTnLst>
                        <p:par>
                          <p:cTn id="324" fill="hold">
                            <p:stCondLst>
                              <p:cond delay="0"/>
                            </p:stCondLst>
                            <p:childTnLst>
                              <p:par>
                                <p:cTn id="325" nodeType="withEffect" fill="hold" presetClass="entr" presetID="1">
                                  <p:stCondLst>
                                    <p:cond delay="0"/>
                                  </p:stCondLst>
                                  <p:childTnLst>
                                    <p:set>
                                      <p:cBhvr>
                                        <p:cTn id="326" dur="1" fill="hold">
                                          <p:stCondLst>
                                            <p:cond delay="0"/>
                                          </p:stCondLst>
                                        </p:cTn>
                                        <p:tgtEl>
                                          <p:spTgt spid="207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2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9" name="Text Box 2"/>
          <p:cNvSpPr/>
          <p:nvPr/>
        </p:nvSpPr>
        <p:spPr>
          <a:xfrm>
            <a:off x="7535880" y="1125360"/>
            <a:ext cx="2664720" cy="283428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Select the shortest</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edge connected to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any vertex already </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connected.</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ff0000"/>
                </a:solidFill>
                <a:latin typeface="Arial"/>
                <a:ea typeface="DejaVu Sans"/>
              </a:rPr>
              <a:t>EF  5</a:t>
            </a:r>
            <a:r>
              <a:rPr b="0" lang="en-GB" sz="2000" spc="-1" strike="noStrike">
                <a:solidFill>
                  <a:srgbClr val="000000"/>
                </a:solidFill>
                <a:latin typeface="Arial"/>
                <a:ea typeface="DejaVu Sans"/>
              </a:rPr>
              <a:t>  </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2110"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Prim’s Algorithm</a:t>
            </a:r>
            <a:endParaRPr b="0" lang="en-IN" sz="1800" spc="-1" strike="noStrike">
              <a:latin typeface="Arial"/>
            </a:endParaRPr>
          </a:p>
        </p:txBody>
      </p:sp>
      <p:grpSp>
        <p:nvGrpSpPr>
          <p:cNvPr id="2111" name="Group 7"/>
          <p:cNvGrpSpPr/>
          <p:nvPr/>
        </p:nvGrpSpPr>
        <p:grpSpPr>
          <a:xfrm>
            <a:off x="1992240" y="1700280"/>
            <a:ext cx="5485680" cy="4555080"/>
            <a:chOff x="1992240" y="1700280"/>
            <a:chExt cx="5485680" cy="4555080"/>
          </a:xfrm>
        </p:grpSpPr>
        <p:sp>
          <p:nvSpPr>
            <p:cNvPr id="2112" name="Line 8"/>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2113" name="Line 9"/>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2114" name="Line 10"/>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2115" name="Line 11"/>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2116" name="Line 12"/>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2117" name="Line 13"/>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2118" name="Line 14"/>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2119" name="Line 15"/>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2120" name="Line 16"/>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2121" name="Line 17"/>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2122" name="Text Box 18"/>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2123" name="Text Box 19"/>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2124" name="Text Box 20"/>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2125" name="Text Box 21"/>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2126" name="Text Box 22"/>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2127" name="Text Box 23"/>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2128" name="Text Box 24"/>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2129" name="Text Box 25"/>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2130" name="Text Box 26"/>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131" name="Text Box 27"/>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132" name="Text Box 28"/>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2133" name="Text Box 29"/>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2134" name="Text Box 30"/>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135" name="Text Box 31"/>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136" name="Text Box 32"/>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2137" name="Text Box 33"/>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2138" name="Line 40"/>
          <p:cNvSpPr/>
          <p:nvPr/>
        </p:nvSpPr>
        <p:spPr>
          <a:xfrm flipV="1">
            <a:off x="2449440" y="2158920"/>
            <a:ext cx="1279440" cy="1724040"/>
          </a:xfrm>
          <a:prstGeom prst="line">
            <a:avLst/>
          </a:prstGeom>
          <a:ln w="38100">
            <a:solidFill>
              <a:srgbClr val="c0504d"/>
            </a:solidFill>
            <a:round/>
            <a:headEnd len="med" type="oval" w="med"/>
            <a:tailEnd len="med" type="oval" w="med"/>
          </a:ln>
        </p:spPr>
        <p:style>
          <a:lnRef idx="0"/>
          <a:fillRef idx="0"/>
          <a:effectRef idx="0"/>
          <a:fontRef idx="minor"/>
        </p:style>
      </p:sp>
      <p:sp>
        <p:nvSpPr>
          <p:cNvPr id="2139" name="Line 41"/>
          <p:cNvSpPr/>
          <p:nvPr/>
        </p:nvSpPr>
        <p:spPr>
          <a:xfrm>
            <a:off x="2449440" y="3886200"/>
            <a:ext cx="2133360" cy="1919160"/>
          </a:xfrm>
          <a:prstGeom prst="line">
            <a:avLst/>
          </a:prstGeom>
          <a:ln w="38100">
            <a:solidFill>
              <a:srgbClr val="c0504d"/>
            </a:solidFill>
            <a:round/>
            <a:headEnd len="med" type="oval" w="med"/>
            <a:tailEnd len="med" type="oval" w="med"/>
          </a:ln>
        </p:spPr>
        <p:style>
          <a:lnRef idx="0"/>
          <a:fillRef idx="0"/>
          <a:effectRef idx="0"/>
          <a:fontRef idx="minor"/>
        </p:style>
      </p:sp>
      <p:sp>
        <p:nvSpPr>
          <p:cNvPr id="2140" name="Line 42"/>
          <p:cNvSpPr/>
          <p:nvPr/>
        </p:nvSpPr>
        <p:spPr>
          <a:xfrm flipV="1">
            <a:off x="4582800" y="3908160"/>
            <a:ext cx="2452680" cy="1897200"/>
          </a:xfrm>
          <a:prstGeom prst="line">
            <a:avLst/>
          </a:prstGeom>
          <a:ln w="38100">
            <a:solidFill>
              <a:srgbClr val="c0504d"/>
            </a:solidFill>
            <a:round/>
            <a:headEnd len="med" type="oval" w="med"/>
            <a:tailEnd len="med" type="oval" w="med"/>
          </a:ln>
        </p:spPr>
        <p:style>
          <a:lnRef idx="0"/>
          <a:fillRef idx="0"/>
          <a:effectRef idx="0"/>
          <a:fontRef idx="minor"/>
        </p:style>
      </p:sp>
      <p:sp>
        <p:nvSpPr>
          <p:cNvPr id="2141" name="Line 43"/>
          <p:cNvSpPr/>
          <p:nvPr/>
        </p:nvSpPr>
        <p:spPr>
          <a:xfrm flipH="1" flipV="1">
            <a:off x="5879880" y="2133360"/>
            <a:ext cx="1155600" cy="1778040"/>
          </a:xfrm>
          <a:prstGeom prst="line">
            <a:avLst/>
          </a:prstGeom>
          <a:ln w="38100">
            <a:solidFill>
              <a:srgbClr val="c0504d"/>
            </a:solidFill>
            <a:round/>
            <a:headEnd len="med" type="oval" w="med"/>
            <a:tailEnd len="med" type="oval" w="med"/>
          </a:ln>
        </p:spPr>
        <p:style>
          <a:lnRef idx="0"/>
          <a:fillRef idx="0"/>
          <a:effectRef idx="0"/>
          <a:fontRef idx="minor"/>
        </p:style>
      </p:sp>
      <p:sp>
        <p:nvSpPr>
          <p:cNvPr id="2142" name="Line 39"/>
          <p:cNvSpPr/>
          <p:nvPr/>
        </p:nvSpPr>
        <p:spPr>
          <a:xfrm flipV="1">
            <a:off x="4582800" y="3921120"/>
            <a:ext cx="301680" cy="1884240"/>
          </a:xfrm>
          <a:prstGeom prst="line">
            <a:avLst/>
          </a:prstGeom>
          <a:ln w="38100">
            <a:solidFill>
              <a:srgbClr val="ff0000"/>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timing>
    <p:tnLst>
      <p:par>
        <p:cTn id="331" dur="indefinite" restart="never" nodeType="tmRoot">
          <p:childTnLst>
            <p:seq>
              <p:cTn id="332" dur="indefinite" nodeType="mainSeq">
                <p:childTnLst>
                  <p:par>
                    <p:cTn id="333" fill="hold">
                      <p:stCondLst>
                        <p:cond delay="0"/>
                      </p:stCondLst>
                      <p:childTnLst>
                        <p:par>
                          <p:cTn id="334" fill="hold">
                            <p:stCondLst>
                              <p:cond delay="0"/>
                            </p:stCondLst>
                            <p:childTnLst>
                              <p:par>
                                <p:cTn id="335" nodeType="withEffect" fill="hold" presetClass="entr" presetID="1">
                                  <p:stCondLst>
                                    <p:cond delay="0"/>
                                  </p:stCondLst>
                                  <p:childTnLst>
                                    <p:set>
                                      <p:cBhvr>
                                        <p:cTn id="336" dur="1" fill="hold">
                                          <p:stCondLst>
                                            <p:cond delay="0"/>
                                          </p:stCondLst>
                                        </p:cTn>
                                        <p:tgtEl>
                                          <p:spTgt spid="2109"/>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2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3" name="Text Box 3"/>
          <p:cNvSpPr/>
          <p:nvPr/>
        </p:nvSpPr>
        <p:spPr>
          <a:xfrm>
            <a:off x="2351160" y="476280"/>
            <a:ext cx="7200360" cy="364320"/>
          </a:xfrm>
          <a:prstGeom prst="rect">
            <a:avLst/>
          </a:prstGeom>
          <a:noFill/>
          <a:ln w="9525">
            <a:noFill/>
          </a:ln>
        </p:spPr>
        <p:style>
          <a:lnRef idx="0"/>
          <a:fillRef idx="0"/>
          <a:effectRef idx="0"/>
          <a:fontRef idx="minor"/>
        </p:style>
        <p:txBody>
          <a:bodyPr lIns="90000" rIns="90000" tIns="45000" bIns="45000">
            <a:spAutoFit/>
          </a:bodyPr>
          <a:p>
            <a:pPr algn="ctr">
              <a:lnSpc>
                <a:spcPct val="100000"/>
              </a:lnSpc>
              <a:spcBef>
                <a:spcPts val="901"/>
              </a:spcBef>
            </a:pPr>
            <a:r>
              <a:rPr b="1" lang="en-GB" sz="1800" spc="-1" strike="noStrike">
                <a:solidFill>
                  <a:srgbClr val="000000"/>
                </a:solidFill>
                <a:latin typeface="Arial"/>
                <a:ea typeface="DejaVu Sans"/>
              </a:rPr>
              <a:t>Prim’s Algorithm</a:t>
            </a:r>
            <a:endParaRPr b="0" lang="en-IN" sz="1800" spc="-1" strike="noStrike">
              <a:latin typeface="Arial"/>
            </a:endParaRPr>
          </a:p>
        </p:txBody>
      </p:sp>
      <p:grpSp>
        <p:nvGrpSpPr>
          <p:cNvPr id="2144" name="Group 8"/>
          <p:cNvGrpSpPr/>
          <p:nvPr/>
        </p:nvGrpSpPr>
        <p:grpSpPr>
          <a:xfrm>
            <a:off x="1992240" y="1700280"/>
            <a:ext cx="5485680" cy="4555080"/>
            <a:chOff x="1992240" y="1700280"/>
            <a:chExt cx="5485680" cy="4555080"/>
          </a:xfrm>
        </p:grpSpPr>
        <p:sp>
          <p:nvSpPr>
            <p:cNvPr id="2145" name="Line 9"/>
            <p:cNvSpPr/>
            <p:nvPr/>
          </p:nvSpPr>
          <p:spPr>
            <a:xfrm flipV="1">
              <a:off x="2449440" y="2157120"/>
              <a:ext cx="1295280" cy="1752840"/>
            </a:xfrm>
            <a:prstGeom prst="line">
              <a:avLst/>
            </a:prstGeom>
            <a:ln w="9525">
              <a:solidFill>
                <a:srgbClr val="000000"/>
              </a:solidFill>
              <a:round/>
            </a:ln>
          </p:spPr>
          <p:style>
            <a:lnRef idx="0"/>
            <a:fillRef idx="0"/>
            <a:effectRef idx="0"/>
            <a:fontRef idx="minor"/>
          </p:style>
        </p:sp>
        <p:sp>
          <p:nvSpPr>
            <p:cNvPr id="2146" name="Line 10"/>
            <p:cNvSpPr/>
            <p:nvPr/>
          </p:nvSpPr>
          <p:spPr>
            <a:xfrm>
              <a:off x="3744720" y="2157120"/>
              <a:ext cx="2133720" cy="0"/>
            </a:xfrm>
            <a:prstGeom prst="line">
              <a:avLst/>
            </a:prstGeom>
            <a:ln w="9525">
              <a:solidFill>
                <a:srgbClr val="000000"/>
              </a:solidFill>
              <a:round/>
            </a:ln>
          </p:spPr>
          <p:style>
            <a:lnRef idx="0"/>
            <a:fillRef idx="0"/>
            <a:effectRef idx="0"/>
            <a:fontRef idx="minor"/>
          </p:style>
        </p:sp>
        <p:sp>
          <p:nvSpPr>
            <p:cNvPr id="2147" name="Line 11"/>
            <p:cNvSpPr/>
            <p:nvPr/>
          </p:nvSpPr>
          <p:spPr>
            <a:xfrm>
              <a:off x="5878440" y="2157120"/>
              <a:ext cx="1143000" cy="1752840"/>
            </a:xfrm>
            <a:prstGeom prst="line">
              <a:avLst/>
            </a:prstGeom>
            <a:ln w="9525">
              <a:solidFill>
                <a:srgbClr val="000000"/>
              </a:solidFill>
              <a:round/>
            </a:ln>
          </p:spPr>
          <p:style>
            <a:lnRef idx="0"/>
            <a:fillRef idx="0"/>
            <a:effectRef idx="0"/>
            <a:fontRef idx="minor"/>
          </p:style>
        </p:sp>
        <p:sp>
          <p:nvSpPr>
            <p:cNvPr id="2148" name="Line 12"/>
            <p:cNvSpPr/>
            <p:nvPr/>
          </p:nvSpPr>
          <p:spPr>
            <a:xfrm>
              <a:off x="2449440" y="3909960"/>
              <a:ext cx="2438280" cy="0"/>
            </a:xfrm>
            <a:prstGeom prst="line">
              <a:avLst/>
            </a:prstGeom>
            <a:ln w="9525">
              <a:solidFill>
                <a:srgbClr val="000000"/>
              </a:solidFill>
              <a:round/>
            </a:ln>
          </p:spPr>
          <p:style>
            <a:lnRef idx="0"/>
            <a:fillRef idx="0"/>
            <a:effectRef idx="0"/>
            <a:fontRef idx="minor"/>
          </p:style>
        </p:sp>
        <p:sp>
          <p:nvSpPr>
            <p:cNvPr id="2149" name="Line 13"/>
            <p:cNvSpPr/>
            <p:nvPr/>
          </p:nvSpPr>
          <p:spPr>
            <a:xfrm>
              <a:off x="4887720" y="3909960"/>
              <a:ext cx="2133720" cy="0"/>
            </a:xfrm>
            <a:prstGeom prst="line">
              <a:avLst/>
            </a:prstGeom>
            <a:ln w="9525">
              <a:solidFill>
                <a:srgbClr val="000000"/>
              </a:solidFill>
              <a:round/>
            </a:ln>
          </p:spPr>
          <p:style>
            <a:lnRef idx="0"/>
            <a:fillRef idx="0"/>
            <a:effectRef idx="0"/>
            <a:fontRef idx="minor"/>
          </p:style>
        </p:sp>
        <p:sp>
          <p:nvSpPr>
            <p:cNvPr id="2150" name="Line 14"/>
            <p:cNvSpPr/>
            <p:nvPr/>
          </p:nvSpPr>
          <p:spPr>
            <a:xfrm>
              <a:off x="3744720" y="2157120"/>
              <a:ext cx="1143000" cy="1752840"/>
            </a:xfrm>
            <a:prstGeom prst="line">
              <a:avLst/>
            </a:prstGeom>
            <a:ln w="9525">
              <a:solidFill>
                <a:srgbClr val="000000"/>
              </a:solidFill>
              <a:round/>
            </a:ln>
          </p:spPr>
          <p:style>
            <a:lnRef idx="0"/>
            <a:fillRef idx="0"/>
            <a:effectRef idx="0"/>
            <a:fontRef idx="minor"/>
          </p:style>
        </p:sp>
        <p:sp>
          <p:nvSpPr>
            <p:cNvPr id="2151" name="Line 15"/>
            <p:cNvSpPr/>
            <p:nvPr/>
          </p:nvSpPr>
          <p:spPr>
            <a:xfrm flipV="1">
              <a:off x="4887720" y="2157120"/>
              <a:ext cx="990720" cy="1752840"/>
            </a:xfrm>
            <a:prstGeom prst="line">
              <a:avLst/>
            </a:prstGeom>
            <a:ln w="9525">
              <a:solidFill>
                <a:srgbClr val="000000"/>
              </a:solidFill>
              <a:round/>
            </a:ln>
          </p:spPr>
          <p:style>
            <a:lnRef idx="0"/>
            <a:fillRef idx="0"/>
            <a:effectRef idx="0"/>
            <a:fontRef idx="minor"/>
          </p:style>
        </p:sp>
        <p:sp>
          <p:nvSpPr>
            <p:cNvPr id="2152" name="Line 16"/>
            <p:cNvSpPr/>
            <p:nvPr/>
          </p:nvSpPr>
          <p:spPr>
            <a:xfrm>
              <a:off x="2449440" y="3909960"/>
              <a:ext cx="2133360" cy="1904760"/>
            </a:xfrm>
            <a:prstGeom prst="line">
              <a:avLst/>
            </a:prstGeom>
            <a:ln w="9525">
              <a:solidFill>
                <a:srgbClr val="000000"/>
              </a:solidFill>
              <a:round/>
            </a:ln>
          </p:spPr>
          <p:style>
            <a:lnRef idx="0"/>
            <a:fillRef idx="0"/>
            <a:effectRef idx="0"/>
            <a:fontRef idx="minor"/>
          </p:style>
        </p:sp>
        <p:sp>
          <p:nvSpPr>
            <p:cNvPr id="2153" name="Line 17"/>
            <p:cNvSpPr/>
            <p:nvPr/>
          </p:nvSpPr>
          <p:spPr>
            <a:xfrm flipV="1">
              <a:off x="4582800" y="3909960"/>
              <a:ext cx="304920" cy="1904760"/>
            </a:xfrm>
            <a:prstGeom prst="line">
              <a:avLst/>
            </a:prstGeom>
            <a:ln w="9525">
              <a:solidFill>
                <a:srgbClr val="000000"/>
              </a:solidFill>
              <a:round/>
            </a:ln>
          </p:spPr>
          <p:style>
            <a:lnRef idx="0"/>
            <a:fillRef idx="0"/>
            <a:effectRef idx="0"/>
            <a:fontRef idx="minor"/>
          </p:style>
        </p:sp>
        <p:sp>
          <p:nvSpPr>
            <p:cNvPr id="2154" name="Line 18"/>
            <p:cNvSpPr/>
            <p:nvPr/>
          </p:nvSpPr>
          <p:spPr>
            <a:xfrm flipV="1">
              <a:off x="4582800" y="3909960"/>
              <a:ext cx="2438640" cy="1904760"/>
            </a:xfrm>
            <a:prstGeom prst="line">
              <a:avLst/>
            </a:prstGeom>
            <a:ln w="9525">
              <a:solidFill>
                <a:srgbClr val="000000"/>
              </a:solidFill>
              <a:round/>
            </a:ln>
          </p:spPr>
          <p:style>
            <a:lnRef idx="0"/>
            <a:fillRef idx="0"/>
            <a:effectRef idx="0"/>
            <a:fontRef idx="minor"/>
          </p:style>
        </p:sp>
        <p:sp>
          <p:nvSpPr>
            <p:cNvPr id="2155" name="Text Box 19"/>
            <p:cNvSpPr/>
            <p:nvPr/>
          </p:nvSpPr>
          <p:spPr>
            <a:xfrm>
              <a:off x="1992240" y="37576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A</a:t>
              </a:r>
              <a:endParaRPr b="0" lang="en-IN" sz="1800" spc="-1" strike="noStrike">
                <a:latin typeface="Arial"/>
              </a:endParaRPr>
            </a:p>
          </p:txBody>
        </p:sp>
        <p:sp>
          <p:nvSpPr>
            <p:cNvPr id="2156" name="Text Box 20"/>
            <p:cNvSpPr/>
            <p:nvPr/>
          </p:nvSpPr>
          <p:spPr>
            <a:xfrm>
              <a:off x="4888080" y="39099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F</a:t>
              </a:r>
              <a:endParaRPr b="0" lang="en-IN" sz="1800" spc="-1" strike="noStrike">
                <a:latin typeface="Arial"/>
              </a:endParaRPr>
            </a:p>
          </p:txBody>
        </p:sp>
        <p:sp>
          <p:nvSpPr>
            <p:cNvPr id="2157" name="Text Box 21"/>
            <p:cNvSpPr/>
            <p:nvPr/>
          </p:nvSpPr>
          <p:spPr>
            <a:xfrm>
              <a:off x="336384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B</a:t>
              </a:r>
              <a:endParaRPr b="0" lang="en-IN" sz="1800" spc="-1" strike="noStrike">
                <a:latin typeface="Arial"/>
              </a:endParaRPr>
            </a:p>
          </p:txBody>
        </p:sp>
        <p:sp>
          <p:nvSpPr>
            <p:cNvPr id="2158" name="Text Box 22"/>
            <p:cNvSpPr/>
            <p:nvPr/>
          </p:nvSpPr>
          <p:spPr>
            <a:xfrm>
              <a:off x="5878440" y="18525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C</a:t>
              </a:r>
              <a:endParaRPr b="0" lang="en-IN" sz="1800" spc="-1" strike="noStrike">
                <a:latin typeface="Arial"/>
              </a:endParaRPr>
            </a:p>
          </p:txBody>
        </p:sp>
        <p:sp>
          <p:nvSpPr>
            <p:cNvPr id="2159" name="Text Box 23"/>
            <p:cNvSpPr/>
            <p:nvPr/>
          </p:nvSpPr>
          <p:spPr>
            <a:xfrm>
              <a:off x="7021440" y="3833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D</a:t>
              </a:r>
              <a:endParaRPr b="0" lang="en-IN" sz="1800" spc="-1" strike="noStrike">
                <a:latin typeface="Arial"/>
              </a:endParaRPr>
            </a:p>
          </p:txBody>
        </p:sp>
        <p:sp>
          <p:nvSpPr>
            <p:cNvPr id="2160" name="Text Box 24"/>
            <p:cNvSpPr/>
            <p:nvPr/>
          </p:nvSpPr>
          <p:spPr>
            <a:xfrm>
              <a:off x="4354560" y="5891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E</a:t>
              </a:r>
              <a:endParaRPr b="0" lang="en-IN" sz="1800" spc="-1" strike="noStrike">
                <a:latin typeface="Arial"/>
              </a:endParaRPr>
            </a:p>
          </p:txBody>
        </p:sp>
        <p:sp>
          <p:nvSpPr>
            <p:cNvPr id="2161" name="Text Box 25"/>
            <p:cNvSpPr/>
            <p:nvPr/>
          </p:nvSpPr>
          <p:spPr>
            <a:xfrm>
              <a:off x="5649840" y="4976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2</a:t>
              </a:r>
              <a:endParaRPr b="0" lang="en-IN" sz="1800" spc="-1" strike="noStrike">
                <a:latin typeface="Arial"/>
              </a:endParaRPr>
            </a:p>
          </p:txBody>
        </p:sp>
        <p:sp>
          <p:nvSpPr>
            <p:cNvPr id="2162" name="Text Box 26"/>
            <p:cNvSpPr/>
            <p:nvPr/>
          </p:nvSpPr>
          <p:spPr>
            <a:xfrm>
              <a:off x="3440160" y="3986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7</a:t>
              </a:r>
              <a:endParaRPr b="0" lang="en-IN" sz="1800" spc="-1" strike="noStrike">
                <a:latin typeface="Arial"/>
              </a:endParaRPr>
            </a:p>
          </p:txBody>
        </p:sp>
        <p:sp>
          <p:nvSpPr>
            <p:cNvPr id="2163" name="Text Box 27"/>
            <p:cNvSpPr/>
            <p:nvPr/>
          </p:nvSpPr>
          <p:spPr>
            <a:xfrm>
              <a:off x="3059280" y="48243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164" name="Text Box 28"/>
            <p:cNvSpPr/>
            <p:nvPr/>
          </p:nvSpPr>
          <p:spPr>
            <a:xfrm>
              <a:off x="4735440" y="45194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165" name="Text Box 29"/>
            <p:cNvSpPr/>
            <p:nvPr/>
          </p:nvSpPr>
          <p:spPr>
            <a:xfrm>
              <a:off x="3897360" y="29192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sp>
          <p:nvSpPr>
            <p:cNvPr id="2166" name="Text Box 30"/>
            <p:cNvSpPr/>
            <p:nvPr/>
          </p:nvSpPr>
          <p:spPr>
            <a:xfrm>
              <a:off x="5421240" y="2843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6</a:t>
              </a:r>
              <a:endParaRPr b="0" lang="en-IN" sz="1800" spc="-1" strike="noStrike">
                <a:latin typeface="Arial"/>
              </a:endParaRPr>
            </a:p>
          </p:txBody>
        </p:sp>
        <p:sp>
          <p:nvSpPr>
            <p:cNvPr id="2167" name="Text Box 31"/>
            <p:cNvSpPr/>
            <p:nvPr/>
          </p:nvSpPr>
          <p:spPr>
            <a:xfrm>
              <a:off x="6411960" y="26906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4</a:t>
              </a:r>
              <a:endParaRPr b="0" lang="en-IN" sz="1800" spc="-1" strike="noStrike">
                <a:latin typeface="Arial"/>
              </a:endParaRPr>
            </a:p>
          </p:txBody>
        </p:sp>
        <p:sp>
          <p:nvSpPr>
            <p:cNvPr id="2168" name="Text Box 32"/>
            <p:cNvSpPr/>
            <p:nvPr/>
          </p:nvSpPr>
          <p:spPr>
            <a:xfrm>
              <a:off x="4583160" y="170028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5</a:t>
              </a:r>
              <a:endParaRPr b="0" lang="en-IN" sz="1800" spc="-1" strike="noStrike">
                <a:latin typeface="Arial"/>
              </a:endParaRPr>
            </a:p>
          </p:txBody>
        </p:sp>
        <p:sp>
          <p:nvSpPr>
            <p:cNvPr id="2169" name="Text Box 33"/>
            <p:cNvSpPr/>
            <p:nvPr/>
          </p:nvSpPr>
          <p:spPr>
            <a:xfrm>
              <a:off x="2830680" y="246204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3</a:t>
              </a:r>
              <a:endParaRPr b="0" lang="en-IN" sz="1800" spc="-1" strike="noStrike">
                <a:latin typeface="Arial"/>
              </a:endParaRPr>
            </a:p>
          </p:txBody>
        </p:sp>
        <p:sp>
          <p:nvSpPr>
            <p:cNvPr id="2170" name="Text Box 34"/>
            <p:cNvSpPr/>
            <p:nvPr/>
          </p:nvSpPr>
          <p:spPr>
            <a:xfrm>
              <a:off x="5573880" y="3452760"/>
              <a:ext cx="45648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Cambria"/>
                  <a:ea typeface="DejaVu Sans"/>
                </a:rPr>
                <a:t>8</a:t>
              </a:r>
              <a:endParaRPr b="0" lang="en-IN" sz="1800" spc="-1" strike="noStrike">
                <a:latin typeface="Arial"/>
              </a:endParaRPr>
            </a:p>
          </p:txBody>
        </p:sp>
      </p:grpSp>
      <p:sp>
        <p:nvSpPr>
          <p:cNvPr id="2171" name="Text Box 41"/>
          <p:cNvSpPr/>
          <p:nvPr/>
        </p:nvSpPr>
        <p:spPr>
          <a:xfrm>
            <a:off x="7535880" y="1125360"/>
            <a:ext cx="2880720" cy="4358880"/>
          </a:xfrm>
          <a:prstGeom prst="rect">
            <a:avLst/>
          </a:prstGeom>
          <a:noFill/>
          <a:ln w="9525">
            <a:noFill/>
          </a:ln>
        </p:spPr>
        <p:style>
          <a:lnRef idx="0"/>
          <a:fillRef idx="0"/>
          <a:effectRef idx="0"/>
          <a:fontRef idx="minor"/>
        </p:style>
        <p:txBody>
          <a:bodyPr lIns="90000" rIns="90000" tIns="45000" bIns="45000">
            <a:spAutoFit/>
          </a:bodyPr>
          <a:p>
            <a:pPr marL="457200" indent="-456480">
              <a:lnSpc>
                <a:spcPct val="100000"/>
              </a:lnSpc>
              <a:tabLst>
                <a:tab algn="l" pos="0"/>
              </a:tabLst>
            </a:pPr>
            <a:r>
              <a:rPr b="0" lang="en-US" sz="2000" spc="-1" strike="noStrike">
                <a:solidFill>
                  <a:srgbClr val="000000"/>
                </a:solidFill>
                <a:latin typeface="Arial"/>
                <a:ea typeface="DejaVu Sans"/>
              </a:rPr>
              <a:t>All vertices have been</a:t>
            </a:r>
            <a:endParaRPr b="0" lang="en-IN" sz="2000" spc="-1" strike="noStrike">
              <a:latin typeface="Arial"/>
            </a:endParaRPr>
          </a:p>
          <a:p>
            <a:pPr marL="457200" indent="-456480">
              <a:lnSpc>
                <a:spcPct val="100000"/>
              </a:lnSpc>
              <a:tabLst>
                <a:tab algn="l" pos="0"/>
              </a:tabLst>
            </a:pPr>
            <a:r>
              <a:rPr b="0" lang="en-US" sz="2000" spc="-1" strike="noStrike">
                <a:solidFill>
                  <a:srgbClr val="000000"/>
                </a:solidFill>
                <a:latin typeface="Arial"/>
                <a:ea typeface="DejaVu Sans"/>
              </a:rPr>
              <a:t>connected.</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000000"/>
                </a:solidFill>
                <a:latin typeface="Arial"/>
                <a:ea typeface="DejaVu Sans"/>
              </a:rPr>
              <a:t>The solution is</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AB 3</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AE 4</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ED 2</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DC 4</a:t>
            </a:r>
            <a:endParaRPr b="0" lang="en-IN" sz="2000" spc="-1" strike="noStrike">
              <a:latin typeface="Arial"/>
            </a:endParaRPr>
          </a:p>
          <a:p>
            <a:pPr marL="457200" indent="-456480">
              <a:lnSpc>
                <a:spcPct val="100000"/>
              </a:lnSpc>
              <a:tabLst>
                <a:tab algn="l" pos="0"/>
              </a:tabLst>
            </a:pPr>
            <a:r>
              <a:rPr b="1" lang="en-GB" sz="2000" spc="-1" strike="noStrike">
                <a:solidFill>
                  <a:srgbClr val="000000"/>
                </a:solidFill>
                <a:latin typeface="Arial"/>
                <a:ea typeface="DejaVu Sans"/>
              </a:rPr>
              <a:t>EF 5</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endParaRPr b="0" lang="en-IN" sz="2000" spc="-1" strike="noStrike">
              <a:latin typeface="Arial"/>
            </a:endParaRPr>
          </a:p>
          <a:p>
            <a:pPr marL="457200" indent="-456480">
              <a:lnSpc>
                <a:spcPct val="100000"/>
              </a:lnSpc>
              <a:tabLst>
                <a:tab algn="l" pos="0"/>
              </a:tabLst>
            </a:pPr>
            <a:r>
              <a:rPr b="0" lang="en-GB" sz="2000" spc="-1" strike="noStrike">
                <a:solidFill>
                  <a:srgbClr val="000000"/>
                </a:solidFill>
                <a:latin typeface="Arial"/>
                <a:ea typeface="DejaVu Sans"/>
              </a:rPr>
              <a:t>Total weight of tree: 18</a:t>
            </a:r>
            <a:endParaRPr b="0" lang="en-IN" sz="2000" spc="-1" strike="noStrike">
              <a:latin typeface="Arial"/>
            </a:endParaRPr>
          </a:p>
          <a:p>
            <a:pPr marL="457200" indent="-456480">
              <a:lnSpc>
                <a:spcPct val="100000"/>
              </a:lnSpc>
              <a:tabLst>
                <a:tab algn="l" pos="0"/>
              </a:tabLst>
            </a:pPr>
            <a:endParaRPr b="0" lang="en-IN" sz="2000" spc="-1" strike="noStrike">
              <a:latin typeface="Arial"/>
            </a:endParaRPr>
          </a:p>
        </p:txBody>
      </p:sp>
      <p:sp>
        <p:nvSpPr>
          <p:cNvPr id="2172" name="Line 42"/>
          <p:cNvSpPr/>
          <p:nvPr/>
        </p:nvSpPr>
        <p:spPr>
          <a:xfrm flipV="1">
            <a:off x="2449440" y="2158920"/>
            <a:ext cx="1279440" cy="1724040"/>
          </a:xfrm>
          <a:prstGeom prst="line">
            <a:avLst/>
          </a:prstGeom>
          <a:ln w="38100">
            <a:solidFill>
              <a:srgbClr val="c0504d"/>
            </a:solidFill>
            <a:round/>
            <a:headEnd len="med" type="oval" w="med"/>
            <a:tailEnd len="med" type="oval" w="med"/>
          </a:ln>
        </p:spPr>
        <p:style>
          <a:lnRef idx="0"/>
          <a:fillRef idx="0"/>
          <a:effectRef idx="0"/>
          <a:fontRef idx="minor"/>
        </p:style>
      </p:sp>
      <p:sp>
        <p:nvSpPr>
          <p:cNvPr id="2173" name="Line 43"/>
          <p:cNvSpPr/>
          <p:nvPr/>
        </p:nvSpPr>
        <p:spPr>
          <a:xfrm>
            <a:off x="2449440" y="3886200"/>
            <a:ext cx="2133360" cy="1919160"/>
          </a:xfrm>
          <a:prstGeom prst="line">
            <a:avLst/>
          </a:prstGeom>
          <a:ln w="38100">
            <a:solidFill>
              <a:srgbClr val="c0504d"/>
            </a:solidFill>
            <a:round/>
            <a:headEnd len="med" type="oval" w="med"/>
            <a:tailEnd len="med" type="oval" w="med"/>
          </a:ln>
        </p:spPr>
        <p:style>
          <a:lnRef idx="0"/>
          <a:fillRef idx="0"/>
          <a:effectRef idx="0"/>
          <a:fontRef idx="minor"/>
        </p:style>
      </p:sp>
      <p:sp>
        <p:nvSpPr>
          <p:cNvPr id="2174" name="Line 44"/>
          <p:cNvSpPr/>
          <p:nvPr/>
        </p:nvSpPr>
        <p:spPr>
          <a:xfrm flipV="1">
            <a:off x="4582800" y="3908160"/>
            <a:ext cx="2452680" cy="1897200"/>
          </a:xfrm>
          <a:prstGeom prst="line">
            <a:avLst/>
          </a:prstGeom>
          <a:ln w="38100">
            <a:solidFill>
              <a:srgbClr val="c0504d"/>
            </a:solidFill>
            <a:round/>
            <a:headEnd len="med" type="oval" w="med"/>
            <a:tailEnd len="med" type="oval" w="med"/>
          </a:ln>
        </p:spPr>
        <p:style>
          <a:lnRef idx="0"/>
          <a:fillRef idx="0"/>
          <a:effectRef idx="0"/>
          <a:fontRef idx="minor"/>
        </p:style>
      </p:sp>
      <p:sp>
        <p:nvSpPr>
          <p:cNvPr id="2175" name="Line 45"/>
          <p:cNvSpPr/>
          <p:nvPr/>
        </p:nvSpPr>
        <p:spPr>
          <a:xfrm flipH="1" flipV="1">
            <a:off x="5879880" y="2133360"/>
            <a:ext cx="1155600" cy="1778040"/>
          </a:xfrm>
          <a:prstGeom prst="line">
            <a:avLst/>
          </a:prstGeom>
          <a:ln w="38100">
            <a:solidFill>
              <a:srgbClr val="c0504d"/>
            </a:solidFill>
            <a:round/>
            <a:headEnd len="med" type="oval" w="med"/>
            <a:tailEnd len="med" type="oval" w="med"/>
          </a:ln>
        </p:spPr>
        <p:style>
          <a:lnRef idx="0"/>
          <a:fillRef idx="0"/>
          <a:effectRef idx="0"/>
          <a:fontRef idx="minor"/>
        </p:style>
      </p:sp>
      <p:sp>
        <p:nvSpPr>
          <p:cNvPr id="2176" name="Line 46"/>
          <p:cNvSpPr/>
          <p:nvPr/>
        </p:nvSpPr>
        <p:spPr>
          <a:xfrm flipV="1">
            <a:off x="4582800" y="3921120"/>
            <a:ext cx="301680" cy="1884240"/>
          </a:xfrm>
          <a:prstGeom prst="line">
            <a:avLst/>
          </a:prstGeom>
          <a:ln w="38100">
            <a:solidFill>
              <a:srgbClr val="c0504d"/>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childTnLst>
                  <p:par>
                    <p:cTn id="343" fill="hold">
                      <p:stCondLst>
                        <p:cond delay="0"/>
                      </p:stCondLst>
                      <p:childTnLst>
                        <p:par>
                          <p:cTn id="344" fill="hold">
                            <p:stCondLst>
                              <p:cond delay="0"/>
                            </p:stCondLst>
                            <p:childTnLst>
                              <p:par>
                                <p:cTn id="345" nodeType="withEffect" fill="hold" presetClass="entr" presetID="1">
                                  <p:stCondLst>
                                    <p:cond delay="0"/>
                                  </p:stCondLst>
                                  <p:childTnLst>
                                    <p:set>
                                      <p:cBhvr>
                                        <p:cTn id="346" dur="1" fill="hold">
                                          <p:stCondLst>
                                            <p:cond delay="0"/>
                                          </p:stCondLst>
                                        </p:cTn>
                                        <p:tgtEl>
                                          <p:spTgt spid="2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7" name="Text Box 2"/>
          <p:cNvSpPr/>
          <p:nvPr/>
        </p:nvSpPr>
        <p:spPr>
          <a:xfrm>
            <a:off x="2133720" y="1371600"/>
            <a:ext cx="8092440" cy="2284560"/>
          </a:xfrm>
          <a:prstGeom prst="rect">
            <a:avLst/>
          </a:prstGeom>
          <a:noFill/>
          <a:ln w="9525">
            <a:noFill/>
          </a:ln>
        </p:spPr>
        <p:style>
          <a:lnRef idx="0"/>
          <a:fillRef idx="0"/>
          <a:effectRef idx="0"/>
          <a:fontRef idx="minor"/>
        </p:style>
        <p:txBody>
          <a:bodyPr lIns="90000" rIns="90000" tIns="45000" bIns="45000">
            <a:spAutoFit/>
          </a:bodyPr>
          <a:p>
            <a:pPr marL="216000" indent="-215640">
              <a:lnSpc>
                <a:spcPct val="100000"/>
              </a:lnSpc>
              <a:buClr>
                <a:srgbClr val="000000"/>
              </a:buClr>
              <a:buFont typeface="Symbol"/>
              <a:buChar char=""/>
            </a:pPr>
            <a:r>
              <a:rPr b="0" lang="en-GB" sz="1800" spc="-1" strike="noStrike">
                <a:solidFill>
                  <a:srgbClr val="000000"/>
                </a:solidFill>
                <a:latin typeface="Verdana"/>
                <a:ea typeface="DejaVu Sans"/>
              </a:rPr>
              <a:t>Both algorithms will always give solutions with the same length.</a:t>
            </a:r>
            <a:endParaRPr b="0" lang="en-IN" sz="1800" spc="-1" strike="noStrike">
              <a:latin typeface="Arial"/>
            </a:endParaRPr>
          </a:p>
          <a:p>
            <a:pPr>
              <a:lnSpc>
                <a:spcPct val="100000"/>
              </a:lnSpc>
            </a:pPr>
            <a:endParaRPr b="0" lang="en-IN" sz="1800" spc="-1" strike="noStrike">
              <a:latin typeface="Arial"/>
            </a:endParaRPr>
          </a:p>
          <a:p>
            <a:pPr marL="216000" indent="-215640">
              <a:lnSpc>
                <a:spcPct val="100000"/>
              </a:lnSpc>
              <a:buClr>
                <a:srgbClr val="000000"/>
              </a:buClr>
              <a:buFont typeface="Symbol"/>
              <a:buChar char=""/>
            </a:pPr>
            <a:r>
              <a:rPr b="0" lang="en-GB" sz="1800" spc="-1" strike="noStrike">
                <a:solidFill>
                  <a:srgbClr val="000000"/>
                </a:solidFill>
                <a:latin typeface="Verdana"/>
                <a:ea typeface="DejaVu Sans"/>
              </a:rPr>
              <a:t>They will usually select edges in a different order – you must show this in your workings.</a:t>
            </a:r>
            <a:endParaRPr b="0" lang="en-IN" sz="1800" spc="-1" strike="noStrike">
              <a:latin typeface="Arial"/>
            </a:endParaRPr>
          </a:p>
          <a:p>
            <a:pPr>
              <a:lnSpc>
                <a:spcPct val="100000"/>
              </a:lnSpc>
            </a:pPr>
            <a:endParaRPr b="0" lang="en-IN" sz="1800" spc="-1" strike="noStrike">
              <a:latin typeface="Arial"/>
            </a:endParaRPr>
          </a:p>
          <a:p>
            <a:pPr marL="216000" indent="-215640">
              <a:lnSpc>
                <a:spcPct val="100000"/>
              </a:lnSpc>
              <a:buClr>
                <a:srgbClr val="000000"/>
              </a:buClr>
              <a:buFont typeface="Symbol"/>
              <a:buChar char=""/>
            </a:pPr>
            <a:r>
              <a:rPr b="0" lang="en-GB" sz="1800" spc="-1" strike="noStrike">
                <a:solidFill>
                  <a:srgbClr val="000000"/>
                </a:solidFill>
                <a:latin typeface="Verdana"/>
                <a:ea typeface="DejaVu Sans"/>
              </a:rPr>
              <a:t>Occasionally they will use different edges – this may happen when you have to choose between edges with the same length. In this case there is more than one minimum connector for the network.</a:t>
            </a:r>
            <a:endParaRPr b="0" lang="en-IN" sz="1800" spc="-1" strike="noStrike">
              <a:latin typeface="Arial"/>
            </a:endParaRPr>
          </a:p>
        </p:txBody>
      </p:sp>
      <p:sp>
        <p:nvSpPr>
          <p:cNvPr id="2178" name="Text Box 3"/>
          <p:cNvSpPr/>
          <p:nvPr/>
        </p:nvSpPr>
        <p:spPr>
          <a:xfrm>
            <a:off x="2438280" y="380880"/>
            <a:ext cx="586656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GB" sz="1800" spc="-1" strike="noStrike">
                <a:solidFill>
                  <a:srgbClr val="000000"/>
                </a:solidFill>
                <a:latin typeface="Verdana"/>
                <a:ea typeface="DejaVu Sans"/>
              </a:rPr>
              <a:t>Some points to note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9" name="Rectangle 2"/>
          <p:cNvSpPr/>
          <p:nvPr/>
        </p:nvSpPr>
        <p:spPr>
          <a:xfrm>
            <a:off x="2209680" y="609480"/>
            <a:ext cx="7771680" cy="114228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1f497d"/>
                </a:solidFill>
                <a:latin typeface="Cambria"/>
                <a:ea typeface="DejaVu Sans"/>
              </a:rPr>
              <a:t>Kruskal’s Algorithm</a:t>
            </a:r>
            <a:endParaRPr b="0" lang="en-IN" sz="4400" spc="-1" strike="noStrike">
              <a:latin typeface="Arial"/>
            </a:endParaRPr>
          </a:p>
        </p:txBody>
      </p:sp>
      <p:sp>
        <p:nvSpPr>
          <p:cNvPr id="2180" name="Rectangle 3"/>
          <p:cNvSpPr/>
          <p:nvPr/>
        </p:nvSpPr>
        <p:spPr>
          <a:xfrm>
            <a:off x="2209680" y="1981080"/>
            <a:ext cx="7771680" cy="4114080"/>
          </a:xfrm>
          <a:prstGeom prst="rect">
            <a:avLst/>
          </a:prstGeom>
          <a:noFill/>
          <a:ln w="9525">
            <a:noFill/>
          </a:ln>
        </p:spPr>
        <p:style>
          <a:lnRef idx="0"/>
          <a:fillRef idx="0"/>
          <a:effectRef idx="0"/>
          <a:fontRef idx="minor"/>
        </p:style>
        <p:txBody>
          <a:bodyPr lIns="90000" rIns="90000" tIns="45000" bIns="45000">
            <a:noAutofit/>
          </a:bodyPr>
          <a:p>
            <a:pPr marL="343080" indent="-342360">
              <a:lnSpc>
                <a:spcPct val="100000"/>
              </a:lnSpc>
              <a:tabLst>
                <a:tab algn="l" pos="0"/>
              </a:tabLst>
            </a:pPr>
            <a:endParaRPr b="0" lang="en-IN" sz="1800" spc="-1" strike="noStrike">
              <a:latin typeface="Arial"/>
            </a:endParaRPr>
          </a:p>
          <a:p>
            <a:pPr marL="343080" indent="-342360">
              <a:lnSpc>
                <a:spcPct val="100000"/>
              </a:lnSpc>
              <a:tabLst>
                <a:tab algn="l" pos="0"/>
              </a:tabLst>
            </a:pPr>
            <a:r>
              <a:rPr b="0" lang="en-US" sz="3200" spc="-1" strike="noStrike">
                <a:solidFill>
                  <a:srgbClr val="000000"/>
                </a:solidFill>
                <a:latin typeface="Cambria"/>
                <a:ea typeface="DejaVu Sans"/>
              </a:rPr>
              <a:t>Work with edges, rather than nodes</a:t>
            </a:r>
            <a:endParaRPr b="0" lang="en-IN" sz="3200" spc="-1" strike="noStrike">
              <a:latin typeface="Arial"/>
            </a:endParaRPr>
          </a:p>
          <a:p>
            <a:pPr marL="343080" indent="-342360">
              <a:lnSpc>
                <a:spcPct val="100000"/>
              </a:lnSpc>
              <a:tabLst>
                <a:tab algn="l" pos="0"/>
              </a:tabLst>
            </a:pPr>
            <a:r>
              <a:rPr b="0" lang="en-US" sz="3200" spc="-1" strike="noStrike">
                <a:solidFill>
                  <a:srgbClr val="000000"/>
                </a:solidFill>
                <a:latin typeface="Cambria"/>
                <a:ea typeface="DejaVu Sans"/>
              </a:rPr>
              <a:t>Two steps:</a:t>
            </a:r>
            <a:endParaRPr b="0" lang="en-IN" sz="3200" spc="-1" strike="noStrike">
              <a:latin typeface="Arial"/>
            </a:endParaRPr>
          </a:p>
          <a:p>
            <a:pPr lvl="1" marL="743040" indent="-285120">
              <a:lnSpc>
                <a:spcPct val="100000"/>
              </a:lnSpc>
              <a:buClr>
                <a:srgbClr val="000000"/>
              </a:buClr>
              <a:buFont typeface="Symbol"/>
              <a:buChar char=""/>
              <a:tabLst>
                <a:tab algn="l" pos="0"/>
              </a:tabLst>
            </a:pPr>
            <a:r>
              <a:rPr b="0" lang="en-US" sz="2800" spc="-1" strike="noStrike">
                <a:solidFill>
                  <a:srgbClr val="000000"/>
                </a:solidFill>
                <a:latin typeface="Cambria"/>
                <a:ea typeface="DejaVu Sans"/>
              </a:rPr>
              <a:t>Sort edges by increasing edge weight</a:t>
            </a:r>
            <a:endParaRPr b="0" lang="en-IN" sz="2800" spc="-1" strike="noStrike">
              <a:latin typeface="Arial"/>
            </a:endParaRPr>
          </a:p>
          <a:p>
            <a:pPr lvl="1" marL="743040" indent="-285120">
              <a:lnSpc>
                <a:spcPct val="100000"/>
              </a:lnSpc>
              <a:buClr>
                <a:srgbClr val="000000"/>
              </a:buClr>
              <a:buFont typeface="Symbol"/>
              <a:buChar char=""/>
              <a:tabLst>
                <a:tab algn="l" pos="0"/>
              </a:tabLst>
            </a:pPr>
            <a:r>
              <a:rPr b="0" lang="en-US" sz="2800" spc="-1" strike="noStrike">
                <a:solidFill>
                  <a:srgbClr val="000000"/>
                </a:solidFill>
                <a:latin typeface="Cambria"/>
                <a:ea typeface="DejaVu Sans"/>
              </a:rPr>
              <a:t>Select the first |V| – 1 edges that do not generate a cycle</a:t>
            </a:r>
            <a:endParaRPr b="0" lang="en-IN" sz="2800" spc="-1" strike="noStrike">
              <a:latin typeface="Arial"/>
            </a:endParaRPr>
          </a:p>
          <a:p>
            <a:pPr marL="343080" indent="-342360">
              <a:lnSpc>
                <a:spcPct val="100000"/>
              </a:lnSpc>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9" name="Picture 2" descr="stringtheory"/>
          <p:cNvPicPr/>
          <p:nvPr/>
        </p:nvPicPr>
        <p:blipFill>
          <a:blip r:embed="rId1"/>
          <a:stretch/>
        </p:blipFill>
        <p:spPr>
          <a:xfrm>
            <a:off x="1523880" y="0"/>
            <a:ext cx="9143280" cy="6857280"/>
          </a:xfrm>
          <a:prstGeom prst="rect">
            <a:avLst/>
          </a:prstGeom>
          <a:ln w="0">
            <a:noFill/>
          </a:ln>
        </p:spPr>
      </p:pic>
      <p:sp>
        <p:nvSpPr>
          <p:cNvPr id="210" name="Rectangle 3"/>
          <p:cNvSpPr/>
          <p:nvPr/>
        </p:nvSpPr>
        <p:spPr>
          <a:xfrm>
            <a:off x="1523880" y="0"/>
            <a:ext cx="7771680" cy="608760"/>
          </a:xfrm>
          <a:prstGeom prst="rect">
            <a:avLst/>
          </a:prstGeom>
          <a:noFill/>
          <a:ln w="0">
            <a:noFill/>
          </a:ln>
          <a:effectLst>
            <a:outerShdw blurRad="0" dir="2700000" dist="35638">
              <a:srgbClr val="eeece1">
                <a:alpha val="91000"/>
              </a:srgbClr>
            </a:outerShdw>
          </a:effectLst>
        </p:spPr>
        <p:style>
          <a:lnRef idx="0"/>
          <a:fillRef idx="0"/>
          <a:effectRef idx="0"/>
          <a:fontRef idx="minor"/>
        </p:style>
        <p:txBody>
          <a:bodyPr lIns="90000" rIns="90000" tIns="45000" bIns="45000">
            <a:normAutofit/>
          </a:bodyPr>
          <a:p>
            <a:pPr>
              <a:lnSpc>
                <a:spcPct val="90000"/>
              </a:lnSpc>
            </a:pPr>
            <a:r>
              <a:rPr b="1" i="1" lang="en-US" sz="3600" spc="-1" strike="noStrike">
                <a:solidFill>
                  <a:srgbClr val="f8ff79"/>
                </a:solidFill>
                <a:latin typeface="Futura"/>
              </a:rPr>
              <a:t>Graph Terminology</a:t>
            </a:r>
            <a:endParaRPr b="0" lang="en-IN" sz="3600" spc="-1" strike="noStrike">
              <a:latin typeface="Arial"/>
            </a:endParaRPr>
          </a:p>
        </p:txBody>
      </p:sp>
      <p:sp>
        <p:nvSpPr>
          <p:cNvPr id="211" name="AutoShape 5"/>
          <p:cNvSpPr/>
          <p:nvPr/>
        </p:nvSpPr>
        <p:spPr>
          <a:xfrm rot="21566400">
            <a:off x="2286000" y="1142640"/>
            <a:ext cx="5712840" cy="3885480"/>
          </a:xfrm>
          <a:prstGeom prst="roundRect">
            <a:avLst>
              <a:gd name="adj" fmla="val 16667"/>
            </a:avLst>
          </a:prstGeom>
          <a:solidFill>
            <a:schemeClr val="tx1"/>
          </a:solidFill>
          <a:ln w="9525">
            <a:solidFill>
              <a:srgbClr val="000000"/>
            </a:solidFill>
            <a:round/>
          </a:ln>
        </p:spPr>
        <p:style>
          <a:lnRef idx="0"/>
          <a:fillRef idx="0"/>
          <a:effectRef idx="0"/>
          <a:fontRef idx="minor"/>
        </p:style>
      </p:sp>
      <p:sp>
        <p:nvSpPr>
          <p:cNvPr id="212" name="Rectangle 6"/>
          <p:cNvSpPr/>
          <p:nvPr/>
        </p:nvSpPr>
        <p:spPr>
          <a:xfrm rot="21465000">
            <a:off x="2446560" y="2407320"/>
            <a:ext cx="5866560" cy="1405080"/>
          </a:xfrm>
          <a:prstGeom prst="rect">
            <a:avLst/>
          </a:prstGeom>
          <a:solidFill>
            <a:schemeClr val="tx1"/>
          </a:solidFill>
          <a:ln w="0">
            <a:noFill/>
          </a:ln>
        </p:spPr>
        <p:style>
          <a:lnRef idx="0"/>
          <a:fillRef idx="0"/>
          <a:effectRef idx="0"/>
          <a:fontRef idx="minor"/>
        </p:style>
        <p:txBody>
          <a:bodyPr lIns="90000" rIns="90000" tIns="45000" bIns="45000">
            <a:spAutoFit/>
          </a:bodyPr>
          <a:p>
            <a:pPr marL="216000" indent="-215640">
              <a:lnSpc>
                <a:spcPct val="90000"/>
              </a:lnSpc>
              <a:spcBef>
                <a:spcPts val="641"/>
              </a:spcBef>
              <a:buClr>
                <a:srgbClr val="ffffff"/>
              </a:buClr>
              <a:buFont typeface="Wingdings" charset="2"/>
              <a:buChar char=""/>
            </a:pPr>
            <a:r>
              <a:rPr b="0" lang="en-US" sz="3200" spc="-1" strike="noStrike">
                <a:solidFill>
                  <a:srgbClr val="ffffff"/>
                </a:solidFill>
                <a:latin typeface="Marker Felt"/>
                <a:ea typeface="DejaVu Sans"/>
              </a:rPr>
              <a:t>The </a:t>
            </a:r>
            <a:r>
              <a:rPr b="0" i="1" lang="en-US" sz="3200" spc="-1" strike="noStrike">
                <a:solidFill>
                  <a:srgbClr val="e8341e"/>
                </a:solidFill>
                <a:latin typeface="Marker Felt"/>
                <a:ea typeface="DejaVu Sans"/>
              </a:rPr>
              <a:t>degree of a vertex</a:t>
            </a:r>
            <a:r>
              <a:rPr b="0" lang="en-US" sz="3200" spc="-1" strike="noStrike">
                <a:solidFill>
                  <a:srgbClr val="ffffff"/>
                </a:solidFill>
                <a:latin typeface="Marker Felt"/>
                <a:ea typeface="DejaVu Sans"/>
              </a:rPr>
              <a:t> is the number of edges at that vertex.</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1" name="Rectangle 2"/>
          <p:cNvSpPr/>
          <p:nvPr/>
        </p:nvSpPr>
        <p:spPr>
          <a:xfrm>
            <a:off x="2209680" y="609480"/>
            <a:ext cx="7771680" cy="114228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1f497d"/>
                </a:solidFill>
                <a:latin typeface="Cambria"/>
                <a:ea typeface="DejaVu Sans"/>
              </a:rPr>
              <a:t>Walk-Through</a:t>
            </a:r>
            <a:endParaRPr b="0" lang="en-IN" sz="4400" spc="-1" strike="noStrike">
              <a:latin typeface="Arial"/>
            </a:endParaRPr>
          </a:p>
        </p:txBody>
      </p:sp>
      <p:sp>
        <p:nvSpPr>
          <p:cNvPr id="2182" name="Text Box 3"/>
          <p:cNvSpPr/>
          <p:nvPr/>
        </p:nvSpPr>
        <p:spPr>
          <a:xfrm>
            <a:off x="5605560" y="1523880"/>
            <a:ext cx="407124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Consider an undirected, weight graph</a:t>
            </a:r>
            <a:endParaRPr b="0" lang="en-IN" sz="1800" spc="-1" strike="noStrike">
              <a:latin typeface="Arial"/>
            </a:endParaRPr>
          </a:p>
        </p:txBody>
      </p:sp>
      <p:sp>
        <p:nvSpPr>
          <p:cNvPr id="2183" name="Text Box 56"/>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184" name="Line 57"/>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185" name="Text Box 58"/>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186" name="Line 59"/>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187" name="Line 60"/>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188" name="Line 61"/>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189" name="Line 62"/>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190" name="Line 63"/>
          <p:cNvSpPr/>
          <p:nvPr/>
        </p:nvSpPr>
        <p:spPr>
          <a:xfrm flipV="1">
            <a:off x="3352680" y="3200400"/>
            <a:ext cx="1600200" cy="838080"/>
          </a:xfrm>
          <a:prstGeom prst="line">
            <a:avLst/>
          </a:prstGeom>
          <a:ln w="9525">
            <a:solidFill>
              <a:srgbClr val="000000"/>
            </a:solidFill>
            <a:round/>
          </a:ln>
        </p:spPr>
        <p:style>
          <a:lnRef idx="0"/>
          <a:fillRef idx="0"/>
          <a:effectRef idx="0"/>
          <a:fontRef idx="minor"/>
        </p:style>
      </p:sp>
      <p:sp>
        <p:nvSpPr>
          <p:cNvPr id="2191" name="Line 64"/>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192" name="Line 65"/>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193" name="Line 66"/>
          <p:cNvSpPr/>
          <p:nvPr/>
        </p:nvSpPr>
        <p:spPr>
          <a:xfrm>
            <a:off x="3701880" y="2014200"/>
            <a:ext cx="609480" cy="0"/>
          </a:xfrm>
          <a:prstGeom prst="line">
            <a:avLst/>
          </a:prstGeom>
          <a:ln w="9525">
            <a:solidFill>
              <a:srgbClr val="000000"/>
            </a:solidFill>
            <a:round/>
          </a:ln>
        </p:spPr>
        <p:style>
          <a:lnRef idx="0"/>
          <a:fillRef idx="0"/>
          <a:effectRef idx="0"/>
          <a:fontRef idx="minor"/>
        </p:style>
      </p:sp>
      <p:sp>
        <p:nvSpPr>
          <p:cNvPr id="2194" name="Line 67"/>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195" name="Oval 68"/>
          <p:cNvSpPr/>
          <p:nvPr/>
        </p:nvSpPr>
        <p:spPr>
          <a:xfrm>
            <a:off x="2057400" y="2438280"/>
            <a:ext cx="532800" cy="532800"/>
          </a:xfrm>
          <a:prstGeom prst="ellipse">
            <a:avLst/>
          </a:prstGeom>
          <a:noFill/>
          <a:ln w="9525">
            <a:noFill/>
          </a:ln>
        </p:spPr>
        <p:style>
          <a:lnRef idx="0"/>
          <a:fillRef idx="0"/>
          <a:effectRef idx="0"/>
          <a:fontRef idx="minor"/>
        </p:style>
      </p:sp>
      <p:sp>
        <p:nvSpPr>
          <p:cNvPr id="2196" name="Oval 69"/>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197" name="Oval 70"/>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198" name="Oval 71"/>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199" name="Oval 72"/>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200" name="Oval 73"/>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201" name="Oval 74"/>
          <p:cNvSpPr/>
          <p:nvPr/>
        </p:nvSpPr>
        <p:spPr>
          <a:xfrm>
            <a:off x="4800600" y="28954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202" name="Oval 75"/>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203" name="Oval 76"/>
          <p:cNvSpPr/>
          <p:nvPr/>
        </p:nvSpPr>
        <p:spPr>
          <a:xfrm>
            <a:off x="304812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204" name="Line 77"/>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205" name="Line 78"/>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206" name="Line 79"/>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207" name="Text Box 80"/>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08" name="Text Box 81"/>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209" name="Text Box 82"/>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10" name="Text Box 83"/>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211" name="Text Box 84"/>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12" name="Text Box 85"/>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13" name="Text Box 86"/>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14" name="Text Box 87"/>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15" name="Text Box 88"/>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216" name="Text Box 89"/>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17" name="Text Box 90"/>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18" name="Line 91"/>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219" name="Text Box 92"/>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0" name="Text Box 3"/>
          <p:cNvSpPr/>
          <p:nvPr/>
        </p:nvSpPr>
        <p:spPr>
          <a:xfrm>
            <a:off x="5452920" y="1523880"/>
            <a:ext cx="452844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Sort the edges by increasing edge weight</a:t>
            </a:r>
            <a:endParaRPr b="0" lang="en-IN" sz="1800" spc="-1" strike="noStrike">
              <a:latin typeface="Arial"/>
            </a:endParaRPr>
          </a:p>
        </p:txBody>
      </p:sp>
      <p:graphicFrame>
        <p:nvGraphicFramePr>
          <p:cNvPr id="2221" name="Group 4"/>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22" name="Text Box 4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223" name="Line 43"/>
          <p:cNvSpPr/>
          <p:nvPr/>
        </p:nvSpPr>
        <p:spPr>
          <a:xfrm flipH="1">
            <a:off x="4757400" y="3124080"/>
            <a:ext cx="381240" cy="762120"/>
          </a:xfrm>
          <a:prstGeom prst="line">
            <a:avLst/>
          </a:prstGeom>
          <a:ln w="9525">
            <a:solidFill>
              <a:srgbClr val="000000"/>
            </a:solidFill>
            <a:round/>
          </a:ln>
        </p:spPr>
        <p:style>
          <a:lnRef idx="0"/>
          <a:fillRef idx="0"/>
          <a:effectRef idx="0"/>
          <a:fontRef idx="minor"/>
        </p:style>
      </p:sp>
      <p:sp>
        <p:nvSpPr>
          <p:cNvPr id="2224" name="Text Box 4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225" name="Line 4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226" name="Line 4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227" name="Line 4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228" name="Line 48"/>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229" name="Line 49"/>
          <p:cNvSpPr/>
          <p:nvPr/>
        </p:nvSpPr>
        <p:spPr>
          <a:xfrm flipV="1">
            <a:off x="3352680" y="3200400"/>
            <a:ext cx="1600200" cy="838080"/>
          </a:xfrm>
          <a:prstGeom prst="line">
            <a:avLst/>
          </a:prstGeom>
          <a:ln w="9525">
            <a:solidFill>
              <a:srgbClr val="000000"/>
            </a:solidFill>
            <a:round/>
          </a:ln>
        </p:spPr>
        <p:style>
          <a:lnRef idx="0"/>
          <a:fillRef idx="0"/>
          <a:effectRef idx="0"/>
          <a:fontRef idx="minor"/>
        </p:style>
      </p:sp>
      <p:sp>
        <p:nvSpPr>
          <p:cNvPr id="2230" name="Line 50"/>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231" name="Line 51"/>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232" name="Line 52"/>
          <p:cNvSpPr/>
          <p:nvPr/>
        </p:nvSpPr>
        <p:spPr>
          <a:xfrm>
            <a:off x="3701880" y="2014200"/>
            <a:ext cx="609480" cy="0"/>
          </a:xfrm>
          <a:prstGeom prst="line">
            <a:avLst/>
          </a:prstGeom>
          <a:ln w="9525">
            <a:solidFill>
              <a:srgbClr val="000000"/>
            </a:solidFill>
            <a:round/>
          </a:ln>
        </p:spPr>
        <p:style>
          <a:lnRef idx="0"/>
          <a:fillRef idx="0"/>
          <a:effectRef idx="0"/>
          <a:fontRef idx="minor"/>
        </p:style>
      </p:sp>
      <p:sp>
        <p:nvSpPr>
          <p:cNvPr id="2233" name="Line 53"/>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234" name="Oval 54"/>
          <p:cNvSpPr/>
          <p:nvPr/>
        </p:nvSpPr>
        <p:spPr>
          <a:xfrm>
            <a:off x="2057400" y="2438280"/>
            <a:ext cx="532800" cy="532800"/>
          </a:xfrm>
          <a:prstGeom prst="ellipse">
            <a:avLst/>
          </a:prstGeom>
          <a:noFill/>
          <a:ln w="9525">
            <a:noFill/>
          </a:ln>
        </p:spPr>
        <p:style>
          <a:lnRef idx="0"/>
          <a:fillRef idx="0"/>
          <a:effectRef idx="0"/>
          <a:fontRef idx="minor"/>
        </p:style>
      </p:sp>
      <p:sp>
        <p:nvSpPr>
          <p:cNvPr id="2235" name="Oval 55"/>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236" name="Oval 56"/>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237" name="Oval 57"/>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238" name="Oval 58"/>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239" name="Oval 59"/>
          <p:cNvSpPr/>
          <p:nvPr/>
        </p:nvSpPr>
        <p:spPr>
          <a:xfrm>
            <a:off x="434340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240" name="Oval 60"/>
          <p:cNvSpPr/>
          <p:nvPr/>
        </p:nvSpPr>
        <p:spPr>
          <a:xfrm>
            <a:off x="4800600" y="28954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241" name="Oval 61"/>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242" name="Oval 62"/>
          <p:cNvSpPr/>
          <p:nvPr/>
        </p:nvSpPr>
        <p:spPr>
          <a:xfrm>
            <a:off x="304812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243" name="Line 63"/>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244" name="Line 64"/>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245" name="Line 65"/>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246" name="Text Box 66"/>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47" name="Text Box 67"/>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248" name="Text Box 68"/>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49" name="Text Box 69"/>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250" name="Text Box 70"/>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51" name="Text Box 71"/>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52" name="Text Box 72"/>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53" name="Text Box 73"/>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54" name="Text Box 74"/>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255" name="Text Box 75"/>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56" name="Text Box 76"/>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57" name="Line 77"/>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258" name="Text Box 78"/>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259" name="Group 79"/>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 </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0"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261" name="Group 125"/>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262"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263"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264"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265"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266" name="Line 45"/>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267"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268"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269" name="Line 48"/>
          <p:cNvSpPr/>
          <p:nvPr/>
        </p:nvSpPr>
        <p:spPr>
          <a:xfrm flipV="1">
            <a:off x="3352680" y="3200400"/>
            <a:ext cx="1600200" cy="838080"/>
          </a:xfrm>
          <a:prstGeom prst="line">
            <a:avLst/>
          </a:prstGeom>
          <a:ln w="9525">
            <a:solidFill>
              <a:srgbClr val="000000"/>
            </a:solidFill>
            <a:round/>
          </a:ln>
        </p:spPr>
        <p:style>
          <a:lnRef idx="0"/>
          <a:fillRef idx="0"/>
          <a:effectRef idx="0"/>
          <a:fontRef idx="minor"/>
        </p:style>
      </p:sp>
      <p:sp>
        <p:nvSpPr>
          <p:cNvPr id="2270"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271"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272" name="Line 51"/>
          <p:cNvSpPr/>
          <p:nvPr/>
        </p:nvSpPr>
        <p:spPr>
          <a:xfrm>
            <a:off x="3701880" y="2014200"/>
            <a:ext cx="609480" cy="0"/>
          </a:xfrm>
          <a:prstGeom prst="line">
            <a:avLst/>
          </a:prstGeom>
          <a:ln w="9525">
            <a:solidFill>
              <a:srgbClr val="000000"/>
            </a:solidFill>
            <a:round/>
          </a:ln>
        </p:spPr>
        <p:style>
          <a:lnRef idx="0"/>
          <a:fillRef idx="0"/>
          <a:effectRef idx="0"/>
          <a:fontRef idx="minor"/>
        </p:style>
      </p:sp>
      <p:sp>
        <p:nvSpPr>
          <p:cNvPr id="2273" name="Line 52"/>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274" name="Oval 53"/>
          <p:cNvSpPr/>
          <p:nvPr/>
        </p:nvSpPr>
        <p:spPr>
          <a:xfrm>
            <a:off x="2057400" y="2438280"/>
            <a:ext cx="532800" cy="532800"/>
          </a:xfrm>
          <a:prstGeom prst="ellipse">
            <a:avLst/>
          </a:prstGeom>
          <a:noFill/>
          <a:ln w="9525">
            <a:noFill/>
          </a:ln>
        </p:spPr>
        <p:style>
          <a:lnRef idx="0"/>
          <a:fillRef idx="0"/>
          <a:effectRef idx="0"/>
          <a:fontRef idx="minor"/>
        </p:style>
      </p:sp>
      <p:sp>
        <p:nvSpPr>
          <p:cNvPr id="2275"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276" name="Oval 55"/>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277" name="Oval 56"/>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278" name="Oval 57"/>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279"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280"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281" name="Oval 60"/>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282" name="Oval 61"/>
          <p:cNvSpPr/>
          <p:nvPr/>
        </p:nvSpPr>
        <p:spPr>
          <a:xfrm>
            <a:off x="3048120" y="380988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283"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284"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285" name="Line 64"/>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286"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87"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288"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89"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290"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91"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92"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93"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94"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295"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296"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297"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298"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299" name="Group 121"/>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0" name="Text Box 3"/>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301" name="Group 118"/>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302" name="Text Box 42"/>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303" name="Line 43"/>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304" name="Text Box 44"/>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305" name="Line 45"/>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306" name="Line 46"/>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307" name="Line 47"/>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308" name="Line 48"/>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309" name="Line 49"/>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310" name="Line 50"/>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311" name="Line 51"/>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312" name="Line 52"/>
          <p:cNvSpPr/>
          <p:nvPr/>
        </p:nvSpPr>
        <p:spPr>
          <a:xfrm>
            <a:off x="3701880" y="2014200"/>
            <a:ext cx="609480" cy="0"/>
          </a:xfrm>
          <a:prstGeom prst="line">
            <a:avLst/>
          </a:prstGeom>
          <a:ln w="9525">
            <a:solidFill>
              <a:srgbClr val="000000"/>
            </a:solidFill>
            <a:round/>
          </a:ln>
        </p:spPr>
        <p:style>
          <a:lnRef idx="0"/>
          <a:fillRef idx="0"/>
          <a:effectRef idx="0"/>
          <a:fontRef idx="minor"/>
        </p:style>
      </p:sp>
      <p:sp>
        <p:nvSpPr>
          <p:cNvPr id="2313" name="Line 53"/>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314" name="Oval 54"/>
          <p:cNvSpPr/>
          <p:nvPr/>
        </p:nvSpPr>
        <p:spPr>
          <a:xfrm>
            <a:off x="2057400" y="2438280"/>
            <a:ext cx="532800" cy="532800"/>
          </a:xfrm>
          <a:prstGeom prst="ellipse">
            <a:avLst/>
          </a:prstGeom>
          <a:noFill/>
          <a:ln w="9525">
            <a:noFill/>
          </a:ln>
        </p:spPr>
        <p:style>
          <a:lnRef idx="0"/>
          <a:fillRef idx="0"/>
          <a:effectRef idx="0"/>
          <a:fontRef idx="minor"/>
        </p:style>
      </p:sp>
      <p:sp>
        <p:nvSpPr>
          <p:cNvPr id="2315" name="Oval 55"/>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316" name="Oval 56"/>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317" name="Oval 57"/>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318" name="Oval 58"/>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319" name="Oval 59"/>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320" name="Oval 60"/>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321" name="Oval 61"/>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322" name="Oval 62"/>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323" name="Line 63"/>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324" name="Line 64"/>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325" name="Line 65"/>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326" name="Text Box 66"/>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27" name="Text Box 67"/>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328" name="Text Box 68"/>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29" name="Text Box 69"/>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330" name="Text Box 70"/>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31" name="Text Box 71"/>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32" name="Text Box 72"/>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33" name="Text Box 73"/>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34" name="Text Box 74"/>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335" name="Text Box 75"/>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36" name="Text Box 76"/>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37" name="Line 77"/>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338" name="Text Box 78"/>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339" name="Group 79"/>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0"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341" name="Group 3"/>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342"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343"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344"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345"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346" name="Line 45"/>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347"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348"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349"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350"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351"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352" name="Line 51"/>
          <p:cNvSpPr/>
          <p:nvPr/>
        </p:nvSpPr>
        <p:spPr>
          <a:xfrm>
            <a:off x="3701880" y="2014200"/>
            <a:ext cx="609480" cy="0"/>
          </a:xfrm>
          <a:prstGeom prst="line">
            <a:avLst/>
          </a:prstGeom>
          <a:ln w="9525">
            <a:solidFill>
              <a:srgbClr val="000000"/>
            </a:solidFill>
            <a:round/>
          </a:ln>
        </p:spPr>
        <p:style>
          <a:lnRef idx="0"/>
          <a:fillRef idx="0"/>
          <a:effectRef idx="0"/>
          <a:fontRef idx="minor"/>
        </p:style>
      </p:sp>
      <p:sp>
        <p:nvSpPr>
          <p:cNvPr id="2353" name="Line 52"/>
          <p:cNvSpPr/>
          <p:nvPr/>
        </p:nvSpPr>
        <p:spPr>
          <a:xfrm>
            <a:off x="4572000" y="2286000"/>
            <a:ext cx="380880" cy="609480"/>
          </a:xfrm>
          <a:prstGeom prst="line">
            <a:avLst/>
          </a:prstGeom>
          <a:ln w="9525">
            <a:solidFill>
              <a:srgbClr val="000000"/>
            </a:solidFill>
            <a:round/>
          </a:ln>
        </p:spPr>
        <p:style>
          <a:lnRef idx="0"/>
          <a:fillRef idx="0"/>
          <a:effectRef idx="0"/>
          <a:fontRef idx="minor"/>
        </p:style>
      </p:sp>
      <p:sp>
        <p:nvSpPr>
          <p:cNvPr id="2354" name="Oval 53"/>
          <p:cNvSpPr/>
          <p:nvPr/>
        </p:nvSpPr>
        <p:spPr>
          <a:xfrm>
            <a:off x="2057400" y="2438280"/>
            <a:ext cx="532800" cy="532800"/>
          </a:xfrm>
          <a:prstGeom prst="ellipse">
            <a:avLst/>
          </a:prstGeom>
          <a:noFill/>
          <a:ln w="9525">
            <a:noFill/>
          </a:ln>
        </p:spPr>
        <p:style>
          <a:lnRef idx="0"/>
          <a:fillRef idx="0"/>
          <a:effectRef idx="0"/>
          <a:fontRef idx="minor"/>
        </p:style>
      </p:sp>
      <p:sp>
        <p:nvSpPr>
          <p:cNvPr id="2355"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356" name="Oval 55"/>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357" name="Oval 56"/>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358" name="Oval 57"/>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359"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360"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361" name="Oval 60"/>
          <p:cNvSpPr/>
          <p:nvPr/>
        </p:nvSpPr>
        <p:spPr>
          <a:xfrm>
            <a:off x="4267080" y="19051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362"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363"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364"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365" name="Line 64"/>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366"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67"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368"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69"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370"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71"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72"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73"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74"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375"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376"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377"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378"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379"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380" name="Text Box 118"/>
          <p:cNvSpPr/>
          <p:nvPr/>
        </p:nvSpPr>
        <p:spPr>
          <a:xfrm>
            <a:off x="5257800" y="4708440"/>
            <a:ext cx="4647600" cy="3643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Accepting edge (E,G) would create a cycle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382" name="Group 118"/>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38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38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38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38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387" name="Line 45"/>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38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38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39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391"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39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393" name="Line 51"/>
          <p:cNvSpPr/>
          <p:nvPr/>
        </p:nvSpPr>
        <p:spPr>
          <a:xfrm>
            <a:off x="3701880" y="2014200"/>
            <a:ext cx="609480" cy="0"/>
          </a:xfrm>
          <a:prstGeom prst="line">
            <a:avLst/>
          </a:prstGeom>
          <a:ln w="9525">
            <a:solidFill>
              <a:srgbClr val="000000"/>
            </a:solidFill>
            <a:round/>
          </a:ln>
        </p:spPr>
        <p:style>
          <a:lnRef idx="0"/>
          <a:fillRef idx="0"/>
          <a:effectRef idx="0"/>
          <a:fontRef idx="minor"/>
        </p:style>
      </p:sp>
      <p:sp>
        <p:nvSpPr>
          <p:cNvPr id="239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395" name="Oval 53"/>
          <p:cNvSpPr/>
          <p:nvPr/>
        </p:nvSpPr>
        <p:spPr>
          <a:xfrm>
            <a:off x="2057400" y="2438280"/>
            <a:ext cx="532800" cy="532800"/>
          </a:xfrm>
          <a:prstGeom prst="ellipse">
            <a:avLst/>
          </a:prstGeom>
          <a:noFill/>
          <a:ln w="9525">
            <a:noFill/>
          </a:ln>
        </p:spPr>
        <p:style>
          <a:lnRef idx="0"/>
          <a:fillRef idx="0"/>
          <a:effectRef idx="0"/>
          <a:fontRef idx="minor"/>
        </p:style>
      </p:sp>
      <p:sp>
        <p:nvSpPr>
          <p:cNvPr id="2396"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397" name="Oval 55"/>
          <p:cNvSpPr/>
          <p:nvPr/>
        </p:nvSpPr>
        <p:spPr>
          <a:xfrm>
            <a:off x="2057400" y="32004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398" name="Oval 56"/>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399" name="Oval 57"/>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40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40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40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40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40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40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406" name="Line 64"/>
          <p:cNvSpPr/>
          <p:nvPr/>
        </p:nvSpPr>
        <p:spPr>
          <a:xfrm flipH="1" flipV="1">
            <a:off x="2438280" y="3581280"/>
            <a:ext cx="609480" cy="380880"/>
          </a:xfrm>
          <a:prstGeom prst="line">
            <a:avLst/>
          </a:prstGeom>
          <a:ln w="9525">
            <a:solidFill>
              <a:srgbClr val="000000"/>
            </a:solidFill>
            <a:round/>
          </a:ln>
        </p:spPr>
        <p:style>
          <a:lnRef idx="0"/>
          <a:fillRef idx="0"/>
          <a:effectRef idx="0"/>
          <a:fontRef idx="minor"/>
        </p:style>
      </p:sp>
      <p:sp>
        <p:nvSpPr>
          <p:cNvPr id="240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0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40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1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41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1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1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1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1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41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1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1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41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420"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422" name="Group 117"/>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42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42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42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42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427" name="Line 45"/>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42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42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43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431"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43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433" name="Line 51"/>
          <p:cNvSpPr/>
          <p:nvPr/>
        </p:nvSpPr>
        <p:spPr>
          <a:xfrm>
            <a:off x="3701880" y="2014200"/>
            <a:ext cx="609480" cy="0"/>
          </a:xfrm>
          <a:prstGeom prst="line">
            <a:avLst/>
          </a:prstGeom>
          <a:ln w="9525">
            <a:solidFill>
              <a:srgbClr val="000000"/>
            </a:solidFill>
            <a:round/>
          </a:ln>
        </p:spPr>
        <p:style>
          <a:lnRef idx="0"/>
          <a:fillRef idx="0"/>
          <a:effectRef idx="0"/>
          <a:fontRef idx="minor"/>
        </p:style>
      </p:sp>
      <p:sp>
        <p:nvSpPr>
          <p:cNvPr id="243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435" name="Oval 53"/>
          <p:cNvSpPr/>
          <p:nvPr/>
        </p:nvSpPr>
        <p:spPr>
          <a:xfrm>
            <a:off x="2057400" y="2438280"/>
            <a:ext cx="532800" cy="532800"/>
          </a:xfrm>
          <a:prstGeom prst="ellipse">
            <a:avLst/>
          </a:prstGeom>
          <a:noFill/>
          <a:ln w="9525">
            <a:noFill/>
          </a:ln>
        </p:spPr>
        <p:style>
          <a:lnRef idx="0"/>
          <a:fillRef idx="0"/>
          <a:effectRef idx="0"/>
          <a:fontRef idx="minor"/>
        </p:style>
      </p:sp>
      <p:sp>
        <p:nvSpPr>
          <p:cNvPr id="2436"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437"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438" name="Oval 56"/>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439" name="Oval 57"/>
          <p:cNvSpPr/>
          <p:nvPr/>
        </p:nvSpPr>
        <p:spPr>
          <a:xfrm>
            <a:off x="3276720" y="18288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44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44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44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44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44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44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446"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44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4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44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5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45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5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5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5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5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45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5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5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45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460"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462" name="Group 117"/>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46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46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46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46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467" name="Line 45"/>
          <p:cNvSpPr/>
          <p:nvPr/>
        </p:nvSpPr>
        <p:spPr>
          <a:xfrm flipV="1">
            <a:off x="3809880" y="2286000"/>
            <a:ext cx="533520" cy="761760"/>
          </a:xfrm>
          <a:prstGeom prst="line">
            <a:avLst/>
          </a:prstGeom>
          <a:ln w="9525">
            <a:solidFill>
              <a:srgbClr val="000000"/>
            </a:solidFill>
            <a:round/>
          </a:ln>
        </p:spPr>
        <p:style>
          <a:lnRef idx="0"/>
          <a:fillRef idx="0"/>
          <a:effectRef idx="0"/>
          <a:fontRef idx="minor"/>
        </p:style>
      </p:sp>
      <p:sp>
        <p:nvSpPr>
          <p:cNvPr id="246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46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47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471"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47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473" name="Line 51"/>
          <p:cNvSpPr/>
          <p:nvPr/>
        </p:nvSpPr>
        <p:spPr>
          <a:xfrm>
            <a:off x="3701880" y="2014200"/>
            <a:ext cx="609480" cy="0"/>
          </a:xfrm>
          <a:prstGeom prst="line">
            <a:avLst/>
          </a:prstGeom>
          <a:ln w="19050">
            <a:solidFill>
              <a:srgbClr val="ff0000"/>
            </a:solidFill>
            <a:round/>
          </a:ln>
        </p:spPr>
        <p:style>
          <a:lnRef idx="0"/>
          <a:fillRef idx="0"/>
          <a:effectRef idx="0"/>
          <a:fontRef idx="minor"/>
        </p:style>
      </p:sp>
      <p:sp>
        <p:nvSpPr>
          <p:cNvPr id="247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475" name="Oval 53"/>
          <p:cNvSpPr/>
          <p:nvPr/>
        </p:nvSpPr>
        <p:spPr>
          <a:xfrm>
            <a:off x="2057400" y="2438280"/>
            <a:ext cx="532800" cy="532800"/>
          </a:xfrm>
          <a:prstGeom prst="ellipse">
            <a:avLst/>
          </a:prstGeom>
          <a:noFill/>
          <a:ln w="9525">
            <a:noFill/>
          </a:ln>
        </p:spPr>
        <p:style>
          <a:lnRef idx="0"/>
          <a:fillRef idx="0"/>
          <a:effectRef idx="0"/>
          <a:fontRef idx="minor"/>
        </p:style>
      </p:sp>
      <p:sp>
        <p:nvSpPr>
          <p:cNvPr id="2476"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477"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478" name="Oval 56"/>
          <p:cNvSpPr/>
          <p:nvPr/>
        </p:nvSpPr>
        <p:spPr>
          <a:xfrm>
            <a:off x="3429000" y="281952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479" name="Oval 57"/>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48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48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48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48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48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48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486"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48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8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48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9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49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9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9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9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9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49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49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49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49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500"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502" name="Group 117"/>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50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50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50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50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507" name="Line 45"/>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250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50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51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511"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51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513" name="Line 51"/>
          <p:cNvSpPr/>
          <p:nvPr/>
        </p:nvSpPr>
        <p:spPr>
          <a:xfrm>
            <a:off x="3701880" y="2014200"/>
            <a:ext cx="609480" cy="0"/>
          </a:xfrm>
          <a:prstGeom prst="line">
            <a:avLst/>
          </a:prstGeom>
          <a:ln w="19050">
            <a:solidFill>
              <a:srgbClr val="ff0000"/>
            </a:solidFill>
            <a:round/>
          </a:ln>
        </p:spPr>
        <p:style>
          <a:lnRef idx="0"/>
          <a:fillRef idx="0"/>
          <a:effectRef idx="0"/>
          <a:fontRef idx="minor"/>
        </p:style>
      </p:sp>
      <p:sp>
        <p:nvSpPr>
          <p:cNvPr id="251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515" name="Oval 53"/>
          <p:cNvSpPr/>
          <p:nvPr/>
        </p:nvSpPr>
        <p:spPr>
          <a:xfrm>
            <a:off x="2057400" y="2438280"/>
            <a:ext cx="532800" cy="532800"/>
          </a:xfrm>
          <a:prstGeom prst="ellipse">
            <a:avLst/>
          </a:prstGeom>
          <a:noFill/>
          <a:ln w="9525">
            <a:noFill/>
          </a:ln>
        </p:spPr>
        <p:style>
          <a:lnRef idx="0"/>
          <a:fillRef idx="0"/>
          <a:effectRef idx="0"/>
          <a:fontRef idx="minor"/>
        </p:style>
      </p:sp>
      <p:sp>
        <p:nvSpPr>
          <p:cNvPr id="2516"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517"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518" name="Oval 56"/>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519" name="Oval 57"/>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52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52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52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52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52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52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526"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52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2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52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3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53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3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3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3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3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53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3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3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53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540"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1" name="Text Box 2"/>
          <p:cNvSpPr/>
          <p:nvPr/>
        </p:nvSpPr>
        <p:spPr>
          <a:xfrm>
            <a:off x="5486400" y="1143000"/>
            <a:ext cx="4037760" cy="63864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mbria"/>
                <a:ea typeface="DejaVu Sans"/>
              </a:rPr>
              <a:t>Select first |V|–1 edges which do not generate a cycle</a:t>
            </a:r>
            <a:endParaRPr b="0" lang="en-IN" sz="1800" spc="-1" strike="noStrike">
              <a:latin typeface="Arial"/>
            </a:endParaRPr>
          </a:p>
        </p:txBody>
      </p:sp>
      <p:graphicFrame>
        <p:nvGraphicFramePr>
          <p:cNvPr id="2542" name="Group 3"/>
          <p:cNvGraphicFramePr/>
          <p:nvPr/>
        </p:nvGraphicFramePr>
        <p:xfrm>
          <a:off x="5867280" y="1981080"/>
          <a:ext cx="1599480" cy="2714400"/>
        </p:xfrm>
        <a:graphic>
          <a:graphicData uri="http://schemas.openxmlformats.org/drawingml/2006/table">
            <a:tbl>
              <a:tblPr/>
              <a:tblGrid>
                <a:gridCol w="685800"/>
                <a:gridCol w="380880"/>
                <a:gridCol w="53316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(E,G)</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(G,H)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(C,F)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(B,C)</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2543" name="Text Box 41"/>
          <p:cNvSpPr/>
          <p:nvPr/>
        </p:nvSpPr>
        <p:spPr>
          <a:xfrm>
            <a:off x="2111400" y="28195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5</a:t>
            </a:r>
            <a:endParaRPr b="0" lang="en-IN" sz="1400" spc="-1" strike="noStrike">
              <a:latin typeface="Arial"/>
            </a:endParaRPr>
          </a:p>
        </p:txBody>
      </p:sp>
      <p:sp>
        <p:nvSpPr>
          <p:cNvPr id="2544" name="Line 42"/>
          <p:cNvSpPr/>
          <p:nvPr/>
        </p:nvSpPr>
        <p:spPr>
          <a:xfrm flipH="1">
            <a:off x="4757400" y="3124080"/>
            <a:ext cx="381240" cy="762120"/>
          </a:xfrm>
          <a:prstGeom prst="line">
            <a:avLst/>
          </a:prstGeom>
          <a:ln w="19050">
            <a:solidFill>
              <a:srgbClr val="ff0000"/>
            </a:solidFill>
            <a:round/>
          </a:ln>
        </p:spPr>
        <p:style>
          <a:lnRef idx="0"/>
          <a:fillRef idx="0"/>
          <a:effectRef idx="0"/>
          <a:fontRef idx="minor"/>
        </p:style>
      </p:sp>
      <p:sp>
        <p:nvSpPr>
          <p:cNvPr id="2545" name="Text Box 43"/>
          <p:cNvSpPr/>
          <p:nvPr/>
        </p:nvSpPr>
        <p:spPr>
          <a:xfrm>
            <a:off x="4524480" y="344952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a:t>
            </a:r>
            <a:endParaRPr b="0" lang="en-IN" sz="1400" spc="-1" strike="noStrike">
              <a:latin typeface="Arial"/>
            </a:endParaRPr>
          </a:p>
        </p:txBody>
      </p:sp>
      <p:sp>
        <p:nvSpPr>
          <p:cNvPr id="2546" name="Line 44"/>
          <p:cNvSpPr/>
          <p:nvPr/>
        </p:nvSpPr>
        <p:spPr>
          <a:xfrm>
            <a:off x="3504960" y="2133360"/>
            <a:ext cx="152640" cy="685800"/>
          </a:xfrm>
          <a:prstGeom prst="line">
            <a:avLst/>
          </a:prstGeom>
          <a:ln w="9525">
            <a:solidFill>
              <a:srgbClr val="000000"/>
            </a:solidFill>
            <a:round/>
          </a:ln>
        </p:spPr>
        <p:style>
          <a:lnRef idx="0"/>
          <a:fillRef idx="0"/>
          <a:effectRef idx="0"/>
          <a:fontRef idx="minor"/>
        </p:style>
      </p:sp>
      <p:sp>
        <p:nvSpPr>
          <p:cNvPr id="2547" name="Line 45"/>
          <p:cNvSpPr/>
          <p:nvPr/>
        </p:nvSpPr>
        <p:spPr>
          <a:xfrm flipV="1">
            <a:off x="3809880" y="2286000"/>
            <a:ext cx="533520" cy="761760"/>
          </a:xfrm>
          <a:prstGeom prst="line">
            <a:avLst/>
          </a:prstGeom>
          <a:ln w="19050">
            <a:solidFill>
              <a:srgbClr val="ff0000"/>
            </a:solidFill>
            <a:round/>
          </a:ln>
        </p:spPr>
        <p:style>
          <a:lnRef idx="0"/>
          <a:fillRef idx="0"/>
          <a:effectRef idx="0"/>
          <a:fontRef idx="minor"/>
        </p:style>
      </p:sp>
      <p:sp>
        <p:nvSpPr>
          <p:cNvPr id="2548" name="Line 46"/>
          <p:cNvSpPr/>
          <p:nvPr/>
        </p:nvSpPr>
        <p:spPr>
          <a:xfrm flipH="1" flipV="1">
            <a:off x="3657600" y="2209680"/>
            <a:ext cx="1218960" cy="838080"/>
          </a:xfrm>
          <a:prstGeom prst="line">
            <a:avLst/>
          </a:prstGeom>
          <a:ln w="9525">
            <a:solidFill>
              <a:srgbClr val="000000"/>
            </a:solidFill>
            <a:round/>
          </a:ln>
        </p:spPr>
        <p:style>
          <a:lnRef idx="0"/>
          <a:fillRef idx="0"/>
          <a:effectRef idx="0"/>
          <a:fontRef idx="minor"/>
        </p:style>
      </p:sp>
      <p:sp>
        <p:nvSpPr>
          <p:cNvPr id="2549" name="Line 47"/>
          <p:cNvSpPr/>
          <p:nvPr/>
        </p:nvSpPr>
        <p:spPr>
          <a:xfrm flipV="1">
            <a:off x="2438280" y="3124080"/>
            <a:ext cx="990720" cy="304920"/>
          </a:xfrm>
          <a:prstGeom prst="line">
            <a:avLst/>
          </a:prstGeom>
          <a:ln w="9525">
            <a:solidFill>
              <a:srgbClr val="000000"/>
            </a:solidFill>
            <a:round/>
          </a:ln>
        </p:spPr>
        <p:style>
          <a:lnRef idx="0"/>
          <a:fillRef idx="0"/>
          <a:effectRef idx="0"/>
          <a:fontRef idx="minor"/>
        </p:style>
      </p:sp>
      <p:sp>
        <p:nvSpPr>
          <p:cNvPr id="2550" name="Line 48"/>
          <p:cNvSpPr/>
          <p:nvPr/>
        </p:nvSpPr>
        <p:spPr>
          <a:xfrm flipV="1">
            <a:off x="3352680" y="3200400"/>
            <a:ext cx="1600200" cy="838080"/>
          </a:xfrm>
          <a:prstGeom prst="line">
            <a:avLst/>
          </a:prstGeom>
          <a:ln w="19050">
            <a:solidFill>
              <a:srgbClr val="ff0000"/>
            </a:solidFill>
            <a:round/>
          </a:ln>
        </p:spPr>
        <p:style>
          <a:lnRef idx="0"/>
          <a:fillRef idx="0"/>
          <a:effectRef idx="0"/>
          <a:fontRef idx="minor"/>
        </p:style>
      </p:sp>
      <p:sp>
        <p:nvSpPr>
          <p:cNvPr id="2551" name="Line 49"/>
          <p:cNvSpPr/>
          <p:nvPr/>
        </p:nvSpPr>
        <p:spPr>
          <a:xfrm flipV="1">
            <a:off x="2286000" y="2743200"/>
            <a:ext cx="75960" cy="533160"/>
          </a:xfrm>
          <a:prstGeom prst="line">
            <a:avLst/>
          </a:prstGeom>
          <a:ln w="9525">
            <a:solidFill>
              <a:srgbClr val="000000"/>
            </a:solidFill>
            <a:round/>
          </a:ln>
        </p:spPr>
        <p:style>
          <a:lnRef idx="0"/>
          <a:fillRef idx="0"/>
          <a:effectRef idx="0"/>
          <a:fontRef idx="minor"/>
        </p:style>
      </p:sp>
      <p:sp>
        <p:nvSpPr>
          <p:cNvPr id="2552" name="Line 50"/>
          <p:cNvSpPr/>
          <p:nvPr/>
        </p:nvSpPr>
        <p:spPr>
          <a:xfrm>
            <a:off x="2514600" y="2590560"/>
            <a:ext cx="914400" cy="381240"/>
          </a:xfrm>
          <a:prstGeom prst="line">
            <a:avLst/>
          </a:prstGeom>
          <a:ln w="9525">
            <a:solidFill>
              <a:srgbClr val="000000"/>
            </a:solidFill>
            <a:round/>
          </a:ln>
        </p:spPr>
        <p:style>
          <a:lnRef idx="0"/>
          <a:fillRef idx="0"/>
          <a:effectRef idx="0"/>
          <a:fontRef idx="minor"/>
        </p:style>
      </p:sp>
      <p:sp>
        <p:nvSpPr>
          <p:cNvPr id="2553" name="Line 51"/>
          <p:cNvSpPr/>
          <p:nvPr/>
        </p:nvSpPr>
        <p:spPr>
          <a:xfrm>
            <a:off x="3701880" y="2014200"/>
            <a:ext cx="609480" cy="0"/>
          </a:xfrm>
          <a:prstGeom prst="line">
            <a:avLst/>
          </a:prstGeom>
          <a:ln w="19050">
            <a:solidFill>
              <a:srgbClr val="ff0000"/>
            </a:solidFill>
            <a:round/>
          </a:ln>
        </p:spPr>
        <p:style>
          <a:lnRef idx="0"/>
          <a:fillRef idx="0"/>
          <a:effectRef idx="0"/>
          <a:fontRef idx="minor"/>
        </p:style>
      </p:sp>
      <p:sp>
        <p:nvSpPr>
          <p:cNvPr id="2554" name="Line 52"/>
          <p:cNvSpPr/>
          <p:nvPr/>
        </p:nvSpPr>
        <p:spPr>
          <a:xfrm>
            <a:off x="4572000" y="2286000"/>
            <a:ext cx="380880" cy="609480"/>
          </a:xfrm>
          <a:prstGeom prst="line">
            <a:avLst/>
          </a:prstGeom>
          <a:ln w="19050">
            <a:solidFill>
              <a:srgbClr val="ff0000"/>
            </a:solidFill>
            <a:round/>
          </a:ln>
        </p:spPr>
        <p:style>
          <a:lnRef idx="0"/>
          <a:fillRef idx="0"/>
          <a:effectRef idx="0"/>
          <a:fontRef idx="minor"/>
        </p:style>
      </p:sp>
      <p:sp>
        <p:nvSpPr>
          <p:cNvPr id="2555" name="Oval 53"/>
          <p:cNvSpPr/>
          <p:nvPr/>
        </p:nvSpPr>
        <p:spPr>
          <a:xfrm>
            <a:off x="2057400" y="2438280"/>
            <a:ext cx="532800" cy="532800"/>
          </a:xfrm>
          <a:prstGeom prst="ellipse">
            <a:avLst/>
          </a:prstGeom>
          <a:noFill/>
          <a:ln w="9525">
            <a:noFill/>
          </a:ln>
        </p:spPr>
        <p:style>
          <a:lnRef idx="0"/>
          <a:fillRef idx="0"/>
          <a:effectRef idx="0"/>
          <a:fontRef idx="minor"/>
        </p:style>
      </p:sp>
      <p:sp>
        <p:nvSpPr>
          <p:cNvPr id="2556" name="Oval 54"/>
          <p:cNvSpPr/>
          <p:nvPr/>
        </p:nvSpPr>
        <p:spPr>
          <a:xfrm>
            <a:off x="2209680" y="2286000"/>
            <a:ext cx="456480" cy="456480"/>
          </a:xfrm>
          <a:prstGeom prst="ellipse">
            <a:avLst/>
          </a:prstGeom>
          <a:solidFill>
            <a:schemeClr val="hlink"/>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A</a:t>
            </a:r>
            <a:endParaRPr b="0" lang="en-IN" sz="2400" spc="-1" strike="noStrike">
              <a:latin typeface="Arial"/>
            </a:endParaRPr>
          </a:p>
        </p:txBody>
      </p:sp>
      <p:sp>
        <p:nvSpPr>
          <p:cNvPr id="2557" name="Oval 55"/>
          <p:cNvSpPr/>
          <p:nvPr/>
        </p:nvSpPr>
        <p:spPr>
          <a:xfrm>
            <a:off x="2057400" y="32004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H</a:t>
            </a:r>
            <a:endParaRPr b="0" lang="en-IN" sz="2400" spc="-1" strike="noStrike">
              <a:latin typeface="Arial"/>
            </a:endParaRPr>
          </a:p>
        </p:txBody>
      </p:sp>
      <p:sp>
        <p:nvSpPr>
          <p:cNvPr id="2558" name="Oval 56"/>
          <p:cNvSpPr/>
          <p:nvPr/>
        </p:nvSpPr>
        <p:spPr>
          <a:xfrm>
            <a:off x="3429000" y="28195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B</a:t>
            </a:r>
            <a:endParaRPr b="0" lang="en-IN" sz="2400" spc="-1" strike="noStrike">
              <a:latin typeface="Arial"/>
            </a:endParaRPr>
          </a:p>
        </p:txBody>
      </p:sp>
      <p:sp>
        <p:nvSpPr>
          <p:cNvPr id="2559" name="Oval 57"/>
          <p:cNvSpPr/>
          <p:nvPr/>
        </p:nvSpPr>
        <p:spPr>
          <a:xfrm>
            <a:off x="3276720" y="182880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F</a:t>
            </a:r>
            <a:endParaRPr b="0" lang="en-IN" sz="2400" spc="-1" strike="noStrike">
              <a:latin typeface="Arial"/>
            </a:endParaRPr>
          </a:p>
        </p:txBody>
      </p:sp>
      <p:sp>
        <p:nvSpPr>
          <p:cNvPr id="2560" name="Oval 58"/>
          <p:cNvSpPr/>
          <p:nvPr/>
        </p:nvSpPr>
        <p:spPr>
          <a:xfrm>
            <a:off x="434340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E</a:t>
            </a:r>
            <a:endParaRPr b="0" lang="en-IN" sz="2400" spc="-1" strike="noStrike">
              <a:latin typeface="Arial"/>
            </a:endParaRPr>
          </a:p>
        </p:txBody>
      </p:sp>
      <p:sp>
        <p:nvSpPr>
          <p:cNvPr id="2561" name="Oval 59"/>
          <p:cNvSpPr/>
          <p:nvPr/>
        </p:nvSpPr>
        <p:spPr>
          <a:xfrm>
            <a:off x="4800600" y="28954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D</a:t>
            </a:r>
            <a:endParaRPr b="0" lang="en-IN" sz="2400" spc="-1" strike="noStrike">
              <a:latin typeface="Arial"/>
            </a:endParaRPr>
          </a:p>
        </p:txBody>
      </p:sp>
      <p:sp>
        <p:nvSpPr>
          <p:cNvPr id="2562" name="Oval 60"/>
          <p:cNvSpPr/>
          <p:nvPr/>
        </p:nvSpPr>
        <p:spPr>
          <a:xfrm>
            <a:off x="4267080" y="190512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C</a:t>
            </a:r>
            <a:endParaRPr b="0" lang="en-IN" sz="2400" spc="-1" strike="noStrike">
              <a:latin typeface="Arial"/>
            </a:endParaRPr>
          </a:p>
        </p:txBody>
      </p:sp>
      <p:sp>
        <p:nvSpPr>
          <p:cNvPr id="2563" name="Oval 61"/>
          <p:cNvSpPr/>
          <p:nvPr/>
        </p:nvSpPr>
        <p:spPr>
          <a:xfrm>
            <a:off x="3048120" y="3809880"/>
            <a:ext cx="456480" cy="456480"/>
          </a:xfrm>
          <a:prstGeom prst="ellipse">
            <a:avLst/>
          </a:prstGeom>
          <a:solidFill>
            <a:srgbClr val="ff0000"/>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2400" spc="-1" strike="noStrike">
                <a:solidFill>
                  <a:srgbClr val="000000"/>
                </a:solidFill>
                <a:latin typeface="Cambria"/>
                <a:ea typeface="DejaVu Sans"/>
              </a:rPr>
              <a:t>G</a:t>
            </a:r>
            <a:endParaRPr b="0" lang="en-IN" sz="2400" spc="-1" strike="noStrike">
              <a:latin typeface="Arial"/>
            </a:endParaRPr>
          </a:p>
        </p:txBody>
      </p:sp>
      <p:sp>
        <p:nvSpPr>
          <p:cNvPr id="2564" name="Line 62"/>
          <p:cNvSpPr/>
          <p:nvPr/>
        </p:nvSpPr>
        <p:spPr>
          <a:xfrm>
            <a:off x="3809880" y="3200400"/>
            <a:ext cx="609480" cy="609480"/>
          </a:xfrm>
          <a:prstGeom prst="line">
            <a:avLst/>
          </a:prstGeom>
          <a:ln w="9525">
            <a:solidFill>
              <a:srgbClr val="000000"/>
            </a:solidFill>
            <a:round/>
          </a:ln>
        </p:spPr>
        <p:style>
          <a:lnRef idx="0"/>
          <a:fillRef idx="0"/>
          <a:effectRef idx="0"/>
          <a:fontRef idx="minor"/>
        </p:style>
      </p:sp>
      <p:sp>
        <p:nvSpPr>
          <p:cNvPr id="2565" name="Line 63"/>
          <p:cNvSpPr/>
          <p:nvPr/>
        </p:nvSpPr>
        <p:spPr>
          <a:xfrm flipH="1">
            <a:off x="3504960" y="4114800"/>
            <a:ext cx="838440" cy="0"/>
          </a:xfrm>
          <a:prstGeom prst="line">
            <a:avLst/>
          </a:prstGeom>
          <a:ln w="9525">
            <a:solidFill>
              <a:srgbClr val="000000"/>
            </a:solidFill>
            <a:round/>
          </a:ln>
        </p:spPr>
        <p:style>
          <a:lnRef idx="0"/>
          <a:fillRef idx="0"/>
          <a:effectRef idx="0"/>
          <a:fontRef idx="minor"/>
        </p:style>
      </p:sp>
      <p:sp>
        <p:nvSpPr>
          <p:cNvPr id="2566" name="Line 64"/>
          <p:cNvSpPr/>
          <p:nvPr/>
        </p:nvSpPr>
        <p:spPr>
          <a:xfrm flipH="1" flipV="1">
            <a:off x="2438280" y="3581280"/>
            <a:ext cx="609480" cy="380880"/>
          </a:xfrm>
          <a:prstGeom prst="line">
            <a:avLst/>
          </a:prstGeom>
          <a:ln w="19050">
            <a:solidFill>
              <a:srgbClr val="ff0000"/>
            </a:solidFill>
            <a:round/>
          </a:ln>
        </p:spPr>
        <p:style>
          <a:lnRef idx="0"/>
          <a:fillRef idx="0"/>
          <a:effectRef idx="0"/>
          <a:fontRef idx="minor"/>
        </p:style>
      </p:sp>
      <p:sp>
        <p:nvSpPr>
          <p:cNvPr id="2567" name="Text Box 65"/>
          <p:cNvSpPr/>
          <p:nvPr/>
        </p:nvSpPr>
        <p:spPr>
          <a:xfrm>
            <a:off x="3809880" y="4038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68" name="Text Box 66"/>
          <p:cNvSpPr/>
          <p:nvPr/>
        </p:nvSpPr>
        <p:spPr>
          <a:xfrm>
            <a:off x="3635280" y="3516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2</a:t>
            </a:r>
            <a:endParaRPr b="0" lang="en-IN" sz="1400" spc="-1" strike="noStrike">
              <a:latin typeface="Arial"/>
            </a:endParaRPr>
          </a:p>
        </p:txBody>
      </p:sp>
      <p:sp>
        <p:nvSpPr>
          <p:cNvPr id="2569" name="Text Box 67"/>
          <p:cNvSpPr/>
          <p:nvPr/>
        </p:nvSpPr>
        <p:spPr>
          <a:xfrm>
            <a:off x="3895560" y="317808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70" name="Text Box 68"/>
          <p:cNvSpPr/>
          <p:nvPr/>
        </p:nvSpPr>
        <p:spPr>
          <a:xfrm>
            <a:off x="4167360" y="2709720"/>
            <a:ext cx="46764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6</a:t>
            </a:r>
            <a:endParaRPr b="0" lang="en-IN" sz="1400" spc="-1" strike="noStrike">
              <a:latin typeface="Arial"/>
            </a:endParaRPr>
          </a:p>
        </p:txBody>
      </p:sp>
      <p:sp>
        <p:nvSpPr>
          <p:cNvPr id="2571" name="Text Box 69"/>
          <p:cNvSpPr/>
          <p:nvPr/>
        </p:nvSpPr>
        <p:spPr>
          <a:xfrm>
            <a:off x="47242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72" name="Text Box 70"/>
          <p:cNvSpPr/>
          <p:nvPr/>
        </p:nvSpPr>
        <p:spPr>
          <a:xfrm>
            <a:off x="3798720" y="2536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73" name="Text Box 71"/>
          <p:cNvSpPr/>
          <p:nvPr/>
        </p:nvSpPr>
        <p:spPr>
          <a:xfrm>
            <a:off x="3854520" y="175248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74" name="Text Box 72"/>
          <p:cNvSpPr/>
          <p:nvPr/>
        </p:nvSpPr>
        <p:spPr>
          <a:xfrm>
            <a:off x="3352680" y="23623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75" name="Text Box 73"/>
          <p:cNvSpPr/>
          <p:nvPr/>
        </p:nvSpPr>
        <p:spPr>
          <a:xfrm>
            <a:off x="3048120" y="25909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8</a:t>
            </a:r>
            <a:endParaRPr b="0" lang="en-IN" sz="1400" spc="-1" strike="noStrike">
              <a:latin typeface="Arial"/>
            </a:endParaRPr>
          </a:p>
        </p:txBody>
      </p:sp>
      <p:sp>
        <p:nvSpPr>
          <p:cNvPr id="2576" name="Text Box 74"/>
          <p:cNvSpPr/>
          <p:nvPr/>
        </p:nvSpPr>
        <p:spPr>
          <a:xfrm>
            <a:off x="2743200" y="304812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4</a:t>
            </a:r>
            <a:endParaRPr b="0" lang="en-IN" sz="1400" spc="-1" strike="noStrike">
              <a:latin typeface="Arial"/>
            </a:endParaRPr>
          </a:p>
        </p:txBody>
      </p:sp>
      <p:sp>
        <p:nvSpPr>
          <p:cNvPr id="2577" name="Text Box 75"/>
          <p:cNvSpPr/>
          <p:nvPr/>
        </p:nvSpPr>
        <p:spPr>
          <a:xfrm>
            <a:off x="2579760" y="3724200"/>
            <a:ext cx="3042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3</a:t>
            </a:r>
            <a:endParaRPr b="0" lang="en-IN" sz="1400" spc="-1" strike="noStrike">
              <a:latin typeface="Arial"/>
            </a:endParaRPr>
          </a:p>
        </p:txBody>
      </p:sp>
      <p:sp>
        <p:nvSpPr>
          <p:cNvPr id="2578" name="Line 76"/>
          <p:cNvSpPr/>
          <p:nvPr/>
        </p:nvSpPr>
        <p:spPr>
          <a:xfrm flipV="1">
            <a:off x="2635200" y="2187360"/>
            <a:ext cx="685800" cy="304920"/>
          </a:xfrm>
          <a:prstGeom prst="line">
            <a:avLst/>
          </a:prstGeom>
          <a:ln w="9525">
            <a:solidFill>
              <a:srgbClr val="000000"/>
            </a:solidFill>
            <a:round/>
          </a:ln>
        </p:spPr>
        <p:style>
          <a:lnRef idx="0"/>
          <a:fillRef idx="0"/>
          <a:effectRef idx="0"/>
          <a:fontRef idx="minor"/>
        </p:style>
      </p:sp>
      <p:sp>
        <p:nvSpPr>
          <p:cNvPr id="2579" name="Text Box 77"/>
          <p:cNvSpPr/>
          <p:nvPr/>
        </p:nvSpPr>
        <p:spPr>
          <a:xfrm>
            <a:off x="2666880" y="2057400"/>
            <a:ext cx="478800" cy="303120"/>
          </a:xfrm>
          <a:prstGeom prst="rect">
            <a:avLst/>
          </a:prstGeom>
          <a:noFill/>
          <a:ln w="9525">
            <a:noFill/>
          </a:ln>
        </p:spPr>
        <p:style>
          <a:lnRef idx="0"/>
          <a:fillRef idx="0"/>
          <a:effectRef idx="0"/>
          <a:fontRef idx="minor"/>
        </p:style>
        <p:txBody>
          <a:bodyPr lIns="90000" rIns="90000" tIns="45000" bIns="45000">
            <a:spAutoFit/>
          </a:bodyPr>
          <a:p>
            <a:pPr>
              <a:lnSpc>
                <a:spcPct val="100000"/>
              </a:lnSpc>
              <a:spcBef>
                <a:spcPts val="700"/>
              </a:spcBef>
            </a:pPr>
            <a:r>
              <a:rPr b="1" lang="en-US" sz="1400" spc="-1" strike="noStrike">
                <a:solidFill>
                  <a:srgbClr val="000000"/>
                </a:solidFill>
                <a:latin typeface="Cambria"/>
                <a:ea typeface="DejaVu Sans"/>
              </a:rPr>
              <a:t>10</a:t>
            </a:r>
            <a:endParaRPr b="0" lang="en-IN" sz="1400" spc="-1" strike="noStrike">
              <a:latin typeface="Arial"/>
            </a:endParaRPr>
          </a:p>
        </p:txBody>
      </p:sp>
      <p:graphicFrame>
        <p:nvGraphicFramePr>
          <p:cNvPr id="2580" name="Group 78"/>
          <p:cNvGraphicFramePr/>
          <p:nvPr/>
        </p:nvGraphicFramePr>
        <p:xfrm>
          <a:off x="7772400" y="1968480"/>
          <a:ext cx="1599840" cy="2714400"/>
        </p:xfrm>
        <a:graphic>
          <a:graphicData uri="http://schemas.openxmlformats.org/drawingml/2006/table">
            <a:tbl>
              <a:tblPr/>
              <a:tblGrid>
                <a:gridCol w="685800"/>
                <a:gridCol w="457200"/>
                <a:gridCol w="457200"/>
              </a:tblGrid>
              <a:tr h="368640">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edge</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Times New Roman"/>
                        </a:rPr>
                        <a:t>d</a:t>
                      </a:r>
                      <a:r>
                        <a:rPr b="1" i="1" lang="en-US" sz="1600" spc="-1" strike="noStrike" baseline="-25000">
                          <a:solidFill>
                            <a:srgbClr val="000000"/>
                          </a:solidFill>
                          <a:latin typeface="Times New Roman"/>
                        </a:rPr>
                        <a:t>v</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1" i="1" lang="en-US" sz="1600" spc="-1" strike="noStrike">
                          <a:solidFill>
                            <a:srgbClr val="000000"/>
                          </a:solidFill>
                          <a:latin typeface="Symbol"/>
                        </a:rPr>
                        <a: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(B,H)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(A,H)</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(D,F)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(A,B)</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35160">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(A,F)</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gn="ctr">
                        <a:lnSpc>
                          <a:spcPct val="100000"/>
                        </a:lnSpc>
                        <a:spcBef>
                          <a:spcPts val="320"/>
                        </a:spcBef>
                        <a:tabLst>
                          <a:tab algn="l" pos="0"/>
                        </a:tabLst>
                      </a:pPr>
                      <a:r>
                        <a:rPr b="0" lang="en-US" sz="1600" spc="-1" strike="noStrike">
                          <a:solidFill>
                            <a:srgbClr val="000000"/>
                          </a:solidFill>
                          <a:latin typeface="Times New Roman"/>
                        </a:rPr>
                        <a:t>10</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Madison</Template>
  <TotalTime>2375</TotalTime>
  <Application>LibreOffice/7.1.0.3$Windows_X86_64 LibreOffice_project/f6099ecf3d29644b5008cc8f48f42f4a40986e4c</Application>
  <AppVersion>15.0000</AppVersion>
  <Words>5814</Words>
  <Paragraphs>2928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2021-01-18T10:42:44Z</dcterms:created>
  <dc:creator>Nilam Pradhan</dc:creator>
  <dc:description/>
  <dc:language>en-IN</dc:language>
  <cp:lastModifiedBy/>
  <dcterms:modified xsi:type="dcterms:W3CDTF">2021-10-23T13:58:35Z</dcterms:modified>
  <cp:revision>52</cp:revision>
  <dc:subject/>
  <dc:title>Unit 6 Non-linear Data Structure- Graph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120</vt:i4>
  </property>
</Properties>
</file>