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7" r:id="rId5"/>
    <p:sldId id="261" r:id="rId6"/>
    <p:sldId id="262" r:id="rId7"/>
    <p:sldId id="276" r:id="rId8"/>
    <p:sldId id="275"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A3D6E-8D47-4580-BF77-A80F31D77593}" v="1" dt="2020-10-21T02:52:05.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gvej More" userId="S::1032170222@mitwpu.ac.in::05e9a5c0-cef7-4d95-9c37-92993c2941b0" providerId="AD" clId="Web-{C17A3D6E-8D47-4580-BF77-A80F31D77593}"/>
    <pc:docChg chg="modSld">
      <pc:chgData name="Digvej More" userId="S::1032170222@mitwpu.ac.in::05e9a5c0-cef7-4d95-9c37-92993c2941b0" providerId="AD" clId="Web-{C17A3D6E-8D47-4580-BF77-A80F31D77593}" dt="2020-10-21T02:52:05.108" v="0" actId="1076"/>
      <pc:docMkLst>
        <pc:docMk/>
      </pc:docMkLst>
      <pc:sldChg chg="modSp">
        <pc:chgData name="Digvej More" userId="S::1032170222@mitwpu.ac.in::05e9a5c0-cef7-4d95-9c37-92993c2941b0" providerId="AD" clId="Web-{C17A3D6E-8D47-4580-BF77-A80F31D77593}" dt="2020-10-21T02:52:05.108" v="0" actId="1076"/>
        <pc:sldMkLst>
          <pc:docMk/>
          <pc:sldMk cId="610328498" sldId="275"/>
        </pc:sldMkLst>
        <pc:picChg chg="mod">
          <ac:chgData name="Digvej More" userId="S::1032170222@mitwpu.ac.in::05e9a5c0-cef7-4d95-9c37-92993c2941b0" providerId="AD" clId="Web-{C17A3D6E-8D47-4580-BF77-A80F31D77593}" dt="2020-10-21T02:52:05.108" v="0" actId="1076"/>
          <ac:picMkLst>
            <pc:docMk/>
            <pc:sldMk cId="610328498" sldId="275"/>
            <ac:picMk id="2150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28AFE-8871-4449-BE40-B2266A8041EA}" type="datetimeFigureOut">
              <a:rPr lang="en-IN" smtClean="0"/>
              <a:t>01-02-2024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2FF543-3CDB-4114-B4AE-5BC0A5A694A8}" type="slidenum">
              <a:rPr lang="en-IN" smtClean="0"/>
              <a:t>‹#›</a:t>
            </a:fld>
            <a:endParaRPr lang="en-IN"/>
          </a:p>
        </p:txBody>
      </p:sp>
    </p:spTree>
    <p:extLst>
      <p:ext uri="{BB962C8B-B14F-4D97-AF65-F5344CB8AC3E}">
        <p14:creationId xmlns:p14="http://schemas.microsoft.com/office/powerpoint/2010/main" val="26528682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F3776-EAF3-4BC7-B2E0-7201EA179E11}" type="datetimeFigureOut">
              <a:rPr lang="en-IN" smtClean="0"/>
              <a:t>01-02-2024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731A9A-D8B5-4C5A-9E0A-E98354BDDDC5}" type="slidenum">
              <a:rPr lang="en-IN" smtClean="0"/>
              <a:t>‹#›</a:t>
            </a:fld>
            <a:endParaRPr lang="en-IN"/>
          </a:p>
        </p:txBody>
      </p:sp>
    </p:spTree>
    <p:extLst>
      <p:ext uri="{BB962C8B-B14F-4D97-AF65-F5344CB8AC3E}">
        <p14:creationId xmlns:p14="http://schemas.microsoft.com/office/powerpoint/2010/main" val="32035803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
        <p:nvSpPr>
          <p:cNvPr id="2" name="Footer Placeholder 1"/>
          <p:cNvSpPr>
            <a:spLocks noGrp="1"/>
          </p:cNvSpPr>
          <p:nvPr>
            <p:ph type="ftr" sz="quarter" idx="10"/>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endParaRPr lang="en-IN" altLang="en-US"/>
          </a:p>
        </p:txBody>
      </p:sp>
      <p:sp>
        <p:nvSpPr>
          <p:cNvPr id="41988"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247A89-BABC-4088-8238-17E9284EAF4D}" type="slidenum">
              <a:rPr lang="en-GB" altLang="en-US" sz="1200" smtClean="0"/>
              <a:pPr eaLnBrk="1" hangingPunct="1"/>
              <a:t>3</a:t>
            </a:fld>
            <a:endParaRPr lang="en-GB" altLang="en-US" sz="1200"/>
          </a:p>
        </p:txBody>
      </p:sp>
      <p:sp>
        <p:nvSpPr>
          <p:cNvPr id="2" name="Footer Placeholder 1"/>
          <p:cNvSpPr>
            <a:spLocks noGrp="1"/>
          </p:cNvSpPr>
          <p:nvPr>
            <p:ph type="ftr" sz="quarter" idx="10"/>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398971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1981200" y="1676400"/>
            <a:ext cx="6019800" cy="769441"/>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IN" altLang="en-US" sz="4400" b="1" dirty="0">
                <a:solidFill>
                  <a:schemeClr val="accent2"/>
                </a:solidFill>
              </a:rPr>
              <a:t>Energy Storage Systems</a:t>
            </a:r>
            <a:endParaRPr lang="en-GB" altLang="en-US" sz="4400" b="1" dirty="0">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Subtitle 1"/>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Dr. </a:t>
            </a:r>
            <a:r>
              <a:rPr lang="en-US" altLang="en-US"/>
              <a:t>Chetan Khadse</a:t>
            </a:r>
            <a:endParaRPr lang="en-IN" altLang="en-US"/>
          </a:p>
        </p:txBody>
      </p:sp>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dirty="0"/>
          </a:p>
        </p:txBody>
      </p:sp>
    </p:spTree>
    <p:extLst>
      <p:ext uri="{BB962C8B-B14F-4D97-AF65-F5344CB8AC3E}">
        <p14:creationId xmlns:p14="http://schemas.microsoft.com/office/powerpoint/2010/main" val="308219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IN" dirty="0"/>
              <a:t>Energy Storage(Batteries)</a:t>
            </a:r>
          </a:p>
        </p:txBody>
      </p:sp>
      <p:sp>
        <p:nvSpPr>
          <p:cNvPr id="3" name="Content Placeholder 2"/>
          <p:cNvSpPr>
            <a:spLocks noGrp="1"/>
          </p:cNvSpPr>
          <p:nvPr>
            <p:ph idx="1"/>
          </p:nvPr>
        </p:nvSpPr>
        <p:spPr>
          <a:xfrm>
            <a:off x="685800" y="1143000"/>
            <a:ext cx="7772400" cy="5715000"/>
          </a:xfrm>
        </p:spPr>
        <p:txBody>
          <a:bodyPr/>
          <a:lstStyle/>
          <a:p>
            <a:r>
              <a:rPr lang="en-US" sz="2000" dirty="0"/>
              <a:t>A battery consists of two or more electric cells joined together. </a:t>
            </a:r>
          </a:p>
          <a:p>
            <a:r>
              <a:rPr lang="en-US" sz="2000" dirty="0"/>
              <a:t>The cells convert chemical energy to electrical energy.</a:t>
            </a:r>
          </a:p>
          <a:p>
            <a:r>
              <a:rPr lang="en-US" sz="2000" dirty="0"/>
              <a:t>The cells consist of positive and negative electrodes joined by an electrolyte.</a:t>
            </a:r>
          </a:p>
          <a:p>
            <a:r>
              <a:rPr lang="en-US" sz="2000" dirty="0"/>
              <a:t>It is the chemical reaction between the electrodes and the electrolyte which generates DC electricity.</a:t>
            </a:r>
          </a:p>
          <a:p>
            <a:r>
              <a:rPr lang="en-US" sz="2000" dirty="0"/>
              <a:t>In the case of secondary or rechargeable batteries, the chemical reaction can be reversed by reversing the current and the battery returned to a charged state</a:t>
            </a:r>
          </a:p>
          <a:p>
            <a:r>
              <a:rPr lang="en-US" sz="2000" dirty="0"/>
              <a:t>The ‘lead acid’ battery is the most well known rechargeable type</a:t>
            </a:r>
          </a:p>
          <a:p>
            <a:r>
              <a:rPr lang="en-US" sz="2000" dirty="0"/>
              <a:t>The first electric vehicle using rechargeable batteries preceded the invention of the rechargeable lead acid by quarter of a century</a:t>
            </a:r>
          </a:p>
          <a:p>
            <a:r>
              <a:rPr lang="en-US" sz="2000" dirty="0"/>
              <a:t>There are a very large number of materials and electrolytes that can be combined to form a battery. However, only a relatively small number of combinations have been developed as commercial rechargeable electric batteries suitable for use in vehicles. </a:t>
            </a:r>
          </a:p>
        </p:txBody>
      </p:sp>
      <p:sp>
        <p:nvSpPr>
          <p:cNvPr id="4" name="Slide Number Placeholder 3"/>
          <p:cNvSpPr>
            <a:spLocks noGrp="1"/>
          </p:cNvSpPr>
          <p:nvPr>
            <p:ph type="sldNum" sz="quarter" idx="10"/>
          </p:nvPr>
        </p:nvSpPr>
        <p:spPr/>
        <p:txBody>
          <a:bodyPr/>
          <a:lstStyle/>
          <a:p>
            <a:pPr>
              <a:defRPr/>
            </a:pPr>
            <a:fld id="{94C42325-E516-458C-81E3-DE372422DFEE}" type="slidenum">
              <a:rPr lang="en-GB" altLang="en-US" smtClean="0"/>
              <a:pPr>
                <a:defRPr/>
              </a:pPr>
              <a:t>10</a:t>
            </a:fld>
            <a:endParaRPr lang="en-GB" altLang="en-US" dirty="0"/>
          </a:p>
        </p:txBody>
      </p:sp>
    </p:spTree>
    <p:extLst>
      <p:ext uri="{BB962C8B-B14F-4D97-AF65-F5344CB8AC3E}">
        <p14:creationId xmlns:p14="http://schemas.microsoft.com/office/powerpoint/2010/main" val="148947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Batteries suitable for use in vehicles (Rechargeable)</a:t>
            </a:r>
            <a:endParaRPr lang="en-IN" sz="3200" dirty="0"/>
          </a:p>
        </p:txBody>
      </p:sp>
      <p:sp>
        <p:nvSpPr>
          <p:cNvPr id="3" name="Content Placeholder 2"/>
          <p:cNvSpPr>
            <a:spLocks noGrp="1"/>
          </p:cNvSpPr>
          <p:nvPr>
            <p:ph idx="1"/>
          </p:nvPr>
        </p:nvSpPr>
        <p:spPr/>
        <p:txBody>
          <a:bodyPr/>
          <a:lstStyle/>
          <a:p>
            <a:r>
              <a:rPr lang="en-US" dirty="0"/>
              <a:t>Lead acid batteries </a:t>
            </a:r>
          </a:p>
          <a:p>
            <a:r>
              <a:rPr lang="en-US" dirty="0"/>
              <a:t>Lithium ion batteries </a:t>
            </a:r>
          </a:p>
          <a:p>
            <a:r>
              <a:rPr lang="en-US" dirty="0"/>
              <a:t>Metal air batteries</a:t>
            </a:r>
          </a:p>
          <a:p>
            <a:r>
              <a:rPr lang="en-US" dirty="0"/>
              <a:t>Nickel iron</a:t>
            </a:r>
          </a:p>
          <a:p>
            <a:r>
              <a:rPr lang="en-US" dirty="0"/>
              <a:t>Nickel cadmium</a:t>
            </a:r>
          </a:p>
          <a:p>
            <a:r>
              <a:rPr lang="en-US" dirty="0"/>
              <a:t>Nickel metal hydride</a:t>
            </a:r>
          </a:p>
          <a:p>
            <a:r>
              <a:rPr lang="en-US" dirty="0"/>
              <a:t>Sodium </a:t>
            </a:r>
            <a:r>
              <a:rPr lang="en-US" dirty="0" err="1"/>
              <a:t>sulphur</a:t>
            </a:r>
            <a:r>
              <a:rPr lang="en-US" dirty="0"/>
              <a:t> and sodium metal chloride.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94C42325-E516-458C-81E3-DE372422DFEE}" type="slidenum">
              <a:rPr lang="en-GB" altLang="en-US" smtClean="0"/>
              <a:pPr>
                <a:defRPr/>
              </a:pPr>
              <a:t>11</a:t>
            </a:fld>
            <a:endParaRPr lang="en-GB" altLang="en-US" dirty="0"/>
          </a:p>
        </p:txBody>
      </p:sp>
    </p:spTree>
    <p:extLst>
      <p:ext uri="{BB962C8B-B14F-4D97-AF65-F5344CB8AC3E}">
        <p14:creationId xmlns:p14="http://schemas.microsoft.com/office/powerpoint/2010/main" val="67436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IN" dirty="0"/>
              <a:t>Overview of Batteries</a:t>
            </a:r>
          </a:p>
        </p:txBody>
      </p:sp>
      <p:sp>
        <p:nvSpPr>
          <p:cNvPr id="3" name="Content Placeholder 2"/>
          <p:cNvSpPr>
            <a:spLocks noGrp="1"/>
          </p:cNvSpPr>
          <p:nvPr>
            <p:ph idx="1"/>
          </p:nvPr>
        </p:nvSpPr>
        <p:spPr>
          <a:xfrm>
            <a:off x="685800" y="1143000"/>
            <a:ext cx="7772400" cy="4953000"/>
          </a:xfrm>
        </p:spPr>
        <p:txBody>
          <a:bodyPr>
            <a:normAutofit fontScale="92500" lnSpcReduction="10000"/>
          </a:bodyPr>
          <a:lstStyle/>
          <a:p>
            <a:pPr marL="0" indent="0">
              <a:buNone/>
            </a:pPr>
            <a:endParaRPr lang="en-US" sz="2000" dirty="0"/>
          </a:p>
          <a:p>
            <a:pPr marL="0" indent="0">
              <a:buNone/>
            </a:pPr>
            <a:r>
              <a:rPr lang="en-US" sz="2000" dirty="0"/>
              <a:t>From the electric vehicle designer’s point of view the battery can be treated as a ‘black box’ which has a range of performance criteria. These criteria will include:</a:t>
            </a:r>
          </a:p>
          <a:p>
            <a:pPr marL="0" indent="0">
              <a:buNone/>
            </a:pPr>
            <a:endParaRPr lang="en-US" sz="2000" dirty="0"/>
          </a:p>
          <a:p>
            <a:r>
              <a:rPr lang="en-IN" sz="1800" dirty="0"/>
              <a:t>specific energy </a:t>
            </a:r>
          </a:p>
          <a:p>
            <a:r>
              <a:rPr lang="en-IN" sz="1800" dirty="0"/>
              <a:t>energy density </a:t>
            </a:r>
          </a:p>
          <a:p>
            <a:r>
              <a:rPr lang="en-IN" sz="1800" dirty="0"/>
              <a:t>specific power </a:t>
            </a:r>
          </a:p>
          <a:p>
            <a:r>
              <a:rPr lang="en-IN" sz="1800" dirty="0"/>
              <a:t>typical voltages </a:t>
            </a:r>
          </a:p>
          <a:p>
            <a:r>
              <a:rPr lang="en-IN" sz="1800" dirty="0"/>
              <a:t>amp hour efficiency </a:t>
            </a:r>
          </a:p>
          <a:p>
            <a:r>
              <a:rPr lang="en-IN" sz="1800" dirty="0"/>
              <a:t>energy efficiency </a:t>
            </a:r>
          </a:p>
          <a:p>
            <a:r>
              <a:rPr lang="en-IN" sz="1800" dirty="0"/>
              <a:t>commercial availability </a:t>
            </a:r>
          </a:p>
          <a:p>
            <a:r>
              <a:rPr lang="en-IN" sz="1800" dirty="0"/>
              <a:t>cost</a:t>
            </a:r>
          </a:p>
          <a:p>
            <a:r>
              <a:rPr lang="en-IN" sz="1800" dirty="0"/>
              <a:t>operating temperatures </a:t>
            </a:r>
          </a:p>
          <a:p>
            <a:r>
              <a:rPr lang="en-IN" sz="1800" dirty="0"/>
              <a:t>self-discharge rates </a:t>
            </a:r>
          </a:p>
          <a:p>
            <a:r>
              <a:rPr lang="en-IN" sz="1800" dirty="0"/>
              <a:t>number of life cycles </a:t>
            </a:r>
          </a:p>
          <a:p>
            <a:r>
              <a:rPr lang="en-IN" sz="1800" dirty="0"/>
              <a:t>recharge rates </a:t>
            </a:r>
          </a:p>
        </p:txBody>
      </p:sp>
      <p:sp>
        <p:nvSpPr>
          <p:cNvPr id="4" name="Slide Number Placeholder 3"/>
          <p:cNvSpPr>
            <a:spLocks noGrp="1"/>
          </p:cNvSpPr>
          <p:nvPr>
            <p:ph type="sldNum" sz="quarter" idx="10"/>
          </p:nvPr>
        </p:nvSpPr>
        <p:spPr/>
        <p:txBody>
          <a:bodyPr/>
          <a:lstStyle/>
          <a:p>
            <a:pPr>
              <a:defRPr/>
            </a:pPr>
            <a:fld id="{94C42325-E516-458C-81E3-DE372422DFEE}" type="slidenum">
              <a:rPr lang="en-GB" altLang="en-US" smtClean="0"/>
              <a:pPr>
                <a:defRPr/>
              </a:pPr>
              <a:t>12</a:t>
            </a:fld>
            <a:endParaRPr lang="en-GB" altLang="en-US" dirty="0"/>
          </a:p>
        </p:txBody>
      </p:sp>
    </p:spTree>
    <p:extLst>
      <p:ext uri="{BB962C8B-B14F-4D97-AF65-F5344CB8AC3E}">
        <p14:creationId xmlns:p14="http://schemas.microsoft.com/office/powerpoint/2010/main" val="351486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381000"/>
          </a:xfrm>
        </p:spPr>
        <p:txBody>
          <a:bodyPr>
            <a:normAutofit fontScale="90000"/>
          </a:bodyPr>
          <a:lstStyle/>
          <a:p>
            <a:r>
              <a:rPr lang="en-US" sz="2800" dirty="0"/>
              <a:t>Overview of batteries(designer point of view for EV/HEV Applications)</a:t>
            </a:r>
            <a:endParaRPr lang="en-IN" sz="2800" dirty="0"/>
          </a:p>
        </p:txBody>
      </p:sp>
      <p:sp>
        <p:nvSpPr>
          <p:cNvPr id="3" name="Content Placeholder 2"/>
          <p:cNvSpPr>
            <a:spLocks noGrp="1"/>
          </p:cNvSpPr>
          <p:nvPr>
            <p:ph idx="1"/>
          </p:nvPr>
        </p:nvSpPr>
        <p:spPr/>
        <p:txBody>
          <a:bodyPr/>
          <a:lstStyle/>
          <a:p>
            <a:pPr marL="0" indent="0">
              <a:buNone/>
            </a:pPr>
            <a:r>
              <a:rPr lang="en-US" sz="2000" dirty="0"/>
              <a:t>The designer also needs to understand how energy availability varies with regard to:</a:t>
            </a:r>
          </a:p>
          <a:p>
            <a:pPr marL="0" indent="0">
              <a:buNone/>
            </a:pPr>
            <a:r>
              <a:rPr lang="en-US" sz="2000" dirty="0"/>
              <a:t> ambient temperature </a:t>
            </a:r>
          </a:p>
          <a:p>
            <a:pPr marL="0" indent="0">
              <a:buNone/>
            </a:pPr>
            <a:r>
              <a:rPr lang="en-US" sz="2000" dirty="0"/>
              <a:t> charge and discharge rates </a:t>
            </a:r>
          </a:p>
          <a:p>
            <a:pPr marL="0" indent="0">
              <a:buNone/>
            </a:pPr>
            <a:r>
              <a:rPr lang="en-US" sz="2000" dirty="0"/>
              <a:t> battery geometry </a:t>
            </a:r>
          </a:p>
          <a:p>
            <a:pPr marL="0" indent="0">
              <a:buNone/>
            </a:pPr>
            <a:r>
              <a:rPr lang="en-US" sz="2000" dirty="0"/>
              <a:t> optimum temperature </a:t>
            </a:r>
          </a:p>
          <a:p>
            <a:pPr marL="0" indent="0">
              <a:buNone/>
            </a:pPr>
            <a:r>
              <a:rPr lang="en-US" sz="2000" dirty="0"/>
              <a:t> charging methods </a:t>
            </a:r>
          </a:p>
          <a:p>
            <a:pPr marL="0" indent="0">
              <a:buNone/>
            </a:pPr>
            <a:r>
              <a:rPr lang="en-US" sz="2000" dirty="0"/>
              <a:t> cooling needs.</a:t>
            </a:r>
          </a:p>
          <a:p>
            <a:pPr marL="0" indent="0">
              <a:buNone/>
            </a:pPr>
            <a:r>
              <a:rPr lang="en-US" sz="2000" dirty="0"/>
              <a:t>However, at least a basic understanding of the battery chemistry is very important, otherwise the performance and maintenance requirements of the different types, and most of the disappointments connected with battery use, such as their limited life, self discharge, reduced efficiency at higher currents.</a:t>
            </a:r>
            <a:endParaRPr lang="en-IN" sz="2000" dirty="0"/>
          </a:p>
        </p:txBody>
      </p:sp>
      <p:sp>
        <p:nvSpPr>
          <p:cNvPr id="4" name="Slide Number Placeholder 3"/>
          <p:cNvSpPr>
            <a:spLocks noGrp="1"/>
          </p:cNvSpPr>
          <p:nvPr>
            <p:ph type="sldNum" sz="quarter" idx="10"/>
          </p:nvPr>
        </p:nvSpPr>
        <p:spPr/>
        <p:txBody>
          <a:bodyPr/>
          <a:lstStyle/>
          <a:p>
            <a:pPr>
              <a:defRPr/>
            </a:pPr>
            <a:fld id="{94C42325-E516-458C-81E3-DE372422DFEE}" type="slidenum">
              <a:rPr lang="en-GB" altLang="en-US" smtClean="0"/>
              <a:pPr>
                <a:defRPr/>
              </a:pPr>
              <a:t>13</a:t>
            </a:fld>
            <a:endParaRPr lang="en-GB" altLang="en-US" dirty="0"/>
          </a:p>
        </p:txBody>
      </p:sp>
    </p:spTree>
    <p:extLst>
      <p:ext uri="{BB962C8B-B14F-4D97-AF65-F5344CB8AC3E}">
        <p14:creationId xmlns:p14="http://schemas.microsoft.com/office/powerpoint/2010/main" val="319336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685800" y="3810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3200" b="1">
                <a:solidFill>
                  <a:schemeClr val="accent2"/>
                </a:solidFill>
              </a:rPr>
              <a:t>Lecture 1	</a:t>
            </a:r>
            <a:endParaRPr lang="en-GB" altLang="en-US" sz="3200"/>
          </a:p>
        </p:txBody>
      </p:sp>
      <p:sp>
        <p:nvSpPr>
          <p:cNvPr id="18435" name="Rectangle 5"/>
          <p:cNvSpPr>
            <a:spLocks noChangeArrowheads="1"/>
          </p:cNvSpPr>
          <p:nvPr/>
        </p:nvSpPr>
        <p:spPr bwMode="auto">
          <a:xfrm>
            <a:off x="838200" y="990600"/>
            <a:ext cx="762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ctr">
              <a:buFont typeface="Arial" charset="0"/>
              <a:buChar char="•"/>
              <a:defRPr/>
            </a:pPr>
            <a:r>
              <a:rPr lang="en-US" altLang="en-US" dirty="0">
                <a:solidFill>
                  <a:srgbClr val="000000"/>
                </a:solidFill>
              </a:rPr>
              <a:t>Different types energy storage</a:t>
            </a:r>
          </a:p>
          <a:p>
            <a:pPr fontAlgn="ctr">
              <a:buFont typeface="Arial" charset="0"/>
              <a:buChar char="•"/>
              <a:defRPr/>
            </a:pPr>
            <a:r>
              <a:rPr lang="en-US" altLang="en-US" dirty="0">
                <a:solidFill>
                  <a:srgbClr val="000000"/>
                </a:solidFill>
              </a:rPr>
              <a:t>Basic requirement of EV &amp; HEVs</a:t>
            </a:r>
          </a:p>
          <a:p>
            <a:pPr fontAlgn="ctr">
              <a:buFont typeface="Arial" charset="0"/>
              <a:buChar char="•"/>
              <a:defRPr/>
            </a:pPr>
            <a:r>
              <a:rPr lang="en-US" altLang="en-US" dirty="0">
                <a:solidFill>
                  <a:srgbClr val="000000"/>
                </a:solidFill>
              </a:rPr>
              <a:t>Basics about energy storage</a:t>
            </a:r>
            <a:endParaRPr lang="en-IN" altLang="en-US" dirty="0">
              <a:solidFill>
                <a:srgbClr val="000000"/>
              </a:solidFill>
            </a:endParaRPr>
          </a:p>
          <a:p>
            <a:pPr fontAlgn="ctr">
              <a:buFont typeface="Arial" charset="0"/>
              <a:buChar char="•"/>
              <a:defRPr/>
            </a:pPr>
            <a:r>
              <a:rPr lang="en-IN" altLang="en-US" dirty="0">
                <a:solidFill>
                  <a:srgbClr val="000000"/>
                </a:solidFill>
              </a:rPr>
              <a:t>Energy source used for EV’s &amp; HEV’s </a:t>
            </a:r>
          </a:p>
          <a:p>
            <a:pPr marL="0" indent="0" fontAlgn="ctr">
              <a:defRPr/>
            </a:pPr>
            <a:endParaRPr lang="en-IN" altLang="en-US" dirty="0">
              <a:solidFill>
                <a:srgbClr val="000000"/>
              </a:solidFill>
            </a:endParaRPr>
          </a:p>
          <a:p>
            <a:pPr marL="0" indent="0" eaLnBrk="1" hangingPunct="1">
              <a:defRPr/>
            </a:pPr>
            <a:endParaRPr lang="en-US" altLang="en-US" dirty="0"/>
          </a:p>
        </p:txBody>
      </p:sp>
      <p:sp>
        <p:nvSpPr>
          <p:cNvPr id="1843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D1224AF-8BA9-4DE3-AB85-8B961FFBAA0D}" type="slidenum">
              <a:rPr lang="en-GB" altLang="en-US" smtClean="0"/>
              <a:pPr eaLnBrk="1" hangingPunct="1"/>
              <a:t>2</a:t>
            </a:fld>
            <a:endParaRPr lang="en-GB" altLang="en-US"/>
          </a:p>
        </p:txBody>
      </p:sp>
    </p:spTree>
    <p:extLst>
      <p:ext uri="{BB962C8B-B14F-4D97-AF65-F5344CB8AC3E}">
        <p14:creationId xmlns:p14="http://schemas.microsoft.com/office/powerpoint/2010/main" val="312600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bwMode="auto">
          <a:xfrm>
            <a:off x="685800" y="1981200"/>
            <a:ext cx="7772400" cy="449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IN" sz="2400" b="1" dirty="0"/>
              <a:t>Compressed Air Storage</a:t>
            </a:r>
          </a:p>
          <a:p>
            <a:pPr>
              <a:defRPr/>
            </a:pPr>
            <a:r>
              <a:rPr lang="en-IN" sz="2400" b="1" dirty="0"/>
              <a:t>Pumped-Storage Hydroelectricity</a:t>
            </a:r>
          </a:p>
          <a:p>
            <a:pPr>
              <a:defRPr/>
            </a:pPr>
            <a:r>
              <a:rPr lang="en-IN" sz="2400" b="1" dirty="0"/>
              <a:t>Advanced Rail Energy Storage</a:t>
            </a:r>
          </a:p>
          <a:p>
            <a:pPr>
              <a:defRPr/>
            </a:pPr>
            <a:r>
              <a:rPr lang="en-IN" sz="2400" b="1" dirty="0"/>
              <a:t>Flywheel Energy Storage</a:t>
            </a:r>
          </a:p>
          <a:p>
            <a:pPr>
              <a:defRPr/>
            </a:pPr>
            <a:r>
              <a:rPr lang="en-IN" sz="2400" b="1" dirty="0">
                <a:solidFill>
                  <a:srgbClr val="FF0000"/>
                </a:solidFill>
              </a:rPr>
              <a:t>Battery Storage (used in EV/HEV applications)</a:t>
            </a:r>
          </a:p>
          <a:p>
            <a:pPr>
              <a:defRPr/>
            </a:pPr>
            <a:r>
              <a:rPr lang="en-IN" sz="2400" b="1" dirty="0"/>
              <a:t>Liquid Air Energy Storage</a:t>
            </a:r>
          </a:p>
          <a:p>
            <a:pPr>
              <a:defRPr/>
            </a:pPr>
            <a:r>
              <a:rPr lang="en-IN" sz="2400" b="1" dirty="0"/>
              <a:t>Pumped Heat Electrical Storage</a:t>
            </a:r>
          </a:p>
          <a:p>
            <a:pPr>
              <a:defRPr/>
            </a:pPr>
            <a:r>
              <a:rPr lang="en-IN" sz="2400" b="1" dirty="0"/>
              <a:t>Redox Flow Batteries</a:t>
            </a:r>
          </a:p>
          <a:p>
            <a:pPr>
              <a:defRPr/>
            </a:pPr>
            <a:r>
              <a:rPr lang="en-IN" sz="2400" b="1" dirty="0"/>
              <a:t>Superconducting Magnetic Energy Storage</a:t>
            </a:r>
          </a:p>
          <a:p>
            <a:pPr>
              <a:defRPr/>
            </a:pPr>
            <a:r>
              <a:rPr lang="en-IN" sz="2400" b="1" dirty="0"/>
              <a:t>Methane</a:t>
            </a:r>
          </a:p>
          <a:p>
            <a:pPr marL="0" indent="0">
              <a:buFontTx/>
              <a:buNone/>
              <a:defRPr/>
            </a:pPr>
            <a:endParaRPr lang="en-IN" b="1" dirty="0"/>
          </a:p>
          <a:p>
            <a:pPr marL="0" indent="0">
              <a:buFontTx/>
              <a:buNone/>
              <a:defRPr/>
            </a:pPr>
            <a:endParaRPr lang="en-US" altLang="en-US" dirty="0"/>
          </a:p>
        </p:txBody>
      </p:sp>
      <p:sp>
        <p:nvSpPr>
          <p:cNvPr id="19459"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ctr"/>
            <a:r>
              <a:rPr lang="en-US" altLang="en-US" dirty="0">
                <a:solidFill>
                  <a:srgbClr val="000000"/>
                </a:solidFill>
              </a:rPr>
              <a:t>Different types energy storage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16491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838200" y="1600200"/>
            <a:ext cx="7772400" cy="4724400"/>
          </a:xfrm>
        </p:spPr>
        <p:txBody>
          <a:bodyPr>
            <a:normAutofit/>
          </a:bodyPr>
          <a:lstStyle/>
          <a:p>
            <a:pPr>
              <a:lnSpc>
                <a:spcPct val="80000"/>
              </a:lnSpc>
              <a:defRPr/>
            </a:pPr>
            <a:r>
              <a:rPr lang="en-US" sz="2800" dirty="0"/>
              <a:t>Hybrid vehicles</a:t>
            </a:r>
          </a:p>
          <a:p>
            <a:pPr lvl="1">
              <a:lnSpc>
                <a:spcPct val="80000"/>
              </a:lnSpc>
              <a:defRPr/>
            </a:pPr>
            <a:r>
              <a:rPr lang="en-US" dirty="0"/>
              <a:t> High power density</a:t>
            </a:r>
          </a:p>
          <a:p>
            <a:pPr lvl="1">
              <a:lnSpc>
                <a:spcPct val="80000"/>
              </a:lnSpc>
              <a:defRPr/>
            </a:pPr>
            <a:r>
              <a:rPr lang="en-US" dirty="0"/>
              <a:t> High power delivery for acceleration</a:t>
            </a:r>
          </a:p>
          <a:p>
            <a:pPr lvl="1">
              <a:lnSpc>
                <a:spcPct val="80000"/>
              </a:lnSpc>
              <a:defRPr/>
            </a:pPr>
            <a:r>
              <a:rPr lang="en-US" dirty="0"/>
              <a:t>Adequate energy density</a:t>
            </a:r>
          </a:p>
          <a:p>
            <a:pPr lvl="1">
              <a:lnSpc>
                <a:spcPct val="80000"/>
              </a:lnSpc>
              <a:defRPr/>
            </a:pPr>
            <a:r>
              <a:rPr lang="en-US" dirty="0"/>
              <a:t>Wide ambient temperature range</a:t>
            </a:r>
          </a:p>
          <a:p>
            <a:pPr lvl="1">
              <a:lnSpc>
                <a:spcPct val="80000"/>
              </a:lnSpc>
              <a:buFontTx/>
              <a:buNone/>
              <a:defRPr/>
            </a:pPr>
            <a:endParaRPr lang="en-US" dirty="0"/>
          </a:p>
          <a:p>
            <a:pPr>
              <a:lnSpc>
                <a:spcPct val="80000"/>
              </a:lnSpc>
              <a:defRPr/>
            </a:pPr>
            <a:r>
              <a:rPr lang="en-US" sz="2800" dirty="0"/>
              <a:t>Electric vehicles</a:t>
            </a:r>
          </a:p>
          <a:p>
            <a:pPr lvl="1">
              <a:lnSpc>
                <a:spcPct val="80000"/>
              </a:lnSpc>
              <a:defRPr/>
            </a:pPr>
            <a:r>
              <a:rPr lang="en-US" dirty="0"/>
              <a:t>High energy density</a:t>
            </a:r>
          </a:p>
          <a:p>
            <a:pPr lvl="1">
              <a:lnSpc>
                <a:spcPct val="80000"/>
              </a:lnSpc>
              <a:defRPr/>
            </a:pPr>
            <a:r>
              <a:rPr lang="en-US" dirty="0"/>
              <a:t>Fast, reliable charging</a:t>
            </a:r>
          </a:p>
          <a:p>
            <a:pPr>
              <a:lnSpc>
                <a:spcPct val="80000"/>
              </a:lnSpc>
              <a:defRPr/>
            </a:pPr>
            <a:endParaRPr lang="en-US" sz="2000" dirty="0"/>
          </a:p>
        </p:txBody>
      </p:sp>
      <p:sp>
        <p:nvSpPr>
          <p:cNvPr id="5122" name="AutoShape 2"/>
          <p:cNvSpPr>
            <a:spLocks noGrp="1" noChangeArrowheads="1"/>
          </p:cNvSpPr>
          <p:nvPr>
            <p:ph type="title"/>
          </p:nvPr>
        </p:nvSpPr>
        <p:spPr>
          <a:xfrm>
            <a:off x="762000" y="533400"/>
            <a:ext cx="7924800" cy="762000"/>
          </a:xfrm>
        </p:spPr>
        <p:txBody>
          <a:bodyPr>
            <a:normAutofit fontScale="90000"/>
          </a:bodyPr>
          <a:lstStyle/>
          <a:p>
            <a:pPr>
              <a:defRPr/>
            </a:pPr>
            <a:r>
              <a:rPr lang="en-US" sz="3200" dirty="0"/>
              <a:t>EV/HEV Performance Requirements in terms of battery</a:t>
            </a:r>
          </a:p>
        </p:txBody>
      </p:sp>
      <p:sp>
        <p:nvSpPr>
          <p:cNvPr id="6" name="Slide Number Placeholder 2"/>
          <p:cNvSpPr>
            <a:spLocks noGrp="1"/>
          </p:cNvSpPr>
          <p:nvPr>
            <p:ph type="sldNum" sz="quarter" idx="12"/>
          </p:nvPr>
        </p:nvSpPr>
        <p:spPr>
          <a:xfrm>
            <a:off x="6553200" y="6356350"/>
            <a:ext cx="2133600" cy="365125"/>
          </a:xfrm>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973966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dirty="0"/>
          </a:p>
        </p:txBody>
      </p:sp>
      <p:sp>
        <p:nvSpPr>
          <p:cNvPr id="2150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4E7AE1A-C437-4E59-9523-9F18E58C2EF0}" type="slidenum">
              <a:rPr lang="en-GB" altLang="en-US" smtClean="0"/>
              <a:pPr eaLnBrk="1" hangingPunct="1"/>
              <a:t>5</a:t>
            </a:fld>
            <a:endParaRPr lang="en-GB" altLang="en-US"/>
          </a:p>
        </p:txBody>
      </p:sp>
      <p:pic>
        <p:nvPicPr>
          <p:cNvPr id="2150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63" y="228600"/>
            <a:ext cx="8839200" cy="6248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32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What is battery?</a:t>
            </a:r>
            <a:br>
              <a:rPr lang="en-US" altLang="en-US"/>
            </a:br>
            <a:endParaRPr lang="en-IN" altLang="en-US"/>
          </a:p>
        </p:txBody>
      </p:sp>
      <p:sp>
        <p:nvSpPr>
          <p:cNvPr id="3" name="Content Placeholder 2"/>
          <p:cNvSpPr>
            <a:spLocks noGrp="1"/>
          </p:cNvSpPr>
          <p:nvPr>
            <p:ph idx="1"/>
          </p:nvPr>
        </p:nvSpPr>
        <p:spPr/>
        <p:txBody>
          <a:bodyPr/>
          <a:lstStyle/>
          <a:p>
            <a:pPr>
              <a:defRPr/>
            </a:pPr>
            <a:r>
              <a:rPr lang="en-US" altLang="en-US" sz="2400" dirty="0"/>
              <a:t>Battery is a type of Energy storage system, which converts </a:t>
            </a:r>
            <a:r>
              <a:rPr lang="en-US" sz="2400" dirty="0"/>
              <a:t>chemical energy into electrical energy. </a:t>
            </a:r>
          </a:p>
          <a:p>
            <a:pPr>
              <a:defRPr/>
            </a:pPr>
            <a:endParaRPr lang="en-US" sz="2400" dirty="0"/>
          </a:p>
          <a:p>
            <a:pPr>
              <a:defRPr/>
            </a:pPr>
            <a:r>
              <a:rPr lang="en-US" sz="2400" dirty="0"/>
              <a:t>Battery is made up of  2 or more cells , connected in such a way to produce the required amount of power/energy. </a:t>
            </a:r>
          </a:p>
          <a:p>
            <a:pPr>
              <a:defRPr/>
            </a:pPr>
            <a:endParaRPr lang="en-US" sz="2400" dirty="0"/>
          </a:p>
          <a:p>
            <a:pPr>
              <a:defRPr/>
            </a:pPr>
            <a:r>
              <a:rPr lang="en-US" sz="2400" dirty="0"/>
              <a:t>For EV/HEV its essential to know as fundamental preparation for knowing how to use cell/battery optimally in an application.</a:t>
            </a:r>
            <a:endParaRPr lang="en-US" altLang="en-US" sz="2400" dirty="0"/>
          </a:p>
          <a:p>
            <a:pPr>
              <a:defRPr/>
            </a:pPr>
            <a:endParaRPr lang="en-US" altLang="en-US" dirty="0"/>
          </a:p>
          <a:p>
            <a:pPr>
              <a:defRPr/>
            </a:pPr>
            <a:endParaRPr lang="en-IN" dirty="0"/>
          </a:p>
        </p:txBody>
      </p:sp>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0A2B69C-438A-43BE-977C-9F1308742162}" type="slidenum">
              <a:rPr lang="en-GB" altLang="en-US" smtClean="0"/>
              <a:pPr eaLnBrk="1" hangingPunct="1"/>
              <a:t>6</a:t>
            </a:fld>
            <a:endParaRPr lang="en-GB" altLang="en-US"/>
          </a:p>
        </p:txBody>
      </p:sp>
    </p:spTree>
    <p:extLst>
      <p:ext uri="{BB962C8B-B14F-4D97-AF65-F5344CB8AC3E}">
        <p14:creationId xmlns:p14="http://schemas.microsoft.com/office/powerpoint/2010/main" val="279627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cell</a:t>
            </a:r>
            <a:endParaRPr lang="en-IN" altLang="en-US"/>
          </a:p>
        </p:txBody>
      </p:sp>
      <p:sp>
        <p:nvSpPr>
          <p:cNvPr id="27651" name="Content Placeholder 2"/>
          <p:cNvSpPr>
            <a:spLocks noGrp="1"/>
          </p:cNvSpPr>
          <p:nvPr>
            <p:ph idx="1"/>
          </p:nvPr>
        </p:nvSpPr>
        <p:spPr bwMode="auto">
          <a:xfrm>
            <a:off x="1143000" y="1981200"/>
            <a:ext cx="7543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t>Cells are the smallest individual electrochemical unit, and deliver a voltage that depends on the cell chemistry.</a:t>
            </a:r>
          </a:p>
          <a:p>
            <a:endParaRPr lang="en-US" altLang="en-US" sz="2400" dirty="0"/>
          </a:p>
          <a:p>
            <a:r>
              <a:rPr lang="en-US" altLang="en-US" sz="2400" dirty="0"/>
              <a:t>There are primary (single use) and secondary (rechargeable) cells. </a:t>
            </a:r>
          </a:p>
          <a:p>
            <a:endParaRPr lang="en-US" altLang="en-US" sz="2400" dirty="0"/>
          </a:p>
          <a:p>
            <a:r>
              <a:rPr lang="en-US" altLang="en-US" sz="2400" dirty="0"/>
              <a:t>A cell is different from a battery</a:t>
            </a: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027E84A-AD5D-4AD3-B222-6FB41D6CA2B2}" type="slidenum">
              <a:rPr lang="en-GB" altLang="en-US" smtClean="0"/>
              <a:pPr eaLnBrk="1" hangingPunct="1"/>
              <a:t>7</a:t>
            </a:fld>
            <a:endParaRPr lang="en-GB" altLang="en-US"/>
          </a:p>
        </p:txBody>
      </p:sp>
    </p:spTree>
    <p:extLst>
      <p:ext uri="{BB962C8B-B14F-4D97-AF65-F5344CB8AC3E}">
        <p14:creationId xmlns:p14="http://schemas.microsoft.com/office/powerpoint/2010/main" val="92620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200"/>
              <a:t>Some example electrochemical cells</a:t>
            </a:r>
          </a:p>
        </p:txBody>
      </p:sp>
      <p:sp>
        <p:nvSpPr>
          <p:cNvPr id="286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F16BE25-3925-4F1B-BCAC-3118630BE108}" type="slidenum">
              <a:rPr lang="en-GB" altLang="en-US" smtClean="0"/>
              <a:pPr eaLnBrk="1" hangingPunct="1"/>
              <a:t>8</a:t>
            </a:fld>
            <a:endParaRPr lang="en-GB" altLang="en-US"/>
          </a:p>
        </p:txBody>
      </p:sp>
      <p:pic>
        <p:nvPicPr>
          <p:cNvPr id="2867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696200" cy="4038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85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batteries</a:t>
            </a:r>
            <a:endParaRPr lang="en-IN" altLang="en-US"/>
          </a:p>
        </p:txBody>
      </p:sp>
      <p:sp>
        <p:nvSpPr>
          <p:cNvPr id="296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850CD1-D03B-4982-AE5B-722177E768F3}" type="slidenum">
              <a:rPr lang="en-GB" altLang="en-US" smtClean="0"/>
              <a:pPr eaLnBrk="1" hangingPunct="1"/>
              <a:t>9</a:t>
            </a:fld>
            <a:endParaRPr lang="en-GB" altLang="en-US"/>
          </a:p>
        </p:txBody>
      </p:sp>
      <p:pic>
        <p:nvPicPr>
          <p:cNvPr id="2970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772400" cy="4648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040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A83F458D6B2D46AA6D910F4D912454" ma:contentTypeVersion="2" ma:contentTypeDescription="Create a new document." ma:contentTypeScope="" ma:versionID="0d9224d2d80884385a06cb95c8a51d9e">
  <xsd:schema xmlns:xsd="http://www.w3.org/2001/XMLSchema" xmlns:xs="http://www.w3.org/2001/XMLSchema" xmlns:p="http://schemas.microsoft.com/office/2006/metadata/properties" xmlns:ns2="2178a672-8365-4728-9a3f-ea91b27d3620" targetNamespace="http://schemas.microsoft.com/office/2006/metadata/properties" ma:root="true" ma:fieldsID="017356ec278a5e4fc50e09e1749f7c19" ns2:_="">
    <xsd:import namespace="2178a672-8365-4728-9a3f-ea91b27d36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8a672-8365-4728-9a3f-ea91b27d36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963548-6921-4A7C-B35C-771DD02B891B}">
  <ds:schemaRefs>
    <ds:schemaRef ds:uri="http://schemas.microsoft.com/sharepoint/v3/contenttype/forms"/>
  </ds:schemaRefs>
</ds:datastoreItem>
</file>

<file path=customXml/itemProps2.xml><?xml version="1.0" encoding="utf-8"?>
<ds:datastoreItem xmlns:ds="http://schemas.openxmlformats.org/officeDocument/2006/customXml" ds:itemID="{9ABCE38E-14C3-4BF0-A4F1-4EE2C9D33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8a672-8365-4728-9a3f-ea91b27d36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4407AC-DFA9-4CEB-834E-2BA300694B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241</TotalTime>
  <Words>592</Words>
  <Application>Microsoft Office PowerPoint</Application>
  <PresentationFormat>On-screen Show (4:3)</PresentationFormat>
  <Paragraphs>99</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Lecture 1 </vt:lpstr>
      <vt:lpstr>Different types energy storage</vt:lpstr>
      <vt:lpstr>EV/HEV Performance Requirements in terms of battery</vt:lpstr>
      <vt:lpstr>PowerPoint Presentation</vt:lpstr>
      <vt:lpstr>What is battery? </vt:lpstr>
      <vt:lpstr>cell</vt:lpstr>
      <vt:lpstr>Some example electrochemical cells</vt:lpstr>
      <vt:lpstr>batteries</vt:lpstr>
      <vt:lpstr>Energy Storage(Batteries)</vt:lpstr>
      <vt:lpstr>Batteries suitable for use in vehicles (Rechargeable)</vt:lpstr>
      <vt:lpstr>Overview of Batteries</vt:lpstr>
      <vt:lpstr>Overview of batteries(designer point of view for EV/HEV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chetan khadse</cp:lastModifiedBy>
  <cp:revision>12</cp:revision>
  <dcterms:created xsi:type="dcterms:W3CDTF">2006-08-16T00:00:00Z</dcterms:created>
  <dcterms:modified xsi:type="dcterms:W3CDTF">2024-02-01T03:37:24Z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0x010100ADA83F458D6B2D46AA6D910F4D912454</vt:lpwstr>
  </property>
</Properties>
</file>