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59" r:id="rId6"/>
    <p:sldId id="262" r:id="rId7"/>
    <p:sldId id="273" r:id="rId8"/>
    <p:sldId id="261" r:id="rId9"/>
    <p:sldId id="263" r:id="rId10"/>
    <p:sldId id="268" r:id="rId11"/>
    <p:sldId id="274" r:id="rId12"/>
    <p:sldId id="275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60307-ACBC-43F2-AFE4-34F980AAE83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9F66-4A14-45A5-A87A-41B892DBA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73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384A68-C983-45D5-9A69-5F19677D72D7}" type="slidenum">
              <a:rPr lang="en-GB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352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5A89E38-3230-47AD-9F63-93568F2C5A5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8662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u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t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"/>
          <p:cNvSpPr txBox="1">
            <a:spLocks noChangeArrowheads="1"/>
          </p:cNvSpPr>
          <p:nvPr/>
        </p:nvSpPr>
        <p:spPr bwMode="auto">
          <a:xfrm>
            <a:off x="1816100" y="1676400"/>
            <a:ext cx="6096000" cy="769441"/>
          </a:xfrm>
          <a:prstGeom prst="rect">
            <a:avLst/>
          </a:prstGeom>
          <a:solidFill>
            <a:srgbClr val="B0F5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N" altLang="en-US" sz="4400" b="1" dirty="0">
                <a:solidFill>
                  <a:schemeClr val="accent2"/>
                </a:solidFill>
              </a:rPr>
              <a:t>Energy Storage Systems</a:t>
            </a:r>
            <a:endParaRPr lang="en-GB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2209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Subtitle 1"/>
          <p:cNvSpPr>
            <a:spLocks noGrp="1"/>
          </p:cNvSpPr>
          <p:nvPr>
            <p:ph type="subTitle" idx="1"/>
          </p:nvPr>
        </p:nvSpPr>
        <p:spPr bwMode="auto">
          <a:xfrm>
            <a:off x="2286000" y="38100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Dr. Chetan B. Khadse</a:t>
            </a:r>
            <a:endParaRPr lang="en-IN" alt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82B8F2-66BC-46B2-BD24-7FE851570DBE}" type="slidenum">
              <a:rPr lang="en-GB" altLang="en-US" smtClean="0"/>
              <a:pPr eaLnBrk="1" hangingPunct="1"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917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0000"/>
                </a:solidFill>
              </a:rPr>
              <a:t>Charge and Discharge rates(</a:t>
            </a:r>
            <a:r>
              <a:rPr lang="en-US" b="1" dirty="0"/>
              <a:t>C rate)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C-rate is a measure of the rate at which a battery is being charged or discharged</a:t>
            </a:r>
          </a:p>
          <a:p>
            <a:r>
              <a:rPr lang="en-US" dirty="0"/>
              <a:t>It is defined as the current through the battery divided by the theoretical current draw under which the battery would deliver its nominal rated capacity in one hour</a:t>
            </a:r>
            <a:endParaRPr lang="en-US" baseline="30000" dirty="0"/>
          </a:p>
          <a:p>
            <a:r>
              <a:rPr lang="en-US" dirty="0"/>
              <a:t>It has the units </a:t>
            </a:r>
            <a:r>
              <a:rPr lang="en-US" dirty="0">
                <a:hlinkClick r:id="rId2" tooltip="Hour"/>
              </a:rPr>
              <a:t>h</a:t>
            </a:r>
            <a:r>
              <a:rPr lang="en-US" baseline="30000" dirty="0"/>
              <a:t>−1</a:t>
            </a:r>
            <a:endParaRPr lang="en-US" dirty="0"/>
          </a:p>
          <a:p>
            <a:r>
              <a:rPr lang="en-US" dirty="0"/>
              <a:t>C-rate is used as a rating on batteries to indicate the maximum current that a battery can safely deliver on a circuit</a:t>
            </a:r>
          </a:p>
          <a:p>
            <a:r>
              <a:rPr lang="en-US" dirty="0"/>
              <a:t>Standards for rechargeable batteries generally rate the capacity over a 4-hour, 8 hour or longer discharge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11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Battery Specific Energy (</a:t>
            </a:r>
            <a:r>
              <a:rPr lang="en-IN" dirty="0" err="1"/>
              <a:t>SEbatt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Specific energy </a:t>
            </a:r>
            <a:r>
              <a:rPr lang="en-US" sz="2000" dirty="0"/>
              <a:t>is the amount of electrical energy stored for every kilogram of battery mass. It has units of Wh.kg−1 .</a:t>
            </a:r>
          </a:p>
          <a:p>
            <a:r>
              <a:rPr lang="en-US" sz="2000" dirty="0"/>
              <a:t>The amount of energy per unit of battery mass is termed as the </a:t>
            </a:r>
            <a:r>
              <a:rPr lang="en-US" sz="2000" dirty="0">
                <a:solidFill>
                  <a:srgbClr val="FF0000"/>
                </a:solidFill>
              </a:rPr>
              <a:t>specific energy </a:t>
            </a:r>
            <a:r>
              <a:rPr lang="en-US" sz="2000" dirty="0"/>
              <a:t>of battery</a:t>
            </a:r>
          </a:p>
          <a:p>
            <a:r>
              <a:rPr lang="en-US" sz="2000" dirty="0"/>
              <a:t>expressed in watt-hour per kilogram (</a:t>
            </a:r>
            <a:r>
              <a:rPr lang="en-US" sz="2000" dirty="0" err="1"/>
              <a:t>Wh</a:t>
            </a:r>
            <a:r>
              <a:rPr lang="en-US" sz="2000" dirty="0"/>
              <a:t>/kg). serves as an approximation of the energy deliverable from a battery </a:t>
            </a:r>
          </a:p>
          <a:p>
            <a:r>
              <a:rPr lang="en-US" sz="2000" dirty="0"/>
              <a:t>commonly used as a reference quantifier between classes of battery technology</a:t>
            </a:r>
          </a:p>
          <a:p>
            <a:r>
              <a:rPr lang="en-US" sz="2000" dirty="0"/>
              <a:t>The actual energy that can be extracted from a battery system depends on several factors such as the temperature and discharge rate. </a:t>
            </a:r>
          </a:p>
          <a:p>
            <a:r>
              <a:rPr lang="en-US" sz="2000" dirty="0"/>
              <a:t>As a general expression, the battery specific energy is</a:t>
            </a:r>
            <a:endParaRPr lang="en-US" dirty="0"/>
          </a:p>
          <a:p>
            <a:r>
              <a:rPr lang="en-US" sz="2000" dirty="0"/>
              <a:t>Since the discharge energy varies with the discharge rate of the battery, the specific energy of the battery also varies accordingly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26867"/>
            <a:ext cx="3200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Battery Specific Power (</a:t>
            </a:r>
            <a:r>
              <a:rPr lang="en-IN" dirty="0" err="1"/>
              <a:t>SPbatt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Specific power </a:t>
            </a:r>
            <a:r>
              <a:rPr lang="en-US" sz="2000" dirty="0"/>
              <a:t>is the amount of power obtained per kilogram of battery. It is a highly variable and rather anomalous quantity, since the power given out by the battery depends far more upon the load connected to it than the battery itself.</a:t>
            </a:r>
          </a:p>
          <a:p>
            <a:r>
              <a:rPr lang="en-US" sz="2000" dirty="0"/>
              <a:t>The specific power of a battery system is the parameter that quantifies the </a:t>
            </a:r>
            <a:r>
              <a:rPr lang="en-US" sz="2000" dirty="0">
                <a:solidFill>
                  <a:srgbClr val="FF0000"/>
                </a:solidFill>
              </a:rPr>
              <a:t>magnitude of power obtainable per unit mass</a:t>
            </a:r>
          </a:p>
          <a:p>
            <a:r>
              <a:rPr lang="en-US" sz="2000" dirty="0"/>
              <a:t> Expressed in watt per kilogram (W/kg)</a:t>
            </a:r>
          </a:p>
          <a:p>
            <a:r>
              <a:rPr lang="en-US" sz="2000" dirty="0"/>
              <a:t>serves as an approximation of the power level available from a battery system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953000"/>
            <a:ext cx="3190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0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0000"/>
                </a:solidFill>
              </a:rPr>
              <a:t>Battery Performance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ctr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BATTERY PARAMETERS:</a:t>
            </a:r>
          </a:p>
          <a:p>
            <a:pPr marL="0" indent="0" fontAlgn="ctr">
              <a:spcBef>
                <a:spcPts val="0"/>
              </a:spcBef>
              <a:buNone/>
              <a:defRPr/>
            </a:pPr>
            <a:endParaRPr lang="en-IN" dirty="0">
              <a:solidFill>
                <a:srgbClr val="000000"/>
              </a:solidFill>
            </a:endParaRPr>
          </a:p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Battery Capacity</a:t>
            </a:r>
          </a:p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Open circuit&amp; terminal voltages</a:t>
            </a:r>
          </a:p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SOC</a:t>
            </a:r>
          </a:p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SD</a:t>
            </a:r>
          </a:p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DOD</a:t>
            </a:r>
          </a:p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Energy Density</a:t>
            </a:r>
          </a:p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power density</a:t>
            </a:r>
          </a:p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Specific energy </a:t>
            </a:r>
          </a:p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Specific Power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2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Battery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capacity of a battery system is the measure of the amount of free charge generated by the active material at the negative electrode and consumed by the positive electrode. </a:t>
            </a:r>
          </a:p>
          <a:p>
            <a:r>
              <a:rPr lang="en-US" dirty="0"/>
              <a:t>This parameter is measured in Coulombs (C)</a:t>
            </a:r>
          </a:p>
          <a:p>
            <a:r>
              <a:rPr lang="en-US" dirty="0"/>
              <a:t>It is generally expressed in Ampere-hour (Ah)</a:t>
            </a:r>
          </a:p>
          <a:p>
            <a:r>
              <a:rPr lang="en-IN" dirty="0"/>
              <a:t>where 1Ah = 3600C</a:t>
            </a:r>
          </a:p>
          <a:p>
            <a:pPr marL="0" indent="0">
              <a:buNone/>
            </a:pPr>
            <a:r>
              <a:rPr lang="en-US" dirty="0"/>
              <a:t>Ah of a battery system which is sometimes denoted by the letter ‘C’ corresponding to the </a:t>
            </a:r>
            <a:r>
              <a:rPr lang="en-US" dirty="0" err="1"/>
              <a:t>coulometric</a:t>
            </a:r>
            <a:r>
              <a:rPr lang="en-US" dirty="0"/>
              <a:t> capacity, is specified under constant current discharge.</a:t>
            </a:r>
          </a:p>
          <a:p>
            <a:pPr marL="0" indent="0">
              <a:buNone/>
            </a:pPr>
            <a:r>
              <a:rPr lang="en-US" dirty="0"/>
              <a:t>Ideally, the Ah rating for a specific battery would be the same for any discharge current.</a:t>
            </a:r>
          </a:p>
          <a:p>
            <a:pPr marL="0" indent="0">
              <a:buNone/>
            </a:pPr>
            <a:r>
              <a:rPr lang="en-US" dirty="0"/>
              <a:t>Practically, actual capacity is dependent on the magnitude of the discharge current</a:t>
            </a:r>
          </a:p>
          <a:p>
            <a:pPr marL="0" indent="0">
              <a:buNone/>
            </a:pPr>
            <a:r>
              <a:rPr lang="en-US" dirty="0"/>
              <a:t>For example, a 20Ah battery could be rated to deliver 1A for 20 hours but instead would not be able to deliver 20A for a complete 1-hour duration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32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stored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energy stored in a battery depends on its voltage, and the charge stored. </a:t>
            </a:r>
          </a:p>
          <a:p>
            <a:r>
              <a:rPr lang="en-US" dirty="0"/>
              <a:t>The SI unit is the Joule, but this is an inconveniently small unit</a:t>
            </a:r>
          </a:p>
          <a:p>
            <a:r>
              <a:rPr lang="en-US" dirty="0"/>
              <a:t>Unit- </a:t>
            </a:r>
            <a:r>
              <a:rPr lang="en-US" dirty="0" err="1"/>
              <a:t>Whr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0"/>
            <a:ext cx="403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67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>
              <a:spcBef>
                <a:spcPts val="0"/>
              </a:spcBef>
              <a:defRPr/>
            </a:pPr>
            <a:r>
              <a:rPr lang="en-IN" dirty="0">
                <a:solidFill>
                  <a:srgbClr val="000000"/>
                </a:solidFill>
              </a:rPr>
              <a:t>Open circuit&amp; terminal voltages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electric cells have nominal voltages which gives the approximate voltage when the cell is delivering electrical power. </a:t>
            </a:r>
          </a:p>
          <a:p>
            <a:r>
              <a:rPr lang="en-US" dirty="0"/>
              <a:t>The cells can be connected in series to give the overall voltage required. </a:t>
            </a:r>
          </a:p>
          <a:p>
            <a:r>
              <a:rPr lang="en-US" dirty="0"/>
              <a:t>V=Terminal voltage</a:t>
            </a:r>
          </a:p>
          <a:p>
            <a:r>
              <a:rPr lang="en-US" dirty="0"/>
              <a:t>E= Nominal voltage</a:t>
            </a:r>
          </a:p>
          <a:p>
            <a:r>
              <a:rPr lang="en-US" dirty="0"/>
              <a:t>R=internal resistance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67200"/>
            <a:ext cx="4024313" cy="207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14560"/>
            <a:ext cx="3556000" cy="39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73517"/>
            <a:ext cx="1752600" cy="44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84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Self-discharge rates(SD)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rate at which battery discharges when unused</a:t>
            </a:r>
          </a:p>
          <a:p>
            <a:r>
              <a:rPr lang="en-US" dirty="0"/>
              <a:t>Most batteries discharge when left unused, and this is known as self-discharge</a:t>
            </a:r>
          </a:p>
          <a:p>
            <a:r>
              <a:rPr lang="en-US" dirty="0"/>
              <a:t>This is important as it means some batteries cannot be left for long periods without recharging</a:t>
            </a:r>
          </a:p>
          <a:p>
            <a:r>
              <a:rPr lang="en-US" dirty="0"/>
              <a:t>The rate varies with battery type, and with other factors such as temperature</a:t>
            </a:r>
          </a:p>
          <a:p>
            <a:r>
              <a:rPr lang="en-US" dirty="0"/>
              <a:t>higher temperatures greatly increase self-discharge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00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&amp; DOD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State of charge (</a:t>
            </a:r>
            <a:r>
              <a:rPr lang="en-US" dirty="0" err="1"/>
              <a:t>SoC</a:t>
            </a:r>
            <a:r>
              <a:rPr lang="en-US" dirty="0"/>
              <a:t>) is the level of charge of an electric battery relative to its capacity</a:t>
            </a:r>
          </a:p>
          <a:p>
            <a:pPr marL="0" indent="0">
              <a:buNone/>
            </a:pPr>
            <a:r>
              <a:rPr lang="en-US" dirty="0"/>
              <a:t>The units of </a:t>
            </a:r>
            <a:r>
              <a:rPr lang="en-US" dirty="0" err="1"/>
              <a:t>SoC</a:t>
            </a:r>
            <a:r>
              <a:rPr lang="en-US" dirty="0"/>
              <a:t> are percentage points (0% =  empty; 100% = full)</a:t>
            </a:r>
          </a:p>
          <a:p>
            <a:pPr marL="0" indent="0">
              <a:buNone/>
            </a:pPr>
            <a:r>
              <a:rPr lang="en-US" dirty="0" err="1"/>
              <a:t>SoC</a:t>
            </a:r>
            <a:r>
              <a:rPr lang="en-US" dirty="0"/>
              <a:t> is normally used when discussing the current state of a battery in use</a:t>
            </a:r>
          </a:p>
          <a:p>
            <a:r>
              <a:rPr lang="en-US" dirty="0"/>
              <a:t>Depth of discharge (DoD): An alternative form of the same measure </a:t>
            </a:r>
          </a:p>
          <a:p>
            <a:pPr marL="0" indent="0">
              <a:buNone/>
            </a:pPr>
            <a:r>
              <a:rPr lang="en-US" dirty="0"/>
              <a:t>It is the </a:t>
            </a:r>
            <a:r>
              <a:rPr lang="en-US" dirty="0" err="1"/>
              <a:t>the</a:t>
            </a:r>
            <a:r>
              <a:rPr lang="en-US" dirty="0"/>
              <a:t> inverse of </a:t>
            </a:r>
            <a:r>
              <a:rPr lang="en-US" dirty="0" err="1"/>
              <a:t>SoC</a:t>
            </a:r>
            <a:r>
              <a:rPr lang="en-US" dirty="0"/>
              <a:t> (100% = empty; 0% = full). </a:t>
            </a:r>
          </a:p>
          <a:p>
            <a:pPr marL="0" indent="0">
              <a:buNone/>
            </a:pPr>
            <a:r>
              <a:rPr lang="en-US" dirty="0"/>
              <a:t>DoD is most often seen when discussing the lifetime of the battery after repeated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62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Energy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battery energy density</a:t>
            </a:r>
            <a:r>
              <a:rPr lang="en-US" dirty="0"/>
              <a:t> is the proportion of </a:t>
            </a:r>
            <a:r>
              <a:rPr lang="en-US" b="1" dirty="0"/>
              <a:t>energy</a:t>
            </a:r>
            <a:r>
              <a:rPr lang="en-US" dirty="0"/>
              <a:t> that can be included in a particular unit (mass or capacity) </a:t>
            </a:r>
          </a:p>
          <a:p>
            <a:r>
              <a:rPr lang="en-US" dirty="0"/>
              <a:t>Energy density is the amount of electrical energy stored per cubic </a:t>
            </a:r>
            <a:r>
              <a:rPr lang="en-US" dirty="0" err="1"/>
              <a:t>metre</a:t>
            </a:r>
            <a:r>
              <a:rPr lang="en-US" dirty="0"/>
              <a:t> of battery volume.</a:t>
            </a:r>
          </a:p>
          <a:p>
            <a:r>
              <a:rPr lang="en-US" dirty="0"/>
              <a:t>It normally has units of Wh.m−3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09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Power density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/>
              <a:t>Power density</a:t>
            </a:r>
            <a:r>
              <a:rPr lang="en-IN" dirty="0"/>
              <a:t> is the amount of </a:t>
            </a:r>
            <a:r>
              <a:rPr lang="en-IN" b="1" dirty="0"/>
              <a:t>power</a:t>
            </a:r>
            <a:r>
              <a:rPr lang="en-IN" dirty="0"/>
              <a:t> per unit volume. </a:t>
            </a:r>
          </a:p>
          <a:p>
            <a:pPr algn="just"/>
            <a:r>
              <a:rPr lang="en-IN" dirty="0"/>
              <a:t>In </a:t>
            </a:r>
            <a:r>
              <a:rPr lang="en-IN" b="1" dirty="0"/>
              <a:t>energy</a:t>
            </a:r>
            <a:r>
              <a:rPr lang="en-IN" dirty="0"/>
              <a:t> transformers including </a:t>
            </a:r>
            <a:r>
              <a:rPr lang="en-IN" b="1" dirty="0"/>
              <a:t>batteries</a:t>
            </a:r>
            <a:r>
              <a:rPr lang="en-IN" dirty="0"/>
              <a:t>, fuel cells, motors, etc., and also </a:t>
            </a:r>
            <a:r>
              <a:rPr lang="en-IN" b="1" dirty="0"/>
              <a:t>power</a:t>
            </a:r>
            <a:r>
              <a:rPr lang="en-IN" dirty="0"/>
              <a:t> supply units or similar, </a:t>
            </a:r>
            <a:r>
              <a:rPr lang="en-IN" b="1" dirty="0"/>
              <a:t>power density</a:t>
            </a:r>
            <a:r>
              <a:rPr lang="en-IN" dirty="0"/>
              <a:t> refers to a volume. </a:t>
            </a:r>
          </a:p>
          <a:p>
            <a:pPr algn="just"/>
            <a:r>
              <a:rPr lang="en-IN" dirty="0"/>
              <a:t>It is then also called volume </a:t>
            </a:r>
            <a:r>
              <a:rPr lang="en-IN" b="1" dirty="0"/>
              <a:t>power density</a:t>
            </a:r>
            <a:r>
              <a:rPr lang="en-IN" dirty="0"/>
              <a:t>, which is expressed as W/m</a:t>
            </a:r>
            <a:r>
              <a:rPr lang="en-IN" baseline="30000" dirty="0"/>
              <a:t>3</a:t>
            </a:r>
            <a:r>
              <a:rPr lang="en-IN" dirty="0"/>
              <a:t>.</a:t>
            </a:r>
          </a:p>
          <a:p>
            <a:pPr algn="just"/>
            <a:r>
              <a:rPr lang="en-IN" b="1" dirty="0"/>
              <a:t>In SI base units: </a:t>
            </a:r>
            <a:r>
              <a:rPr lang="en-IN" dirty="0"/>
              <a:t>kg·m</a:t>
            </a:r>
            <a:r>
              <a:rPr lang="en-IN" baseline="30000" dirty="0"/>
              <a:t>−1</a:t>
            </a:r>
            <a:r>
              <a:rPr lang="en-IN" dirty="0"/>
              <a:t>s</a:t>
            </a:r>
            <a:r>
              <a:rPr lang="en-IN" baseline="30000" dirty="0"/>
              <a:t>−3</a:t>
            </a:r>
            <a:endParaRPr lang="en-IN" dirty="0"/>
          </a:p>
          <a:p>
            <a:pPr algn="just"/>
            <a:r>
              <a:rPr lang="en-IN" b="1" dirty="0"/>
              <a:t>SI unit: </a:t>
            </a:r>
            <a:r>
              <a:rPr lang="en-IN" dirty="0">
                <a:hlinkClick r:id="rId2"/>
              </a:rPr>
              <a:t>W</a:t>
            </a:r>
            <a:r>
              <a:rPr lang="en-IN" dirty="0"/>
              <a:t>/m</a:t>
            </a:r>
            <a:r>
              <a:rPr lang="en-IN" baseline="30000" dirty="0"/>
              <a:t>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81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83F458D6B2D46AA6D910F4D912454" ma:contentTypeVersion="2" ma:contentTypeDescription="Create a new document." ma:contentTypeScope="" ma:versionID="0d9224d2d80884385a06cb95c8a51d9e">
  <xsd:schema xmlns:xsd="http://www.w3.org/2001/XMLSchema" xmlns:xs="http://www.w3.org/2001/XMLSchema" xmlns:p="http://schemas.microsoft.com/office/2006/metadata/properties" xmlns:ns2="2178a672-8365-4728-9a3f-ea91b27d3620" targetNamespace="http://schemas.microsoft.com/office/2006/metadata/properties" ma:root="true" ma:fieldsID="017356ec278a5e4fc50e09e1749f7c19" ns2:_="">
    <xsd:import namespace="2178a672-8365-4728-9a3f-ea91b27d36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8a672-8365-4728-9a3f-ea91b27d36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A03BAA-852A-43A5-AD8A-03A86C8C98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4EFDF9-A99E-4799-AF04-997356ADBC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CAC76D-305A-4803-8EAD-68E1375646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8a672-8365-4728-9a3f-ea91b27d3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5839</TotalTime>
  <Words>883</Words>
  <Application>Microsoft Office PowerPoint</Application>
  <PresentationFormat>On-screen Show (4:3)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Battery Performance Characteristics</vt:lpstr>
      <vt:lpstr>Battery Capacity</vt:lpstr>
      <vt:lpstr>Energy stored</vt:lpstr>
      <vt:lpstr>Open circuit&amp; terminal voltages</vt:lpstr>
      <vt:lpstr>Self-discharge rates(SD)</vt:lpstr>
      <vt:lpstr>SOC &amp; DOD</vt:lpstr>
      <vt:lpstr>Energy density</vt:lpstr>
      <vt:lpstr>Power density</vt:lpstr>
      <vt:lpstr>Charge and Discharge rates(C rate) </vt:lpstr>
      <vt:lpstr>Battery Specific Energy (SEbatt)</vt:lpstr>
      <vt:lpstr>Battery Specific Power (SPbatt)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Anupama</dc:creator>
  <cp:lastModifiedBy>chetan khadse</cp:lastModifiedBy>
  <cp:revision>16</cp:revision>
  <dcterms:created xsi:type="dcterms:W3CDTF">2006-08-16T00:00:00Z</dcterms:created>
  <dcterms:modified xsi:type="dcterms:W3CDTF">2024-02-05T03:41:01Z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0x010100ADA83F458D6B2D46AA6D910F4D912454</vt:lpwstr>
  </property>
</Properties>
</file>