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8"/>
  </p:notesMasterIdLst>
  <p:sldIdLst>
    <p:sldId id="257" r:id="rId5"/>
    <p:sldId id="262" r:id="rId6"/>
    <p:sldId id="263" r:id="rId7"/>
    <p:sldId id="264" r:id="rId8"/>
    <p:sldId id="266" r:id="rId9"/>
    <p:sldId id="267" r:id="rId10"/>
    <p:sldId id="268" r:id="rId11"/>
    <p:sldId id="269" r:id="rId12"/>
    <p:sldId id="270" r:id="rId13"/>
    <p:sldId id="271" r:id="rId14"/>
    <p:sldId id="272" r:id="rId15"/>
    <p:sldId id="265" r:id="rId16"/>
    <p:sldId id="273" r:id="rId17"/>
    <p:sldId id="274" r:id="rId18"/>
    <p:sldId id="275" r:id="rId19"/>
    <p:sldId id="276" r:id="rId20"/>
    <p:sldId id="278" r:id="rId21"/>
    <p:sldId id="277" r:id="rId22"/>
    <p:sldId id="279" r:id="rId23"/>
    <p:sldId id="281" r:id="rId24"/>
    <p:sldId id="280" r:id="rId25"/>
    <p:sldId id="282" r:id="rId26"/>
    <p:sldId id="283"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9" d="100"/>
          <a:sy n="59" d="100"/>
        </p:scale>
        <p:origin x="150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99383DF-5140-4282-B8FF-64F501A738D1}" type="datetimeFigureOut">
              <a:rPr lang="en-IN" smtClean="0"/>
              <a:pPr/>
              <a:t>01-02-2024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0271CD-E322-44F3-B58D-55F0C7C02C7A}" type="slidenum">
              <a:rPr lang="en-IN" smtClean="0"/>
              <a:pPr/>
              <a:t>‹#›</a:t>
            </a:fld>
            <a:endParaRPr lang="en-IN"/>
          </a:p>
        </p:txBody>
      </p:sp>
    </p:spTree>
    <p:extLst>
      <p:ext uri="{BB962C8B-B14F-4D97-AF65-F5344CB8AC3E}">
        <p14:creationId xmlns:p14="http://schemas.microsoft.com/office/powerpoint/2010/main" val="4214887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71384A68-C983-45D5-9A69-5F19677D72D7}" type="slidenum">
              <a:rPr lang="en-GB" altLang="en-US" smtClean="0"/>
              <a:pPr eaLnBrk="1" hangingPunct="1">
                <a:spcBef>
                  <a:spcPct val="0"/>
                </a:spcBef>
              </a:pPr>
              <a:t>1</a:t>
            </a:fld>
            <a:endParaRPr lang="en-GB" altLang="en-US"/>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E0271CD-E322-44F3-B58D-55F0C7C02C7A}" type="slidenum">
              <a:rPr lang="en-IN" smtClean="0"/>
              <a:pPr/>
              <a:t>8</a:t>
            </a:fld>
            <a:endParaRPr lang="en-IN"/>
          </a:p>
        </p:txBody>
      </p:sp>
    </p:spTree>
    <p:extLst>
      <p:ext uri="{BB962C8B-B14F-4D97-AF65-F5344CB8AC3E}">
        <p14:creationId xmlns:p14="http://schemas.microsoft.com/office/powerpoint/2010/main" val="15442221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
        <p:nvSpPr>
          <p:cNvPr id="4" name="Slide Number Placeholder 4"/>
          <p:cNvSpPr>
            <a:spLocks noGrp="1"/>
          </p:cNvSpPr>
          <p:nvPr>
            <p:ph type="sldNum" sz="quarter" idx="10"/>
          </p:nvPr>
        </p:nvSpPr>
        <p:spPr>
          <a:xfrm>
            <a:off x="3352800" y="6248400"/>
            <a:ext cx="1905000" cy="457200"/>
          </a:xfrm>
          <a:prstGeom prst="rect">
            <a:avLst/>
          </a:prstGeom>
        </p:spPr>
        <p:txBody>
          <a:bodyPr/>
          <a:lstStyle>
            <a:lvl1pPr algn="ctr">
              <a:defRPr/>
            </a:lvl1pPr>
          </a:lstStyle>
          <a:p>
            <a:pPr>
              <a:defRPr/>
            </a:pPr>
            <a:fld id="{95A89E38-3230-47AD-9F63-93568F2C5A56}" type="slidenum">
              <a:rPr lang="en-GB" altLang="en-US"/>
              <a:pPr>
                <a:defRPr/>
              </a:pPr>
              <a:t>‹#›</a:t>
            </a:fld>
            <a:endParaRPr lang="en-GB" altLang="en-US" dirty="0"/>
          </a:p>
        </p:txBody>
      </p:sp>
    </p:spTree>
    <p:extLst>
      <p:ext uri="{BB962C8B-B14F-4D97-AF65-F5344CB8AC3E}">
        <p14:creationId xmlns:p14="http://schemas.microsoft.com/office/powerpoint/2010/main" val="2725179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8"/>
          <p:cNvSpPr txBox="1">
            <a:spLocks noChangeArrowheads="1"/>
          </p:cNvSpPr>
          <p:nvPr/>
        </p:nvSpPr>
        <p:spPr bwMode="auto">
          <a:xfrm>
            <a:off x="1676400" y="1600200"/>
            <a:ext cx="6096000" cy="769441"/>
          </a:xfrm>
          <a:prstGeom prst="rect">
            <a:avLst/>
          </a:prstGeom>
          <a:solidFill>
            <a:srgbClr val="B0F5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IN" altLang="en-US" sz="4400" b="1" dirty="0"/>
              <a:t>Energy Storage Systems</a:t>
            </a:r>
            <a:endParaRPr lang="en-GB" altLang="en-US" sz="4400" b="1" dirty="0">
              <a:solidFill>
                <a:schemeClr val="accent2"/>
              </a:solidFill>
            </a:endParaRPr>
          </a:p>
        </p:txBody>
      </p:sp>
      <p:pic>
        <p:nvPicPr>
          <p:cNvPr id="1433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3429000"/>
            <a:ext cx="22098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41" name="Slide Number Placeholder 4"/>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E382B8F2-66BC-46B2-BD24-7FE851570DBE}" type="slidenum">
              <a:rPr lang="en-GB" altLang="en-US" smtClean="0"/>
              <a:pPr eaLnBrk="1" hangingPunct="1"/>
              <a:t>1</a:t>
            </a:fld>
            <a:endParaRPr lang="en-GB" altLang="en-US"/>
          </a:p>
        </p:txBody>
      </p:sp>
    </p:spTree>
    <p:extLst>
      <p:ext uri="{BB962C8B-B14F-4D97-AF65-F5344CB8AC3E}">
        <p14:creationId xmlns:p14="http://schemas.microsoft.com/office/powerpoint/2010/main" val="2199030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&amp; disadvantages</a:t>
            </a:r>
            <a:endParaRPr lang="en-IN"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Advantages: </a:t>
            </a:r>
          </a:p>
          <a:p>
            <a:pPr marL="0" indent="0">
              <a:buNone/>
            </a:pPr>
            <a:r>
              <a:rPr lang="en-US" dirty="0"/>
              <a:t>much longer life cycle than lead-acid batteries safe and abuse tolerant. </a:t>
            </a:r>
          </a:p>
          <a:p>
            <a:pPr marL="0" indent="0">
              <a:buNone/>
            </a:pPr>
            <a:r>
              <a:rPr lang="en-US" dirty="0"/>
              <a:t>Disadvantages: </a:t>
            </a:r>
          </a:p>
          <a:p>
            <a:pPr marL="0" indent="0">
              <a:buNone/>
            </a:pPr>
            <a:r>
              <a:rPr lang="en-US" dirty="0"/>
              <a:t>high cost, higher self-discharge rate compared to </a:t>
            </a:r>
            <a:r>
              <a:rPr lang="en-US" dirty="0" err="1"/>
              <a:t>NiCd</a:t>
            </a:r>
            <a:r>
              <a:rPr lang="en-US" dirty="0"/>
              <a:t>, poor charge acceptance capability at elevated temperatures, and low cell efficiency. </a:t>
            </a:r>
          </a:p>
          <a:p>
            <a:pPr marL="0" indent="0">
              <a:buNone/>
            </a:pPr>
            <a:r>
              <a:rPr lang="en-US" dirty="0"/>
              <a:t>NiMH is likely to survive as the leading rechargeable battery in the future for traction applications</a:t>
            </a:r>
            <a:endParaRPr lang="en-IN" dirty="0"/>
          </a:p>
        </p:txBody>
      </p:sp>
    </p:spTree>
    <p:extLst>
      <p:ext uri="{BB962C8B-B14F-4D97-AF65-F5344CB8AC3E}">
        <p14:creationId xmlns:p14="http://schemas.microsoft.com/office/powerpoint/2010/main" val="90338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LI-ION BATTERY</a:t>
            </a:r>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86400" y="1219200"/>
            <a:ext cx="3130550" cy="32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5181600"/>
            <a:ext cx="4468238" cy="1438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533400" y="1582341"/>
            <a:ext cx="4114800" cy="5355312"/>
          </a:xfrm>
          <a:prstGeom prst="rect">
            <a:avLst/>
          </a:prstGeom>
        </p:spPr>
        <p:txBody>
          <a:bodyPr wrap="square">
            <a:spAutoFit/>
          </a:bodyPr>
          <a:lstStyle/>
          <a:p>
            <a:pPr marL="285750" indent="-285750">
              <a:buFont typeface="Arial" panose="020B0604020202020204" pitchFamily="34" charset="0"/>
              <a:buChar char="•"/>
            </a:pPr>
            <a:r>
              <a:rPr lang="en-US" dirty="0"/>
              <a:t>During cell charge operation, lithium ions move in the opposite direction from the positive electrode to the negative electrode.</a:t>
            </a:r>
          </a:p>
          <a:p>
            <a:pPr marL="285750" indent="-285750">
              <a:buFont typeface="Arial" panose="020B0604020202020204" pitchFamily="34" charset="0"/>
              <a:buChar char="•"/>
            </a:pPr>
            <a:r>
              <a:rPr lang="en-US" dirty="0"/>
              <a:t> The nominal cell voltage for a Li-ion battery is 3.6 V, which is equivalent to three NiMH or </a:t>
            </a:r>
            <a:r>
              <a:rPr lang="en-US" dirty="0" err="1"/>
              <a:t>NiCd</a:t>
            </a:r>
            <a:r>
              <a:rPr lang="en-US" dirty="0"/>
              <a:t> battery cells.</a:t>
            </a:r>
          </a:p>
          <a:p>
            <a:pPr marL="285750" indent="-285750">
              <a:buFont typeface="Arial" panose="020B0604020202020204" pitchFamily="34" charset="0"/>
              <a:buChar char="•"/>
            </a:pPr>
            <a:r>
              <a:rPr lang="en-US" dirty="0"/>
              <a:t>Lithium-ion batteries have high specific energy, high specific power, high energy efficiency, good high-temperature performance, and low self-discharge. </a:t>
            </a:r>
          </a:p>
          <a:p>
            <a:pPr marL="285750" indent="-285750">
              <a:buFont typeface="Arial" panose="020B0604020202020204" pitchFamily="34" charset="0"/>
              <a:buChar char="•"/>
            </a:pPr>
            <a:r>
              <a:rPr lang="en-US" dirty="0"/>
              <a:t>The components of Li-ion batteries are also recyclable. </a:t>
            </a:r>
          </a:p>
          <a:p>
            <a:pPr marL="285750" indent="-285750">
              <a:buFont typeface="Arial" panose="020B0604020202020204" pitchFamily="34" charset="0"/>
              <a:buChar char="•"/>
            </a:pPr>
            <a:r>
              <a:rPr lang="en-US" dirty="0"/>
              <a:t>These characteristics make Li-ion batteries highly suitable for EV and HEV and other applications of rechargeable batteries.</a:t>
            </a:r>
          </a:p>
          <a:p>
            <a:r>
              <a:rPr lang="en-US" dirty="0"/>
              <a:t>Disadvantages: safety&amp; cost </a:t>
            </a:r>
            <a:endParaRPr lang="en-IN" dirty="0"/>
          </a:p>
        </p:txBody>
      </p:sp>
    </p:spTree>
    <p:extLst>
      <p:ext uri="{BB962C8B-B14F-4D97-AF65-F5344CB8AC3E}">
        <p14:creationId xmlns:p14="http://schemas.microsoft.com/office/powerpoint/2010/main" val="1174978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endParaRPr lang="en-IN"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762000"/>
            <a:ext cx="8305799" cy="601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228600"/>
            <a:ext cx="62484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553376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Alternative Energy Sources</a:t>
            </a:r>
          </a:p>
        </p:txBody>
      </p:sp>
      <p:sp>
        <p:nvSpPr>
          <p:cNvPr id="3" name="Content Placeholder 2"/>
          <p:cNvSpPr>
            <a:spLocks noGrp="1"/>
          </p:cNvSpPr>
          <p:nvPr>
            <p:ph idx="1"/>
          </p:nvPr>
        </p:nvSpPr>
        <p:spPr/>
        <p:txBody>
          <a:bodyPr>
            <a:normAutofit fontScale="77500" lnSpcReduction="20000"/>
          </a:bodyPr>
          <a:lstStyle/>
          <a:p>
            <a:r>
              <a:rPr lang="en-US" dirty="0"/>
              <a:t>The possible alternatives to batteries as portable energy sources that are being investigated today for electric vehicles (EVs) and hybrid electric vehicles (HEVs) and other applications are </a:t>
            </a:r>
            <a:r>
              <a:rPr lang="en-US" dirty="0">
                <a:solidFill>
                  <a:srgbClr val="FF0000"/>
                </a:solidFill>
              </a:rPr>
              <a:t>fuel cells and flywheels</a:t>
            </a:r>
            <a:r>
              <a:rPr lang="en-US" dirty="0"/>
              <a:t> </a:t>
            </a:r>
          </a:p>
          <a:p>
            <a:r>
              <a:rPr lang="en-US" dirty="0" err="1"/>
              <a:t>Ultracapacitor</a:t>
            </a:r>
            <a:r>
              <a:rPr lang="en-US" dirty="0"/>
              <a:t> technology has advanced tremendously in recent years, although it is unlikely to achieve specific energy levels high enough to serve as the sole energy source of a vehicle</a:t>
            </a:r>
          </a:p>
          <a:p>
            <a:r>
              <a:rPr lang="en-US" dirty="0"/>
              <a:t>However, </a:t>
            </a:r>
            <a:r>
              <a:rPr lang="en-US" dirty="0" err="1"/>
              <a:t>ultracapacitors</a:t>
            </a:r>
            <a:r>
              <a:rPr lang="en-US" dirty="0"/>
              <a:t> in conjunction with a battery or fuel cell have the possibility of being excellent portable energy sources with sufficient specific energy and specific power for the next generation of vehicles.</a:t>
            </a:r>
            <a:endParaRPr lang="en-IN" dirty="0"/>
          </a:p>
        </p:txBody>
      </p:sp>
    </p:spTree>
    <p:extLst>
      <p:ext uri="{BB962C8B-B14F-4D97-AF65-F5344CB8AC3E}">
        <p14:creationId xmlns:p14="http://schemas.microsoft.com/office/powerpoint/2010/main" val="19451096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Fuel Cells</a:t>
            </a:r>
            <a:endParaRPr lang="en-IN"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fuel cell is an electrochemical device that produces electricity by means of a chemical reaction, much like a battery. </a:t>
            </a:r>
          </a:p>
          <a:p>
            <a:pPr marL="0" indent="0">
              <a:buNone/>
            </a:pPr>
            <a:r>
              <a:rPr lang="en-US" dirty="0"/>
              <a:t>The major difference between batteries and fuel cells is that the latter can produce electricity as long as fuel is supplied, while batteries produce electricity from stored chemical energy and, hence, require frequent recharging. </a:t>
            </a:r>
          </a:p>
          <a:p>
            <a:pPr marL="0" indent="0">
              <a:buNone/>
            </a:pPr>
            <a:r>
              <a:rPr lang="en-US" dirty="0"/>
              <a:t>The basic structure of a fuel cell consists of an anode and a cathode, similar to a battery. The fuel supplied to the cell is hydrogen and oxygen.</a:t>
            </a:r>
            <a:endParaRPr lang="en-IN" dirty="0"/>
          </a:p>
        </p:txBody>
      </p:sp>
    </p:spTree>
    <p:extLst>
      <p:ext uri="{BB962C8B-B14F-4D97-AF65-F5344CB8AC3E}">
        <p14:creationId xmlns:p14="http://schemas.microsoft.com/office/powerpoint/2010/main" val="30053076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0" indent="0">
              <a:buNone/>
            </a:pPr>
            <a:r>
              <a:rPr lang="en-US" sz="2000" dirty="0"/>
              <a:t>The flow of electrons from the anode to the cathode through the external circuit is what produces electricity. For the overall cell reaction to complete, oxygen or air must be passed over the cathode. </a:t>
            </a:r>
          </a:p>
          <a:p>
            <a:pPr marL="0" indent="0">
              <a:buNone/>
            </a:pPr>
            <a:r>
              <a:rPr lang="en-US" sz="2000" dirty="0"/>
              <a:t>The cathode reaction takes place in two stages. First, the bond between the two oxygen atoms in the molecule breaks and then each ionized oxygen atom grabs two electrons coming from the anode through the external circuit to become negatively charged. </a:t>
            </a:r>
          </a:p>
          <a:p>
            <a:pPr marL="0" indent="0">
              <a:buNone/>
            </a:pPr>
            <a:r>
              <a:rPr lang="en-US" sz="2000" dirty="0"/>
              <a:t>The negatively charged oxygen atoms are balanced by the positively charged hydrogen atoms at the cathode, and the combination produces H2O commonly known as water. </a:t>
            </a:r>
          </a:p>
          <a:p>
            <a:pPr marL="0" indent="0">
              <a:buNone/>
            </a:pPr>
            <a:r>
              <a:rPr lang="en-US" sz="2000" dirty="0"/>
              <a:t>The chemical reaction taking place in a fuel cell is as follows:</a:t>
            </a:r>
          </a:p>
          <a:p>
            <a:pPr marL="0" indent="0">
              <a:buNone/>
            </a:pPr>
            <a:endParaRPr lang="en-US" sz="2000" dirty="0"/>
          </a:p>
          <a:p>
            <a:pPr marL="0" indent="0">
              <a:buNone/>
            </a:pPr>
            <a:endParaRPr lang="en-IN" sz="2000"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5257800"/>
            <a:ext cx="3657600" cy="153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4660900"/>
            <a:ext cx="2667000" cy="213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381794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r>
              <a:rPr lang="en-US" dirty="0"/>
              <a:t>There are several different types of fuel cells, each with strengths and weaknesses. </a:t>
            </a:r>
          </a:p>
          <a:p>
            <a:r>
              <a:rPr lang="en-US" dirty="0"/>
              <a:t>Low operating temperature is desirable for vehicle applications, despite the fact that higher temperatures result in higher reaction rates. </a:t>
            </a:r>
          </a:p>
          <a:p>
            <a:r>
              <a:rPr lang="en-US" dirty="0"/>
              <a:t>Rapid operation and co-generation capabilities are desirable for stationary applications. </a:t>
            </a:r>
          </a:p>
          <a:p>
            <a:r>
              <a:rPr lang="en-US" dirty="0"/>
              <a:t>Cogeneration refers to the capability to utilize the waste heat of a fuel cell to generate electricity using conventional means.</a:t>
            </a:r>
            <a:endParaRPr lang="en-IN" dirty="0"/>
          </a:p>
        </p:txBody>
      </p:sp>
    </p:spTree>
    <p:extLst>
      <p:ext uri="{BB962C8B-B14F-4D97-AF65-F5344CB8AC3E}">
        <p14:creationId xmlns:p14="http://schemas.microsoft.com/office/powerpoint/2010/main" val="24775913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10000"/>
          </a:bodyPr>
          <a:lstStyle/>
          <a:p>
            <a:pPr marL="0" indent="0">
              <a:buNone/>
            </a:pPr>
            <a:r>
              <a:rPr lang="en-US" dirty="0"/>
              <a:t> </a:t>
            </a:r>
            <a:r>
              <a:rPr lang="en-US" dirty="0">
                <a:solidFill>
                  <a:srgbClr val="FF0000"/>
                </a:solidFill>
              </a:rPr>
              <a:t>fuel cell for the vehicular application </a:t>
            </a:r>
          </a:p>
          <a:p>
            <a:pPr marL="0" indent="0">
              <a:buNone/>
            </a:pPr>
            <a:r>
              <a:rPr lang="en-US" dirty="0" err="1">
                <a:solidFill>
                  <a:srgbClr val="FF0000"/>
                </a:solidFill>
              </a:rPr>
              <a:t>Disdvantages</a:t>
            </a:r>
            <a:r>
              <a:rPr lang="en-US" dirty="0">
                <a:solidFill>
                  <a:srgbClr val="FF0000"/>
                </a:solidFill>
              </a:rPr>
              <a:t>:</a:t>
            </a:r>
            <a:r>
              <a:rPr lang="en-US" dirty="0"/>
              <a:t> size, cost, efficiency, and start-up transient times of fuel cells are yet to be at an acceptable stage for EV and HEV applications.(under research)</a:t>
            </a:r>
          </a:p>
          <a:p>
            <a:pPr marL="0" indent="0">
              <a:buNone/>
            </a:pPr>
            <a:r>
              <a:rPr lang="en-US" dirty="0"/>
              <a:t>The complexity of the controller required for fuel cell operation is another aspect that needs further attention. </a:t>
            </a:r>
          </a:p>
          <a:p>
            <a:pPr marL="0" indent="0">
              <a:buNone/>
            </a:pPr>
            <a:r>
              <a:rPr lang="en-US" dirty="0"/>
              <a:t>Although its viability has been well-proven in the space program, as well as in prototype vehicles, </a:t>
            </a:r>
            <a:r>
              <a:rPr lang="en-US" dirty="0">
                <a:solidFill>
                  <a:srgbClr val="FF0000"/>
                </a:solidFill>
              </a:rPr>
              <a:t>its immature status makes it a longer-term enabling technology</a:t>
            </a:r>
            <a:r>
              <a:rPr lang="en-US" dirty="0"/>
              <a:t> for an EV and HEV.</a:t>
            </a:r>
            <a:endParaRPr lang="en-IN" dirty="0"/>
          </a:p>
        </p:txBody>
      </p:sp>
    </p:spTree>
    <p:extLst>
      <p:ext uri="{BB962C8B-B14F-4D97-AF65-F5344CB8AC3E}">
        <p14:creationId xmlns:p14="http://schemas.microsoft.com/office/powerpoint/2010/main" val="30197595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685800"/>
            <a:ext cx="8458200" cy="5943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39235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Electrolytic capacitor</a:t>
            </a:r>
            <a:endParaRPr lang="en-IN" dirty="0"/>
          </a:p>
        </p:txBody>
      </p:sp>
      <p:sp>
        <p:nvSpPr>
          <p:cNvPr id="3" name="Content Placeholder 2"/>
          <p:cNvSpPr>
            <a:spLocks noGrp="1"/>
          </p:cNvSpPr>
          <p:nvPr>
            <p:ph idx="1"/>
          </p:nvPr>
        </p:nvSpPr>
        <p:spPr/>
        <p:txBody>
          <a:bodyPr>
            <a:noAutofit/>
          </a:bodyPr>
          <a:lstStyle/>
          <a:p>
            <a:r>
              <a:rPr lang="en-US" sz="2000" dirty="0"/>
              <a:t>Capacitors are devices that store energy by the separation of equal positive and negative electrostatic charges. </a:t>
            </a:r>
          </a:p>
          <a:p>
            <a:r>
              <a:rPr lang="en-US" sz="2000" dirty="0"/>
              <a:t>The basic structure of a capacitor consists of two conductors, known as plates, separated by a dielectric, which is an insulator.</a:t>
            </a:r>
          </a:p>
          <a:p>
            <a:r>
              <a:rPr lang="en-US" sz="2000" dirty="0"/>
              <a:t> The power densities of conventional capacitors are extremely high (~1012 W/m3 ), but the energy density is very low (~50 </a:t>
            </a:r>
            <a:r>
              <a:rPr lang="en-US" sz="2000" dirty="0" err="1"/>
              <a:t>Wh</a:t>
            </a:r>
            <a:r>
              <a:rPr lang="en-US" sz="2000" dirty="0"/>
              <a:t>/m3 ).</a:t>
            </a:r>
          </a:p>
          <a:p>
            <a:r>
              <a:rPr lang="en-US" sz="2000" dirty="0"/>
              <a:t> These conventional capacitors are commonly known as “electrolytic capacitors.” They are widely used in electrical circuits as intermediate energy storage elements for time constants that are of a completely different domain and are of much smaller order compared to the energy storage devices that are to serve as the primary energy sources for EVs. The capacitors are described in terms of capacitance, which is directly proportional to the dielectric constant of the insulating material and inversely proportional to the space between the two conducting plates. The capacitance is measured by the ratio of the magnitude of the charge between either plate and the potential difference between them (C=q/V). </a:t>
            </a:r>
            <a:endParaRPr lang="en-IN" sz="2000" dirty="0"/>
          </a:p>
        </p:txBody>
      </p:sp>
    </p:spTree>
    <p:extLst>
      <p:ext uri="{BB962C8B-B14F-4D97-AF65-F5344CB8AC3E}">
        <p14:creationId xmlns:p14="http://schemas.microsoft.com/office/powerpoint/2010/main" val="3210914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Batteries suitable for use in vehicles(Rechargeable)</a:t>
            </a:r>
            <a:endParaRPr lang="en-IN" sz="3200" dirty="0"/>
          </a:p>
        </p:txBody>
      </p:sp>
      <p:sp>
        <p:nvSpPr>
          <p:cNvPr id="3" name="Content Placeholder 2"/>
          <p:cNvSpPr>
            <a:spLocks noGrp="1"/>
          </p:cNvSpPr>
          <p:nvPr>
            <p:ph idx="1"/>
          </p:nvPr>
        </p:nvSpPr>
        <p:spPr/>
        <p:txBody>
          <a:bodyPr/>
          <a:lstStyle/>
          <a:p>
            <a:r>
              <a:rPr lang="en-US" dirty="0"/>
              <a:t>Lead acid batteries </a:t>
            </a:r>
          </a:p>
          <a:p>
            <a:r>
              <a:rPr lang="en-US" dirty="0"/>
              <a:t>Lithium ion batteries </a:t>
            </a:r>
          </a:p>
          <a:p>
            <a:r>
              <a:rPr lang="en-US" dirty="0"/>
              <a:t>Metal air batteries</a:t>
            </a:r>
          </a:p>
          <a:p>
            <a:r>
              <a:rPr lang="en-US" dirty="0"/>
              <a:t>nickel iron</a:t>
            </a:r>
          </a:p>
          <a:p>
            <a:r>
              <a:rPr lang="en-US" dirty="0"/>
              <a:t>nickel cadmium</a:t>
            </a:r>
          </a:p>
          <a:p>
            <a:r>
              <a:rPr lang="en-US" dirty="0"/>
              <a:t>nickel metal hydride</a:t>
            </a:r>
          </a:p>
          <a:p>
            <a:r>
              <a:rPr lang="en-US" dirty="0"/>
              <a:t>sodium </a:t>
            </a:r>
            <a:r>
              <a:rPr lang="en-US" dirty="0" err="1"/>
              <a:t>sulphur</a:t>
            </a:r>
            <a:r>
              <a:rPr lang="en-US" dirty="0"/>
              <a:t> and sodium metal chloride. </a:t>
            </a:r>
            <a:endParaRPr lang="en-IN" dirty="0"/>
          </a:p>
          <a:p>
            <a:endParaRPr lang="en-IN" dirty="0"/>
          </a:p>
        </p:txBody>
      </p:sp>
      <p:sp>
        <p:nvSpPr>
          <p:cNvPr id="4" name="Slide Number Placeholder 3"/>
          <p:cNvSpPr>
            <a:spLocks noGrp="1"/>
          </p:cNvSpPr>
          <p:nvPr>
            <p:ph type="sldNum" sz="quarter" idx="10"/>
          </p:nvPr>
        </p:nvSpPr>
        <p:spPr/>
        <p:txBody>
          <a:bodyPr/>
          <a:lstStyle/>
          <a:p>
            <a:pPr>
              <a:defRPr/>
            </a:pPr>
            <a:fld id="{94C42325-E516-458C-81E3-DE372422DFEE}" type="slidenum">
              <a:rPr lang="en-GB" altLang="en-US" smtClean="0"/>
              <a:pPr>
                <a:defRPr/>
              </a:pPr>
              <a:t>2</a:t>
            </a:fld>
            <a:endParaRPr lang="en-GB" altLang="en-US" dirty="0"/>
          </a:p>
        </p:txBody>
      </p:sp>
    </p:spTree>
    <p:extLst>
      <p:ext uri="{BB962C8B-B14F-4D97-AF65-F5344CB8AC3E}">
        <p14:creationId xmlns:p14="http://schemas.microsoft.com/office/powerpoint/2010/main" val="37060195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a:t>Supercapacitors/</a:t>
            </a:r>
            <a:r>
              <a:rPr lang="en-US" dirty="0" err="1"/>
              <a:t>ultracapacitor</a:t>
            </a:r>
            <a:endParaRPr lang="en-IN" dirty="0"/>
          </a:p>
        </p:txBody>
      </p:sp>
      <p:sp>
        <p:nvSpPr>
          <p:cNvPr id="3" name="Content Placeholder 2"/>
          <p:cNvSpPr>
            <a:spLocks noGrp="1"/>
          </p:cNvSpPr>
          <p:nvPr>
            <p:ph idx="1"/>
          </p:nvPr>
        </p:nvSpPr>
        <p:spPr>
          <a:xfrm>
            <a:off x="457200" y="914400"/>
            <a:ext cx="8229600" cy="5211763"/>
          </a:xfrm>
        </p:spPr>
        <p:txBody>
          <a:bodyPr>
            <a:noAutofit/>
          </a:bodyPr>
          <a:lstStyle/>
          <a:p>
            <a:r>
              <a:rPr lang="en-US" sz="1800" dirty="0"/>
              <a:t>Supercapacitors contain an electrolyte that enables the storage of electrostatic charge in the form of ions, in addition to conventional energy storage in electrostatic charges, like in an electrolytic capacitor. </a:t>
            </a:r>
          </a:p>
          <a:p>
            <a:r>
              <a:rPr lang="en-US" sz="1800" dirty="0"/>
              <a:t>The internal functions in a supercapacitor do not involve electrochemical reaction. </a:t>
            </a:r>
          </a:p>
          <a:p>
            <a:r>
              <a:rPr lang="en-US" sz="1800" dirty="0"/>
              <a:t>The electrodes in supercapacitors are made of porous carbon with high internal surface area to help absorb the ions and provide a much higher charge density than is possible in a conventional capacitor. </a:t>
            </a:r>
          </a:p>
          <a:p>
            <a:r>
              <a:rPr lang="en-US" sz="1800" dirty="0"/>
              <a:t>The ions move much more slowly than electrons, enabling a much longer time constant for charging and discharging compared to electrolytic capacitors.</a:t>
            </a:r>
          </a:p>
          <a:p>
            <a:r>
              <a:rPr lang="en-US" sz="1800" dirty="0"/>
              <a:t> </a:t>
            </a:r>
            <a:r>
              <a:rPr lang="en-US" sz="1800" dirty="0" err="1"/>
              <a:t>Ultracapacitors</a:t>
            </a:r>
            <a:r>
              <a:rPr lang="en-US" sz="1800" dirty="0"/>
              <a:t> are versions of electrolytic capacitors that use electrochemical systems to store energy in a polarized liquid layer at the interface between an ionically conducting electrolyte and an electrically conducting electrode. </a:t>
            </a:r>
          </a:p>
          <a:p>
            <a:pPr marL="0" indent="0">
              <a:buNone/>
            </a:pPr>
            <a:r>
              <a:rPr lang="en-US" sz="1800" dirty="0">
                <a:solidFill>
                  <a:srgbClr val="FF0000"/>
                </a:solidFill>
              </a:rPr>
              <a:t>Advantages: </a:t>
            </a:r>
          </a:p>
          <a:p>
            <a:pPr marL="0" indent="0">
              <a:buNone/>
            </a:pPr>
            <a:r>
              <a:rPr lang="en-US" sz="1800" dirty="0"/>
              <a:t>On the other hand, supercapacitors and </a:t>
            </a:r>
            <a:r>
              <a:rPr lang="en-US" sz="1800" dirty="0" err="1"/>
              <a:t>ultracapacitors</a:t>
            </a:r>
            <a:r>
              <a:rPr lang="en-US" sz="1800" dirty="0"/>
              <a:t> with high specific power are suitable as an intermediate energy transfer device in conjunction with batteries or fuel cells in EVs and HEVs to provide sudden transient power demand, such as during acceleration and hill climbing. </a:t>
            </a:r>
          </a:p>
          <a:p>
            <a:pPr marL="0" indent="0">
              <a:buNone/>
            </a:pPr>
            <a:r>
              <a:rPr lang="en-US" sz="1800" dirty="0"/>
              <a:t>The devices can also be used efficiently to capture recovered energy during regenerative braking.</a:t>
            </a:r>
          </a:p>
          <a:p>
            <a:pPr marL="0" indent="0">
              <a:buNone/>
            </a:pPr>
            <a:r>
              <a:rPr lang="en-US" sz="1800" dirty="0">
                <a:solidFill>
                  <a:srgbClr val="FF0000"/>
                </a:solidFill>
              </a:rPr>
              <a:t>Disadvantages:</a:t>
            </a:r>
            <a:r>
              <a:rPr lang="en-US" sz="1800" dirty="0"/>
              <a:t> low energy density and high cost</a:t>
            </a:r>
            <a:endParaRPr lang="en-IN" sz="1800" dirty="0"/>
          </a:p>
          <a:p>
            <a:endParaRPr lang="en-IN" sz="1800" dirty="0"/>
          </a:p>
        </p:txBody>
      </p:sp>
    </p:spTree>
    <p:extLst>
      <p:ext uri="{BB962C8B-B14F-4D97-AF65-F5344CB8AC3E}">
        <p14:creationId xmlns:p14="http://schemas.microsoft.com/office/powerpoint/2010/main" val="23272093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Advantages &amp;disadvantages in terms of ED&amp;PD</a:t>
            </a:r>
            <a:endParaRPr lang="en-IN" sz="3200" dirty="0"/>
          </a:p>
        </p:txBody>
      </p:sp>
      <p:sp>
        <p:nvSpPr>
          <p:cNvPr id="3" name="Content Placeholder 2"/>
          <p:cNvSpPr>
            <a:spLocks noGrp="1"/>
          </p:cNvSpPr>
          <p:nvPr>
            <p:ph idx="1"/>
          </p:nvPr>
        </p:nvSpPr>
        <p:spPr/>
        <p:txBody>
          <a:bodyPr>
            <a:normAutofit fontScale="77500" lnSpcReduction="20000"/>
          </a:bodyPr>
          <a:lstStyle/>
          <a:p>
            <a:r>
              <a:rPr lang="en-US" dirty="0"/>
              <a:t>Supercapacitors and </a:t>
            </a:r>
            <a:r>
              <a:rPr lang="en-US" dirty="0" err="1"/>
              <a:t>ultracapacitors</a:t>
            </a:r>
            <a:r>
              <a:rPr lang="en-US" dirty="0"/>
              <a:t> are derivatives of conventional capacitor</a:t>
            </a:r>
          </a:p>
          <a:p>
            <a:r>
              <a:rPr lang="en-US" dirty="0"/>
              <a:t> where energy density has been increased at the expense of power density to make the devices function more like a battery. Power density and energy density of supercapacitors and </a:t>
            </a:r>
            <a:r>
              <a:rPr lang="en-US" dirty="0" err="1"/>
              <a:t>ultracapacitors</a:t>
            </a:r>
            <a:r>
              <a:rPr lang="en-US" dirty="0"/>
              <a:t> are of the order of 106W/m3 and 104 </a:t>
            </a:r>
            <a:r>
              <a:rPr lang="en-US" dirty="0" err="1"/>
              <a:t>Wh</a:t>
            </a:r>
            <a:r>
              <a:rPr lang="en-US" dirty="0"/>
              <a:t>/m3  respectively. </a:t>
            </a:r>
          </a:p>
          <a:p>
            <a:r>
              <a:rPr lang="en-US" dirty="0"/>
              <a:t>Energy density is much lower compared to those of batteries (~5 to 25×104 </a:t>
            </a:r>
            <a:r>
              <a:rPr lang="en-US" dirty="0" err="1"/>
              <a:t>Wh</a:t>
            </a:r>
            <a:r>
              <a:rPr lang="en-US" dirty="0"/>
              <a:t>/m3 ), but the discharge times are much faster (110 s compared to ~5×103 s of batteries), and the cycle life is much more (~105 compared to 100 to 1000 of batteries).</a:t>
            </a:r>
          </a:p>
          <a:p>
            <a:pPr marL="0" indent="0">
              <a:buNone/>
            </a:pPr>
            <a:r>
              <a:rPr lang="en-US" dirty="0"/>
              <a:t> </a:t>
            </a:r>
            <a:endParaRPr lang="en-IN" dirty="0"/>
          </a:p>
        </p:txBody>
      </p:sp>
    </p:spTree>
    <p:extLst>
      <p:ext uri="{BB962C8B-B14F-4D97-AF65-F5344CB8AC3E}">
        <p14:creationId xmlns:p14="http://schemas.microsoft.com/office/powerpoint/2010/main" val="19897726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FLYWHEEL</a:t>
            </a:r>
            <a:endParaRPr lang="en-IN" dirty="0"/>
          </a:p>
        </p:txBody>
      </p:sp>
      <p:sp>
        <p:nvSpPr>
          <p:cNvPr id="3" name="Content Placeholder 2"/>
          <p:cNvSpPr>
            <a:spLocks noGrp="1"/>
          </p:cNvSpPr>
          <p:nvPr>
            <p:ph idx="1"/>
          </p:nvPr>
        </p:nvSpPr>
        <p:spPr/>
        <p:txBody>
          <a:bodyPr>
            <a:normAutofit fontScale="70000" lnSpcReduction="20000"/>
          </a:bodyPr>
          <a:lstStyle/>
          <a:p>
            <a:r>
              <a:rPr lang="en-US" dirty="0"/>
              <a:t>The flywheel is the kind of energy supply unit, that stores energy in mechanical form. </a:t>
            </a:r>
          </a:p>
          <a:p>
            <a:r>
              <a:rPr lang="en-US" dirty="0"/>
              <a:t>Flywheels store kinetic energy within a rotating wheel-like rotor or disk made of composite materials. </a:t>
            </a:r>
          </a:p>
          <a:p>
            <a:r>
              <a:rPr lang="en-US" dirty="0"/>
              <a:t>Flywheels can be used in HEVs with a standard IC engine as a power assist device. </a:t>
            </a:r>
          </a:p>
          <a:p>
            <a:r>
              <a:rPr lang="en-US" dirty="0"/>
              <a:t>flywheels can be used to replace chemical batteries in EVs to serve as the primary energy source or could be used in conjunction with batteries. </a:t>
            </a:r>
          </a:p>
          <a:p>
            <a:r>
              <a:rPr lang="en-US" dirty="0"/>
              <a:t>However, technological breakthroughs in increasing the specific energy of flywheels are necessary before they can be considered as the energy source for EVs and HEVs. </a:t>
            </a:r>
          </a:p>
          <a:p>
            <a:r>
              <a:rPr lang="en-US" dirty="0">
                <a:solidFill>
                  <a:srgbClr val="FF0000"/>
                </a:solidFill>
              </a:rPr>
              <a:t>Drawback: </a:t>
            </a:r>
            <a:r>
              <a:rPr lang="en-US" dirty="0"/>
              <a:t>complex, large, and heavy. Safety is also a concern with flywheels</a:t>
            </a:r>
          </a:p>
          <a:p>
            <a:r>
              <a:rPr lang="en-US" dirty="0"/>
              <a:t>Still research going on</a:t>
            </a:r>
            <a:endParaRPr lang="en-IN" dirty="0"/>
          </a:p>
        </p:txBody>
      </p:sp>
    </p:spTree>
    <p:extLst>
      <p:ext uri="{BB962C8B-B14F-4D97-AF65-F5344CB8AC3E}">
        <p14:creationId xmlns:p14="http://schemas.microsoft.com/office/powerpoint/2010/main" val="5883315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Onboard energy storage</a:t>
            </a:r>
            <a:endParaRPr lang="en-IN"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By using charging station:</a:t>
            </a:r>
          </a:p>
          <a:p>
            <a:pPr marL="0" indent="0">
              <a:buNone/>
            </a:pPr>
            <a:r>
              <a:rPr lang="en-US" dirty="0"/>
              <a:t>Using energy storage for EV charging has some notable synergies with other benefits.</a:t>
            </a:r>
          </a:p>
          <a:p>
            <a:pPr marL="0" indent="0">
              <a:buNone/>
            </a:pPr>
            <a:r>
              <a:rPr lang="en-US" dirty="0"/>
              <a:t> </a:t>
            </a:r>
            <a:r>
              <a:rPr lang="en-US" dirty="0">
                <a:solidFill>
                  <a:srgbClr val="FF0000"/>
                </a:solidFill>
              </a:rPr>
              <a:t>advantages:</a:t>
            </a:r>
          </a:p>
          <a:p>
            <a:pPr marL="0" indent="0">
              <a:buNone/>
            </a:pPr>
            <a:r>
              <a:rPr lang="en-US" dirty="0"/>
              <a:t> Distributed storage for EV charging could be part of a localized strategy to integrate distributed photovoltaics and to provide very reliable electrical service in specific parts of the grid. </a:t>
            </a:r>
          </a:p>
          <a:p>
            <a:pPr marL="0" indent="0">
              <a:buNone/>
            </a:pPr>
            <a:r>
              <a:rPr lang="en-US" dirty="0"/>
              <a:t>Charging at night when demand for electricity is low would smooth demand, thus reducing the utilities’ overall cost-of-service.</a:t>
            </a:r>
            <a:endParaRPr lang="en-IN" dirty="0"/>
          </a:p>
        </p:txBody>
      </p:sp>
    </p:spTree>
    <p:extLst>
      <p:ext uri="{BB962C8B-B14F-4D97-AF65-F5344CB8AC3E}">
        <p14:creationId xmlns:p14="http://schemas.microsoft.com/office/powerpoint/2010/main" val="3191417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r>
              <a:rPr lang="en-US" sz="2400" dirty="0"/>
              <a:t>Comparison of batteries as per current EV technology</a:t>
            </a:r>
            <a:endParaRPr lang="en-IN" sz="2400"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762000"/>
            <a:ext cx="8915400"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3694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r>
              <a:rPr lang="en-US" sz="2400" dirty="0"/>
              <a:t>Comparison of batteries as per current EV technology</a:t>
            </a:r>
            <a:endParaRPr lang="en-IN" sz="2400"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762000"/>
            <a:ext cx="8534400" cy="586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02772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IN" dirty="0"/>
              <a:t>Lead Acid Batteries</a:t>
            </a:r>
          </a:p>
        </p:txBody>
      </p:sp>
      <p:sp>
        <p:nvSpPr>
          <p:cNvPr id="3" name="Content Placeholder 2"/>
          <p:cNvSpPr>
            <a:spLocks noGrp="1"/>
          </p:cNvSpPr>
          <p:nvPr>
            <p:ph idx="1"/>
          </p:nvPr>
        </p:nvSpPr>
        <p:spPr>
          <a:xfrm>
            <a:off x="457200" y="914400"/>
            <a:ext cx="8382000" cy="5211763"/>
          </a:xfrm>
        </p:spPr>
        <p:txBody>
          <a:bodyPr>
            <a:normAutofit/>
          </a:bodyPr>
          <a:lstStyle/>
          <a:p>
            <a:pPr marL="0" indent="0">
              <a:buNone/>
            </a:pPr>
            <a:r>
              <a:rPr lang="en-US" sz="2400" dirty="0">
                <a:solidFill>
                  <a:srgbClr val="FF0000"/>
                </a:solidFill>
              </a:rPr>
              <a:t>Advantages:</a:t>
            </a:r>
            <a:r>
              <a:rPr lang="en-US" sz="2400" dirty="0"/>
              <a:t> Lead-acid batteries have been the most popular choice of batteries for EVs.</a:t>
            </a:r>
          </a:p>
          <a:p>
            <a:r>
              <a:rPr lang="en-US" sz="2400" dirty="0"/>
              <a:t>Lead-acid batteries can be designed to be high powered and are inexpensive, safe, and reliable. Relatively low cost • Easy availability of raw materials (lead, </a:t>
            </a:r>
            <a:r>
              <a:rPr lang="en-US" sz="2400" dirty="0" err="1"/>
              <a:t>sulphur</a:t>
            </a:r>
            <a:r>
              <a:rPr lang="en-US" sz="2400" dirty="0"/>
              <a:t>) • Ease of manufacture • Favorable electromechanical characteristics ,A recycling infrastructure is in place for them</a:t>
            </a:r>
          </a:p>
          <a:p>
            <a:pPr marL="0" indent="0">
              <a:buNone/>
            </a:pPr>
            <a:r>
              <a:rPr lang="en-US" sz="2400" dirty="0">
                <a:solidFill>
                  <a:srgbClr val="FF0000"/>
                </a:solidFill>
              </a:rPr>
              <a:t>Disadvantages:</a:t>
            </a:r>
            <a:r>
              <a:rPr lang="en-US" sz="2400" dirty="0"/>
              <a:t> low specific energy, poor cold temperature performance, and short calendar and cycle life are among the obstacles to their use in EVs and HEVs. </a:t>
            </a:r>
          </a:p>
        </p:txBody>
      </p:sp>
    </p:spTree>
    <p:extLst>
      <p:ext uri="{BB962C8B-B14F-4D97-AF65-F5344CB8AC3E}">
        <p14:creationId xmlns:p14="http://schemas.microsoft.com/office/powerpoint/2010/main" val="1709999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CELL DISCHARGE OPERATION(PBA)</a:t>
            </a:r>
          </a:p>
        </p:txBody>
      </p:sp>
      <p:sp>
        <p:nvSpPr>
          <p:cNvPr id="3" name="Content Placeholder 2"/>
          <p:cNvSpPr>
            <a:spLocks noGrp="1"/>
          </p:cNvSpPr>
          <p:nvPr>
            <p:ph idx="1"/>
          </p:nvPr>
        </p:nvSpPr>
        <p:spPr/>
        <p:txBody>
          <a:bodyPr>
            <a:normAutofit/>
          </a:bodyPr>
          <a:lstStyle/>
          <a:p>
            <a:pPr marL="0" indent="0">
              <a:buNone/>
            </a:pPr>
            <a:r>
              <a:rPr lang="en-US" sz="2000" dirty="0"/>
              <a:t>In the cell discharge operation ,electrons are consumed at the positive electrode, the supply of which comes from the negative electrode. The current flow is, therefore, out of the positive electrode into the motor-load, with the battery acting as the source.</a:t>
            </a:r>
            <a:endParaRPr lang="en-IN" sz="20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2590800"/>
            <a:ext cx="4191000" cy="286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984500"/>
            <a:ext cx="4343400" cy="1282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4419600"/>
            <a:ext cx="4648200" cy="847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02129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IN" dirty="0"/>
              <a:t>CELL CHARGE OPERATION(PBA)</a:t>
            </a:r>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28800" y="1028700"/>
            <a:ext cx="58674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3657600"/>
            <a:ext cx="7391400" cy="2265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7456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NICKEL-CADMIUM BATTERY</a:t>
            </a:r>
          </a:p>
        </p:txBody>
      </p:sp>
      <p:sp>
        <p:nvSpPr>
          <p:cNvPr id="3" name="Content Placeholder 2"/>
          <p:cNvSpPr>
            <a:spLocks noGrp="1"/>
          </p:cNvSpPr>
          <p:nvPr>
            <p:ph idx="1"/>
          </p:nvPr>
        </p:nvSpPr>
        <p:spPr/>
        <p:txBody>
          <a:bodyPr>
            <a:normAutofit/>
          </a:bodyPr>
          <a:lstStyle/>
          <a:p>
            <a:pPr marL="0" indent="0">
              <a:buNone/>
            </a:pPr>
            <a:r>
              <a:rPr lang="en-IN" sz="2400" dirty="0"/>
              <a:t>The </a:t>
            </a:r>
            <a:r>
              <a:rPr lang="en-IN" sz="2400" dirty="0" err="1"/>
              <a:t>NiCd</a:t>
            </a:r>
            <a:r>
              <a:rPr lang="en-IN" sz="2400" dirty="0"/>
              <a:t> battery employs </a:t>
            </a:r>
          </a:p>
          <a:p>
            <a:pPr marL="0" indent="0">
              <a:buNone/>
            </a:pPr>
            <a:r>
              <a:rPr lang="en-IN" sz="2400" dirty="0"/>
              <a:t> positive electrode: nickel oxide </a:t>
            </a:r>
          </a:p>
          <a:p>
            <a:pPr marL="0" indent="0">
              <a:buNone/>
            </a:pPr>
            <a:r>
              <a:rPr lang="en-IN" sz="2400" dirty="0"/>
              <a:t>negative electrode : metallic cadmium</a:t>
            </a:r>
          </a:p>
          <a:p>
            <a:pPr marL="0" indent="0">
              <a:buNone/>
            </a:pPr>
            <a:r>
              <a:rPr lang="en-IN" sz="2400" dirty="0"/>
              <a:t>Electrolyte: the potassium hydroxide (KOH)</a:t>
            </a:r>
          </a:p>
          <a:p>
            <a:pPr marL="0" indent="0">
              <a:buNone/>
            </a:pPr>
            <a:r>
              <a:rPr lang="en-IN" sz="2400" dirty="0"/>
              <a:t> The net reaction occurring in the potassium hydroxide (KOH) electrolyte is:</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IN" sz="2400" dirty="0"/>
          </a:p>
          <a:p>
            <a:pPr marL="0" indent="0">
              <a:buNone/>
            </a:pPr>
            <a:endParaRPr lang="en-IN" sz="2400"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4267199"/>
            <a:ext cx="7010400" cy="14319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9360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t>NICKEL-METAL-HYDRIDE (NiMH) BATTERY</a:t>
            </a:r>
          </a:p>
        </p:txBody>
      </p:sp>
      <p:sp>
        <p:nvSpPr>
          <p:cNvPr id="3" name="Content Placeholder 2"/>
          <p:cNvSpPr>
            <a:spLocks noGrp="1"/>
          </p:cNvSpPr>
          <p:nvPr>
            <p:ph idx="1"/>
          </p:nvPr>
        </p:nvSpPr>
        <p:spPr>
          <a:xfrm>
            <a:off x="457200" y="1600200"/>
            <a:ext cx="8229600" cy="5791200"/>
          </a:xfrm>
        </p:spPr>
        <p:txBody>
          <a:bodyPr>
            <a:normAutofit/>
          </a:bodyPr>
          <a:lstStyle/>
          <a:p>
            <a:pPr marL="0" indent="0">
              <a:buNone/>
            </a:pPr>
            <a:r>
              <a:rPr lang="en-US" sz="2000" dirty="0">
                <a:solidFill>
                  <a:srgbClr val="FF0000"/>
                </a:solidFill>
              </a:rPr>
              <a:t>positive electrode </a:t>
            </a:r>
            <a:r>
              <a:rPr lang="en-US" sz="2000" dirty="0"/>
              <a:t>-nickel oxide similar to that used in a </a:t>
            </a:r>
            <a:r>
              <a:rPr lang="en-US" sz="2000" dirty="0" err="1"/>
              <a:t>NiCd</a:t>
            </a:r>
            <a:r>
              <a:rPr lang="en-US" sz="2000" dirty="0"/>
              <a:t> battery</a:t>
            </a:r>
          </a:p>
          <a:p>
            <a:pPr marL="0" indent="0">
              <a:buNone/>
            </a:pPr>
            <a:r>
              <a:rPr lang="en-US" sz="2000" dirty="0">
                <a:solidFill>
                  <a:srgbClr val="FF0000"/>
                </a:solidFill>
              </a:rPr>
              <a:t>negative electrode </a:t>
            </a:r>
            <a:r>
              <a:rPr lang="en-US" sz="2000" dirty="0"/>
              <a:t>-metal hydride where hydrogen is stored.</a:t>
            </a:r>
          </a:p>
          <a:p>
            <a:pPr marL="0" indent="0">
              <a:buNone/>
            </a:pPr>
            <a:r>
              <a:rPr lang="en-US" sz="2000" dirty="0"/>
              <a:t> The concept of NiMH batteries is based on the fact that </a:t>
            </a:r>
            <a:r>
              <a:rPr lang="en-US" sz="2000" dirty="0">
                <a:solidFill>
                  <a:srgbClr val="00B050"/>
                </a:solidFill>
              </a:rPr>
              <a:t>fine particles of certain metallic alloys</a:t>
            </a:r>
            <a:r>
              <a:rPr lang="en-US" sz="2000" dirty="0"/>
              <a:t>, when </a:t>
            </a:r>
            <a:r>
              <a:rPr lang="en-US" sz="2000" dirty="0">
                <a:solidFill>
                  <a:schemeClr val="accent2">
                    <a:lumMod val="75000"/>
                  </a:schemeClr>
                </a:solidFill>
              </a:rPr>
              <a:t>exposed to hydrogen </a:t>
            </a:r>
            <a:r>
              <a:rPr lang="en-US" sz="2000" dirty="0"/>
              <a:t>at </a:t>
            </a:r>
            <a:r>
              <a:rPr lang="en-US" sz="2000" dirty="0">
                <a:solidFill>
                  <a:schemeClr val="bg2">
                    <a:lumMod val="75000"/>
                  </a:schemeClr>
                </a:solidFill>
              </a:rPr>
              <a:t>certain pressures and temperatures</a:t>
            </a:r>
            <a:r>
              <a:rPr lang="en-US" sz="2000" dirty="0"/>
              <a:t>, </a:t>
            </a:r>
            <a:r>
              <a:rPr lang="en-US" sz="2000" dirty="0">
                <a:solidFill>
                  <a:schemeClr val="accent6">
                    <a:lumMod val="75000"/>
                  </a:schemeClr>
                </a:solidFill>
              </a:rPr>
              <a:t>absorb large quantities of the gas </a:t>
            </a:r>
            <a:r>
              <a:rPr lang="en-US" sz="2000" dirty="0"/>
              <a:t>to form the </a:t>
            </a:r>
            <a:r>
              <a:rPr lang="en-US" sz="2000" dirty="0" err="1">
                <a:solidFill>
                  <a:srgbClr val="FF0000"/>
                </a:solidFill>
              </a:rPr>
              <a:t>metalhydride</a:t>
            </a:r>
            <a:r>
              <a:rPr lang="en-US" sz="2000" dirty="0">
                <a:solidFill>
                  <a:srgbClr val="FF0000"/>
                </a:solidFill>
              </a:rPr>
              <a:t> compounds</a:t>
            </a:r>
            <a:r>
              <a:rPr lang="en-US" sz="2000" dirty="0"/>
              <a:t>. Furthermore, the metal hydrides are able to absorb and release hydrogen many times without deterioration. The two electrode chemical reactions in a NiMH battery are:</a:t>
            </a:r>
          </a:p>
          <a:p>
            <a:pPr marL="0" indent="0">
              <a:buNone/>
            </a:pPr>
            <a:r>
              <a:rPr lang="en-US" sz="2000" dirty="0"/>
              <a:t>M stands for metallic alloy, which takes up hydrogen at ambient temperature to form the metal hydride MHX</a:t>
            </a:r>
          </a:p>
          <a:p>
            <a:pPr marL="0" indent="0">
              <a:buNone/>
            </a:pPr>
            <a:endParaRPr lang="en-US" sz="2000" dirty="0"/>
          </a:p>
          <a:p>
            <a:pPr marL="0" indent="0">
              <a:buNone/>
            </a:pPr>
            <a:endParaRPr lang="en-IN" sz="2000"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4953000"/>
            <a:ext cx="7619999" cy="182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394905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DA83F458D6B2D46AA6D910F4D912454" ma:contentTypeVersion="2" ma:contentTypeDescription="Create a new document." ma:contentTypeScope="" ma:versionID="0d9224d2d80884385a06cb95c8a51d9e">
  <xsd:schema xmlns:xsd="http://www.w3.org/2001/XMLSchema" xmlns:xs="http://www.w3.org/2001/XMLSchema" xmlns:p="http://schemas.microsoft.com/office/2006/metadata/properties" xmlns:ns2="2178a672-8365-4728-9a3f-ea91b27d3620" targetNamespace="http://schemas.microsoft.com/office/2006/metadata/properties" ma:root="true" ma:fieldsID="017356ec278a5e4fc50e09e1749f7c19" ns2:_="">
    <xsd:import namespace="2178a672-8365-4728-9a3f-ea91b27d362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178a672-8365-4728-9a3f-ea91b27d362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F8C465A-F4BF-4EA1-B95E-183F99845360}">
  <ds:schemaRefs>
    <ds:schemaRef ds:uri="http://schemas.microsoft.com/sharepoint/v3/contenttype/forms"/>
  </ds:schemaRefs>
</ds:datastoreItem>
</file>

<file path=customXml/itemProps2.xml><?xml version="1.0" encoding="utf-8"?>
<ds:datastoreItem xmlns:ds="http://schemas.openxmlformats.org/officeDocument/2006/customXml" ds:itemID="{8867D67C-F1F7-4562-BA99-C571DF6976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178a672-8365-4728-9a3f-ea91b27d362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1B0A76B-FC87-405E-86D6-7A9ED73F0FD1}">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10239</TotalTime>
  <Words>1722</Words>
  <Application>Microsoft Office PowerPoint</Application>
  <PresentationFormat>On-screen Show (4:3)</PresentationFormat>
  <Paragraphs>103</Paragraphs>
  <Slides>23</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Calibri</vt:lpstr>
      <vt:lpstr>Office Theme</vt:lpstr>
      <vt:lpstr>PowerPoint Presentation</vt:lpstr>
      <vt:lpstr>Batteries suitable for use in vehicles(Rechargeable)</vt:lpstr>
      <vt:lpstr>Comparison of batteries as per current EV technology</vt:lpstr>
      <vt:lpstr>Comparison of batteries as per current EV technology</vt:lpstr>
      <vt:lpstr>Lead Acid Batteries</vt:lpstr>
      <vt:lpstr>CELL DISCHARGE OPERATION(PBA)</vt:lpstr>
      <vt:lpstr>CELL CHARGE OPERATION(PBA)</vt:lpstr>
      <vt:lpstr>NICKEL-CADMIUM BATTERY</vt:lpstr>
      <vt:lpstr>NICKEL-METAL-HYDRIDE (NiMH) BATTERY</vt:lpstr>
      <vt:lpstr>Advantages &amp; disadvantages</vt:lpstr>
      <vt:lpstr>LI-ION BATTERY</vt:lpstr>
      <vt:lpstr>PowerPoint Presentation</vt:lpstr>
      <vt:lpstr>Alternative Energy Sources</vt:lpstr>
      <vt:lpstr>Fuel Cells</vt:lpstr>
      <vt:lpstr>PowerPoint Presentation</vt:lpstr>
      <vt:lpstr>PowerPoint Presentation</vt:lpstr>
      <vt:lpstr>PowerPoint Presentation</vt:lpstr>
      <vt:lpstr>PowerPoint Presentation</vt:lpstr>
      <vt:lpstr>Electrolytic capacitor</vt:lpstr>
      <vt:lpstr>Supercapacitors/ultracapacitor</vt:lpstr>
      <vt:lpstr>Advantages &amp;disadvantages in terms of ED&amp;PD</vt:lpstr>
      <vt:lpstr>FLYWHEEL</vt:lpstr>
      <vt:lpstr>Onboard energy storage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Anupama</dc:creator>
  <cp:lastModifiedBy>chetan khadse</cp:lastModifiedBy>
  <cp:revision>19</cp:revision>
  <dcterms:created xsi:type="dcterms:W3CDTF">2006-08-16T00:00:00Z</dcterms:created>
  <dcterms:modified xsi:type="dcterms:W3CDTF">2024-02-05T03:40:57Z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0x010100ADA83F458D6B2D46AA6D910F4D912454</vt:lpwstr>
  </property>
</Properties>
</file>