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2" r:id="rId3"/>
    <p:sldId id="259" r:id="rId4"/>
    <p:sldId id="260" r:id="rId5"/>
    <p:sldId id="263" r:id="rId6"/>
    <p:sldId id="261"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BE1C0-B61D-435D-A1DD-0F5F5CA654AC}" type="datetimeFigureOut">
              <a:rPr lang="en-IN" smtClean="0"/>
              <a:t>12-10-2022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1EFF6D-C017-4F54-8CF5-1405A7A6005A}" type="slidenum">
              <a:rPr lang="en-IN" smtClean="0"/>
              <a:t>‹#›</a:t>
            </a:fld>
            <a:endParaRPr lang="en-IN"/>
          </a:p>
        </p:txBody>
      </p:sp>
    </p:spTree>
    <p:extLst>
      <p:ext uri="{BB962C8B-B14F-4D97-AF65-F5344CB8AC3E}">
        <p14:creationId xmlns:p14="http://schemas.microsoft.com/office/powerpoint/2010/main" val="372031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1384A68-C983-45D5-9A69-5F19677D72D7}" type="slidenum">
              <a:rPr lang="en-GB" altLang="en-US" smtClean="0"/>
              <a:pPr eaLnBrk="1" hangingPunct="1">
                <a:spcBef>
                  <a:spcPct val="0"/>
                </a:spcBef>
              </a:pPr>
              <a:t>1</a:t>
            </a:fld>
            <a:endParaRPr lang="en-GB"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4"/>
          <p:cNvSpPr>
            <a:spLocks noGrp="1"/>
          </p:cNvSpPr>
          <p:nvPr>
            <p:ph type="sldNum" sz="quarter" idx="10"/>
          </p:nvPr>
        </p:nvSpPr>
        <p:spPr>
          <a:xfrm>
            <a:off x="3352800" y="6248400"/>
            <a:ext cx="1905000" cy="457200"/>
          </a:xfrm>
          <a:prstGeom prst="rect">
            <a:avLst/>
          </a:prstGeom>
        </p:spPr>
        <p:txBody>
          <a:bodyPr/>
          <a:lstStyle>
            <a:lvl1pPr algn="ctr">
              <a:defRPr/>
            </a:lvl1pPr>
          </a:lstStyle>
          <a:p>
            <a:pPr>
              <a:defRPr/>
            </a:pPr>
            <a:fld id="{95A89E38-3230-47AD-9F63-93568F2C5A56}" type="slidenum">
              <a:rPr lang="en-GB" altLang="en-US"/>
              <a:pPr>
                <a:defRPr/>
              </a:pPr>
              <a:t>‹#›</a:t>
            </a:fld>
            <a:endParaRPr lang="en-GB" altLang="en-US" dirty="0"/>
          </a:p>
        </p:txBody>
      </p:sp>
    </p:spTree>
    <p:extLst>
      <p:ext uri="{BB962C8B-B14F-4D97-AF65-F5344CB8AC3E}">
        <p14:creationId xmlns:p14="http://schemas.microsoft.com/office/powerpoint/2010/main" val="188870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1905000" y="1600200"/>
            <a:ext cx="6324600" cy="769441"/>
          </a:xfrm>
          <a:prstGeom prst="rect">
            <a:avLst/>
          </a:prstGeom>
          <a:solidFill>
            <a:srgbClr val="B0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IN" altLang="en-US" sz="4400" b="1" dirty="0">
                <a:solidFill>
                  <a:schemeClr val="accent2"/>
                </a:solidFill>
              </a:rPr>
              <a:t>Energy Storage Systems</a:t>
            </a:r>
            <a:endParaRPr lang="en-GB" altLang="en-US" sz="4400" b="1" dirty="0">
              <a:solidFill>
                <a:schemeClr val="accent2"/>
              </a:solidFill>
            </a:endParaRP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640" y="3580606"/>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82B8F2-66BC-46B2-BD24-7FE851570DBE}" type="slidenum">
              <a:rPr lang="en-GB" altLang="en-US" smtClean="0"/>
              <a:pPr eaLnBrk="1" hangingPunct="1"/>
              <a:t>1</a:t>
            </a:fld>
            <a:endParaRPr lang="en-GB" altLang="en-US"/>
          </a:p>
        </p:txBody>
      </p:sp>
    </p:spTree>
    <p:extLst>
      <p:ext uri="{BB962C8B-B14F-4D97-AF65-F5344CB8AC3E}">
        <p14:creationId xmlns:p14="http://schemas.microsoft.com/office/powerpoint/2010/main" val="39568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IN" sz="2400" dirty="0"/>
              <a:t>          Constant current Constant voltage charging (CCCV)</a:t>
            </a:r>
          </a:p>
        </p:txBody>
      </p:sp>
      <p:sp>
        <p:nvSpPr>
          <p:cNvPr id="3" name="Content Placeholder 2"/>
          <p:cNvSpPr>
            <a:spLocks noGrp="1"/>
          </p:cNvSpPr>
          <p:nvPr>
            <p:ph idx="1"/>
          </p:nvPr>
        </p:nvSpPr>
        <p:spPr/>
        <p:txBody>
          <a:bodyPr>
            <a:normAutofit fontScale="77500" lnSpcReduction="20000"/>
          </a:bodyPr>
          <a:lstStyle/>
          <a:p>
            <a:r>
              <a:rPr lang="en-US" dirty="0"/>
              <a:t>This is a hybrid charging algorithm</a:t>
            </a:r>
          </a:p>
          <a:p>
            <a:r>
              <a:rPr lang="en-US" dirty="0"/>
              <a:t>It has advantage of constant current and constant voltage charging both</a:t>
            </a:r>
          </a:p>
          <a:p>
            <a:r>
              <a:rPr lang="en-US" dirty="0"/>
              <a:t>To charge the battery quickly, charging process at start will be CC.</a:t>
            </a:r>
          </a:p>
          <a:p>
            <a:r>
              <a:rPr lang="en-US" dirty="0"/>
              <a:t>In this scheme, the charging </a:t>
            </a:r>
            <a:r>
              <a:rPr lang="en-US" dirty="0">
                <a:solidFill>
                  <a:srgbClr val="FF0000"/>
                </a:solidFill>
              </a:rPr>
              <a:t>starts</a:t>
            </a:r>
            <a:r>
              <a:rPr lang="en-US" dirty="0"/>
              <a:t> in </a:t>
            </a:r>
            <a:r>
              <a:rPr lang="en-US" dirty="0">
                <a:solidFill>
                  <a:srgbClr val="FF0000"/>
                </a:solidFill>
              </a:rPr>
              <a:t>constant current mode </a:t>
            </a:r>
            <a:r>
              <a:rPr lang="en-US" dirty="0"/>
              <a:t>and when the </a:t>
            </a:r>
            <a:r>
              <a:rPr lang="en-US" dirty="0">
                <a:solidFill>
                  <a:srgbClr val="FF0000"/>
                </a:solidFill>
              </a:rPr>
              <a:t>voltage</a:t>
            </a:r>
            <a:r>
              <a:rPr lang="en-US" dirty="0"/>
              <a:t> or the charge level </a:t>
            </a:r>
            <a:r>
              <a:rPr lang="en-US" dirty="0">
                <a:solidFill>
                  <a:srgbClr val="FF0000"/>
                </a:solidFill>
              </a:rPr>
              <a:t>reaches a threshold</a:t>
            </a:r>
            <a:r>
              <a:rPr lang="en-US" dirty="0"/>
              <a:t>, it moves to </a:t>
            </a:r>
            <a:r>
              <a:rPr lang="en-US" dirty="0">
                <a:solidFill>
                  <a:srgbClr val="FF0000"/>
                </a:solidFill>
              </a:rPr>
              <a:t>constant voltage charging</a:t>
            </a:r>
            <a:r>
              <a:rPr lang="en-US" dirty="0"/>
              <a:t>. </a:t>
            </a:r>
          </a:p>
          <a:p>
            <a:r>
              <a:rPr lang="en-US" dirty="0"/>
              <a:t>Under </a:t>
            </a:r>
            <a:r>
              <a:rPr lang="en-US" dirty="0">
                <a:solidFill>
                  <a:srgbClr val="FF0000"/>
                </a:solidFill>
              </a:rPr>
              <a:t>constant voltage charging</a:t>
            </a:r>
            <a:r>
              <a:rPr lang="en-US" dirty="0"/>
              <a:t>, the </a:t>
            </a:r>
            <a:r>
              <a:rPr lang="en-US" dirty="0">
                <a:solidFill>
                  <a:srgbClr val="FF0000"/>
                </a:solidFill>
              </a:rPr>
              <a:t>current</a:t>
            </a:r>
            <a:r>
              <a:rPr lang="en-US" dirty="0"/>
              <a:t> magnitude is relatively </a:t>
            </a:r>
            <a:r>
              <a:rPr lang="en-US" dirty="0">
                <a:solidFill>
                  <a:srgbClr val="FF0000"/>
                </a:solidFill>
              </a:rPr>
              <a:t>less</a:t>
            </a:r>
            <a:r>
              <a:rPr lang="en-US" dirty="0"/>
              <a:t> and it will charge from </a:t>
            </a:r>
            <a:r>
              <a:rPr lang="en-US" dirty="0">
                <a:solidFill>
                  <a:srgbClr val="FF0000"/>
                </a:solidFill>
              </a:rPr>
              <a:t>80% to the full capacity </a:t>
            </a:r>
            <a:r>
              <a:rPr lang="en-US" dirty="0"/>
              <a:t>at very small current magnitude</a:t>
            </a:r>
          </a:p>
          <a:p>
            <a:r>
              <a:rPr lang="en-US" dirty="0"/>
              <a:t>Charging scheme is used in lead acid batteries and lithium ion batteries.</a:t>
            </a:r>
            <a:endParaRPr lang="en-IN" dirty="0"/>
          </a:p>
        </p:txBody>
      </p:sp>
    </p:spTree>
    <p:extLst>
      <p:ext uri="{BB962C8B-B14F-4D97-AF65-F5344CB8AC3E}">
        <p14:creationId xmlns:p14="http://schemas.microsoft.com/office/powerpoint/2010/main" val="1146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Multistage charging scheme(MSC)</a:t>
            </a:r>
            <a:endParaRPr lang="en-IN" dirty="0"/>
          </a:p>
        </p:txBody>
      </p:sp>
      <p:sp>
        <p:nvSpPr>
          <p:cNvPr id="3" name="Content Placeholder 2"/>
          <p:cNvSpPr>
            <a:spLocks noGrp="1"/>
          </p:cNvSpPr>
          <p:nvPr>
            <p:ph idx="1"/>
          </p:nvPr>
        </p:nvSpPr>
        <p:spPr/>
        <p:txBody>
          <a:bodyPr>
            <a:normAutofit fontScale="85000" lnSpcReduction="20000"/>
          </a:bodyPr>
          <a:lstStyle/>
          <a:p>
            <a:r>
              <a:rPr lang="en-US" dirty="0"/>
              <a:t>Charging takes place in various stages</a:t>
            </a:r>
          </a:p>
          <a:p>
            <a:r>
              <a:rPr lang="en-US" dirty="0"/>
              <a:t>This charging gives </a:t>
            </a:r>
            <a:r>
              <a:rPr lang="en-US" dirty="0">
                <a:solidFill>
                  <a:srgbClr val="FF0000"/>
                </a:solidFill>
              </a:rPr>
              <a:t>variable magnitude of current </a:t>
            </a:r>
            <a:r>
              <a:rPr lang="en-US" dirty="0"/>
              <a:t>at different stages of charging</a:t>
            </a:r>
          </a:p>
          <a:p>
            <a:r>
              <a:rPr lang="en-US" dirty="0"/>
              <a:t>It </a:t>
            </a:r>
            <a:r>
              <a:rPr lang="en-US" dirty="0">
                <a:solidFill>
                  <a:srgbClr val="FF0000"/>
                </a:solidFill>
              </a:rPr>
              <a:t>starts</a:t>
            </a:r>
            <a:r>
              <a:rPr lang="en-US" dirty="0"/>
              <a:t> with </a:t>
            </a:r>
            <a:r>
              <a:rPr lang="en-US" dirty="0">
                <a:solidFill>
                  <a:srgbClr val="FF0000"/>
                </a:solidFill>
              </a:rPr>
              <a:t>high current </a:t>
            </a:r>
            <a:r>
              <a:rPr lang="en-US" dirty="0"/>
              <a:t>magnitude and the magnitude of </a:t>
            </a:r>
            <a:r>
              <a:rPr lang="en-US" dirty="0">
                <a:solidFill>
                  <a:srgbClr val="FF0000"/>
                </a:solidFill>
              </a:rPr>
              <a:t>current decreases </a:t>
            </a:r>
            <a:r>
              <a:rPr lang="en-US" dirty="0"/>
              <a:t>as the charge of the battery increases</a:t>
            </a:r>
          </a:p>
          <a:p>
            <a:r>
              <a:rPr lang="en-US" dirty="0"/>
              <a:t>When the battery is reaching its full capacity, the requirement of current becomes less</a:t>
            </a:r>
          </a:p>
          <a:p>
            <a:r>
              <a:rPr lang="en-US" dirty="0"/>
              <a:t>It’s a kind of variable current magnitude, which is progressively decreasing from starting towards the end of charging</a:t>
            </a:r>
          </a:p>
          <a:p>
            <a:r>
              <a:rPr lang="en-US" dirty="0"/>
              <a:t>popular in </a:t>
            </a:r>
            <a:r>
              <a:rPr lang="en-US" dirty="0" err="1"/>
              <a:t>charigng</a:t>
            </a:r>
            <a:r>
              <a:rPr lang="en-US" dirty="0"/>
              <a:t> lithium ion batteries.</a:t>
            </a:r>
            <a:endParaRPr lang="en-IN" dirty="0"/>
          </a:p>
        </p:txBody>
      </p:sp>
    </p:spTree>
    <p:extLst>
      <p:ext uri="{BB962C8B-B14F-4D97-AF65-F5344CB8AC3E}">
        <p14:creationId xmlns:p14="http://schemas.microsoft.com/office/powerpoint/2010/main" val="146836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Pulse charging/</a:t>
            </a:r>
            <a:r>
              <a:rPr lang="en-US">
                <a:solidFill>
                  <a:srgbClr val="FF0000"/>
                </a:solidFill>
              </a:rPr>
              <a:t> Trickle charging </a:t>
            </a:r>
            <a:endParaRPr lang="en-IN" dirty="0"/>
          </a:p>
        </p:txBody>
      </p:sp>
      <p:sp>
        <p:nvSpPr>
          <p:cNvPr id="3" name="Content Placeholder 2"/>
          <p:cNvSpPr>
            <a:spLocks noGrp="1"/>
          </p:cNvSpPr>
          <p:nvPr>
            <p:ph idx="1"/>
          </p:nvPr>
        </p:nvSpPr>
        <p:spPr/>
        <p:txBody>
          <a:bodyPr>
            <a:normAutofit fontScale="85000" lnSpcReduction="20000"/>
          </a:bodyPr>
          <a:lstStyle/>
          <a:p>
            <a:r>
              <a:rPr lang="en-US" dirty="0"/>
              <a:t>Pulse charging is very similar to multistage charging</a:t>
            </a:r>
          </a:p>
          <a:p>
            <a:r>
              <a:rPr lang="en-US" dirty="0"/>
              <a:t> It is done in pulses. It gives pulses of current in decreasing fashion.</a:t>
            </a:r>
          </a:p>
          <a:p>
            <a:r>
              <a:rPr lang="en-US" dirty="0"/>
              <a:t>It </a:t>
            </a:r>
            <a:r>
              <a:rPr lang="en-US" dirty="0">
                <a:solidFill>
                  <a:srgbClr val="FF0000"/>
                </a:solidFill>
              </a:rPr>
              <a:t>starts</a:t>
            </a:r>
            <a:r>
              <a:rPr lang="en-US" dirty="0"/>
              <a:t> with a </a:t>
            </a:r>
            <a:r>
              <a:rPr lang="en-US" dirty="0">
                <a:solidFill>
                  <a:srgbClr val="FF0000"/>
                </a:solidFill>
              </a:rPr>
              <a:t>high current pulse </a:t>
            </a:r>
            <a:r>
              <a:rPr lang="en-US" dirty="0"/>
              <a:t>followed by the current pulse of lower magnitude</a:t>
            </a:r>
          </a:p>
          <a:p>
            <a:r>
              <a:rPr lang="en-US" dirty="0">
                <a:solidFill>
                  <a:srgbClr val="FF0000"/>
                </a:solidFill>
              </a:rPr>
              <a:t>Trickle charging </a:t>
            </a:r>
            <a:r>
              <a:rPr lang="en-US" dirty="0"/>
              <a:t>is basically a charging done to keep the battery in charged condition. So once the battery is fully charged and if we left it unattended, it will discharge because of self charging and other losses</a:t>
            </a:r>
          </a:p>
          <a:p>
            <a:r>
              <a:rPr lang="en-US" dirty="0"/>
              <a:t>This kind of charging enables keeping the battery in fully charged condition and supplying only the losses, which occur due to self discharge.</a:t>
            </a:r>
            <a:endParaRPr lang="en-IN" dirty="0"/>
          </a:p>
        </p:txBody>
      </p:sp>
    </p:spTree>
    <p:extLst>
      <p:ext uri="{BB962C8B-B14F-4D97-AF65-F5344CB8AC3E}">
        <p14:creationId xmlns:p14="http://schemas.microsoft.com/office/powerpoint/2010/main" val="255501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0772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20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Battery charging technologies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FF0000"/>
                </a:solidFill>
              </a:rPr>
              <a:t>Four</a:t>
            </a:r>
            <a:r>
              <a:rPr lang="en-US" dirty="0"/>
              <a:t> major charging schemes: based on level voltage, current, power level, and the time of charging. </a:t>
            </a:r>
          </a:p>
          <a:p>
            <a:pPr marL="0" indent="0">
              <a:buNone/>
            </a:pPr>
            <a:r>
              <a:rPr lang="en-US" dirty="0">
                <a:solidFill>
                  <a:srgbClr val="FF0000"/>
                </a:solidFill>
              </a:rPr>
              <a:t>Normal charging- </a:t>
            </a:r>
            <a:r>
              <a:rPr lang="en-US" dirty="0"/>
              <a:t>single phase AC system, voltage -110 to 240 volts. Currents -13 Amps to 20 Amps, -2 to 4 KW(homes, garages, and residential car parking),</a:t>
            </a:r>
          </a:p>
          <a:p>
            <a:pPr marL="0" indent="0">
              <a:buNone/>
            </a:pPr>
            <a:r>
              <a:rPr lang="en-US" dirty="0"/>
              <a:t>takes a longer time, typically 5 to 8 hours and it is done mostly in the night time</a:t>
            </a:r>
          </a:p>
          <a:p>
            <a:pPr marL="0" indent="0">
              <a:buNone/>
            </a:pPr>
            <a:r>
              <a:rPr lang="en-US" dirty="0"/>
              <a:t> Since the current is less and also it is done in night time, it does not burden the power system</a:t>
            </a:r>
          </a:p>
          <a:p>
            <a:pPr marL="0" indent="0">
              <a:buNone/>
            </a:pPr>
            <a:r>
              <a:rPr lang="en-US" dirty="0"/>
              <a:t> on the other hand it helps the power system for load leveling, since the other loads are very less </a:t>
            </a:r>
          </a:p>
          <a:p>
            <a:pPr marL="0" indent="0">
              <a:buNone/>
            </a:pPr>
            <a:r>
              <a:rPr lang="en-US" dirty="0"/>
              <a:t>--not very popular among customers, wants </a:t>
            </a:r>
            <a:r>
              <a:rPr lang="en-US" dirty="0">
                <a:solidFill>
                  <a:srgbClr val="FF0000"/>
                </a:solidFill>
              </a:rPr>
              <a:t>quick charging </a:t>
            </a:r>
          </a:p>
          <a:p>
            <a:pPr marL="0" indent="0">
              <a:buNone/>
            </a:pPr>
            <a:r>
              <a:rPr lang="en-US" dirty="0">
                <a:solidFill>
                  <a:srgbClr val="FF0000"/>
                </a:solidFill>
              </a:rPr>
              <a:t>opportunity charging--</a:t>
            </a:r>
            <a:r>
              <a:rPr lang="en-US" dirty="0"/>
              <a:t> uses 3 phase AC , voltage of 110 to 240 volts current --32-80 Amps, power range of 8 to 20 KW</a:t>
            </a:r>
          </a:p>
          <a:p>
            <a:pPr marL="0" indent="0">
              <a:buNone/>
            </a:pPr>
            <a:r>
              <a:rPr lang="en-US" dirty="0"/>
              <a:t>Charging can be done anywhere public charging </a:t>
            </a:r>
            <a:r>
              <a:rPr lang="en-US" dirty="0" err="1"/>
              <a:t>stn</a:t>
            </a:r>
            <a:r>
              <a:rPr lang="en-US" dirty="0"/>
              <a:t>/ public parking</a:t>
            </a:r>
          </a:p>
          <a:p>
            <a:pPr marL="0" indent="0">
              <a:buNone/>
            </a:pPr>
            <a:r>
              <a:rPr lang="en-US" dirty="0"/>
              <a:t>Since its intermittent charging, does not put stress on power system</a:t>
            </a:r>
            <a:endParaRPr lang="en-IN" dirty="0"/>
          </a:p>
        </p:txBody>
      </p:sp>
    </p:spTree>
    <p:extLst>
      <p:ext uri="{BB962C8B-B14F-4D97-AF65-F5344CB8AC3E}">
        <p14:creationId xmlns:p14="http://schemas.microsoft.com/office/powerpoint/2010/main" val="387517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Fast charging -</a:t>
            </a:r>
            <a:r>
              <a:rPr lang="en-US" dirty="0"/>
              <a:t>DC system ,voltage - 200 volts to 450 volts  current- 80 to 200 Amps, power -36 to 90 KW </a:t>
            </a:r>
          </a:p>
          <a:p>
            <a:pPr marL="0" indent="0">
              <a:buNone/>
            </a:pPr>
            <a:r>
              <a:rPr lang="en-US" dirty="0"/>
              <a:t>It is a fast charging algorithm and it charges the battery by direct DC voltage system </a:t>
            </a:r>
            <a:r>
              <a:rPr lang="en-US" dirty="0">
                <a:solidFill>
                  <a:srgbClr val="FF0000"/>
                </a:solidFill>
              </a:rPr>
              <a:t>charges the battery in 20 to 30 minutes </a:t>
            </a:r>
            <a:r>
              <a:rPr lang="en-US" dirty="0"/>
              <a:t>and the battery reaches typically 80% of its full charge capacity in the 30 minutes</a:t>
            </a:r>
          </a:p>
          <a:p>
            <a:pPr marL="0" indent="0">
              <a:buNone/>
            </a:pPr>
            <a:r>
              <a:rPr lang="en-US" dirty="0">
                <a:solidFill>
                  <a:srgbClr val="FF0000"/>
                </a:solidFill>
              </a:rPr>
              <a:t>Needs heavy charging platform</a:t>
            </a:r>
            <a:r>
              <a:rPr lang="en-US" dirty="0"/>
              <a:t>, it requires a dedicated charging stations and dedicated hardware and safety protections in place</a:t>
            </a:r>
          </a:p>
          <a:p>
            <a:pPr marL="0" indent="0">
              <a:buNone/>
            </a:pPr>
            <a:r>
              <a:rPr lang="en-US" dirty="0"/>
              <a:t> Also since this is a heavy system, it </a:t>
            </a:r>
            <a:r>
              <a:rPr lang="en-US" dirty="0">
                <a:solidFill>
                  <a:srgbClr val="FF0000"/>
                </a:solidFill>
              </a:rPr>
              <a:t>puts burden on the power </a:t>
            </a:r>
            <a:r>
              <a:rPr lang="en-US" dirty="0"/>
              <a:t>system and it has to be designed and installed in concentration with the utility</a:t>
            </a:r>
            <a:endParaRPr lang="en-IN" dirty="0"/>
          </a:p>
        </p:txBody>
      </p:sp>
    </p:spTree>
    <p:extLst>
      <p:ext uri="{BB962C8B-B14F-4D97-AF65-F5344CB8AC3E}">
        <p14:creationId xmlns:p14="http://schemas.microsoft.com/office/powerpoint/2010/main" val="407614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FF0000"/>
                </a:solidFill>
              </a:rPr>
              <a:t>Battery swapping</a:t>
            </a:r>
            <a:r>
              <a:rPr lang="en-US" dirty="0"/>
              <a:t>– </a:t>
            </a:r>
          </a:p>
          <a:p>
            <a:pPr marL="0" indent="0">
              <a:buNone/>
            </a:pPr>
            <a:r>
              <a:rPr lang="en-US" dirty="0"/>
              <a:t>Not actual charging, just swapping the batteries at the charging station </a:t>
            </a:r>
          </a:p>
          <a:p>
            <a:pPr marL="0" indent="0">
              <a:buNone/>
            </a:pPr>
            <a:r>
              <a:rPr lang="en-US" dirty="0"/>
              <a:t>Advantages:</a:t>
            </a:r>
          </a:p>
          <a:p>
            <a:pPr marL="0" indent="0">
              <a:buNone/>
            </a:pPr>
            <a:r>
              <a:rPr lang="en-US" dirty="0"/>
              <a:t>Time-5 to 10 </a:t>
            </a:r>
          </a:p>
          <a:p>
            <a:pPr marL="0" indent="0">
              <a:buNone/>
            </a:pPr>
            <a:r>
              <a:rPr lang="en-US" dirty="0"/>
              <a:t>Discharged batteries taken by the charging stations &amp; charged during the night time</a:t>
            </a:r>
          </a:p>
          <a:p>
            <a:pPr marL="0" indent="0">
              <a:buNone/>
            </a:pPr>
            <a:r>
              <a:rPr lang="en-US" dirty="0"/>
              <a:t>Doesn’t put any stress on power system, rather it helps it </a:t>
            </a:r>
            <a:r>
              <a:rPr lang="en-US" dirty="0">
                <a:solidFill>
                  <a:srgbClr val="FF0000"/>
                </a:solidFill>
              </a:rPr>
              <a:t>drawback</a:t>
            </a:r>
            <a:r>
              <a:rPr lang="en-US" dirty="0"/>
              <a:t> :</a:t>
            </a:r>
          </a:p>
          <a:p>
            <a:pPr marL="0" indent="0">
              <a:buNone/>
            </a:pPr>
            <a:r>
              <a:rPr lang="en-US" dirty="0"/>
              <a:t>Requires a very large space for the charging starting to mechanically swap the batteries </a:t>
            </a:r>
          </a:p>
          <a:p>
            <a:pPr marL="0" indent="0">
              <a:buNone/>
            </a:pPr>
            <a:r>
              <a:rPr lang="en-US" dirty="0"/>
              <a:t>Requires standardization of the battery packs</a:t>
            </a:r>
            <a:endParaRPr lang="en-IN" dirty="0"/>
          </a:p>
        </p:txBody>
      </p:sp>
    </p:spTree>
    <p:extLst>
      <p:ext uri="{BB962C8B-B14F-4D97-AF65-F5344CB8AC3E}">
        <p14:creationId xmlns:p14="http://schemas.microsoft.com/office/powerpoint/2010/main" val="78224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a:t>Charging Algorithms:</a:t>
            </a:r>
          </a:p>
          <a:p>
            <a:r>
              <a:rPr lang="en-IN" dirty="0"/>
              <a:t>Improve the charging efficiency</a:t>
            </a:r>
          </a:p>
          <a:p>
            <a:r>
              <a:rPr lang="en-IN" dirty="0"/>
              <a:t>Reduce charging time</a:t>
            </a:r>
          </a:p>
          <a:p>
            <a:r>
              <a:rPr lang="en-IN" dirty="0"/>
              <a:t>Enhancing the battery life</a:t>
            </a:r>
          </a:p>
          <a:p>
            <a:r>
              <a:rPr lang="en-IN" dirty="0"/>
              <a:t>Protect the battery</a:t>
            </a:r>
          </a:p>
        </p:txBody>
      </p:sp>
    </p:spTree>
    <p:extLst>
      <p:ext uri="{BB962C8B-B14F-4D97-AF65-F5344CB8AC3E}">
        <p14:creationId xmlns:p14="http://schemas.microsoft.com/office/powerpoint/2010/main" val="29718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Charging algorithms:</a:t>
            </a:r>
          </a:p>
          <a:p>
            <a:endParaRPr lang="en-IN" dirty="0"/>
          </a:p>
          <a:p>
            <a:r>
              <a:rPr lang="en-IN" dirty="0"/>
              <a:t>Constant current charging (CC)</a:t>
            </a:r>
          </a:p>
          <a:p>
            <a:r>
              <a:rPr lang="en-IN" dirty="0"/>
              <a:t>Constant voltage charging (CV)</a:t>
            </a:r>
          </a:p>
          <a:p>
            <a:r>
              <a:rPr lang="en-IN" dirty="0"/>
              <a:t>Constant current Constant voltage charging</a:t>
            </a:r>
          </a:p>
          <a:p>
            <a:pPr marL="0" indent="0">
              <a:buNone/>
            </a:pPr>
            <a:r>
              <a:rPr lang="en-IN" dirty="0"/>
              <a:t>     (CCCV)</a:t>
            </a:r>
          </a:p>
          <a:p>
            <a:r>
              <a:rPr lang="en-IN" dirty="0"/>
              <a:t>Multistage charging (MSC)</a:t>
            </a:r>
          </a:p>
          <a:p>
            <a:r>
              <a:rPr lang="en-IN" dirty="0"/>
              <a:t>Pulse charging</a:t>
            </a:r>
          </a:p>
          <a:p>
            <a:r>
              <a:rPr lang="en-IN" dirty="0"/>
              <a:t>Trickle charging(TC)</a:t>
            </a:r>
          </a:p>
          <a:p>
            <a:pPr marL="0" indent="0">
              <a:buNone/>
            </a:pPr>
            <a:endParaRPr lang="en-IN" dirty="0"/>
          </a:p>
          <a:p>
            <a:endParaRPr lang="en-IN" dirty="0"/>
          </a:p>
        </p:txBody>
      </p:sp>
    </p:spTree>
    <p:extLst>
      <p:ext uri="{BB962C8B-B14F-4D97-AF65-F5344CB8AC3E}">
        <p14:creationId xmlns:p14="http://schemas.microsoft.com/office/powerpoint/2010/main" val="40492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Constant current charging (CC)</a:t>
            </a:r>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marL="0" indent="0">
              <a:buNone/>
            </a:pPr>
            <a:r>
              <a:rPr lang="en-US" dirty="0"/>
              <a:t>It charges the battery at constant current</a:t>
            </a:r>
          </a:p>
          <a:p>
            <a:pPr marL="0" indent="0">
              <a:buNone/>
            </a:pPr>
            <a:r>
              <a:rPr lang="en-US" dirty="0"/>
              <a:t>It is a very </a:t>
            </a:r>
            <a:r>
              <a:rPr lang="en-US" dirty="0">
                <a:solidFill>
                  <a:srgbClr val="FF0000"/>
                </a:solidFill>
              </a:rPr>
              <a:t>simple algorithm </a:t>
            </a:r>
            <a:r>
              <a:rPr lang="en-US" dirty="0"/>
              <a:t>(nickel cadmium and nickel metal hydride batteries)</a:t>
            </a:r>
          </a:p>
          <a:p>
            <a:pPr marL="0" indent="0">
              <a:buNone/>
            </a:pPr>
            <a:r>
              <a:rPr lang="en-US" dirty="0"/>
              <a:t>Higher the amount of current used to charge the battery, the charging time will be correspondingly less. But this comes at a cost of charging efficiency and vive versa</a:t>
            </a:r>
          </a:p>
          <a:p>
            <a:pPr marL="0" indent="0">
              <a:buNone/>
            </a:pPr>
            <a:r>
              <a:rPr lang="en-US" dirty="0">
                <a:solidFill>
                  <a:srgbClr val="FF0000"/>
                </a:solidFill>
              </a:rPr>
              <a:t>Optimum current</a:t>
            </a:r>
            <a:r>
              <a:rPr lang="en-US" dirty="0"/>
              <a:t> level is </a:t>
            </a:r>
            <a:r>
              <a:rPr lang="en-US" dirty="0">
                <a:solidFill>
                  <a:srgbClr val="FF0000"/>
                </a:solidFill>
              </a:rPr>
              <a:t>maintained</a:t>
            </a:r>
            <a:r>
              <a:rPr lang="en-US" dirty="0"/>
              <a:t> such that the </a:t>
            </a:r>
            <a:r>
              <a:rPr lang="en-US" dirty="0">
                <a:solidFill>
                  <a:srgbClr val="FF0000"/>
                </a:solidFill>
              </a:rPr>
              <a:t>charging efficiency is optimum</a:t>
            </a:r>
            <a:r>
              <a:rPr lang="en-US" dirty="0"/>
              <a:t>, together with </a:t>
            </a:r>
            <a:r>
              <a:rPr lang="en-US" dirty="0">
                <a:solidFill>
                  <a:srgbClr val="FF0000"/>
                </a:solidFill>
              </a:rPr>
              <a:t>not</a:t>
            </a:r>
            <a:r>
              <a:rPr lang="en-US" dirty="0"/>
              <a:t> allowing the battery </a:t>
            </a:r>
            <a:r>
              <a:rPr lang="en-US" dirty="0">
                <a:solidFill>
                  <a:srgbClr val="FF0000"/>
                </a:solidFill>
              </a:rPr>
              <a:t>temperature to go up</a:t>
            </a:r>
            <a:endParaRPr lang="en-US" dirty="0"/>
          </a:p>
          <a:p>
            <a:pPr marL="0" indent="0">
              <a:buNone/>
            </a:pPr>
            <a:r>
              <a:rPr lang="en-US" dirty="0"/>
              <a:t>So the end of this </a:t>
            </a:r>
            <a:r>
              <a:rPr lang="en-US" dirty="0">
                <a:solidFill>
                  <a:srgbClr val="FF0000"/>
                </a:solidFill>
              </a:rPr>
              <a:t>charging process is decided </a:t>
            </a:r>
            <a:r>
              <a:rPr lang="en-US" dirty="0"/>
              <a:t>based on the </a:t>
            </a:r>
            <a:r>
              <a:rPr lang="en-US" dirty="0">
                <a:solidFill>
                  <a:srgbClr val="FF0000"/>
                </a:solidFill>
              </a:rPr>
              <a:t>voltage level</a:t>
            </a:r>
            <a:r>
              <a:rPr lang="en-US" dirty="0"/>
              <a:t>.</a:t>
            </a:r>
          </a:p>
          <a:p>
            <a:pPr marL="0" indent="0">
              <a:buNone/>
            </a:pPr>
            <a:r>
              <a:rPr lang="en-US" dirty="0"/>
              <a:t>Once the battery is </a:t>
            </a:r>
            <a:r>
              <a:rPr lang="en-US" dirty="0">
                <a:solidFill>
                  <a:srgbClr val="FF0000"/>
                </a:solidFill>
              </a:rPr>
              <a:t>charged</a:t>
            </a:r>
            <a:r>
              <a:rPr lang="en-US" dirty="0"/>
              <a:t> to its </a:t>
            </a:r>
            <a:r>
              <a:rPr lang="en-US" dirty="0">
                <a:solidFill>
                  <a:srgbClr val="FF0000"/>
                </a:solidFill>
              </a:rPr>
              <a:t>full capacity</a:t>
            </a:r>
            <a:r>
              <a:rPr lang="en-US" dirty="0"/>
              <a:t>, the battery </a:t>
            </a:r>
            <a:r>
              <a:rPr lang="en-US" dirty="0">
                <a:solidFill>
                  <a:srgbClr val="FF0000"/>
                </a:solidFill>
              </a:rPr>
              <a:t>voltage</a:t>
            </a:r>
            <a:r>
              <a:rPr lang="en-US" dirty="0"/>
              <a:t> will start </a:t>
            </a:r>
            <a:r>
              <a:rPr lang="en-US" dirty="0">
                <a:solidFill>
                  <a:srgbClr val="FF0000"/>
                </a:solidFill>
              </a:rPr>
              <a:t>dropping</a:t>
            </a:r>
            <a:r>
              <a:rPr lang="en-US" dirty="0"/>
              <a:t> rather than increasing, so that decides that this charging needs to be stopped</a:t>
            </a:r>
          </a:p>
          <a:p>
            <a:pPr marL="0" indent="0">
              <a:buNone/>
            </a:pPr>
            <a:r>
              <a:rPr lang="en-US" dirty="0">
                <a:solidFill>
                  <a:srgbClr val="FF0000"/>
                </a:solidFill>
              </a:rPr>
              <a:t>Charging algorithm</a:t>
            </a:r>
            <a:r>
              <a:rPr lang="en-US" dirty="0"/>
              <a:t> requires</a:t>
            </a:r>
          </a:p>
          <a:p>
            <a:r>
              <a:rPr lang="en-US" dirty="0">
                <a:solidFill>
                  <a:srgbClr val="FF0000"/>
                </a:solidFill>
              </a:rPr>
              <a:t>Current sensor</a:t>
            </a:r>
            <a:r>
              <a:rPr lang="en-US" dirty="0"/>
              <a:t> for </a:t>
            </a:r>
            <a:r>
              <a:rPr lang="en-US" dirty="0">
                <a:solidFill>
                  <a:srgbClr val="FF0000"/>
                </a:solidFill>
              </a:rPr>
              <a:t>controlling the current</a:t>
            </a:r>
            <a:r>
              <a:rPr lang="en-US" dirty="0"/>
              <a:t>,</a:t>
            </a:r>
          </a:p>
          <a:p>
            <a:r>
              <a:rPr lang="en-US" dirty="0">
                <a:solidFill>
                  <a:srgbClr val="FF0000"/>
                </a:solidFill>
              </a:rPr>
              <a:t>Voltage sensor </a:t>
            </a:r>
            <a:r>
              <a:rPr lang="en-US" dirty="0"/>
              <a:t>for </a:t>
            </a:r>
            <a:r>
              <a:rPr lang="en-US" dirty="0">
                <a:solidFill>
                  <a:srgbClr val="FF0000"/>
                </a:solidFill>
              </a:rPr>
              <a:t>stopping the charging</a:t>
            </a:r>
            <a:r>
              <a:rPr lang="en-US" dirty="0"/>
              <a:t>, and </a:t>
            </a:r>
          </a:p>
          <a:p>
            <a:r>
              <a:rPr lang="en-US" dirty="0">
                <a:solidFill>
                  <a:srgbClr val="FF0000"/>
                </a:solidFill>
              </a:rPr>
              <a:t>Temperature sensor </a:t>
            </a:r>
            <a:r>
              <a:rPr lang="en-US" dirty="0"/>
              <a:t>for thermal protection.</a:t>
            </a:r>
            <a:endParaRPr lang="en-IN" dirty="0"/>
          </a:p>
        </p:txBody>
      </p:sp>
    </p:spTree>
    <p:extLst>
      <p:ext uri="{BB962C8B-B14F-4D97-AF65-F5344CB8AC3E}">
        <p14:creationId xmlns:p14="http://schemas.microsoft.com/office/powerpoint/2010/main" val="15206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a:t>Constant voltage charging (CV)</a:t>
            </a:r>
            <a:br>
              <a:rPr lang="en-IN" dirty="0"/>
            </a:br>
            <a:endParaRPr lang="en-IN"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a:t>It is a constant voltage system based charging, but in this current is limited</a:t>
            </a:r>
          </a:p>
          <a:p>
            <a:r>
              <a:rPr lang="en-US" dirty="0"/>
              <a:t>Has charging scheme, which tells the maximum amount of current that can be allowed to charge the battery</a:t>
            </a:r>
          </a:p>
          <a:p>
            <a:r>
              <a:rPr lang="en-US" dirty="0"/>
              <a:t>Battery charges and it attains its full capacity</a:t>
            </a:r>
          </a:p>
          <a:p>
            <a:r>
              <a:rPr lang="en-US" dirty="0"/>
              <a:t>Current taken by the battery becomes lesser and lesser and it becomes almost constant and very low magnitude current flows when battery reaches its full capacity</a:t>
            </a:r>
          </a:p>
          <a:p>
            <a:r>
              <a:rPr lang="en-US" dirty="0"/>
              <a:t>So the </a:t>
            </a:r>
            <a:r>
              <a:rPr lang="en-US" dirty="0">
                <a:solidFill>
                  <a:srgbClr val="FF0000"/>
                </a:solidFill>
              </a:rPr>
              <a:t>constant small current </a:t>
            </a:r>
            <a:r>
              <a:rPr lang="en-US" dirty="0"/>
              <a:t>will </a:t>
            </a:r>
            <a:r>
              <a:rPr lang="en-US" dirty="0">
                <a:solidFill>
                  <a:srgbClr val="FF0000"/>
                </a:solidFill>
              </a:rPr>
              <a:t>last</a:t>
            </a:r>
            <a:r>
              <a:rPr lang="en-US" dirty="0"/>
              <a:t> for around </a:t>
            </a:r>
            <a:r>
              <a:rPr lang="en-US" dirty="0">
                <a:solidFill>
                  <a:srgbClr val="FF0000"/>
                </a:solidFill>
              </a:rPr>
              <a:t>three hours </a:t>
            </a:r>
            <a:r>
              <a:rPr lang="en-US" dirty="0"/>
              <a:t>before the system can be stopped</a:t>
            </a:r>
            <a:endParaRPr lang="en-IN" dirty="0"/>
          </a:p>
        </p:txBody>
      </p:sp>
    </p:spTree>
    <p:extLst>
      <p:ext uri="{BB962C8B-B14F-4D97-AF65-F5344CB8AC3E}">
        <p14:creationId xmlns:p14="http://schemas.microsoft.com/office/powerpoint/2010/main" val="2547377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4357</TotalTime>
  <Words>965</Words>
  <Application>Microsoft Office PowerPoint</Application>
  <PresentationFormat>On-screen Show (4:3)</PresentationFormat>
  <Paragraphs>76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Battery charging technologies</vt:lpstr>
      <vt:lpstr>PowerPoint Presentation</vt:lpstr>
      <vt:lpstr>PowerPoint Presentation</vt:lpstr>
      <vt:lpstr>PowerPoint Presentation</vt:lpstr>
      <vt:lpstr>PowerPoint Presentation</vt:lpstr>
      <vt:lpstr>Constant current charging (CC)</vt:lpstr>
      <vt:lpstr>Constant voltage charging (CV) </vt:lpstr>
      <vt:lpstr>          Constant current Constant voltage charging (CCCV)</vt:lpstr>
      <vt:lpstr>Multistage charging scheme(MSC)</vt:lpstr>
      <vt:lpstr>Pulse charging/ Trickle charging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dc:creator>
  <cp:lastModifiedBy>chetan khadse</cp:lastModifiedBy>
  <cp:revision>16</cp:revision>
  <dcterms:created xsi:type="dcterms:W3CDTF">2006-08-16T00:00:00Z</dcterms:created>
  <dcterms:modified xsi:type="dcterms:W3CDTF">2022-10-12T05:45:55Z</dcterms:modified>
</cp:coreProperties>
</file>