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06768-9DD4-43EE-9034-54D5299A9382}" type="datetimeFigureOut">
              <a:rPr lang="en-IN" smtClean="0"/>
              <a:t>01-02-2024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2D6EDF-D600-4C18-9D44-646B82737133}" type="slidenum">
              <a:rPr lang="en-IN" smtClean="0"/>
              <a:t>‹#›</a:t>
            </a:fld>
            <a:endParaRPr lang="en-IN"/>
          </a:p>
        </p:txBody>
      </p:sp>
    </p:spTree>
    <p:extLst>
      <p:ext uri="{BB962C8B-B14F-4D97-AF65-F5344CB8AC3E}">
        <p14:creationId xmlns:p14="http://schemas.microsoft.com/office/powerpoint/2010/main" val="304871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155543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990600" y="1676400"/>
            <a:ext cx="7543800" cy="1446213"/>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4400" b="1">
                <a:solidFill>
                  <a:schemeClr val="accent2"/>
                </a:solidFill>
              </a:rPr>
              <a:t>Unit 3:- </a:t>
            </a:r>
            <a:r>
              <a:rPr lang="en-IN" altLang="en-US" sz="4400" b="1"/>
              <a:t>HYBRID AND ELECTRIC DRIVETRAINS </a:t>
            </a:r>
            <a:endParaRPr lang="en-GB" altLang="en-US" sz="4400" b="1">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Subtitle 1"/>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a:p>
        </p:txBody>
      </p:sp>
    </p:spTree>
    <p:extLst>
      <p:ext uri="{BB962C8B-B14F-4D97-AF65-F5344CB8AC3E}">
        <p14:creationId xmlns:p14="http://schemas.microsoft.com/office/powerpoint/2010/main" val="143513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PARK &amp; CHARGE</a:t>
            </a:r>
          </a:p>
        </p:txBody>
      </p:sp>
      <p:sp>
        <p:nvSpPr>
          <p:cNvPr id="3" name="Content Placeholder 2"/>
          <p:cNvSpPr>
            <a:spLocks noGrp="1"/>
          </p:cNvSpPr>
          <p:nvPr>
            <p:ph idx="1"/>
          </p:nvPr>
        </p:nvSpPr>
        <p:spPr/>
        <p:txBody>
          <a:bodyPr>
            <a:normAutofit fontScale="77500" lnSpcReduction="20000"/>
          </a:bodyPr>
          <a:lstStyle/>
          <a:p>
            <a:r>
              <a:rPr lang="en-US" dirty="0"/>
              <a:t>Inductive coils are installed on the floor of the parking area</a:t>
            </a:r>
          </a:p>
          <a:p>
            <a:r>
              <a:rPr lang="en-US" dirty="0"/>
              <a:t>Primary coil will be installed in the basement of the parking area and secondary coil will be installed on the chassis of the vehicle</a:t>
            </a:r>
          </a:p>
          <a:p>
            <a:r>
              <a:rPr lang="en-US" dirty="0"/>
              <a:t>Whenever vehicle is </a:t>
            </a:r>
            <a:r>
              <a:rPr lang="en-US" dirty="0">
                <a:solidFill>
                  <a:srgbClr val="FF0000"/>
                </a:solidFill>
              </a:rPr>
              <a:t>parked</a:t>
            </a:r>
            <a:r>
              <a:rPr lang="en-US" dirty="0"/>
              <a:t>, an </a:t>
            </a:r>
            <a:r>
              <a:rPr lang="en-US" dirty="0">
                <a:solidFill>
                  <a:srgbClr val="FF0000"/>
                </a:solidFill>
              </a:rPr>
              <a:t>automatic charging </a:t>
            </a:r>
            <a:r>
              <a:rPr lang="en-US" dirty="0"/>
              <a:t>can be enabled. </a:t>
            </a:r>
          </a:p>
          <a:p>
            <a:r>
              <a:rPr lang="en-US" dirty="0"/>
              <a:t>No inconvenience to the driver or the operator</a:t>
            </a:r>
          </a:p>
          <a:p>
            <a:r>
              <a:rPr lang="en-US" dirty="0"/>
              <a:t>Charging scheme uses magnetic resonant coupling phenomenon, such that power will be transferred efficiently and during power transfer the non resonant object such as metal body or the driver is unaffected by it. </a:t>
            </a:r>
          </a:p>
          <a:p>
            <a:r>
              <a:rPr lang="en-US" dirty="0"/>
              <a:t>Protection is kind of in-built in this kind of scheme.</a:t>
            </a:r>
            <a:endParaRPr lang="en-IN" dirty="0"/>
          </a:p>
        </p:txBody>
      </p:sp>
    </p:spTree>
    <p:extLst>
      <p:ext uri="{BB962C8B-B14F-4D97-AF65-F5344CB8AC3E}">
        <p14:creationId xmlns:p14="http://schemas.microsoft.com/office/powerpoint/2010/main" val="95109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a:t>MOVE &amp; CHARGE</a:t>
            </a:r>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a:t>To charge this vehicle when they are plying on the road</a:t>
            </a:r>
          </a:p>
          <a:p>
            <a:r>
              <a:rPr lang="en-US" dirty="0"/>
              <a:t>Done at charging zones or lanes in some areas of the city, where lot of primary coils will be installed over half a km or 1 km</a:t>
            </a:r>
          </a:p>
          <a:p>
            <a:r>
              <a:rPr lang="en-US" dirty="0"/>
              <a:t>when vehicle move on this kind of lanes the power will be transferred to the vehicle using inductive phenomenon </a:t>
            </a:r>
          </a:p>
          <a:p>
            <a:pPr marL="0" indent="0">
              <a:buNone/>
            </a:pPr>
            <a:r>
              <a:rPr lang="en-US" dirty="0">
                <a:solidFill>
                  <a:srgbClr val="FF0000"/>
                </a:solidFill>
              </a:rPr>
              <a:t>Advantages</a:t>
            </a:r>
            <a:r>
              <a:rPr lang="en-US" dirty="0"/>
              <a:t> : vehicle can be charged</a:t>
            </a:r>
          </a:p>
          <a:p>
            <a:pPr marL="0" indent="0">
              <a:buNone/>
            </a:pPr>
            <a:r>
              <a:rPr lang="en-US" dirty="0"/>
              <a:t>On the go</a:t>
            </a:r>
          </a:p>
          <a:p>
            <a:pPr marL="0" indent="0">
              <a:buNone/>
            </a:pPr>
            <a:r>
              <a:rPr lang="en-US" dirty="0"/>
              <a:t>Battery size can be less</a:t>
            </a:r>
          </a:p>
          <a:p>
            <a:pPr marL="0" indent="0">
              <a:buNone/>
            </a:pPr>
            <a:r>
              <a:rPr lang="en-US" dirty="0"/>
              <a:t>Anxiety of driving range will also be minimized</a:t>
            </a:r>
          </a:p>
        </p:txBody>
      </p:sp>
    </p:spTree>
    <p:extLst>
      <p:ext uri="{BB962C8B-B14F-4D97-AF65-F5344CB8AC3E}">
        <p14:creationId xmlns:p14="http://schemas.microsoft.com/office/powerpoint/2010/main" val="107421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MOVE &amp; CHARGE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FF0000"/>
                </a:solidFill>
              </a:rPr>
              <a:t>IMPLEMENTATION REQUIREMENT:</a:t>
            </a:r>
            <a:r>
              <a:rPr lang="en-US" dirty="0"/>
              <a:t> </a:t>
            </a:r>
          </a:p>
          <a:p>
            <a:r>
              <a:rPr lang="en-US" dirty="0"/>
              <a:t>Charging scheme may observe different resonant frequencies because of the vertical distance and the horizontal distance. </a:t>
            </a:r>
          </a:p>
          <a:p>
            <a:r>
              <a:rPr lang="en-US" dirty="0"/>
              <a:t>This primary and secondary or the transmitter receiver observes, when the vehicle is moving. Therefore, the power transmitters should be able to be configured dynamically such that the coupling can be maximum and the power transfer can be maximum. </a:t>
            </a:r>
          </a:p>
          <a:p>
            <a:r>
              <a:rPr lang="en-US" dirty="0"/>
              <a:t>Secondly, when such a charging zone or lanes were developed, they should consider a uniformity in the magnetic field all around the road, such that the coupling can be same and charging can be done properly with high efficiency.</a:t>
            </a:r>
          </a:p>
          <a:p>
            <a:r>
              <a:rPr lang="en-US" dirty="0"/>
              <a:t>Communication protocol has to be developed such that the vehicle that are meant to be charged are only charged and not all the vehicles. </a:t>
            </a:r>
          </a:p>
          <a:p>
            <a:r>
              <a:rPr lang="en-US" dirty="0"/>
              <a:t>Since the battery energy storage capacity is limited, it is always a important aspect to manage the battery and energy associated with the battery. </a:t>
            </a:r>
            <a:endParaRPr lang="en-IN" dirty="0"/>
          </a:p>
          <a:p>
            <a:endParaRPr lang="en-IN" dirty="0"/>
          </a:p>
          <a:p>
            <a:pPr marL="0" indent="0">
              <a:buNone/>
            </a:pPr>
            <a:endParaRPr lang="en-IN" dirty="0"/>
          </a:p>
        </p:txBody>
      </p:sp>
    </p:spTree>
    <p:extLst>
      <p:ext uri="{BB962C8B-B14F-4D97-AF65-F5344CB8AC3E}">
        <p14:creationId xmlns:p14="http://schemas.microsoft.com/office/powerpoint/2010/main" val="318080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solidFill>
                  <a:srgbClr val="000000"/>
                </a:solidFill>
                <a:latin typeface="Times New Roman"/>
              </a:rPr>
              <a:t>Battery Management system (BMS) for EV and HEV</a:t>
            </a:r>
            <a:br>
              <a:rPr lang="en-US" sz="2800" dirty="0">
                <a:solidFill>
                  <a:srgbClr val="000000"/>
                </a:solidFill>
                <a:latin typeface="Times New Roman"/>
              </a:rPr>
            </a:br>
            <a:endParaRPr lang="en-IN" sz="2800" dirty="0"/>
          </a:p>
        </p:txBody>
      </p:sp>
      <p:sp>
        <p:nvSpPr>
          <p:cNvPr id="3" name="Content Placeholder 2"/>
          <p:cNvSpPr>
            <a:spLocks noGrp="1"/>
          </p:cNvSpPr>
          <p:nvPr>
            <p:ph idx="1"/>
          </p:nvPr>
        </p:nvSpPr>
        <p:spPr>
          <a:xfrm>
            <a:off x="457200" y="685800"/>
            <a:ext cx="8229600" cy="6019800"/>
          </a:xfrm>
        </p:spPr>
        <p:txBody>
          <a:bodyPr/>
          <a:lstStyle/>
          <a:p>
            <a:pPr marL="0" indent="0">
              <a:buNone/>
            </a:pPr>
            <a:r>
              <a:rPr lang="en-IN" dirty="0">
                <a:solidFill>
                  <a:srgbClr val="FF0000"/>
                </a:solidFill>
              </a:rPr>
              <a:t>Measures</a:t>
            </a:r>
            <a:r>
              <a:rPr lang="en-IN" dirty="0"/>
              <a:t> voltage, current , </a:t>
            </a:r>
            <a:r>
              <a:rPr lang="en-IN" dirty="0" err="1"/>
              <a:t>temprature</a:t>
            </a:r>
            <a:r>
              <a:rPr lang="en-IN" dirty="0"/>
              <a:t> data in </a:t>
            </a:r>
            <a:r>
              <a:rPr lang="en-IN" dirty="0">
                <a:solidFill>
                  <a:srgbClr val="FF0000"/>
                </a:solidFill>
              </a:rPr>
              <a:t>real time system and log it </a:t>
            </a:r>
            <a:r>
              <a:rPr lang="en-IN" dirty="0"/>
              <a:t>for the following:</a:t>
            </a:r>
          </a:p>
          <a:p>
            <a:r>
              <a:rPr lang="en-IN" dirty="0"/>
              <a:t>Cell balancing, Thermal management</a:t>
            </a:r>
          </a:p>
          <a:p>
            <a:r>
              <a:rPr lang="en-IN" dirty="0"/>
              <a:t>Protections: </a:t>
            </a:r>
            <a:r>
              <a:rPr lang="en-IN" dirty="0" err="1"/>
              <a:t>overvolatage</a:t>
            </a:r>
            <a:r>
              <a:rPr lang="en-IN" dirty="0"/>
              <a:t>, overcurrent &amp; overheat</a:t>
            </a:r>
          </a:p>
          <a:p>
            <a:r>
              <a:rPr lang="en-IN" dirty="0"/>
              <a:t>State of charge(SOC)</a:t>
            </a:r>
          </a:p>
          <a:p>
            <a:r>
              <a:rPr lang="en-IN" dirty="0"/>
              <a:t>State of health ( SOH)</a:t>
            </a:r>
          </a:p>
          <a:p>
            <a:r>
              <a:rPr lang="en-IN" dirty="0"/>
              <a:t>State of Power ( SOP)</a:t>
            </a:r>
          </a:p>
          <a:p>
            <a:pPr marL="0" indent="0">
              <a:buNone/>
            </a:pPr>
            <a:endParaRPr lang="en-IN" dirty="0"/>
          </a:p>
          <a:p>
            <a:endParaRPr lang="en-IN" dirty="0"/>
          </a:p>
        </p:txBody>
      </p:sp>
    </p:spTree>
    <p:extLst>
      <p:ext uri="{BB962C8B-B14F-4D97-AF65-F5344CB8AC3E}">
        <p14:creationId xmlns:p14="http://schemas.microsoft.com/office/powerpoint/2010/main" val="5703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Battery charging Technologies</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Medium of charge Transfer:</a:t>
            </a:r>
          </a:p>
          <a:p>
            <a:r>
              <a:rPr lang="en-IN" dirty="0"/>
              <a:t>Conductive(wired)</a:t>
            </a:r>
          </a:p>
          <a:p>
            <a:r>
              <a:rPr lang="en-IN" dirty="0"/>
              <a:t>Wireless(WPT)</a:t>
            </a:r>
          </a:p>
          <a:p>
            <a:endParaRPr lang="en-IN" dirty="0"/>
          </a:p>
          <a:p>
            <a:pPr marL="0" indent="0">
              <a:buNone/>
            </a:pPr>
            <a:r>
              <a:rPr lang="en-IN" dirty="0">
                <a:solidFill>
                  <a:srgbClr val="FF0000"/>
                </a:solidFill>
              </a:rPr>
              <a:t>Conductive(wire):</a:t>
            </a:r>
            <a:r>
              <a:rPr lang="en-US" dirty="0"/>
              <a:t>Wired power transfer or charge transfer is conductive in nature</a:t>
            </a:r>
          </a:p>
          <a:p>
            <a:pPr marL="0" indent="0">
              <a:buNone/>
            </a:pPr>
            <a:endParaRPr lang="en-US" dirty="0"/>
          </a:p>
          <a:p>
            <a:pPr marL="0" indent="0">
              <a:buNone/>
            </a:pPr>
            <a:r>
              <a:rPr lang="en-US" b="1" dirty="0"/>
              <a:t>ADVANTAGE:</a:t>
            </a:r>
          </a:p>
          <a:p>
            <a:pPr marL="0" indent="0">
              <a:buNone/>
            </a:pPr>
            <a:r>
              <a:rPr lang="en-US" dirty="0"/>
              <a:t> It's very simple, low cost, and It has high efficiency</a:t>
            </a:r>
          </a:p>
          <a:p>
            <a:pPr marL="0" indent="0">
              <a:buNone/>
            </a:pPr>
            <a:endParaRPr lang="en-US" dirty="0"/>
          </a:p>
          <a:p>
            <a:pPr marL="0" indent="0">
              <a:buNone/>
            </a:pPr>
            <a:r>
              <a:rPr lang="en-US" b="1" dirty="0"/>
              <a:t>DISADVANTAGE:</a:t>
            </a:r>
          </a:p>
          <a:p>
            <a:pPr marL="0" indent="0">
              <a:buNone/>
            </a:pPr>
            <a:r>
              <a:rPr lang="en-US" dirty="0"/>
              <a:t>very inconvenient </a:t>
            </a:r>
          </a:p>
          <a:p>
            <a:pPr marL="0" indent="0">
              <a:buNone/>
            </a:pPr>
            <a:r>
              <a:rPr lang="en-US" dirty="0"/>
              <a:t>Need to carry the charging cables and </a:t>
            </a:r>
          </a:p>
          <a:p>
            <a:pPr marL="0" indent="0">
              <a:buNone/>
            </a:pPr>
            <a:r>
              <a:rPr lang="en-US" dirty="0"/>
              <a:t>risk of electrical shock to the operator </a:t>
            </a:r>
          </a:p>
        </p:txBody>
      </p:sp>
    </p:spTree>
    <p:extLst>
      <p:ext uri="{BB962C8B-B14F-4D97-AF65-F5344CB8AC3E}">
        <p14:creationId xmlns:p14="http://schemas.microsoft.com/office/powerpoint/2010/main" val="28570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rgbClr val="FF0000"/>
                </a:solidFill>
              </a:rPr>
              <a:t>Wireless(WPT): </a:t>
            </a:r>
          </a:p>
          <a:p>
            <a:pPr marL="0" indent="0">
              <a:buNone/>
            </a:pPr>
            <a:r>
              <a:rPr lang="en-US" dirty="0">
                <a:solidFill>
                  <a:srgbClr val="FF0000"/>
                </a:solidFill>
              </a:rPr>
              <a:t>Advantage:</a:t>
            </a:r>
          </a:p>
          <a:p>
            <a:pPr marL="0" indent="0">
              <a:buNone/>
            </a:pPr>
            <a:r>
              <a:rPr lang="en-US" dirty="0"/>
              <a:t>Very convenient </a:t>
            </a:r>
          </a:p>
          <a:p>
            <a:pPr marL="0" indent="0">
              <a:buNone/>
            </a:pPr>
            <a:r>
              <a:rPr lang="en-US" dirty="0"/>
              <a:t>operator is free from electrical shock </a:t>
            </a:r>
          </a:p>
          <a:p>
            <a:pPr marL="0" indent="0">
              <a:buNone/>
            </a:pPr>
            <a:r>
              <a:rPr lang="en-US" dirty="0">
                <a:solidFill>
                  <a:srgbClr val="FF0000"/>
                </a:solidFill>
              </a:rPr>
              <a:t>DISADVANTAGE: </a:t>
            </a:r>
          </a:p>
          <a:p>
            <a:pPr marL="0" indent="0">
              <a:buNone/>
            </a:pPr>
            <a:r>
              <a:rPr lang="en-US" dirty="0"/>
              <a:t>High installation cost, because of the hardware involved</a:t>
            </a:r>
          </a:p>
          <a:p>
            <a:pPr marL="0" indent="0">
              <a:buNone/>
            </a:pPr>
            <a:r>
              <a:rPr lang="en-US" dirty="0"/>
              <a:t>Chances of high power loss, which will decrease the charging efficiency</a:t>
            </a:r>
            <a:endParaRPr lang="en-IN" dirty="0"/>
          </a:p>
          <a:p>
            <a:pPr marL="0" indent="0">
              <a:buNone/>
            </a:pPr>
            <a:endParaRPr lang="en-IN" dirty="0"/>
          </a:p>
        </p:txBody>
      </p:sp>
    </p:spTree>
    <p:extLst>
      <p:ext uri="{BB962C8B-B14F-4D97-AF65-F5344CB8AC3E}">
        <p14:creationId xmlns:p14="http://schemas.microsoft.com/office/powerpoint/2010/main" val="403703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methods of implementing wireless power transfer</a:t>
            </a:r>
            <a:endParaRPr lang="en-IN" dirty="0"/>
          </a:p>
        </p:txBody>
      </p:sp>
      <p:sp>
        <p:nvSpPr>
          <p:cNvPr id="3" name="Content Placeholder 2"/>
          <p:cNvSpPr>
            <a:spLocks noGrp="1"/>
          </p:cNvSpPr>
          <p:nvPr>
            <p:ph idx="1"/>
          </p:nvPr>
        </p:nvSpPr>
        <p:spPr/>
        <p:txBody>
          <a:bodyPr>
            <a:normAutofit fontScale="70000" lnSpcReduction="20000"/>
          </a:bodyPr>
          <a:lstStyle/>
          <a:p>
            <a:r>
              <a:rPr lang="en-US" dirty="0"/>
              <a:t>Far-field strategies :</a:t>
            </a:r>
          </a:p>
          <a:p>
            <a:r>
              <a:rPr lang="en-US" dirty="0"/>
              <a:t>Near-field strategies</a:t>
            </a:r>
          </a:p>
          <a:p>
            <a:pPr marL="0" indent="0">
              <a:buNone/>
            </a:pPr>
            <a:endParaRPr lang="en-US" dirty="0"/>
          </a:p>
          <a:p>
            <a:pPr marL="0" indent="0">
              <a:buNone/>
            </a:pPr>
            <a:r>
              <a:rPr lang="en-US" dirty="0"/>
              <a:t>Far-field strategies :</a:t>
            </a:r>
          </a:p>
          <a:p>
            <a:endParaRPr lang="en-US" dirty="0"/>
          </a:p>
          <a:p>
            <a:pPr marL="0" indent="0">
              <a:buNone/>
            </a:pPr>
            <a:r>
              <a:rPr lang="en-US" dirty="0"/>
              <a:t>Uses high frequency and it can transfer high power at long distances</a:t>
            </a:r>
          </a:p>
          <a:p>
            <a:pPr marL="0" indent="0">
              <a:buNone/>
            </a:pPr>
            <a:r>
              <a:rPr lang="en-US" dirty="0"/>
              <a:t>It is based on microwave or laser type of technology.</a:t>
            </a:r>
          </a:p>
          <a:p>
            <a:pPr marL="0" indent="0">
              <a:buNone/>
            </a:pPr>
            <a:r>
              <a:rPr lang="en-US" dirty="0"/>
              <a:t>This technology is not suitable for EV, because it involves tracking strategies, antennas, and it's also prone to human health.</a:t>
            </a:r>
          </a:p>
          <a:p>
            <a:pPr marL="0" indent="0">
              <a:buNone/>
            </a:pPr>
            <a:endParaRPr lang="en-US" dirty="0"/>
          </a:p>
          <a:p>
            <a:pPr marL="0" indent="0">
              <a:buNone/>
            </a:pPr>
            <a:r>
              <a:rPr lang="en-US" dirty="0"/>
              <a:t>Near-field strategies:</a:t>
            </a:r>
          </a:p>
          <a:p>
            <a:pPr marL="0" indent="0">
              <a:buNone/>
            </a:pPr>
            <a:r>
              <a:rPr lang="en-US" dirty="0"/>
              <a:t>CAPACITIVE</a:t>
            </a:r>
          </a:p>
          <a:p>
            <a:pPr marL="0" indent="0">
              <a:buNone/>
            </a:pPr>
            <a:r>
              <a:rPr lang="en-US" dirty="0"/>
              <a:t>INDUCTIVE</a:t>
            </a:r>
          </a:p>
          <a:p>
            <a:pPr marL="0" indent="0">
              <a:buNone/>
            </a:pPr>
            <a:endParaRPr lang="en-US" dirty="0"/>
          </a:p>
        </p:txBody>
      </p:sp>
    </p:spTree>
    <p:extLst>
      <p:ext uri="{BB962C8B-B14F-4D97-AF65-F5344CB8AC3E}">
        <p14:creationId xmlns:p14="http://schemas.microsoft.com/office/powerpoint/2010/main" val="274712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CAPACITIVE:</a:t>
            </a:r>
          </a:p>
          <a:p>
            <a:pPr marL="0" indent="0">
              <a:buNone/>
            </a:pPr>
            <a:r>
              <a:rPr lang="en-US" dirty="0"/>
              <a:t>Capacitive method uses electric field to transfer the charge to the battery </a:t>
            </a:r>
          </a:p>
          <a:p>
            <a:pPr marL="0" indent="0">
              <a:buNone/>
            </a:pPr>
            <a:r>
              <a:rPr lang="en-US" dirty="0"/>
              <a:t>unaffected by metal barriers and it also does not emit any EMI problems</a:t>
            </a:r>
          </a:p>
          <a:p>
            <a:pPr marL="0" indent="0">
              <a:buNone/>
            </a:pPr>
            <a:r>
              <a:rPr lang="en-US" dirty="0"/>
              <a:t>capacitive type of wireless power transfer is suitable </a:t>
            </a:r>
            <a:r>
              <a:rPr lang="en-US" dirty="0">
                <a:solidFill>
                  <a:srgbClr val="FF0000"/>
                </a:solidFill>
              </a:rPr>
              <a:t>for low power application </a:t>
            </a:r>
            <a:r>
              <a:rPr lang="en-US" dirty="0"/>
              <a:t>and it is not suitable for a typical EV application</a:t>
            </a:r>
          </a:p>
          <a:p>
            <a:pPr marL="0" indent="0">
              <a:buNone/>
            </a:pPr>
            <a:endParaRPr lang="en-US" dirty="0"/>
          </a:p>
          <a:p>
            <a:pPr marL="0" indent="0">
              <a:buNone/>
            </a:pPr>
            <a:r>
              <a:rPr lang="en-US" dirty="0"/>
              <a:t>INDUCTIVE:</a:t>
            </a:r>
          </a:p>
          <a:p>
            <a:pPr marL="0" indent="0">
              <a:buNone/>
            </a:pPr>
            <a:endParaRPr lang="en-US" dirty="0"/>
          </a:p>
          <a:p>
            <a:pPr marL="0" indent="0">
              <a:buNone/>
            </a:pPr>
            <a:r>
              <a:rPr lang="en-US" dirty="0"/>
              <a:t>EMI is in magnetic based inductive systems</a:t>
            </a:r>
          </a:p>
          <a:p>
            <a:pPr marL="0" indent="0">
              <a:buNone/>
            </a:pPr>
            <a:r>
              <a:rPr lang="en-US" dirty="0"/>
              <a:t>But this technology is very sensitive to air gap and the displacement of the charging plates</a:t>
            </a:r>
          </a:p>
          <a:p>
            <a:pPr marL="0" indent="0">
              <a:buNone/>
            </a:pPr>
            <a:r>
              <a:rPr lang="en-US" dirty="0" err="1"/>
              <a:t>Iductive</a:t>
            </a:r>
            <a:r>
              <a:rPr lang="en-US" dirty="0"/>
              <a:t> based mechanically coupled wireless power transfer promises a very good technology for wireless power transfer</a:t>
            </a:r>
          </a:p>
          <a:p>
            <a:pPr marL="0" indent="0">
              <a:buNone/>
            </a:pPr>
            <a:r>
              <a:rPr lang="en-US" dirty="0"/>
              <a:t>It uses a phenomenon known as magnetic resonant coupling or MRC such that the high power can be transferred in the range 10s of KW over 10s of cm</a:t>
            </a:r>
          </a:p>
          <a:p>
            <a:pPr marL="0" indent="0">
              <a:buNone/>
            </a:pPr>
            <a:r>
              <a:rPr lang="en-US" dirty="0" err="1"/>
              <a:t>Iinevitable</a:t>
            </a:r>
            <a:r>
              <a:rPr lang="en-US" dirty="0"/>
              <a:t>, the inductive schemes may suffer EMI issues</a:t>
            </a:r>
          </a:p>
          <a:p>
            <a:pPr marL="0" indent="0">
              <a:buNone/>
            </a:pPr>
            <a:r>
              <a:rPr lang="en-US" dirty="0"/>
              <a:t>It also suffers from energy loss due to leakage inductances.</a:t>
            </a:r>
            <a:endParaRPr lang="en-IN" dirty="0"/>
          </a:p>
          <a:p>
            <a:endParaRPr lang="en-IN" dirty="0"/>
          </a:p>
        </p:txBody>
      </p:sp>
    </p:spTree>
    <p:extLst>
      <p:ext uri="{BB962C8B-B14F-4D97-AF65-F5344CB8AC3E}">
        <p14:creationId xmlns:p14="http://schemas.microsoft.com/office/powerpoint/2010/main" val="38928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a:rPr>
              <a:t>Inductive Power Transfer</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2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45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Scheme of inductive power transfer.</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It transfers energy through inductive coupling</a:t>
            </a:r>
          </a:p>
          <a:p>
            <a:r>
              <a:rPr lang="en-US" dirty="0"/>
              <a:t>There will be two coils, one on the charging coupler and one inside the vehicle</a:t>
            </a:r>
          </a:p>
          <a:p>
            <a:r>
              <a:rPr lang="en-US" dirty="0"/>
              <a:t>Power is taken from the grid(50 to 60 Hz), is rectified and converted to DC voltage, it is inverted using an inverter and AC voltage is generated at very high frequency in the range of 60 to 80 KHz. </a:t>
            </a:r>
          </a:p>
          <a:p>
            <a:r>
              <a:rPr lang="en-US" dirty="0"/>
              <a:t>This high frequency enables a very small inductive coupler and the size of the coils can be reduced at this high frequency.</a:t>
            </a:r>
          </a:p>
          <a:p>
            <a:r>
              <a:rPr lang="en-US" dirty="0"/>
              <a:t>Power will be transferred using inductive medium and it is available on </a:t>
            </a:r>
            <a:r>
              <a:rPr lang="en-US" dirty="0">
                <a:solidFill>
                  <a:srgbClr val="FF0000"/>
                </a:solidFill>
              </a:rPr>
              <a:t>the secondary side</a:t>
            </a:r>
            <a:r>
              <a:rPr lang="en-US" dirty="0"/>
              <a:t>, which is again rectified and converted to regulated DC</a:t>
            </a:r>
          </a:p>
          <a:p>
            <a:r>
              <a:rPr lang="en-US" dirty="0"/>
              <a:t> This DC voltage is used to charge the battery using DC-DC power converter</a:t>
            </a:r>
          </a:p>
        </p:txBody>
      </p:sp>
    </p:spTree>
    <p:extLst>
      <p:ext uri="{BB962C8B-B14F-4D97-AF65-F5344CB8AC3E}">
        <p14:creationId xmlns:p14="http://schemas.microsoft.com/office/powerpoint/2010/main" val="189164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8392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32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5344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644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5817</TotalTime>
  <Words>859</Words>
  <Application>Microsoft Office PowerPoint</Application>
  <PresentationFormat>On-screen Show (4:3)</PresentationFormat>
  <Paragraphs>87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Battery charging Technologies</vt:lpstr>
      <vt:lpstr>PowerPoint Presentation</vt:lpstr>
      <vt:lpstr>Different methods of implementing wireless power transfer</vt:lpstr>
      <vt:lpstr>PowerPoint Presentation</vt:lpstr>
      <vt:lpstr>Inductive Power Transfer</vt:lpstr>
      <vt:lpstr>Scheme of inductive power transfer. </vt:lpstr>
      <vt:lpstr>PowerPoint Presentation</vt:lpstr>
      <vt:lpstr>PowerPoint Presentation</vt:lpstr>
      <vt:lpstr>PARK &amp; CHARGE</vt:lpstr>
      <vt:lpstr>MOVE &amp; CHARGE</vt:lpstr>
      <vt:lpstr>MOVE &amp; CHARGE</vt:lpstr>
      <vt:lpstr>Battery Management system (BMS) for EV and HEV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chetan khadse</cp:lastModifiedBy>
  <cp:revision>8</cp:revision>
  <dcterms:created xsi:type="dcterms:W3CDTF">2006-08-16T00:00:00Z</dcterms:created>
  <dcterms:modified xsi:type="dcterms:W3CDTF">2024-02-05T03:41:33Z</dcterms:modified>
</cp:coreProperties>
</file>