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5" r:id="rId17"/>
    <p:sldId id="279" r:id="rId18"/>
    <p:sldId id="283" r:id="rId19"/>
    <p:sldId id="280" r:id="rId20"/>
    <p:sldId id="281" r:id="rId21"/>
    <p:sldId id="28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18A6B8-8F02-402E-9102-691CFEC3BE98}" type="datetimeFigureOut">
              <a:rPr lang="en-IN" smtClean="0"/>
              <a:t>31-08-2020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D0708-79A8-4C4D-80ED-DE26A2BC1703}" type="slidenum">
              <a:rPr lang="en-IN" smtClean="0"/>
              <a:t>‹#›</a:t>
            </a:fld>
            <a:endParaRPr lang="en-IN"/>
          </a:p>
        </p:txBody>
      </p:sp>
    </p:spTree>
    <p:extLst>
      <p:ext uri="{BB962C8B-B14F-4D97-AF65-F5344CB8AC3E}">
        <p14:creationId xmlns:p14="http://schemas.microsoft.com/office/powerpoint/2010/main" val="371184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1384A68-C983-45D5-9A69-5F19677D72D7}" type="slidenum">
              <a:rPr lang="en-GB" altLang="en-US" smtClean="0"/>
              <a:pPr eaLnBrk="1" hangingPunct="1">
                <a:spcBef>
                  <a:spcPct val="0"/>
                </a:spcBef>
              </a:pPr>
              <a:t>1</a:t>
            </a:fld>
            <a:endParaRPr lang="en-GB"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Slide Number Placeholder 4"/>
          <p:cNvSpPr>
            <a:spLocks noGrp="1"/>
          </p:cNvSpPr>
          <p:nvPr>
            <p:ph type="sldNum" sz="quarter" idx="10"/>
          </p:nvPr>
        </p:nvSpPr>
        <p:spPr>
          <a:xfrm>
            <a:off x="3352800" y="6248400"/>
            <a:ext cx="1905000" cy="457200"/>
          </a:xfrm>
          <a:prstGeom prst="rect">
            <a:avLst/>
          </a:prstGeom>
        </p:spPr>
        <p:txBody>
          <a:bodyPr/>
          <a:lstStyle>
            <a:lvl1pPr algn="ctr">
              <a:defRPr/>
            </a:lvl1pPr>
          </a:lstStyle>
          <a:p>
            <a:pPr>
              <a:defRPr/>
            </a:pPr>
            <a:fld id="{95A89E38-3230-47AD-9F63-93568F2C5A56}" type="slidenum">
              <a:rPr lang="en-GB" altLang="en-US"/>
              <a:pPr>
                <a:defRPr/>
              </a:pPr>
              <a:t>‹#›</a:t>
            </a:fld>
            <a:endParaRPr lang="en-GB" altLang="en-US" dirty="0"/>
          </a:p>
        </p:txBody>
      </p:sp>
    </p:spTree>
    <p:extLst>
      <p:ext uri="{BB962C8B-B14F-4D97-AF65-F5344CB8AC3E}">
        <p14:creationId xmlns:p14="http://schemas.microsoft.com/office/powerpoint/2010/main" val="74261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8"/>
          <p:cNvSpPr txBox="1">
            <a:spLocks noChangeArrowheads="1"/>
          </p:cNvSpPr>
          <p:nvPr/>
        </p:nvSpPr>
        <p:spPr bwMode="auto">
          <a:xfrm>
            <a:off x="990600" y="1676400"/>
            <a:ext cx="7543800" cy="1446213"/>
          </a:xfrm>
          <a:prstGeom prst="rect">
            <a:avLst/>
          </a:prstGeom>
          <a:solidFill>
            <a:srgbClr val="B0F5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4400" b="1">
                <a:solidFill>
                  <a:schemeClr val="accent2"/>
                </a:solidFill>
              </a:rPr>
              <a:t>Unit 3:- </a:t>
            </a:r>
            <a:r>
              <a:rPr lang="en-IN" altLang="en-US" sz="4400" b="1"/>
              <a:t>HYBRID AND ELECTRIC DRIVETRAINS </a:t>
            </a:r>
            <a:endParaRPr lang="en-GB" altLang="en-US" sz="4400" b="1">
              <a:solidFill>
                <a:schemeClr val="accent2"/>
              </a:solidFill>
            </a:endParaRPr>
          </a:p>
        </p:txBody>
      </p:sp>
      <p:pic>
        <p:nvPicPr>
          <p:cNvPr id="143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05200"/>
            <a:ext cx="2209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Subtitle 1"/>
          <p:cNvSpPr>
            <a:spLocks noGrp="1"/>
          </p:cNvSpPr>
          <p:nvPr>
            <p:ph type="subTitle"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smtClean="0"/>
          </a:p>
        </p:txBody>
      </p:sp>
      <p:sp>
        <p:nvSpPr>
          <p:cNvPr id="143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382B8F2-66BC-46B2-BD24-7FE851570DBE}" type="slidenum">
              <a:rPr lang="en-GB" altLang="en-US" smtClean="0"/>
              <a:pPr eaLnBrk="1" hangingPunct="1"/>
              <a:t>1</a:t>
            </a:fld>
            <a:endParaRPr lang="en-GB" altLang="en-US" smtClean="0"/>
          </a:p>
        </p:txBody>
      </p:sp>
    </p:spTree>
    <p:extLst>
      <p:ext uri="{BB962C8B-B14F-4D97-AF65-F5344CB8AC3E}">
        <p14:creationId xmlns:p14="http://schemas.microsoft.com/office/powerpoint/2010/main" val="3201786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Power convertor for V2G operation</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battery </a:t>
            </a:r>
            <a:r>
              <a:rPr lang="en-US" dirty="0"/>
              <a:t>bank and </a:t>
            </a:r>
            <a:r>
              <a:rPr lang="en-US" dirty="0" smtClean="0"/>
              <a:t> 2 power </a:t>
            </a:r>
            <a:r>
              <a:rPr lang="en-US" dirty="0"/>
              <a:t>converter </a:t>
            </a:r>
            <a:endParaRPr lang="en-US" dirty="0" smtClean="0"/>
          </a:p>
          <a:p>
            <a:r>
              <a:rPr lang="en-US" dirty="0" smtClean="0"/>
              <a:t>source </a:t>
            </a:r>
            <a:r>
              <a:rPr lang="en-US" dirty="0"/>
              <a:t>of </a:t>
            </a:r>
            <a:r>
              <a:rPr lang="en-US" dirty="0" smtClean="0"/>
              <a:t>energy 3-ph(connect </a:t>
            </a:r>
            <a:r>
              <a:rPr lang="en-US" dirty="0"/>
              <a:t>a diode </a:t>
            </a:r>
            <a:r>
              <a:rPr lang="en-US" dirty="0" smtClean="0"/>
              <a:t>rectifier) for charging capability</a:t>
            </a:r>
          </a:p>
          <a:p>
            <a:r>
              <a:rPr lang="en-US" dirty="0" smtClean="0"/>
              <a:t>use of bidirectional </a:t>
            </a:r>
            <a:r>
              <a:rPr lang="en-US" dirty="0"/>
              <a:t>power </a:t>
            </a:r>
            <a:r>
              <a:rPr lang="en-US" dirty="0" smtClean="0"/>
              <a:t>converter which can </a:t>
            </a:r>
            <a:r>
              <a:rPr lang="en-US" dirty="0"/>
              <a:t>support the energy flow from battery to the grid </a:t>
            </a:r>
            <a:endParaRPr lang="en-US" dirty="0" smtClean="0"/>
          </a:p>
          <a:p>
            <a:r>
              <a:rPr lang="en-US" dirty="0" smtClean="0"/>
              <a:t>DC </a:t>
            </a:r>
            <a:r>
              <a:rPr lang="en-US" dirty="0"/>
              <a:t>link </a:t>
            </a:r>
            <a:r>
              <a:rPr lang="en-US" dirty="0" smtClean="0"/>
              <a:t>as </a:t>
            </a:r>
            <a:r>
              <a:rPr lang="en-US" dirty="0"/>
              <a:t>electrolytic capacitors, so this can be used to support, reactive power support to the </a:t>
            </a:r>
            <a:r>
              <a:rPr lang="en-US" dirty="0" smtClean="0"/>
              <a:t>grid</a:t>
            </a:r>
          </a:p>
          <a:p>
            <a:r>
              <a:rPr lang="en-US" dirty="0" smtClean="0"/>
              <a:t>act </a:t>
            </a:r>
            <a:r>
              <a:rPr lang="en-US" dirty="0"/>
              <a:t>as a shunt to the grid and it can enable in maintaining the THD of the grid and also support reactive power compensation required during voltage regulation and motor </a:t>
            </a:r>
            <a:r>
              <a:rPr lang="en-US" dirty="0" smtClean="0"/>
              <a:t>starting</a:t>
            </a:r>
          </a:p>
          <a:p>
            <a:r>
              <a:rPr lang="en-US" dirty="0" smtClean="0"/>
              <a:t>called </a:t>
            </a:r>
            <a:r>
              <a:rPr lang="en-US" dirty="0"/>
              <a:t>basically grid side </a:t>
            </a:r>
            <a:r>
              <a:rPr lang="en-US" dirty="0" smtClean="0"/>
              <a:t>converter</a:t>
            </a:r>
            <a:endParaRPr lang="en-IN" dirty="0"/>
          </a:p>
        </p:txBody>
      </p:sp>
    </p:spTree>
    <p:extLst>
      <p:ext uri="{BB962C8B-B14F-4D97-AF65-F5344CB8AC3E}">
        <p14:creationId xmlns:p14="http://schemas.microsoft.com/office/powerpoint/2010/main" val="2615685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00"/>
                </a:solidFill>
                <a:latin typeface="Times New Roman"/>
              </a:rPr>
              <a:t>EV energy systems and configuration</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EV requires multidisciplinary technologies:</a:t>
            </a:r>
          </a:p>
          <a:p>
            <a:pPr marL="0" indent="0">
              <a:buNone/>
            </a:pPr>
            <a:r>
              <a:rPr lang="en-US" dirty="0" smtClean="0">
                <a:solidFill>
                  <a:srgbClr val="FF0000"/>
                </a:solidFill>
              </a:rPr>
              <a:t>Electrical engineering:</a:t>
            </a:r>
            <a:r>
              <a:rPr lang="en-US" dirty="0" smtClean="0"/>
              <a:t> Electrical </a:t>
            </a:r>
            <a:r>
              <a:rPr lang="en-US" dirty="0"/>
              <a:t>machines, power electronics, control systems, energy and battery management systems and </a:t>
            </a:r>
            <a:r>
              <a:rPr lang="en-US" dirty="0" smtClean="0"/>
              <a:t>charging</a:t>
            </a:r>
          </a:p>
          <a:p>
            <a:pPr marL="0" indent="0">
              <a:buNone/>
            </a:pPr>
            <a:r>
              <a:rPr lang="en-US" dirty="0" smtClean="0">
                <a:solidFill>
                  <a:srgbClr val="FF0000"/>
                </a:solidFill>
              </a:rPr>
              <a:t>Mechanical and automobile engineering: </a:t>
            </a:r>
          </a:p>
          <a:p>
            <a:pPr marL="0" indent="0">
              <a:buNone/>
            </a:pPr>
            <a:r>
              <a:rPr lang="en-US" dirty="0" smtClean="0"/>
              <a:t>Gearing</a:t>
            </a:r>
            <a:r>
              <a:rPr lang="en-US" dirty="0"/>
              <a:t>, differential, chassis, suspension, braking, steering </a:t>
            </a:r>
            <a:r>
              <a:rPr lang="en-US" dirty="0" err="1" smtClean="0"/>
              <a:t>etc</a:t>
            </a:r>
            <a:endParaRPr lang="en-US" dirty="0" smtClean="0"/>
          </a:p>
          <a:p>
            <a:pPr marL="0" indent="0">
              <a:buNone/>
            </a:pPr>
            <a:r>
              <a:rPr lang="en-US" dirty="0" smtClean="0"/>
              <a:t>The </a:t>
            </a:r>
            <a:r>
              <a:rPr lang="en-US" dirty="0"/>
              <a:t>knowledge of IC engine is required in a HEV or hybrid electric vehicle</a:t>
            </a:r>
            <a:r>
              <a:rPr lang="en-US" dirty="0" smtClean="0"/>
              <a:t>.</a:t>
            </a:r>
          </a:p>
          <a:p>
            <a:pPr marL="0" indent="0">
              <a:buNone/>
            </a:pPr>
            <a:r>
              <a:rPr lang="en-US" dirty="0" smtClean="0">
                <a:solidFill>
                  <a:srgbClr val="FF0000"/>
                </a:solidFill>
              </a:rPr>
              <a:t>Chemical </a:t>
            </a:r>
            <a:r>
              <a:rPr lang="en-US" dirty="0">
                <a:solidFill>
                  <a:srgbClr val="FF0000"/>
                </a:solidFill>
              </a:rPr>
              <a:t>engineering </a:t>
            </a:r>
            <a:r>
              <a:rPr lang="en-US" dirty="0" smtClean="0"/>
              <a:t>:</a:t>
            </a:r>
          </a:p>
          <a:p>
            <a:pPr marL="0" indent="0">
              <a:buNone/>
            </a:pPr>
            <a:r>
              <a:rPr lang="en-US" dirty="0" smtClean="0"/>
              <a:t>knowledge </a:t>
            </a:r>
            <a:r>
              <a:rPr lang="en-US" dirty="0"/>
              <a:t>of </a:t>
            </a:r>
            <a:r>
              <a:rPr lang="en-US" dirty="0" smtClean="0"/>
              <a:t>battery, </a:t>
            </a:r>
            <a:r>
              <a:rPr lang="en-US" dirty="0"/>
              <a:t>fuel </a:t>
            </a:r>
            <a:r>
              <a:rPr lang="en-US" dirty="0" smtClean="0"/>
              <a:t>cell,</a:t>
            </a:r>
            <a:r>
              <a:rPr lang="en-US" dirty="0"/>
              <a:t> liquid and gaseous fuels</a:t>
            </a:r>
            <a:r>
              <a:rPr lang="en-US" dirty="0" smtClean="0"/>
              <a:t> </a:t>
            </a:r>
            <a:r>
              <a:rPr lang="en-US" dirty="0"/>
              <a:t>and its different kind of chemical </a:t>
            </a:r>
            <a:r>
              <a:rPr lang="en-US" dirty="0" smtClean="0"/>
              <a:t>features are required to be known</a:t>
            </a:r>
          </a:p>
          <a:p>
            <a:pPr marL="0" indent="0">
              <a:buNone/>
            </a:pPr>
            <a:endParaRPr lang="en-IN" dirty="0"/>
          </a:p>
        </p:txBody>
      </p:sp>
    </p:spTree>
    <p:extLst>
      <p:ext uri="{BB962C8B-B14F-4D97-AF65-F5344CB8AC3E}">
        <p14:creationId xmlns:p14="http://schemas.microsoft.com/office/powerpoint/2010/main" val="127841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 configuration </a:t>
            </a:r>
            <a:endParaRPr lang="en-IN" dirty="0"/>
          </a:p>
        </p:txBody>
      </p:sp>
      <p:sp>
        <p:nvSpPr>
          <p:cNvPr id="5" name="Content Placeholder 4"/>
          <p:cNvSpPr>
            <a:spLocks noGrp="1"/>
          </p:cNvSpPr>
          <p:nvPr>
            <p:ph idx="1"/>
          </p:nvPr>
        </p:nvSpPr>
        <p:spPr/>
        <p:txBody>
          <a:bodyPr/>
          <a:lstStyle/>
          <a:p>
            <a:r>
              <a:rPr lang="en-IN" dirty="0" smtClean="0"/>
              <a:t>Converted EV </a:t>
            </a:r>
          </a:p>
          <a:p>
            <a:pPr marL="0" indent="0">
              <a:buNone/>
            </a:pPr>
            <a:r>
              <a:rPr lang="en-IN" dirty="0" smtClean="0"/>
              <a:t>Heavy </a:t>
            </a:r>
            <a:r>
              <a:rPr lang="en-IN" dirty="0" err="1" smtClean="0"/>
              <a:t>wt</a:t>
            </a:r>
            <a:r>
              <a:rPr lang="en-IN" dirty="0" smtClean="0"/>
              <a:t>, loss of flexibility</a:t>
            </a:r>
          </a:p>
          <a:p>
            <a:r>
              <a:rPr lang="en-IN" dirty="0" smtClean="0"/>
              <a:t>Purpose Built</a:t>
            </a:r>
          </a:p>
          <a:p>
            <a:pPr marL="0" indent="0">
              <a:buNone/>
            </a:pPr>
            <a:r>
              <a:rPr lang="en-IN" dirty="0" smtClean="0"/>
              <a:t>Energy flow via flexible wiring</a:t>
            </a:r>
          </a:p>
          <a:p>
            <a:pPr marL="0" indent="0">
              <a:buNone/>
            </a:pPr>
            <a:r>
              <a:rPr lang="en-IN" dirty="0" smtClean="0"/>
              <a:t>Propulsion ( single/multiple motor)</a:t>
            </a:r>
          </a:p>
          <a:p>
            <a:pPr marL="0" indent="0">
              <a:buNone/>
            </a:pPr>
            <a:r>
              <a:rPr lang="en-IN" dirty="0" smtClean="0"/>
              <a:t>Energy sources( hybrid, charging systems)</a:t>
            </a:r>
          </a:p>
          <a:p>
            <a:pPr marL="0" indent="0">
              <a:buNone/>
            </a:pP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466553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omponents </a:t>
            </a:r>
            <a:r>
              <a:rPr lang="en-US" dirty="0"/>
              <a:t>of a typical EV system</a:t>
            </a:r>
            <a:endParaRPr lang="en-IN" dirty="0"/>
          </a:p>
        </p:txBody>
      </p:sp>
      <p:sp>
        <p:nvSpPr>
          <p:cNvPr id="3" name="Content Placeholder 2"/>
          <p:cNvSpPr>
            <a:spLocks noGrp="1"/>
          </p:cNvSpPr>
          <p:nvPr>
            <p:ph idx="1"/>
          </p:nvPr>
        </p:nvSpPr>
        <p:spPr/>
        <p:txBody>
          <a:bodyPr>
            <a:normAutofit fontScale="92500"/>
          </a:bodyPr>
          <a:lstStyle/>
          <a:p>
            <a:r>
              <a:rPr lang="en-IN" dirty="0" smtClean="0"/>
              <a:t>Electrical </a:t>
            </a:r>
            <a:r>
              <a:rPr lang="en-IN" dirty="0"/>
              <a:t>propulsion </a:t>
            </a:r>
            <a:r>
              <a:rPr lang="en-IN" dirty="0" smtClean="0"/>
              <a:t>system:</a:t>
            </a:r>
            <a:r>
              <a:rPr lang="en-US" dirty="0"/>
              <a:t>controller, power converter or power electronics, motor, transmission gears, differential, </a:t>
            </a:r>
            <a:r>
              <a:rPr lang="en-US" dirty="0" smtClean="0"/>
              <a:t>wheels </a:t>
            </a:r>
            <a:r>
              <a:rPr lang="en-US" dirty="0" err="1" smtClean="0"/>
              <a:t>etc</a:t>
            </a:r>
            <a:endParaRPr lang="en-US" dirty="0" smtClean="0"/>
          </a:p>
          <a:p>
            <a:r>
              <a:rPr lang="en-IN" dirty="0" smtClean="0"/>
              <a:t>Energy source subsystem:</a:t>
            </a:r>
            <a:r>
              <a:rPr lang="en-US" dirty="0" smtClean="0"/>
              <a:t>Energy </a:t>
            </a:r>
            <a:r>
              <a:rPr lang="en-US" dirty="0"/>
              <a:t>source, </a:t>
            </a:r>
            <a:r>
              <a:rPr lang="en-US" dirty="0" smtClean="0"/>
              <a:t>selection </a:t>
            </a:r>
            <a:r>
              <a:rPr lang="en-US" dirty="0"/>
              <a:t>of energy source, </a:t>
            </a:r>
            <a:r>
              <a:rPr lang="en-US" dirty="0" smtClean="0"/>
              <a:t>design </a:t>
            </a:r>
            <a:r>
              <a:rPr lang="en-US" dirty="0"/>
              <a:t>of chargers or the refilling </a:t>
            </a:r>
            <a:r>
              <a:rPr lang="en-US" dirty="0" smtClean="0"/>
              <a:t>systems,</a:t>
            </a:r>
            <a:r>
              <a:rPr lang="en-IN" dirty="0" smtClean="0"/>
              <a:t> </a:t>
            </a:r>
            <a:r>
              <a:rPr lang="en-IN" dirty="0"/>
              <a:t>energy management </a:t>
            </a:r>
            <a:r>
              <a:rPr lang="en-IN" dirty="0" smtClean="0"/>
              <a:t>system</a:t>
            </a:r>
          </a:p>
          <a:p>
            <a:r>
              <a:rPr lang="en-US" dirty="0"/>
              <a:t>A</a:t>
            </a:r>
            <a:r>
              <a:rPr lang="en-US" dirty="0" smtClean="0"/>
              <a:t>uxiliary subsystem: power </a:t>
            </a:r>
            <a:r>
              <a:rPr lang="en-US" dirty="0"/>
              <a:t>steering, cooling arrangement, heating arrangement, infotainment </a:t>
            </a:r>
            <a:r>
              <a:rPr lang="en-US" dirty="0" err="1" smtClean="0"/>
              <a:t>etc</a:t>
            </a:r>
            <a:endParaRPr lang="en-IN" dirty="0"/>
          </a:p>
        </p:txBody>
      </p:sp>
    </p:spTree>
    <p:extLst>
      <p:ext uri="{BB962C8B-B14F-4D97-AF65-F5344CB8AC3E}">
        <p14:creationId xmlns:p14="http://schemas.microsoft.com/office/powerpoint/2010/main" val="3432283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86106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5411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Converted EV’s- </a:t>
            </a:r>
            <a:br>
              <a:rPr lang="en-US" dirty="0"/>
            </a:br>
            <a:endParaRPr lang="en-IN" dirty="0"/>
          </a:p>
        </p:txBody>
      </p:sp>
      <p:sp>
        <p:nvSpPr>
          <p:cNvPr id="3" name="Content Placeholder 2"/>
          <p:cNvSpPr>
            <a:spLocks noGrp="1"/>
          </p:cNvSpPr>
          <p:nvPr>
            <p:ph idx="1"/>
          </p:nvPr>
        </p:nvSpPr>
        <p:spPr>
          <a:xfrm>
            <a:off x="457200" y="685800"/>
            <a:ext cx="8229600" cy="5943600"/>
          </a:xfrm>
        </p:spPr>
        <p:txBody>
          <a:bodyPr>
            <a:normAutofit fontScale="70000" lnSpcReduction="20000"/>
          </a:bodyPr>
          <a:lstStyle/>
          <a:p>
            <a:r>
              <a:rPr lang="en-US" dirty="0" smtClean="0"/>
              <a:t>Use </a:t>
            </a:r>
            <a:r>
              <a:rPr lang="en-US" dirty="0"/>
              <a:t>the technology of IC engine </a:t>
            </a:r>
            <a:endParaRPr lang="en-US" dirty="0" smtClean="0"/>
          </a:p>
          <a:p>
            <a:r>
              <a:rPr lang="en-US" dirty="0" smtClean="0"/>
              <a:t>Longitudinal </a:t>
            </a:r>
            <a:r>
              <a:rPr lang="en-US" dirty="0"/>
              <a:t>front engine, front wheel drives. </a:t>
            </a:r>
            <a:endParaRPr lang="en-US" dirty="0" smtClean="0"/>
          </a:p>
          <a:p>
            <a:r>
              <a:rPr lang="en-US" dirty="0" smtClean="0">
                <a:solidFill>
                  <a:srgbClr val="FF0000"/>
                </a:solidFill>
              </a:rPr>
              <a:t>Replaces </a:t>
            </a:r>
            <a:r>
              <a:rPr lang="en-US" dirty="0">
                <a:solidFill>
                  <a:srgbClr val="FF0000"/>
                </a:solidFill>
              </a:rPr>
              <a:t>the IC engine with a similar rated motor</a:t>
            </a:r>
            <a:r>
              <a:rPr lang="en-US" dirty="0"/>
              <a:t>, and the rest of the </a:t>
            </a:r>
            <a:r>
              <a:rPr lang="en-US" dirty="0">
                <a:solidFill>
                  <a:srgbClr val="FF0000"/>
                </a:solidFill>
              </a:rPr>
              <a:t>mechanical assembly is same</a:t>
            </a:r>
            <a:r>
              <a:rPr lang="en-US" dirty="0"/>
              <a:t> like it has clutch, it has a gear box which is a variable gear system and a </a:t>
            </a:r>
            <a:r>
              <a:rPr lang="en-US" dirty="0" smtClean="0"/>
              <a:t>differential</a:t>
            </a:r>
          </a:p>
          <a:p>
            <a:r>
              <a:rPr lang="en-US" dirty="0" smtClean="0"/>
              <a:t>Requirement </a:t>
            </a:r>
            <a:r>
              <a:rPr lang="en-US" dirty="0"/>
              <a:t>of the motor is, it should work at full speed with capacity of delivering the full </a:t>
            </a:r>
            <a:r>
              <a:rPr lang="en-US" dirty="0" smtClean="0"/>
              <a:t>torque</a:t>
            </a:r>
          </a:p>
          <a:p>
            <a:r>
              <a:rPr lang="en-US" dirty="0" smtClean="0"/>
              <a:t>Variable </a:t>
            </a:r>
            <a:r>
              <a:rPr lang="en-US" dirty="0"/>
              <a:t>speed and variable torque </a:t>
            </a:r>
            <a:r>
              <a:rPr lang="en-US" dirty="0" smtClean="0"/>
              <a:t>operation is </a:t>
            </a:r>
            <a:r>
              <a:rPr lang="en-US" dirty="0"/>
              <a:t>done by the variable gear systems by means of clutch </a:t>
            </a:r>
            <a:r>
              <a:rPr lang="en-US" dirty="0" smtClean="0"/>
              <a:t>system</a:t>
            </a:r>
          </a:p>
          <a:p>
            <a:pPr marL="0" indent="0">
              <a:buNone/>
            </a:pPr>
            <a:r>
              <a:rPr lang="en-US" dirty="0" smtClean="0"/>
              <a:t>Advantage:</a:t>
            </a:r>
          </a:p>
          <a:p>
            <a:r>
              <a:rPr lang="en-US" dirty="0" smtClean="0"/>
              <a:t>SIMPLE,</a:t>
            </a:r>
            <a:r>
              <a:rPr lang="en-US" dirty="0"/>
              <a:t> not </a:t>
            </a:r>
            <a:r>
              <a:rPr lang="en-US" dirty="0" smtClean="0"/>
              <a:t>need much </a:t>
            </a:r>
            <a:r>
              <a:rPr lang="en-US" dirty="0"/>
              <a:t>expertise</a:t>
            </a:r>
            <a:r>
              <a:rPr lang="en-US" dirty="0" smtClean="0"/>
              <a:t> </a:t>
            </a:r>
          </a:p>
          <a:p>
            <a:pPr marL="0" indent="0">
              <a:buNone/>
            </a:pPr>
            <a:r>
              <a:rPr lang="en-US" dirty="0" smtClean="0"/>
              <a:t>Disadvantage:</a:t>
            </a:r>
          </a:p>
          <a:p>
            <a:r>
              <a:rPr lang="en-IN" dirty="0"/>
              <a:t>Heavy </a:t>
            </a:r>
            <a:r>
              <a:rPr lang="en-IN" dirty="0" err="1"/>
              <a:t>wt</a:t>
            </a:r>
            <a:r>
              <a:rPr lang="en-IN" dirty="0"/>
              <a:t>, loss of flexibility</a:t>
            </a:r>
          </a:p>
          <a:p>
            <a:pPr marL="0" indent="0">
              <a:buNone/>
            </a:pPr>
            <a:r>
              <a:rPr lang="en-US" dirty="0" smtClean="0"/>
              <a:t>Applications</a:t>
            </a:r>
          </a:p>
          <a:p>
            <a:r>
              <a:rPr lang="en-US" dirty="0" smtClean="0"/>
              <a:t>Three </a:t>
            </a:r>
            <a:r>
              <a:rPr lang="en-US" dirty="0"/>
              <a:t>wheeler or a very smaller rated car </a:t>
            </a:r>
            <a:r>
              <a:rPr lang="en-US" dirty="0" smtClean="0"/>
              <a:t>with simple conventional </a:t>
            </a:r>
            <a:r>
              <a:rPr lang="en-US" dirty="0"/>
              <a:t>motor.</a:t>
            </a:r>
            <a:endParaRPr lang="en-IN" dirty="0"/>
          </a:p>
        </p:txBody>
      </p:sp>
    </p:spTree>
    <p:extLst>
      <p:ext uri="{BB962C8B-B14F-4D97-AF65-F5344CB8AC3E}">
        <p14:creationId xmlns:p14="http://schemas.microsoft.com/office/powerpoint/2010/main" val="3848488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CONFIGURATION OF EV</a:t>
            </a:r>
            <a:endParaRPr lang="en-IN" dirty="0"/>
          </a:p>
        </p:txBody>
      </p:sp>
      <p:sp>
        <p:nvSpPr>
          <p:cNvPr id="3" name="Content Placeholder 2"/>
          <p:cNvSpPr>
            <a:spLocks noGrp="1"/>
          </p:cNvSpPr>
          <p:nvPr>
            <p:ph idx="1"/>
          </p:nvPr>
        </p:nvSpPr>
        <p:spPr/>
        <p:txBody>
          <a:bodyPr>
            <a:normAutofit lnSpcReduction="10000"/>
          </a:bodyPr>
          <a:lstStyle/>
          <a:p>
            <a:r>
              <a:rPr lang="en-US" dirty="0" smtClean="0"/>
              <a:t>Longitudinal wheel drive (same mechanical assembly)</a:t>
            </a:r>
          </a:p>
          <a:p>
            <a:r>
              <a:rPr lang="en-US" dirty="0"/>
              <a:t>Longitudinal wheel </a:t>
            </a:r>
            <a:r>
              <a:rPr lang="en-US" dirty="0" smtClean="0"/>
              <a:t>drive( Fixed gear no clutch)</a:t>
            </a:r>
          </a:p>
          <a:p>
            <a:r>
              <a:rPr lang="en-US" dirty="0" smtClean="0"/>
              <a:t>Transverse wheel drive </a:t>
            </a:r>
          </a:p>
          <a:p>
            <a:r>
              <a:rPr lang="en-US" dirty="0"/>
              <a:t>Transverse wheel drive ( Fixed gear no clutch</a:t>
            </a:r>
            <a:r>
              <a:rPr lang="en-US" dirty="0" smtClean="0"/>
              <a:t>)</a:t>
            </a:r>
          </a:p>
          <a:p>
            <a:r>
              <a:rPr lang="en-US" dirty="0" smtClean="0"/>
              <a:t>Dual motor drive</a:t>
            </a:r>
          </a:p>
          <a:p>
            <a:r>
              <a:rPr lang="en-US" dirty="0" smtClean="0"/>
              <a:t>In-wheel motor drive</a:t>
            </a:r>
          </a:p>
          <a:p>
            <a:r>
              <a:rPr lang="en-US" dirty="0" smtClean="0"/>
              <a:t>Outer rotor motor drive</a:t>
            </a:r>
          </a:p>
          <a:p>
            <a:pPr marL="0" indent="0">
              <a:buNone/>
            </a:pPr>
            <a:endParaRPr lang="en-US" dirty="0"/>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1641465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CONFIGURATION OF EV</a:t>
            </a:r>
            <a:endParaRPr lang="en-IN" dirty="0"/>
          </a:p>
        </p:txBody>
      </p:sp>
      <p:sp>
        <p:nvSpPr>
          <p:cNvPr id="3" name="Content Placeholder 2"/>
          <p:cNvSpPr>
            <a:spLocks noGrp="1"/>
          </p:cNvSpPr>
          <p:nvPr>
            <p:ph idx="1"/>
          </p:nvPr>
        </p:nvSpPr>
        <p:spPr/>
        <p:txBody>
          <a:bodyPr/>
          <a:lstStyle/>
          <a:p>
            <a:r>
              <a:rPr lang="en-US" dirty="0" smtClean="0"/>
              <a:t>WITH BATTERY ENERGY STORAGE</a:t>
            </a:r>
          </a:p>
          <a:p>
            <a:r>
              <a:rPr lang="en-US" dirty="0" smtClean="0">
                <a:solidFill>
                  <a:srgbClr val="FF0000"/>
                </a:solidFill>
              </a:rPr>
              <a:t>WITH HYBRID BATTERY</a:t>
            </a:r>
          </a:p>
          <a:p>
            <a:r>
              <a:rPr lang="en-US" dirty="0" smtClean="0"/>
              <a:t>WITH FUEL CELL AS ENERGY STORAGE</a:t>
            </a:r>
          </a:p>
          <a:p>
            <a:r>
              <a:rPr lang="en-US" dirty="0" smtClean="0"/>
              <a:t>WITH UC/FW AS ENERGY STORAGE</a:t>
            </a:r>
          </a:p>
          <a:p>
            <a:r>
              <a:rPr lang="en-US" dirty="0" smtClean="0"/>
              <a:t>BEV configuration : system voltage</a:t>
            </a:r>
            <a:endParaRPr lang="en-IN" dirty="0"/>
          </a:p>
        </p:txBody>
      </p:sp>
    </p:spTree>
    <p:extLst>
      <p:ext uri="{BB962C8B-B14F-4D97-AF65-F5344CB8AC3E}">
        <p14:creationId xmlns:p14="http://schemas.microsoft.com/office/powerpoint/2010/main" val="88779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BEV configuration : system voltage</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Motor Design is related to system voltage</a:t>
            </a:r>
          </a:p>
          <a:p>
            <a:r>
              <a:rPr lang="en-IN" dirty="0" smtClean="0"/>
              <a:t>High voltage motors</a:t>
            </a:r>
          </a:p>
          <a:p>
            <a:pPr marL="514350" indent="-514350">
              <a:buFont typeface="+mj-lt"/>
              <a:buAutoNum type="arabicPeriod"/>
            </a:pPr>
            <a:r>
              <a:rPr lang="en-IN" dirty="0" smtClean="0"/>
              <a:t>Reduces cost/size of power convertor</a:t>
            </a:r>
          </a:p>
          <a:p>
            <a:pPr marL="514350" indent="-514350">
              <a:buFont typeface="+mj-lt"/>
              <a:buAutoNum type="arabicPeriod"/>
            </a:pPr>
            <a:r>
              <a:rPr lang="en-IN" dirty="0" smtClean="0"/>
              <a:t>Need large no of batteries in series</a:t>
            </a:r>
          </a:p>
          <a:p>
            <a:pPr marL="514350" indent="-514350">
              <a:buFont typeface="+mj-lt"/>
              <a:buAutoNum type="arabicPeriod"/>
            </a:pPr>
            <a:r>
              <a:rPr lang="en-IN" dirty="0" smtClean="0"/>
              <a:t>Reduction of interior and luggage space</a:t>
            </a:r>
          </a:p>
          <a:p>
            <a:pPr marL="514350" indent="-514350">
              <a:buFont typeface="+mj-lt"/>
              <a:buAutoNum type="arabicPeriod"/>
            </a:pPr>
            <a:r>
              <a:rPr lang="en-IN" dirty="0" smtClean="0"/>
              <a:t>Weight/cost of vehicle will increase</a:t>
            </a:r>
          </a:p>
          <a:p>
            <a:pPr marL="514350" indent="-514350">
              <a:buFont typeface="+mj-lt"/>
              <a:buAutoNum type="arabicPeriod"/>
            </a:pPr>
            <a:r>
              <a:rPr lang="en-IN" dirty="0" smtClean="0"/>
              <a:t>Performance will degrade</a:t>
            </a:r>
          </a:p>
          <a:p>
            <a:r>
              <a:rPr lang="en-IN" dirty="0" smtClean="0"/>
              <a:t>System voltage is governed by battery weight</a:t>
            </a:r>
          </a:p>
          <a:p>
            <a:r>
              <a:rPr lang="en-IN" dirty="0" smtClean="0"/>
              <a:t>High power motors adopt high voltages</a:t>
            </a:r>
            <a:endParaRPr lang="en-IN" dirty="0"/>
          </a:p>
        </p:txBody>
      </p:sp>
    </p:spTree>
    <p:extLst>
      <p:ext uri="{BB962C8B-B14F-4D97-AF65-F5344CB8AC3E}">
        <p14:creationId xmlns:p14="http://schemas.microsoft.com/office/powerpoint/2010/main" val="618978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Differentiation between single/multiple motor configurations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3128887"/>
              </p:ext>
            </p:extLst>
          </p:nvPr>
        </p:nvGraphicFramePr>
        <p:xfrm>
          <a:off x="457200" y="1600200"/>
          <a:ext cx="8229600" cy="36068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IN" dirty="0"/>
                    </a:p>
                  </a:txBody>
                  <a:tcPr/>
                </a:tc>
                <a:tc>
                  <a:txBody>
                    <a:bodyPr/>
                    <a:lstStyle/>
                    <a:p>
                      <a:r>
                        <a:rPr lang="en-US" dirty="0" smtClean="0"/>
                        <a:t>Single motor</a:t>
                      </a:r>
                      <a:endParaRPr lang="en-IN" dirty="0"/>
                    </a:p>
                  </a:txBody>
                  <a:tcPr/>
                </a:tc>
                <a:tc>
                  <a:txBody>
                    <a:bodyPr/>
                    <a:lstStyle/>
                    <a:p>
                      <a:r>
                        <a:rPr lang="en-US" dirty="0" smtClean="0"/>
                        <a:t>Multiple motor</a:t>
                      </a:r>
                      <a:endParaRPr lang="en-IN" dirty="0"/>
                    </a:p>
                  </a:txBody>
                  <a:tcPr/>
                </a:tc>
              </a:tr>
              <a:tr h="370840">
                <a:tc>
                  <a:txBody>
                    <a:bodyPr/>
                    <a:lstStyle/>
                    <a:p>
                      <a:r>
                        <a:rPr lang="en-US" dirty="0" smtClean="0"/>
                        <a:t>Cost</a:t>
                      </a:r>
                      <a:endParaRPr lang="en-IN" dirty="0"/>
                    </a:p>
                  </a:txBody>
                  <a:tcPr/>
                </a:tc>
                <a:tc>
                  <a:txBody>
                    <a:bodyPr/>
                    <a:lstStyle/>
                    <a:p>
                      <a:r>
                        <a:rPr lang="en-US" dirty="0" smtClean="0"/>
                        <a:t>LOW</a:t>
                      </a:r>
                      <a:endParaRPr lang="en-IN" dirty="0"/>
                    </a:p>
                  </a:txBody>
                  <a:tcPr/>
                </a:tc>
                <a:tc>
                  <a:txBody>
                    <a:bodyPr/>
                    <a:lstStyle/>
                    <a:p>
                      <a:r>
                        <a:rPr lang="en-US" dirty="0" smtClean="0"/>
                        <a:t>HIGH</a:t>
                      </a:r>
                      <a:endParaRPr lang="en-IN" dirty="0"/>
                    </a:p>
                  </a:txBody>
                  <a:tcPr/>
                </a:tc>
              </a:tr>
              <a:tr h="370840">
                <a:tc>
                  <a:txBody>
                    <a:bodyPr/>
                    <a:lstStyle/>
                    <a:p>
                      <a:r>
                        <a:rPr lang="en-US" dirty="0" smtClean="0"/>
                        <a:t>Size</a:t>
                      </a:r>
                      <a:endParaRPr lang="en-IN" dirty="0"/>
                    </a:p>
                  </a:txBody>
                  <a:tcPr/>
                </a:tc>
                <a:tc>
                  <a:txBody>
                    <a:bodyPr/>
                    <a:lstStyle/>
                    <a:p>
                      <a:r>
                        <a:rPr lang="en-US" dirty="0" smtClean="0"/>
                        <a:t>LUMPED</a:t>
                      </a:r>
                      <a:endParaRPr lang="en-IN" dirty="0"/>
                    </a:p>
                  </a:txBody>
                  <a:tcPr/>
                </a:tc>
                <a:tc>
                  <a:txBody>
                    <a:bodyPr/>
                    <a:lstStyle/>
                    <a:p>
                      <a:r>
                        <a:rPr lang="en-US" dirty="0" smtClean="0"/>
                        <a:t>DISTRIBUTED</a:t>
                      </a:r>
                      <a:endParaRPr lang="en-IN" dirty="0"/>
                    </a:p>
                  </a:txBody>
                  <a:tcPr/>
                </a:tc>
              </a:tr>
              <a:tr h="370840">
                <a:tc>
                  <a:txBody>
                    <a:bodyPr/>
                    <a:lstStyle/>
                    <a:p>
                      <a:r>
                        <a:rPr lang="en-US" dirty="0" smtClean="0"/>
                        <a:t>Weight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LUMPED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DISTRIBUTED</a:t>
                      </a:r>
                      <a:endParaRPr lang="en-IN" dirty="0"/>
                    </a:p>
                  </a:txBody>
                  <a:tcPr/>
                </a:tc>
              </a:tr>
              <a:tr h="370840">
                <a:tc>
                  <a:txBody>
                    <a:bodyPr/>
                    <a:lstStyle/>
                    <a:p>
                      <a:r>
                        <a:rPr lang="en-US" dirty="0" smtClean="0"/>
                        <a:t>Motor rating</a:t>
                      </a:r>
                      <a:endParaRPr lang="en-IN" dirty="0"/>
                    </a:p>
                  </a:txBody>
                  <a:tcPr/>
                </a:tc>
                <a:tc>
                  <a:txBody>
                    <a:bodyPr/>
                    <a:lstStyle/>
                    <a:p>
                      <a:r>
                        <a:rPr lang="en-US" dirty="0" smtClean="0"/>
                        <a:t>HIGH</a:t>
                      </a:r>
                      <a:endParaRPr lang="en-IN" dirty="0"/>
                    </a:p>
                  </a:txBody>
                  <a:tcPr/>
                </a:tc>
                <a:tc>
                  <a:txBody>
                    <a:bodyPr/>
                    <a:lstStyle/>
                    <a:p>
                      <a:r>
                        <a:rPr lang="en-US" dirty="0" smtClean="0"/>
                        <a:t>LOWER</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Efficiency</a:t>
                      </a:r>
                      <a:endParaRPr lang="en-IN" dirty="0"/>
                    </a:p>
                  </a:txBody>
                  <a:tcPr/>
                </a:tc>
                <a:tc>
                  <a:txBody>
                    <a:bodyPr/>
                    <a:lstStyle/>
                    <a:p>
                      <a:r>
                        <a:rPr lang="en-US" dirty="0" smtClean="0"/>
                        <a:t>LOWER</a:t>
                      </a:r>
                      <a:endParaRPr lang="en-IN" dirty="0"/>
                    </a:p>
                  </a:txBody>
                  <a:tcPr/>
                </a:tc>
                <a:tc>
                  <a:txBody>
                    <a:bodyPr/>
                    <a:lstStyle/>
                    <a:p>
                      <a:r>
                        <a:rPr lang="en-US" dirty="0" smtClean="0"/>
                        <a:t>HIGH</a:t>
                      </a:r>
                      <a:endParaRPr lang="en-IN" dirty="0"/>
                    </a:p>
                  </a:txBody>
                  <a:tcPr/>
                </a:tc>
              </a:tr>
              <a:tr h="370840">
                <a:tc>
                  <a:txBody>
                    <a:bodyPr/>
                    <a:lstStyle/>
                    <a:p>
                      <a:r>
                        <a:rPr lang="en-US" dirty="0" smtClean="0"/>
                        <a:t>Differential</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MECHANICAL</a:t>
                      </a:r>
                      <a:endParaRPr lang="en-IN" dirty="0"/>
                    </a:p>
                  </a:txBody>
                  <a:tcPr/>
                </a:tc>
                <a:tc>
                  <a:txBody>
                    <a:bodyPr/>
                    <a:lstStyle/>
                    <a:p>
                      <a:r>
                        <a:rPr lang="en-US" dirty="0" smtClean="0"/>
                        <a:t>ELECTRONIC</a:t>
                      </a:r>
                      <a:endParaRPr lang="en-IN" dirty="0"/>
                    </a:p>
                  </a:txBody>
                  <a:tcPr/>
                </a:tc>
              </a:tr>
              <a:tr h="370840">
                <a:tc>
                  <a:txBody>
                    <a:bodyPr/>
                    <a:lstStyle/>
                    <a:p>
                      <a:r>
                        <a:rPr lang="en-US" dirty="0" smtClean="0"/>
                        <a:t>Controllability</a:t>
                      </a:r>
                      <a:endParaRPr lang="en-IN" dirty="0"/>
                    </a:p>
                  </a:txBody>
                  <a:tcPr/>
                </a:tc>
                <a:tc>
                  <a:txBody>
                    <a:bodyPr/>
                    <a:lstStyle/>
                    <a:p>
                      <a:r>
                        <a:rPr lang="en-US" dirty="0" smtClean="0"/>
                        <a:t>LOW</a:t>
                      </a:r>
                      <a:endParaRPr lang="en-IN" dirty="0"/>
                    </a:p>
                  </a:txBody>
                  <a:tcPr/>
                </a:tc>
                <a:tc>
                  <a:txBody>
                    <a:bodyPr/>
                    <a:lstStyle/>
                    <a:p>
                      <a:r>
                        <a:rPr lang="en-US" dirty="0" smtClean="0"/>
                        <a:t>HIGH</a:t>
                      </a:r>
                      <a:endParaRPr lang="en-IN" dirty="0"/>
                    </a:p>
                  </a:txBody>
                  <a:tcPr/>
                </a:tc>
              </a:tr>
              <a:tr h="370840">
                <a:tc>
                  <a:txBody>
                    <a:bodyPr/>
                    <a:lstStyle/>
                    <a:p>
                      <a:r>
                        <a:rPr lang="en-US" dirty="0" smtClean="0"/>
                        <a:t>Reliability</a:t>
                      </a:r>
                      <a:endParaRPr lang="en-IN" dirty="0"/>
                    </a:p>
                  </a:txBody>
                  <a:tcPr/>
                </a:tc>
                <a:tc>
                  <a:txBody>
                    <a:bodyPr/>
                    <a:lstStyle/>
                    <a:p>
                      <a:r>
                        <a:rPr lang="en-US" dirty="0" smtClean="0"/>
                        <a:t>HIGH</a:t>
                      </a:r>
                      <a:endParaRPr lang="en-IN" dirty="0"/>
                    </a:p>
                  </a:txBody>
                  <a:tcPr/>
                </a:tc>
                <a:tc>
                  <a:txBody>
                    <a:bodyPr/>
                    <a:lstStyle/>
                    <a:p>
                      <a:r>
                        <a:rPr lang="en-US" dirty="0" smtClean="0"/>
                        <a:t>HIGH ONLY WITH FAULT TOLERANT</a:t>
                      </a:r>
                      <a:r>
                        <a:rPr lang="en-US" baseline="0" dirty="0" smtClean="0"/>
                        <a:t> CONTROL</a:t>
                      </a:r>
                      <a:endParaRPr lang="en-IN" dirty="0"/>
                    </a:p>
                  </a:txBody>
                  <a:tcPr/>
                </a:tc>
              </a:tr>
            </a:tbl>
          </a:graphicData>
        </a:graphic>
      </p:graphicFrame>
    </p:spTree>
    <p:extLst>
      <p:ext uri="{BB962C8B-B14F-4D97-AF65-F5344CB8AC3E}">
        <p14:creationId xmlns:p14="http://schemas.microsoft.com/office/powerpoint/2010/main" val="80768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685800" y="404813"/>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3200" b="1" smtClean="0">
                <a:solidFill>
                  <a:schemeClr val="accent2"/>
                </a:solidFill>
              </a:rPr>
              <a:t>Syllabus…Unit 3 Focus On….</a:t>
            </a:r>
            <a:endParaRPr lang="en-GB" altLang="en-US" sz="3200" smtClean="0"/>
          </a:p>
        </p:txBody>
      </p:sp>
      <p:graphicFrame>
        <p:nvGraphicFramePr>
          <p:cNvPr id="2" name="Table 1"/>
          <p:cNvGraphicFramePr>
            <a:graphicFrameLocks noGrp="1"/>
          </p:cNvGraphicFramePr>
          <p:nvPr>
            <p:extLst>
              <p:ext uri="{D42A27DB-BD31-4B8C-83A1-F6EECF244321}">
                <p14:modId xmlns:p14="http://schemas.microsoft.com/office/powerpoint/2010/main" val="4129820700"/>
              </p:ext>
            </p:extLst>
          </p:nvPr>
        </p:nvGraphicFramePr>
        <p:xfrm>
          <a:off x="533400" y="1066800"/>
          <a:ext cx="8001000" cy="5713412"/>
        </p:xfrm>
        <a:graphic>
          <a:graphicData uri="http://schemas.openxmlformats.org/drawingml/2006/table">
            <a:tbl>
              <a:tblPr firstRow="1" firstCol="1" bandRow="1"/>
              <a:tblGrid>
                <a:gridCol w="990600"/>
                <a:gridCol w="7010400"/>
              </a:tblGrid>
              <a:tr h="381067">
                <a:tc>
                  <a:txBody>
                    <a:bodyPr/>
                    <a:lstStyle/>
                    <a:p>
                      <a:pPr marL="0" marR="0">
                        <a:lnSpc>
                          <a:spcPct val="100000"/>
                        </a:lnSpc>
                        <a:spcBef>
                          <a:spcPts val="0"/>
                        </a:spcBef>
                        <a:spcAft>
                          <a:spcPts val="0"/>
                        </a:spcAft>
                      </a:pPr>
                      <a:r>
                        <a:rPr lang="en-US" sz="2000" kern="1200" dirty="0" smtClean="0">
                          <a:solidFill>
                            <a:schemeClr val="tx1"/>
                          </a:solidFill>
                          <a:effectLst/>
                          <a:latin typeface="Times New Roman"/>
                          <a:ea typeface="Calibri"/>
                          <a:cs typeface="Times New Roman"/>
                        </a:rPr>
                        <a:t>Lecture</a:t>
                      </a:r>
                      <a:endParaRPr lang="en-US" sz="2000" kern="1200" dirty="0">
                        <a:solidFill>
                          <a:schemeClr val="tx1"/>
                        </a:solidFill>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kern="1200" dirty="0" smtClean="0">
                          <a:solidFill>
                            <a:schemeClr val="tx1"/>
                          </a:solidFill>
                          <a:effectLst/>
                          <a:latin typeface="Times New Roman"/>
                          <a:ea typeface="Calibri"/>
                          <a:cs typeface="Times New Roman"/>
                        </a:rPr>
                        <a:t>Topics to be covered</a:t>
                      </a:r>
                      <a:endParaRPr lang="en-US" sz="2000" kern="1200" dirty="0">
                        <a:solidFill>
                          <a:schemeClr val="tx1"/>
                        </a:solidFill>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921">
                <a:tc>
                  <a:txBody>
                    <a:bodyPr/>
                    <a:lstStyle/>
                    <a:p>
                      <a:pPr marL="0" marR="0" algn="ctr">
                        <a:lnSpc>
                          <a:spcPct val="100000"/>
                        </a:lnSpc>
                        <a:spcBef>
                          <a:spcPts val="0"/>
                        </a:spcBef>
                        <a:spcAft>
                          <a:spcPts val="0"/>
                        </a:spcAft>
                      </a:pPr>
                      <a:r>
                        <a:rPr lang="en-IN" sz="2000" dirty="0" smtClean="0">
                          <a:solidFill>
                            <a:srgbClr val="FF0000"/>
                          </a:solidFill>
                          <a:effectLst/>
                          <a:latin typeface="Times New Roman"/>
                          <a:ea typeface="Calibri"/>
                          <a:cs typeface="Times New Roman"/>
                        </a:rPr>
                        <a:t>L1</a:t>
                      </a:r>
                      <a:endParaRPr lang="en-US" sz="1800" dirty="0">
                        <a:solidFill>
                          <a:srgbClr val="FF000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400" b="0" i="0" u="none" strike="noStrike" dirty="0" smtClean="0">
                          <a:solidFill>
                            <a:srgbClr val="FF0000"/>
                          </a:solidFill>
                          <a:effectLst/>
                          <a:latin typeface="Times New Roman"/>
                        </a:rPr>
                        <a:t>Basics</a:t>
                      </a:r>
                      <a:r>
                        <a:rPr lang="en-IN" sz="1400" b="0" i="0" u="none" strike="noStrike" baseline="0" dirty="0" smtClean="0">
                          <a:solidFill>
                            <a:srgbClr val="FF0000"/>
                          </a:solidFill>
                          <a:effectLst/>
                          <a:latin typeface="Times New Roman"/>
                        </a:rPr>
                        <a:t> about battery, </a:t>
                      </a:r>
                      <a:r>
                        <a:rPr lang="en-IN" sz="1400" b="0" i="0" u="none" strike="noStrike" dirty="0" smtClean="0">
                          <a:solidFill>
                            <a:srgbClr val="FF0000"/>
                          </a:solidFill>
                          <a:effectLst/>
                          <a:latin typeface="Times New Roman"/>
                        </a:rPr>
                        <a:t>Energy </a:t>
                      </a:r>
                      <a:r>
                        <a:rPr lang="en-IN" sz="1400" b="0" i="0" u="none" strike="noStrike" dirty="0">
                          <a:solidFill>
                            <a:srgbClr val="FF0000"/>
                          </a:solidFill>
                          <a:effectLst/>
                          <a:latin typeface="Times New Roman"/>
                        </a:rPr>
                        <a:t>source used for EV’s &amp; HEV’s, </a:t>
                      </a:r>
                      <a:r>
                        <a:rPr lang="en-IN" sz="1400" b="0" i="0" u="none" strike="noStrike" dirty="0" err="1">
                          <a:solidFill>
                            <a:srgbClr val="FF0000"/>
                          </a:solidFill>
                          <a:effectLst/>
                          <a:latin typeface="Times New Roman"/>
                        </a:rPr>
                        <a:t>Ragone</a:t>
                      </a:r>
                      <a:r>
                        <a:rPr lang="en-IN" sz="1400" b="0" i="0" u="none" strike="noStrike" dirty="0">
                          <a:solidFill>
                            <a:srgbClr val="FF0000"/>
                          </a:solidFill>
                          <a:effectLst/>
                          <a:latin typeface="Times New Roman"/>
                        </a:rPr>
                        <a:t> Plot, </a:t>
                      </a:r>
                    </a:p>
                  </a:txBody>
                  <a:tcPr marL="6350" marR="6350" marT="63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9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solidFill>
                            <a:srgbClr val="FF0000"/>
                          </a:solidFill>
                          <a:effectLst/>
                          <a:latin typeface="+mn-lt"/>
                          <a:ea typeface="Calibri"/>
                          <a:cs typeface="Times New Roman"/>
                        </a:rPr>
                        <a:t>L2</a:t>
                      </a:r>
                      <a:endParaRPr lang="en-US" sz="1600" dirty="0" smtClean="0">
                        <a:solidFill>
                          <a:srgbClr val="FF0000"/>
                        </a:solidFill>
                        <a:effectLst/>
                        <a:latin typeface="Calibri"/>
                        <a:ea typeface="Calibri"/>
                        <a:cs typeface="Times New Roman"/>
                      </a:endParaRPr>
                    </a:p>
                    <a:p>
                      <a:pPr marL="0" marR="0" algn="ctr">
                        <a:lnSpc>
                          <a:spcPct val="100000"/>
                        </a:lnSpc>
                        <a:spcBef>
                          <a:spcPts val="0"/>
                        </a:spcBef>
                        <a:spcAft>
                          <a:spcPts val="0"/>
                        </a:spcAft>
                      </a:pPr>
                      <a:endParaRPr lang="en-US" sz="1800" dirty="0">
                        <a:solidFill>
                          <a:srgbClr val="FF000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400" b="0" i="0" u="none" strike="noStrike" dirty="0" smtClean="0">
                          <a:solidFill>
                            <a:srgbClr val="FF0000"/>
                          </a:solidFill>
                          <a:effectLst/>
                          <a:latin typeface="+mn-lt"/>
                        </a:rPr>
                        <a:t>Battery Performance Characteristics- Battery Capacity, Open circuit terminal voltages, </a:t>
                      </a:r>
                      <a:r>
                        <a:rPr lang="en-IN" sz="1400" b="0" i="0" u="none" strike="noStrike" dirty="0" err="1" smtClean="0">
                          <a:solidFill>
                            <a:srgbClr val="FF0000"/>
                          </a:solidFill>
                          <a:effectLst/>
                          <a:latin typeface="+mn-lt"/>
                        </a:rPr>
                        <a:t>Charage</a:t>
                      </a:r>
                      <a:r>
                        <a:rPr lang="en-IN" sz="1400" b="0" i="0" u="none" strike="noStrike" dirty="0" smtClean="0">
                          <a:solidFill>
                            <a:srgbClr val="FF0000"/>
                          </a:solidFill>
                          <a:effectLst/>
                          <a:latin typeface="+mn-lt"/>
                        </a:rPr>
                        <a:t> and Discharge rates, SOC, SOD, DOD, Battery Energy Density, power density, Specific energy and Specific Power.</a:t>
                      </a:r>
                    </a:p>
                    <a:p>
                      <a:pPr algn="l" fontAlgn="ctr"/>
                      <a:endParaRPr lang="en-US" sz="1400" b="0" i="0" u="none" strike="noStrike" dirty="0">
                        <a:solidFill>
                          <a:srgbClr val="FF0000"/>
                        </a:solidFill>
                        <a:effectLst/>
                        <a:latin typeface="Times New Roman"/>
                      </a:endParaRPr>
                    </a:p>
                  </a:txBody>
                  <a:tcPr marL="6350" marR="6350" marT="63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921">
                <a:tc>
                  <a:txBody>
                    <a:bodyPr/>
                    <a:lstStyle/>
                    <a:p>
                      <a:pPr marL="0" marR="0" algn="ctr">
                        <a:lnSpc>
                          <a:spcPct val="100000"/>
                        </a:lnSpc>
                        <a:spcBef>
                          <a:spcPts val="0"/>
                        </a:spcBef>
                        <a:spcAft>
                          <a:spcPts val="0"/>
                        </a:spcAft>
                      </a:pPr>
                      <a:r>
                        <a:rPr lang="en-IN" sz="2000" dirty="0" smtClean="0">
                          <a:effectLst/>
                          <a:latin typeface="Times New Roman"/>
                          <a:ea typeface="Calibri"/>
                          <a:cs typeface="Times New Roman"/>
                        </a:rPr>
                        <a:t>L3</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FF0000"/>
                          </a:solidFill>
                          <a:effectLst/>
                          <a:latin typeface="Times New Roman"/>
                        </a:rPr>
                        <a:t>Types of batteries. Comparison of batteries, Ultra capacitors and Ultra flywheels, fuel cells. On board energy sources.</a:t>
                      </a:r>
                    </a:p>
                  </a:txBody>
                  <a:tcPr marL="6350" marR="6350" marT="63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146">
                <a:tc>
                  <a:txBody>
                    <a:bodyPr/>
                    <a:lstStyle/>
                    <a:p>
                      <a:pPr marL="0" marR="0" algn="ctr">
                        <a:lnSpc>
                          <a:spcPct val="100000"/>
                        </a:lnSpc>
                        <a:spcBef>
                          <a:spcPts val="0"/>
                        </a:spcBef>
                        <a:spcAft>
                          <a:spcPts val="0"/>
                        </a:spcAft>
                      </a:pPr>
                      <a:r>
                        <a:rPr lang="en-IN" sz="2000" dirty="0" smtClean="0">
                          <a:effectLst/>
                          <a:latin typeface="Times New Roman"/>
                          <a:ea typeface="Calibri"/>
                          <a:cs typeface="Times New Roman"/>
                        </a:rPr>
                        <a:t>L4</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FF0000"/>
                          </a:solidFill>
                          <a:effectLst/>
                          <a:latin typeface="Times New Roman"/>
                        </a:rPr>
                        <a:t>Charging schemes for </a:t>
                      </a:r>
                      <a:r>
                        <a:rPr lang="en-US" sz="1400" b="0" i="0" u="none" strike="noStrike" dirty="0" smtClean="0">
                          <a:solidFill>
                            <a:srgbClr val="FF0000"/>
                          </a:solidFill>
                          <a:effectLst/>
                          <a:latin typeface="Times New Roman"/>
                        </a:rPr>
                        <a:t>EV’s</a:t>
                      </a:r>
                      <a:r>
                        <a:rPr lang="en-US" sz="1400" b="0" i="0" u="none" strike="noStrike" dirty="0">
                          <a:solidFill>
                            <a:srgbClr val="FF0000"/>
                          </a:solidFill>
                          <a:effectLst/>
                          <a:latin typeface="Times New Roman"/>
                        </a:rPr>
                        <a:t>, charging characteristics, different types of charging, CC, CV, CCCV, MSC, Pulse charging &amp; Trickle charging.</a:t>
                      </a:r>
                    </a:p>
                  </a:txBody>
                  <a:tcPr marL="95250" marR="6350" marT="63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0775">
                <a:tc>
                  <a:txBody>
                    <a:bodyPr/>
                    <a:lstStyle/>
                    <a:p>
                      <a:pPr marL="0" marR="0" algn="ctr">
                        <a:lnSpc>
                          <a:spcPct val="100000"/>
                        </a:lnSpc>
                        <a:spcBef>
                          <a:spcPts val="0"/>
                        </a:spcBef>
                        <a:spcAft>
                          <a:spcPts val="0"/>
                        </a:spcAft>
                      </a:pPr>
                      <a:r>
                        <a:rPr lang="en-IN" sz="2000" dirty="0" smtClean="0">
                          <a:effectLst/>
                          <a:latin typeface="Times New Roman"/>
                          <a:ea typeface="Calibri"/>
                          <a:cs typeface="Times New Roman"/>
                        </a:rPr>
                        <a:t>L5</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FF0000"/>
                          </a:solidFill>
                          <a:effectLst/>
                          <a:latin typeface="Times New Roman"/>
                        </a:rPr>
                        <a:t>Conductive and wireless power transfer, Inductive Power Transfer, Battery Management system (BMS) for EV and HEV,</a:t>
                      </a:r>
                    </a:p>
                  </a:txBody>
                  <a:tcPr marL="6350" marR="6350" marT="63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0775">
                <a:tc>
                  <a:txBody>
                    <a:bodyPr/>
                    <a:lstStyle/>
                    <a:p>
                      <a:pPr marL="0" marR="0" algn="ctr">
                        <a:lnSpc>
                          <a:spcPct val="100000"/>
                        </a:lnSpc>
                        <a:spcBef>
                          <a:spcPts val="0"/>
                        </a:spcBef>
                        <a:spcAft>
                          <a:spcPts val="0"/>
                        </a:spcAft>
                      </a:pPr>
                      <a:r>
                        <a:rPr lang="en-IN" sz="2000" dirty="0" smtClean="0">
                          <a:effectLst/>
                          <a:latin typeface="Times New Roman"/>
                          <a:ea typeface="Calibri"/>
                          <a:cs typeface="Times New Roman"/>
                        </a:rPr>
                        <a:t>L6</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Times New Roman"/>
                        </a:rPr>
                        <a:t>Vehicle to grid configuration, EV energy systems and configuration</a:t>
                      </a:r>
                    </a:p>
                  </a:txBody>
                  <a:tcPr marL="6350" marR="6350" marT="63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921">
                <a:tc>
                  <a:txBody>
                    <a:bodyPr/>
                    <a:lstStyle/>
                    <a:p>
                      <a:pPr marL="0" marR="0" algn="ctr">
                        <a:lnSpc>
                          <a:spcPct val="100000"/>
                        </a:lnSpc>
                        <a:spcBef>
                          <a:spcPts val="0"/>
                        </a:spcBef>
                        <a:spcAft>
                          <a:spcPts val="0"/>
                        </a:spcAft>
                      </a:pPr>
                      <a:r>
                        <a:rPr lang="en-US" sz="2000" dirty="0" smtClean="0">
                          <a:effectLst/>
                          <a:latin typeface="Times New Roman"/>
                          <a:ea typeface="Calibri"/>
                          <a:cs typeface="Times New Roman"/>
                        </a:rPr>
                        <a:t>L7</a:t>
                      </a:r>
                      <a:endParaRPr lang="en-IN" sz="2000" dirty="0" smtClean="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Times New Roman"/>
                        </a:rPr>
                        <a:t>HEV modes of operations starting the system, acceleration and deceleration of the system, normal driving, regenerative braking, the charging of the battery when the vehicle is in motion or when the vehicle is at rest.</a:t>
                      </a:r>
                    </a:p>
                  </a:txBody>
                  <a:tcPr marL="6350" marR="6350" marT="63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440"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46ED112-36CC-41DC-B131-81D65D888474}" type="slidenum">
              <a:rPr lang="en-GB" altLang="en-US" smtClean="0"/>
              <a:pPr eaLnBrk="1" hangingPunct="1"/>
              <a:t>2</a:t>
            </a:fld>
            <a:endParaRPr lang="en-GB" altLang="en-US" smtClean="0"/>
          </a:p>
        </p:txBody>
      </p:sp>
    </p:spTree>
    <p:extLst>
      <p:ext uri="{BB962C8B-B14F-4D97-AF65-F5344CB8AC3E}">
        <p14:creationId xmlns:p14="http://schemas.microsoft.com/office/powerpoint/2010/main" val="2299877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Differentiation </a:t>
            </a:r>
            <a:r>
              <a:rPr lang="en-US" dirty="0" smtClean="0"/>
              <a:t>between Fixed/Variable Gear system</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7646248"/>
              </p:ext>
            </p:extLst>
          </p:nvPr>
        </p:nvGraphicFramePr>
        <p:xfrm>
          <a:off x="457200" y="1600200"/>
          <a:ext cx="8229600" cy="33985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IN" dirty="0"/>
                    </a:p>
                  </a:txBody>
                  <a:tcPr/>
                </a:tc>
                <a:tc>
                  <a:txBody>
                    <a:bodyPr/>
                    <a:lstStyle/>
                    <a:p>
                      <a:r>
                        <a:rPr lang="en-IN" dirty="0" smtClean="0"/>
                        <a:t>Fixed gearing</a:t>
                      </a:r>
                      <a:endParaRPr lang="en-IN" dirty="0"/>
                    </a:p>
                  </a:txBody>
                  <a:tcPr/>
                </a:tc>
                <a:tc>
                  <a:txBody>
                    <a:bodyPr/>
                    <a:lstStyle/>
                    <a:p>
                      <a:r>
                        <a:rPr lang="en-IN" dirty="0" smtClean="0"/>
                        <a:t>Variable gearing</a:t>
                      </a:r>
                      <a:endParaRPr lang="en-IN" dirty="0"/>
                    </a:p>
                  </a:txBody>
                  <a:tcPr/>
                </a:tc>
              </a:tr>
              <a:tr h="370840">
                <a:tc>
                  <a:txBody>
                    <a:bodyPr/>
                    <a:lstStyle/>
                    <a:p>
                      <a:r>
                        <a:rPr lang="en-IN" dirty="0" smtClean="0"/>
                        <a:t>Power convertor rating</a:t>
                      </a:r>
                      <a:endParaRPr lang="en-IN" dirty="0"/>
                    </a:p>
                  </a:txBody>
                  <a:tcPr/>
                </a:tc>
                <a:tc>
                  <a:txBody>
                    <a:bodyPr/>
                    <a:lstStyle/>
                    <a:p>
                      <a:r>
                        <a:rPr lang="en-IN" dirty="0" smtClean="0"/>
                        <a:t>Higher</a:t>
                      </a:r>
                      <a:endParaRPr lang="en-IN" dirty="0"/>
                    </a:p>
                  </a:txBody>
                  <a:tcPr/>
                </a:tc>
                <a:tc>
                  <a:txBody>
                    <a:bodyPr/>
                    <a:lstStyle/>
                    <a:p>
                      <a:r>
                        <a:rPr lang="en-IN" dirty="0" smtClean="0"/>
                        <a:t>Lower</a:t>
                      </a:r>
                      <a:endParaRPr lang="en-IN" dirty="0"/>
                    </a:p>
                  </a:txBody>
                  <a:tcPr/>
                </a:tc>
              </a:tr>
              <a:tr h="370840">
                <a:tc>
                  <a:txBody>
                    <a:bodyPr/>
                    <a:lstStyle/>
                    <a:p>
                      <a:r>
                        <a:rPr lang="en-IN" dirty="0" smtClean="0"/>
                        <a:t>Motor rating</a:t>
                      </a:r>
                      <a:endParaRPr lang="en-IN" dirty="0"/>
                    </a:p>
                  </a:txBody>
                  <a:tcPr/>
                </a:tc>
                <a:tc>
                  <a:txBody>
                    <a:bodyPr/>
                    <a:lstStyle/>
                    <a:p>
                      <a:r>
                        <a:rPr lang="en-IN" smtClean="0"/>
                        <a:t>Higher</a:t>
                      </a:r>
                      <a:endParaRPr lang="en-IN" dirty="0"/>
                    </a:p>
                  </a:txBody>
                  <a:tcPr/>
                </a:tc>
                <a:tc>
                  <a:txBody>
                    <a:bodyPr/>
                    <a:lstStyle/>
                    <a:p>
                      <a:r>
                        <a:rPr lang="en-IN" smtClean="0"/>
                        <a:t>Lower</a:t>
                      </a:r>
                      <a:endParaRPr lang="en-IN" dirty="0"/>
                    </a:p>
                  </a:txBody>
                  <a:tcPr/>
                </a:tc>
              </a:tr>
              <a:tr h="370840">
                <a:tc>
                  <a:txBody>
                    <a:bodyPr/>
                    <a:lstStyle/>
                    <a:p>
                      <a:r>
                        <a:rPr lang="en-IN" dirty="0" smtClean="0"/>
                        <a:t>Efficiency</a:t>
                      </a:r>
                      <a:endParaRPr lang="en-IN" dirty="0"/>
                    </a:p>
                  </a:txBody>
                  <a:tcPr/>
                </a:tc>
                <a:tc>
                  <a:txBody>
                    <a:bodyPr/>
                    <a:lstStyle/>
                    <a:p>
                      <a:r>
                        <a:rPr lang="en-IN" smtClean="0"/>
                        <a:t>Higher</a:t>
                      </a:r>
                      <a:endParaRPr lang="en-IN" dirty="0"/>
                    </a:p>
                  </a:txBody>
                  <a:tcPr/>
                </a:tc>
                <a:tc>
                  <a:txBody>
                    <a:bodyPr/>
                    <a:lstStyle/>
                    <a:p>
                      <a:r>
                        <a:rPr lang="en-IN" smtClean="0"/>
                        <a:t>Lower</a:t>
                      </a:r>
                      <a:endParaRPr lang="en-IN" dirty="0"/>
                    </a:p>
                  </a:txBody>
                  <a:tcPr/>
                </a:tc>
              </a:tr>
              <a:tr h="370840">
                <a:tc>
                  <a:txBody>
                    <a:bodyPr/>
                    <a:lstStyle/>
                    <a:p>
                      <a:r>
                        <a:rPr lang="en-IN" dirty="0" smtClean="0"/>
                        <a:t>Reliability</a:t>
                      </a:r>
                      <a:endParaRPr lang="en-IN" dirty="0"/>
                    </a:p>
                  </a:txBody>
                  <a:tcPr/>
                </a:tc>
                <a:tc>
                  <a:txBody>
                    <a:bodyPr/>
                    <a:lstStyle/>
                    <a:p>
                      <a:r>
                        <a:rPr lang="en-IN" dirty="0" smtClean="0"/>
                        <a:t>Higher</a:t>
                      </a:r>
                      <a:endParaRPr lang="en-IN" dirty="0"/>
                    </a:p>
                  </a:txBody>
                  <a:tcPr/>
                </a:tc>
                <a:tc>
                  <a:txBody>
                    <a:bodyPr/>
                    <a:lstStyle/>
                    <a:p>
                      <a:r>
                        <a:rPr lang="en-IN" dirty="0" smtClean="0"/>
                        <a:t>Lower</a:t>
                      </a:r>
                      <a:endParaRPr lang="en-IN" dirty="0"/>
                    </a:p>
                  </a:txBody>
                  <a:tcPr/>
                </a:tc>
              </a:tr>
              <a:tr h="431800">
                <a:tc>
                  <a:txBody>
                    <a:bodyPr/>
                    <a:lstStyle/>
                    <a:p>
                      <a:r>
                        <a:rPr lang="en-IN" dirty="0" smtClean="0"/>
                        <a:t>Motor design</a:t>
                      </a:r>
                      <a:endParaRPr lang="en-IN" dirty="0"/>
                    </a:p>
                  </a:txBody>
                  <a:tcPr/>
                </a:tc>
                <a:tc>
                  <a:txBody>
                    <a:bodyPr/>
                    <a:lstStyle/>
                    <a:p>
                      <a:r>
                        <a:rPr lang="en-IN" dirty="0" smtClean="0"/>
                        <a:t>Customised/complex</a:t>
                      </a:r>
                      <a:endParaRPr lang="en-IN" dirty="0"/>
                    </a:p>
                  </a:txBody>
                  <a:tcPr/>
                </a:tc>
                <a:tc>
                  <a:txBody>
                    <a:bodyPr/>
                    <a:lstStyle/>
                    <a:p>
                      <a:r>
                        <a:rPr lang="en-IN" dirty="0" smtClean="0"/>
                        <a:t>Conventional Motors</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weight/size</a:t>
                      </a:r>
                      <a:endParaRPr lang="en-IN" dirty="0"/>
                    </a:p>
                  </a:txBody>
                  <a:tcPr/>
                </a:tc>
                <a:tc>
                  <a:txBody>
                    <a:bodyPr/>
                    <a:lstStyle/>
                    <a:p>
                      <a:r>
                        <a:rPr lang="en-IN" dirty="0" smtClean="0"/>
                        <a:t>Lower/smaller</a:t>
                      </a:r>
                      <a:endParaRPr lang="en-IN" dirty="0"/>
                    </a:p>
                  </a:txBody>
                  <a:tcPr/>
                </a:tc>
                <a:tc>
                  <a:txBody>
                    <a:bodyPr/>
                    <a:lstStyle/>
                    <a:p>
                      <a:r>
                        <a:rPr lang="en-IN" dirty="0" smtClean="0"/>
                        <a:t>Higher/larger</a:t>
                      </a:r>
                      <a:endParaRPr lang="en-IN" dirty="0"/>
                    </a:p>
                  </a:txBody>
                  <a:tcPr/>
                </a:tc>
              </a:tr>
              <a:tr h="370840">
                <a:tc>
                  <a:txBody>
                    <a:bodyPr/>
                    <a:lstStyle/>
                    <a:p>
                      <a:r>
                        <a:rPr lang="en-IN" dirty="0" smtClean="0"/>
                        <a:t>Cost</a:t>
                      </a:r>
                      <a:endParaRPr lang="en-IN" dirty="0"/>
                    </a:p>
                  </a:txBody>
                  <a:tcPr/>
                </a:tc>
                <a:tc>
                  <a:txBody>
                    <a:bodyPr/>
                    <a:lstStyle/>
                    <a:p>
                      <a:r>
                        <a:rPr lang="en-IN" dirty="0" smtClean="0"/>
                        <a:t>Lower</a:t>
                      </a:r>
                      <a:endParaRPr lang="en-IN" dirty="0"/>
                    </a:p>
                  </a:txBody>
                  <a:tcPr/>
                </a:tc>
                <a:tc>
                  <a:txBody>
                    <a:bodyPr/>
                    <a:lstStyle/>
                    <a:p>
                      <a:r>
                        <a:rPr lang="en-IN" dirty="0" smtClean="0"/>
                        <a:t>Higher</a:t>
                      </a:r>
                      <a:endParaRPr lang="en-IN" dirty="0"/>
                    </a:p>
                  </a:txBody>
                  <a:tcPr/>
                </a:tc>
              </a:tr>
              <a:tr h="370840">
                <a:tc>
                  <a:txBody>
                    <a:bodyPr/>
                    <a:lstStyle/>
                    <a:p>
                      <a:r>
                        <a:rPr lang="en-IN" dirty="0" smtClean="0"/>
                        <a:t>System operation</a:t>
                      </a:r>
                      <a:endParaRPr lang="en-IN" dirty="0"/>
                    </a:p>
                  </a:txBody>
                  <a:tcPr/>
                </a:tc>
                <a:tc>
                  <a:txBody>
                    <a:bodyPr/>
                    <a:lstStyle/>
                    <a:p>
                      <a:r>
                        <a:rPr lang="en-IN" dirty="0" smtClean="0"/>
                        <a:t>simple</a:t>
                      </a:r>
                      <a:endParaRPr lang="en-IN" dirty="0"/>
                    </a:p>
                  </a:txBody>
                  <a:tcPr/>
                </a:tc>
                <a:tc>
                  <a:txBody>
                    <a:bodyPr/>
                    <a:lstStyle/>
                    <a:p>
                      <a:r>
                        <a:rPr lang="en-IN" dirty="0" smtClean="0"/>
                        <a:t>Complex</a:t>
                      </a:r>
                      <a:endParaRPr lang="en-IN" dirty="0"/>
                    </a:p>
                  </a:txBody>
                  <a:tcPr/>
                </a:tc>
              </a:tr>
            </a:tbl>
          </a:graphicData>
        </a:graphic>
      </p:graphicFrame>
    </p:spTree>
    <p:extLst>
      <p:ext uri="{BB962C8B-B14F-4D97-AF65-F5344CB8AC3E}">
        <p14:creationId xmlns:p14="http://schemas.microsoft.com/office/powerpoint/2010/main" val="1364769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Differentiation within wheel drives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56673111"/>
              </p:ext>
            </p:extLst>
          </p:nvPr>
        </p:nvGraphicFramePr>
        <p:xfrm>
          <a:off x="457200" y="1600200"/>
          <a:ext cx="8229600" cy="32359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IN" dirty="0" smtClean="0"/>
                        <a:t>Inner rotor type</a:t>
                      </a:r>
                      <a:endParaRPr lang="en-IN" dirty="0"/>
                    </a:p>
                  </a:txBody>
                  <a:tcPr/>
                </a:tc>
                <a:tc>
                  <a:txBody>
                    <a:bodyPr/>
                    <a:lstStyle/>
                    <a:p>
                      <a:r>
                        <a:rPr lang="en-IN" dirty="0" smtClean="0"/>
                        <a:t>Outer rotor type</a:t>
                      </a:r>
                      <a:endParaRPr lang="en-IN" dirty="0"/>
                    </a:p>
                  </a:txBody>
                  <a:tcPr/>
                </a:tc>
              </a:tr>
              <a:tr h="370840">
                <a:tc>
                  <a:txBody>
                    <a:bodyPr/>
                    <a:lstStyle/>
                    <a:p>
                      <a:r>
                        <a:rPr lang="en-IN" dirty="0" smtClean="0"/>
                        <a:t>High speed rotor</a:t>
                      </a:r>
                      <a:endParaRPr lang="en-IN" dirty="0"/>
                    </a:p>
                  </a:txBody>
                  <a:tcPr/>
                </a:tc>
                <a:tc>
                  <a:txBody>
                    <a:bodyPr/>
                    <a:lstStyle/>
                    <a:p>
                      <a:r>
                        <a:rPr lang="en-IN" dirty="0" smtClean="0"/>
                        <a:t>Low speed</a:t>
                      </a:r>
                      <a:endParaRPr lang="en-IN" dirty="0"/>
                    </a:p>
                  </a:txBody>
                  <a:tcPr/>
                </a:tc>
              </a:tr>
              <a:tr h="370840">
                <a:tc>
                  <a:txBody>
                    <a:bodyPr/>
                    <a:lstStyle/>
                    <a:p>
                      <a:r>
                        <a:rPr lang="en-IN" dirty="0" smtClean="0"/>
                        <a:t>Smaller size</a:t>
                      </a:r>
                      <a:endParaRPr lang="en-IN" dirty="0"/>
                    </a:p>
                  </a:txBody>
                  <a:tcPr/>
                </a:tc>
                <a:tc>
                  <a:txBody>
                    <a:bodyPr/>
                    <a:lstStyle/>
                    <a:p>
                      <a:r>
                        <a:rPr lang="en-IN" dirty="0" smtClean="0"/>
                        <a:t>bigger</a:t>
                      </a:r>
                      <a:endParaRPr lang="en-IN" dirty="0"/>
                    </a:p>
                  </a:txBody>
                  <a:tcPr/>
                </a:tc>
              </a:tr>
              <a:tr h="370840">
                <a:tc>
                  <a:txBody>
                    <a:bodyPr/>
                    <a:lstStyle/>
                    <a:p>
                      <a:r>
                        <a:rPr lang="en-IN" dirty="0" smtClean="0"/>
                        <a:t>Light weight</a:t>
                      </a:r>
                      <a:endParaRPr lang="en-IN" dirty="0"/>
                    </a:p>
                  </a:txBody>
                  <a:tcPr/>
                </a:tc>
                <a:tc>
                  <a:txBody>
                    <a:bodyPr/>
                    <a:lstStyle/>
                    <a:p>
                      <a:r>
                        <a:rPr lang="en-IN" dirty="0" smtClean="0"/>
                        <a:t>heavier</a:t>
                      </a:r>
                      <a:endParaRPr lang="en-IN" dirty="0"/>
                    </a:p>
                  </a:txBody>
                  <a:tcPr/>
                </a:tc>
              </a:tr>
              <a:tr h="370840">
                <a:tc>
                  <a:txBody>
                    <a:bodyPr/>
                    <a:lstStyle/>
                    <a:p>
                      <a:r>
                        <a:rPr lang="en-IN" dirty="0" smtClean="0"/>
                        <a:t>Lower cost</a:t>
                      </a:r>
                      <a:endParaRPr lang="en-IN" dirty="0"/>
                    </a:p>
                  </a:txBody>
                  <a:tcPr/>
                </a:tc>
                <a:tc>
                  <a:txBody>
                    <a:bodyPr/>
                    <a:lstStyle/>
                    <a:p>
                      <a:r>
                        <a:rPr lang="en-IN" dirty="0" smtClean="0"/>
                        <a:t>More costly</a:t>
                      </a:r>
                      <a:endParaRPr lang="en-IN" dirty="0"/>
                    </a:p>
                  </a:txBody>
                  <a:tcPr/>
                </a:tc>
              </a:tr>
              <a:tr h="370840">
                <a:tc>
                  <a:txBody>
                    <a:bodyPr/>
                    <a:lstStyle/>
                    <a:p>
                      <a:r>
                        <a:rPr lang="en-IN" dirty="0" smtClean="0"/>
                        <a:t>Speed reduction planetary</a:t>
                      </a:r>
                      <a:r>
                        <a:rPr lang="en-IN" baseline="0" dirty="0" smtClean="0"/>
                        <a:t> gear-set is adopted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Gear-less</a:t>
                      </a:r>
                      <a:endParaRPr lang="en-IN" dirty="0"/>
                    </a:p>
                  </a:txBody>
                  <a:tcPr/>
                </a:tc>
              </a:tr>
              <a:tr h="370840">
                <a:tc>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Simple</a:t>
                      </a:r>
                      <a:endParaRPr lang="en-IN" dirty="0"/>
                    </a:p>
                  </a:txBody>
                  <a:tcPr/>
                </a:tc>
              </a:tr>
              <a:tr h="370840">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val="222220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Vehicle </a:t>
            </a:r>
            <a:r>
              <a:rPr lang="en-IN" dirty="0"/>
              <a:t>to grid technologies</a:t>
            </a:r>
          </a:p>
        </p:txBody>
      </p:sp>
      <p:sp>
        <p:nvSpPr>
          <p:cNvPr id="3" name="Content Placeholder 2"/>
          <p:cNvSpPr>
            <a:spLocks noGrp="1"/>
          </p:cNvSpPr>
          <p:nvPr>
            <p:ph idx="1"/>
          </p:nvPr>
        </p:nvSpPr>
        <p:spPr/>
        <p:txBody>
          <a:bodyPr>
            <a:normAutofit fontScale="77500" lnSpcReduction="20000"/>
          </a:bodyPr>
          <a:lstStyle/>
          <a:p>
            <a:r>
              <a:rPr lang="en-US" dirty="0" smtClean="0"/>
              <a:t>Comprises of:</a:t>
            </a:r>
          </a:p>
          <a:p>
            <a:r>
              <a:rPr lang="en-US" dirty="0" smtClean="0"/>
              <a:t>Grid-able </a:t>
            </a:r>
            <a:r>
              <a:rPr lang="en-US" dirty="0" err="1" smtClean="0"/>
              <a:t>Evs</a:t>
            </a:r>
            <a:r>
              <a:rPr lang="en-US" dirty="0" smtClean="0"/>
              <a:t>:  </a:t>
            </a:r>
            <a:r>
              <a:rPr lang="en-US" dirty="0"/>
              <a:t>EVs which can be connected to </a:t>
            </a:r>
            <a:r>
              <a:rPr lang="en-US" dirty="0" smtClean="0"/>
              <a:t>grid</a:t>
            </a:r>
          </a:p>
          <a:p>
            <a:r>
              <a:rPr lang="en-US" dirty="0" smtClean="0"/>
              <a:t>Utility </a:t>
            </a:r>
            <a:r>
              <a:rPr lang="en-US" dirty="0"/>
              <a:t>or power </a:t>
            </a:r>
            <a:r>
              <a:rPr lang="en-US" dirty="0" smtClean="0"/>
              <a:t>system</a:t>
            </a:r>
          </a:p>
          <a:p>
            <a:r>
              <a:rPr lang="en-US" dirty="0" smtClean="0"/>
              <a:t>Information technology</a:t>
            </a:r>
          </a:p>
          <a:p>
            <a:pPr marL="0" indent="0">
              <a:buNone/>
            </a:pPr>
            <a:r>
              <a:rPr lang="en-US" dirty="0" smtClean="0"/>
              <a:t>Electric </a:t>
            </a:r>
            <a:r>
              <a:rPr lang="en-US" dirty="0"/>
              <a:t>vehicles use batteries for energy storage systems, therefore because of the availability of batteries and if that EV is capable of connecting to grid, it is possible to use those batteries as power generators and it is possible to interchange energy between the battery and the grid or grid to the battery while charging. Therefore, this technology enables integration of energy flow and the information flow such that both the EV owners and the power grid or the power system gets </a:t>
            </a:r>
            <a:r>
              <a:rPr lang="en-US" dirty="0" smtClean="0"/>
              <a:t>benefited</a:t>
            </a:r>
            <a:endParaRPr lang="en-IN" dirty="0"/>
          </a:p>
        </p:txBody>
      </p:sp>
    </p:spTree>
    <p:extLst>
      <p:ext uri="{BB962C8B-B14F-4D97-AF65-F5344CB8AC3E}">
        <p14:creationId xmlns:p14="http://schemas.microsoft.com/office/powerpoint/2010/main" val="251895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8458199"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718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grid-able EVs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EVs </a:t>
            </a:r>
            <a:r>
              <a:rPr lang="en-US" dirty="0"/>
              <a:t>which can be connected to grid are known as grid-able </a:t>
            </a:r>
            <a:r>
              <a:rPr lang="en-US" dirty="0" smtClean="0"/>
              <a:t>EVs</a:t>
            </a:r>
          </a:p>
          <a:p>
            <a:r>
              <a:rPr lang="en-US" dirty="0" smtClean="0"/>
              <a:t>Hybrid </a:t>
            </a:r>
            <a:r>
              <a:rPr lang="en-US" dirty="0"/>
              <a:t>electric vehicle, PHEV and REV are grid-able, means they can be connected to grid for charging the </a:t>
            </a:r>
            <a:r>
              <a:rPr lang="en-US" dirty="0" smtClean="0"/>
              <a:t>battery</a:t>
            </a:r>
          </a:p>
          <a:p>
            <a:r>
              <a:rPr lang="en-US" dirty="0" smtClean="0"/>
              <a:t> </a:t>
            </a:r>
            <a:r>
              <a:rPr lang="en-US" dirty="0"/>
              <a:t>They can be also charged using petrol or diesel from a filling station</a:t>
            </a:r>
            <a:r>
              <a:rPr lang="en-US" dirty="0" smtClean="0"/>
              <a:t>.</a:t>
            </a:r>
          </a:p>
          <a:p>
            <a:r>
              <a:rPr lang="en-US" dirty="0" smtClean="0"/>
              <a:t>BEV </a:t>
            </a:r>
            <a:r>
              <a:rPr lang="en-US" dirty="0"/>
              <a:t>always charges the battery from grid, but it is also possible to connect these two systems such that they can enable the power flow from the vehicle to the grid. So this system requires the capability to transfer energy both from the grid to vehicle and from vehicle to grid.</a:t>
            </a:r>
            <a:endParaRPr lang="en-IN" dirty="0"/>
          </a:p>
        </p:txBody>
      </p:sp>
    </p:spTree>
    <p:extLst>
      <p:ext uri="{BB962C8B-B14F-4D97-AF65-F5344CB8AC3E}">
        <p14:creationId xmlns:p14="http://schemas.microsoft.com/office/powerpoint/2010/main" val="381738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rgbClr val="FF0000"/>
                </a:solidFill>
              </a:rPr>
              <a:t>V2G as a emerging new business </a:t>
            </a:r>
            <a:r>
              <a:rPr lang="en-US" dirty="0" smtClean="0">
                <a:solidFill>
                  <a:srgbClr val="FF0000"/>
                </a:solidFill>
              </a:rPr>
              <a:t>model</a:t>
            </a:r>
          </a:p>
          <a:p>
            <a:r>
              <a:rPr lang="en-US" dirty="0" smtClean="0"/>
              <a:t>It can communicate with </a:t>
            </a:r>
            <a:r>
              <a:rPr lang="en-US" dirty="0"/>
              <a:t>the grid </a:t>
            </a:r>
            <a:endParaRPr lang="en-US" dirty="0" smtClean="0"/>
          </a:p>
          <a:p>
            <a:pPr marL="0" indent="0">
              <a:buNone/>
            </a:pPr>
            <a:r>
              <a:rPr lang="en-US" dirty="0" smtClean="0"/>
              <a:t>--- </a:t>
            </a:r>
            <a:r>
              <a:rPr lang="en-US" dirty="0"/>
              <a:t>can control the energy flow from the battery to the </a:t>
            </a:r>
            <a:r>
              <a:rPr lang="en-US" dirty="0" smtClean="0"/>
              <a:t>grid</a:t>
            </a:r>
          </a:p>
          <a:p>
            <a:pPr marL="0" indent="0">
              <a:buNone/>
            </a:pPr>
            <a:r>
              <a:rPr lang="en-US" dirty="0" smtClean="0"/>
              <a:t>---can </a:t>
            </a:r>
            <a:r>
              <a:rPr lang="en-US" dirty="0"/>
              <a:t>also control the charging rate of the </a:t>
            </a:r>
            <a:r>
              <a:rPr lang="en-US" dirty="0" smtClean="0"/>
              <a:t>batteries </a:t>
            </a:r>
          </a:p>
          <a:p>
            <a:r>
              <a:rPr lang="en-US" dirty="0" smtClean="0"/>
              <a:t>EV are </a:t>
            </a:r>
            <a:r>
              <a:rPr lang="en-US" dirty="0"/>
              <a:t>unused for </a:t>
            </a:r>
            <a:r>
              <a:rPr lang="en-US" dirty="0" smtClean="0"/>
              <a:t>95% </a:t>
            </a:r>
            <a:r>
              <a:rPr lang="en-US" dirty="0"/>
              <a:t>of the </a:t>
            </a:r>
            <a:r>
              <a:rPr lang="en-US" dirty="0" smtClean="0"/>
              <a:t>Time</a:t>
            </a:r>
          </a:p>
          <a:p>
            <a:r>
              <a:rPr lang="en-US" dirty="0" smtClean="0"/>
              <a:t>Each EV </a:t>
            </a:r>
            <a:r>
              <a:rPr lang="en-US" dirty="0"/>
              <a:t>can typically </a:t>
            </a:r>
            <a:r>
              <a:rPr lang="en-US" dirty="0" smtClean="0"/>
              <a:t>store/generate between </a:t>
            </a:r>
            <a:r>
              <a:rPr lang="en-US" dirty="0"/>
              <a:t>4 </a:t>
            </a:r>
            <a:r>
              <a:rPr lang="en-US" dirty="0" err="1"/>
              <a:t>kWhr</a:t>
            </a:r>
            <a:r>
              <a:rPr lang="en-US" dirty="0"/>
              <a:t> to 80 </a:t>
            </a:r>
            <a:r>
              <a:rPr lang="en-US" dirty="0" err="1" smtClean="0"/>
              <a:t>kWhr</a:t>
            </a:r>
            <a:r>
              <a:rPr lang="en-US" dirty="0" smtClean="0"/>
              <a:t> </a:t>
            </a:r>
          </a:p>
          <a:p>
            <a:r>
              <a:rPr lang="en-US" dirty="0" smtClean="0"/>
              <a:t>If EV in large scale then 20 </a:t>
            </a:r>
            <a:r>
              <a:rPr lang="en-US" dirty="0"/>
              <a:t>to 40% penetration is there in the vehicle segment. </a:t>
            </a:r>
            <a:endParaRPr lang="en-US" dirty="0" smtClean="0"/>
          </a:p>
          <a:p>
            <a:r>
              <a:rPr lang="en-US" dirty="0" smtClean="0"/>
              <a:t>On mass scale It </a:t>
            </a:r>
            <a:r>
              <a:rPr lang="en-US" dirty="0"/>
              <a:t>can create its own autonomous power </a:t>
            </a:r>
            <a:r>
              <a:rPr lang="en-US" dirty="0" smtClean="0"/>
              <a:t>storage.</a:t>
            </a:r>
          </a:p>
          <a:p>
            <a:r>
              <a:rPr lang="en-US" dirty="0" smtClean="0"/>
              <a:t>May effect the </a:t>
            </a:r>
            <a:r>
              <a:rPr lang="en-US" dirty="0"/>
              <a:t>power system dynamics and </a:t>
            </a:r>
            <a:r>
              <a:rPr lang="en-US" dirty="0" smtClean="0"/>
              <a:t>stability</a:t>
            </a:r>
            <a:endParaRPr lang="en-IN" dirty="0"/>
          </a:p>
        </p:txBody>
      </p:sp>
    </p:spTree>
    <p:extLst>
      <p:ext uri="{BB962C8B-B14F-4D97-AF65-F5344CB8AC3E}">
        <p14:creationId xmlns:p14="http://schemas.microsoft.com/office/powerpoint/2010/main" val="1023510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Need of power aggregator: power </a:t>
            </a:r>
            <a:r>
              <a:rPr lang="en-US" dirty="0"/>
              <a:t>aggregator has to take care of internal energy flow such that it minimizes the power demand and </a:t>
            </a:r>
            <a:r>
              <a:rPr lang="en-US" dirty="0" smtClean="0"/>
              <a:t>losses</a:t>
            </a:r>
          </a:p>
          <a:p>
            <a:r>
              <a:rPr lang="en-US" dirty="0" smtClean="0"/>
              <a:t>Individual EVs V2G action is ineffective/insufficient</a:t>
            </a:r>
          </a:p>
          <a:p>
            <a:r>
              <a:rPr lang="en-US" dirty="0" smtClean="0"/>
              <a:t>Create a pool of </a:t>
            </a:r>
            <a:r>
              <a:rPr lang="en-US" dirty="0" err="1" smtClean="0"/>
              <a:t>Evs</a:t>
            </a:r>
            <a:r>
              <a:rPr lang="en-US" dirty="0" smtClean="0"/>
              <a:t> and communicate to the grid</a:t>
            </a:r>
          </a:p>
          <a:p>
            <a:r>
              <a:rPr lang="en-US" dirty="0" smtClean="0"/>
              <a:t>Performs energy arbitrage internally within the pool</a:t>
            </a:r>
          </a:p>
          <a:p>
            <a:pPr marL="0" indent="0">
              <a:buNone/>
            </a:pPr>
            <a:r>
              <a:rPr lang="en-US" dirty="0" smtClean="0"/>
              <a:t>--Enable V2V, V2B, V2H </a:t>
            </a:r>
            <a:r>
              <a:rPr lang="en-US" dirty="0" err="1" smtClean="0"/>
              <a:t>intragrid</a:t>
            </a:r>
            <a:r>
              <a:rPr lang="en-US" dirty="0" smtClean="0"/>
              <a:t> operators</a:t>
            </a:r>
          </a:p>
          <a:p>
            <a:pPr marL="0" indent="0">
              <a:buNone/>
            </a:pPr>
            <a:r>
              <a:rPr lang="en-US" dirty="0" smtClean="0"/>
              <a:t>--Minimizes power demand and losses</a:t>
            </a:r>
          </a:p>
          <a:p>
            <a:pPr marL="0" indent="0">
              <a:buNone/>
            </a:pPr>
            <a:r>
              <a:rPr lang="en-US" dirty="0" smtClean="0"/>
              <a:t>--Optimizes voltage deviations, Total Harmonic Distortion</a:t>
            </a:r>
          </a:p>
          <a:p>
            <a:pPr marL="0" indent="0">
              <a:buNone/>
            </a:pPr>
            <a:r>
              <a:rPr lang="en-US" dirty="0" smtClean="0"/>
              <a:t>--Estimate prices for maximum profit</a:t>
            </a:r>
            <a:endParaRPr lang="en-IN" dirty="0"/>
          </a:p>
        </p:txBody>
      </p:sp>
    </p:spTree>
    <p:extLst>
      <p:ext uri="{BB962C8B-B14F-4D97-AF65-F5344CB8AC3E}">
        <p14:creationId xmlns:p14="http://schemas.microsoft.com/office/powerpoint/2010/main" val="382470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7848599"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1584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V2G applications in Power systems</a:t>
            </a:r>
            <a:endParaRPr lang="en-IN" dirty="0"/>
          </a:p>
        </p:txBody>
      </p:sp>
      <p:sp>
        <p:nvSpPr>
          <p:cNvPr id="3" name="Content Placeholder 2"/>
          <p:cNvSpPr>
            <a:spLocks noGrp="1"/>
          </p:cNvSpPr>
          <p:nvPr>
            <p:ph idx="1"/>
          </p:nvPr>
        </p:nvSpPr>
        <p:spPr/>
        <p:txBody>
          <a:bodyPr/>
          <a:lstStyle/>
          <a:p>
            <a:r>
              <a:rPr lang="en-IN" dirty="0" smtClean="0"/>
              <a:t>Co-ordinated charging and peak shaving</a:t>
            </a:r>
          </a:p>
          <a:p>
            <a:r>
              <a:rPr lang="en-IN" dirty="0" smtClean="0"/>
              <a:t>Active regulation</a:t>
            </a:r>
          </a:p>
          <a:p>
            <a:r>
              <a:rPr lang="en-IN" dirty="0" smtClean="0"/>
              <a:t>Spinning reserve</a:t>
            </a:r>
          </a:p>
          <a:p>
            <a:r>
              <a:rPr lang="en-IN" dirty="0" smtClean="0"/>
              <a:t>Motor starting</a:t>
            </a:r>
          </a:p>
          <a:p>
            <a:r>
              <a:rPr lang="en-IN" dirty="0" smtClean="0"/>
              <a:t>Reactive Regulation</a:t>
            </a:r>
          </a:p>
          <a:p>
            <a:r>
              <a:rPr lang="en-IN" dirty="0" smtClean="0"/>
              <a:t>Renewable transients </a:t>
            </a:r>
            <a:r>
              <a:rPr lang="en-IN" dirty="0" err="1" smtClean="0"/>
              <a:t>etc</a:t>
            </a:r>
            <a:endParaRPr lang="en-IN" dirty="0"/>
          </a:p>
        </p:txBody>
      </p:sp>
    </p:spTree>
    <p:extLst>
      <p:ext uri="{BB962C8B-B14F-4D97-AF65-F5344CB8AC3E}">
        <p14:creationId xmlns:p14="http://schemas.microsoft.com/office/powerpoint/2010/main" val="2882613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1230</Words>
  <Application>Microsoft Office PowerPoint</Application>
  <PresentationFormat>On-screen Show (4:3)</PresentationFormat>
  <Paragraphs>190</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Syllabus…Unit 3 Focus On….</vt:lpstr>
      <vt:lpstr>Vehicle to grid technologies</vt:lpstr>
      <vt:lpstr>PowerPoint Presentation</vt:lpstr>
      <vt:lpstr>grid-able EVs</vt:lpstr>
      <vt:lpstr>PowerPoint Presentation</vt:lpstr>
      <vt:lpstr>PowerPoint Presentation</vt:lpstr>
      <vt:lpstr>PowerPoint Presentation</vt:lpstr>
      <vt:lpstr>V2G applications in Power systems</vt:lpstr>
      <vt:lpstr>Power convertor for V2G operation</vt:lpstr>
      <vt:lpstr>EV energy systems and configuration</vt:lpstr>
      <vt:lpstr>EV configuration </vt:lpstr>
      <vt:lpstr>Components of a typical EV system</vt:lpstr>
      <vt:lpstr>PowerPoint Presentation</vt:lpstr>
      <vt:lpstr>Converted EV’s-  </vt:lpstr>
      <vt:lpstr>VARIOUS CONFIGURATION OF EV</vt:lpstr>
      <vt:lpstr>VARIOUS CONFIGURATION OF EV</vt:lpstr>
      <vt:lpstr>BEV configuration : system voltage </vt:lpstr>
      <vt:lpstr>Differentiation between single/multiple motor configurations</vt:lpstr>
      <vt:lpstr>Differentiation between Fixed/Variable Gear system</vt:lpstr>
      <vt:lpstr>Differentiation within wheel drives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Anupama</dc:creator>
  <cp:lastModifiedBy>Anupama</cp:lastModifiedBy>
  <cp:revision>23</cp:revision>
  <dcterms:created xsi:type="dcterms:W3CDTF">2006-08-16T00:00:00Z</dcterms:created>
  <dcterms:modified xsi:type="dcterms:W3CDTF">2020-08-31T10:52:24Z</dcterms:modified>
</cp:coreProperties>
</file>