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90670-56EE-4101-8D00-1AF2DF6B259A}" type="datetimeFigureOut">
              <a:rPr lang="en-IN" smtClean="0"/>
              <a:t>06-09-2020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8ED591-58DB-4AE9-A638-6B1D7AD1FC81}" type="slidenum">
              <a:rPr lang="en-IN" smtClean="0"/>
              <a:t>‹#›</a:t>
            </a:fld>
            <a:endParaRPr lang="en-IN"/>
          </a:p>
        </p:txBody>
      </p:sp>
    </p:spTree>
    <p:extLst>
      <p:ext uri="{BB962C8B-B14F-4D97-AF65-F5344CB8AC3E}">
        <p14:creationId xmlns:p14="http://schemas.microsoft.com/office/powerpoint/2010/main" val="2524562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71384A68-C983-45D5-9A69-5F19677D72D7}" type="slidenum">
              <a:rPr lang="en-GB" altLang="en-US" smtClean="0"/>
              <a:pPr eaLnBrk="1" hangingPunct="1">
                <a:spcBef>
                  <a:spcPct val="0"/>
                </a:spcBef>
              </a:pPr>
              <a:t>1</a:t>
            </a:fld>
            <a:endParaRPr lang="en-GB" alt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Slide Number Placeholder 4"/>
          <p:cNvSpPr>
            <a:spLocks noGrp="1"/>
          </p:cNvSpPr>
          <p:nvPr>
            <p:ph type="sldNum" sz="quarter" idx="10"/>
          </p:nvPr>
        </p:nvSpPr>
        <p:spPr>
          <a:xfrm>
            <a:off x="3352800" y="6248400"/>
            <a:ext cx="1905000" cy="457200"/>
          </a:xfrm>
          <a:prstGeom prst="rect">
            <a:avLst/>
          </a:prstGeom>
        </p:spPr>
        <p:txBody>
          <a:bodyPr/>
          <a:lstStyle>
            <a:lvl1pPr algn="ctr">
              <a:defRPr/>
            </a:lvl1pPr>
          </a:lstStyle>
          <a:p>
            <a:pPr>
              <a:defRPr/>
            </a:pPr>
            <a:fld id="{95A89E38-3230-47AD-9F63-93568F2C5A56}" type="slidenum">
              <a:rPr lang="en-GB" altLang="en-US"/>
              <a:pPr>
                <a:defRPr/>
              </a:pPr>
              <a:t>‹#›</a:t>
            </a:fld>
            <a:endParaRPr lang="en-GB" altLang="en-US" dirty="0"/>
          </a:p>
        </p:txBody>
      </p:sp>
    </p:spTree>
    <p:extLst>
      <p:ext uri="{BB962C8B-B14F-4D97-AF65-F5344CB8AC3E}">
        <p14:creationId xmlns:p14="http://schemas.microsoft.com/office/powerpoint/2010/main" val="2969555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8"/>
          <p:cNvSpPr txBox="1">
            <a:spLocks noChangeArrowheads="1"/>
          </p:cNvSpPr>
          <p:nvPr/>
        </p:nvSpPr>
        <p:spPr bwMode="auto">
          <a:xfrm>
            <a:off x="990600" y="1676400"/>
            <a:ext cx="7543800" cy="1446213"/>
          </a:xfrm>
          <a:prstGeom prst="rect">
            <a:avLst/>
          </a:prstGeom>
          <a:solidFill>
            <a:srgbClr val="B0F5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ltLang="en-US" sz="4400" b="1">
                <a:solidFill>
                  <a:schemeClr val="accent2"/>
                </a:solidFill>
              </a:rPr>
              <a:t>Unit 3:- </a:t>
            </a:r>
            <a:r>
              <a:rPr lang="en-IN" altLang="en-US" sz="4400" b="1"/>
              <a:t>HYBRID AND ELECTRIC DRIVETRAINS </a:t>
            </a:r>
            <a:endParaRPr lang="en-GB" altLang="en-US" sz="4400" b="1">
              <a:solidFill>
                <a:schemeClr val="accent2"/>
              </a:solidFill>
            </a:endParaRPr>
          </a:p>
        </p:txBody>
      </p:sp>
      <p:pic>
        <p:nvPicPr>
          <p:cNvPr id="1433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505200"/>
            <a:ext cx="2209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0" name="Subtitle 1"/>
          <p:cNvSpPr>
            <a:spLocks noGrp="1"/>
          </p:cNvSpPr>
          <p:nvPr>
            <p:ph type="subTitle"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smtClean="0"/>
          </a:p>
        </p:txBody>
      </p:sp>
      <p:sp>
        <p:nvSpPr>
          <p:cNvPr id="14341" name="Slide Number Placeholder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382B8F2-66BC-46B2-BD24-7FE851570DBE}" type="slidenum">
              <a:rPr lang="en-GB" altLang="en-US" smtClean="0"/>
              <a:pPr eaLnBrk="1" hangingPunct="1"/>
              <a:t>1</a:t>
            </a:fld>
            <a:endParaRPr lang="en-GB" altLang="en-US" smtClean="0"/>
          </a:p>
        </p:txBody>
      </p:sp>
    </p:spTree>
    <p:extLst>
      <p:ext uri="{BB962C8B-B14F-4D97-AF65-F5344CB8AC3E}">
        <p14:creationId xmlns:p14="http://schemas.microsoft.com/office/powerpoint/2010/main" val="14491398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IC engine heavy series parallel HEV</a:t>
            </a:r>
            <a:endParaRPr lang="en-IN" dirty="0"/>
          </a:p>
        </p:txBody>
      </p:sp>
      <p:sp>
        <p:nvSpPr>
          <p:cNvPr id="3" name="Content Placeholder 2"/>
          <p:cNvSpPr>
            <a:spLocks noGrp="1"/>
          </p:cNvSpPr>
          <p:nvPr>
            <p:ph idx="1"/>
          </p:nvPr>
        </p:nvSpPr>
        <p:spPr/>
        <p:txBody>
          <a:bodyPr>
            <a:normAutofit/>
          </a:bodyPr>
          <a:lstStyle/>
          <a:p>
            <a:pPr marL="0" indent="0">
              <a:buNone/>
            </a:pPr>
            <a:r>
              <a:rPr lang="en-US" dirty="0" smtClean="0">
                <a:solidFill>
                  <a:srgbClr val="FF0000"/>
                </a:solidFill>
              </a:rPr>
              <a:t>Startup</a:t>
            </a:r>
            <a:r>
              <a:rPr lang="en-US" dirty="0" smtClean="0"/>
              <a:t>: </a:t>
            </a:r>
          </a:p>
          <a:p>
            <a:pPr marL="0" indent="0">
              <a:buNone/>
            </a:pPr>
            <a:r>
              <a:rPr lang="en-US" dirty="0" smtClean="0"/>
              <a:t>Only electrical </a:t>
            </a:r>
            <a:r>
              <a:rPr lang="en-US" dirty="0"/>
              <a:t>drivetrain </a:t>
            </a:r>
            <a:endParaRPr lang="en-US" dirty="0" smtClean="0"/>
          </a:p>
          <a:p>
            <a:pPr marL="0" indent="0">
              <a:buNone/>
            </a:pPr>
            <a:r>
              <a:rPr lang="en-US" dirty="0" smtClean="0">
                <a:solidFill>
                  <a:srgbClr val="FF0000"/>
                </a:solidFill>
              </a:rPr>
              <a:t>Acceleration:</a:t>
            </a:r>
          </a:p>
          <a:p>
            <a:pPr marL="0" indent="0">
              <a:buNone/>
            </a:pPr>
            <a:r>
              <a:rPr lang="en-US" dirty="0"/>
              <a:t>M</a:t>
            </a:r>
            <a:r>
              <a:rPr lang="en-US" dirty="0" smtClean="0"/>
              <a:t>echanical </a:t>
            </a:r>
            <a:r>
              <a:rPr lang="en-US" dirty="0"/>
              <a:t>energy is transferred from the IC engine to the transmission in parallel to the electrical drivetrain based battery driven electrical motor type of </a:t>
            </a:r>
            <a:r>
              <a:rPr lang="en-US" dirty="0" smtClean="0"/>
              <a:t>propulsion</a:t>
            </a:r>
          </a:p>
          <a:p>
            <a:pPr marL="0" indent="0">
              <a:buNone/>
            </a:pPr>
            <a:r>
              <a:rPr lang="en-US" dirty="0" smtClean="0"/>
              <a:t>Generator </a:t>
            </a:r>
            <a:r>
              <a:rPr lang="en-US" dirty="0"/>
              <a:t>is </a:t>
            </a:r>
            <a:r>
              <a:rPr lang="en-US" dirty="0">
                <a:solidFill>
                  <a:srgbClr val="FF0000"/>
                </a:solidFill>
              </a:rPr>
              <a:t>non-active</a:t>
            </a:r>
            <a:r>
              <a:rPr lang="en-US" dirty="0"/>
              <a:t> in this mode</a:t>
            </a:r>
          </a:p>
        </p:txBody>
      </p:sp>
    </p:spTree>
    <p:extLst>
      <p:ext uri="{BB962C8B-B14F-4D97-AF65-F5344CB8AC3E}">
        <p14:creationId xmlns:p14="http://schemas.microsoft.com/office/powerpoint/2010/main" val="2971008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solidFill>
                  <a:srgbClr val="FF0000"/>
                </a:solidFill>
              </a:rPr>
              <a:t>Normal driving</a:t>
            </a:r>
            <a:r>
              <a:rPr lang="en-US" dirty="0" smtClean="0"/>
              <a:t>:  </a:t>
            </a:r>
          </a:p>
          <a:p>
            <a:pPr marL="0" indent="0">
              <a:buNone/>
            </a:pPr>
            <a:r>
              <a:rPr lang="en-US" dirty="0" smtClean="0">
                <a:solidFill>
                  <a:srgbClr val="FF0000"/>
                </a:solidFill>
              </a:rPr>
              <a:t>IC </a:t>
            </a:r>
            <a:r>
              <a:rPr lang="en-US" dirty="0">
                <a:solidFill>
                  <a:srgbClr val="FF0000"/>
                </a:solidFill>
              </a:rPr>
              <a:t>engine </a:t>
            </a:r>
            <a:r>
              <a:rPr lang="en-US" dirty="0"/>
              <a:t>based drivetrain is </a:t>
            </a:r>
            <a:r>
              <a:rPr lang="en-US" dirty="0">
                <a:solidFill>
                  <a:srgbClr val="FF0000"/>
                </a:solidFill>
              </a:rPr>
              <a:t>active</a:t>
            </a:r>
            <a:r>
              <a:rPr lang="en-US" dirty="0"/>
              <a:t>, and the mechanical energy is transferred from the IC engine to the transmission, and the rest of the system is inactive. So the </a:t>
            </a:r>
            <a:r>
              <a:rPr lang="en-US" dirty="0">
                <a:solidFill>
                  <a:srgbClr val="FF0000"/>
                </a:solidFill>
              </a:rPr>
              <a:t>electrical drivetrain </a:t>
            </a:r>
            <a:r>
              <a:rPr lang="en-US" dirty="0"/>
              <a:t>and the generator is </a:t>
            </a:r>
            <a:r>
              <a:rPr lang="en-US" dirty="0">
                <a:solidFill>
                  <a:srgbClr val="FF0000"/>
                </a:solidFill>
              </a:rPr>
              <a:t>turned off </a:t>
            </a:r>
            <a:r>
              <a:rPr lang="en-US" dirty="0"/>
              <a:t>at that </a:t>
            </a:r>
            <a:r>
              <a:rPr lang="en-US" dirty="0" smtClean="0"/>
              <a:t>time</a:t>
            </a:r>
          </a:p>
          <a:p>
            <a:pPr marL="0" indent="0">
              <a:buNone/>
            </a:pPr>
            <a:r>
              <a:rPr lang="en-US" dirty="0" smtClean="0">
                <a:solidFill>
                  <a:srgbClr val="FF0000"/>
                </a:solidFill>
              </a:rPr>
              <a:t>Deceleration/braking: Electrical </a:t>
            </a:r>
            <a:r>
              <a:rPr lang="en-US" dirty="0"/>
              <a:t>drivetrain is </a:t>
            </a:r>
            <a:r>
              <a:rPr lang="en-US" dirty="0">
                <a:solidFill>
                  <a:srgbClr val="FF0000"/>
                </a:solidFill>
              </a:rPr>
              <a:t>active</a:t>
            </a:r>
            <a:r>
              <a:rPr lang="en-US" dirty="0"/>
              <a:t> and the mechanical energy of the wheels is extracted by motor operating as generator and the battery is charged by the energy recovered from the </a:t>
            </a:r>
            <a:r>
              <a:rPr lang="en-US" dirty="0" smtClean="0"/>
              <a:t>wheels</a:t>
            </a:r>
          </a:p>
        </p:txBody>
      </p:sp>
    </p:spTree>
    <p:extLst>
      <p:ext uri="{BB962C8B-B14F-4D97-AF65-F5344CB8AC3E}">
        <p14:creationId xmlns:p14="http://schemas.microsoft.com/office/powerpoint/2010/main" val="1506776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0" indent="0">
              <a:buNone/>
            </a:pPr>
            <a:r>
              <a:rPr lang="en-US" dirty="0">
                <a:solidFill>
                  <a:srgbClr val="FF0000"/>
                </a:solidFill>
              </a:rPr>
              <a:t>Charging battery while driving</a:t>
            </a:r>
            <a:r>
              <a:rPr lang="en-US" dirty="0"/>
              <a:t>: </a:t>
            </a:r>
          </a:p>
          <a:p>
            <a:pPr marL="0" indent="0">
              <a:buNone/>
            </a:pPr>
            <a:r>
              <a:rPr lang="en-US" dirty="0"/>
              <a:t>While driving, the </a:t>
            </a:r>
            <a:r>
              <a:rPr lang="en-US" dirty="0">
                <a:solidFill>
                  <a:srgbClr val="FF0000"/>
                </a:solidFill>
              </a:rPr>
              <a:t>IC engine drives the transmission </a:t>
            </a:r>
            <a:r>
              <a:rPr lang="en-US" dirty="0"/>
              <a:t>and a part of it can be used to charge the battery by operating the electrical generator </a:t>
            </a:r>
          </a:p>
          <a:p>
            <a:pPr marL="0" indent="0">
              <a:buNone/>
            </a:pPr>
            <a:r>
              <a:rPr lang="en-US" dirty="0"/>
              <a:t>IC engine and the generator are connected by a complex planetary gear which enables connection and disconnection of electrical generator during driving operation</a:t>
            </a:r>
          </a:p>
          <a:p>
            <a:pPr marL="0" indent="0">
              <a:buNone/>
            </a:pPr>
            <a:r>
              <a:rPr lang="en-US" dirty="0"/>
              <a:t>When vehicle is not moving or when it is at rest, it’s possible to charge the battery by operating the generator while the mechanical propulsions are off.</a:t>
            </a:r>
            <a:endParaRPr lang="en-IN" dirty="0"/>
          </a:p>
          <a:p>
            <a:endParaRPr lang="en-IN" dirty="0"/>
          </a:p>
        </p:txBody>
      </p:sp>
    </p:spTree>
    <p:extLst>
      <p:ext uri="{BB962C8B-B14F-4D97-AF65-F5344CB8AC3E}">
        <p14:creationId xmlns:p14="http://schemas.microsoft.com/office/powerpoint/2010/main" val="296845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Electric </a:t>
            </a:r>
            <a:r>
              <a:rPr lang="en-US" dirty="0"/>
              <a:t>heavy type of series parallel HEV</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solidFill>
                  <a:srgbClr val="FF0000"/>
                </a:solidFill>
              </a:rPr>
              <a:t>Startup</a:t>
            </a:r>
            <a:r>
              <a:rPr lang="en-US" dirty="0" smtClean="0"/>
              <a:t> /light </a:t>
            </a:r>
            <a:r>
              <a:rPr lang="en-US" dirty="0"/>
              <a:t>load </a:t>
            </a:r>
            <a:r>
              <a:rPr lang="en-US" dirty="0" smtClean="0"/>
              <a:t>conditions: Electric mode</a:t>
            </a:r>
          </a:p>
          <a:p>
            <a:pPr marL="0" indent="0">
              <a:buNone/>
            </a:pPr>
            <a:r>
              <a:rPr lang="en-US" dirty="0" smtClean="0">
                <a:solidFill>
                  <a:srgbClr val="FF0000"/>
                </a:solidFill>
              </a:rPr>
              <a:t>Acceleration</a:t>
            </a:r>
            <a:r>
              <a:rPr lang="en-US" dirty="0" smtClean="0"/>
              <a:t>: </a:t>
            </a:r>
          </a:p>
          <a:p>
            <a:pPr marL="0" indent="0">
              <a:buNone/>
            </a:pPr>
            <a:r>
              <a:rPr lang="en-US" dirty="0"/>
              <a:t>A</a:t>
            </a:r>
            <a:r>
              <a:rPr lang="en-US" dirty="0" smtClean="0"/>
              <a:t>ll three </a:t>
            </a:r>
            <a:r>
              <a:rPr lang="en-US" dirty="0"/>
              <a:t>propulsion devices or mechanical devices are used to accelerate the system, so the system uses </a:t>
            </a:r>
            <a:r>
              <a:rPr lang="en-US" dirty="0">
                <a:solidFill>
                  <a:srgbClr val="FF0000"/>
                </a:solidFill>
              </a:rPr>
              <a:t>full torque capability</a:t>
            </a:r>
            <a:r>
              <a:rPr lang="en-US" dirty="0"/>
              <a:t> of the </a:t>
            </a:r>
            <a:r>
              <a:rPr lang="en-US" dirty="0" smtClean="0"/>
              <a:t>system </a:t>
            </a:r>
          </a:p>
          <a:p>
            <a:pPr marL="0" indent="0">
              <a:buNone/>
            </a:pPr>
            <a:r>
              <a:rPr lang="en-US" dirty="0" smtClean="0"/>
              <a:t>Mechanical </a:t>
            </a:r>
            <a:r>
              <a:rPr lang="en-US" dirty="0"/>
              <a:t>energy is transferred from IC engine to the transmission, and a part of it is transferred via generator to the </a:t>
            </a:r>
            <a:r>
              <a:rPr lang="en-US" dirty="0" smtClean="0"/>
              <a:t>motor</a:t>
            </a:r>
          </a:p>
          <a:p>
            <a:pPr marL="0" indent="0">
              <a:buNone/>
            </a:pPr>
            <a:r>
              <a:rPr lang="en-US" dirty="0"/>
              <a:t>T</a:t>
            </a:r>
            <a:r>
              <a:rPr lang="en-US" dirty="0" smtClean="0"/>
              <a:t>hird </a:t>
            </a:r>
            <a:r>
              <a:rPr lang="en-US" dirty="0"/>
              <a:t>is from the battery to the </a:t>
            </a:r>
            <a:r>
              <a:rPr lang="en-US" dirty="0" smtClean="0"/>
              <a:t>motor</a:t>
            </a:r>
            <a:endParaRPr lang="en-IN" dirty="0"/>
          </a:p>
        </p:txBody>
      </p:sp>
    </p:spTree>
    <p:extLst>
      <p:ext uri="{BB962C8B-B14F-4D97-AF65-F5344CB8AC3E}">
        <p14:creationId xmlns:p14="http://schemas.microsoft.com/office/powerpoint/2010/main" val="2650747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solidFill>
                  <a:srgbClr val="FF0000"/>
                </a:solidFill>
              </a:rPr>
              <a:t>Normal driving</a:t>
            </a:r>
            <a:r>
              <a:rPr lang="en-US" dirty="0" smtClean="0"/>
              <a:t>: </a:t>
            </a:r>
          </a:p>
          <a:p>
            <a:pPr marL="0" indent="0">
              <a:buNone/>
            </a:pPr>
            <a:r>
              <a:rPr lang="en-US" dirty="0" smtClean="0"/>
              <a:t>IC </a:t>
            </a:r>
            <a:r>
              <a:rPr lang="en-US" dirty="0"/>
              <a:t>engine is used to drive the transmission, a part of that mechanical energy is also transferred from generator to the motor for </a:t>
            </a:r>
            <a:r>
              <a:rPr lang="en-US" dirty="0" smtClean="0"/>
              <a:t>propulsion</a:t>
            </a:r>
          </a:p>
          <a:p>
            <a:pPr marL="0" indent="0">
              <a:buNone/>
            </a:pPr>
            <a:r>
              <a:rPr lang="en-US" dirty="0" smtClean="0"/>
              <a:t>In </a:t>
            </a:r>
            <a:r>
              <a:rPr lang="en-US" dirty="0"/>
              <a:t>this mode of operation, the battery is not </a:t>
            </a:r>
            <a:r>
              <a:rPr lang="en-US" dirty="0" smtClean="0"/>
              <a:t>used </a:t>
            </a:r>
          </a:p>
          <a:p>
            <a:pPr marL="0" indent="0">
              <a:buNone/>
            </a:pPr>
            <a:r>
              <a:rPr lang="en-US" dirty="0" smtClean="0">
                <a:solidFill>
                  <a:srgbClr val="FF0000"/>
                </a:solidFill>
              </a:rPr>
              <a:t>Deceleration/Braking :</a:t>
            </a:r>
            <a:r>
              <a:rPr lang="en-US" dirty="0" smtClean="0"/>
              <a:t> </a:t>
            </a:r>
          </a:p>
          <a:p>
            <a:pPr marL="0" indent="0">
              <a:buNone/>
            </a:pPr>
            <a:r>
              <a:rPr lang="en-US" dirty="0" smtClean="0"/>
              <a:t>Similar </a:t>
            </a:r>
            <a:r>
              <a:rPr lang="en-US" dirty="0"/>
              <a:t>to IC engine heavy series parallel HEV </a:t>
            </a:r>
            <a:endParaRPr lang="en-US" dirty="0" smtClean="0"/>
          </a:p>
          <a:p>
            <a:pPr marL="0" indent="0">
              <a:buNone/>
            </a:pPr>
            <a:r>
              <a:rPr lang="en-US" dirty="0" smtClean="0"/>
              <a:t>Power </a:t>
            </a:r>
            <a:r>
              <a:rPr lang="en-US" dirty="0"/>
              <a:t>is recovered only from the electrical drivetrain.</a:t>
            </a:r>
            <a:endParaRPr lang="en-US" dirty="0" smtClean="0"/>
          </a:p>
        </p:txBody>
      </p:sp>
    </p:spTree>
    <p:extLst>
      <p:ext uri="{BB962C8B-B14F-4D97-AF65-F5344CB8AC3E}">
        <p14:creationId xmlns:p14="http://schemas.microsoft.com/office/powerpoint/2010/main" val="4227741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Battery charging during motion/Standstill</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dirty="0"/>
              <a:t>B</a:t>
            </a:r>
            <a:r>
              <a:rPr lang="en-US" dirty="0" smtClean="0"/>
              <a:t>attery </a:t>
            </a:r>
            <a:r>
              <a:rPr lang="en-US" dirty="0"/>
              <a:t>can be charged when the vehicle is in </a:t>
            </a:r>
            <a:r>
              <a:rPr lang="en-US" dirty="0" smtClean="0">
                <a:solidFill>
                  <a:srgbClr val="FF0000"/>
                </a:solidFill>
              </a:rPr>
              <a:t>motion</a:t>
            </a:r>
            <a:r>
              <a:rPr lang="en-US" dirty="0" smtClean="0"/>
              <a:t>, when </a:t>
            </a:r>
            <a:r>
              <a:rPr lang="en-US" dirty="0"/>
              <a:t>the mechanical power is transferred from the IC engine to the </a:t>
            </a:r>
            <a:r>
              <a:rPr lang="en-US" dirty="0" smtClean="0"/>
              <a:t>transmission</a:t>
            </a:r>
          </a:p>
          <a:p>
            <a:pPr marL="0" indent="0">
              <a:buNone/>
            </a:pPr>
            <a:r>
              <a:rPr lang="en-US" dirty="0" smtClean="0"/>
              <a:t>Battery </a:t>
            </a:r>
            <a:r>
              <a:rPr lang="en-US" dirty="0"/>
              <a:t>charging at </a:t>
            </a:r>
            <a:r>
              <a:rPr lang="en-US" dirty="0">
                <a:solidFill>
                  <a:srgbClr val="FF0000"/>
                </a:solidFill>
              </a:rPr>
              <a:t>stand</a:t>
            </a:r>
            <a:r>
              <a:rPr lang="en-US" dirty="0"/>
              <a:t> still is also similar to the IC engine heavy series parallel HEV and it is done by a charging the battery via electrical generator from mechanical power obtained from IC engine. </a:t>
            </a:r>
            <a:endParaRPr lang="en-IN" dirty="0"/>
          </a:p>
        </p:txBody>
      </p:sp>
    </p:spTree>
    <p:extLst>
      <p:ext uri="{BB962C8B-B14F-4D97-AF65-F5344CB8AC3E}">
        <p14:creationId xmlns:p14="http://schemas.microsoft.com/office/powerpoint/2010/main" val="2246987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ln/>
        </p:spPr>
        <p:style>
          <a:lnRef idx="2">
            <a:schemeClr val="dk1"/>
          </a:lnRef>
          <a:fillRef idx="1">
            <a:schemeClr val="lt1"/>
          </a:fillRef>
          <a:effectRef idx="0">
            <a:schemeClr val="dk1"/>
          </a:effectRef>
          <a:fontRef idx="minor">
            <a:schemeClr val="dk1"/>
          </a:fontRef>
        </p:style>
        <p:txBody>
          <a:bodyPr anchor="ctr">
            <a:normAutofit/>
          </a:bodyPr>
          <a:lstStyle/>
          <a:p>
            <a:pPr marL="0" indent="0" algn="ctr">
              <a:buNone/>
            </a:pPr>
            <a:r>
              <a:rPr lang="en-US" sz="8000" dirty="0"/>
              <a:t>E</a:t>
            </a:r>
            <a:r>
              <a:rPr lang="en-US" sz="8000" dirty="0" smtClean="0"/>
              <a:t>ND</a:t>
            </a:r>
            <a:endParaRPr lang="en-IN" sz="8000" dirty="0"/>
          </a:p>
        </p:txBody>
      </p:sp>
    </p:spTree>
    <p:extLst>
      <p:ext uri="{BB962C8B-B14F-4D97-AF65-F5344CB8AC3E}">
        <p14:creationId xmlns:p14="http://schemas.microsoft.com/office/powerpoint/2010/main" val="2886966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bwMode="auto">
          <a:xfrm>
            <a:off x="685800" y="404813"/>
            <a:ext cx="77724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en-US" sz="3200" b="1" smtClean="0">
                <a:solidFill>
                  <a:schemeClr val="accent2"/>
                </a:solidFill>
              </a:rPr>
              <a:t>Syllabus…Unit 3 Focus On….</a:t>
            </a:r>
            <a:endParaRPr lang="en-GB" altLang="en-US" sz="3200" smtClean="0"/>
          </a:p>
        </p:txBody>
      </p:sp>
      <p:graphicFrame>
        <p:nvGraphicFramePr>
          <p:cNvPr id="2" name="Table 1"/>
          <p:cNvGraphicFramePr>
            <a:graphicFrameLocks noGrp="1"/>
          </p:cNvGraphicFramePr>
          <p:nvPr>
            <p:extLst>
              <p:ext uri="{D42A27DB-BD31-4B8C-83A1-F6EECF244321}">
                <p14:modId xmlns:p14="http://schemas.microsoft.com/office/powerpoint/2010/main" val="2099737393"/>
              </p:ext>
            </p:extLst>
          </p:nvPr>
        </p:nvGraphicFramePr>
        <p:xfrm>
          <a:off x="533400" y="1066800"/>
          <a:ext cx="8001000" cy="5713412"/>
        </p:xfrm>
        <a:graphic>
          <a:graphicData uri="http://schemas.openxmlformats.org/drawingml/2006/table">
            <a:tbl>
              <a:tblPr firstRow="1" firstCol="1" bandRow="1"/>
              <a:tblGrid>
                <a:gridCol w="990600"/>
                <a:gridCol w="7010400"/>
              </a:tblGrid>
              <a:tr h="381067">
                <a:tc>
                  <a:txBody>
                    <a:bodyPr/>
                    <a:lstStyle/>
                    <a:p>
                      <a:pPr marL="0" marR="0">
                        <a:lnSpc>
                          <a:spcPct val="100000"/>
                        </a:lnSpc>
                        <a:spcBef>
                          <a:spcPts val="0"/>
                        </a:spcBef>
                        <a:spcAft>
                          <a:spcPts val="0"/>
                        </a:spcAft>
                      </a:pPr>
                      <a:r>
                        <a:rPr lang="en-US" sz="2000" kern="1200" dirty="0" smtClean="0">
                          <a:solidFill>
                            <a:schemeClr val="tx1"/>
                          </a:solidFill>
                          <a:effectLst/>
                          <a:latin typeface="Times New Roman"/>
                          <a:ea typeface="Calibri"/>
                          <a:cs typeface="Times New Roman"/>
                        </a:rPr>
                        <a:t>Lecture</a:t>
                      </a:r>
                      <a:endParaRPr lang="en-US" sz="2000" kern="1200" dirty="0">
                        <a:solidFill>
                          <a:schemeClr val="tx1"/>
                        </a:solidFill>
                        <a:effectLst/>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2000" kern="1200" dirty="0" smtClean="0">
                          <a:solidFill>
                            <a:schemeClr val="tx1"/>
                          </a:solidFill>
                          <a:effectLst/>
                          <a:latin typeface="Times New Roman"/>
                          <a:ea typeface="Calibri"/>
                          <a:cs typeface="Times New Roman"/>
                        </a:rPr>
                        <a:t>Topics to be covered</a:t>
                      </a:r>
                      <a:endParaRPr lang="en-US" sz="2000" kern="1200" dirty="0">
                        <a:solidFill>
                          <a:schemeClr val="tx1"/>
                        </a:solidFill>
                        <a:effectLst/>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5921">
                <a:tc>
                  <a:txBody>
                    <a:bodyPr/>
                    <a:lstStyle/>
                    <a:p>
                      <a:pPr marL="0" marR="0" algn="ctr">
                        <a:lnSpc>
                          <a:spcPct val="100000"/>
                        </a:lnSpc>
                        <a:spcBef>
                          <a:spcPts val="0"/>
                        </a:spcBef>
                        <a:spcAft>
                          <a:spcPts val="0"/>
                        </a:spcAft>
                      </a:pPr>
                      <a:r>
                        <a:rPr lang="en-IN" sz="2000" dirty="0" smtClean="0">
                          <a:solidFill>
                            <a:srgbClr val="FF0000"/>
                          </a:solidFill>
                          <a:effectLst/>
                          <a:latin typeface="Times New Roman"/>
                          <a:ea typeface="Calibri"/>
                          <a:cs typeface="Times New Roman"/>
                        </a:rPr>
                        <a:t>L1</a:t>
                      </a:r>
                      <a:endParaRPr lang="en-US" sz="1800" dirty="0">
                        <a:solidFill>
                          <a:srgbClr val="FF0000"/>
                        </a:solidFill>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IN" sz="1400" b="0" i="0" u="none" strike="noStrike" dirty="0" smtClean="0">
                          <a:solidFill>
                            <a:srgbClr val="FF0000"/>
                          </a:solidFill>
                          <a:effectLst/>
                          <a:latin typeface="Times New Roman"/>
                        </a:rPr>
                        <a:t>Basics</a:t>
                      </a:r>
                      <a:r>
                        <a:rPr lang="en-IN" sz="1400" b="0" i="0" u="none" strike="noStrike" baseline="0" dirty="0" smtClean="0">
                          <a:solidFill>
                            <a:srgbClr val="FF0000"/>
                          </a:solidFill>
                          <a:effectLst/>
                          <a:latin typeface="Times New Roman"/>
                        </a:rPr>
                        <a:t> about battery, </a:t>
                      </a:r>
                      <a:r>
                        <a:rPr lang="en-IN" sz="1400" b="0" i="0" u="none" strike="noStrike" dirty="0" smtClean="0">
                          <a:solidFill>
                            <a:srgbClr val="FF0000"/>
                          </a:solidFill>
                          <a:effectLst/>
                          <a:latin typeface="Times New Roman"/>
                        </a:rPr>
                        <a:t>Energy </a:t>
                      </a:r>
                      <a:r>
                        <a:rPr lang="en-IN" sz="1400" b="0" i="0" u="none" strike="noStrike" dirty="0">
                          <a:solidFill>
                            <a:srgbClr val="FF0000"/>
                          </a:solidFill>
                          <a:effectLst/>
                          <a:latin typeface="Times New Roman"/>
                        </a:rPr>
                        <a:t>source used for EV’s &amp; HEV’s, </a:t>
                      </a:r>
                      <a:r>
                        <a:rPr lang="en-IN" sz="1400" b="0" i="0" u="none" strike="noStrike" dirty="0" err="1">
                          <a:solidFill>
                            <a:srgbClr val="FF0000"/>
                          </a:solidFill>
                          <a:effectLst/>
                          <a:latin typeface="Times New Roman"/>
                        </a:rPr>
                        <a:t>Ragone</a:t>
                      </a:r>
                      <a:r>
                        <a:rPr lang="en-IN" sz="1400" b="0" i="0" u="none" strike="noStrike" dirty="0">
                          <a:solidFill>
                            <a:srgbClr val="FF0000"/>
                          </a:solidFill>
                          <a:effectLst/>
                          <a:latin typeface="Times New Roman"/>
                        </a:rPr>
                        <a:t> Plot, </a:t>
                      </a:r>
                    </a:p>
                  </a:txBody>
                  <a:tcPr marL="6350" marR="6350" marT="63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98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solidFill>
                            <a:srgbClr val="FF0000"/>
                          </a:solidFill>
                          <a:effectLst/>
                          <a:latin typeface="+mn-lt"/>
                          <a:ea typeface="Calibri"/>
                          <a:cs typeface="Times New Roman"/>
                        </a:rPr>
                        <a:t>L2</a:t>
                      </a:r>
                      <a:endParaRPr lang="en-US" sz="1600" dirty="0" smtClean="0">
                        <a:solidFill>
                          <a:srgbClr val="FF0000"/>
                        </a:solidFill>
                        <a:effectLst/>
                        <a:latin typeface="Calibri"/>
                        <a:ea typeface="Calibri"/>
                        <a:cs typeface="Times New Roman"/>
                      </a:endParaRPr>
                    </a:p>
                    <a:p>
                      <a:pPr marL="0" marR="0" algn="ctr">
                        <a:lnSpc>
                          <a:spcPct val="100000"/>
                        </a:lnSpc>
                        <a:spcBef>
                          <a:spcPts val="0"/>
                        </a:spcBef>
                        <a:spcAft>
                          <a:spcPts val="0"/>
                        </a:spcAft>
                      </a:pPr>
                      <a:endParaRPr lang="en-US" sz="1800" dirty="0">
                        <a:solidFill>
                          <a:srgbClr val="FF0000"/>
                        </a:solidFill>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IN" sz="1400" b="0" i="0" u="none" strike="noStrike" dirty="0" smtClean="0">
                          <a:solidFill>
                            <a:srgbClr val="FF0000"/>
                          </a:solidFill>
                          <a:effectLst/>
                          <a:latin typeface="+mn-lt"/>
                        </a:rPr>
                        <a:t>Battery Performance Characteristics- Battery Capacity, Open circuit terminal voltages, </a:t>
                      </a:r>
                      <a:r>
                        <a:rPr lang="en-IN" sz="1400" b="0" i="0" u="none" strike="noStrike" dirty="0" err="1" smtClean="0">
                          <a:solidFill>
                            <a:srgbClr val="FF0000"/>
                          </a:solidFill>
                          <a:effectLst/>
                          <a:latin typeface="+mn-lt"/>
                        </a:rPr>
                        <a:t>Charage</a:t>
                      </a:r>
                      <a:r>
                        <a:rPr lang="en-IN" sz="1400" b="0" i="0" u="none" strike="noStrike" dirty="0" smtClean="0">
                          <a:solidFill>
                            <a:srgbClr val="FF0000"/>
                          </a:solidFill>
                          <a:effectLst/>
                          <a:latin typeface="+mn-lt"/>
                        </a:rPr>
                        <a:t> and Discharge rates, SOC, SOD, DOD, Battery Energy Density, power density, Specific energy and Specific Power.</a:t>
                      </a:r>
                    </a:p>
                    <a:p>
                      <a:pPr algn="l" fontAlgn="ctr"/>
                      <a:endParaRPr lang="en-US" sz="1400" b="0" i="0" u="none" strike="noStrike" dirty="0">
                        <a:solidFill>
                          <a:srgbClr val="FF0000"/>
                        </a:solidFill>
                        <a:effectLst/>
                        <a:latin typeface="Times New Roman"/>
                      </a:endParaRPr>
                    </a:p>
                  </a:txBody>
                  <a:tcPr marL="6350" marR="6350" marT="63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5921">
                <a:tc>
                  <a:txBody>
                    <a:bodyPr/>
                    <a:lstStyle/>
                    <a:p>
                      <a:pPr marL="0" marR="0" algn="ctr">
                        <a:lnSpc>
                          <a:spcPct val="100000"/>
                        </a:lnSpc>
                        <a:spcBef>
                          <a:spcPts val="0"/>
                        </a:spcBef>
                        <a:spcAft>
                          <a:spcPts val="0"/>
                        </a:spcAft>
                      </a:pPr>
                      <a:r>
                        <a:rPr lang="en-IN" sz="2000" dirty="0" smtClean="0">
                          <a:effectLst/>
                          <a:latin typeface="Times New Roman"/>
                          <a:ea typeface="Calibri"/>
                          <a:cs typeface="Times New Roman"/>
                        </a:rPr>
                        <a:t>L3</a:t>
                      </a:r>
                      <a:endParaRPr lang="en-US" sz="18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FF0000"/>
                          </a:solidFill>
                          <a:effectLst/>
                          <a:latin typeface="Times New Roman"/>
                        </a:rPr>
                        <a:t>Types of batteries. Comparison of batteries, Ultra capacitors and Ultra flywheels, fuel cells. On board energy sources.</a:t>
                      </a:r>
                    </a:p>
                  </a:txBody>
                  <a:tcPr marL="6350" marR="6350" marT="63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3146">
                <a:tc>
                  <a:txBody>
                    <a:bodyPr/>
                    <a:lstStyle/>
                    <a:p>
                      <a:pPr marL="0" marR="0" algn="ctr">
                        <a:lnSpc>
                          <a:spcPct val="100000"/>
                        </a:lnSpc>
                        <a:spcBef>
                          <a:spcPts val="0"/>
                        </a:spcBef>
                        <a:spcAft>
                          <a:spcPts val="0"/>
                        </a:spcAft>
                      </a:pPr>
                      <a:r>
                        <a:rPr lang="en-IN" sz="2000" dirty="0" smtClean="0">
                          <a:effectLst/>
                          <a:latin typeface="Times New Roman"/>
                          <a:ea typeface="Calibri"/>
                          <a:cs typeface="Times New Roman"/>
                        </a:rPr>
                        <a:t>L4</a:t>
                      </a:r>
                      <a:endParaRPr lang="en-US" sz="18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FF0000"/>
                          </a:solidFill>
                          <a:effectLst/>
                          <a:latin typeface="Times New Roman"/>
                        </a:rPr>
                        <a:t>Charging schemes for </a:t>
                      </a:r>
                      <a:r>
                        <a:rPr lang="en-US" sz="1400" b="0" i="0" u="none" strike="noStrike" dirty="0" smtClean="0">
                          <a:solidFill>
                            <a:srgbClr val="FF0000"/>
                          </a:solidFill>
                          <a:effectLst/>
                          <a:latin typeface="Times New Roman"/>
                        </a:rPr>
                        <a:t>EV’s</a:t>
                      </a:r>
                      <a:r>
                        <a:rPr lang="en-US" sz="1400" b="0" i="0" u="none" strike="noStrike" dirty="0">
                          <a:solidFill>
                            <a:srgbClr val="FF0000"/>
                          </a:solidFill>
                          <a:effectLst/>
                          <a:latin typeface="Times New Roman"/>
                        </a:rPr>
                        <a:t>, charging characteristics, different types of charging, CC, CV, CCCV, MSC, Pulse charging &amp; Trickle charging.</a:t>
                      </a:r>
                    </a:p>
                  </a:txBody>
                  <a:tcPr marL="95250" marR="6350" marT="63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90775">
                <a:tc>
                  <a:txBody>
                    <a:bodyPr/>
                    <a:lstStyle/>
                    <a:p>
                      <a:pPr marL="0" marR="0" algn="ctr">
                        <a:lnSpc>
                          <a:spcPct val="100000"/>
                        </a:lnSpc>
                        <a:spcBef>
                          <a:spcPts val="0"/>
                        </a:spcBef>
                        <a:spcAft>
                          <a:spcPts val="0"/>
                        </a:spcAft>
                      </a:pPr>
                      <a:r>
                        <a:rPr lang="en-IN" sz="2000" dirty="0" smtClean="0">
                          <a:effectLst/>
                          <a:latin typeface="Times New Roman"/>
                          <a:ea typeface="Calibri"/>
                          <a:cs typeface="Times New Roman"/>
                        </a:rPr>
                        <a:t>L5</a:t>
                      </a:r>
                      <a:endParaRPr lang="en-US" sz="18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FF0000"/>
                          </a:solidFill>
                          <a:effectLst/>
                          <a:latin typeface="Times New Roman"/>
                        </a:rPr>
                        <a:t>Conductive and wireless power transfer, Inductive Power Transfer, Battery Management system (BMS) for EV and HEV,</a:t>
                      </a:r>
                    </a:p>
                  </a:txBody>
                  <a:tcPr marL="6350" marR="6350" marT="63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90775">
                <a:tc>
                  <a:txBody>
                    <a:bodyPr/>
                    <a:lstStyle/>
                    <a:p>
                      <a:pPr marL="0" marR="0" algn="ctr">
                        <a:lnSpc>
                          <a:spcPct val="100000"/>
                        </a:lnSpc>
                        <a:spcBef>
                          <a:spcPts val="0"/>
                        </a:spcBef>
                        <a:spcAft>
                          <a:spcPts val="0"/>
                        </a:spcAft>
                      </a:pPr>
                      <a:r>
                        <a:rPr lang="en-IN" sz="2000" dirty="0" smtClean="0">
                          <a:effectLst/>
                          <a:latin typeface="Times New Roman"/>
                          <a:ea typeface="Calibri"/>
                          <a:cs typeface="Times New Roman"/>
                        </a:rPr>
                        <a:t>L6</a:t>
                      </a:r>
                      <a:endParaRPr lang="en-US" sz="18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FF0000"/>
                          </a:solidFill>
                          <a:effectLst/>
                          <a:latin typeface="Times New Roman"/>
                        </a:rPr>
                        <a:t>Vehicle to grid configuration, EV energy systems and configuration</a:t>
                      </a:r>
                    </a:p>
                  </a:txBody>
                  <a:tcPr marL="6350" marR="6350" marT="63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85921">
                <a:tc>
                  <a:txBody>
                    <a:bodyPr/>
                    <a:lstStyle/>
                    <a:p>
                      <a:pPr marL="0" marR="0" algn="ctr">
                        <a:lnSpc>
                          <a:spcPct val="100000"/>
                        </a:lnSpc>
                        <a:spcBef>
                          <a:spcPts val="0"/>
                        </a:spcBef>
                        <a:spcAft>
                          <a:spcPts val="0"/>
                        </a:spcAft>
                      </a:pPr>
                      <a:r>
                        <a:rPr lang="en-US" sz="2000" dirty="0" smtClean="0">
                          <a:effectLst/>
                          <a:latin typeface="Times New Roman"/>
                          <a:ea typeface="Calibri"/>
                          <a:cs typeface="Times New Roman"/>
                        </a:rPr>
                        <a:t>L7</a:t>
                      </a:r>
                      <a:endParaRPr lang="en-IN" sz="2000" dirty="0" smtClean="0">
                        <a:effectLst/>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Times New Roman"/>
                        </a:rPr>
                        <a:t>HEV modes of operations starting the system, acceleration and deceleration of the system, normal driving, regenerative braking, the charging of the battery when the vehicle is in motion or when the vehicle is at rest.</a:t>
                      </a:r>
                    </a:p>
                  </a:txBody>
                  <a:tcPr marL="6350" marR="6350" marT="635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7440"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46ED112-36CC-41DC-B131-81D65D888474}" type="slidenum">
              <a:rPr lang="en-GB" altLang="en-US" smtClean="0"/>
              <a:pPr eaLnBrk="1" hangingPunct="1"/>
              <a:t>2</a:t>
            </a:fld>
            <a:endParaRPr lang="en-GB" altLang="en-US" smtClean="0"/>
          </a:p>
        </p:txBody>
      </p:sp>
    </p:spTree>
    <p:extLst>
      <p:ext uri="{BB962C8B-B14F-4D97-AF65-F5344CB8AC3E}">
        <p14:creationId xmlns:p14="http://schemas.microsoft.com/office/powerpoint/2010/main" val="31984253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latin typeface="Times New Roman"/>
              </a:rPr>
              <a:t>HEV modes of operations </a:t>
            </a:r>
            <a:endParaRPr lang="en-IN" dirty="0"/>
          </a:p>
        </p:txBody>
      </p:sp>
      <p:sp>
        <p:nvSpPr>
          <p:cNvPr id="3" name="Content Placeholder 2"/>
          <p:cNvSpPr>
            <a:spLocks noGrp="1"/>
          </p:cNvSpPr>
          <p:nvPr>
            <p:ph idx="1"/>
          </p:nvPr>
        </p:nvSpPr>
        <p:spPr/>
        <p:txBody>
          <a:bodyPr>
            <a:normAutofit/>
          </a:bodyPr>
          <a:lstStyle/>
          <a:p>
            <a:pPr marL="0" indent="0">
              <a:buNone/>
            </a:pPr>
            <a:r>
              <a:rPr lang="en-US" dirty="0" smtClean="0"/>
              <a:t>Starting</a:t>
            </a:r>
          </a:p>
          <a:p>
            <a:pPr marL="0" indent="0">
              <a:buNone/>
            </a:pPr>
            <a:r>
              <a:rPr lang="en-US" dirty="0" smtClean="0"/>
              <a:t>Acceleration/Deceleration </a:t>
            </a:r>
          </a:p>
          <a:p>
            <a:pPr marL="0" indent="0">
              <a:buNone/>
            </a:pPr>
            <a:r>
              <a:rPr lang="en-US" dirty="0" smtClean="0"/>
              <a:t>Normal driving</a:t>
            </a:r>
          </a:p>
          <a:p>
            <a:pPr marL="0" indent="0">
              <a:buNone/>
            </a:pPr>
            <a:r>
              <a:rPr lang="en-US" dirty="0" smtClean="0"/>
              <a:t>Regenerative braking</a:t>
            </a:r>
          </a:p>
          <a:p>
            <a:pPr marL="0" indent="0">
              <a:buNone/>
            </a:pPr>
            <a:r>
              <a:rPr lang="en-US" dirty="0" smtClean="0"/>
              <a:t>Battery </a:t>
            </a:r>
            <a:r>
              <a:rPr lang="en-US" dirty="0"/>
              <a:t>Charging</a:t>
            </a:r>
            <a:r>
              <a:rPr lang="en-US" dirty="0" smtClean="0"/>
              <a:t> </a:t>
            </a:r>
            <a:r>
              <a:rPr lang="en-US" dirty="0"/>
              <a:t>when the vehicle is in </a:t>
            </a:r>
            <a:r>
              <a:rPr lang="en-US" dirty="0" smtClean="0"/>
              <a:t>motion/Rest</a:t>
            </a:r>
          </a:p>
        </p:txBody>
      </p:sp>
    </p:spTree>
    <p:extLst>
      <p:ext uri="{BB962C8B-B14F-4D97-AF65-F5344CB8AC3E}">
        <p14:creationId xmlns:p14="http://schemas.microsoft.com/office/powerpoint/2010/main" val="4250649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pPr marL="0" indent="0" algn="l"/>
            <a:r>
              <a:rPr lang="en-US" sz="2800" dirty="0" smtClean="0"/>
              <a:t>     Starting, Acceleration/</a:t>
            </a:r>
            <a:r>
              <a:rPr lang="en-US" sz="2800" dirty="0" err="1" smtClean="0"/>
              <a:t>Deceleration,Normal</a:t>
            </a:r>
            <a:r>
              <a:rPr lang="en-US" sz="2800" dirty="0" smtClean="0"/>
              <a:t> </a:t>
            </a:r>
            <a:r>
              <a:rPr lang="en-US" sz="2800" dirty="0"/>
              <a:t>driving</a:t>
            </a:r>
            <a:br>
              <a:rPr lang="en-US" sz="2800" dirty="0"/>
            </a:br>
            <a:endParaRPr lang="en-IN" sz="2800" dirty="0"/>
          </a:p>
        </p:txBody>
      </p:sp>
      <p:sp>
        <p:nvSpPr>
          <p:cNvPr id="3" name="Content Placeholder 2"/>
          <p:cNvSpPr>
            <a:spLocks noGrp="1"/>
          </p:cNvSpPr>
          <p:nvPr>
            <p:ph idx="1"/>
          </p:nvPr>
        </p:nvSpPr>
        <p:spPr>
          <a:xfrm>
            <a:off x="457200" y="838200"/>
            <a:ext cx="8229600" cy="5287963"/>
          </a:xfrm>
        </p:spPr>
        <p:txBody>
          <a:bodyPr>
            <a:normAutofit fontScale="85000" lnSpcReduction="20000"/>
          </a:bodyPr>
          <a:lstStyle/>
          <a:p>
            <a:pPr marL="0" indent="0">
              <a:buNone/>
            </a:pPr>
            <a:r>
              <a:rPr lang="en-US" dirty="0" smtClean="0"/>
              <a:t>For </a:t>
            </a:r>
            <a:r>
              <a:rPr lang="en-US" dirty="0">
                <a:solidFill>
                  <a:srgbClr val="FF0000"/>
                </a:solidFill>
              </a:rPr>
              <a:t>S</a:t>
            </a:r>
            <a:r>
              <a:rPr lang="en-US" dirty="0" smtClean="0">
                <a:solidFill>
                  <a:srgbClr val="FF0000"/>
                </a:solidFill>
              </a:rPr>
              <a:t>eries </a:t>
            </a:r>
            <a:r>
              <a:rPr lang="en-US" dirty="0">
                <a:solidFill>
                  <a:srgbClr val="FF0000"/>
                </a:solidFill>
              </a:rPr>
              <a:t>HEV </a:t>
            </a:r>
            <a:r>
              <a:rPr lang="en-US" dirty="0" smtClean="0"/>
              <a:t>configuration:</a:t>
            </a:r>
          </a:p>
          <a:p>
            <a:pPr marL="0" indent="0">
              <a:buNone/>
            </a:pPr>
            <a:r>
              <a:rPr lang="en-US" dirty="0" smtClean="0"/>
              <a:t>For </a:t>
            </a:r>
            <a:r>
              <a:rPr lang="en-US" dirty="0"/>
              <a:t>starting the system and during normal driving and acceleration, the full system is </a:t>
            </a:r>
            <a:r>
              <a:rPr lang="en-US" dirty="0" smtClean="0"/>
              <a:t>active</a:t>
            </a:r>
          </a:p>
          <a:p>
            <a:pPr marL="0" indent="0">
              <a:buNone/>
            </a:pPr>
            <a:r>
              <a:rPr lang="en-US" dirty="0" smtClean="0"/>
              <a:t>Mechanical </a:t>
            </a:r>
            <a:r>
              <a:rPr lang="en-US" dirty="0"/>
              <a:t>energy is transferred from IC engine to the motor via electrical generator together with the energy stored in the battery to the electrical </a:t>
            </a:r>
            <a:r>
              <a:rPr lang="en-US" dirty="0" smtClean="0"/>
              <a:t>motor</a:t>
            </a:r>
          </a:p>
          <a:p>
            <a:pPr marL="0" indent="0">
              <a:buNone/>
            </a:pPr>
            <a:r>
              <a:rPr lang="en-US" dirty="0" smtClean="0"/>
              <a:t>Whole </a:t>
            </a:r>
            <a:r>
              <a:rPr lang="en-US" dirty="0"/>
              <a:t>system is active during this mode of </a:t>
            </a:r>
            <a:r>
              <a:rPr lang="en-US" dirty="0" smtClean="0"/>
              <a:t>operation</a:t>
            </a:r>
          </a:p>
          <a:p>
            <a:pPr marL="0" indent="0">
              <a:buNone/>
            </a:pPr>
            <a:r>
              <a:rPr lang="en-US" dirty="0">
                <a:solidFill>
                  <a:srgbClr val="FF0000"/>
                </a:solidFill>
              </a:rPr>
              <a:t>During light load on the transmission </a:t>
            </a:r>
            <a:r>
              <a:rPr lang="en-US" dirty="0" smtClean="0">
                <a:solidFill>
                  <a:srgbClr val="FF0000"/>
                </a:solidFill>
              </a:rPr>
              <a:t>system</a:t>
            </a:r>
            <a:r>
              <a:rPr lang="en-US" dirty="0" smtClean="0"/>
              <a:t>: </a:t>
            </a:r>
          </a:p>
          <a:p>
            <a:pPr marL="0" indent="0">
              <a:buNone/>
            </a:pPr>
            <a:r>
              <a:rPr lang="en-US" dirty="0" smtClean="0"/>
              <a:t>Mechanical </a:t>
            </a:r>
            <a:r>
              <a:rPr lang="en-US" dirty="0"/>
              <a:t>energy is transferred from the IC engine to the electrical motor, a part of it will be used to charge the </a:t>
            </a:r>
            <a:r>
              <a:rPr lang="en-US" dirty="0" smtClean="0"/>
              <a:t>battery</a:t>
            </a:r>
          </a:p>
          <a:p>
            <a:pPr marL="0" indent="0">
              <a:buNone/>
            </a:pPr>
            <a:r>
              <a:rPr lang="en-US" dirty="0" smtClean="0"/>
              <a:t>IC </a:t>
            </a:r>
            <a:r>
              <a:rPr lang="en-US" dirty="0"/>
              <a:t>engine </a:t>
            </a:r>
            <a:r>
              <a:rPr lang="en-US" dirty="0" smtClean="0"/>
              <a:t>operate at </a:t>
            </a:r>
            <a:r>
              <a:rPr lang="en-US" dirty="0"/>
              <a:t>maximum </a:t>
            </a:r>
            <a:r>
              <a:rPr lang="en-US" dirty="0" smtClean="0"/>
              <a:t>efficiency</a:t>
            </a:r>
          </a:p>
          <a:p>
            <a:pPr marL="0" indent="0">
              <a:buNone/>
            </a:pPr>
            <a:r>
              <a:rPr lang="en-US" dirty="0" smtClean="0"/>
              <a:t>During light </a:t>
            </a:r>
            <a:r>
              <a:rPr lang="en-US" dirty="0"/>
              <a:t>load</a:t>
            </a:r>
            <a:r>
              <a:rPr lang="en-US" dirty="0" smtClean="0"/>
              <a:t>, part of energy is transferred </a:t>
            </a:r>
            <a:r>
              <a:rPr lang="en-US" dirty="0"/>
              <a:t>to the battery for </a:t>
            </a:r>
            <a:r>
              <a:rPr lang="en-US" dirty="0" smtClean="0"/>
              <a:t>charging</a:t>
            </a:r>
            <a:endParaRPr lang="en-IN" dirty="0"/>
          </a:p>
        </p:txBody>
      </p:sp>
    </p:spTree>
    <p:extLst>
      <p:ext uri="{BB962C8B-B14F-4D97-AF65-F5344CB8AC3E}">
        <p14:creationId xmlns:p14="http://schemas.microsoft.com/office/powerpoint/2010/main" val="116597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Deceleration/Breaking</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dirty="0"/>
              <a:t>During deceleration </a:t>
            </a:r>
            <a:r>
              <a:rPr lang="en-US" dirty="0" smtClean="0"/>
              <a:t>–</a:t>
            </a:r>
          </a:p>
          <a:p>
            <a:r>
              <a:rPr lang="en-US" dirty="0" smtClean="0"/>
              <a:t>Regenerative </a:t>
            </a:r>
            <a:r>
              <a:rPr lang="en-US" dirty="0"/>
              <a:t>energy </a:t>
            </a:r>
            <a:r>
              <a:rPr lang="en-US" dirty="0" smtClean="0"/>
              <a:t>is absorbed by battery during </a:t>
            </a:r>
            <a:r>
              <a:rPr lang="en-US" dirty="0"/>
              <a:t>braking </a:t>
            </a:r>
            <a:r>
              <a:rPr lang="en-US" dirty="0" smtClean="0"/>
              <a:t>operation</a:t>
            </a:r>
          </a:p>
          <a:p>
            <a:r>
              <a:rPr lang="en-US" dirty="0" smtClean="0"/>
              <a:t>Energy </a:t>
            </a:r>
            <a:r>
              <a:rPr lang="en-US" dirty="0"/>
              <a:t>is recovered from the wheels and the motor is operated as generator and mechanical energy is transferred to the battery via power converter </a:t>
            </a:r>
            <a:r>
              <a:rPr lang="en-US" dirty="0" smtClean="0"/>
              <a:t>mode</a:t>
            </a:r>
          </a:p>
          <a:p>
            <a:r>
              <a:rPr lang="en-US" dirty="0" smtClean="0"/>
              <a:t>Power </a:t>
            </a:r>
            <a:r>
              <a:rPr lang="en-US" dirty="0"/>
              <a:t>converter has to be a bidirectional AC to DC converter if we are using a AC motor</a:t>
            </a:r>
            <a:endParaRPr lang="en-IN" dirty="0"/>
          </a:p>
        </p:txBody>
      </p:sp>
    </p:spTree>
    <p:extLst>
      <p:ext uri="{BB962C8B-B14F-4D97-AF65-F5344CB8AC3E}">
        <p14:creationId xmlns:p14="http://schemas.microsoft.com/office/powerpoint/2010/main" val="1221533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Battery charging(standstill)</a:t>
            </a:r>
            <a:endParaRPr lang="en-IN" dirty="0"/>
          </a:p>
        </p:txBody>
      </p:sp>
      <p:sp>
        <p:nvSpPr>
          <p:cNvPr id="3" name="Content Placeholder 2"/>
          <p:cNvSpPr>
            <a:spLocks noGrp="1"/>
          </p:cNvSpPr>
          <p:nvPr>
            <p:ph idx="1"/>
          </p:nvPr>
        </p:nvSpPr>
        <p:spPr/>
        <p:txBody>
          <a:bodyPr/>
          <a:lstStyle/>
          <a:p>
            <a:r>
              <a:rPr lang="en-US" dirty="0"/>
              <a:t>It is possible to charge the battery when the vehicle is at </a:t>
            </a:r>
            <a:r>
              <a:rPr lang="en-US" dirty="0" smtClean="0"/>
              <a:t>rest</a:t>
            </a:r>
          </a:p>
          <a:p>
            <a:r>
              <a:rPr lang="en-US" dirty="0" smtClean="0"/>
              <a:t>by </a:t>
            </a:r>
            <a:r>
              <a:rPr lang="en-US" dirty="0"/>
              <a:t>transferring the mechanical energy available from the IC engine to the battery, by operating, this motor as </a:t>
            </a:r>
            <a:r>
              <a:rPr lang="en-US" dirty="0" smtClean="0"/>
              <a:t>generator</a:t>
            </a:r>
            <a:endParaRPr lang="en-IN" dirty="0"/>
          </a:p>
        </p:txBody>
      </p:sp>
    </p:spTree>
    <p:extLst>
      <p:ext uri="{BB962C8B-B14F-4D97-AF65-F5344CB8AC3E}">
        <p14:creationId xmlns:p14="http://schemas.microsoft.com/office/powerpoint/2010/main" val="2524804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 </a:t>
            </a:r>
            <a:r>
              <a:rPr lang="en-US" dirty="0"/>
              <a:t>modes of a parallel HEV</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IC </a:t>
            </a:r>
            <a:r>
              <a:rPr lang="en-US" dirty="0"/>
              <a:t>engine is &amp;</a:t>
            </a:r>
            <a:r>
              <a:rPr lang="en-US" dirty="0" smtClean="0"/>
              <a:t> </a:t>
            </a:r>
            <a:r>
              <a:rPr lang="en-US" dirty="0"/>
              <a:t>electrical motor </a:t>
            </a:r>
            <a:r>
              <a:rPr lang="en-US" dirty="0" smtClean="0"/>
              <a:t>connected </a:t>
            </a:r>
            <a:r>
              <a:rPr lang="en-US" dirty="0"/>
              <a:t>to the </a:t>
            </a:r>
            <a:r>
              <a:rPr lang="en-US" dirty="0" smtClean="0"/>
              <a:t>transmission</a:t>
            </a:r>
          </a:p>
          <a:p>
            <a:pPr marL="0" indent="0">
              <a:buNone/>
            </a:pPr>
            <a:r>
              <a:rPr lang="en-US" dirty="0" smtClean="0"/>
              <a:t>These </a:t>
            </a:r>
            <a:r>
              <a:rPr lang="en-US" dirty="0"/>
              <a:t>drivetrains are connected individually to the transmission using different </a:t>
            </a:r>
            <a:r>
              <a:rPr lang="en-US" dirty="0" smtClean="0"/>
              <a:t>clutch</a:t>
            </a:r>
          </a:p>
          <a:p>
            <a:pPr marL="0" indent="0">
              <a:buNone/>
            </a:pPr>
            <a:r>
              <a:rPr lang="en-US" dirty="0" smtClean="0"/>
              <a:t>During </a:t>
            </a:r>
            <a:r>
              <a:rPr lang="en-US" dirty="0">
                <a:solidFill>
                  <a:srgbClr val="FF0000"/>
                </a:solidFill>
              </a:rPr>
              <a:t>startup or acceleration</a:t>
            </a:r>
            <a:r>
              <a:rPr lang="en-US" dirty="0"/>
              <a:t>, </a:t>
            </a:r>
            <a:r>
              <a:rPr lang="en-US" dirty="0">
                <a:solidFill>
                  <a:srgbClr val="FF0000"/>
                </a:solidFill>
              </a:rPr>
              <a:t>both</a:t>
            </a:r>
            <a:r>
              <a:rPr lang="en-US" dirty="0"/>
              <a:t> these systems will be </a:t>
            </a:r>
            <a:r>
              <a:rPr lang="en-US" dirty="0">
                <a:solidFill>
                  <a:srgbClr val="FF0000"/>
                </a:solidFill>
              </a:rPr>
              <a:t>on</a:t>
            </a:r>
            <a:r>
              <a:rPr lang="en-US" dirty="0"/>
              <a:t> and maximum power can be </a:t>
            </a:r>
            <a:r>
              <a:rPr lang="en-US" dirty="0" err="1" smtClean="0"/>
              <a:t>transferrd</a:t>
            </a:r>
            <a:r>
              <a:rPr lang="en-US" dirty="0" smtClean="0"/>
              <a:t> </a:t>
            </a:r>
            <a:r>
              <a:rPr lang="en-US" dirty="0"/>
              <a:t>for both startup and </a:t>
            </a:r>
            <a:r>
              <a:rPr lang="en-US" dirty="0" smtClean="0"/>
              <a:t>acceleration</a:t>
            </a:r>
          </a:p>
          <a:p>
            <a:pPr marL="0" indent="0">
              <a:buNone/>
            </a:pPr>
            <a:r>
              <a:rPr lang="en-US" dirty="0" smtClean="0">
                <a:solidFill>
                  <a:srgbClr val="FF0000"/>
                </a:solidFill>
              </a:rPr>
              <a:t>During </a:t>
            </a:r>
            <a:r>
              <a:rPr lang="en-US" dirty="0">
                <a:solidFill>
                  <a:srgbClr val="FF0000"/>
                </a:solidFill>
              </a:rPr>
              <a:t>normal driving mode </a:t>
            </a:r>
            <a:endParaRPr lang="en-US" dirty="0" smtClean="0">
              <a:solidFill>
                <a:srgbClr val="FF0000"/>
              </a:solidFill>
            </a:endParaRPr>
          </a:p>
          <a:p>
            <a:pPr marL="0" indent="0">
              <a:buNone/>
            </a:pPr>
            <a:r>
              <a:rPr lang="en-US" dirty="0" smtClean="0"/>
              <a:t>IC </a:t>
            </a:r>
            <a:r>
              <a:rPr lang="en-US" dirty="0"/>
              <a:t>engine based drivetrain is </a:t>
            </a:r>
            <a:r>
              <a:rPr lang="en-US" dirty="0">
                <a:solidFill>
                  <a:srgbClr val="FF0000"/>
                </a:solidFill>
              </a:rPr>
              <a:t>active</a:t>
            </a:r>
            <a:r>
              <a:rPr lang="en-US" dirty="0"/>
              <a:t> and mechanical energy is transferred </a:t>
            </a:r>
            <a:r>
              <a:rPr lang="en-US" dirty="0" smtClean="0"/>
              <a:t>to </a:t>
            </a:r>
            <a:r>
              <a:rPr lang="en-US" dirty="0"/>
              <a:t>the </a:t>
            </a:r>
            <a:r>
              <a:rPr lang="en-US" dirty="0" smtClean="0"/>
              <a:t>transmission </a:t>
            </a:r>
          </a:p>
          <a:p>
            <a:pPr marL="0" indent="0">
              <a:buNone/>
            </a:pPr>
            <a:r>
              <a:rPr lang="en-US" dirty="0" smtClean="0"/>
              <a:t>Electrical </a:t>
            </a:r>
            <a:r>
              <a:rPr lang="en-US" dirty="0"/>
              <a:t>drivetrain is in </a:t>
            </a:r>
            <a:r>
              <a:rPr lang="en-US" dirty="0">
                <a:solidFill>
                  <a:srgbClr val="FF0000"/>
                </a:solidFill>
              </a:rPr>
              <a:t>off</a:t>
            </a:r>
            <a:r>
              <a:rPr lang="en-US" dirty="0"/>
              <a:t> mode.</a:t>
            </a:r>
            <a:endParaRPr lang="en-IN" dirty="0"/>
          </a:p>
        </p:txBody>
      </p:sp>
    </p:spTree>
    <p:extLst>
      <p:ext uri="{BB962C8B-B14F-4D97-AF65-F5344CB8AC3E}">
        <p14:creationId xmlns:p14="http://schemas.microsoft.com/office/powerpoint/2010/main" val="4119256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Deceleration/braking</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solidFill>
                  <a:srgbClr val="FF0000"/>
                </a:solidFill>
              </a:rPr>
              <a:t>During </a:t>
            </a:r>
            <a:r>
              <a:rPr lang="en-US" dirty="0">
                <a:solidFill>
                  <a:srgbClr val="FF0000"/>
                </a:solidFill>
              </a:rPr>
              <a:t>deceleration </a:t>
            </a:r>
            <a:endParaRPr lang="en-US" dirty="0" smtClean="0">
              <a:solidFill>
                <a:srgbClr val="FF0000"/>
              </a:solidFill>
            </a:endParaRPr>
          </a:p>
          <a:p>
            <a:r>
              <a:rPr lang="en-US" dirty="0" smtClean="0">
                <a:solidFill>
                  <a:srgbClr val="FF0000"/>
                </a:solidFill>
              </a:rPr>
              <a:t>Electrical </a:t>
            </a:r>
            <a:r>
              <a:rPr lang="en-US" dirty="0"/>
              <a:t>drivetrain is only </a:t>
            </a:r>
            <a:r>
              <a:rPr lang="en-US" dirty="0">
                <a:solidFill>
                  <a:srgbClr val="FF0000"/>
                </a:solidFill>
              </a:rPr>
              <a:t>active</a:t>
            </a:r>
            <a:r>
              <a:rPr lang="en-US" dirty="0"/>
              <a:t> and power is recovered from the wheels, and the recovered energy stored in the battery by operating the motor as </a:t>
            </a:r>
            <a:r>
              <a:rPr lang="en-US" dirty="0" smtClean="0"/>
              <a:t>generator</a:t>
            </a:r>
          </a:p>
          <a:p>
            <a:r>
              <a:rPr lang="en-US" dirty="0">
                <a:solidFill>
                  <a:srgbClr val="FF0000"/>
                </a:solidFill>
              </a:rPr>
              <a:t>B</a:t>
            </a:r>
            <a:r>
              <a:rPr lang="en-US" dirty="0" smtClean="0">
                <a:solidFill>
                  <a:srgbClr val="FF0000"/>
                </a:solidFill>
              </a:rPr>
              <a:t>attery </a:t>
            </a:r>
            <a:r>
              <a:rPr lang="en-US" dirty="0">
                <a:solidFill>
                  <a:srgbClr val="FF0000"/>
                </a:solidFill>
              </a:rPr>
              <a:t>charging </a:t>
            </a:r>
            <a:endParaRPr lang="en-US" dirty="0" smtClean="0">
              <a:solidFill>
                <a:srgbClr val="FF0000"/>
              </a:solidFill>
            </a:endParaRPr>
          </a:p>
          <a:p>
            <a:pPr marL="0" indent="0">
              <a:buNone/>
            </a:pPr>
            <a:r>
              <a:rPr lang="en-US" dirty="0" smtClean="0"/>
              <a:t>When </a:t>
            </a:r>
            <a:r>
              <a:rPr lang="en-US" dirty="0"/>
              <a:t>the vehicle is </a:t>
            </a:r>
            <a:r>
              <a:rPr lang="en-US" dirty="0">
                <a:solidFill>
                  <a:srgbClr val="FF0000"/>
                </a:solidFill>
              </a:rPr>
              <a:t>moving </a:t>
            </a:r>
            <a:r>
              <a:rPr lang="en-US" dirty="0" smtClean="0">
                <a:solidFill>
                  <a:srgbClr val="FF0000"/>
                </a:solidFill>
              </a:rPr>
              <a:t>,</a:t>
            </a:r>
            <a:r>
              <a:rPr lang="en-US" dirty="0"/>
              <a:t> Battery charging </a:t>
            </a:r>
            <a:r>
              <a:rPr lang="en-US" dirty="0" smtClean="0"/>
              <a:t>has </a:t>
            </a:r>
            <a:r>
              <a:rPr lang="en-US" dirty="0"/>
              <a:t>to be done via transmission. </a:t>
            </a:r>
            <a:endParaRPr lang="en-US" dirty="0" smtClean="0"/>
          </a:p>
          <a:p>
            <a:pPr marL="0" indent="0">
              <a:buNone/>
            </a:pPr>
            <a:r>
              <a:rPr lang="en-US" dirty="0" smtClean="0"/>
              <a:t>Mechanical </a:t>
            </a:r>
            <a:r>
              <a:rPr lang="en-US" dirty="0"/>
              <a:t>energy required for the transmission has to come from IC engine based system, and a part of it will be transferred to the battery by operating the motor as generator. </a:t>
            </a:r>
            <a:endParaRPr lang="en-US" dirty="0" smtClean="0"/>
          </a:p>
          <a:p>
            <a:pPr marL="0" indent="0">
              <a:buNone/>
            </a:pPr>
            <a:r>
              <a:rPr lang="en-US" dirty="0" smtClean="0"/>
              <a:t>Power </a:t>
            </a:r>
            <a:r>
              <a:rPr lang="en-US" dirty="0"/>
              <a:t>flow happens through transmission in this case.</a:t>
            </a:r>
            <a:endParaRPr lang="en-IN" dirty="0"/>
          </a:p>
        </p:txBody>
      </p:sp>
    </p:spTree>
    <p:extLst>
      <p:ext uri="{BB962C8B-B14F-4D97-AF65-F5344CB8AC3E}">
        <p14:creationId xmlns:p14="http://schemas.microsoft.com/office/powerpoint/2010/main" val="2747018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Operation modes of Complex </a:t>
            </a:r>
            <a:r>
              <a:rPr lang="en-US" dirty="0"/>
              <a:t>series parallel HEV subsystems</a:t>
            </a:r>
            <a:endParaRPr lang="en-IN" dirty="0"/>
          </a:p>
        </p:txBody>
      </p:sp>
      <p:sp>
        <p:nvSpPr>
          <p:cNvPr id="3" name="Content Placeholder 2"/>
          <p:cNvSpPr>
            <a:spLocks noGrp="1"/>
          </p:cNvSpPr>
          <p:nvPr>
            <p:ph idx="1"/>
          </p:nvPr>
        </p:nvSpPr>
        <p:spPr/>
        <p:txBody>
          <a:bodyPr>
            <a:normAutofit/>
          </a:bodyPr>
          <a:lstStyle/>
          <a:p>
            <a:pPr marL="0" indent="0">
              <a:buNone/>
            </a:pPr>
            <a:r>
              <a:rPr lang="en-US" dirty="0" smtClean="0"/>
              <a:t>Advantages of both series and parallel configuration</a:t>
            </a:r>
          </a:p>
          <a:p>
            <a:pPr marL="0" indent="0">
              <a:buNone/>
            </a:pPr>
            <a:r>
              <a:rPr lang="en-US" dirty="0" smtClean="0"/>
              <a:t>system </a:t>
            </a:r>
            <a:r>
              <a:rPr lang="en-US" dirty="0"/>
              <a:t>is complex </a:t>
            </a:r>
            <a:endParaRPr lang="en-US" dirty="0" smtClean="0"/>
          </a:p>
          <a:p>
            <a:pPr marL="0" indent="0">
              <a:buNone/>
            </a:pPr>
            <a:r>
              <a:rPr lang="en-US" dirty="0" smtClean="0"/>
              <a:t>Various </a:t>
            </a:r>
            <a:r>
              <a:rPr lang="en-US" dirty="0"/>
              <a:t>kind of mode of operation is possible in these systems. </a:t>
            </a:r>
            <a:endParaRPr lang="en-US" dirty="0" smtClean="0"/>
          </a:p>
          <a:p>
            <a:r>
              <a:rPr lang="en-US" dirty="0" smtClean="0"/>
              <a:t>Engine </a:t>
            </a:r>
            <a:r>
              <a:rPr lang="en-US" dirty="0"/>
              <a:t>heavy series parallel </a:t>
            </a:r>
            <a:endParaRPr lang="en-US" dirty="0" smtClean="0"/>
          </a:p>
          <a:p>
            <a:r>
              <a:rPr lang="en-US" dirty="0" smtClean="0"/>
              <a:t>HEV Electrical </a:t>
            </a:r>
            <a:r>
              <a:rPr lang="en-US" dirty="0"/>
              <a:t>motor heavy series parallel HEV</a:t>
            </a:r>
            <a:endParaRPr lang="en-IN" dirty="0"/>
          </a:p>
        </p:txBody>
      </p:sp>
    </p:spTree>
    <p:extLst>
      <p:ext uri="{BB962C8B-B14F-4D97-AF65-F5344CB8AC3E}">
        <p14:creationId xmlns:p14="http://schemas.microsoft.com/office/powerpoint/2010/main" val="31580819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160</TotalTime>
  <Words>1024</Words>
  <Application>Microsoft Office PowerPoint</Application>
  <PresentationFormat>On-screen Show (4:3)</PresentationFormat>
  <Paragraphs>93</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Syllabus…Unit 3 Focus On….</vt:lpstr>
      <vt:lpstr>HEV modes of operations </vt:lpstr>
      <vt:lpstr>     Starting, Acceleration/Deceleration,Normal driving </vt:lpstr>
      <vt:lpstr>Deceleration/Breaking</vt:lpstr>
      <vt:lpstr>Battery charging(standstill)</vt:lpstr>
      <vt:lpstr>Operation modes of a parallel HEV</vt:lpstr>
      <vt:lpstr>Deceleration/braking</vt:lpstr>
      <vt:lpstr>Operation modes of Complex series parallel HEV subsystems</vt:lpstr>
      <vt:lpstr>IC engine heavy series parallel HEV</vt:lpstr>
      <vt:lpstr>PowerPoint Presentation</vt:lpstr>
      <vt:lpstr>PowerPoint Presentation</vt:lpstr>
      <vt:lpstr>Electric heavy type of series parallel HEV</vt:lpstr>
      <vt:lpstr>PowerPoint Presentation</vt:lpstr>
      <vt:lpstr>Battery charging during motion/Standstill</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Anupama</dc:creator>
  <cp:lastModifiedBy>Anupama</cp:lastModifiedBy>
  <cp:revision>13</cp:revision>
  <dcterms:created xsi:type="dcterms:W3CDTF">2006-08-16T00:00:00Z</dcterms:created>
  <dcterms:modified xsi:type="dcterms:W3CDTF">2020-09-06T09:54:58Z</dcterms:modified>
</cp:coreProperties>
</file>