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7"/>
  </p:notesMasterIdLst>
  <p:sldIdLst>
    <p:sldId id="256" r:id="rId2"/>
    <p:sldId id="311" r:id="rId3"/>
    <p:sldId id="267" r:id="rId4"/>
    <p:sldId id="258" r:id="rId5"/>
    <p:sldId id="312" r:id="rId6"/>
    <p:sldId id="313" r:id="rId7"/>
    <p:sldId id="263" r:id="rId8"/>
    <p:sldId id="257" r:id="rId9"/>
    <p:sldId id="314" r:id="rId10"/>
    <p:sldId id="315" r:id="rId11"/>
    <p:sldId id="316" r:id="rId12"/>
    <p:sldId id="317" r:id="rId13"/>
    <p:sldId id="318" r:id="rId14"/>
    <p:sldId id="319" r:id="rId15"/>
    <p:sldId id="264" r:id="rId16"/>
  </p:sldIdLst>
  <p:sldSz cx="9144000" cy="5143500" type="screen16x9"/>
  <p:notesSz cx="6858000" cy="9144000"/>
  <p:embeddedFontLst>
    <p:embeddedFont>
      <p:font typeface="Anaheim" panose="020B0604020202020204" charset="0"/>
      <p:regular r:id="rId18"/>
    </p:embeddedFont>
    <p:embeddedFont>
      <p:font typeface="Bebas Neue" panose="020B0606020202050201" pitchFamily="34" charset="0"/>
      <p:regular r:id="rId19"/>
    </p:embeddedFont>
    <p:embeddedFont>
      <p:font typeface="Comfortaa" panose="020B0604020202020204" charset="0"/>
      <p:regular r:id="rId20"/>
      <p:bold r:id="rId21"/>
    </p:embeddedFont>
    <p:embeddedFont>
      <p:font typeface="Consolas" panose="020B0609020204030204" pitchFamily="49" charset="0"/>
      <p:regular r:id="rId22"/>
      <p:bold r:id="rId23"/>
      <p:italic r:id="rId24"/>
      <p:boldItalic r:id="rId25"/>
    </p:embeddedFont>
    <p:embeddedFont>
      <p:font typeface="Fira Code" panose="020B0809050000020004" pitchFamily="49" charset="0"/>
      <p:regular r:id="rId26"/>
      <p:bold r:id="rId27"/>
    </p:embeddedFont>
    <p:embeddedFont>
      <p:font typeface="Nunito" pitchFamily="2" charset="0"/>
      <p:regular r:id="rId28"/>
      <p:bold r:id="rId29"/>
      <p:italic r:id="rId30"/>
      <p:boldItalic r:id="rId31"/>
    </p:embeddedFont>
    <p:embeddedFont>
      <p:font typeface="Nunito Light" pitchFamily="2" charset="0"/>
      <p:regular r:id="rId32"/>
      <p:italic r:id="rId33"/>
    </p:embeddedFont>
    <p:embeddedFont>
      <p:font typeface="Source Code Pro" panose="020B0509030403020204" pitchFamily="49" charset="0"/>
      <p:regular r:id="rId34"/>
      <p:bold r:id="rId35"/>
      <p:italic r:id="rId36"/>
      <p:boldItalic r:id="rId37"/>
    </p:embeddedFont>
    <p:embeddedFont>
      <p:font typeface="Source Code Pro Medium" panose="020B0509030403020204" pitchFamily="49"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AD238B-F326-49B5-93ED-5299D7E101A1}">
  <a:tblStyle styleId="{44AD238B-F326-49B5-93ED-5299D7E101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BD8BD4F-4B3B-457A-9A33-B2A055B9E61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font" Target="fonts/font2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font" Target="fonts/font2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presProps" Target="presProps.xml"/><Relationship Id="rId20" Type="http://schemas.openxmlformats.org/officeDocument/2006/relationships/font" Target="fonts/font3.fntdata"/><Relationship Id="rId41"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13be7910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13be7910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943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602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13be7910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13be7910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530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9027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13be7910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13be7910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06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13be7910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13be7910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2337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814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1685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13be7910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13be7910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797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4"/>
          <p:cNvGrpSpPr/>
          <p:nvPr/>
        </p:nvGrpSpPr>
        <p:grpSpPr>
          <a:xfrm>
            <a:off x="8389787" y="179931"/>
            <a:ext cx="486393" cy="125690"/>
            <a:chOff x="-890300" y="1406550"/>
            <a:chExt cx="806088" cy="208200"/>
          </a:xfrm>
        </p:grpSpPr>
        <p:sp>
          <p:nvSpPr>
            <p:cNvPr id="23" name="Google Shape;23;p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720000" y="1215750"/>
            <a:ext cx="7704000" cy="281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2472000" y="1832950"/>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1869900" y="14705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5" hasCustomPrompt="1"/>
          </p:nvPr>
        </p:nvSpPr>
        <p:spPr>
          <a:xfrm>
            <a:off x="2573400" y="24824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6" hasCustomPrompt="1"/>
          </p:nvPr>
        </p:nvSpPr>
        <p:spPr>
          <a:xfrm>
            <a:off x="2891275" y="3494325"/>
            <a:ext cx="602100" cy="328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3504025" y="34943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2"/>
        <p:cNvGrpSpPr/>
        <p:nvPr/>
      </p:nvGrpSpPr>
      <p:grpSpPr>
        <a:xfrm>
          <a:off x="0" y="0"/>
          <a:ext cx="0" cy="0"/>
          <a:chOff x="0" y="0"/>
          <a:chExt cx="0" cy="0"/>
        </a:xfrm>
      </p:grpSpPr>
      <p:sp>
        <p:nvSpPr>
          <p:cNvPr id="123" name="Google Shape;123;p18"/>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8389787" y="179931"/>
            <a:ext cx="486393" cy="125690"/>
            <a:chOff x="-890300" y="1406550"/>
            <a:chExt cx="806088" cy="208200"/>
          </a:xfrm>
        </p:grpSpPr>
        <p:sp>
          <p:nvSpPr>
            <p:cNvPr id="125" name="Google Shape;125;p18"/>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18"/>
          <p:cNvSpPr txBox="1">
            <a:spLocks noGrp="1"/>
          </p:cNvSpPr>
          <p:nvPr>
            <p:ph type="subTitle" idx="1"/>
          </p:nvPr>
        </p:nvSpPr>
        <p:spPr>
          <a:xfrm>
            <a:off x="5238851" y="2246051"/>
            <a:ext cx="2789400" cy="148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8"/>
          <p:cNvSpPr txBox="1">
            <a:spLocks noGrp="1"/>
          </p:cNvSpPr>
          <p:nvPr>
            <p:ph type="subTitle" idx="2"/>
          </p:nvPr>
        </p:nvSpPr>
        <p:spPr>
          <a:xfrm>
            <a:off x="1707675" y="2246051"/>
            <a:ext cx="2789400" cy="148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8"/>
          <p:cNvSpPr txBox="1">
            <a:spLocks noGrp="1"/>
          </p:cNvSpPr>
          <p:nvPr>
            <p:ph type="subTitle" idx="3"/>
          </p:nvPr>
        </p:nvSpPr>
        <p:spPr>
          <a:xfrm>
            <a:off x="1411701" y="1687150"/>
            <a:ext cx="27894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2" name="Google Shape;132;p18"/>
          <p:cNvSpPr txBox="1">
            <a:spLocks noGrp="1"/>
          </p:cNvSpPr>
          <p:nvPr>
            <p:ph type="subTitle" idx="4"/>
          </p:nvPr>
        </p:nvSpPr>
        <p:spPr>
          <a:xfrm>
            <a:off x="4942882" y="1687150"/>
            <a:ext cx="27894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2"/>
        <p:cNvGrpSpPr/>
        <p:nvPr/>
      </p:nvGrpSpPr>
      <p:grpSpPr>
        <a:xfrm>
          <a:off x="0" y="0"/>
          <a:ext cx="0" cy="0"/>
          <a:chOff x="0" y="0"/>
          <a:chExt cx="0" cy="0"/>
        </a:xfrm>
      </p:grpSpPr>
      <p:sp>
        <p:nvSpPr>
          <p:cNvPr id="143" name="Google Shape;143;p20"/>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20"/>
          <p:cNvGrpSpPr/>
          <p:nvPr/>
        </p:nvGrpSpPr>
        <p:grpSpPr>
          <a:xfrm>
            <a:off x="8389787" y="179931"/>
            <a:ext cx="486393" cy="125690"/>
            <a:chOff x="-890300" y="1406550"/>
            <a:chExt cx="806088" cy="208200"/>
          </a:xfrm>
        </p:grpSpPr>
        <p:sp>
          <p:nvSpPr>
            <p:cNvPr id="145" name="Google Shape;145;p20"/>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20"/>
          <p:cNvSpPr txBox="1">
            <a:spLocks noGrp="1"/>
          </p:cNvSpPr>
          <p:nvPr>
            <p:ph type="subTitle" idx="1"/>
          </p:nvPr>
        </p:nvSpPr>
        <p:spPr>
          <a:xfrm>
            <a:off x="997700" y="2096375"/>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0"/>
          <p:cNvSpPr txBox="1">
            <a:spLocks noGrp="1"/>
          </p:cNvSpPr>
          <p:nvPr>
            <p:ph type="subTitle" idx="2"/>
          </p:nvPr>
        </p:nvSpPr>
        <p:spPr>
          <a:xfrm>
            <a:off x="3522987" y="2756375"/>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0"/>
          <p:cNvSpPr txBox="1">
            <a:spLocks noGrp="1"/>
          </p:cNvSpPr>
          <p:nvPr>
            <p:ph type="subTitle" idx="3"/>
          </p:nvPr>
        </p:nvSpPr>
        <p:spPr>
          <a:xfrm>
            <a:off x="6051233" y="3242600"/>
            <a:ext cx="23730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0"/>
          <p:cNvSpPr txBox="1">
            <a:spLocks noGrp="1"/>
          </p:cNvSpPr>
          <p:nvPr>
            <p:ph type="subTitle" idx="4"/>
          </p:nvPr>
        </p:nvSpPr>
        <p:spPr>
          <a:xfrm>
            <a:off x="720000" y="1436375"/>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3" name="Google Shape;153;p20"/>
          <p:cNvSpPr txBox="1">
            <a:spLocks noGrp="1"/>
          </p:cNvSpPr>
          <p:nvPr>
            <p:ph type="subTitle" idx="5"/>
          </p:nvPr>
        </p:nvSpPr>
        <p:spPr>
          <a:xfrm>
            <a:off x="3292047" y="2096375"/>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4" name="Google Shape;154;p20"/>
          <p:cNvSpPr txBox="1">
            <a:spLocks noGrp="1"/>
          </p:cNvSpPr>
          <p:nvPr>
            <p:ph type="subTitle" idx="6"/>
          </p:nvPr>
        </p:nvSpPr>
        <p:spPr>
          <a:xfrm>
            <a:off x="5867044" y="2582600"/>
            <a:ext cx="24168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2" name="Google Shape;172;p22"/>
          <p:cNvSpPr txBox="1">
            <a:spLocks noGrp="1"/>
          </p:cNvSpPr>
          <p:nvPr>
            <p:ph type="subTitle" idx="1"/>
          </p:nvPr>
        </p:nvSpPr>
        <p:spPr>
          <a:xfrm>
            <a:off x="1394900"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2"/>
          <p:cNvSpPr txBox="1">
            <a:spLocks noGrp="1"/>
          </p:cNvSpPr>
          <p:nvPr>
            <p:ph type="subTitle" idx="2"/>
          </p:nvPr>
        </p:nvSpPr>
        <p:spPr>
          <a:xfrm>
            <a:off x="3864750"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2"/>
          <p:cNvSpPr txBox="1">
            <a:spLocks noGrp="1"/>
          </p:cNvSpPr>
          <p:nvPr>
            <p:ph type="subTitle" idx="3"/>
          </p:nvPr>
        </p:nvSpPr>
        <p:spPr>
          <a:xfrm>
            <a:off x="1394900"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2"/>
          <p:cNvSpPr txBox="1">
            <a:spLocks noGrp="1"/>
          </p:cNvSpPr>
          <p:nvPr>
            <p:ph type="subTitle" idx="4"/>
          </p:nvPr>
        </p:nvSpPr>
        <p:spPr>
          <a:xfrm>
            <a:off x="3864750"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2"/>
          <p:cNvSpPr txBox="1">
            <a:spLocks noGrp="1"/>
          </p:cNvSpPr>
          <p:nvPr>
            <p:ph type="subTitle" idx="5"/>
          </p:nvPr>
        </p:nvSpPr>
        <p:spPr>
          <a:xfrm>
            <a:off x="6334599" y="18535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2"/>
          <p:cNvSpPr txBox="1">
            <a:spLocks noGrp="1"/>
          </p:cNvSpPr>
          <p:nvPr>
            <p:ph type="subTitle" idx="6"/>
          </p:nvPr>
        </p:nvSpPr>
        <p:spPr>
          <a:xfrm>
            <a:off x="6334599" y="3283700"/>
            <a:ext cx="1986000" cy="87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2"/>
          <p:cNvSpPr txBox="1">
            <a:spLocks noGrp="1"/>
          </p:cNvSpPr>
          <p:nvPr>
            <p:ph type="subTitle" idx="7"/>
          </p:nvPr>
        </p:nvSpPr>
        <p:spPr>
          <a:xfrm>
            <a:off x="1113052"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9" name="Google Shape;179;p22"/>
          <p:cNvSpPr txBox="1">
            <a:spLocks noGrp="1"/>
          </p:cNvSpPr>
          <p:nvPr>
            <p:ph type="subTitle" idx="8"/>
          </p:nvPr>
        </p:nvSpPr>
        <p:spPr>
          <a:xfrm>
            <a:off x="3582900"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0" name="Google Shape;180;p22"/>
          <p:cNvSpPr txBox="1">
            <a:spLocks noGrp="1"/>
          </p:cNvSpPr>
          <p:nvPr>
            <p:ph type="subTitle" idx="9"/>
          </p:nvPr>
        </p:nvSpPr>
        <p:spPr>
          <a:xfrm>
            <a:off x="6052748" y="1360899"/>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1" name="Google Shape;181;p22"/>
          <p:cNvSpPr txBox="1">
            <a:spLocks noGrp="1"/>
          </p:cNvSpPr>
          <p:nvPr>
            <p:ph type="subTitle" idx="13"/>
          </p:nvPr>
        </p:nvSpPr>
        <p:spPr>
          <a:xfrm>
            <a:off x="1113052"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2" name="Google Shape;182;p22"/>
          <p:cNvSpPr txBox="1">
            <a:spLocks noGrp="1"/>
          </p:cNvSpPr>
          <p:nvPr>
            <p:ph type="subTitle" idx="14"/>
          </p:nvPr>
        </p:nvSpPr>
        <p:spPr>
          <a:xfrm>
            <a:off x="3582900"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3" name="Google Shape;183;p22"/>
          <p:cNvSpPr txBox="1">
            <a:spLocks noGrp="1"/>
          </p:cNvSpPr>
          <p:nvPr>
            <p:ph type="subTitle" idx="15"/>
          </p:nvPr>
        </p:nvSpPr>
        <p:spPr>
          <a:xfrm>
            <a:off x="6052748" y="2791100"/>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4" r:id="rId5"/>
    <p:sldLayoutId id="2147483666" r:id="rId6"/>
    <p:sldLayoutId id="2147483668" r:id="rId7"/>
    <p:sldLayoutId id="2147483672" r:id="rId8"/>
    <p:sldLayoutId id="214748367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2790061" y="1005782"/>
            <a:ext cx="5797500" cy="119200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Object Oriented Programming</a:t>
            </a:r>
            <a:endParaRPr dirty="0"/>
          </a:p>
        </p:txBody>
      </p:sp>
      <p:sp>
        <p:nvSpPr>
          <p:cNvPr id="239" name="Google Shape;239;p31"/>
          <p:cNvSpPr txBox="1">
            <a:spLocks noGrp="1"/>
          </p:cNvSpPr>
          <p:nvPr>
            <p:ph type="subTitle" idx="1"/>
          </p:nvPr>
        </p:nvSpPr>
        <p:spPr>
          <a:xfrm>
            <a:off x="2829439" y="3102087"/>
            <a:ext cx="5797500" cy="10571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sz="1400" dirty="0"/>
              <a:t>&lt; </a:t>
            </a:r>
            <a:r>
              <a:rPr lang="en" dirty="0"/>
              <a:t>Shreerang Mhatre == 52</a:t>
            </a:r>
          </a:p>
          <a:p>
            <a:pPr marL="0" lvl="0" indent="0" algn="l" rtl="0">
              <a:spcBef>
                <a:spcPts val="0"/>
              </a:spcBef>
              <a:spcAft>
                <a:spcPts val="0"/>
              </a:spcAft>
              <a:buNone/>
            </a:pPr>
            <a:r>
              <a:rPr lang="en" dirty="0"/>
              <a:t>   Sarvesh Gurav == 44</a:t>
            </a:r>
            <a:br>
              <a:rPr lang="en" dirty="0"/>
            </a:br>
            <a:r>
              <a:rPr lang="en" dirty="0"/>
              <a:t>   Tanvi Kariyappa == 56 </a:t>
            </a:r>
            <a:r>
              <a:rPr lang="en" sz="1400" dirty="0"/>
              <a:t>&gt;</a:t>
            </a:r>
            <a:endParaRPr dirty="0"/>
          </a:p>
        </p:txBody>
      </p:sp>
      <p:sp>
        <p:nvSpPr>
          <p:cNvPr id="240" name="Google Shape;240;p31"/>
          <p:cNvSpPr txBox="1"/>
          <p:nvPr/>
        </p:nvSpPr>
        <p:spPr>
          <a:xfrm>
            <a:off x="2097300" y="5710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242" name="Google Shape;242;p31"/>
          <p:cNvSpPr txBox="1"/>
          <p:nvPr/>
        </p:nvSpPr>
        <p:spPr>
          <a:xfrm>
            <a:off x="2453142" y="4672054"/>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accent2"/>
                </a:solidFill>
                <a:latin typeface="Fira Code"/>
                <a:ea typeface="Fira Code"/>
                <a:cs typeface="Fira Code"/>
                <a:sym typeface="Fira Code"/>
              </a:rPr>
              <a:t>...</a:t>
            </a:r>
            <a:endParaRPr sz="5000" dirty="0">
              <a:solidFill>
                <a:schemeClr val="accent2"/>
              </a:solidFill>
            </a:endParaRPr>
          </a:p>
        </p:txBody>
      </p:sp>
      <p:grpSp>
        <p:nvGrpSpPr>
          <p:cNvPr id="243" name="Google Shape;243;p31"/>
          <p:cNvGrpSpPr/>
          <p:nvPr/>
        </p:nvGrpSpPr>
        <p:grpSpPr>
          <a:xfrm>
            <a:off x="8114900" y="289025"/>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55130" y="696438"/>
            <a:ext cx="2377907" cy="3907563"/>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Example: </a:t>
            </a:r>
            <a:r>
              <a:rPr lang="en" dirty="0">
                <a:solidFill>
                  <a:schemeClr val="accent4">
                    <a:lumMod val="75000"/>
                  </a:schemeClr>
                </a:solidFill>
              </a:rPr>
              <a:t>Polymorphism</a:t>
            </a:r>
            <a:endParaRPr dirty="0">
              <a:solidFill>
                <a:schemeClr val="accent4">
                  <a:lumMod val="75000"/>
                </a:schemeClr>
              </a:solidFill>
            </a:endParaRPr>
          </a:p>
        </p:txBody>
      </p:sp>
      <p:sp>
        <p:nvSpPr>
          <p:cNvPr id="298" name="Google Shape;298;p32"/>
          <p:cNvSpPr txBox="1">
            <a:spLocks noGrp="1"/>
          </p:cNvSpPr>
          <p:nvPr>
            <p:ph type="body" idx="1"/>
          </p:nvPr>
        </p:nvSpPr>
        <p:spPr>
          <a:xfrm>
            <a:off x="720000" y="1215750"/>
            <a:ext cx="2884260" cy="36305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8000"/>
                </a:solidFill>
                <a:effectLst/>
                <a:latin typeface="Consolas" panose="020B0609020204030204" pitchFamily="49" charset="0"/>
              </a:rPr>
              <a:t>// Base class</a:t>
            </a:r>
            <a:br>
              <a:rPr lang="en-US" b="0" i="0" dirty="0">
                <a:solidFill>
                  <a:srgbClr val="008000"/>
                </a:solidFill>
                <a:effectLst/>
                <a:latin typeface="Consolas" panose="020B0609020204030204" pitchFamily="49" charset="0"/>
              </a:rPr>
            </a:br>
            <a:r>
              <a:rPr lang="en-US" b="0" i="0" dirty="0" err="1">
                <a:solidFill>
                  <a:srgbClr val="0000CD"/>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t>
            </a:r>
            <a:r>
              <a:rPr lang="en-US" b="0" i="0" dirty="0">
                <a:solidFill>
                  <a:srgbClr val="F8F8F8"/>
                </a:solidFill>
                <a:effectLst/>
                <a:latin typeface="Consolas" panose="020B0609020204030204" pitchFamily="49" charset="0"/>
              </a:rPr>
              <a:t>Animal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public</a:t>
            </a:r>
            <a:r>
              <a:rPr lang="en-US" b="0" i="0" dirty="0">
                <a:solidFill>
                  <a:srgbClr val="F8F8F8"/>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void</a:t>
            </a:r>
            <a:r>
              <a:rPr lang="en-US" b="0" i="0" dirty="0">
                <a:solidFill>
                  <a:srgbClr val="000000"/>
                </a:solidFill>
                <a:effectLst/>
                <a:latin typeface="Consolas" panose="020B0609020204030204" pitchFamily="49" charset="0"/>
              </a:rPr>
              <a:t> </a:t>
            </a:r>
            <a:r>
              <a:rPr lang="en-US" b="0" i="0" dirty="0" err="1">
                <a:solidFill>
                  <a:srgbClr val="F8F8F8"/>
                </a:solidFill>
                <a:effectLst/>
                <a:latin typeface="Consolas" panose="020B0609020204030204" pitchFamily="49" charset="0"/>
              </a:rPr>
              <a:t>animalSound</a:t>
            </a:r>
            <a:r>
              <a:rPr lang="en-US" b="0" i="0" dirty="0">
                <a:solidFill>
                  <a:srgbClr val="F8F8F8"/>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F8F8F8"/>
                </a:solidFill>
                <a:effectLst/>
                <a:latin typeface="Consolas" panose="020B0609020204030204" pitchFamily="49" charset="0"/>
              </a:rPr>
              <a:t>   </a:t>
            </a:r>
            <a:r>
              <a:rPr lang="en-US" b="0" i="0" dirty="0" err="1">
                <a:solidFill>
                  <a:srgbClr val="F8F8F8"/>
                </a:solidFill>
                <a:effectLst/>
                <a:latin typeface="Consolas" panose="020B0609020204030204" pitchFamily="49" charset="0"/>
              </a:rPr>
              <a:t>cout</a:t>
            </a:r>
            <a:r>
              <a:rPr lang="en-US" b="0" i="0" dirty="0">
                <a:solidFill>
                  <a:srgbClr val="F8F8F8"/>
                </a:solidFill>
                <a:effectLst/>
                <a:latin typeface="Consolas" panose="020B0609020204030204" pitchFamily="49" charset="0"/>
              </a:rPr>
              <a:t> &lt;&lt; </a:t>
            </a:r>
            <a:r>
              <a:rPr lang="en-US" b="0" i="0" dirty="0">
                <a:solidFill>
                  <a:srgbClr val="A52A2A"/>
                </a:solidFill>
                <a:effectLst/>
                <a:latin typeface="Consolas" panose="020B0609020204030204" pitchFamily="49" charset="0"/>
              </a:rPr>
              <a:t>"The animal makes a sound \n"</a:t>
            </a:r>
            <a:r>
              <a:rPr lang="en-US" b="0" i="0" dirty="0">
                <a:solidFill>
                  <a:srgbClr val="F8F8F8"/>
                </a:solidFill>
                <a:effectLst/>
                <a:latin typeface="Consolas" panose="020B0609020204030204" pitchFamily="49" charset="0"/>
              </a:rPr>
              <a:t>;</a:t>
            </a:r>
            <a:br>
              <a:rPr lang="en-US" dirty="0">
                <a:solidFill>
                  <a:srgbClr val="F8F8F8"/>
                </a:solidFill>
              </a:rPr>
            </a:br>
            <a:r>
              <a:rPr lang="en-US" b="0" i="0" dirty="0">
                <a:solidFill>
                  <a:srgbClr val="F8F8F8"/>
                </a:solidFill>
                <a:effectLst/>
                <a:latin typeface="Consolas" panose="020B0609020204030204" pitchFamily="49" charset="0"/>
              </a:rPr>
              <a:t>    }</a:t>
            </a:r>
            <a:br>
              <a:rPr lang="en-US" dirty="0"/>
            </a:br>
            <a:r>
              <a:rPr lang="en-US" b="0" i="0" dirty="0">
                <a:solidFill>
                  <a:srgbClr val="F8F8F8"/>
                </a:solidFill>
                <a:effectLst/>
                <a:latin typeface="Consolas" panose="020B0609020204030204" pitchFamily="49" charset="0"/>
              </a:rPr>
              <a:t>};</a:t>
            </a:r>
            <a:br>
              <a:rPr lang="en-US" dirty="0">
                <a:solidFill>
                  <a:srgbClr val="F8F8F8"/>
                </a:solidFill>
              </a:rPr>
            </a:br>
            <a:br>
              <a:rPr lang="en-US" dirty="0"/>
            </a:br>
            <a:r>
              <a:rPr lang="en-US" b="0" i="0" dirty="0">
                <a:solidFill>
                  <a:srgbClr val="008000"/>
                </a:solidFill>
                <a:effectLst/>
                <a:latin typeface="Consolas" panose="020B0609020204030204" pitchFamily="49" charset="0"/>
              </a:rPr>
              <a:t>// Derived class</a:t>
            </a:r>
            <a:br>
              <a:rPr lang="en-US" b="0" i="0" dirty="0">
                <a:solidFill>
                  <a:srgbClr val="008000"/>
                </a:solidFill>
                <a:effectLst/>
                <a:latin typeface="Consolas" panose="020B0609020204030204" pitchFamily="49" charset="0"/>
              </a:rPr>
            </a:br>
            <a:r>
              <a:rPr lang="en-US" b="0" i="0" dirty="0" err="1">
                <a:solidFill>
                  <a:srgbClr val="0000CD"/>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t>
            </a:r>
            <a:r>
              <a:rPr lang="en-US" b="0" i="0" dirty="0">
                <a:solidFill>
                  <a:srgbClr val="F8F8F8"/>
                </a:solidFill>
                <a:effectLst/>
                <a:latin typeface="Consolas" panose="020B0609020204030204" pitchFamily="49" charset="0"/>
              </a:rPr>
              <a:t>Pig : </a:t>
            </a:r>
            <a:r>
              <a:rPr lang="en-US" b="0" i="0" dirty="0">
                <a:solidFill>
                  <a:srgbClr val="0000CD"/>
                </a:solidFill>
                <a:effectLst/>
                <a:latin typeface="Consolas" panose="020B0609020204030204" pitchFamily="49" charset="0"/>
              </a:rPr>
              <a:t>public</a:t>
            </a:r>
            <a:r>
              <a:rPr lang="en-US" b="0" i="0" dirty="0">
                <a:solidFill>
                  <a:srgbClr val="000000"/>
                </a:solidFill>
                <a:effectLst/>
                <a:latin typeface="Consolas" panose="020B0609020204030204" pitchFamily="49" charset="0"/>
              </a:rPr>
              <a:t> </a:t>
            </a:r>
            <a:r>
              <a:rPr lang="en-US" b="0" i="0" dirty="0">
                <a:solidFill>
                  <a:srgbClr val="F8F8F8"/>
                </a:solidFill>
                <a:effectLst/>
                <a:latin typeface="Consolas" panose="020B0609020204030204" pitchFamily="49" charset="0"/>
              </a:rPr>
              <a:t>Animal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public</a:t>
            </a:r>
            <a:r>
              <a:rPr lang="en-US" b="0" i="0" dirty="0">
                <a:solidFill>
                  <a:srgbClr val="F8F8F8"/>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void</a:t>
            </a:r>
            <a:r>
              <a:rPr lang="en-US" b="0" i="0" dirty="0">
                <a:solidFill>
                  <a:srgbClr val="000000"/>
                </a:solidFill>
                <a:effectLst/>
                <a:latin typeface="Consolas" panose="020B0609020204030204" pitchFamily="49" charset="0"/>
              </a:rPr>
              <a:t> </a:t>
            </a:r>
            <a:r>
              <a:rPr lang="en-US" b="0" i="0" dirty="0" err="1">
                <a:solidFill>
                  <a:srgbClr val="F8F8F8"/>
                </a:solidFill>
                <a:effectLst/>
                <a:latin typeface="Consolas" panose="020B0609020204030204" pitchFamily="49" charset="0"/>
              </a:rPr>
              <a:t>animalSound</a:t>
            </a:r>
            <a:r>
              <a:rPr lang="en-US" b="0" i="0" dirty="0">
                <a:solidFill>
                  <a:srgbClr val="F8F8F8"/>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err="1">
                <a:solidFill>
                  <a:srgbClr val="F8F8F8"/>
                </a:solidFill>
                <a:effectLst/>
                <a:latin typeface="Consolas" panose="020B0609020204030204" pitchFamily="49" charset="0"/>
              </a:rPr>
              <a:t>cout</a:t>
            </a:r>
            <a:r>
              <a:rPr lang="en-US" b="0" i="0" dirty="0">
                <a:solidFill>
                  <a:srgbClr val="F8F8F8"/>
                </a:solidFill>
                <a:effectLst/>
                <a:latin typeface="Consolas" panose="020B0609020204030204" pitchFamily="49" charset="0"/>
              </a:rPr>
              <a:t> &lt;&lt; </a:t>
            </a:r>
            <a:r>
              <a:rPr lang="en-US" b="0" i="0" dirty="0">
                <a:solidFill>
                  <a:srgbClr val="A52A2A"/>
                </a:solidFill>
                <a:effectLst/>
                <a:latin typeface="Consolas" panose="020B0609020204030204" pitchFamily="49" charset="0"/>
              </a:rPr>
              <a:t>"The pig says: wee </a:t>
            </a:r>
            <a:r>
              <a:rPr lang="en-US" b="0" i="0" dirty="0" err="1">
                <a:solidFill>
                  <a:srgbClr val="A52A2A"/>
                </a:solidFill>
                <a:effectLst/>
                <a:latin typeface="Consolas" panose="020B0609020204030204" pitchFamily="49" charset="0"/>
              </a:rPr>
              <a:t>wee</a:t>
            </a:r>
            <a:r>
              <a:rPr lang="en-US" b="0" i="0" dirty="0">
                <a:solidFill>
                  <a:srgbClr val="A52A2A"/>
                </a:solidFill>
                <a:effectLst/>
                <a:latin typeface="Consolas" panose="020B0609020204030204" pitchFamily="49" charset="0"/>
              </a:rPr>
              <a:t> \n"</a:t>
            </a:r>
            <a:r>
              <a:rPr lang="en-US" b="0" i="0" dirty="0">
                <a:solidFill>
                  <a:srgbClr val="F8F8F8"/>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F8F8F8"/>
                </a:solidFill>
                <a:effectLst/>
                <a:latin typeface="Consolas" panose="020B0609020204030204" pitchFamily="49" charset="0"/>
              </a:rPr>
              <a:t>  }</a:t>
            </a:r>
            <a:br>
              <a:rPr lang="en-US" dirty="0">
                <a:solidFill>
                  <a:srgbClr val="F8F8F8"/>
                </a:solidFill>
              </a:rPr>
            </a:br>
            <a:r>
              <a:rPr lang="en-US" b="0" i="0" dirty="0">
                <a:solidFill>
                  <a:srgbClr val="F8F8F8"/>
                </a:solidFill>
                <a:effectLst/>
                <a:latin typeface="Consolas" panose="020B0609020204030204" pitchFamily="49" charset="0"/>
              </a:rPr>
              <a:t>};</a:t>
            </a:r>
            <a:br>
              <a:rPr lang="en-US" dirty="0"/>
            </a:br>
            <a:endParaRPr dirty="0"/>
          </a:p>
        </p:txBody>
      </p:sp>
      <p:sp>
        <p:nvSpPr>
          <p:cNvPr id="2" name="Google Shape;502;p38">
            <a:extLst>
              <a:ext uri="{FF2B5EF4-FFF2-40B4-BE49-F238E27FC236}">
                <a16:creationId xmlns:a16="http://schemas.microsoft.com/office/drawing/2014/main" id="{9F9DAF4E-387B-AAB2-1196-D7E57180DB45}"/>
              </a:ext>
            </a:extLst>
          </p:cNvPr>
          <p:cNvSpPr txBox="1"/>
          <p:nvPr/>
        </p:nvSpPr>
        <p:spPr>
          <a:xfrm>
            <a:off x="166950" y="1131412"/>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3" name="Google Shape;503;p38">
            <a:extLst>
              <a:ext uri="{FF2B5EF4-FFF2-40B4-BE49-F238E27FC236}">
                <a16:creationId xmlns:a16="http://schemas.microsoft.com/office/drawing/2014/main" id="{75B3DBCE-F5E3-640F-96C4-299D4926BD47}"/>
              </a:ext>
            </a:extLst>
          </p:cNvPr>
          <p:cNvSpPr txBox="1"/>
          <p:nvPr/>
        </p:nvSpPr>
        <p:spPr>
          <a:xfrm>
            <a:off x="8511565" y="3746754"/>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 name="TextBox 3">
            <a:extLst>
              <a:ext uri="{FF2B5EF4-FFF2-40B4-BE49-F238E27FC236}">
                <a16:creationId xmlns:a16="http://schemas.microsoft.com/office/drawing/2014/main" id="{933EC392-F5AB-E872-C7D5-BA9852A2054D}"/>
              </a:ext>
            </a:extLst>
          </p:cNvPr>
          <p:cNvSpPr txBox="1"/>
          <p:nvPr/>
        </p:nvSpPr>
        <p:spPr>
          <a:xfrm>
            <a:off x="4099585" y="1393738"/>
            <a:ext cx="4411980" cy="1815882"/>
          </a:xfrm>
          <a:prstGeom prst="rect">
            <a:avLst/>
          </a:prstGeom>
          <a:noFill/>
        </p:spPr>
        <p:txBody>
          <a:bodyPr wrap="square" rtlCol="0">
            <a:spAutoFit/>
          </a:bodyPr>
          <a:lstStyle/>
          <a:p>
            <a:br>
              <a:rPr lang="en-US" dirty="0"/>
            </a:br>
            <a:r>
              <a:rPr lang="en-US" b="0" i="0" dirty="0">
                <a:solidFill>
                  <a:srgbClr val="008000"/>
                </a:solidFill>
                <a:effectLst/>
                <a:latin typeface="Consolas" panose="020B0609020204030204" pitchFamily="49" charset="0"/>
              </a:rPr>
              <a:t>// Derived class</a:t>
            </a:r>
            <a:br>
              <a:rPr lang="en-US" b="0" i="0" dirty="0">
                <a:solidFill>
                  <a:srgbClr val="008000"/>
                </a:solidFill>
                <a:effectLst/>
                <a:latin typeface="Consolas" panose="020B0609020204030204" pitchFamily="49" charset="0"/>
              </a:rPr>
            </a:br>
            <a:r>
              <a:rPr lang="en-US" b="0" i="0" dirty="0" err="1">
                <a:solidFill>
                  <a:srgbClr val="0000CD"/>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t>
            </a:r>
            <a:r>
              <a:rPr lang="en-US" b="0" i="0" dirty="0">
                <a:solidFill>
                  <a:srgbClr val="F8F8F8"/>
                </a:solidFill>
                <a:effectLst/>
                <a:latin typeface="Consolas" panose="020B0609020204030204" pitchFamily="49" charset="0"/>
              </a:rPr>
              <a:t>Dog :</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public</a:t>
            </a:r>
            <a:r>
              <a:rPr lang="en-US" b="0" i="0" dirty="0">
                <a:solidFill>
                  <a:srgbClr val="000000"/>
                </a:solidFill>
                <a:effectLst/>
                <a:latin typeface="Consolas" panose="020B0609020204030204" pitchFamily="49" charset="0"/>
              </a:rPr>
              <a:t> </a:t>
            </a:r>
            <a:r>
              <a:rPr lang="en-US" b="0" i="0" dirty="0">
                <a:solidFill>
                  <a:srgbClr val="F8F8F8"/>
                </a:solidFill>
                <a:effectLst/>
                <a:latin typeface="Consolas" panose="020B0609020204030204" pitchFamily="49" charset="0"/>
              </a:rPr>
              <a:t>Animal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public</a:t>
            </a:r>
            <a:r>
              <a:rPr lang="en-US" b="0" i="0" dirty="0">
                <a:solidFill>
                  <a:srgbClr val="F8F8F8"/>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void</a:t>
            </a:r>
            <a:r>
              <a:rPr lang="en-US" b="0" i="0" dirty="0">
                <a:solidFill>
                  <a:srgbClr val="000000"/>
                </a:solidFill>
                <a:effectLst/>
                <a:latin typeface="Consolas" panose="020B0609020204030204" pitchFamily="49" charset="0"/>
              </a:rPr>
              <a:t> </a:t>
            </a:r>
            <a:r>
              <a:rPr lang="en-US" b="0" i="0" dirty="0" err="1">
                <a:solidFill>
                  <a:srgbClr val="F8F8F8"/>
                </a:solidFill>
                <a:effectLst/>
                <a:latin typeface="Consolas" panose="020B0609020204030204" pitchFamily="49" charset="0"/>
              </a:rPr>
              <a:t>animalSound</a:t>
            </a:r>
            <a:r>
              <a:rPr lang="en-US" b="0" i="0" dirty="0">
                <a:solidFill>
                  <a:srgbClr val="F8F8F8"/>
                </a:solidFill>
                <a:effectLst/>
                <a:latin typeface="Consolas" panose="020B0609020204030204" pitchFamily="49" charset="0"/>
              </a:rPr>
              <a:t>() {</a:t>
            </a:r>
            <a:br>
              <a:rPr lang="en-US" dirty="0">
                <a:solidFill>
                  <a:srgbClr val="F8F8F8"/>
                </a:solidFill>
              </a:rPr>
            </a:br>
            <a:r>
              <a:rPr lang="en-US" b="0" i="0" dirty="0">
                <a:solidFill>
                  <a:srgbClr val="000000"/>
                </a:solidFill>
                <a:effectLst/>
                <a:latin typeface="Consolas" panose="020B0609020204030204" pitchFamily="49" charset="0"/>
              </a:rPr>
              <a:t>      </a:t>
            </a:r>
            <a:r>
              <a:rPr lang="en-US" b="0" i="0" dirty="0" err="1">
                <a:solidFill>
                  <a:srgbClr val="F8F8F8"/>
                </a:solidFill>
                <a:effectLst/>
                <a:latin typeface="Consolas" panose="020B0609020204030204" pitchFamily="49" charset="0"/>
              </a:rPr>
              <a:t>cout</a:t>
            </a:r>
            <a:r>
              <a:rPr lang="en-US" b="0" i="0" dirty="0">
                <a:solidFill>
                  <a:srgbClr val="F8F8F8"/>
                </a:solidFill>
                <a:effectLst/>
                <a:latin typeface="Consolas" panose="020B0609020204030204" pitchFamily="49" charset="0"/>
              </a:rPr>
              <a:t> &lt;&lt; </a:t>
            </a:r>
            <a:r>
              <a:rPr lang="en-US" b="0" i="0" dirty="0">
                <a:solidFill>
                  <a:srgbClr val="A52A2A"/>
                </a:solidFill>
                <a:effectLst/>
                <a:latin typeface="Consolas" panose="020B0609020204030204" pitchFamily="49" charset="0"/>
              </a:rPr>
              <a:t>"The dog says: bow wow \n"</a:t>
            </a:r>
            <a:r>
              <a:rPr lang="en-US" b="0" i="0" dirty="0">
                <a:solidFill>
                  <a:srgbClr val="F8F8F8"/>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F8F8F8"/>
                </a:solidFill>
                <a:effectLst/>
                <a:latin typeface="Consolas" panose="020B0609020204030204" pitchFamily="49" charset="0"/>
              </a:rPr>
              <a:t>}</a:t>
            </a:r>
            <a:br>
              <a:rPr lang="en-US" dirty="0">
                <a:solidFill>
                  <a:srgbClr val="F8F8F8"/>
                </a:solidFill>
              </a:rPr>
            </a:br>
            <a:r>
              <a:rPr lang="en-US" b="0" i="0" dirty="0">
                <a:solidFill>
                  <a:srgbClr val="F8F8F8"/>
                </a:solidFill>
                <a:effectLst/>
                <a:latin typeface="Consolas" panose="020B0609020204030204" pitchFamily="49" charset="0"/>
              </a:rPr>
              <a:t>};</a:t>
            </a:r>
            <a:endParaRPr lang="en-US" dirty="0">
              <a:solidFill>
                <a:srgbClr val="F8F8F8"/>
              </a:solidFill>
            </a:endParaRPr>
          </a:p>
        </p:txBody>
      </p:sp>
    </p:spTree>
    <p:extLst>
      <p:ext uri="{BB962C8B-B14F-4D97-AF65-F5344CB8AC3E}">
        <p14:creationId xmlns:p14="http://schemas.microsoft.com/office/powerpoint/2010/main" val="3370538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2"/>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8F8F8"/>
                </a:solidFill>
              </a:rPr>
              <a:t>Ab</a:t>
            </a:r>
            <a:r>
              <a:rPr lang="en" dirty="0">
                <a:solidFill>
                  <a:schemeClr val="accent4">
                    <a:lumMod val="75000"/>
                  </a:schemeClr>
                </a:solidFill>
              </a:rPr>
              <a:t>straction</a:t>
            </a:r>
            <a:endParaRPr dirty="0">
              <a:solidFill>
                <a:srgbClr val="F8F8F8"/>
              </a:solidFill>
            </a:endParaRPr>
          </a:p>
        </p:txBody>
      </p:sp>
      <p:sp>
        <p:nvSpPr>
          <p:cNvPr id="641" name="Google Shape;641;p42"/>
          <p:cNvSpPr txBox="1">
            <a:spLocks noGrp="1"/>
          </p:cNvSpPr>
          <p:nvPr>
            <p:ph type="subTitle" idx="1"/>
          </p:nvPr>
        </p:nvSpPr>
        <p:spPr>
          <a:xfrm>
            <a:off x="414391" y="1464550"/>
            <a:ext cx="4526578" cy="3382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0000"/>
                </a:solidFill>
              </a:rPr>
              <a:t>Abstraction</a:t>
            </a:r>
            <a:r>
              <a:rPr lang="en-US" dirty="0">
                <a:solidFill>
                  <a:srgbClr val="F8F8F8"/>
                </a:solidFill>
              </a:rPr>
              <a:t> is basically hiding the implementation and gain access to there functionality by exposing by extend keyword. </a:t>
            </a:r>
          </a:p>
          <a:p>
            <a:pPr marL="0" lvl="0" indent="0" algn="l" rtl="0">
              <a:spcBef>
                <a:spcPts val="0"/>
              </a:spcBef>
              <a:spcAft>
                <a:spcPts val="0"/>
              </a:spcAft>
              <a:buNone/>
            </a:pPr>
            <a:endParaRPr lang="en-US" dirty="0">
              <a:solidFill>
                <a:srgbClr val="F8F8F8"/>
              </a:solidFill>
            </a:endParaRPr>
          </a:p>
          <a:p>
            <a:pPr marL="0" lvl="0" indent="0" algn="l" rtl="0">
              <a:spcBef>
                <a:spcPts val="0"/>
              </a:spcBef>
              <a:spcAft>
                <a:spcPts val="0"/>
              </a:spcAft>
              <a:buNone/>
            </a:pPr>
            <a:r>
              <a:rPr lang="en-US" dirty="0">
                <a:solidFill>
                  <a:srgbClr val="F8F8F8"/>
                </a:solidFill>
              </a:rPr>
              <a:t>-An abstract class is a class that may not have any direct instances. </a:t>
            </a:r>
          </a:p>
          <a:p>
            <a:pPr marL="0" lvl="0" indent="0" algn="l" rtl="0">
              <a:spcBef>
                <a:spcPts val="0"/>
              </a:spcBef>
              <a:spcAft>
                <a:spcPts val="0"/>
              </a:spcAft>
              <a:buNone/>
            </a:pPr>
            <a:r>
              <a:rPr lang="en-US" dirty="0">
                <a:solidFill>
                  <a:srgbClr val="F8F8F8"/>
                </a:solidFill>
              </a:rPr>
              <a:t>-An abstract operation is an operation that it is incomplete and requires a child to supply an implementation of the operation.</a:t>
            </a:r>
          </a:p>
        </p:txBody>
      </p:sp>
      <p:sp>
        <p:nvSpPr>
          <p:cNvPr id="651" name="Google Shape;651;p42"/>
          <p:cNvSpPr txBox="1"/>
          <p:nvPr/>
        </p:nvSpPr>
        <p:spPr>
          <a:xfrm>
            <a:off x="226313" y="2963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652" name="Google Shape;652;p42"/>
          <p:cNvSpPr txBox="1"/>
          <p:nvPr/>
        </p:nvSpPr>
        <p:spPr>
          <a:xfrm>
            <a:off x="7343775" y="415290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653" name="Google Shape;653;p42"/>
          <p:cNvSpPr txBox="1"/>
          <p:nvPr/>
        </p:nvSpPr>
        <p:spPr>
          <a:xfrm>
            <a:off x="7951750" y="436590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654" name="Google Shape;654;p42"/>
          <p:cNvSpPr txBox="1"/>
          <p:nvPr/>
        </p:nvSpPr>
        <p:spPr>
          <a:xfrm>
            <a:off x="670663" y="51105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5"/>
                </a:solidFill>
                <a:latin typeface="Fira Code"/>
                <a:ea typeface="Fira Code"/>
                <a:cs typeface="Fira Code"/>
                <a:sym typeface="Fira Code"/>
              </a:rPr>
              <a:t>..</a:t>
            </a:r>
            <a:endParaRPr sz="5000" dirty="0">
              <a:solidFill>
                <a:schemeClr val="accent5"/>
              </a:solidFill>
            </a:endParaRPr>
          </a:p>
        </p:txBody>
      </p:sp>
      <p:grpSp>
        <p:nvGrpSpPr>
          <p:cNvPr id="655" name="Google Shape;655;p42"/>
          <p:cNvGrpSpPr/>
          <p:nvPr/>
        </p:nvGrpSpPr>
        <p:grpSpPr>
          <a:xfrm>
            <a:off x="8389787" y="179931"/>
            <a:ext cx="486393" cy="125690"/>
            <a:chOff x="-890300" y="1406550"/>
            <a:chExt cx="806088" cy="208200"/>
          </a:xfrm>
        </p:grpSpPr>
        <p:sp>
          <p:nvSpPr>
            <p:cNvPr id="656" name="Google Shape;656;p42"/>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AutoShape 2" descr="Introduction to Object Oriented Programming Concepts (OOP) | Dizitall  Solutions Ltd.">
            <a:extLst>
              <a:ext uri="{FF2B5EF4-FFF2-40B4-BE49-F238E27FC236}">
                <a16:creationId xmlns:a16="http://schemas.microsoft.com/office/drawing/2014/main" id="{140A51B5-D2D9-DA2D-D32C-76D8C11920B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250C421E-ED73-1C03-7C8A-AB208D1B44D0}"/>
              </a:ext>
            </a:extLst>
          </p:cNvPr>
          <p:cNvPicPr>
            <a:picLocks noChangeAspect="1"/>
          </p:cNvPicPr>
          <p:nvPr/>
        </p:nvPicPr>
        <p:blipFill rotWithShape="1">
          <a:blip r:embed="rId3"/>
          <a:srcRect l="9641" t="5216" r="4724" b="337"/>
          <a:stretch/>
        </p:blipFill>
        <p:spPr>
          <a:xfrm>
            <a:off x="4956777" y="1464550"/>
            <a:ext cx="4148977" cy="2573943"/>
          </a:xfrm>
          <a:prstGeom prst="rect">
            <a:avLst/>
          </a:prstGeom>
        </p:spPr>
      </p:pic>
    </p:spTree>
    <p:extLst>
      <p:ext uri="{BB962C8B-B14F-4D97-AF65-F5344CB8AC3E}">
        <p14:creationId xmlns:p14="http://schemas.microsoft.com/office/powerpoint/2010/main" val="896033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Example: </a:t>
            </a:r>
            <a:r>
              <a:rPr lang="en" dirty="0">
                <a:solidFill>
                  <a:schemeClr val="accent4">
                    <a:lumMod val="75000"/>
                  </a:schemeClr>
                </a:solidFill>
              </a:rPr>
              <a:t>Abstraction</a:t>
            </a:r>
            <a:endParaRPr dirty="0">
              <a:solidFill>
                <a:schemeClr val="accent4">
                  <a:lumMod val="75000"/>
                </a:schemeClr>
              </a:solidFill>
            </a:endParaRPr>
          </a:p>
        </p:txBody>
      </p:sp>
      <p:sp>
        <p:nvSpPr>
          <p:cNvPr id="298" name="Google Shape;298;p32"/>
          <p:cNvSpPr txBox="1">
            <a:spLocks noGrp="1"/>
          </p:cNvSpPr>
          <p:nvPr>
            <p:ph type="body" idx="1"/>
          </p:nvPr>
        </p:nvSpPr>
        <p:spPr>
          <a:xfrm>
            <a:off x="720000" y="1408255"/>
            <a:ext cx="4509726" cy="31878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00CD"/>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t>
            </a:r>
            <a:r>
              <a:rPr lang="en-US" b="0" i="0" dirty="0" err="1">
                <a:solidFill>
                  <a:srgbClr val="F8F8F8"/>
                </a:solidFill>
                <a:effectLst/>
                <a:latin typeface="Consolas" panose="020B0609020204030204" pitchFamily="49" charset="0"/>
              </a:rPr>
              <a:t>MyClass</a:t>
            </a:r>
            <a:r>
              <a:rPr lang="en-US" b="0" i="0" dirty="0">
                <a:solidFill>
                  <a:srgbClr val="F8F8F8"/>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1" i="0" dirty="0">
                <a:solidFill>
                  <a:srgbClr val="0000CD"/>
                </a:solidFill>
                <a:effectLst/>
                <a:latin typeface="Consolas" panose="020B0609020204030204" pitchFamily="49" charset="0"/>
              </a:rPr>
              <a:t>public</a:t>
            </a:r>
            <a:r>
              <a:rPr lang="en-US" b="1" i="0" dirty="0">
                <a:solidFill>
                  <a:srgbClr val="F8F8F8"/>
                </a:solidFill>
                <a:effectLst/>
                <a:latin typeface="Consolas" panose="020B0609020204030204" pitchFamily="49" charset="0"/>
              </a:rPr>
              <a:t>:</a:t>
            </a:r>
            <a:r>
              <a:rPr lang="en-US" b="0" i="0" dirty="0">
                <a:solidFill>
                  <a:srgbClr val="F8F8F8"/>
                </a:solidFill>
                <a:effectLst/>
                <a:latin typeface="Consolas" panose="020B0609020204030204" pitchFamily="49" charset="0"/>
              </a:rPr>
              <a:t> </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Public access specifier</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int</a:t>
            </a:r>
            <a:r>
              <a:rPr lang="en-US" b="0" i="0" dirty="0">
                <a:solidFill>
                  <a:srgbClr val="F8F8F8"/>
                </a:solidFill>
                <a:effectLst/>
                <a:latin typeface="Consolas" panose="020B0609020204030204" pitchFamily="49" charset="0"/>
              </a:rPr>
              <a:t> x;   </a:t>
            </a:r>
            <a:r>
              <a:rPr lang="en-US" b="0" i="0" dirty="0">
                <a:solidFill>
                  <a:srgbClr val="008000"/>
                </a:solidFill>
                <a:effectLst/>
                <a:latin typeface="Consolas" panose="020B0609020204030204" pitchFamily="49" charset="0"/>
              </a:rPr>
              <a:t>// Public attribute</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 </a:t>
            </a:r>
            <a:r>
              <a:rPr lang="en-US" b="1" i="0" dirty="0">
                <a:solidFill>
                  <a:srgbClr val="0000CD"/>
                </a:solidFill>
                <a:effectLst/>
                <a:latin typeface="Consolas" panose="020B0609020204030204" pitchFamily="49" charset="0"/>
              </a:rPr>
              <a:t>private</a:t>
            </a:r>
            <a:r>
              <a:rPr lang="en-US" b="1" i="0" dirty="0">
                <a:solidFill>
                  <a:srgbClr val="F8F8F8"/>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Private access specifier</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int</a:t>
            </a:r>
            <a:r>
              <a:rPr lang="en-US" b="0" i="0" dirty="0">
                <a:solidFill>
                  <a:srgbClr val="F8F8F8"/>
                </a:solidFill>
                <a:effectLst/>
                <a:latin typeface="Consolas" panose="020B0609020204030204" pitchFamily="49" charset="0"/>
              </a:rPr>
              <a:t> y; </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Private attribute</a:t>
            </a:r>
            <a:br>
              <a:rPr lang="en-US" b="0" i="0" dirty="0">
                <a:solidFill>
                  <a:srgbClr val="008000"/>
                </a:solidFill>
                <a:effectLst/>
                <a:latin typeface="Consolas" panose="020B0609020204030204" pitchFamily="49" charset="0"/>
              </a:rPr>
            </a:br>
            <a:r>
              <a:rPr lang="en-US" b="0" i="0" dirty="0">
                <a:solidFill>
                  <a:srgbClr val="F8F8F8"/>
                </a:solidFill>
                <a:effectLst/>
                <a:latin typeface="Consolas" panose="020B0609020204030204" pitchFamily="49" charset="0"/>
              </a:rPr>
              <a:t>};</a:t>
            </a:r>
            <a:br>
              <a:rPr lang="en-US" dirty="0"/>
            </a:br>
            <a:br>
              <a:rPr lang="en-US" dirty="0"/>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a:solidFill>
                  <a:srgbClr val="F8F8F8"/>
                </a:solidFill>
                <a:effectLst/>
                <a:latin typeface="Consolas" panose="020B0609020204030204" pitchFamily="49" charset="0"/>
              </a:rPr>
              <a:t>main() {</a:t>
            </a:r>
            <a:br>
              <a:rPr lang="en-US" dirty="0"/>
            </a:br>
            <a:r>
              <a:rPr lang="en-US" b="0" i="0" dirty="0">
                <a:solidFill>
                  <a:srgbClr val="000000"/>
                </a:solidFill>
                <a:effectLst/>
                <a:latin typeface="Consolas" panose="020B0609020204030204" pitchFamily="49" charset="0"/>
              </a:rPr>
              <a:t>  </a:t>
            </a:r>
            <a:r>
              <a:rPr lang="en-US" b="0" i="0" dirty="0" err="1">
                <a:solidFill>
                  <a:srgbClr val="F8F8F8"/>
                </a:solidFill>
                <a:effectLst/>
                <a:latin typeface="Consolas" panose="020B0609020204030204" pitchFamily="49" charset="0"/>
              </a:rPr>
              <a:t>MyClass</a:t>
            </a:r>
            <a:r>
              <a:rPr lang="en-US" b="0" i="0" dirty="0">
                <a:solidFill>
                  <a:srgbClr val="F8F8F8"/>
                </a:solidFill>
                <a:effectLst/>
                <a:latin typeface="Consolas" panose="020B0609020204030204" pitchFamily="49" charset="0"/>
              </a:rPr>
              <a:t> </a:t>
            </a:r>
            <a:r>
              <a:rPr lang="en-US" b="0" i="0" dirty="0" err="1">
                <a:solidFill>
                  <a:srgbClr val="F8F8F8"/>
                </a:solidFill>
                <a:effectLst/>
                <a:latin typeface="Consolas" panose="020B0609020204030204" pitchFamily="49" charset="0"/>
              </a:rPr>
              <a:t>myObj</a:t>
            </a:r>
            <a:r>
              <a:rPr lang="en-US" b="0" i="0" dirty="0">
                <a:solidFill>
                  <a:srgbClr val="F8F8F8"/>
                </a:solidFill>
                <a:effectLst/>
                <a:latin typeface="Consolas" panose="020B0609020204030204" pitchFamily="49" charset="0"/>
              </a:rPr>
              <a:t>;</a:t>
            </a:r>
            <a:br>
              <a:rPr lang="en-US" dirty="0">
                <a:solidFill>
                  <a:srgbClr val="F8F8F8"/>
                </a:solidFill>
              </a:rPr>
            </a:br>
            <a:r>
              <a:rPr lang="en-US" b="0" i="0" dirty="0">
                <a:solidFill>
                  <a:srgbClr val="F8F8F8"/>
                </a:solidFill>
                <a:effectLst/>
                <a:latin typeface="Consolas" panose="020B0609020204030204" pitchFamily="49" charset="0"/>
              </a:rPr>
              <a:t>  </a:t>
            </a:r>
            <a:r>
              <a:rPr lang="en-US" b="0" i="0" dirty="0" err="1">
                <a:solidFill>
                  <a:srgbClr val="F8F8F8"/>
                </a:solidFill>
                <a:effectLst/>
                <a:latin typeface="Consolas" panose="020B0609020204030204" pitchFamily="49" charset="0"/>
              </a:rPr>
              <a:t>myObj.x</a:t>
            </a:r>
            <a:r>
              <a:rPr lang="en-US" b="0" i="0" dirty="0">
                <a:solidFill>
                  <a:srgbClr val="F8F8F8"/>
                </a:solidFill>
                <a:effectLst/>
                <a:latin typeface="Consolas" panose="020B0609020204030204" pitchFamily="49" charset="0"/>
              </a:rPr>
              <a:t> = </a:t>
            </a:r>
            <a:r>
              <a:rPr lang="en-US" b="0" i="0" dirty="0">
                <a:solidFill>
                  <a:srgbClr val="FF0000"/>
                </a:solidFill>
                <a:effectLst/>
                <a:latin typeface="Consolas" panose="020B0609020204030204" pitchFamily="49" charset="0"/>
              </a:rPr>
              <a:t>25</a:t>
            </a:r>
            <a:r>
              <a:rPr lang="en-US" b="0" i="0" dirty="0">
                <a:solidFill>
                  <a:srgbClr val="F8F8F8"/>
                </a:solidFill>
                <a:effectLst/>
                <a:latin typeface="Consolas" panose="020B0609020204030204" pitchFamily="49" charset="0"/>
              </a:rPr>
              <a:t>; </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Allowed (public)</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err="1">
                <a:solidFill>
                  <a:srgbClr val="F8F8F8"/>
                </a:solidFill>
                <a:effectLst/>
                <a:latin typeface="Consolas" panose="020B0609020204030204" pitchFamily="49" charset="0"/>
              </a:rPr>
              <a:t>myObj.y</a:t>
            </a:r>
            <a:r>
              <a:rPr lang="en-US" b="0" i="0" dirty="0">
                <a:solidFill>
                  <a:srgbClr val="F8F8F8"/>
                </a:solidFill>
                <a:effectLst/>
                <a:latin typeface="Consolas" panose="020B0609020204030204" pitchFamily="49" charset="0"/>
              </a:rPr>
              <a:t> = </a:t>
            </a:r>
            <a:r>
              <a:rPr lang="en-US" b="0" i="0" dirty="0">
                <a:solidFill>
                  <a:srgbClr val="FF0000"/>
                </a:solidFill>
                <a:effectLst/>
                <a:latin typeface="Consolas" panose="020B0609020204030204" pitchFamily="49" charset="0"/>
              </a:rPr>
              <a:t>50</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Not allowed (private)</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F8F8F8"/>
                </a:solidFill>
                <a:effectLst/>
                <a:latin typeface="Consolas" panose="020B0609020204030204" pitchFamily="49" charset="0"/>
              </a:rPr>
              <a:t>;</a:t>
            </a:r>
            <a:br>
              <a:rPr lang="en-US" dirty="0"/>
            </a:br>
            <a:r>
              <a:rPr lang="en-US" b="0" i="0" dirty="0">
                <a:solidFill>
                  <a:srgbClr val="F8F8F8"/>
                </a:solidFill>
                <a:effectLst/>
                <a:latin typeface="Consolas" panose="020B0609020204030204" pitchFamily="49" charset="0"/>
              </a:rPr>
              <a:t>};</a:t>
            </a:r>
            <a:endParaRPr dirty="0">
              <a:solidFill>
                <a:srgbClr val="F8F8F8"/>
              </a:solidFill>
            </a:endParaRPr>
          </a:p>
        </p:txBody>
      </p:sp>
      <p:sp>
        <p:nvSpPr>
          <p:cNvPr id="2" name="Google Shape;502;p38">
            <a:extLst>
              <a:ext uri="{FF2B5EF4-FFF2-40B4-BE49-F238E27FC236}">
                <a16:creationId xmlns:a16="http://schemas.microsoft.com/office/drawing/2014/main" id="{9F9DAF4E-387B-AAB2-1196-D7E57180DB45}"/>
              </a:ext>
            </a:extLst>
          </p:cNvPr>
          <p:cNvSpPr txBox="1"/>
          <p:nvPr/>
        </p:nvSpPr>
        <p:spPr>
          <a:xfrm>
            <a:off x="166950" y="1131412"/>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3" name="Google Shape;503;p38">
            <a:extLst>
              <a:ext uri="{FF2B5EF4-FFF2-40B4-BE49-F238E27FC236}">
                <a16:creationId xmlns:a16="http://schemas.microsoft.com/office/drawing/2014/main" id="{75B3DBCE-F5E3-640F-96C4-299D4926BD47}"/>
              </a:ext>
            </a:extLst>
          </p:cNvPr>
          <p:cNvSpPr txBox="1"/>
          <p:nvPr/>
        </p:nvSpPr>
        <p:spPr>
          <a:xfrm>
            <a:off x="8511565" y="3746754"/>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6" name="TextBox 5">
            <a:extLst>
              <a:ext uri="{FF2B5EF4-FFF2-40B4-BE49-F238E27FC236}">
                <a16:creationId xmlns:a16="http://schemas.microsoft.com/office/drawing/2014/main" id="{075DCFAB-AD99-95E2-80EA-54C74C9C5FD1}"/>
              </a:ext>
            </a:extLst>
          </p:cNvPr>
          <p:cNvSpPr txBox="1"/>
          <p:nvPr/>
        </p:nvSpPr>
        <p:spPr>
          <a:xfrm>
            <a:off x="4876800" y="1408255"/>
            <a:ext cx="3280611" cy="3108543"/>
          </a:xfrm>
          <a:prstGeom prst="rect">
            <a:avLst/>
          </a:prstGeom>
          <a:noFill/>
        </p:spPr>
        <p:txBody>
          <a:bodyPr wrap="square" rtlCol="0">
            <a:spAutoFit/>
          </a:bodyPr>
          <a:lstStyle/>
          <a:p>
            <a:pPr algn="l" fontAlgn="base"/>
            <a:r>
              <a:rPr lang="en-US" b="0" i="0" dirty="0">
                <a:solidFill>
                  <a:srgbClr val="FFFFFF"/>
                </a:solidFill>
                <a:effectLst/>
                <a:latin typeface="Nunito" pitchFamily="2" charset="0"/>
              </a:rPr>
              <a:t>NOTE: </a:t>
            </a:r>
          </a:p>
          <a:p>
            <a:pPr algn="l" fontAlgn="base"/>
            <a:endParaRPr lang="en-US" dirty="0">
              <a:solidFill>
                <a:srgbClr val="FFFFFF"/>
              </a:solidFill>
              <a:latin typeface="Nunito" pitchFamily="2" charset="0"/>
            </a:endParaRPr>
          </a:p>
          <a:p>
            <a:pPr algn="l" fontAlgn="base"/>
            <a:r>
              <a:rPr lang="en-US" b="0" i="0" dirty="0">
                <a:solidFill>
                  <a:srgbClr val="FFFFFF"/>
                </a:solidFill>
                <a:effectLst/>
                <a:latin typeface="Nunito" pitchFamily="2" charset="0"/>
              </a:rPr>
              <a:t>We can use access specifiers to enforce restrictions on class members. For example:</a:t>
            </a:r>
          </a:p>
          <a:p>
            <a:pPr algn="l" fontAlgn="base">
              <a:buFont typeface="Arial" panose="020B0604020202020204" pitchFamily="34" charset="0"/>
              <a:buChar char="•"/>
            </a:pPr>
            <a:r>
              <a:rPr lang="en-US" b="0" i="0" dirty="0">
                <a:solidFill>
                  <a:srgbClr val="FFFFFF"/>
                </a:solidFill>
                <a:effectLst/>
                <a:latin typeface="Nunito" pitchFamily="2" charset="0"/>
              </a:rPr>
              <a:t>Members declared as </a:t>
            </a:r>
            <a:r>
              <a:rPr lang="en-US" b="1" i="0" dirty="0">
                <a:solidFill>
                  <a:srgbClr val="FF0000"/>
                </a:solidFill>
                <a:effectLst/>
                <a:latin typeface="Nunito" pitchFamily="2" charset="0"/>
              </a:rPr>
              <a:t>public</a:t>
            </a:r>
            <a:r>
              <a:rPr lang="en-US" b="1" i="0" dirty="0">
                <a:solidFill>
                  <a:srgbClr val="FFFFFF"/>
                </a:solidFill>
                <a:effectLst/>
                <a:latin typeface="Nunito" pitchFamily="2" charset="0"/>
              </a:rPr>
              <a:t> </a:t>
            </a:r>
            <a:r>
              <a:rPr lang="en-US" b="0" i="0" dirty="0">
                <a:solidFill>
                  <a:srgbClr val="FFFFFF"/>
                </a:solidFill>
                <a:effectLst/>
                <a:latin typeface="Nunito" pitchFamily="2" charset="0"/>
              </a:rPr>
              <a:t>in a class can be accessed from anywhere in the program.</a:t>
            </a:r>
          </a:p>
          <a:p>
            <a:pPr algn="l" fontAlgn="base">
              <a:buFont typeface="Arial" panose="020B0604020202020204" pitchFamily="34" charset="0"/>
              <a:buChar char="•"/>
            </a:pPr>
            <a:r>
              <a:rPr lang="en-US" b="0" i="0" dirty="0">
                <a:solidFill>
                  <a:srgbClr val="FFFFFF"/>
                </a:solidFill>
                <a:effectLst/>
                <a:latin typeface="Nunito" pitchFamily="2" charset="0"/>
              </a:rPr>
              <a:t>Members declared as </a:t>
            </a:r>
            <a:r>
              <a:rPr lang="en-US" b="1" i="0" dirty="0">
                <a:solidFill>
                  <a:srgbClr val="FF0000"/>
                </a:solidFill>
                <a:effectLst/>
                <a:latin typeface="Nunito" pitchFamily="2" charset="0"/>
              </a:rPr>
              <a:t>private</a:t>
            </a:r>
            <a:r>
              <a:rPr lang="en-US" b="1" i="0" dirty="0">
                <a:solidFill>
                  <a:srgbClr val="FFFFFF"/>
                </a:solidFill>
                <a:effectLst/>
                <a:latin typeface="Nunito" pitchFamily="2" charset="0"/>
              </a:rPr>
              <a:t> </a:t>
            </a:r>
            <a:r>
              <a:rPr lang="en-US" b="0" i="0" dirty="0">
                <a:solidFill>
                  <a:srgbClr val="FFFFFF"/>
                </a:solidFill>
                <a:effectLst/>
                <a:latin typeface="Nunito" pitchFamily="2" charset="0"/>
              </a:rPr>
              <a:t>in a class, can be accessed only from within the class. They are not allowed to be accessed from any part of the code outside the class.</a:t>
            </a:r>
          </a:p>
          <a:p>
            <a:endParaRPr lang="en-US" dirty="0"/>
          </a:p>
        </p:txBody>
      </p:sp>
    </p:spTree>
    <p:extLst>
      <p:ext uri="{BB962C8B-B14F-4D97-AF65-F5344CB8AC3E}">
        <p14:creationId xmlns:p14="http://schemas.microsoft.com/office/powerpoint/2010/main" val="4271781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2"/>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lumMod val="75000"/>
                  </a:schemeClr>
                </a:solidFill>
              </a:rPr>
              <a:t>En</a:t>
            </a:r>
            <a:r>
              <a:rPr lang="en" dirty="0">
                <a:solidFill>
                  <a:srgbClr val="F8F8F8"/>
                </a:solidFill>
              </a:rPr>
              <a:t>capsulation</a:t>
            </a:r>
            <a:endParaRPr dirty="0">
              <a:solidFill>
                <a:srgbClr val="F8F8F8"/>
              </a:solidFill>
            </a:endParaRPr>
          </a:p>
        </p:txBody>
      </p:sp>
      <p:sp>
        <p:nvSpPr>
          <p:cNvPr id="641" name="Google Shape;641;p42"/>
          <p:cNvSpPr txBox="1">
            <a:spLocks noGrp="1"/>
          </p:cNvSpPr>
          <p:nvPr>
            <p:ph type="subTitle" idx="1"/>
          </p:nvPr>
        </p:nvSpPr>
        <p:spPr>
          <a:xfrm>
            <a:off x="414391" y="1464550"/>
            <a:ext cx="4879504" cy="3382575"/>
          </a:xfrm>
          <a:prstGeom prst="rect">
            <a:avLst/>
          </a:prstGeom>
        </p:spPr>
        <p:txBody>
          <a:bodyPr spcFirstLastPara="1" wrap="square" lIns="91425" tIns="91425" rIns="91425" bIns="91425" anchor="t" anchorCtr="0">
            <a:noAutofit/>
          </a:bodyPr>
          <a:lstStyle/>
          <a:p>
            <a:pPr marL="88900" indent="0" algn="l" fontAlgn="base"/>
            <a:r>
              <a:rPr lang="en-US" sz="1300" b="0" i="0" dirty="0">
                <a:solidFill>
                  <a:srgbClr val="FF0000"/>
                </a:solidFill>
                <a:effectLst/>
                <a:latin typeface="Nunito" pitchFamily="2" charset="0"/>
              </a:rPr>
              <a:t>Encapsulation</a:t>
            </a:r>
            <a:r>
              <a:rPr lang="en-US" sz="1300" b="1" i="0" dirty="0">
                <a:solidFill>
                  <a:srgbClr val="FFFFFF"/>
                </a:solidFill>
                <a:effectLst/>
                <a:latin typeface="Nunito" pitchFamily="2" charset="0"/>
              </a:rPr>
              <a:t> </a:t>
            </a:r>
            <a:r>
              <a:rPr lang="en-US" sz="1300" b="0" i="0" dirty="0">
                <a:solidFill>
                  <a:srgbClr val="FFFFFF"/>
                </a:solidFill>
                <a:effectLst/>
                <a:latin typeface="Nunito" pitchFamily="2" charset="0"/>
              </a:rPr>
              <a:t>in C++ is defined as the wrapping up of data and information in a single unit. In Object Oriented Programming, Encapsulation is defined as binding together the data and the functions that manipulate them.</a:t>
            </a:r>
          </a:p>
          <a:p>
            <a:pPr algn="l" fontAlgn="base"/>
            <a:endParaRPr lang="en-US" sz="1300" b="0" i="0" dirty="0">
              <a:solidFill>
                <a:srgbClr val="FFFFFF"/>
              </a:solidFill>
              <a:effectLst/>
              <a:latin typeface="Nunito" pitchFamily="2" charset="0"/>
            </a:endParaRPr>
          </a:p>
          <a:p>
            <a:pPr marL="88900" indent="0" algn="l" fontAlgn="base"/>
            <a:r>
              <a:rPr lang="en-US" sz="1300" b="0" i="0" dirty="0">
                <a:solidFill>
                  <a:srgbClr val="FFFFFF"/>
                </a:solidFill>
                <a:effectLst/>
                <a:latin typeface="Nunito" pitchFamily="2" charset="0"/>
              </a:rPr>
              <a:t>Consider a real-life example of encapsulation, in a company, there are different sections like the accounts section, finance section, sales section, etc. Now,</a:t>
            </a:r>
          </a:p>
          <a:p>
            <a:pPr marL="88900" indent="0" algn="l" fontAlgn="base"/>
            <a:endParaRPr lang="en-US" sz="1300" b="0" i="0" dirty="0">
              <a:solidFill>
                <a:srgbClr val="FFFFFF"/>
              </a:solidFill>
              <a:effectLst/>
              <a:latin typeface="Nunito" pitchFamily="2" charset="0"/>
            </a:endParaRPr>
          </a:p>
          <a:p>
            <a:pPr marL="88900" indent="0" algn="l" fontAlgn="base"/>
            <a:r>
              <a:rPr lang="en-US" sz="1300" b="0" i="0" dirty="0">
                <a:solidFill>
                  <a:srgbClr val="FFFFFF"/>
                </a:solidFill>
                <a:effectLst/>
                <a:latin typeface="Nunito" pitchFamily="2" charset="0"/>
              </a:rPr>
              <a:t>- </a:t>
            </a:r>
            <a:r>
              <a:rPr lang="en-US" sz="1300" b="0" i="0" dirty="0">
                <a:solidFill>
                  <a:srgbClr val="92D050"/>
                </a:solidFill>
                <a:effectLst/>
                <a:latin typeface="Nunito" pitchFamily="2" charset="0"/>
              </a:rPr>
              <a:t>The finance</a:t>
            </a:r>
            <a:r>
              <a:rPr lang="en-US" sz="1300" b="0" i="0" dirty="0">
                <a:solidFill>
                  <a:srgbClr val="FFFFFF"/>
                </a:solidFill>
                <a:effectLst/>
                <a:latin typeface="Nunito" pitchFamily="2" charset="0"/>
              </a:rPr>
              <a:t> </a:t>
            </a:r>
            <a:r>
              <a:rPr lang="en-US" sz="1300" b="0" i="0" dirty="0">
                <a:solidFill>
                  <a:srgbClr val="92D050"/>
                </a:solidFill>
                <a:effectLst/>
                <a:latin typeface="Nunito" pitchFamily="2" charset="0"/>
              </a:rPr>
              <a:t>section</a:t>
            </a:r>
            <a:r>
              <a:rPr lang="en-US" sz="1300" b="0" i="0" dirty="0">
                <a:solidFill>
                  <a:srgbClr val="FFFFFF"/>
                </a:solidFill>
                <a:effectLst/>
                <a:latin typeface="Nunito" pitchFamily="2" charset="0"/>
              </a:rPr>
              <a:t> handles all the financial transactions and keeps records of all the data related to finance.</a:t>
            </a:r>
          </a:p>
          <a:p>
            <a:pPr marL="88900" indent="0" algn="l" fontAlgn="base"/>
            <a:r>
              <a:rPr lang="en-US" sz="1300" dirty="0">
                <a:solidFill>
                  <a:srgbClr val="FFFFFF"/>
                </a:solidFill>
                <a:latin typeface="Nunito" pitchFamily="2" charset="0"/>
              </a:rPr>
              <a:t>- </a:t>
            </a:r>
            <a:r>
              <a:rPr lang="en-US" sz="1300" b="0" i="0" dirty="0">
                <a:solidFill>
                  <a:srgbClr val="FFFFFF"/>
                </a:solidFill>
                <a:effectLst/>
                <a:latin typeface="Nunito" pitchFamily="2" charset="0"/>
              </a:rPr>
              <a:t>Similarly, the </a:t>
            </a:r>
            <a:r>
              <a:rPr lang="en-US" sz="1300" b="0" i="0" dirty="0">
                <a:solidFill>
                  <a:srgbClr val="92D050"/>
                </a:solidFill>
                <a:effectLst/>
                <a:latin typeface="Nunito" pitchFamily="2" charset="0"/>
              </a:rPr>
              <a:t>sales section </a:t>
            </a:r>
            <a:r>
              <a:rPr lang="en-US" sz="1300" b="0" i="0" dirty="0">
                <a:solidFill>
                  <a:srgbClr val="FFFFFF"/>
                </a:solidFill>
                <a:effectLst/>
                <a:latin typeface="Nunito" pitchFamily="2" charset="0"/>
              </a:rPr>
              <a:t>handles all the sales-related activities and keeps records of all the sales.</a:t>
            </a:r>
          </a:p>
        </p:txBody>
      </p:sp>
      <p:sp>
        <p:nvSpPr>
          <p:cNvPr id="651" name="Google Shape;651;p42"/>
          <p:cNvSpPr txBox="1"/>
          <p:nvPr/>
        </p:nvSpPr>
        <p:spPr>
          <a:xfrm>
            <a:off x="226313" y="2963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652" name="Google Shape;652;p42"/>
          <p:cNvSpPr txBox="1"/>
          <p:nvPr/>
        </p:nvSpPr>
        <p:spPr>
          <a:xfrm>
            <a:off x="7343775" y="415290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653" name="Google Shape;653;p42"/>
          <p:cNvSpPr txBox="1"/>
          <p:nvPr/>
        </p:nvSpPr>
        <p:spPr>
          <a:xfrm>
            <a:off x="7951750" y="436590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654" name="Google Shape;654;p42"/>
          <p:cNvSpPr txBox="1"/>
          <p:nvPr/>
        </p:nvSpPr>
        <p:spPr>
          <a:xfrm>
            <a:off x="670663" y="51105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5"/>
                </a:solidFill>
                <a:latin typeface="Fira Code"/>
                <a:ea typeface="Fira Code"/>
                <a:cs typeface="Fira Code"/>
                <a:sym typeface="Fira Code"/>
              </a:rPr>
              <a:t>..</a:t>
            </a:r>
            <a:endParaRPr sz="5000" dirty="0">
              <a:solidFill>
                <a:schemeClr val="accent5"/>
              </a:solidFill>
            </a:endParaRPr>
          </a:p>
        </p:txBody>
      </p:sp>
      <p:grpSp>
        <p:nvGrpSpPr>
          <p:cNvPr id="655" name="Google Shape;655;p42"/>
          <p:cNvGrpSpPr/>
          <p:nvPr/>
        </p:nvGrpSpPr>
        <p:grpSpPr>
          <a:xfrm>
            <a:off x="8389787" y="179931"/>
            <a:ext cx="486393" cy="125690"/>
            <a:chOff x="-890300" y="1406550"/>
            <a:chExt cx="806088" cy="208200"/>
          </a:xfrm>
        </p:grpSpPr>
        <p:sp>
          <p:nvSpPr>
            <p:cNvPr id="656" name="Google Shape;656;p42"/>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AutoShape 2" descr="Introduction to Object Oriented Programming Concepts (OOP) | Dizitall  Solutions Ltd.">
            <a:extLst>
              <a:ext uri="{FF2B5EF4-FFF2-40B4-BE49-F238E27FC236}">
                <a16:creationId xmlns:a16="http://schemas.microsoft.com/office/drawing/2014/main" id="{140A51B5-D2D9-DA2D-D32C-76D8C11920B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32BACABE-6311-3C66-DB6F-9AE365A41416}"/>
              </a:ext>
            </a:extLst>
          </p:cNvPr>
          <p:cNvPicPr>
            <a:picLocks noChangeAspect="1"/>
          </p:cNvPicPr>
          <p:nvPr/>
        </p:nvPicPr>
        <p:blipFill>
          <a:blip r:embed="rId3"/>
          <a:stretch>
            <a:fillRect/>
          </a:stretch>
        </p:blipFill>
        <p:spPr>
          <a:xfrm>
            <a:off x="5471293" y="1283672"/>
            <a:ext cx="3456657" cy="2957155"/>
          </a:xfrm>
          <a:prstGeom prst="rect">
            <a:avLst/>
          </a:prstGeom>
        </p:spPr>
      </p:pic>
    </p:spTree>
    <p:extLst>
      <p:ext uri="{BB962C8B-B14F-4D97-AF65-F5344CB8AC3E}">
        <p14:creationId xmlns:p14="http://schemas.microsoft.com/office/powerpoint/2010/main" val="4239549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Example: </a:t>
            </a:r>
            <a:r>
              <a:rPr lang="en" dirty="0">
                <a:solidFill>
                  <a:schemeClr val="accent4">
                    <a:lumMod val="75000"/>
                  </a:schemeClr>
                </a:solidFill>
              </a:rPr>
              <a:t>Encapsulation</a:t>
            </a:r>
            <a:endParaRPr dirty="0">
              <a:solidFill>
                <a:schemeClr val="accent4">
                  <a:lumMod val="75000"/>
                </a:schemeClr>
              </a:solidFill>
            </a:endParaRPr>
          </a:p>
        </p:txBody>
      </p:sp>
      <p:sp>
        <p:nvSpPr>
          <p:cNvPr id="298" name="Google Shape;298;p32"/>
          <p:cNvSpPr txBox="1">
            <a:spLocks noGrp="1"/>
          </p:cNvSpPr>
          <p:nvPr>
            <p:ph type="body" idx="1"/>
          </p:nvPr>
        </p:nvSpPr>
        <p:spPr>
          <a:xfrm>
            <a:off x="720000" y="1408255"/>
            <a:ext cx="3531158" cy="34043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00CD"/>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t>
            </a:r>
            <a:r>
              <a:rPr lang="en-US" b="0" i="0" dirty="0">
                <a:solidFill>
                  <a:srgbClr val="F8F8F8"/>
                </a:solidFill>
                <a:effectLst/>
                <a:latin typeface="Consolas" panose="020B0609020204030204" pitchFamily="49" charset="0"/>
              </a:rPr>
              <a:t>Employee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private</a:t>
            </a:r>
            <a:r>
              <a:rPr lang="en-US" b="0" i="0" dirty="0">
                <a:solidFill>
                  <a:srgbClr val="F8F8F8"/>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Private attribute</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a:solidFill>
                  <a:srgbClr val="F8F8F8"/>
                </a:solidFill>
                <a:effectLst/>
                <a:latin typeface="Consolas" panose="020B0609020204030204" pitchFamily="49" charset="0"/>
              </a:rPr>
              <a:t>salary;</a:t>
            </a:r>
            <a:br>
              <a:rPr lang="en-US" dirty="0"/>
            </a:b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public</a:t>
            </a:r>
            <a:r>
              <a:rPr lang="en-US" b="0" i="0" dirty="0">
                <a:solidFill>
                  <a:srgbClr val="F8F8F8"/>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Setter</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void</a:t>
            </a:r>
            <a:r>
              <a:rPr lang="en-US" b="0" i="0" dirty="0">
                <a:solidFill>
                  <a:srgbClr val="000000"/>
                </a:solidFill>
                <a:effectLst/>
                <a:latin typeface="Consolas" panose="020B0609020204030204" pitchFamily="49" charset="0"/>
              </a:rPr>
              <a:t> </a:t>
            </a:r>
            <a:r>
              <a:rPr lang="en-US" b="0" i="0" dirty="0" err="1">
                <a:solidFill>
                  <a:srgbClr val="F8F8F8"/>
                </a:solidFill>
                <a:effectLst/>
                <a:latin typeface="Consolas" panose="020B0609020204030204" pitchFamily="49" charset="0"/>
              </a:rPr>
              <a:t>setSalary</a:t>
            </a:r>
            <a:r>
              <a:rPr lang="en-US" b="0" i="0" dirty="0">
                <a:solidFill>
                  <a:srgbClr val="F8F8F8"/>
                </a:solidFill>
                <a:effectLst/>
                <a:latin typeface="Consolas" panose="020B0609020204030204" pitchFamily="49" charset="0"/>
              </a:rPr>
              <a:t>(</a:t>
            </a:r>
            <a:r>
              <a:rPr lang="en-US" b="0" i="0" dirty="0">
                <a:solidFill>
                  <a:srgbClr val="0000CD"/>
                </a:solidFill>
                <a:effectLst/>
                <a:latin typeface="Consolas" panose="020B0609020204030204" pitchFamily="49" charset="0"/>
              </a:rPr>
              <a:t>int</a:t>
            </a:r>
            <a:r>
              <a:rPr lang="en-US" b="0" i="0" dirty="0">
                <a:solidFill>
                  <a:srgbClr val="F8F8F8"/>
                </a:solidFill>
                <a:effectLst/>
                <a:latin typeface="Consolas" panose="020B0609020204030204" pitchFamily="49" charset="0"/>
              </a:rPr>
              <a:t> s) {</a:t>
            </a:r>
            <a:br>
              <a:rPr lang="en-US" dirty="0"/>
            </a:br>
            <a:r>
              <a:rPr lang="en-US" b="0" i="0" dirty="0">
                <a:solidFill>
                  <a:srgbClr val="000000"/>
                </a:solidFill>
                <a:effectLst/>
                <a:latin typeface="Consolas" panose="020B0609020204030204" pitchFamily="49" charset="0"/>
              </a:rPr>
              <a:t>      </a:t>
            </a:r>
            <a:r>
              <a:rPr lang="en-US" b="0" i="0" dirty="0">
                <a:solidFill>
                  <a:srgbClr val="F8F8F8"/>
                </a:solidFill>
                <a:effectLst/>
                <a:latin typeface="Consolas" panose="020B0609020204030204" pitchFamily="49" charset="0"/>
              </a:rPr>
              <a:t>salary = s;</a:t>
            </a:r>
            <a:br>
              <a:rPr lang="en-US" dirty="0">
                <a:solidFill>
                  <a:srgbClr val="F8F8F8"/>
                </a:solidFill>
              </a:rPr>
            </a:br>
            <a:r>
              <a:rPr lang="en-US" b="0" i="0" dirty="0">
                <a:solidFill>
                  <a:srgbClr val="F8F8F8"/>
                </a:solidFill>
                <a:effectLst/>
                <a:latin typeface="Consolas" panose="020B0609020204030204" pitchFamily="49" charset="0"/>
              </a:rPr>
              <a:t>    }</a:t>
            </a:r>
          </a:p>
          <a:p>
            <a:pPr marL="0" lvl="0" indent="0" algn="l" rtl="0">
              <a:spcBef>
                <a:spcPts val="0"/>
              </a:spcBef>
              <a:spcAft>
                <a:spcPts val="0"/>
              </a:spcAft>
              <a:buNone/>
            </a:pP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Getter</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F8F8F8"/>
                </a:solidFill>
                <a:effectLst/>
                <a:latin typeface="Consolas" panose="020B0609020204030204" pitchFamily="49" charset="0"/>
              </a:rPr>
              <a:t>getSalary</a:t>
            </a:r>
            <a:r>
              <a:rPr lang="en-US" b="0" i="0" dirty="0">
                <a:solidFill>
                  <a:srgbClr val="F8F8F8"/>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F8F8F8"/>
                </a:solidFill>
                <a:effectLst/>
                <a:latin typeface="Consolas" panose="020B0609020204030204" pitchFamily="49" charset="0"/>
              </a:rPr>
              <a:t>salary;</a:t>
            </a:r>
            <a:br>
              <a:rPr lang="en-US" dirty="0">
                <a:solidFill>
                  <a:srgbClr val="F8F8F8"/>
                </a:solidFill>
              </a:rPr>
            </a:br>
            <a:r>
              <a:rPr lang="en-US" b="0" i="0" dirty="0">
                <a:solidFill>
                  <a:srgbClr val="F8F8F8"/>
                </a:solidFill>
                <a:effectLst/>
                <a:latin typeface="Consolas" panose="020B0609020204030204" pitchFamily="49" charset="0"/>
              </a:rPr>
              <a:t>    }</a:t>
            </a:r>
            <a:br>
              <a:rPr lang="en-US" dirty="0"/>
            </a:br>
            <a:r>
              <a:rPr lang="en-US" b="0" i="0" dirty="0">
                <a:solidFill>
                  <a:srgbClr val="F8F8F8"/>
                </a:solidFill>
                <a:effectLst/>
                <a:latin typeface="Consolas" panose="020B0609020204030204" pitchFamily="49" charset="0"/>
              </a:rPr>
              <a:t>};</a:t>
            </a:r>
            <a:br>
              <a:rPr lang="en-US" dirty="0"/>
            </a:br>
            <a:endParaRPr dirty="0">
              <a:solidFill>
                <a:srgbClr val="F8F8F8"/>
              </a:solidFill>
            </a:endParaRPr>
          </a:p>
        </p:txBody>
      </p:sp>
      <p:sp>
        <p:nvSpPr>
          <p:cNvPr id="2" name="Google Shape;502;p38">
            <a:extLst>
              <a:ext uri="{FF2B5EF4-FFF2-40B4-BE49-F238E27FC236}">
                <a16:creationId xmlns:a16="http://schemas.microsoft.com/office/drawing/2014/main" id="{9F9DAF4E-387B-AAB2-1196-D7E57180DB45}"/>
              </a:ext>
            </a:extLst>
          </p:cNvPr>
          <p:cNvSpPr txBox="1"/>
          <p:nvPr/>
        </p:nvSpPr>
        <p:spPr>
          <a:xfrm>
            <a:off x="196389" y="1131412"/>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3" name="Google Shape;503;p38">
            <a:extLst>
              <a:ext uri="{FF2B5EF4-FFF2-40B4-BE49-F238E27FC236}">
                <a16:creationId xmlns:a16="http://schemas.microsoft.com/office/drawing/2014/main" id="{75B3DBCE-F5E3-640F-96C4-299D4926BD47}"/>
              </a:ext>
            </a:extLst>
          </p:cNvPr>
          <p:cNvSpPr txBox="1"/>
          <p:nvPr/>
        </p:nvSpPr>
        <p:spPr>
          <a:xfrm>
            <a:off x="8511565" y="3746754"/>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7" name="TextBox 6">
            <a:extLst>
              <a:ext uri="{FF2B5EF4-FFF2-40B4-BE49-F238E27FC236}">
                <a16:creationId xmlns:a16="http://schemas.microsoft.com/office/drawing/2014/main" id="{29C9B6E6-2A51-AD10-7F97-B73E2E886A4A}"/>
              </a:ext>
            </a:extLst>
          </p:cNvPr>
          <p:cNvSpPr txBox="1"/>
          <p:nvPr/>
        </p:nvSpPr>
        <p:spPr>
          <a:xfrm>
            <a:off x="3617496" y="1099953"/>
            <a:ext cx="2462463" cy="2246769"/>
          </a:xfrm>
          <a:prstGeom prst="rect">
            <a:avLst/>
          </a:prstGeom>
          <a:noFill/>
        </p:spPr>
        <p:txBody>
          <a:bodyPr wrap="square" rtlCol="0">
            <a:spAutoFit/>
          </a:bodyPr>
          <a:lstStyle/>
          <a:p>
            <a:br>
              <a:rPr lang="en-US" dirty="0"/>
            </a:br>
            <a:br>
              <a:rPr lang="en-US" dirty="0"/>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a:solidFill>
                  <a:srgbClr val="F8F8F8"/>
                </a:solidFill>
                <a:effectLst/>
                <a:latin typeface="Consolas" panose="020B0609020204030204" pitchFamily="49" charset="0"/>
              </a:rPr>
              <a:t>main() {</a:t>
            </a:r>
            <a:br>
              <a:rPr lang="en-US" dirty="0">
                <a:solidFill>
                  <a:srgbClr val="F8F8F8"/>
                </a:solidFill>
              </a:rPr>
            </a:br>
            <a:r>
              <a:rPr lang="en-US" b="0" i="0" dirty="0">
                <a:solidFill>
                  <a:srgbClr val="F8F8F8"/>
                </a:solidFill>
                <a:effectLst/>
                <a:latin typeface="Consolas" panose="020B0609020204030204" pitchFamily="49" charset="0"/>
              </a:rPr>
              <a:t>  Employee </a:t>
            </a:r>
            <a:r>
              <a:rPr lang="en-US" b="0" i="0" dirty="0" err="1">
                <a:solidFill>
                  <a:srgbClr val="F8F8F8"/>
                </a:solidFill>
                <a:effectLst/>
                <a:latin typeface="Consolas" panose="020B0609020204030204" pitchFamily="49" charset="0"/>
              </a:rPr>
              <a:t>myObj</a:t>
            </a:r>
            <a:r>
              <a:rPr lang="en-US" b="0" i="0" dirty="0">
                <a:solidFill>
                  <a:srgbClr val="F8F8F8"/>
                </a:solidFill>
                <a:effectLst/>
                <a:latin typeface="Consolas" panose="020B0609020204030204" pitchFamily="49" charset="0"/>
              </a:rPr>
              <a:t>;</a:t>
            </a:r>
            <a:br>
              <a:rPr lang="en-US" dirty="0">
                <a:solidFill>
                  <a:srgbClr val="F8F8F8"/>
                </a:solidFill>
              </a:rPr>
            </a:br>
            <a:r>
              <a:rPr lang="en-US" b="0" i="0" dirty="0">
                <a:solidFill>
                  <a:srgbClr val="F8F8F8"/>
                </a:solidFill>
                <a:effectLst/>
                <a:latin typeface="Consolas" panose="020B0609020204030204" pitchFamily="49" charset="0"/>
              </a:rPr>
              <a:t>  </a:t>
            </a:r>
            <a:r>
              <a:rPr lang="en-US" b="0" i="0" dirty="0" err="1">
                <a:solidFill>
                  <a:srgbClr val="F8F8F8"/>
                </a:solidFill>
                <a:effectLst/>
                <a:latin typeface="Consolas" panose="020B0609020204030204" pitchFamily="49" charset="0"/>
              </a:rPr>
              <a:t>myObj.setSalary</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50000</a:t>
            </a:r>
            <a:r>
              <a:rPr lang="en-US" b="0" i="0" dirty="0">
                <a:solidFill>
                  <a:srgbClr val="F8F8F8"/>
                </a:solidFill>
                <a:effectLst/>
                <a:latin typeface="Consolas" panose="020B0609020204030204" pitchFamily="49" charset="0"/>
              </a:rPr>
              <a:t>);</a:t>
            </a:r>
            <a:br>
              <a:rPr lang="en-US" dirty="0">
                <a:solidFill>
                  <a:srgbClr val="F8F8F8"/>
                </a:solidFill>
              </a:rPr>
            </a:br>
            <a:r>
              <a:rPr lang="en-US" b="0" i="0" dirty="0">
                <a:solidFill>
                  <a:srgbClr val="F8F8F8"/>
                </a:solidFill>
                <a:effectLst/>
                <a:latin typeface="Consolas" panose="020B0609020204030204" pitchFamily="49" charset="0"/>
              </a:rPr>
              <a:t>  </a:t>
            </a:r>
            <a:r>
              <a:rPr lang="en-US" b="0" i="0" dirty="0" err="1">
                <a:solidFill>
                  <a:srgbClr val="F8F8F8"/>
                </a:solidFill>
                <a:effectLst/>
                <a:latin typeface="Consolas" panose="020B0609020204030204" pitchFamily="49" charset="0"/>
              </a:rPr>
              <a:t>cout</a:t>
            </a:r>
            <a:r>
              <a:rPr lang="en-US" b="0" i="0" dirty="0">
                <a:solidFill>
                  <a:srgbClr val="F8F8F8"/>
                </a:solidFill>
                <a:effectLst/>
                <a:latin typeface="Consolas" panose="020B0609020204030204" pitchFamily="49" charset="0"/>
              </a:rPr>
              <a:t> &lt;&lt; </a:t>
            </a:r>
            <a:r>
              <a:rPr lang="en-US" b="0" i="0" dirty="0" err="1">
                <a:solidFill>
                  <a:srgbClr val="F8F8F8"/>
                </a:solidFill>
                <a:effectLst/>
                <a:latin typeface="Consolas" panose="020B0609020204030204" pitchFamily="49" charset="0"/>
              </a:rPr>
              <a:t>myObj.getSalary</a:t>
            </a:r>
            <a:r>
              <a:rPr lang="en-US" b="0" i="0" dirty="0">
                <a:solidFill>
                  <a:srgbClr val="F8F8F8"/>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F8F8F8"/>
                </a:solidFill>
                <a:effectLst/>
                <a:latin typeface="Consolas" panose="020B0609020204030204" pitchFamily="49" charset="0"/>
              </a:rPr>
              <a:t>}</a:t>
            </a:r>
            <a:endParaRPr lang="en-US" dirty="0">
              <a:solidFill>
                <a:srgbClr val="F8F8F8"/>
              </a:solidFill>
            </a:endParaRPr>
          </a:p>
        </p:txBody>
      </p:sp>
      <p:sp>
        <p:nvSpPr>
          <p:cNvPr id="8" name="TextBox 7">
            <a:extLst>
              <a:ext uri="{FF2B5EF4-FFF2-40B4-BE49-F238E27FC236}">
                <a16:creationId xmlns:a16="http://schemas.microsoft.com/office/drawing/2014/main" id="{187EF9E7-0341-76EE-9644-5FDED9EAE83A}"/>
              </a:ext>
            </a:extLst>
          </p:cNvPr>
          <p:cNvSpPr txBox="1"/>
          <p:nvPr/>
        </p:nvSpPr>
        <p:spPr>
          <a:xfrm>
            <a:off x="3617496" y="3485144"/>
            <a:ext cx="3531158" cy="523220"/>
          </a:xfrm>
          <a:prstGeom prst="rect">
            <a:avLst/>
          </a:prstGeom>
          <a:noFill/>
        </p:spPr>
        <p:txBody>
          <a:bodyPr wrap="square" rtlCol="0">
            <a:spAutoFit/>
          </a:bodyPr>
          <a:lstStyle/>
          <a:p>
            <a:r>
              <a:rPr lang="en-US" b="0" i="0" dirty="0">
                <a:solidFill>
                  <a:srgbClr val="F8F8F8"/>
                </a:solidFill>
                <a:effectLst/>
                <a:latin typeface="Verdana" panose="020B0604030504040204" pitchFamily="34" charset="0"/>
              </a:rPr>
              <a:t>To access a private attribute, use public "get" and "set" methods:</a:t>
            </a:r>
            <a:endParaRPr lang="en-US" dirty="0">
              <a:solidFill>
                <a:srgbClr val="F8F8F8"/>
              </a:solidFill>
            </a:endParaRPr>
          </a:p>
        </p:txBody>
      </p:sp>
    </p:spTree>
    <p:extLst>
      <p:ext uri="{BB962C8B-B14F-4D97-AF65-F5344CB8AC3E}">
        <p14:creationId xmlns:p14="http://schemas.microsoft.com/office/powerpoint/2010/main" val="2977560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grpSp>
        <p:nvGrpSpPr>
          <p:cNvPr id="530" name="Google Shape;530;p39"/>
          <p:cNvGrpSpPr/>
          <p:nvPr/>
        </p:nvGrpSpPr>
        <p:grpSpPr>
          <a:xfrm>
            <a:off x="350039" y="3944000"/>
            <a:ext cx="2536147" cy="887325"/>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Subtitle 10">
            <a:extLst>
              <a:ext uri="{FF2B5EF4-FFF2-40B4-BE49-F238E27FC236}">
                <a16:creationId xmlns:a16="http://schemas.microsoft.com/office/drawing/2014/main" id="{71141145-0E6C-DE85-9B9B-8856EE30AE99}"/>
              </a:ext>
            </a:extLst>
          </p:cNvPr>
          <p:cNvSpPr>
            <a:spLocks noGrp="1"/>
          </p:cNvSpPr>
          <p:nvPr>
            <p:ph type="subTitle" idx="6"/>
          </p:nvPr>
        </p:nvSpPr>
        <p:spPr>
          <a:xfrm>
            <a:off x="2199595" y="2014287"/>
            <a:ext cx="4744809" cy="1114926"/>
          </a:xfrm>
        </p:spPr>
        <p:txBody>
          <a:bodyPr/>
          <a:lstStyle/>
          <a:p>
            <a:pPr algn="ctr"/>
            <a:r>
              <a:rPr lang="en-US" sz="6000" dirty="0">
                <a:solidFill>
                  <a:schemeClr val="accent4">
                    <a:lumMod val="75000"/>
                  </a:schemeClr>
                </a:solidFill>
              </a:rPr>
              <a:t>Thankyou</a:t>
            </a:r>
          </a:p>
        </p:txBody>
      </p:sp>
      <p:sp>
        <p:nvSpPr>
          <p:cNvPr id="20" name="Google Shape;502;p38">
            <a:extLst>
              <a:ext uri="{FF2B5EF4-FFF2-40B4-BE49-F238E27FC236}">
                <a16:creationId xmlns:a16="http://schemas.microsoft.com/office/drawing/2014/main" id="{4311F547-C851-0D54-8054-C9306BFC4B84}"/>
              </a:ext>
            </a:extLst>
          </p:cNvPr>
          <p:cNvSpPr txBox="1"/>
          <p:nvPr/>
        </p:nvSpPr>
        <p:spPr>
          <a:xfrm>
            <a:off x="2131311" y="1503869"/>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21" name="Google Shape;503;p38">
            <a:extLst>
              <a:ext uri="{FF2B5EF4-FFF2-40B4-BE49-F238E27FC236}">
                <a16:creationId xmlns:a16="http://schemas.microsoft.com/office/drawing/2014/main" id="{8284AF0C-8C14-E614-B2E9-2D5264BB7EE2}"/>
              </a:ext>
            </a:extLst>
          </p:cNvPr>
          <p:cNvSpPr txBox="1"/>
          <p:nvPr/>
        </p:nvSpPr>
        <p:spPr>
          <a:xfrm>
            <a:off x="6684754" y="266207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607706" y="3907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4"/>
                </a:solidFill>
              </a:rPr>
              <a:t>Introduction</a:t>
            </a:r>
            <a:endParaRPr dirty="0">
              <a:solidFill>
                <a:schemeClr val="accent4"/>
              </a:solidFill>
            </a:endParaRPr>
          </a:p>
        </p:txBody>
      </p:sp>
      <p:sp>
        <p:nvSpPr>
          <p:cNvPr id="298" name="Google Shape;298;p32"/>
          <p:cNvSpPr txBox="1">
            <a:spLocks noGrp="1"/>
          </p:cNvSpPr>
          <p:nvPr>
            <p:ph type="body" idx="1"/>
          </p:nvPr>
        </p:nvSpPr>
        <p:spPr>
          <a:xfrm>
            <a:off x="720000" y="1215750"/>
            <a:ext cx="7704000" cy="28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object-oriented paradigm is a programming methodology that promotes the efficient design and development of software systems using reusable components that can be quickly and safely assembled into larger systems.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main aim of object-oriented programming is to </a:t>
            </a:r>
          </a:p>
          <a:p>
            <a:pPr marL="0" lvl="0" indent="0" algn="l" rtl="0">
              <a:spcBef>
                <a:spcPts val="0"/>
              </a:spcBef>
              <a:spcAft>
                <a:spcPts val="0"/>
              </a:spcAft>
              <a:buNone/>
            </a:pPr>
            <a:r>
              <a:rPr lang="en-US" dirty="0"/>
              <a:t>implement real- world concepts like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graphicFrame>
        <p:nvGraphicFramePr>
          <p:cNvPr id="299" name="Google Shape;299;p32"/>
          <p:cNvGraphicFramePr/>
          <p:nvPr>
            <p:extLst>
              <p:ext uri="{D42A27DB-BD31-4B8C-83A1-F6EECF244321}">
                <p14:modId xmlns:p14="http://schemas.microsoft.com/office/powerpoint/2010/main" val="2310328154"/>
              </p:ext>
            </p:extLst>
          </p:nvPr>
        </p:nvGraphicFramePr>
        <p:xfrm>
          <a:off x="720000" y="2771659"/>
          <a:ext cx="7704000" cy="2169150"/>
        </p:xfrm>
        <a:graphic>
          <a:graphicData uri="http://schemas.openxmlformats.org/drawingml/2006/table">
            <a:tbl>
              <a:tblPr>
                <a:noFill/>
                <a:tableStyleId>{44AD238B-F326-49B5-93ED-5299D7E101A1}</a:tableStyleId>
              </a:tblPr>
              <a:tblGrid>
                <a:gridCol w="2494575">
                  <a:extLst>
                    <a:ext uri="{9D8B030D-6E8A-4147-A177-3AD203B41FA5}">
                      <a16:colId xmlns:a16="http://schemas.microsoft.com/office/drawing/2014/main" val="20000"/>
                    </a:ext>
                  </a:extLst>
                </a:gridCol>
                <a:gridCol w="5209425">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en" sz="1100" dirty="0">
                          <a:solidFill>
                            <a:schemeClr val="dk2"/>
                          </a:solidFill>
                          <a:uFill>
                            <a:noFill/>
                          </a:uFill>
                          <a:latin typeface="Source Code Pro"/>
                          <a:ea typeface="Source Code Pro"/>
                          <a:cs typeface="Source Code Pro"/>
                          <a:sym typeface="Source Code Pro"/>
                        </a:rPr>
                        <a:t>Objects</a:t>
                      </a:r>
                      <a:endParaRPr sz="1100" dirty="0">
                        <a:solidFill>
                          <a:schemeClr val="dk2"/>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Source Code Pro"/>
                          <a:ea typeface="Source Code Pro"/>
                          <a:cs typeface="Source Code Pro"/>
                          <a:sym typeface="Source Code Pro"/>
                        </a:rPr>
                        <a:t>Real world entity </a:t>
                      </a: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0"/>
                  </a:ext>
                </a:extLst>
              </a:tr>
              <a:tr h="361525">
                <a:tc>
                  <a:txBody>
                    <a:bodyPr/>
                    <a:lstStyle/>
                    <a:p>
                      <a:pPr marL="0" lvl="0" indent="0" algn="l" rtl="0">
                        <a:spcBef>
                          <a:spcPts val="0"/>
                        </a:spcBef>
                        <a:spcAft>
                          <a:spcPts val="0"/>
                        </a:spcAft>
                        <a:buNone/>
                      </a:pPr>
                      <a:r>
                        <a:rPr lang="en-US" sz="1100" dirty="0">
                          <a:solidFill>
                            <a:schemeClr val="accent2"/>
                          </a:solidFill>
                          <a:uFill>
                            <a:noFill/>
                          </a:uFill>
                          <a:latin typeface="Source Code Pro"/>
                          <a:ea typeface="Source Code Pro"/>
                          <a:cs typeface="Source Code Pro"/>
                          <a:sym typeface="Source Code Pro"/>
                        </a:rPr>
                        <a:t>Classes</a:t>
                      </a:r>
                      <a:endParaRPr sz="1100" dirty="0">
                        <a:solidFill>
                          <a:schemeClr val="accent2"/>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000" dirty="0">
                          <a:solidFill>
                            <a:schemeClr val="dk1"/>
                          </a:solidFill>
                          <a:latin typeface="Source Code Pro"/>
                          <a:ea typeface="Source Code Pro"/>
                          <a:cs typeface="Source Code Pro"/>
                          <a:sym typeface="Source Code Pro"/>
                        </a:rPr>
                        <a:t>Templates/ Blueprints </a:t>
                      </a:r>
                      <a:endParaRPr sz="1000" dirty="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1"/>
                  </a:ext>
                </a:extLst>
              </a:tr>
              <a:tr h="361525">
                <a:tc>
                  <a:txBody>
                    <a:bodyPr/>
                    <a:lstStyle/>
                    <a:p>
                      <a:pPr marL="0" lvl="0" indent="0" algn="l" rtl="0">
                        <a:spcBef>
                          <a:spcPts val="0"/>
                        </a:spcBef>
                        <a:spcAft>
                          <a:spcPts val="0"/>
                        </a:spcAft>
                        <a:buNone/>
                      </a:pPr>
                      <a:r>
                        <a:rPr lang="en" sz="1100" dirty="0">
                          <a:solidFill>
                            <a:schemeClr val="accent4"/>
                          </a:solidFill>
                          <a:uFill>
                            <a:noFill/>
                          </a:uFill>
                          <a:latin typeface="Source Code Pro"/>
                          <a:ea typeface="Source Code Pro"/>
                          <a:cs typeface="Source Code Pro"/>
                          <a:sym typeface="Source Code Pro"/>
                        </a:rPr>
                        <a:t>Encapsulation</a:t>
                      </a:r>
                      <a:endParaRPr lang="en-US" sz="1100" dirty="0">
                        <a:solidFill>
                          <a:schemeClr val="accent4"/>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Source Code Pro"/>
                          <a:ea typeface="Source Code Pro"/>
                          <a:cs typeface="Source Code Pro"/>
                          <a:sym typeface="Source Code Pro"/>
                        </a:rPr>
                        <a:t>Bundling of Data</a:t>
                      </a:r>
                      <a:endParaRPr sz="1000" dirty="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2"/>
                  </a:ext>
                </a:extLst>
              </a:tr>
              <a:tr h="361525">
                <a:tc>
                  <a:txBody>
                    <a:bodyPr/>
                    <a:lstStyle/>
                    <a:p>
                      <a:pPr marL="0" lvl="0" indent="0" algn="l" rtl="0">
                        <a:spcBef>
                          <a:spcPts val="0"/>
                        </a:spcBef>
                        <a:spcAft>
                          <a:spcPts val="0"/>
                        </a:spcAft>
                        <a:buNone/>
                      </a:pPr>
                      <a:r>
                        <a:rPr lang="en-US" sz="1100" dirty="0">
                          <a:solidFill>
                            <a:schemeClr val="accent5"/>
                          </a:solidFill>
                          <a:uFill>
                            <a:noFill/>
                          </a:uFill>
                          <a:latin typeface="Source Code Pro"/>
                          <a:ea typeface="Source Code Pro"/>
                          <a:cs typeface="Source Code Pro"/>
                          <a:sym typeface="Source Code Pro"/>
                        </a:rPr>
                        <a:t>Abstraction</a:t>
                      </a:r>
                      <a:endParaRPr sz="1100" dirty="0">
                        <a:solidFill>
                          <a:schemeClr val="accent5"/>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Source Code Pro"/>
                          <a:ea typeface="Source Code Pro"/>
                          <a:cs typeface="Source Code Pro"/>
                          <a:sym typeface="Source Code Pro"/>
                        </a:rPr>
                        <a:t>Visibility Controls</a:t>
                      </a:r>
                      <a:endParaRPr sz="1000" dirty="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3"/>
                  </a:ext>
                </a:extLst>
              </a:tr>
              <a:tr h="361525">
                <a:tc>
                  <a:txBody>
                    <a:bodyPr/>
                    <a:lstStyle/>
                    <a:p>
                      <a:pPr marL="0" lvl="0" indent="0" algn="l" rtl="0">
                        <a:spcBef>
                          <a:spcPts val="0"/>
                        </a:spcBef>
                        <a:spcAft>
                          <a:spcPts val="0"/>
                        </a:spcAft>
                        <a:buNone/>
                      </a:pPr>
                      <a:r>
                        <a:rPr lang="en-US" sz="1100" dirty="0">
                          <a:solidFill>
                            <a:schemeClr val="accent1"/>
                          </a:solidFill>
                          <a:uFill>
                            <a:noFill/>
                          </a:uFill>
                          <a:latin typeface="Source Code Pro"/>
                          <a:ea typeface="Source Code Pro"/>
                          <a:cs typeface="Source Code Pro"/>
                          <a:sym typeface="Source Code Pro"/>
                        </a:rPr>
                        <a:t>Inheritance</a:t>
                      </a:r>
                      <a:endParaRPr sz="1100" dirty="0">
                        <a:solidFill>
                          <a:schemeClr val="accent1"/>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solidFill>
                            <a:schemeClr val="dk1"/>
                          </a:solidFill>
                          <a:latin typeface="Source Code Pro"/>
                          <a:ea typeface="Source Code Pro"/>
                          <a:cs typeface="Source Code Pro"/>
                          <a:sym typeface="Source Code Pro"/>
                        </a:rPr>
                        <a:t>Backward Compatibility , parent </a:t>
                      </a:r>
                    </a:p>
                    <a:p>
                      <a:pPr marL="0" lvl="0" indent="0" algn="l" rtl="0">
                        <a:spcBef>
                          <a:spcPts val="0"/>
                        </a:spcBef>
                        <a:spcAft>
                          <a:spcPts val="0"/>
                        </a:spcAft>
                        <a:buNone/>
                      </a:pPr>
                      <a:r>
                        <a:rPr lang="en-US" sz="1000" dirty="0">
                          <a:solidFill>
                            <a:schemeClr val="dk1"/>
                          </a:solidFill>
                          <a:latin typeface="Source Code Pro"/>
                          <a:ea typeface="Source Code Pro"/>
                          <a:cs typeface="Source Code Pro"/>
                          <a:sym typeface="Source Code Pro"/>
                        </a:rPr>
                        <a:t>child relation </a:t>
                      </a:r>
                      <a:endParaRPr sz="1000" dirty="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4"/>
                  </a:ext>
                </a:extLst>
              </a:tr>
              <a:tr h="361525">
                <a:tc>
                  <a:txBody>
                    <a:bodyPr/>
                    <a:lstStyle/>
                    <a:p>
                      <a:pPr marL="0" lvl="0" indent="0" algn="l" rtl="0">
                        <a:spcBef>
                          <a:spcPts val="0"/>
                        </a:spcBef>
                        <a:spcAft>
                          <a:spcPts val="0"/>
                        </a:spcAft>
                        <a:buNone/>
                      </a:pPr>
                      <a:r>
                        <a:rPr lang="en-US" sz="1100" dirty="0">
                          <a:solidFill>
                            <a:schemeClr val="lt2"/>
                          </a:solidFill>
                          <a:latin typeface="Source Code Pro"/>
                          <a:ea typeface="Source Code Pro"/>
                          <a:cs typeface="Source Code Pro"/>
                          <a:sym typeface="Source Code Pro"/>
                        </a:rPr>
                        <a:t>Polymorphism</a:t>
                      </a:r>
                      <a:endParaRPr sz="1100" dirty="0">
                        <a:solidFill>
                          <a:schemeClr val="lt2"/>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Source Code Pro"/>
                          <a:ea typeface="Source Code Pro"/>
                          <a:cs typeface="Source Code Pro"/>
                          <a:sym typeface="Source Code Pro"/>
                        </a:rPr>
                        <a:t>Many forms</a:t>
                      </a:r>
                      <a:endParaRPr sz="1000" b="1" dirty="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2" name="Picture 1">
            <a:extLst>
              <a:ext uri="{FF2B5EF4-FFF2-40B4-BE49-F238E27FC236}">
                <a16:creationId xmlns:a16="http://schemas.microsoft.com/office/drawing/2014/main" id="{35A294C8-FDE4-7095-959A-39114B828783}"/>
              </a:ext>
            </a:extLst>
          </p:cNvPr>
          <p:cNvPicPr>
            <a:picLocks noChangeAspect="1"/>
          </p:cNvPicPr>
          <p:nvPr/>
        </p:nvPicPr>
        <p:blipFill rotWithShape="1">
          <a:blip r:embed="rId3"/>
          <a:srcRect l="54000" t="28147" r="1777" b="10223"/>
          <a:stretch/>
        </p:blipFill>
        <p:spPr>
          <a:xfrm>
            <a:off x="6233160" y="2100300"/>
            <a:ext cx="2436994" cy="2547210"/>
          </a:xfrm>
          <a:prstGeom prst="rect">
            <a:avLst/>
          </a:prstGeom>
        </p:spPr>
      </p:pic>
    </p:spTree>
    <p:extLst>
      <p:ext uri="{BB962C8B-B14F-4D97-AF65-F5344CB8AC3E}">
        <p14:creationId xmlns:p14="http://schemas.microsoft.com/office/powerpoint/2010/main" val="2173804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2"/>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lumMod val="75000"/>
                  </a:schemeClr>
                </a:solidFill>
              </a:rPr>
              <a:t>C</a:t>
            </a:r>
            <a:r>
              <a:rPr lang="en" dirty="0"/>
              <a:t>lass</a:t>
            </a:r>
            <a:endParaRPr dirty="0">
              <a:solidFill>
                <a:schemeClr val="accent4"/>
              </a:solidFill>
            </a:endParaRPr>
          </a:p>
        </p:txBody>
      </p:sp>
      <p:sp>
        <p:nvSpPr>
          <p:cNvPr id="641" name="Google Shape;641;p42"/>
          <p:cNvSpPr txBox="1">
            <a:spLocks noGrp="1"/>
          </p:cNvSpPr>
          <p:nvPr>
            <p:ph type="subTitle" idx="1"/>
          </p:nvPr>
        </p:nvSpPr>
        <p:spPr>
          <a:xfrm>
            <a:off x="510643" y="1464550"/>
            <a:ext cx="6156608" cy="24916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class is a group of objects which have common properties. It is a template or blueprint from which objects are created. It is a logical entity.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solidFill>
                  <a:srgbClr val="FF0000"/>
                </a:solidFill>
              </a:rPr>
              <a:t>-It is non primitive data type. </a:t>
            </a:r>
          </a:p>
          <a:p>
            <a:pPr marL="0" lvl="0" indent="0" algn="l" rtl="0">
              <a:spcBef>
                <a:spcPts val="0"/>
              </a:spcBef>
              <a:spcAft>
                <a:spcPts val="0"/>
              </a:spcAft>
              <a:buNone/>
            </a:pPr>
            <a:r>
              <a:rPr lang="en-US" dirty="0">
                <a:solidFill>
                  <a:srgbClr val="FFC000"/>
                </a:solidFill>
              </a:rPr>
              <a:t>-It cant be physical(no memory space) </a:t>
            </a:r>
          </a:p>
          <a:p>
            <a:pPr marL="0" lvl="0" indent="0" algn="l" rtl="0">
              <a:spcBef>
                <a:spcPts val="0"/>
              </a:spcBef>
              <a:spcAft>
                <a:spcPts val="0"/>
              </a:spcAft>
              <a:buNone/>
            </a:pPr>
            <a:r>
              <a:rPr lang="en-US" dirty="0">
                <a:solidFill>
                  <a:srgbClr val="7030A0"/>
                </a:solidFill>
              </a:rPr>
              <a:t>-Class members are access modifiers, </a:t>
            </a:r>
          </a:p>
          <a:p>
            <a:pPr marL="0" lvl="0" indent="0" algn="l" rtl="0">
              <a:spcBef>
                <a:spcPts val="0"/>
              </a:spcBef>
              <a:spcAft>
                <a:spcPts val="0"/>
              </a:spcAft>
              <a:buNone/>
            </a:pPr>
            <a:r>
              <a:rPr lang="en-US" dirty="0">
                <a:solidFill>
                  <a:srgbClr val="7030A0"/>
                </a:solidFill>
              </a:rPr>
              <a:t>objects, Methods, Instance variable </a:t>
            </a:r>
          </a:p>
          <a:p>
            <a:pPr marL="0" lvl="0" indent="0" algn="l" rtl="0">
              <a:spcBef>
                <a:spcPts val="0"/>
              </a:spcBef>
              <a:spcAft>
                <a:spcPts val="0"/>
              </a:spcAft>
              <a:buNone/>
            </a:pPr>
            <a:r>
              <a:rPr lang="en-US" dirty="0">
                <a:solidFill>
                  <a:srgbClr val="7030A0"/>
                </a:solidFill>
              </a:rPr>
              <a:t>and constructors.</a:t>
            </a:r>
            <a:endParaRPr dirty="0">
              <a:solidFill>
                <a:srgbClr val="7030A0"/>
              </a:solidFill>
            </a:endParaRPr>
          </a:p>
        </p:txBody>
      </p:sp>
      <p:sp>
        <p:nvSpPr>
          <p:cNvPr id="651" name="Google Shape;651;p42"/>
          <p:cNvSpPr txBox="1"/>
          <p:nvPr/>
        </p:nvSpPr>
        <p:spPr>
          <a:xfrm>
            <a:off x="226313" y="2963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652" name="Google Shape;652;p42"/>
          <p:cNvSpPr txBox="1"/>
          <p:nvPr/>
        </p:nvSpPr>
        <p:spPr>
          <a:xfrm>
            <a:off x="7343775" y="415290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653" name="Google Shape;653;p42"/>
          <p:cNvSpPr txBox="1"/>
          <p:nvPr/>
        </p:nvSpPr>
        <p:spPr>
          <a:xfrm>
            <a:off x="7951750" y="436590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654" name="Google Shape;654;p42"/>
          <p:cNvSpPr txBox="1"/>
          <p:nvPr/>
        </p:nvSpPr>
        <p:spPr>
          <a:xfrm>
            <a:off x="670663" y="51105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5"/>
                </a:solidFill>
                <a:latin typeface="Fira Code"/>
                <a:ea typeface="Fira Code"/>
                <a:cs typeface="Fira Code"/>
                <a:sym typeface="Fira Code"/>
              </a:rPr>
              <a:t>..</a:t>
            </a:r>
            <a:endParaRPr sz="5000" dirty="0">
              <a:solidFill>
                <a:schemeClr val="accent5"/>
              </a:solidFill>
            </a:endParaRPr>
          </a:p>
        </p:txBody>
      </p:sp>
      <p:grpSp>
        <p:nvGrpSpPr>
          <p:cNvPr id="655" name="Google Shape;655;p42"/>
          <p:cNvGrpSpPr/>
          <p:nvPr/>
        </p:nvGrpSpPr>
        <p:grpSpPr>
          <a:xfrm>
            <a:off x="8389787" y="179931"/>
            <a:ext cx="486393" cy="125690"/>
            <a:chOff x="-890300" y="1406550"/>
            <a:chExt cx="806088" cy="208200"/>
          </a:xfrm>
        </p:grpSpPr>
        <p:sp>
          <p:nvSpPr>
            <p:cNvPr id="656" name="Google Shape;656;p42"/>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42"/>
          <p:cNvSpPr txBox="1"/>
          <p:nvPr/>
        </p:nvSpPr>
        <p:spPr>
          <a:xfrm>
            <a:off x="319025" y="403467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latin typeface="Comfortaa"/>
                <a:ea typeface="Comfortaa"/>
                <a:cs typeface="Comfortaa"/>
                <a:sym typeface="Comfortaa"/>
              </a:rPr>
              <a:t>*</a:t>
            </a:r>
            <a:endParaRPr sz="9600" dirty="0">
              <a:solidFill>
                <a:schemeClr val="accent1"/>
              </a:solidFill>
              <a:latin typeface="Comfortaa"/>
              <a:ea typeface="Comfortaa"/>
              <a:cs typeface="Comfortaa"/>
              <a:sym typeface="Comfortaa"/>
            </a:endParaRPr>
          </a:p>
        </p:txBody>
      </p:sp>
      <p:sp>
        <p:nvSpPr>
          <p:cNvPr id="26" name="AutoShape 2" descr="Introduction to Object Oriented Programming Concepts (OOP) | Dizitall  Solutions Ltd.">
            <a:extLst>
              <a:ext uri="{FF2B5EF4-FFF2-40B4-BE49-F238E27FC236}">
                <a16:creationId xmlns:a16="http://schemas.microsoft.com/office/drawing/2014/main" id="{140A51B5-D2D9-DA2D-D32C-76D8C11920B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8" name="Picture 27">
            <a:extLst>
              <a:ext uri="{FF2B5EF4-FFF2-40B4-BE49-F238E27FC236}">
                <a16:creationId xmlns:a16="http://schemas.microsoft.com/office/drawing/2014/main" id="{85CF4528-F989-3F49-38A2-FB63694124FD}"/>
              </a:ext>
            </a:extLst>
          </p:cNvPr>
          <p:cNvPicPr>
            <a:picLocks noChangeAspect="1"/>
          </p:cNvPicPr>
          <p:nvPr/>
        </p:nvPicPr>
        <p:blipFill>
          <a:blip r:embed="rId3"/>
          <a:stretch>
            <a:fillRect/>
          </a:stretch>
        </p:blipFill>
        <p:spPr>
          <a:xfrm>
            <a:off x="6137626" y="2043310"/>
            <a:ext cx="2738554" cy="21817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713225" y="445024"/>
            <a:ext cx="7710600" cy="608201"/>
          </a:xfrm>
          <a:prstGeom prst="rect">
            <a:avLst/>
          </a:prstGeom>
        </p:spPr>
        <p:txBody>
          <a:bodyPr spcFirstLastPara="1" wrap="square" lIns="91425" tIns="91425" rIns="91425" bIns="91425" anchor="t" anchorCtr="0">
            <a:noAutofit/>
          </a:bodyPr>
          <a:lstStyle/>
          <a:p>
            <a:r>
              <a:rPr lang="en" dirty="0"/>
              <a:t>Example: </a:t>
            </a:r>
            <a:r>
              <a:rPr lang="en" dirty="0">
                <a:solidFill>
                  <a:schemeClr val="bg2"/>
                </a:solidFill>
              </a:rPr>
              <a:t>Class</a:t>
            </a:r>
            <a:br>
              <a:rPr lang="en-US" altLang="en-US" sz="5400" dirty="0">
                <a:solidFill>
                  <a:schemeClr val="tx1"/>
                </a:solidFill>
                <a:latin typeface="Arial" panose="020B0604020202020204" pitchFamily="34" charset="0"/>
              </a:rPr>
            </a:br>
            <a:endParaRPr dirty="0">
              <a:solidFill>
                <a:schemeClr val="accent4"/>
              </a:solidFill>
            </a:endParaRPr>
          </a:p>
        </p:txBody>
      </p:sp>
      <p:sp>
        <p:nvSpPr>
          <p:cNvPr id="307" name="Google Shape;307;p33"/>
          <p:cNvSpPr txBox="1">
            <a:spLocks noGrp="1"/>
          </p:cNvSpPr>
          <p:nvPr>
            <p:ph type="subTitle" idx="1"/>
          </p:nvPr>
        </p:nvSpPr>
        <p:spPr>
          <a:xfrm>
            <a:off x="2666757" y="1788844"/>
            <a:ext cx="5568651" cy="24152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tLang="en-US" dirty="0">
                <a:solidFill>
                  <a:schemeClr val="accent4">
                    <a:lumMod val="75000"/>
                  </a:schemeClr>
                </a:solidFill>
                <a:latin typeface="Verdana" panose="020B0604030504040204" pitchFamily="34" charset="0"/>
              </a:rPr>
              <a:t>C</a:t>
            </a:r>
            <a:r>
              <a:rPr lang="en-US" altLang="en-US" sz="1400" dirty="0">
                <a:solidFill>
                  <a:schemeClr val="accent4">
                    <a:lumMod val="75000"/>
                  </a:schemeClr>
                </a:solidFill>
                <a:latin typeface="Verdana" panose="020B0604030504040204" pitchFamily="34" charset="0"/>
              </a:rPr>
              <a:t>reated a class called "</a:t>
            </a:r>
            <a:r>
              <a:rPr lang="en-US" altLang="en-US" sz="1400" dirty="0">
                <a:solidFill>
                  <a:schemeClr val="accent4">
                    <a:lumMod val="75000"/>
                  </a:schemeClr>
                </a:solidFill>
                <a:latin typeface="Consolas" panose="020B0609020204030204" pitchFamily="49" charset="0"/>
              </a:rPr>
              <a:t>MyClass</a:t>
            </a:r>
            <a:r>
              <a:rPr lang="en-US" altLang="en-US" sz="1400" dirty="0">
                <a:solidFill>
                  <a:schemeClr val="accent4">
                    <a:lumMod val="75000"/>
                  </a:schemeClr>
                </a:solidFill>
                <a:latin typeface="Verdana" panose="020B0604030504040204" pitchFamily="34" charset="0"/>
              </a:rPr>
              <a:t>":</a:t>
            </a:r>
          </a:p>
          <a:p>
            <a:pPr marL="0" lvl="0" indent="0" algn="l" rtl="0">
              <a:spcBef>
                <a:spcPts val="0"/>
              </a:spcBef>
              <a:spcAft>
                <a:spcPts val="0"/>
              </a:spcAft>
              <a:buNone/>
            </a:pPr>
            <a:endParaRPr lang="en-US" dirty="0">
              <a:solidFill>
                <a:srgbClr val="0000CD"/>
              </a:solidFill>
              <a:latin typeface="Consolas" panose="020B0609020204030204" pitchFamily="49" charset="0"/>
            </a:endParaRPr>
          </a:p>
          <a:p>
            <a:pPr marL="0" lvl="0" indent="0" algn="l" rtl="0">
              <a:spcBef>
                <a:spcPts val="0"/>
              </a:spcBef>
              <a:spcAft>
                <a:spcPts val="0"/>
              </a:spcAft>
              <a:buNone/>
            </a:pPr>
            <a:r>
              <a:rPr lang="en-US" b="0" i="0" dirty="0">
                <a:solidFill>
                  <a:srgbClr val="0000CD"/>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t>
            </a:r>
            <a:r>
              <a:rPr lang="en-US" b="0" i="0" dirty="0">
                <a:solidFill>
                  <a:srgbClr val="F8F8F8"/>
                </a:solidFill>
                <a:effectLst/>
                <a:latin typeface="Consolas" panose="020B0609020204030204" pitchFamily="49" charset="0"/>
              </a:rPr>
              <a:t>MyClass {       </a:t>
            </a:r>
            <a:r>
              <a:rPr lang="en-US" b="0" i="0" dirty="0">
                <a:solidFill>
                  <a:srgbClr val="008000"/>
                </a:solidFill>
                <a:effectLst/>
                <a:latin typeface="Consolas" panose="020B0609020204030204" pitchFamily="49" charset="0"/>
              </a:rPr>
              <a:t>// The class</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public</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Access specifier</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F8F8F8"/>
                </a:solidFill>
                <a:effectLst/>
                <a:latin typeface="Consolas" panose="020B0609020204030204" pitchFamily="49" charset="0"/>
              </a:rPr>
              <a:t>myNum</a:t>
            </a:r>
            <a:r>
              <a:rPr lang="en-US" b="0" i="0" dirty="0">
                <a:solidFill>
                  <a:srgbClr val="F8F8F8"/>
                </a:solidFill>
                <a:effectLst/>
                <a:latin typeface="Consolas" panose="020B0609020204030204" pitchFamily="49" charset="0"/>
              </a:rPr>
              <a:t>;        </a:t>
            </a:r>
            <a:r>
              <a:rPr lang="en-US" b="0" i="0" dirty="0">
                <a:solidFill>
                  <a:srgbClr val="008000"/>
                </a:solidFill>
                <a:effectLst/>
                <a:latin typeface="Consolas" panose="020B0609020204030204" pitchFamily="49" charset="0"/>
              </a:rPr>
              <a:t>// Attribute (int variable)</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F8F8F8"/>
                </a:solidFill>
                <a:effectLst/>
                <a:latin typeface="Consolas" panose="020B0609020204030204" pitchFamily="49" charset="0"/>
              </a:rPr>
              <a:t>string </a:t>
            </a:r>
            <a:r>
              <a:rPr lang="en-US" b="0" i="0" dirty="0" err="1">
                <a:solidFill>
                  <a:srgbClr val="F8F8F8"/>
                </a:solidFill>
                <a:effectLst/>
                <a:latin typeface="Consolas" panose="020B0609020204030204" pitchFamily="49" charset="0"/>
              </a:rPr>
              <a:t>myString</a:t>
            </a:r>
            <a:r>
              <a:rPr lang="en-US" b="0" i="0" dirty="0">
                <a:solidFill>
                  <a:srgbClr val="F8F8F8"/>
                </a:solidFill>
                <a:effectLst/>
                <a:latin typeface="Consolas" panose="020B0609020204030204" pitchFamily="49" charset="0"/>
              </a:rPr>
              <a:t>;  </a:t>
            </a:r>
            <a:r>
              <a:rPr lang="en-US" b="0" i="0" dirty="0">
                <a:solidFill>
                  <a:srgbClr val="008000"/>
                </a:solidFill>
                <a:effectLst/>
                <a:latin typeface="Consolas" panose="020B0609020204030204" pitchFamily="49" charset="0"/>
              </a:rPr>
              <a:t>// Attribute (string variable)</a:t>
            </a:r>
            <a:br>
              <a:rPr lang="en-US" b="0" i="0" dirty="0">
                <a:solidFill>
                  <a:srgbClr val="008000"/>
                </a:solidFill>
                <a:effectLst/>
                <a:latin typeface="Consolas" panose="020B0609020204030204" pitchFamily="49" charset="0"/>
              </a:rPr>
            </a:br>
            <a:r>
              <a:rPr lang="en-US" b="0" i="0" dirty="0">
                <a:solidFill>
                  <a:srgbClr val="F8F8F8"/>
                </a:solidFill>
                <a:effectLst/>
                <a:latin typeface="Consolas" panose="020B0609020204030204" pitchFamily="49" charset="0"/>
              </a:rPr>
              <a:t>};</a:t>
            </a:r>
          </a:p>
          <a:p>
            <a:pPr marL="0" lvl="0" indent="0" algn="l" rtl="0">
              <a:spcBef>
                <a:spcPts val="0"/>
              </a:spcBef>
              <a:spcAft>
                <a:spcPts val="0"/>
              </a:spcAft>
              <a:buNone/>
            </a:pPr>
            <a:endParaRPr dirty="0">
              <a:solidFill>
                <a:srgbClr val="F8F8F8"/>
              </a:solidFill>
            </a:endParaRPr>
          </a:p>
        </p:txBody>
      </p:sp>
      <p:grpSp>
        <p:nvGrpSpPr>
          <p:cNvPr id="316" name="Google Shape;316;p33"/>
          <p:cNvGrpSpPr/>
          <p:nvPr/>
        </p:nvGrpSpPr>
        <p:grpSpPr>
          <a:xfrm>
            <a:off x="358925" y="1867675"/>
            <a:ext cx="2142175" cy="2736325"/>
            <a:chOff x="358925" y="1867675"/>
            <a:chExt cx="2142175" cy="2736325"/>
          </a:xfrm>
        </p:grpSpPr>
        <p:sp>
          <p:nvSpPr>
            <p:cNvPr id="317" name="Google Shape;317;p33"/>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33"/>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42"/>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lumMod val="75000"/>
                  </a:schemeClr>
                </a:solidFill>
              </a:rPr>
              <a:t>O</a:t>
            </a:r>
            <a:r>
              <a:rPr lang="en" dirty="0">
                <a:solidFill>
                  <a:srgbClr val="F8F8F8"/>
                </a:solidFill>
              </a:rPr>
              <a:t>bject</a:t>
            </a:r>
            <a:endParaRPr dirty="0">
              <a:solidFill>
                <a:srgbClr val="F8F8F8"/>
              </a:solidFill>
            </a:endParaRPr>
          </a:p>
        </p:txBody>
      </p:sp>
      <p:sp>
        <p:nvSpPr>
          <p:cNvPr id="641" name="Google Shape;641;p42"/>
          <p:cNvSpPr txBox="1">
            <a:spLocks noGrp="1"/>
          </p:cNvSpPr>
          <p:nvPr>
            <p:ph type="subTitle" idx="1"/>
          </p:nvPr>
        </p:nvSpPr>
        <p:spPr>
          <a:xfrm>
            <a:off x="510643" y="1464550"/>
            <a:ext cx="4823357" cy="3382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0000"/>
                </a:solidFill>
              </a:rPr>
              <a:t>An Object </a:t>
            </a:r>
            <a:r>
              <a:rPr lang="en-US" dirty="0"/>
              <a:t>can be defined as an instance of a class. An object contains an address and takes up some space in memory. Objects can communicate without knowing the details of each other's data or code. The only necessary thing is the type of message accepted and the type of response returned by the objects.</a:t>
            </a:r>
          </a:p>
        </p:txBody>
      </p:sp>
      <p:sp>
        <p:nvSpPr>
          <p:cNvPr id="651" name="Google Shape;651;p42"/>
          <p:cNvSpPr txBox="1"/>
          <p:nvPr/>
        </p:nvSpPr>
        <p:spPr>
          <a:xfrm>
            <a:off x="226313" y="2963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652" name="Google Shape;652;p42"/>
          <p:cNvSpPr txBox="1"/>
          <p:nvPr/>
        </p:nvSpPr>
        <p:spPr>
          <a:xfrm>
            <a:off x="7343775" y="415290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653" name="Google Shape;653;p42"/>
          <p:cNvSpPr txBox="1"/>
          <p:nvPr/>
        </p:nvSpPr>
        <p:spPr>
          <a:xfrm>
            <a:off x="7951750" y="436590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654" name="Google Shape;654;p42"/>
          <p:cNvSpPr txBox="1"/>
          <p:nvPr/>
        </p:nvSpPr>
        <p:spPr>
          <a:xfrm>
            <a:off x="670663" y="51105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5"/>
                </a:solidFill>
                <a:latin typeface="Fira Code"/>
                <a:ea typeface="Fira Code"/>
                <a:cs typeface="Fira Code"/>
                <a:sym typeface="Fira Code"/>
              </a:rPr>
              <a:t>..</a:t>
            </a:r>
            <a:endParaRPr sz="5000" dirty="0">
              <a:solidFill>
                <a:schemeClr val="accent5"/>
              </a:solidFill>
            </a:endParaRPr>
          </a:p>
        </p:txBody>
      </p:sp>
      <p:grpSp>
        <p:nvGrpSpPr>
          <p:cNvPr id="655" name="Google Shape;655;p42"/>
          <p:cNvGrpSpPr/>
          <p:nvPr/>
        </p:nvGrpSpPr>
        <p:grpSpPr>
          <a:xfrm>
            <a:off x="8389787" y="179931"/>
            <a:ext cx="486393" cy="125690"/>
            <a:chOff x="-890300" y="1406550"/>
            <a:chExt cx="806088" cy="208200"/>
          </a:xfrm>
        </p:grpSpPr>
        <p:sp>
          <p:nvSpPr>
            <p:cNvPr id="656" name="Google Shape;656;p42"/>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AutoShape 2" descr="Introduction to Object Oriented Programming Concepts (OOP) | Dizitall  Solutions Ltd.">
            <a:extLst>
              <a:ext uri="{FF2B5EF4-FFF2-40B4-BE49-F238E27FC236}">
                <a16:creationId xmlns:a16="http://schemas.microsoft.com/office/drawing/2014/main" id="{140A51B5-D2D9-DA2D-D32C-76D8C11920B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4ADE4A55-8EA6-D440-40FF-9F17F3F8FAF4}"/>
              </a:ext>
            </a:extLst>
          </p:cNvPr>
          <p:cNvPicPr>
            <a:picLocks noChangeAspect="1"/>
          </p:cNvPicPr>
          <p:nvPr/>
        </p:nvPicPr>
        <p:blipFill>
          <a:blip r:embed="rId3"/>
          <a:stretch>
            <a:fillRect/>
          </a:stretch>
        </p:blipFill>
        <p:spPr>
          <a:xfrm>
            <a:off x="5406914" y="1564925"/>
            <a:ext cx="3420927" cy="2394649"/>
          </a:xfrm>
          <a:prstGeom prst="rect">
            <a:avLst/>
          </a:prstGeom>
        </p:spPr>
      </p:pic>
    </p:spTree>
    <p:extLst>
      <p:ext uri="{BB962C8B-B14F-4D97-AF65-F5344CB8AC3E}">
        <p14:creationId xmlns:p14="http://schemas.microsoft.com/office/powerpoint/2010/main" val="3710706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713225" y="445024"/>
            <a:ext cx="7710600" cy="608201"/>
          </a:xfrm>
          <a:prstGeom prst="rect">
            <a:avLst/>
          </a:prstGeom>
        </p:spPr>
        <p:txBody>
          <a:bodyPr spcFirstLastPara="1" wrap="square" lIns="91425" tIns="91425" rIns="91425" bIns="91425" anchor="t" anchorCtr="0">
            <a:noAutofit/>
          </a:bodyPr>
          <a:lstStyle/>
          <a:p>
            <a:r>
              <a:rPr lang="en" dirty="0"/>
              <a:t>Example: </a:t>
            </a:r>
            <a:r>
              <a:rPr lang="en" dirty="0">
                <a:solidFill>
                  <a:schemeClr val="bg2"/>
                </a:solidFill>
              </a:rPr>
              <a:t>Object</a:t>
            </a:r>
            <a:br>
              <a:rPr lang="en-US" altLang="en-US" sz="5400" dirty="0">
                <a:solidFill>
                  <a:schemeClr val="tx1"/>
                </a:solidFill>
                <a:latin typeface="Arial" panose="020B0604020202020204" pitchFamily="34" charset="0"/>
              </a:rPr>
            </a:br>
            <a:endParaRPr dirty="0">
              <a:solidFill>
                <a:schemeClr val="accent4"/>
              </a:solidFill>
            </a:endParaRPr>
          </a:p>
        </p:txBody>
      </p:sp>
      <p:sp>
        <p:nvSpPr>
          <p:cNvPr id="307" name="Google Shape;307;p33"/>
          <p:cNvSpPr txBox="1">
            <a:spLocks noGrp="1"/>
          </p:cNvSpPr>
          <p:nvPr>
            <p:ph type="subTitle" idx="1"/>
          </p:nvPr>
        </p:nvSpPr>
        <p:spPr>
          <a:xfrm>
            <a:off x="2856223" y="1234575"/>
            <a:ext cx="6077640" cy="39089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0" i="0" dirty="0">
                <a:solidFill>
                  <a:srgbClr val="0000CD"/>
                </a:solidFill>
                <a:effectLst/>
                <a:latin typeface="Consolas" panose="020B0609020204030204" pitchFamily="49" charset="0"/>
              </a:rPr>
              <a:t>class</a:t>
            </a:r>
            <a:r>
              <a:rPr lang="en-US" sz="1200" b="0" i="0" dirty="0">
                <a:solidFill>
                  <a:srgbClr val="000000"/>
                </a:solidFill>
                <a:effectLst/>
                <a:latin typeface="Consolas" panose="020B0609020204030204" pitchFamily="49" charset="0"/>
              </a:rPr>
              <a:t> </a:t>
            </a:r>
            <a:r>
              <a:rPr lang="en-US" sz="1200" b="0" i="0" dirty="0">
                <a:solidFill>
                  <a:srgbClr val="F8F8F8"/>
                </a:solidFill>
                <a:effectLst/>
                <a:latin typeface="Consolas" panose="020B0609020204030204" pitchFamily="49" charset="0"/>
              </a:rPr>
              <a:t>MyClass {</a:t>
            </a:r>
            <a:r>
              <a:rPr lang="en-US" sz="1200" b="0" i="0" dirty="0">
                <a:solidFill>
                  <a:srgbClr val="000000"/>
                </a:solidFill>
                <a:effectLst/>
                <a:latin typeface="Consolas" panose="020B0609020204030204" pitchFamily="49" charset="0"/>
              </a:rPr>
              <a:t>       </a:t>
            </a:r>
            <a:r>
              <a:rPr lang="en-US" sz="1200" b="0" i="0" dirty="0">
                <a:solidFill>
                  <a:srgbClr val="008000"/>
                </a:solidFill>
                <a:effectLst/>
                <a:latin typeface="Consolas" panose="020B0609020204030204" pitchFamily="49" charset="0"/>
              </a:rPr>
              <a:t>// The class</a:t>
            </a:r>
            <a:br>
              <a:rPr lang="en-US" sz="1200" b="0" i="0" dirty="0">
                <a:solidFill>
                  <a:srgbClr val="008000"/>
                </a:solidFill>
                <a:effectLst/>
                <a:latin typeface="Consolas" panose="020B0609020204030204" pitchFamily="49" charset="0"/>
              </a:rPr>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public</a:t>
            </a:r>
            <a:r>
              <a:rPr lang="en-US" sz="1200" b="0" i="0" dirty="0">
                <a:solidFill>
                  <a:srgbClr val="000000"/>
                </a:solidFill>
                <a:effectLst/>
                <a:latin typeface="Consolas" panose="020B0609020204030204" pitchFamily="49" charset="0"/>
              </a:rPr>
              <a:t>:             </a:t>
            </a:r>
            <a:r>
              <a:rPr lang="en-US" sz="1200" b="0" i="0" dirty="0">
                <a:solidFill>
                  <a:srgbClr val="008000"/>
                </a:solidFill>
                <a:effectLst/>
                <a:latin typeface="Consolas" panose="020B0609020204030204" pitchFamily="49" charset="0"/>
              </a:rPr>
              <a:t>// Access specifier</a:t>
            </a:r>
            <a:br>
              <a:rPr lang="en-US" sz="1200" b="0" i="0" dirty="0">
                <a:solidFill>
                  <a:srgbClr val="008000"/>
                </a:solidFill>
                <a:effectLst/>
                <a:latin typeface="Consolas" panose="020B0609020204030204" pitchFamily="49" charset="0"/>
              </a:rPr>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int</a:t>
            </a:r>
            <a:r>
              <a:rPr lang="en-US" sz="1200" b="0" i="0" dirty="0">
                <a:solidFill>
                  <a:srgbClr val="000000"/>
                </a:solidFill>
                <a:effectLst/>
                <a:latin typeface="Consolas" panose="020B0609020204030204" pitchFamily="49" charset="0"/>
              </a:rPr>
              <a:t> </a:t>
            </a:r>
            <a:r>
              <a:rPr lang="en-US" sz="1200" b="0" i="0" dirty="0" err="1">
                <a:solidFill>
                  <a:srgbClr val="F8F8F8"/>
                </a:solidFill>
                <a:effectLst/>
                <a:latin typeface="Consolas" panose="020B0609020204030204" pitchFamily="49" charset="0"/>
              </a:rPr>
              <a:t>myNum</a:t>
            </a:r>
            <a:r>
              <a:rPr lang="en-US" sz="1200" b="0" i="0" dirty="0">
                <a:solidFill>
                  <a:srgbClr val="F8F8F8"/>
                </a:solidFill>
                <a:effectLst/>
                <a:latin typeface="Consolas" panose="020B0609020204030204" pitchFamily="49" charset="0"/>
              </a:rPr>
              <a:t>; </a:t>
            </a:r>
            <a:r>
              <a:rPr lang="en-US" sz="1200" b="0" i="0" dirty="0">
                <a:solidFill>
                  <a:srgbClr val="000000"/>
                </a:solidFill>
                <a:effectLst/>
                <a:latin typeface="Consolas" panose="020B0609020204030204" pitchFamily="49" charset="0"/>
              </a:rPr>
              <a:t>       </a:t>
            </a:r>
            <a:r>
              <a:rPr lang="en-US" sz="1200" b="0" i="0" dirty="0">
                <a:solidFill>
                  <a:srgbClr val="008000"/>
                </a:solidFill>
                <a:effectLst/>
                <a:latin typeface="Consolas" panose="020B0609020204030204" pitchFamily="49" charset="0"/>
              </a:rPr>
              <a:t>// Attribute (int variable)</a:t>
            </a:r>
            <a:br>
              <a:rPr lang="en-US" sz="1200" b="0" i="0" dirty="0">
                <a:solidFill>
                  <a:srgbClr val="008000"/>
                </a:solidFill>
                <a:effectLst/>
                <a:latin typeface="Consolas" panose="020B0609020204030204" pitchFamily="49" charset="0"/>
              </a:rPr>
            </a:br>
            <a:r>
              <a:rPr lang="en-US" sz="1200" b="0" i="0" dirty="0">
                <a:solidFill>
                  <a:srgbClr val="000000"/>
                </a:solidFill>
                <a:effectLst/>
                <a:latin typeface="Consolas" panose="020B0609020204030204" pitchFamily="49" charset="0"/>
              </a:rPr>
              <a:t>    </a:t>
            </a:r>
            <a:r>
              <a:rPr lang="en-US" sz="1200" b="0" i="0" dirty="0">
                <a:solidFill>
                  <a:srgbClr val="F8F8F8"/>
                </a:solidFill>
                <a:effectLst/>
                <a:latin typeface="Consolas" panose="020B0609020204030204" pitchFamily="49" charset="0"/>
              </a:rPr>
              <a:t>string </a:t>
            </a:r>
            <a:r>
              <a:rPr lang="en-US" sz="1200" b="0" i="0" dirty="0" err="1">
                <a:solidFill>
                  <a:srgbClr val="F8F8F8"/>
                </a:solidFill>
                <a:effectLst/>
                <a:latin typeface="Consolas" panose="020B0609020204030204" pitchFamily="49" charset="0"/>
              </a:rPr>
              <a:t>myString</a:t>
            </a:r>
            <a:r>
              <a:rPr lang="en-US" sz="1200" b="0" i="0" dirty="0">
                <a:solidFill>
                  <a:srgbClr val="F8F8F8"/>
                </a:solidFill>
                <a:effectLst/>
                <a:latin typeface="Consolas" panose="020B0609020204030204" pitchFamily="49" charset="0"/>
              </a:rPr>
              <a:t>;  </a:t>
            </a:r>
            <a:r>
              <a:rPr lang="en-US" sz="1200" b="0" i="0" dirty="0">
                <a:solidFill>
                  <a:srgbClr val="008000"/>
                </a:solidFill>
                <a:effectLst/>
                <a:latin typeface="Consolas" panose="020B0609020204030204" pitchFamily="49" charset="0"/>
              </a:rPr>
              <a:t>// Attribute (string variable)</a:t>
            </a:r>
            <a:br>
              <a:rPr lang="en-US" sz="1200" b="0" i="0" dirty="0">
                <a:solidFill>
                  <a:srgbClr val="008000"/>
                </a:solidFill>
                <a:effectLst/>
                <a:latin typeface="Consolas" panose="020B0609020204030204" pitchFamily="49" charset="0"/>
              </a:rPr>
            </a:br>
            <a:r>
              <a:rPr lang="en-US" sz="1200" b="0" i="0" dirty="0">
                <a:solidFill>
                  <a:srgbClr val="F8F8F8"/>
                </a:solidFill>
                <a:effectLst/>
                <a:latin typeface="Consolas" panose="020B0609020204030204" pitchFamily="49" charset="0"/>
              </a:rPr>
              <a:t>};</a:t>
            </a:r>
            <a:br>
              <a:rPr lang="en-US" sz="1200" dirty="0"/>
            </a:br>
            <a:br>
              <a:rPr lang="en-US" sz="1200" dirty="0"/>
            </a:br>
            <a:r>
              <a:rPr lang="en-US" sz="1200" b="0" i="0" dirty="0">
                <a:solidFill>
                  <a:srgbClr val="0000CD"/>
                </a:solidFill>
                <a:effectLst/>
                <a:latin typeface="Consolas" panose="020B0609020204030204" pitchFamily="49" charset="0"/>
              </a:rPr>
              <a:t>int</a:t>
            </a:r>
            <a:r>
              <a:rPr lang="en-US" sz="1200" b="0" i="0" dirty="0">
                <a:solidFill>
                  <a:srgbClr val="000000"/>
                </a:solidFill>
                <a:effectLst/>
                <a:latin typeface="Consolas" panose="020B0609020204030204" pitchFamily="49" charset="0"/>
              </a:rPr>
              <a:t> </a:t>
            </a:r>
            <a:r>
              <a:rPr lang="en-US" sz="1200" b="0" i="0" dirty="0">
                <a:solidFill>
                  <a:srgbClr val="F8F8F8"/>
                </a:solidFill>
                <a:effectLst/>
                <a:latin typeface="Consolas" panose="020B0609020204030204" pitchFamily="49" charset="0"/>
              </a:rPr>
              <a:t>main() {</a:t>
            </a:r>
            <a:br>
              <a:rPr lang="en-US" sz="1200" dirty="0"/>
            </a:br>
            <a:r>
              <a:rPr lang="en-US" sz="1200" b="0" i="0" dirty="0">
                <a:solidFill>
                  <a:srgbClr val="000000"/>
                </a:solidFill>
                <a:effectLst/>
                <a:latin typeface="Consolas" panose="020B0609020204030204" pitchFamily="49" charset="0"/>
              </a:rPr>
              <a:t>  </a:t>
            </a:r>
            <a:r>
              <a:rPr lang="en-US" sz="1200" b="0" i="0" dirty="0">
                <a:solidFill>
                  <a:srgbClr val="F8F8F8"/>
                </a:solidFill>
                <a:effectLst/>
                <a:latin typeface="Consolas" panose="020B0609020204030204" pitchFamily="49" charset="0"/>
              </a:rPr>
              <a:t>MyClass </a:t>
            </a:r>
            <a:r>
              <a:rPr lang="en-US" sz="1200" b="1" i="0" dirty="0" err="1">
                <a:solidFill>
                  <a:srgbClr val="F8F8F8"/>
                </a:solidFill>
                <a:effectLst/>
                <a:latin typeface="Consolas" panose="020B0609020204030204" pitchFamily="49" charset="0"/>
              </a:rPr>
              <a:t>myObj</a:t>
            </a:r>
            <a:r>
              <a:rPr lang="en-US" sz="1200" b="0" i="0" dirty="0">
                <a:solidFill>
                  <a:srgbClr val="F8F8F8"/>
                </a:solidFill>
                <a:effectLst/>
                <a:latin typeface="Consolas" panose="020B0609020204030204" pitchFamily="49" charset="0"/>
              </a:rPr>
              <a:t>; </a:t>
            </a:r>
            <a:r>
              <a:rPr lang="en-US" sz="1200" b="0" i="0" dirty="0">
                <a:solidFill>
                  <a:srgbClr val="000000"/>
                </a:solidFill>
                <a:effectLst/>
                <a:latin typeface="Consolas" panose="020B0609020204030204" pitchFamily="49" charset="0"/>
              </a:rPr>
              <a:t> </a:t>
            </a:r>
            <a:r>
              <a:rPr lang="en-US" sz="1200" b="0" i="0" dirty="0">
                <a:solidFill>
                  <a:srgbClr val="008000"/>
                </a:solidFill>
                <a:effectLst/>
                <a:latin typeface="Consolas" panose="020B0609020204030204" pitchFamily="49" charset="0"/>
              </a:rPr>
              <a:t>// Create an object of MyClass</a:t>
            </a:r>
            <a:br>
              <a:rPr lang="en-US" sz="1200" b="0" i="0" dirty="0">
                <a:solidFill>
                  <a:srgbClr val="008000"/>
                </a:solidFill>
                <a:effectLst/>
                <a:latin typeface="Consolas" panose="020B0609020204030204" pitchFamily="49" charset="0"/>
              </a:rPr>
            </a:br>
            <a:br>
              <a:rPr lang="en-US" sz="1200" dirty="0"/>
            </a:br>
            <a:r>
              <a:rPr lang="en-US" sz="1200" b="0" i="0" dirty="0">
                <a:solidFill>
                  <a:srgbClr val="000000"/>
                </a:solidFill>
                <a:effectLst/>
                <a:latin typeface="Consolas" panose="020B0609020204030204" pitchFamily="49" charset="0"/>
              </a:rPr>
              <a:t>  </a:t>
            </a:r>
            <a:r>
              <a:rPr lang="en-US" sz="1200" b="0" i="0" dirty="0">
                <a:solidFill>
                  <a:srgbClr val="008000"/>
                </a:solidFill>
                <a:effectLst/>
                <a:latin typeface="Consolas" panose="020B0609020204030204" pitchFamily="49" charset="0"/>
              </a:rPr>
              <a:t>// Access attributes and set values</a:t>
            </a:r>
            <a:br>
              <a:rPr lang="en-US" sz="1200" b="0" i="0" dirty="0">
                <a:solidFill>
                  <a:srgbClr val="008000"/>
                </a:solidFill>
                <a:effectLst/>
                <a:latin typeface="Consolas" panose="020B0609020204030204" pitchFamily="49" charset="0"/>
              </a:rPr>
            </a:br>
            <a:r>
              <a:rPr lang="en-US" sz="1200" b="0" i="0" dirty="0">
                <a:solidFill>
                  <a:srgbClr val="000000"/>
                </a:solidFill>
                <a:effectLst/>
                <a:latin typeface="Consolas" panose="020B0609020204030204" pitchFamily="49" charset="0"/>
              </a:rPr>
              <a:t>  </a:t>
            </a:r>
            <a:r>
              <a:rPr lang="en-US" sz="1200" b="1" i="0" dirty="0" err="1">
                <a:solidFill>
                  <a:srgbClr val="F8F8F8"/>
                </a:solidFill>
                <a:effectLst/>
                <a:latin typeface="Consolas" panose="020B0609020204030204" pitchFamily="49" charset="0"/>
              </a:rPr>
              <a:t>myObj.myNum</a:t>
            </a:r>
            <a:r>
              <a:rPr lang="en-US" sz="1200" b="0" i="0" dirty="0">
                <a:solidFill>
                  <a:srgbClr val="F8F8F8"/>
                </a:solidFill>
                <a:effectLst/>
                <a:latin typeface="Consolas" panose="020B0609020204030204" pitchFamily="49" charset="0"/>
              </a:rPr>
              <a:t> = </a:t>
            </a:r>
            <a:r>
              <a:rPr lang="en-US" sz="1200" b="0" i="0" dirty="0">
                <a:solidFill>
                  <a:srgbClr val="FF0000"/>
                </a:solidFill>
                <a:effectLst/>
                <a:latin typeface="Consolas" panose="020B0609020204030204" pitchFamily="49" charset="0"/>
              </a:rPr>
              <a:t>15</a:t>
            </a:r>
            <a:r>
              <a:rPr lang="en-US" sz="1200" b="0" i="0" dirty="0">
                <a:solidFill>
                  <a:srgbClr val="000000"/>
                </a:solidFill>
                <a:effectLst/>
                <a:latin typeface="Consolas" panose="020B0609020204030204" pitchFamily="49" charset="0"/>
              </a:rPr>
              <a:t>; </a:t>
            </a:r>
            <a:br>
              <a:rPr lang="en-US" sz="1200" dirty="0"/>
            </a:br>
            <a:r>
              <a:rPr lang="en-US" sz="1200" b="0" i="0" dirty="0">
                <a:solidFill>
                  <a:srgbClr val="000000"/>
                </a:solidFill>
                <a:effectLst/>
                <a:latin typeface="Consolas" panose="020B0609020204030204" pitchFamily="49" charset="0"/>
              </a:rPr>
              <a:t>  </a:t>
            </a:r>
            <a:r>
              <a:rPr lang="en-US" sz="1200" b="1" i="0" dirty="0" err="1">
                <a:solidFill>
                  <a:srgbClr val="F8F8F8"/>
                </a:solidFill>
                <a:effectLst/>
                <a:latin typeface="Consolas" panose="020B0609020204030204" pitchFamily="49" charset="0"/>
              </a:rPr>
              <a:t>myObj.myString</a:t>
            </a:r>
            <a:r>
              <a:rPr lang="en-US" sz="1200" b="0" i="0" dirty="0">
                <a:solidFill>
                  <a:srgbClr val="F8F8F8"/>
                </a:solidFill>
                <a:effectLst/>
                <a:latin typeface="Consolas" panose="020B0609020204030204" pitchFamily="49" charset="0"/>
              </a:rPr>
              <a:t> = </a:t>
            </a:r>
            <a:r>
              <a:rPr lang="en-US" sz="1200" b="0" i="0" dirty="0">
                <a:solidFill>
                  <a:srgbClr val="FF0000"/>
                </a:solidFill>
                <a:effectLst/>
                <a:latin typeface="Consolas" panose="020B0609020204030204" pitchFamily="49" charset="0"/>
              </a:rPr>
              <a:t>"Some text";</a:t>
            </a:r>
            <a:br>
              <a:rPr lang="en-US" sz="1200" dirty="0"/>
            </a:br>
            <a:br>
              <a:rPr lang="en-US" sz="1200" dirty="0"/>
            </a:br>
            <a:r>
              <a:rPr lang="en-US" sz="1200" b="0" i="0" dirty="0">
                <a:solidFill>
                  <a:srgbClr val="000000"/>
                </a:solidFill>
                <a:effectLst/>
                <a:latin typeface="Consolas" panose="020B0609020204030204" pitchFamily="49" charset="0"/>
              </a:rPr>
              <a:t>  </a:t>
            </a:r>
            <a:r>
              <a:rPr lang="en-US" sz="1200" b="0" i="0" dirty="0">
                <a:solidFill>
                  <a:srgbClr val="008000"/>
                </a:solidFill>
                <a:effectLst/>
                <a:latin typeface="Consolas" panose="020B0609020204030204" pitchFamily="49" charset="0"/>
              </a:rPr>
              <a:t>// Print attribute values</a:t>
            </a:r>
            <a:br>
              <a:rPr lang="en-US" sz="1200" b="0" i="0" dirty="0">
                <a:solidFill>
                  <a:srgbClr val="008000"/>
                </a:solidFill>
                <a:effectLst/>
                <a:latin typeface="Consolas" panose="020B0609020204030204" pitchFamily="49" charset="0"/>
              </a:rPr>
            </a:br>
            <a:r>
              <a:rPr lang="en-US" sz="1200" b="0" i="0" dirty="0">
                <a:solidFill>
                  <a:srgbClr val="000000"/>
                </a:solidFill>
                <a:effectLst/>
                <a:latin typeface="Consolas" panose="020B0609020204030204" pitchFamily="49" charset="0"/>
              </a:rPr>
              <a:t>  </a:t>
            </a:r>
            <a:r>
              <a:rPr lang="en-US" sz="1200" b="0" i="0" dirty="0" err="1">
                <a:solidFill>
                  <a:srgbClr val="F8F8F8"/>
                </a:solidFill>
                <a:effectLst/>
                <a:latin typeface="Consolas" panose="020B0609020204030204" pitchFamily="49" charset="0"/>
              </a:rPr>
              <a:t>cout</a:t>
            </a:r>
            <a:r>
              <a:rPr lang="en-US" sz="1200" b="0" i="0" dirty="0">
                <a:solidFill>
                  <a:srgbClr val="F8F8F8"/>
                </a:solidFill>
                <a:effectLst/>
                <a:latin typeface="Consolas" panose="020B0609020204030204" pitchFamily="49" charset="0"/>
              </a:rPr>
              <a:t> &lt;&lt; </a:t>
            </a:r>
            <a:r>
              <a:rPr lang="en-US" sz="1200" b="0" i="0" dirty="0" err="1">
                <a:solidFill>
                  <a:srgbClr val="F8F8F8"/>
                </a:solidFill>
                <a:effectLst/>
                <a:latin typeface="Consolas" panose="020B0609020204030204" pitchFamily="49" charset="0"/>
              </a:rPr>
              <a:t>myObj.myNum</a:t>
            </a:r>
            <a:r>
              <a:rPr lang="en-US" sz="1200" b="0" i="0" dirty="0">
                <a:solidFill>
                  <a:srgbClr val="F8F8F8"/>
                </a:solidFill>
                <a:effectLst/>
                <a:latin typeface="Consolas" panose="020B0609020204030204" pitchFamily="49" charset="0"/>
              </a:rPr>
              <a:t> &lt;&lt; </a:t>
            </a:r>
            <a:r>
              <a:rPr lang="en-US" sz="1200" b="0" i="0" dirty="0">
                <a:solidFill>
                  <a:srgbClr val="FF0000"/>
                </a:solidFill>
                <a:effectLst/>
                <a:latin typeface="Consolas" panose="020B0609020204030204" pitchFamily="49" charset="0"/>
              </a:rPr>
              <a:t>"\n";</a:t>
            </a:r>
            <a:br>
              <a:rPr lang="en-US" sz="1200" dirty="0"/>
            </a:br>
            <a:r>
              <a:rPr lang="en-US" sz="1200" b="0" i="0" dirty="0">
                <a:solidFill>
                  <a:srgbClr val="000000"/>
                </a:solidFill>
                <a:effectLst/>
                <a:latin typeface="Consolas" panose="020B0609020204030204" pitchFamily="49" charset="0"/>
              </a:rPr>
              <a:t>  </a:t>
            </a:r>
            <a:r>
              <a:rPr lang="en-US" sz="1200" b="0" i="0" dirty="0" err="1">
                <a:solidFill>
                  <a:srgbClr val="F8F8F8"/>
                </a:solidFill>
                <a:effectLst/>
                <a:latin typeface="Consolas" panose="020B0609020204030204" pitchFamily="49" charset="0"/>
              </a:rPr>
              <a:t>cout</a:t>
            </a:r>
            <a:r>
              <a:rPr lang="en-US" sz="1200" b="0" i="0" dirty="0">
                <a:solidFill>
                  <a:srgbClr val="F8F8F8"/>
                </a:solidFill>
                <a:effectLst/>
                <a:latin typeface="Consolas" panose="020B0609020204030204" pitchFamily="49" charset="0"/>
              </a:rPr>
              <a:t> &lt;&lt; </a:t>
            </a:r>
            <a:r>
              <a:rPr lang="en-US" sz="1200" b="0" i="0" dirty="0" err="1">
                <a:solidFill>
                  <a:srgbClr val="F8F8F8"/>
                </a:solidFill>
                <a:effectLst/>
                <a:latin typeface="Consolas" panose="020B0609020204030204" pitchFamily="49" charset="0"/>
              </a:rPr>
              <a:t>myObj.myString</a:t>
            </a:r>
            <a:r>
              <a:rPr lang="en-US" sz="1200" b="0" i="0" dirty="0">
                <a:solidFill>
                  <a:srgbClr val="F8F8F8"/>
                </a:solidFill>
                <a:effectLst/>
                <a:latin typeface="Consolas" panose="020B0609020204030204" pitchFamily="49" charset="0"/>
              </a:rPr>
              <a:t>;</a:t>
            </a:r>
            <a:br>
              <a:rPr lang="en-US" sz="1200" dirty="0"/>
            </a:br>
            <a:r>
              <a:rPr lang="en-US" sz="1200" b="0" i="0" dirty="0">
                <a:solidFill>
                  <a:srgbClr val="000000"/>
                </a:solidFill>
                <a:effectLst/>
                <a:latin typeface="Consolas" panose="020B0609020204030204" pitchFamily="49" charset="0"/>
              </a:rPr>
              <a:t>  </a:t>
            </a:r>
            <a:r>
              <a:rPr lang="en-US" sz="1200" b="0" i="0" dirty="0">
                <a:solidFill>
                  <a:srgbClr val="0000CD"/>
                </a:solidFill>
                <a:effectLst/>
                <a:latin typeface="Consolas" panose="020B0609020204030204" pitchFamily="49" charset="0"/>
              </a:rPr>
              <a:t>return</a:t>
            </a:r>
            <a:r>
              <a:rPr lang="en-US" sz="1200" b="0" i="0" dirty="0">
                <a:solidFill>
                  <a:srgbClr val="000000"/>
                </a:solidFill>
                <a:effectLst/>
                <a:latin typeface="Consolas" panose="020B0609020204030204" pitchFamily="49" charset="0"/>
              </a:rPr>
              <a:t> </a:t>
            </a:r>
            <a:r>
              <a:rPr lang="en-US" sz="1200" b="0" i="0" dirty="0">
                <a:solidFill>
                  <a:srgbClr val="FF0000"/>
                </a:solidFill>
                <a:effectLst/>
                <a:latin typeface="Consolas" panose="020B0609020204030204" pitchFamily="49" charset="0"/>
              </a:rPr>
              <a:t>0</a:t>
            </a:r>
            <a:r>
              <a:rPr lang="en-US" sz="1200" b="0" i="0" dirty="0">
                <a:solidFill>
                  <a:srgbClr val="000000"/>
                </a:solidFill>
                <a:effectLst/>
                <a:latin typeface="Consolas" panose="020B0609020204030204" pitchFamily="49" charset="0"/>
              </a:rPr>
              <a:t>;</a:t>
            </a:r>
            <a:br>
              <a:rPr lang="en-US" sz="1200" dirty="0"/>
            </a:br>
            <a:r>
              <a:rPr lang="en-US" sz="1200" b="0" i="0" dirty="0">
                <a:solidFill>
                  <a:srgbClr val="F8F8F8"/>
                </a:solidFill>
                <a:effectLst/>
                <a:latin typeface="Consolas" panose="020B0609020204030204" pitchFamily="49" charset="0"/>
              </a:rPr>
              <a:t>}</a:t>
            </a:r>
            <a:endParaRPr sz="1200" dirty="0">
              <a:solidFill>
                <a:srgbClr val="F8F8F8"/>
              </a:solidFill>
            </a:endParaRPr>
          </a:p>
        </p:txBody>
      </p:sp>
      <p:grpSp>
        <p:nvGrpSpPr>
          <p:cNvPr id="316" name="Google Shape;316;p33"/>
          <p:cNvGrpSpPr/>
          <p:nvPr/>
        </p:nvGrpSpPr>
        <p:grpSpPr>
          <a:xfrm>
            <a:off x="358925" y="1867675"/>
            <a:ext cx="2142175" cy="2736325"/>
            <a:chOff x="358925" y="1867675"/>
            <a:chExt cx="2142175" cy="2736325"/>
          </a:xfrm>
        </p:grpSpPr>
        <p:sp>
          <p:nvSpPr>
            <p:cNvPr id="317" name="Google Shape;317;p33"/>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33"/>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122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lumMod val="75000"/>
                  </a:schemeClr>
                </a:solidFill>
              </a:rPr>
              <a:t>In</a:t>
            </a:r>
            <a:r>
              <a:rPr lang="en" dirty="0"/>
              <a:t>heritance</a:t>
            </a:r>
            <a:endParaRPr dirty="0">
              <a:solidFill>
                <a:schemeClr val="accent4"/>
              </a:solidFill>
            </a:endParaRPr>
          </a:p>
        </p:txBody>
      </p:sp>
      <p:sp>
        <p:nvSpPr>
          <p:cNvPr id="499" name="Google Shape;499;p38"/>
          <p:cNvSpPr txBox="1">
            <a:spLocks noGrp="1"/>
          </p:cNvSpPr>
          <p:nvPr>
            <p:ph type="subTitle" idx="2"/>
          </p:nvPr>
        </p:nvSpPr>
        <p:spPr>
          <a:xfrm>
            <a:off x="664820" y="1257358"/>
            <a:ext cx="7919504" cy="36860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rgbClr val="FF0000"/>
                </a:solidFill>
              </a:rPr>
              <a:t>Inheritance</a:t>
            </a:r>
            <a:r>
              <a:rPr lang="en-US" sz="1200" dirty="0"/>
              <a:t> is a mechanism in which one Object acquires all the properties and behaviors of a parent object. </a:t>
            </a:r>
          </a:p>
          <a:p>
            <a:pPr marL="0" lvl="0" indent="0" algn="l" rtl="0">
              <a:spcBef>
                <a:spcPts val="0"/>
              </a:spcBef>
              <a:spcAft>
                <a:spcPts val="0"/>
              </a:spcAft>
              <a:buNone/>
            </a:pPr>
            <a:r>
              <a:rPr lang="en-US" sz="1200" dirty="0"/>
              <a:t>Inheritance represents the IS-A relationship which is also known as a parent-child relationship. </a:t>
            </a:r>
          </a:p>
          <a:p>
            <a:pPr marL="0" lvl="0" indent="0" algn="l" rtl="0">
              <a:spcBef>
                <a:spcPts val="0"/>
              </a:spcBef>
              <a:spcAft>
                <a:spcPts val="0"/>
              </a:spcAft>
              <a:buNone/>
            </a:pPr>
            <a:r>
              <a:rPr lang="en-US" sz="1200" dirty="0">
                <a:solidFill>
                  <a:srgbClr val="92D050"/>
                </a:solidFill>
              </a:rPr>
              <a:t>Like Animal is a Mammals , Reptiles or Birds. </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solidFill>
                  <a:schemeClr val="accent5">
                    <a:lumMod val="75000"/>
                  </a:schemeClr>
                </a:solidFill>
              </a:rPr>
              <a:t>Reusability: </a:t>
            </a:r>
            <a:r>
              <a:rPr lang="en-US" sz="1200" dirty="0"/>
              <a:t>As the name specifies, reusability is a mechanism which facilitates you to reuse the fields and methods of the existing class when </a:t>
            </a:r>
          </a:p>
          <a:p>
            <a:pPr marL="0" lvl="0" indent="0" algn="l" rtl="0">
              <a:spcBef>
                <a:spcPts val="0"/>
              </a:spcBef>
              <a:spcAft>
                <a:spcPts val="0"/>
              </a:spcAft>
              <a:buNone/>
            </a:pPr>
            <a:r>
              <a:rPr lang="en-US" sz="1200" dirty="0"/>
              <a:t>you create a new class. You can use the same fields and </a:t>
            </a:r>
          </a:p>
          <a:p>
            <a:pPr marL="0" lvl="0" indent="0" algn="l" rtl="0">
              <a:spcBef>
                <a:spcPts val="0"/>
              </a:spcBef>
              <a:spcAft>
                <a:spcPts val="0"/>
              </a:spcAft>
              <a:buNone/>
            </a:pPr>
            <a:r>
              <a:rPr lang="en-US" sz="1200" dirty="0"/>
              <a:t>methods already defined in the previous class. </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solidFill>
                  <a:srgbClr val="00B0F0"/>
                </a:solidFill>
              </a:rPr>
              <a:t>Types Of inheritance: </a:t>
            </a:r>
          </a:p>
          <a:p>
            <a:pPr marL="0" indent="0"/>
            <a:r>
              <a:rPr lang="en-US" sz="1200" b="1" dirty="0">
                <a:solidFill>
                  <a:srgbClr val="FF0000"/>
                </a:solidFill>
              </a:rPr>
              <a:t>→ </a:t>
            </a:r>
            <a:r>
              <a:rPr lang="en-US" sz="1200" dirty="0">
                <a:solidFill>
                  <a:srgbClr val="FF0000"/>
                </a:solidFill>
              </a:rPr>
              <a:t>Single</a:t>
            </a:r>
          </a:p>
          <a:p>
            <a:pPr marL="0" indent="0"/>
            <a:r>
              <a:rPr lang="en-US" sz="1200" b="1" dirty="0">
                <a:solidFill>
                  <a:srgbClr val="FFC000"/>
                </a:solidFill>
              </a:rPr>
              <a:t>→ </a:t>
            </a:r>
            <a:r>
              <a:rPr lang="en-US" sz="1200" dirty="0">
                <a:solidFill>
                  <a:srgbClr val="FFC000"/>
                </a:solidFill>
              </a:rPr>
              <a:t>Multilevel</a:t>
            </a:r>
            <a:endParaRPr lang="en-US" sz="1200" b="1" dirty="0">
              <a:solidFill>
                <a:srgbClr val="FFC000"/>
              </a:solidFill>
            </a:endParaRPr>
          </a:p>
          <a:p>
            <a:pPr marL="0" indent="0"/>
            <a:r>
              <a:rPr lang="en-US" sz="1200" b="1" dirty="0">
                <a:solidFill>
                  <a:srgbClr val="FFFF00"/>
                </a:solidFill>
              </a:rPr>
              <a:t>→ </a:t>
            </a:r>
            <a:r>
              <a:rPr lang="en-US" sz="1200" dirty="0">
                <a:solidFill>
                  <a:srgbClr val="FFFF00"/>
                </a:solidFill>
              </a:rPr>
              <a:t>Hierarchical</a:t>
            </a:r>
          </a:p>
          <a:p>
            <a:pPr marL="0" indent="0"/>
            <a:r>
              <a:rPr lang="en-US" sz="1200" b="1" dirty="0">
                <a:solidFill>
                  <a:srgbClr val="7030A0"/>
                </a:solidFill>
              </a:rPr>
              <a:t>→ </a:t>
            </a:r>
            <a:r>
              <a:rPr lang="en-US" sz="1200" dirty="0">
                <a:solidFill>
                  <a:srgbClr val="7030A0"/>
                </a:solidFill>
              </a:rPr>
              <a:t>Multiple </a:t>
            </a:r>
          </a:p>
          <a:p>
            <a:pPr marL="0" indent="0"/>
            <a:r>
              <a:rPr lang="en-US" sz="1200" b="1" dirty="0">
                <a:solidFill>
                  <a:srgbClr val="92D050"/>
                </a:solidFill>
              </a:rPr>
              <a:t>→ </a:t>
            </a:r>
            <a:r>
              <a:rPr lang="en-US" sz="1200" dirty="0">
                <a:solidFill>
                  <a:srgbClr val="92D050"/>
                </a:solidFill>
              </a:rPr>
              <a:t>Hybrid</a:t>
            </a:r>
            <a:endParaRPr sz="1200" dirty="0">
              <a:solidFill>
                <a:srgbClr val="92D050"/>
              </a:solidFill>
            </a:endParaRPr>
          </a:p>
        </p:txBody>
      </p:sp>
      <p:sp>
        <p:nvSpPr>
          <p:cNvPr id="502" name="Google Shape;502;p38"/>
          <p:cNvSpPr txBox="1"/>
          <p:nvPr/>
        </p:nvSpPr>
        <p:spPr>
          <a:xfrm>
            <a:off x="166950" y="1131412"/>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503" name="Google Shape;503;p38"/>
          <p:cNvSpPr txBox="1"/>
          <p:nvPr/>
        </p:nvSpPr>
        <p:spPr>
          <a:xfrm>
            <a:off x="8584324" y="4306430"/>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518" name="Google Shape;518;p38"/>
          <p:cNvSpPr txBox="1"/>
          <p:nvPr/>
        </p:nvSpPr>
        <p:spPr>
          <a:xfrm>
            <a:off x="0" y="-603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5"/>
                </a:solidFill>
                <a:latin typeface="Comfortaa"/>
                <a:ea typeface="Comfortaa"/>
                <a:cs typeface="Comfortaa"/>
                <a:sym typeface="Comfortaa"/>
              </a:rPr>
              <a:t>*</a:t>
            </a:r>
            <a:endParaRPr sz="9600" dirty="0">
              <a:solidFill>
                <a:schemeClr val="accent5"/>
              </a:solidFill>
              <a:latin typeface="Comfortaa"/>
              <a:ea typeface="Comfortaa"/>
              <a:cs typeface="Comfortaa"/>
              <a:sym typeface="Comfortaa"/>
            </a:endParaRPr>
          </a:p>
        </p:txBody>
      </p:sp>
      <p:pic>
        <p:nvPicPr>
          <p:cNvPr id="9" name="Picture 8">
            <a:extLst>
              <a:ext uri="{FF2B5EF4-FFF2-40B4-BE49-F238E27FC236}">
                <a16:creationId xmlns:a16="http://schemas.microsoft.com/office/drawing/2014/main" id="{B82EFA93-100C-AAB8-A7DF-7ADB0DCF55BC}"/>
              </a:ext>
            </a:extLst>
          </p:cNvPr>
          <p:cNvPicPr>
            <a:picLocks noChangeAspect="1"/>
          </p:cNvPicPr>
          <p:nvPr/>
        </p:nvPicPr>
        <p:blipFill>
          <a:blip r:embed="rId3"/>
          <a:stretch>
            <a:fillRect/>
          </a:stretch>
        </p:blipFill>
        <p:spPr>
          <a:xfrm>
            <a:off x="5930290" y="3100400"/>
            <a:ext cx="2581275" cy="17716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Example: </a:t>
            </a:r>
            <a:r>
              <a:rPr lang="en" dirty="0">
                <a:solidFill>
                  <a:schemeClr val="accent4">
                    <a:lumMod val="75000"/>
                  </a:schemeClr>
                </a:solidFill>
              </a:rPr>
              <a:t>Inheritance</a:t>
            </a:r>
            <a:endParaRPr dirty="0">
              <a:solidFill>
                <a:schemeClr val="accent4">
                  <a:lumMod val="75000"/>
                </a:schemeClr>
              </a:solidFill>
            </a:endParaRPr>
          </a:p>
        </p:txBody>
      </p:sp>
      <p:sp>
        <p:nvSpPr>
          <p:cNvPr id="298" name="Google Shape;298;p32"/>
          <p:cNvSpPr txBox="1">
            <a:spLocks noGrp="1"/>
          </p:cNvSpPr>
          <p:nvPr>
            <p:ph type="body" idx="1"/>
          </p:nvPr>
        </p:nvSpPr>
        <p:spPr>
          <a:xfrm>
            <a:off x="720000" y="1215750"/>
            <a:ext cx="2884260" cy="36305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8000"/>
                </a:solidFill>
                <a:effectLst/>
                <a:latin typeface="Consolas" panose="020B0609020204030204" pitchFamily="49" charset="0"/>
              </a:rPr>
              <a:t>// Base class</a:t>
            </a:r>
            <a:br>
              <a:rPr lang="en-US" b="0" i="0" dirty="0">
                <a:solidFill>
                  <a:srgbClr val="008000"/>
                </a:solidFill>
                <a:effectLst/>
                <a:latin typeface="Consolas" panose="020B0609020204030204" pitchFamily="49" charset="0"/>
              </a:rPr>
            </a:br>
            <a:r>
              <a:rPr lang="en-US" b="0" i="0" dirty="0" err="1">
                <a:solidFill>
                  <a:srgbClr val="0000CD"/>
                </a:solidFill>
                <a:effectLst/>
                <a:latin typeface="Consolas" panose="020B0609020204030204" pitchFamily="49" charset="0"/>
              </a:rPr>
              <a:t>class</a:t>
            </a:r>
            <a:r>
              <a:rPr lang="en-US" b="0" i="0" dirty="0">
                <a:solidFill>
                  <a:srgbClr val="000000"/>
                </a:solidFill>
                <a:effectLst/>
                <a:latin typeface="Consolas" panose="020B0609020204030204" pitchFamily="49" charset="0"/>
              </a:rPr>
              <a:t> </a:t>
            </a:r>
            <a:r>
              <a:rPr lang="en-US" b="0" i="0" dirty="0">
                <a:solidFill>
                  <a:srgbClr val="F8F8F8"/>
                </a:solidFill>
                <a:effectLst/>
                <a:latin typeface="Consolas" panose="020B0609020204030204" pitchFamily="49" charset="0"/>
              </a:rPr>
              <a:t>Vehicle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public</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F8F8F8"/>
                </a:solidFill>
                <a:effectLst/>
                <a:latin typeface="Consolas" panose="020B0609020204030204" pitchFamily="49" charset="0"/>
              </a:rPr>
              <a:t>string brand = </a:t>
            </a:r>
            <a:r>
              <a:rPr lang="en-US" b="0" i="0" dirty="0">
                <a:solidFill>
                  <a:srgbClr val="A52A2A"/>
                </a:solidFill>
                <a:effectLst/>
                <a:latin typeface="Consolas" panose="020B0609020204030204" pitchFamily="49" charset="0"/>
              </a:rPr>
              <a:t>"Ford"</a:t>
            </a:r>
            <a:r>
              <a:rPr lang="en-US" b="0" i="0" dirty="0">
                <a:solidFill>
                  <a:srgbClr val="F8F8F8"/>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void</a:t>
            </a:r>
            <a:r>
              <a:rPr lang="en-US" b="0" i="0" dirty="0">
                <a:solidFill>
                  <a:srgbClr val="000000"/>
                </a:solidFill>
                <a:effectLst/>
                <a:latin typeface="Consolas" panose="020B0609020204030204" pitchFamily="49" charset="0"/>
              </a:rPr>
              <a:t> </a:t>
            </a:r>
            <a:r>
              <a:rPr lang="en-US" b="0" i="0" dirty="0">
                <a:solidFill>
                  <a:srgbClr val="F8F8F8"/>
                </a:solidFill>
                <a:effectLst/>
                <a:latin typeface="Consolas" panose="020B0609020204030204" pitchFamily="49" charset="0"/>
              </a:rPr>
              <a:t>honk() {</a:t>
            </a:r>
            <a:br>
              <a:rPr lang="en-US" dirty="0">
                <a:solidFill>
                  <a:srgbClr val="F8F8F8"/>
                </a:solidFill>
              </a:rPr>
            </a:br>
            <a:r>
              <a:rPr lang="en-US" b="0" i="0" dirty="0">
                <a:solidFill>
                  <a:srgbClr val="000000"/>
                </a:solidFill>
                <a:effectLst/>
                <a:latin typeface="Consolas" panose="020B0609020204030204" pitchFamily="49" charset="0"/>
              </a:rPr>
              <a:t>      </a:t>
            </a:r>
            <a:r>
              <a:rPr lang="en-US" b="0" i="0" dirty="0" err="1">
                <a:solidFill>
                  <a:srgbClr val="F8F8F8"/>
                </a:solidFill>
                <a:effectLst/>
                <a:latin typeface="Consolas" panose="020B0609020204030204" pitchFamily="49" charset="0"/>
              </a:rPr>
              <a:t>cout</a:t>
            </a:r>
            <a:r>
              <a:rPr lang="en-US" b="0" i="0" dirty="0">
                <a:solidFill>
                  <a:srgbClr val="F8F8F8"/>
                </a:solidFill>
                <a:effectLst/>
                <a:latin typeface="Consolas" panose="020B0609020204030204" pitchFamily="49" charset="0"/>
              </a:rPr>
              <a:t> &lt;&lt; </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Tuut</a:t>
            </a:r>
            <a:r>
              <a:rPr lang="en-US" b="0" i="0" dirty="0">
                <a:solidFill>
                  <a:srgbClr val="A52A2A"/>
                </a:solidFill>
                <a:effectLst/>
                <a:latin typeface="Consolas" panose="020B0609020204030204" pitchFamily="49" charset="0"/>
              </a:rPr>
              <a:t>, </a:t>
            </a:r>
            <a:r>
              <a:rPr lang="en-US" b="0" i="0" dirty="0" err="1">
                <a:solidFill>
                  <a:srgbClr val="A52A2A"/>
                </a:solidFill>
                <a:effectLst/>
                <a:latin typeface="Consolas" panose="020B0609020204030204" pitchFamily="49" charset="0"/>
              </a:rPr>
              <a:t>tuut</a:t>
            </a:r>
            <a:r>
              <a:rPr lang="en-US" b="0" i="0" dirty="0">
                <a:solidFill>
                  <a:srgbClr val="A52A2A"/>
                </a:solidFill>
                <a:effectLst/>
                <a:latin typeface="Consolas" panose="020B0609020204030204" pitchFamily="49" charset="0"/>
              </a:rPr>
              <a:t>! \n"</a:t>
            </a:r>
            <a:r>
              <a:rPr lang="en-US" b="0" i="0" dirty="0">
                <a:solidFill>
                  <a:srgbClr val="F8F8F8"/>
                </a:solidFill>
                <a:effectLst/>
                <a:latin typeface="Consolas" panose="020B0609020204030204" pitchFamily="49" charset="0"/>
              </a:rPr>
              <a:t> ;</a:t>
            </a:r>
            <a:br>
              <a:rPr lang="en-US" dirty="0">
                <a:solidFill>
                  <a:srgbClr val="F8F8F8"/>
                </a:solidFill>
              </a:rPr>
            </a:br>
            <a:r>
              <a:rPr lang="en-US" b="0" i="0" dirty="0">
                <a:solidFill>
                  <a:srgbClr val="F8F8F8"/>
                </a:solidFill>
                <a:effectLst/>
                <a:latin typeface="Consolas" panose="020B0609020204030204" pitchFamily="49" charset="0"/>
              </a:rPr>
              <a:t>    }</a:t>
            </a:r>
            <a:br>
              <a:rPr lang="en-US" dirty="0"/>
            </a:br>
            <a:r>
              <a:rPr lang="en-US" b="0" i="0" dirty="0">
                <a:solidFill>
                  <a:srgbClr val="F8F8F8"/>
                </a:solidFill>
                <a:effectLst/>
                <a:latin typeface="Consolas" panose="020B0609020204030204" pitchFamily="49" charset="0"/>
              </a:rPr>
              <a:t>};</a:t>
            </a:r>
            <a:br>
              <a:rPr lang="en-US" dirty="0">
                <a:solidFill>
                  <a:srgbClr val="F8F8F8"/>
                </a:solidFill>
              </a:rPr>
            </a:br>
            <a:br>
              <a:rPr lang="en-US" dirty="0"/>
            </a:br>
            <a:r>
              <a:rPr lang="en-US" b="0" i="0" dirty="0">
                <a:solidFill>
                  <a:srgbClr val="008000"/>
                </a:solidFill>
                <a:effectLst/>
                <a:latin typeface="Consolas" panose="020B0609020204030204" pitchFamily="49" charset="0"/>
              </a:rPr>
              <a:t>// Derived class</a:t>
            </a:r>
            <a:br>
              <a:rPr lang="en-US" b="0" i="0" dirty="0">
                <a:solidFill>
                  <a:srgbClr val="008000"/>
                </a:solidFill>
                <a:effectLst/>
                <a:latin typeface="Consolas" panose="020B0609020204030204" pitchFamily="49" charset="0"/>
              </a:rPr>
            </a:br>
            <a:r>
              <a:rPr lang="en-US" b="1" i="0" dirty="0" err="1">
                <a:solidFill>
                  <a:srgbClr val="0000CD"/>
                </a:solidFill>
                <a:effectLst/>
                <a:latin typeface="Consolas" panose="020B0609020204030204" pitchFamily="49" charset="0"/>
              </a:rPr>
              <a:t>class</a:t>
            </a:r>
            <a:r>
              <a:rPr lang="en-US" b="1" i="0" dirty="0">
                <a:solidFill>
                  <a:srgbClr val="000000"/>
                </a:solidFill>
                <a:effectLst/>
                <a:latin typeface="Consolas" panose="020B0609020204030204" pitchFamily="49" charset="0"/>
              </a:rPr>
              <a:t> </a:t>
            </a:r>
            <a:r>
              <a:rPr lang="en-US" b="1" i="0" dirty="0">
                <a:solidFill>
                  <a:srgbClr val="F8F8F8"/>
                </a:solidFill>
                <a:effectLst/>
                <a:latin typeface="Consolas" panose="020B0609020204030204" pitchFamily="49" charset="0"/>
              </a:rPr>
              <a:t>Car: </a:t>
            </a:r>
            <a:r>
              <a:rPr lang="en-US" b="1" i="0" dirty="0">
                <a:solidFill>
                  <a:srgbClr val="0000CD"/>
                </a:solidFill>
                <a:effectLst/>
                <a:latin typeface="Consolas" panose="020B0609020204030204" pitchFamily="49" charset="0"/>
              </a:rPr>
              <a:t>public</a:t>
            </a:r>
            <a:r>
              <a:rPr lang="en-US" b="1" i="0" dirty="0">
                <a:solidFill>
                  <a:srgbClr val="000000"/>
                </a:solidFill>
                <a:effectLst/>
                <a:latin typeface="Consolas" panose="020B0609020204030204" pitchFamily="49" charset="0"/>
              </a:rPr>
              <a:t> </a:t>
            </a:r>
            <a:r>
              <a:rPr lang="en-US" b="1" i="0" dirty="0">
                <a:solidFill>
                  <a:srgbClr val="F8F8F8"/>
                </a:solidFill>
                <a:effectLst/>
                <a:latin typeface="Consolas" panose="020B0609020204030204" pitchFamily="49" charset="0"/>
              </a:rPr>
              <a:t>Vehicle</a:t>
            </a:r>
            <a:r>
              <a:rPr lang="en-US" b="0" i="0" dirty="0">
                <a:solidFill>
                  <a:srgbClr val="F8F8F8"/>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public</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F8F8F8"/>
                </a:solidFill>
                <a:effectLst/>
                <a:latin typeface="Consolas" panose="020B0609020204030204" pitchFamily="49" charset="0"/>
              </a:rPr>
              <a:t>string model = </a:t>
            </a:r>
            <a:r>
              <a:rPr lang="en-US" b="0" i="0" dirty="0">
                <a:solidFill>
                  <a:srgbClr val="A52A2A"/>
                </a:solidFill>
                <a:effectLst/>
                <a:latin typeface="Consolas" panose="020B0609020204030204" pitchFamily="49" charset="0"/>
              </a:rPr>
              <a:t>"Mustang"</a:t>
            </a:r>
            <a:r>
              <a:rPr lang="en-US" b="0" i="0" dirty="0">
                <a:solidFill>
                  <a:srgbClr val="F8F8F8"/>
                </a:solidFill>
                <a:effectLst/>
                <a:latin typeface="Consolas" panose="020B0609020204030204" pitchFamily="49" charset="0"/>
              </a:rPr>
              <a:t>;</a:t>
            </a:r>
            <a:br>
              <a:rPr lang="en-US" dirty="0">
                <a:solidFill>
                  <a:srgbClr val="F8F8F8"/>
                </a:solidFill>
              </a:rPr>
            </a:br>
            <a:r>
              <a:rPr lang="en-US" b="0" i="0" dirty="0">
                <a:solidFill>
                  <a:srgbClr val="F8F8F8"/>
                </a:solidFill>
                <a:effectLst/>
                <a:latin typeface="Consolas" panose="020B0609020204030204" pitchFamily="49" charset="0"/>
              </a:rPr>
              <a:t>};</a:t>
            </a:r>
            <a:br>
              <a:rPr lang="en-US" dirty="0"/>
            </a:br>
            <a:br>
              <a:rPr lang="en-US" dirty="0"/>
            </a:br>
            <a:endParaRPr dirty="0"/>
          </a:p>
        </p:txBody>
      </p:sp>
      <p:sp>
        <p:nvSpPr>
          <p:cNvPr id="2" name="Google Shape;502;p38">
            <a:extLst>
              <a:ext uri="{FF2B5EF4-FFF2-40B4-BE49-F238E27FC236}">
                <a16:creationId xmlns:a16="http://schemas.microsoft.com/office/drawing/2014/main" id="{9F9DAF4E-387B-AAB2-1196-D7E57180DB45}"/>
              </a:ext>
            </a:extLst>
          </p:cNvPr>
          <p:cNvSpPr txBox="1"/>
          <p:nvPr/>
        </p:nvSpPr>
        <p:spPr>
          <a:xfrm>
            <a:off x="166950" y="1131412"/>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3" name="Google Shape;503;p38">
            <a:extLst>
              <a:ext uri="{FF2B5EF4-FFF2-40B4-BE49-F238E27FC236}">
                <a16:creationId xmlns:a16="http://schemas.microsoft.com/office/drawing/2014/main" id="{75B3DBCE-F5E3-640F-96C4-299D4926BD47}"/>
              </a:ext>
            </a:extLst>
          </p:cNvPr>
          <p:cNvSpPr txBox="1"/>
          <p:nvPr/>
        </p:nvSpPr>
        <p:spPr>
          <a:xfrm>
            <a:off x="8511565" y="3746754"/>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4" name="TextBox 3">
            <a:extLst>
              <a:ext uri="{FF2B5EF4-FFF2-40B4-BE49-F238E27FC236}">
                <a16:creationId xmlns:a16="http://schemas.microsoft.com/office/drawing/2014/main" id="{933EC392-F5AB-E872-C7D5-BA9852A2054D}"/>
              </a:ext>
            </a:extLst>
          </p:cNvPr>
          <p:cNvSpPr txBox="1"/>
          <p:nvPr/>
        </p:nvSpPr>
        <p:spPr>
          <a:xfrm>
            <a:off x="4012020" y="1386840"/>
            <a:ext cx="4411980" cy="1384995"/>
          </a:xfrm>
          <a:prstGeom prst="rect">
            <a:avLst/>
          </a:prstGeom>
          <a:noFill/>
        </p:spPr>
        <p:txBody>
          <a:bodyPr wrap="square" rtlCol="0">
            <a:spAutoFit/>
          </a:bodyPr>
          <a:lstStyle/>
          <a:p>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a:solidFill>
                  <a:srgbClr val="F8F8F8"/>
                </a:solidFill>
                <a:effectLst/>
                <a:latin typeface="Consolas" panose="020B0609020204030204" pitchFamily="49" charset="0"/>
              </a:rPr>
              <a:t>main() {</a:t>
            </a:r>
            <a:br>
              <a:rPr lang="en-US" dirty="0">
                <a:solidFill>
                  <a:srgbClr val="F8F8F8"/>
                </a:solidFill>
              </a:rPr>
            </a:br>
            <a:r>
              <a:rPr lang="en-US" b="0" i="0" dirty="0">
                <a:solidFill>
                  <a:srgbClr val="F8F8F8"/>
                </a:solidFill>
                <a:effectLst/>
                <a:latin typeface="Consolas" panose="020B0609020204030204" pitchFamily="49" charset="0"/>
              </a:rPr>
              <a:t>  Car </a:t>
            </a:r>
            <a:r>
              <a:rPr lang="en-US" b="0" i="0" dirty="0" err="1">
                <a:solidFill>
                  <a:srgbClr val="F8F8F8"/>
                </a:solidFill>
                <a:effectLst/>
                <a:latin typeface="Consolas" panose="020B0609020204030204" pitchFamily="49" charset="0"/>
              </a:rPr>
              <a:t>myCar</a:t>
            </a:r>
            <a:r>
              <a:rPr lang="en-US" b="0" i="0" dirty="0">
                <a:solidFill>
                  <a:srgbClr val="F8F8F8"/>
                </a:solidFill>
                <a:effectLst/>
                <a:latin typeface="Consolas" panose="020B0609020204030204" pitchFamily="49" charset="0"/>
              </a:rPr>
              <a:t>;</a:t>
            </a:r>
            <a:br>
              <a:rPr lang="en-US" dirty="0">
                <a:solidFill>
                  <a:srgbClr val="F8F8F8"/>
                </a:solidFill>
              </a:rPr>
            </a:br>
            <a:r>
              <a:rPr lang="en-US" b="0" i="0" dirty="0">
                <a:solidFill>
                  <a:srgbClr val="F8F8F8"/>
                </a:solidFill>
                <a:effectLst/>
                <a:latin typeface="Consolas" panose="020B0609020204030204" pitchFamily="49" charset="0"/>
              </a:rPr>
              <a:t>  </a:t>
            </a:r>
            <a:r>
              <a:rPr lang="en-US" b="0" i="0" dirty="0" err="1">
                <a:solidFill>
                  <a:srgbClr val="F8F8F8"/>
                </a:solidFill>
                <a:effectLst/>
                <a:latin typeface="Consolas" panose="020B0609020204030204" pitchFamily="49" charset="0"/>
              </a:rPr>
              <a:t>myCar.honk</a:t>
            </a:r>
            <a:r>
              <a:rPr lang="en-US" b="0" i="0" dirty="0">
                <a:solidFill>
                  <a:srgbClr val="F8F8F8"/>
                </a:solidFill>
                <a:effectLst/>
                <a:latin typeface="Consolas" panose="020B0609020204030204" pitchFamily="49" charset="0"/>
              </a:rPr>
              <a:t>();</a:t>
            </a:r>
            <a:br>
              <a:rPr lang="en-US" dirty="0">
                <a:solidFill>
                  <a:srgbClr val="F8F8F8"/>
                </a:solidFill>
              </a:rPr>
            </a:br>
            <a:r>
              <a:rPr lang="en-US" b="0" i="0" dirty="0">
                <a:solidFill>
                  <a:srgbClr val="F8F8F8"/>
                </a:solidFill>
                <a:effectLst/>
                <a:latin typeface="Consolas" panose="020B0609020204030204" pitchFamily="49" charset="0"/>
              </a:rPr>
              <a:t>  </a:t>
            </a:r>
            <a:r>
              <a:rPr lang="en-US" b="0" i="0" dirty="0" err="1">
                <a:solidFill>
                  <a:srgbClr val="F8F8F8"/>
                </a:solidFill>
                <a:effectLst/>
                <a:latin typeface="Consolas" panose="020B0609020204030204" pitchFamily="49" charset="0"/>
              </a:rPr>
              <a:t>cout</a:t>
            </a:r>
            <a:r>
              <a:rPr lang="en-US" b="0" i="0" dirty="0">
                <a:solidFill>
                  <a:srgbClr val="F8F8F8"/>
                </a:solidFill>
                <a:effectLst/>
                <a:latin typeface="Consolas" panose="020B0609020204030204" pitchFamily="49" charset="0"/>
              </a:rPr>
              <a:t> &lt;&lt; </a:t>
            </a:r>
            <a:r>
              <a:rPr lang="en-US" b="0" i="0" dirty="0" err="1">
                <a:solidFill>
                  <a:srgbClr val="F8F8F8"/>
                </a:solidFill>
                <a:effectLst/>
                <a:latin typeface="Consolas" panose="020B0609020204030204" pitchFamily="49" charset="0"/>
              </a:rPr>
              <a:t>myCar.brand</a:t>
            </a:r>
            <a:r>
              <a:rPr lang="en-US" b="0" i="0" dirty="0">
                <a:solidFill>
                  <a:srgbClr val="F8F8F8"/>
                </a:solidFill>
                <a:effectLst/>
                <a:latin typeface="Consolas" panose="020B0609020204030204" pitchFamily="49" charset="0"/>
              </a:rPr>
              <a:t> + " " + </a:t>
            </a:r>
            <a:r>
              <a:rPr lang="en-US" b="0" i="0" dirty="0" err="1">
                <a:solidFill>
                  <a:srgbClr val="F8F8F8"/>
                </a:solidFill>
                <a:effectLst/>
                <a:latin typeface="Consolas" panose="020B0609020204030204" pitchFamily="49" charset="0"/>
              </a:rPr>
              <a:t>myCar.model</a:t>
            </a:r>
            <a:r>
              <a:rPr lang="en-US" b="0" i="0" dirty="0">
                <a:solidFill>
                  <a:srgbClr val="F8F8F8"/>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F8F8F8"/>
                </a:solidFill>
                <a:effectLst/>
                <a:latin typeface="Consolas" panose="020B0609020204030204" pitchFamily="49" charset="0"/>
              </a:rPr>
              <a:t>;</a:t>
            </a:r>
            <a:br>
              <a:rPr lang="en-US" dirty="0"/>
            </a:br>
            <a:r>
              <a:rPr lang="en-US" b="0" i="0" dirty="0">
                <a:solidFill>
                  <a:srgbClr val="F8F8F8"/>
                </a:solidFill>
                <a:effectLst/>
                <a:latin typeface="Consolas" panose="020B0609020204030204" pitchFamily="49" charset="0"/>
              </a:rPr>
              <a:t>}</a:t>
            </a:r>
            <a:endParaRPr lang="en-US" dirty="0">
              <a:solidFill>
                <a:srgbClr val="F8F8F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4">
                    <a:lumMod val="75000"/>
                  </a:schemeClr>
                </a:solidFill>
              </a:rPr>
              <a:t>Po</a:t>
            </a:r>
            <a:r>
              <a:rPr lang="en" dirty="0">
                <a:solidFill>
                  <a:srgbClr val="F8F8F8"/>
                </a:solidFill>
              </a:rPr>
              <a:t>lymorphism</a:t>
            </a:r>
            <a:endParaRPr dirty="0">
              <a:solidFill>
                <a:srgbClr val="F8F8F8"/>
              </a:solidFill>
            </a:endParaRPr>
          </a:p>
        </p:txBody>
      </p:sp>
      <p:sp>
        <p:nvSpPr>
          <p:cNvPr id="499" name="Google Shape;499;p38"/>
          <p:cNvSpPr txBox="1">
            <a:spLocks noGrp="1"/>
          </p:cNvSpPr>
          <p:nvPr>
            <p:ph type="subTitle" idx="2"/>
          </p:nvPr>
        </p:nvSpPr>
        <p:spPr>
          <a:xfrm>
            <a:off x="720001" y="1299048"/>
            <a:ext cx="5696566" cy="29185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rgbClr val="F8F8F8"/>
                </a:solidFill>
              </a:rPr>
              <a:t>If one task is performed by different ways, it is known as </a:t>
            </a:r>
            <a:r>
              <a:rPr lang="en-US" sz="1200" dirty="0">
                <a:solidFill>
                  <a:srgbClr val="FF0000"/>
                </a:solidFill>
              </a:rPr>
              <a:t>polymorphism. </a:t>
            </a:r>
          </a:p>
          <a:p>
            <a:pPr marL="0" lvl="0" indent="0" algn="l" rtl="0">
              <a:spcBef>
                <a:spcPts val="0"/>
              </a:spcBef>
              <a:spcAft>
                <a:spcPts val="0"/>
              </a:spcAft>
              <a:buNone/>
            </a:pPr>
            <a:endParaRPr lang="en-US" sz="1200" dirty="0">
              <a:solidFill>
                <a:srgbClr val="F8F8F8"/>
              </a:solidFill>
            </a:endParaRPr>
          </a:p>
          <a:p>
            <a:pPr marL="0" lvl="0" indent="0" algn="l" rtl="0">
              <a:spcBef>
                <a:spcPts val="0"/>
              </a:spcBef>
              <a:spcAft>
                <a:spcPts val="0"/>
              </a:spcAft>
              <a:buNone/>
            </a:pPr>
            <a:r>
              <a:rPr lang="en-US" sz="1200" dirty="0">
                <a:solidFill>
                  <a:srgbClr val="92D050"/>
                </a:solidFill>
              </a:rPr>
              <a:t>For example: </a:t>
            </a:r>
            <a:r>
              <a:rPr lang="en-US" sz="1200" dirty="0">
                <a:solidFill>
                  <a:srgbClr val="F8F8F8"/>
                </a:solidFill>
              </a:rPr>
              <a:t>To convince the customer differently, to draw something, like shape, triangle, rectangle, a cat speaks meow. dog barks woof, etc. </a:t>
            </a:r>
          </a:p>
          <a:p>
            <a:pPr marL="0" lvl="0" indent="0" algn="l" rtl="0">
              <a:spcBef>
                <a:spcPts val="0"/>
              </a:spcBef>
              <a:spcAft>
                <a:spcPts val="0"/>
              </a:spcAft>
              <a:buNone/>
            </a:pPr>
            <a:endParaRPr lang="en-US" sz="1200" dirty="0">
              <a:solidFill>
                <a:srgbClr val="F8F8F8"/>
              </a:solidFill>
            </a:endParaRPr>
          </a:p>
          <a:p>
            <a:pPr marL="0" lvl="0" indent="0" algn="l" rtl="0">
              <a:spcBef>
                <a:spcPts val="0"/>
              </a:spcBef>
              <a:spcAft>
                <a:spcPts val="0"/>
              </a:spcAft>
              <a:buNone/>
            </a:pPr>
            <a:r>
              <a:rPr lang="en-US" sz="1200" dirty="0">
                <a:solidFill>
                  <a:srgbClr val="F8F8F8"/>
                </a:solidFill>
              </a:rPr>
              <a:t>Polymorphism present a method that can have many definitions. </a:t>
            </a:r>
          </a:p>
          <a:p>
            <a:pPr marL="0" lvl="0" indent="0" algn="l" rtl="0">
              <a:spcBef>
                <a:spcPts val="0"/>
              </a:spcBef>
              <a:spcAft>
                <a:spcPts val="0"/>
              </a:spcAft>
              <a:buNone/>
            </a:pPr>
            <a:r>
              <a:rPr lang="en-US" sz="1200" dirty="0">
                <a:solidFill>
                  <a:srgbClr val="F8F8F8"/>
                </a:solidFill>
              </a:rPr>
              <a:t>Polymorphism is related to </a:t>
            </a:r>
          </a:p>
          <a:p>
            <a:pPr marL="0" lvl="0" indent="0" algn="l" rtl="0">
              <a:spcBef>
                <a:spcPts val="0"/>
              </a:spcBef>
              <a:spcAft>
                <a:spcPts val="0"/>
              </a:spcAft>
              <a:buNone/>
            </a:pPr>
            <a:r>
              <a:rPr lang="en-US" sz="1200" dirty="0">
                <a:solidFill>
                  <a:srgbClr val="FFC000"/>
                </a:solidFill>
              </a:rPr>
              <a:t>Overloading:-</a:t>
            </a:r>
            <a:r>
              <a:rPr lang="en-US" sz="1200" dirty="0">
                <a:solidFill>
                  <a:srgbClr val="F8F8F8"/>
                </a:solidFill>
              </a:rPr>
              <a:t>  Compile time polymorphism/run time polymorphism </a:t>
            </a:r>
          </a:p>
          <a:p>
            <a:pPr marL="0" lvl="0" indent="0" algn="l" rtl="0">
              <a:spcBef>
                <a:spcPts val="0"/>
              </a:spcBef>
              <a:spcAft>
                <a:spcPts val="0"/>
              </a:spcAft>
              <a:buNone/>
            </a:pPr>
            <a:r>
              <a:rPr lang="en-US" sz="1200" dirty="0">
                <a:solidFill>
                  <a:srgbClr val="FFFF00"/>
                </a:solidFill>
              </a:rPr>
              <a:t>Overriding:- </a:t>
            </a:r>
            <a:r>
              <a:rPr lang="en-US" sz="1200" dirty="0">
                <a:solidFill>
                  <a:srgbClr val="F8F8F8"/>
                </a:solidFill>
              </a:rPr>
              <a:t>Run time polymorphism/ Dynamic polymorphism </a:t>
            </a:r>
          </a:p>
          <a:p>
            <a:pPr marL="0" lvl="0" indent="0" algn="l" rtl="0">
              <a:spcBef>
                <a:spcPts val="0"/>
              </a:spcBef>
              <a:spcAft>
                <a:spcPts val="0"/>
              </a:spcAft>
              <a:buNone/>
            </a:pPr>
            <a:endParaRPr lang="en-US" sz="1200" dirty="0">
              <a:solidFill>
                <a:srgbClr val="F8F8F8"/>
              </a:solidFill>
            </a:endParaRPr>
          </a:p>
          <a:p>
            <a:pPr marL="457200" lvl="1" indent="0" algn="l"/>
            <a:r>
              <a:rPr lang="en-US" sz="1200" dirty="0">
                <a:solidFill>
                  <a:srgbClr val="00B0F0"/>
                </a:solidFill>
              </a:rPr>
              <a:t>Syntax:</a:t>
            </a:r>
          </a:p>
          <a:p>
            <a:pPr marL="457200" lvl="1" indent="0" algn="l"/>
            <a:r>
              <a:rPr lang="en-US" sz="1200" dirty="0" err="1">
                <a:solidFill>
                  <a:srgbClr val="00B0F0"/>
                </a:solidFill>
              </a:rPr>
              <a:t>getPrice</a:t>
            </a:r>
            <a:r>
              <a:rPr lang="en-US" sz="1200" dirty="0">
                <a:solidFill>
                  <a:srgbClr val="00B0F0"/>
                </a:solidFill>
              </a:rPr>
              <a:t>() </a:t>
            </a:r>
          </a:p>
          <a:p>
            <a:pPr marL="457200" lvl="1" indent="0" algn="l"/>
            <a:r>
              <a:rPr lang="en-US" sz="1200" dirty="0" err="1">
                <a:solidFill>
                  <a:srgbClr val="00B0F0"/>
                </a:solidFill>
              </a:rPr>
              <a:t>getPrice</a:t>
            </a:r>
            <a:r>
              <a:rPr lang="en-US" sz="1200" dirty="0">
                <a:solidFill>
                  <a:srgbClr val="00B0F0"/>
                </a:solidFill>
              </a:rPr>
              <a:t>(string name)</a:t>
            </a:r>
          </a:p>
          <a:p>
            <a:pPr marL="0" lvl="0" indent="0" algn="l" rtl="0">
              <a:spcBef>
                <a:spcPts val="0"/>
              </a:spcBef>
              <a:spcAft>
                <a:spcPts val="0"/>
              </a:spcAft>
              <a:buNone/>
            </a:pPr>
            <a:endParaRPr sz="1200" dirty="0">
              <a:solidFill>
                <a:srgbClr val="92D050"/>
              </a:solidFill>
            </a:endParaRPr>
          </a:p>
        </p:txBody>
      </p:sp>
      <p:sp>
        <p:nvSpPr>
          <p:cNvPr id="502" name="Google Shape;502;p38"/>
          <p:cNvSpPr txBox="1"/>
          <p:nvPr/>
        </p:nvSpPr>
        <p:spPr>
          <a:xfrm>
            <a:off x="166950" y="1131412"/>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mfortaa"/>
                <a:ea typeface="Comfortaa"/>
                <a:cs typeface="Comfortaa"/>
                <a:sym typeface="Comfortaa"/>
              </a:rPr>
              <a:t>{</a:t>
            </a:r>
            <a:endParaRPr sz="5000" dirty="0">
              <a:solidFill>
                <a:schemeClr val="accent1"/>
              </a:solidFill>
              <a:latin typeface="Comfortaa"/>
              <a:ea typeface="Comfortaa"/>
              <a:cs typeface="Comfortaa"/>
              <a:sym typeface="Comfortaa"/>
            </a:endParaRPr>
          </a:p>
        </p:txBody>
      </p:sp>
      <p:sp>
        <p:nvSpPr>
          <p:cNvPr id="503" name="Google Shape;503;p38"/>
          <p:cNvSpPr txBox="1"/>
          <p:nvPr/>
        </p:nvSpPr>
        <p:spPr>
          <a:xfrm>
            <a:off x="8519448" y="4043841"/>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latin typeface="Comfortaa"/>
                <a:ea typeface="Comfortaa"/>
                <a:cs typeface="Comfortaa"/>
                <a:sym typeface="Comfortaa"/>
              </a:rPr>
              <a:t>}</a:t>
            </a:r>
            <a:endParaRPr sz="5000" dirty="0">
              <a:solidFill>
                <a:schemeClr val="accent3"/>
              </a:solidFill>
              <a:latin typeface="Comfortaa"/>
              <a:ea typeface="Comfortaa"/>
              <a:cs typeface="Comfortaa"/>
              <a:sym typeface="Comfortaa"/>
            </a:endParaRPr>
          </a:p>
        </p:txBody>
      </p:sp>
      <p:sp>
        <p:nvSpPr>
          <p:cNvPr id="518" name="Google Shape;518;p38"/>
          <p:cNvSpPr txBox="1"/>
          <p:nvPr/>
        </p:nvSpPr>
        <p:spPr>
          <a:xfrm>
            <a:off x="0" y="-603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5"/>
                </a:solidFill>
                <a:latin typeface="Comfortaa"/>
                <a:ea typeface="Comfortaa"/>
                <a:cs typeface="Comfortaa"/>
                <a:sym typeface="Comfortaa"/>
              </a:rPr>
              <a:t>*</a:t>
            </a:r>
            <a:endParaRPr sz="9600" dirty="0">
              <a:solidFill>
                <a:schemeClr val="accent5"/>
              </a:solidFill>
              <a:latin typeface="Comfortaa"/>
              <a:ea typeface="Comfortaa"/>
              <a:cs typeface="Comfortaa"/>
              <a:sym typeface="Comfortaa"/>
            </a:endParaRPr>
          </a:p>
        </p:txBody>
      </p:sp>
      <p:pic>
        <p:nvPicPr>
          <p:cNvPr id="2" name="Picture 1">
            <a:extLst>
              <a:ext uri="{FF2B5EF4-FFF2-40B4-BE49-F238E27FC236}">
                <a16:creationId xmlns:a16="http://schemas.microsoft.com/office/drawing/2014/main" id="{726DD892-92BC-DE53-5EBB-C2887CD4D942}"/>
              </a:ext>
            </a:extLst>
          </p:cNvPr>
          <p:cNvPicPr>
            <a:picLocks noChangeAspect="1"/>
          </p:cNvPicPr>
          <p:nvPr/>
        </p:nvPicPr>
        <p:blipFill rotWithShape="1">
          <a:blip r:embed="rId3"/>
          <a:srcRect l="55632" t="23908" r="3516" b="15300"/>
          <a:stretch/>
        </p:blipFill>
        <p:spPr>
          <a:xfrm>
            <a:off x="6416567" y="1313646"/>
            <a:ext cx="2446250" cy="2730195"/>
          </a:xfrm>
          <a:prstGeom prst="rect">
            <a:avLst/>
          </a:prstGeom>
        </p:spPr>
      </p:pic>
    </p:spTree>
    <p:extLst>
      <p:ext uri="{BB962C8B-B14F-4D97-AF65-F5344CB8AC3E}">
        <p14:creationId xmlns:p14="http://schemas.microsoft.com/office/powerpoint/2010/main" val="1616735619"/>
      </p:ext>
    </p:extLst>
  </p:cSld>
  <p:clrMapOvr>
    <a:masterClrMapping/>
  </p:clrMapOvr>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1278</Words>
  <Application>Microsoft Office PowerPoint</Application>
  <PresentationFormat>On-screen Show (16:9)</PresentationFormat>
  <Paragraphs>132</Paragraphs>
  <Slides>15</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Bebas Neue</vt:lpstr>
      <vt:lpstr>Verdana</vt:lpstr>
      <vt:lpstr>Fira Code</vt:lpstr>
      <vt:lpstr>Source Code Pro Medium</vt:lpstr>
      <vt:lpstr>Consolas</vt:lpstr>
      <vt:lpstr>Source Code Pro</vt:lpstr>
      <vt:lpstr>Nunito Light</vt:lpstr>
      <vt:lpstr>Arial</vt:lpstr>
      <vt:lpstr>Comfortaa</vt:lpstr>
      <vt:lpstr>Anaheim</vt:lpstr>
      <vt:lpstr>Nunito</vt:lpstr>
      <vt:lpstr>Introduction to Java Programming for High School by Slidesgo</vt:lpstr>
      <vt:lpstr>Object Oriented Programming</vt:lpstr>
      <vt:lpstr>Introduction</vt:lpstr>
      <vt:lpstr>Class</vt:lpstr>
      <vt:lpstr>Example: Class </vt:lpstr>
      <vt:lpstr>Object</vt:lpstr>
      <vt:lpstr>Example: Object </vt:lpstr>
      <vt:lpstr>Inheritance</vt:lpstr>
      <vt:lpstr>Example: Inheritance</vt:lpstr>
      <vt:lpstr>Polymorphism</vt:lpstr>
      <vt:lpstr>Example: Polymorphism</vt:lpstr>
      <vt:lpstr>Abstraction</vt:lpstr>
      <vt:lpstr>Example: Abstraction</vt:lpstr>
      <vt:lpstr>Encapsulation</vt:lpstr>
      <vt:lpstr>Example: Encapsulation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Shreerang Mhatre</dc:creator>
  <cp:lastModifiedBy>Shreerang Mhatre</cp:lastModifiedBy>
  <cp:revision>2</cp:revision>
  <dcterms:modified xsi:type="dcterms:W3CDTF">2023-12-05T17:31:17Z</dcterms:modified>
</cp:coreProperties>
</file>