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404" r:id="rId3"/>
    <p:sldId id="405" r:id="rId4"/>
    <p:sldId id="257" r:id="rId5"/>
    <p:sldId id="406" r:id="rId6"/>
    <p:sldId id="259" r:id="rId7"/>
    <p:sldId id="260" r:id="rId8"/>
    <p:sldId id="263" r:id="rId9"/>
    <p:sldId id="264" r:id="rId10"/>
    <p:sldId id="265" r:id="rId11"/>
    <p:sldId id="266" r:id="rId12"/>
    <p:sldId id="407" r:id="rId13"/>
    <p:sldId id="267" r:id="rId14"/>
    <p:sldId id="268" r:id="rId15"/>
    <p:sldId id="269" r:id="rId16"/>
    <p:sldId id="270" r:id="rId17"/>
    <p:sldId id="271" r:id="rId18"/>
    <p:sldId id="408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409" r:id="rId37"/>
    <p:sldId id="289" r:id="rId38"/>
    <p:sldId id="290" r:id="rId39"/>
    <p:sldId id="292" r:id="rId40"/>
    <p:sldId id="293" r:id="rId41"/>
    <p:sldId id="294" r:id="rId4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47A89-4C66-4683-A322-9C07629B675D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DEC4B-808A-42F3-8790-119DA7473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591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D57F9-494F-48B6-9B77-BE7804EBFA46}" type="datetimeFigureOut">
              <a:rPr lang="en-GB" smtClean="0"/>
              <a:t>27/08/2022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5F7F6-4E17-4E47-9AA0-4B2FA56E8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270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77489" y="2004186"/>
            <a:ext cx="3589020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COOS - Unit 1 Basic Structure of Computers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93E2-41FC-44EA-A094-572B086EEC3D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COOS - Unit 1 Basic Structure of Computers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7DC5A-BFFD-4763-ACE5-602E874456F0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657375"/>
            <a:ext cx="3854450" cy="3440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7575" y="1657375"/>
            <a:ext cx="3493134" cy="3440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COOS - Unit 1 Basic Structure of Computers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D0F74-8670-4D33-BB47-A30D10F620B7}" type="datetime1">
              <a:rPr lang="en-US" smtClean="0"/>
              <a:t>8/27/2022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COOS - Unit 1 Basic Structure of Computers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B3AD9-63B5-4485-9D1D-674A5301528A}" type="datetime1">
              <a:rPr lang="en-US" smtClean="0"/>
              <a:t>8/27/2022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COOS - Unit 1 Basic Structure of Computers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E71E0-577A-42F9-8527-DD70C9F7C8C4}" type="datetime1">
              <a:rPr lang="en-US" smtClean="0"/>
              <a:t>8/27/2022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962900" y="1524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3400" y="152400"/>
            <a:ext cx="120396" cy="1203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21040" y="152400"/>
            <a:ext cx="118871" cy="1203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90204" y="152400"/>
            <a:ext cx="112775" cy="1203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153400" y="320040"/>
            <a:ext cx="120396" cy="1158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321040" y="320040"/>
            <a:ext cx="118871" cy="1158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490204" y="320040"/>
            <a:ext cx="112775" cy="1158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657843" y="320040"/>
            <a:ext cx="109727" cy="1158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153400" y="487680"/>
            <a:ext cx="120396" cy="1097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321040" y="487680"/>
            <a:ext cx="118871" cy="1097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490204" y="487680"/>
            <a:ext cx="112775" cy="1097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657843" y="487680"/>
            <a:ext cx="109727" cy="10972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825483" y="487680"/>
            <a:ext cx="120396" cy="10972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153400" y="656844"/>
            <a:ext cx="120396" cy="11887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321040" y="656844"/>
            <a:ext cx="118871" cy="11887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8490204" y="656844"/>
            <a:ext cx="112775" cy="11887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8657843" y="656844"/>
            <a:ext cx="109727" cy="11887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8153400" y="824483"/>
            <a:ext cx="120396" cy="11887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8321040" y="824483"/>
            <a:ext cx="118871" cy="11887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8490204" y="824483"/>
            <a:ext cx="112775" cy="11887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8657843" y="824483"/>
            <a:ext cx="109727" cy="11887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825483" y="824483"/>
            <a:ext cx="120396" cy="11887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153400" y="992124"/>
            <a:ext cx="120396" cy="1188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8321040" y="992124"/>
            <a:ext cx="118871" cy="11887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8490204" y="992124"/>
            <a:ext cx="112775" cy="1188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8657843" y="992124"/>
            <a:ext cx="109727" cy="1188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8153400" y="1159763"/>
            <a:ext cx="120396" cy="11277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8321040" y="1159763"/>
            <a:ext cx="118871" cy="11277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8657843" y="1159763"/>
            <a:ext cx="109727" cy="1127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8490204" y="1159763"/>
            <a:ext cx="112775" cy="11277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8321040" y="1327403"/>
            <a:ext cx="118871" cy="12039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8657843" y="1327403"/>
            <a:ext cx="109727" cy="12039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57098"/>
            <a:ext cx="7081520" cy="1214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69" y="1632693"/>
            <a:ext cx="8074660" cy="4387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COOS - Unit 1 Basic Structure of Computers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76D74-2C2B-43C1-8EB5-1A29A8B53D09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46693" y="6291877"/>
            <a:ext cx="28702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5200" y="1066800"/>
            <a:ext cx="0" cy="4495800"/>
          </a:xfrm>
          <a:custGeom>
            <a:avLst/>
            <a:gdLst/>
            <a:ahLst/>
            <a:cxnLst/>
            <a:rect l="l" t="t" r="r" b="b"/>
            <a:pathLst>
              <a:path h="4495800">
                <a:moveTo>
                  <a:pt x="0" y="0"/>
                </a:moveTo>
                <a:lnTo>
                  <a:pt x="0" y="449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3507" y="2993135"/>
            <a:ext cx="201168" cy="201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61959" y="2993135"/>
            <a:ext cx="201168" cy="201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6971" y="2993135"/>
            <a:ext cx="201168" cy="201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3507" y="3276600"/>
            <a:ext cx="201168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61959" y="3276600"/>
            <a:ext cx="201168" cy="201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76971" y="3276600"/>
            <a:ext cx="201168" cy="201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45423" y="3276600"/>
            <a:ext cx="201168" cy="2011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93507" y="3560064"/>
            <a:ext cx="201168" cy="2026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6971" y="3560064"/>
            <a:ext cx="201168" cy="2026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45423" y="3560064"/>
            <a:ext cx="201168" cy="2026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61959" y="3560064"/>
            <a:ext cx="201168" cy="2026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30411" y="3560064"/>
            <a:ext cx="201168" cy="2026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93507" y="3843528"/>
            <a:ext cx="201168" cy="2026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61959" y="3843528"/>
            <a:ext cx="201168" cy="2026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76971" y="3843528"/>
            <a:ext cx="201168" cy="2026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45423" y="3843528"/>
            <a:ext cx="201168" cy="2026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93507" y="4126991"/>
            <a:ext cx="201168" cy="2042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6971" y="4126991"/>
            <a:ext cx="201168" cy="2042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61959" y="4126991"/>
            <a:ext cx="201168" cy="2042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45423" y="4126991"/>
            <a:ext cx="201168" cy="20421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30411" y="4126991"/>
            <a:ext cx="201168" cy="20421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93507" y="4411979"/>
            <a:ext cx="201168" cy="2011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61959" y="4411979"/>
            <a:ext cx="201168" cy="2011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76971" y="4411979"/>
            <a:ext cx="201168" cy="2011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45423" y="4411979"/>
            <a:ext cx="201168" cy="20116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93507" y="4695444"/>
            <a:ext cx="201168" cy="20269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76971" y="4695444"/>
            <a:ext cx="201168" cy="2026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61959" y="4695444"/>
            <a:ext cx="201168" cy="20269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76971" y="4980432"/>
            <a:ext cx="201168" cy="2011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45423" y="4695444"/>
            <a:ext cx="201168" cy="20269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45423" y="4980432"/>
            <a:ext cx="201168" cy="20116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91160" y="153885"/>
            <a:ext cx="7301991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GB" sz="3600" dirty="0"/>
              <a:t>EEE2001B Professional </a:t>
            </a:r>
            <a:r>
              <a:rPr lang="en-GB" sz="3600" dirty="0" smtClean="0"/>
              <a:t>Core</a:t>
            </a:r>
            <a:br>
              <a:rPr lang="en-GB" sz="3600" dirty="0" smtClean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 smtClean="0"/>
              <a:t/>
            </a:r>
            <a:br>
              <a:rPr lang="en-GB" sz="3600" dirty="0" smtClean="0"/>
            </a:br>
            <a:r>
              <a:rPr sz="4800" spc="-5" dirty="0" smtClean="0"/>
              <a:t>Computer Organization</a:t>
            </a:r>
            <a:r>
              <a:rPr lang="en-GB" sz="4800" spc="-5" dirty="0" smtClean="0"/>
              <a:t> &amp; Operating Systems (COOS)</a:t>
            </a:r>
            <a:endParaRPr sz="4800" dirty="0"/>
          </a:p>
        </p:txBody>
      </p:sp>
      <p:sp>
        <p:nvSpPr>
          <p:cNvPr id="37" name="object 37"/>
          <p:cNvSpPr txBox="1"/>
          <p:nvPr/>
        </p:nvSpPr>
        <p:spPr>
          <a:xfrm>
            <a:off x="8416797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14D55ED-F5DC-4CE4-A4FB-6C5888C8C4D8}" type="datetime1">
              <a:rPr lang="en-US" smtClean="0"/>
              <a:t>8/27/2022</a:t>
            </a:fld>
            <a:endParaRPr lang="en-US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5"/>
          </p:nvPr>
        </p:nvSpPr>
        <p:spPr>
          <a:xfrm>
            <a:off x="2560320" y="6377940"/>
            <a:ext cx="4373880" cy="342900"/>
          </a:xfrm>
        </p:spPr>
        <p:txBody>
          <a:bodyPr/>
          <a:lstStyle/>
          <a:p>
            <a:r>
              <a:rPr lang="en-US" dirty="0" smtClean="0"/>
              <a:t>COOS - Unit 1 Basic Structure of Computers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Information Handled </a:t>
            </a:r>
            <a:r>
              <a:rPr spc="5" dirty="0"/>
              <a:t>by</a:t>
            </a:r>
            <a:r>
              <a:rPr spc="-40" dirty="0"/>
              <a:t> </a:t>
            </a:r>
            <a:r>
              <a:rPr spc="-5" dirty="0"/>
              <a:t>a  </a:t>
            </a:r>
            <a:r>
              <a:rPr dirty="0"/>
              <a:t>Computer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2319"/>
            <a:ext cx="8072120" cy="12852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Clr>
                <a:srgbClr val="330066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Instructions/machine</a:t>
            </a:r>
            <a:r>
              <a:rPr sz="3100" spc="2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instructions</a:t>
            </a:r>
            <a:endParaRPr sz="3100">
              <a:latin typeface="Arial"/>
              <a:cs typeface="Arial"/>
            </a:endParaRPr>
          </a:p>
          <a:p>
            <a:pPr marL="355600" marR="5080" indent="-342900">
              <a:lnSpc>
                <a:spcPts val="2590"/>
              </a:lnSpc>
              <a:spcBef>
                <a:spcPts val="645"/>
              </a:spcBef>
              <a:buClr>
                <a:srgbClr val="330066"/>
              </a:buClr>
              <a:buSzPct val="6875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Govern the transfer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information within a computer </a:t>
            </a:r>
            <a:r>
              <a:rPr sz="2400" spc="-10" dirty="0">
                <a:latin typeface="Arial"/>
                <a:cs typeface="Arial"/>
              </a:rPr>
              <a:t>as  </a:t>
            </a:r>
            <a:r>
              <a:rPr sz="2400" spc="-5" dirty="0">
                <a:latin typeface="Arial"/>
                <a:cs typeface="Arial"/>
              </a:rPr>
              <a:t>well as between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computer and </a:t>
            </a:r>
            <a:r>
              <a:rPr sz="2400" dirty="0">
                <a:latin typeface="Arial"/>
                <a:cs typeface="Arial"/>
              </a:rPr>
              <a:t>its I/O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938653"/>
            <a:ext cx="6964680" cy="29641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Clr>
                <a:srgbClr val="330066"/>
              </a:buClr>
              <a:buSzPct val="68750"/>
              <a:buFont typeface="Wingdings"/>
              <a:buChar char=""/>
              <a:tabLst>
                <a:tab pos="354965" algn="l"/>
                <a:tab pos="355600" algn="l"/>
                <a:tab pos="1612900" algn="l"/>
                <a:tab pos="2294255" algn="l"/>
                <a:tab pos="3873500" algn="l"/>
                <a:tab pos="4639945" algn="l"/>
                <a:tab pos="5525770" algn="l"/>
              </a:tabLst>
            </a:pPr>
            <a:r>
              <a:rPr sz="2400" spc="-5" dirty="0">
                <a:latin typeface="Arial"/>
                <a:cs typeface="Arial"/>
              </a:rPr>
              <a:t>Spe</a:t>
            </a:r>
            <a:r>
              <a:rPr sz="2400" dirty="0">
                <a:latin typeface="Arial"/>
                <a:cs typeface="Arial"/>
              </a:rPr>
              <a:t>cify	the	arithmet</a:t>
            </a:r>
            <a:r>
              <a:rPr sz="2400" spc="-5" dirty="0">
                <a:latin typeface="Arial"/>
                <a:cs typeface="Arial"/>
              </a:rPr>
              <a:t>ic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g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	o</a:t>
            </a:r>
            <a:r>
              <a:rPr sz="2400" spc="-5" dirty="0">
                <a:latin typeface="Arial"/>
                <a:cs typeface="Arial"/>
              </a:rPr>
              <a:t>pera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ions  </a:t>
            </a:r>
            <a:r>
              <a:rPr sz="2400" dirty="0">
                <a:latin typeface="Arial"/>
                <a:cs typeface="Arial"/>
              </a:rPr>
              <a:t>performed</a:t>
            </a: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Clr>
                <a:srgbClr val="330066"/>
              </a:buClr>
              <a:buSzPct val="6875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Program</a:t>
            </a:r>
          </a:p>
          <a:p>
            <a:pPr marL="355600" indent="-342900">
              <a:lnSpc>
                <a:spcPct val="100000"/>
              </a:lnSpc>
              <a:spcBef>
                <a:spcPts val="345"/>
              </a:spcBef>
              <a:buClr>
                <a:srgbClr val="330066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Data</a:t>
            </a:r>
            <a:endParaRPr sz="31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330066"/>
              </a:buClr>
              <a:buSzPct val="6875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Used </a:t>
            </a:r>
            <a:r>
              <a:rPr sz="2400" spc="-5" dirty="0">
                <a:latin typeface="Arial"/>
                <a:cs typeface="Arial"/>
              </a:rPr>
              <a:t>as operands by </a:t>
            </a:r>
            <a:r>
              <a:rPr sz="2400" dirty="0">
                <a:latin typeface="Arial"/>
                <a:cs typeface="Arial"/>
              </a:rPr>
              <a:t>the instructions</a:t>
            </a: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330066"/>
              </a:buClr>
              <a:buSzPct val="6875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Source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program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45"/>
              </a:spcBef>
              <a:buClr>
                <a:srgbClr val="330066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Encoded in </a:t>
            </a:r>
            <a:r>
              <a:rPr sz="3100" spc="-10" dirty="0">
                <a:latin typeface="Arial"/>
                <a:cs typeface="Arial"/>
              </a:rPr>
              <a:t>binary </a:t>
            </a:r>
            <a:r>
              <a:rPr sz="3100" spc="-5" dirty="0">
                <a:latin typeface="Arial"/>
                <a:cs typeface="Arial"/>
              </a:rPr>
              <a:t>code – 0 </a:t>
            </a:r>
            <a:r>
              <a:rPr sz="3100" spc="-10" dirty="0">
                <a:latin typeface="Arial"/>
                <a:cs typeface="Arial"/>
              </a:rPr>
              <a:t>and</a:t>
            </a:r>
            <a:r>
              <a:rPr sz="3100" spc="114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1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33538" y="2938653"/>
            <a:ext cx="876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4510" algn="l"/>
              </a:tabLst>
            </a:pPr>
            <a:r>
              <a:rPr sz="2400" dirty="0">
                <a:latin typeface="Arial"/>
                <a:cs typeface="Arial"/>
              </a:rPr>
              <a:t>to	</a:t>
            </a:r>
            <a:r>
              <a:rPr sz="2400" spc="-10" dirty="0"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C016E07-34AF-4995-A1D2-A24C87C58E6A}" type="datetime1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GB" spc="-5" smtClean="0"/>
              <a:t>10</a:t>
            </a:fld>
            <a:endParaRPr lang="en-GB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1459"/>
            <a:ext cx="302895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Memory</a:t>
            </a:r>
            <a:r>
              <a:rPr spc="-70" dirty="0"/>
              <a:t> </a:t>
            </a:r>
            <a:r>
              <a:rPr dirty="0"/>
              <a:t>Unit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6797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50084"/>
            <a:ext cx="7916545" cy="4187825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64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Store programs and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data</a:t>
            </a: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Two classes of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storage</a:t>
            </a: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lr>
                <a:srgbClr val="330066"/>
              </a:buClr>
              <a:buSzPct val="6875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Primary storage</a:t>
            </a:r>
          </a:p>
          <a:p>
            <a:pPr marL="355600" indent="-342900">
              <a:lnSpc>
                <a:spcPct val="100000"/>
              </a:lnSpc>
              <a:spcBef>
                <a:spcPts val="245"/>
              </a:spcBef>
              <a:buClr>
                <a:srgbClr val="330066"/>
              </a:buClr>
              <a:buSzPct val="7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Fast</a:t>
            </a: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330066"/>
              </a:buClr>
              <a:buSzPct val="7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Programs must be stored in memory while they are being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executed</a:t>
            </a:r>
          </a:p>
          <a:p>
            <a:pPr marL="355600" indent="-342900">
              <a:lnSpc>
                <a:spcPct val="100000"/>
              </a:lnSpc>
              <a:spcBef>
                <a:spcPts val="245"/>
              </a:spcBef>
              <a:buClr>
                <a:srgbClr val="330066"/>
              </a:buClr>
              <a:buSzPct val="7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Large number of semiconductor storage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cells</a:t>
            </a: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330066"/>
              </a:buClr>
              <a:buSzPct val="7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Processed in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words</a:t>
            </a: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330066"/>
              </a:buClr>
              <a:buSzPct val="7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Address</a:t>
            </a: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330066"/>
              </a:buClr>
              <a:buSzPct val="7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RAM and memory </a:t>
            </a:r>
            <a:r>
              <a:rPr sz="2000" spc="5" dirty="0">
                <a:latin typeface="Arial"/>
                <a:cs typeface="Arial"/>
              </a:rPr>
              <a:t>access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time</a:t>
            </a: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330066"/>
              </a:buClr>
              <a:buSzPct val="7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Memory hierarchy – cache, main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memory</a:t>
            </a: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330066"/>
              </a:buClr>
              <a:buSzPct val="6875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Secondary </a:t>
            </a:r>
            <a:r>
              <a:rPr sz="2400" dirty="0">
                <a:latin typeface="Arial"/>
                <a:cs typeface="Arial"/>
              </a:rPr>
              <a:t>storage – </a:t>
            </a:r>
            <a:r>
              <a:rPr sz="2400" spc="-5" dirty="0">
                <a:latin typeface="Arial"/>
                <a:cs typeface="Arial"/>
              </a:rPr>
              <a:t>larger 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cheaper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F690580-F6ED-4944-A49D-6E921683AA90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157098"/>
            <a:ext cx="7081520" cy="600164"/>
          </a:xfrm>
        </p:spPr>
        <p:txBody>
          <a:bodyPr/>
          <a:lstStyle/>
          <a:p>
            <a:r>
              <a:rPr lang="en-US" dirty="0" smtClean="0"/>
              <a:t>Data Representation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69" y="1632693"/>
            <a:ext cx="8074660" cy="3231654"/>
          </a:xfrm>
        </p:spPr>
        <p:txBody>
          <a:bodyPr/>
          <a:lstStyle/>
          <a:p>
            <a:r>
              <a:rPr lang="en-US" dirty="0" smtClean="0"/>
              <a:t>Bit – 1 bit 0 or </a:t>
            </a:r>
            <a:r>
              <a:rPr lang="en-US" dirty="0" smtClean="0"/>
              <a:t>1</a:t>
            </a:r>
          </a:p>
          <a:p>
            <a:r>
              <a:rPr lang="en-US" dirty="0" smtClean="0"/>
              <a:t>4 bit = nibble</a:t>
            </a:r>
            <a:endParaRPr lang="en-US" dirty="0" smtClean="0"/>
          </a:p>
          <a:p>
            <a:r>
              <a:rPr lang="en-US" dirty="0" smtClean="0"/>
              <a:t>1Byte – 8 bits </a:t>
            </a:r>
          </a:p>
          <a:p>
            <a:r>
              <a:rPr lang="en-US" dirty="0" smtClean="0"/>
              <a:t>2 byte – 16 bits  </a:t>
            </a:r>
            <a:r>
              <a:rPr lang="en-US" dirty="0" smtClean="0">
                <a:sym typeface="Wingdings" panose="05000000000000000000" pitchFamily="2" charset="2"/>
              </a:rPr>
              <a:t> 1 word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32 bits  2 words  double word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64 bit  4 words  quad word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EB7DC5A-BFFD-4763-ACE5-602E874456F0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GB" spc="-5" smtClean="0"/>
              <a:t>12</a:t>
            </a:fld>
            <a:endParaRPr lang="en-GB" spc="-5" dirty="0"/>
          </a:p>
        </p:txBody>
      </p:sp>
    </p:spTree>
    <p:extLst>
      <p:ext uri="{BB962C8B-B14F-4D97-AF65-F5344CB8AC3E}">
        <p14:creationId xmlns:p14="http://schemas.microsoft.com/office/powerpoint/2010/main" val="418624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Arithmetic </a:t>
            </a:r>
            <a:r>
              <a:rPr dirty="0"/>
              <a:t>and Logic Unit  (ALU)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6797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41754"/>
            <a:ext cx="7828915" cy="433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46075" indent="-34290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Most computer operations are executed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in  </a:t>
            </a:r>
            <a:r>
              <a:rPr sz="3000" spc="-5" dirty="0">
                <a:latin typeface="Arial"/>
                <a:cs typeface="Arial"/>
              </a:rPr>
              <a:t>ALU </a:t>
            </a:r>
            <a:r>
              <a:rPr sz="3000" dirty="0">
                <a:latin typeface="Arial"/>
                <a:cs typeface="Arial"/>
              </a:rPr>
              <a:t>of the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processor.</a:t>
            </a:r>
          </a:p>
          <a:p>
            <a:pPr marL="704850" lvl="1" indent="-348615">
              <a:lnSpc>
                <a:spcPct val="100000"/>
              </a:lnSpc>
              <a:spcBef>
                <a:spcPts val="64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2600" dirty="0">
                <a:latin typeface="Arial"/>
                <a:cs typeface="Arial"/>
              </a:rPr>
              <a:t>– Load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operands into memory</a:t>
            </a:r>
          </a:p>
          <a:p>
            <a:pPr marL="704850" lvl="1" indent="-348615">
              <a:lnSpc>
                <a:spcPct val="100000"/>
              </a:lnSpc>
              <a:spcBef>
                <a:spcPts val="62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2600" dirty="0">
                <a:latin typeface="Arial"/>
                <a:cs typeface="Arial"/>
              </a:rPr>
              <a:t>– bring them </a:t>
            </a:r>
            <a:r>
              <a:rPr sz="2600" spc="-5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processor</a:t>
            </a:r>
          </a:p>
          <a:p>
            <a:pPr marL="704850" lvl="1" indent="-348615">
              <a:lnSpc>
                <a:spcPct val="100000"/>
              </a:lnSpc>
              <a:spcBef>
                <a:spcPts val="63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2600" dirty="0">
                <a:latin typeface="Arial"/>
                <a:cs typeface="Arial"/>
              </a:rPr>
              <a:t>– perform operation in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ALU</a:t>
            </a:r>
          </a:p>
          <a:p>
            <a:pPr marL="704850" marR="5080" lvl="1" indent="-347980">
              <a:lnSpc>
                <a:spcPct val="100000"/>
              </a:lnSpc>
              <a:spcBef>
                <a:spcPts val="62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2600" dirty="0">
                <a:latin typeface="Arial"/>
                <a:cs typeface="Arial"/>
              </a:rPr>
              <a:t>– store the result back to memory or retain in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  processor.</a:t>
            </a: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Registers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Fast control of</a:t>
            </a:r>
            <a:r>
              <a:rPr sz="3000" spc="-5" dirty="0">
                <a:latin typeface="Arial"/>
                <a:cs typeface="Arial"/>
              </a:rPr>
              <a:t> ALU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EAB3434-E80A-4C62-A02A-1A013F21675F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1459"/>
            <a:ext cx="288988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75" dirty="0"/>
              <a:t> </a:t>
            </a:r>
            <a:r>
              <a:rPr dirty="0"/>
              <a:t>Unit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6797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6870" marR="5080" indent="-342900">
              <a:lnSpc>
                <a:spcPct val="80000"/>
              </a:lnSpc>
              <a:spcBef>
                <a:spcPts val="72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6235" algn="l"/>
                <a:tab pos="356870" algn="l"/>
              </a:tabLst>
            </a:pPr>
            <a:r>
              <a:rPr sz="2600" dirty="0"/>
              <a:t>All computer operations are controlled by the control  unit.</a:t>
            </a:r>
            <a:endParaRPr sz="2600"/>
          </a:p>
          <a:p>
            <a:pPr marL="356870" marR="6985" indent="-342900">
              <a:lnSpc>
                <a:spcPts val="2500"/>
              </a:lnSpc>
              <a:spcBef>
                <a:spcPts val="60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6235" algn="l"/>
                <a:tab pos="356870" algn="l"/>
              </a:tabLst>
            </a:pPr>
            <a:r>
              <a:rPr sz="2600" spc="5" dirty="0"/>
              <a:t>The </a:t>
            </a:r>
            <a:r>
              <a:rPr sz="2600" spc="-5" dirty="0"/>
              <a:t>timing </a:t>
            </a:r>
            <a:r>
              <a:rPr sz="2600" dirty="0"/>
              <a:t>signals that govern the I/O transfers are  also generated by the control</a:t>
            </a:r>
            <a:r>
              <a:rPr sz="2600" spc="-25" dirty="0"/>
              <a:t> </a:t>
            </a:r>
            <a:r>
              <a:rPr sz="2600" dirty="0"/>
              <a:t>unit.</a:t>
            </a:r>
            <a:endParaRPr sz="2600"/>
          </a:p>
          <a:p>
            <a:pPr marL="356870" marR="5715" indent="-342900">
              <a:lnSpc>
                <a:spcPts val="2500"/>
              </a:lnSpc>
              <a:spcBef>
                <a:spcPts val="61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6235" algn="l"/>
                <a:tab pos="356870" algn="l"/>
                <a:tab pos="1633855" algn="l"/>
                <a:tab pos="2378075" algn="l"/>
                <a:tab pos="2827655" algn="l"/>
                <a:tab pos="4069715" algn="l"/>
                <a:tab pos="5805805" algn="l"/>
                <a:tab pos="7601584" algn="l"/>
              </a:tabLst>
            </a:pPr>
            <a:r>
              <a:rPr sz="2600" dirty="0"/>
              <a:t>C</a:t>
            </a:r>
            <a:r>
              <a:rPr sz="2600" spc="10" dirty="0"/>
              <a:t>o</a:t>
            </a:r>
            <a:r>
              <a:rPr sz="2600" dirty="0"/>
              <a:t>ntr</a:t>
            </a:r>
            <a:r>
              <a:rPr sz="2600" spc="5" dirty="0"/>
              <a:t>o</a:t>
            </a:r>
            <a:r>
              <a:rPr sz="2600" dirty="0"/>
              <a:t>l	u</a:t>
            </a:r>
            <a:r>
              <a:rPr sz="2600" spc="5" dirty="0"/>
              <a:t>n</a:t>
            </a:r>
            <a:r>
              <a:rPr sz="2600" dirty="0"/>
              <a:t>it	</a:t>
            </a:r>
            <a:r>
              <a:rPr sz="2600" spc="-5" dirty="0"/>
              <a:t>i</a:t>
            </a:r>
            <a:r>
              <a:rPr sz="2600" dirty="0"/>
              <a:t>s	u</a:t>
            </a:r>
            <a:r>
              <a:rPr sz="2600" spc="5" dirty="0"/>
              <a:t>s</a:t>
            </a:r>
            <a:r>
              <a:rPr sz="2600" dirty="0"/>
              <a:t>u</a:t>
            </a:r>
            <a:r>
              <a:rPr sz="2600" spc="5" dirty="0"/>
              <a:t>a</a:t>
            </a:r>
            <a:r>
              <a:rPr sz="2600" dirty="0"/>
              <a:t>lly	di</a:t>
            </a:r>
            <a:r>
              <a:rPr sz="2600" spc="5" dirty="0"/>
              <a:t>s</a:t>
            </a:r>
            <a:r>
              <a:rPr sz="2600" dirty="0"/>
              <a:t>tr</a:t>
            </a:r>
            <a:r>
              <a:rPr sz="2600" spc="-25" dirty="0"/>
              <a:t>i</a:t>
            </a:r>
            <a:r>
              <a:rPr sz="2600" dirty="0"/>
              <a:t>b</a:t>
            </a:r>
            <a:r>
              <a:rPr sz="2600" spc="10" dirty="0"/>
              <a:t>u</a:t>
            </a:r>
            <a:r>
              <a:rPr sz="2600" dirty="0"/>
              <a:t>ted	th</a:t>
            </a:r>
            <a:r>
              <a:rPr sz="2600" spc="5" dirty="0"/>
              <a:t>r</a:t>
            </a:r>
            <a:r>
              <a:rPr sz="2600" dirty="0"/>
              <a:t>o</a:t>
            </a:r>
            <a:r>
              <a:rPr sz="2600" spc="5" dirty="0"/>
              <a:t>u</a:t>
            </a:r>
            <a:r>
              <a:rPr sz="2600" dirty="0"/>
              <a:t>g</a:t>
            </a:r>
            <a:r>
              <a:rPr sz="2600" spc="5" dirty="0"/>
              <a:t>h</a:t>
            </a:r>
            <a:r>
              <a:rPr sz="2600" dirty="0"/>
              <a:t>o</a:t>
            </a:r>
            <a:r>
              <a:rPr sz="2600" spc="5" dirty="0"/>
              <a:t>u</a:t>
            </a:r>
            <a:r>
              <a:rPr sz="2600" dirty="0"/>
              <a:t>t	</a:t>
            </a:r>
            <a:r>
              <a:rPr sz="2600" spc="5" dirty="0"/>
              <a:t>t</a:t>
            </a:r>
            <a:r>
              <a:rPr sz="2600" spc="-10" dirty="0"/>
              <a:t>h</a:t>
            </a:r>
            <a:r>
              <a:rPr sz="2600" dirty="0"/>
              <a:t>e  </a:t>
            </a:r>
            <a:r>
              <a:rPr sz="2600" spc="5" dirty="0"/>
              <a:t>machine </a:t>
            </a:r>
            <a:r>
              <a:rPr sz="2600" dirty="0"/>
              <a:t>instead of standing</a:t>
            </a:r>
            <a:r>
              <a:rPr sz="2600" spc="-40" dirty="0"/>
              <a:t> </a:t>
            </a:r>
            <a:r>
              <a:rPr sz="2600" dirty="0"/>
              <a:t>alone.</a:t>
            </a:r>
            <a:endParaRPr sz="2600"/>
          </a:p>
          <a:p>
            <a:pPr marL="356870" indent="-342900">
              <a:lnSpc>
                <a:spcPct val="100000"/>
              </a:lnSpc>
              <a:spcBef>
                <a:spcPts val="20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6235" algn="l"/>
                <a:tab pos="356870" algn="l"/>
              </a:tabLst>
            </a:pPr>
            <a:r>
              <a:rPr sz="2600" dirty="0"/>
              <a:t>Operations of a</a:t>
            </a:r>
            <a:r>
              <a:rPr sz="2600" spc="-25" dirty="0"/>
              <a:t> </a:t>
            </a:r>
            <a:r>
              <a:rPr sz="2600" dirty="0"/>
              <a:t>computer:</a:t>
            </a:r>
            <a:endParaRPr sz="2600"/>
          </a:p>
          <a:p>
            <a:pPr marL="356870" marR="6350" indent="-342900">
              <a:lnSpc>
                <a:spcPct val="80000"/>
              </a:lnSpc>
              <a:spcBef>
                <a:spcPts val="490"/>
              </a:spcBef>
              <a:buClr>
                <a:srgbClr val="330066"/>
              </a:buClr>
              <a:buSzPct val="70000"/>
              <a:buFont typeface="Wingdings"/>
              <a:buChar char=""/>
              <a:tabLst>
                <a:tab pos="356235" algn="l"/>
                <a:tab pos="356870" algn="l"/>
                <a:tab pos="5618480" algn="l"/>
              </a:tabLst>
            </a:pPr>
            <a:r>
              <a:rPr sz="2000" dirty="0"/>
              <a:t>Accept  information  </a:t>
            </a:r>
            <a:r>
              <a:rPr sz="2000" spc="-5" dirty="0"/>
              <a:t>in  the  form</a:t>
            </a:r>
            <a:r>
              <a:rPr sz="2000" spc="30" dirty="0"/>
              <a:t> </a:t>
            </a:r>
            <a:r>
              <a:rPr sz="2000" dirty="0"/>
              <a:t>of</a:t>
            </a:r>
            <a:r>
              <a:rPr sz="2000" spc="445" dirty="0"/>
              <a:t> </a:t>
            </a:r>
            <a:r>
              <a:rPr sz="2000" spc="-5" dirty="0"/>
              <a:t>programs	</a:t>
            </a:r>
            <a:r>
              <a:rPr sz="2000" dirty="0"/>
              <a:t>and data </a:t>
            </a:r>
            <a:r>
              <a:rPr sz="2000" spc="-5" dirty="0"/>
              <a:t>through </a:t>
            </a:r>
            <a:r>
              <a:rPr sz="2000" dirty="0"/>
              <a:t>an  input unit and store </a:t>
            </a:r>
            <a:r>
              <a:rPr sz="2000" spc="-5" dirty="0"/>
              <a:t>it in </a:t>
            </a:r>
            <a:r>
              <a:rPr sz="2000" dirty="0"/>
              <a:t>the</a:t>
            </a:r>
            <a:r>
              <a:rPr sz="2000" spc="-105" dirty="0"/>
              <a:t> </a:t>
            </a:r>
            <a:r>
              <a:rPr sz="2000" dirty="0"/>
              <a:t>memory</a:t>
            </a:r>
            <a:endParaRPr sz="2000"/>
          </a:p>
          <a:p>
            <a:pPr marL="356870" indent="-342900">
              <a:lnSpc>
                <a:spcPts val="2160"/>
              </a:lnSpc>
              <a:buClr>
                <a:srgbClr val="330066"/>
              </a:buClr>
              <a:buSzPct val="70000"/>
              <a:buFont typeface="Wingdings"/>
              <a:buChar char=""/>
              <a:tabLst>
                <a:tab pos="356235" algn="l"/>
                <a:tab pos="356870" algn="l"/>
              </a:tabLst>
            </a:pPr>
            <a:r>
              <a:rPr sz="2000" dirty="0"/>
              <a:t>Fetch</a:t>
            </a:r>
            <a:r>
              <a:rPr sz="2000" spc="125" dirty="0"/>
              <a:t> </a:t>
            </a:r>
            <a:r>
              <a:rPr sz="2000" dirty="0"/>
              <a:t>the</a:t>
            </a:r>
            <a:r>
              <a:rPr sz="2000" spc="125" dirty="0"/>
              <a:t> </a:t>
            </a:r>
            <a:r>
              <a:rPr sz="2000" spc="-5" dirty="0"/>
              <a:t>information</a:t>
            </a:r>
            <a:r>
              <a:rPr sz="2000" spc="135" dirty="0"/>
              <a:t> </a:t>
            </a:r>
            <a:r>
              <a:rPr sz="2000" spc="-5" dirty="0"/>
              <a:t>stored</a:t>
            </a:r>
            <a:r>
              <a:rPr sz="2000" spc="145" dirty="0"/>
              <a:t> </a:t>
            </a:r>
            <a:r>
              <a:rPr sz="2000" spc="-5" dirty="0"/>
              <a:t>in</a:t>
            </a:r>
            <a:r>
              <a:rPr sz="2000" spc="145" dirty="0"/>
              <a:t> </a:t>
            </a:r>
            <a:r>
              <a:rPr sz="2000" spc="-5" dirty="0"/>
              <a:t>the</a:t>
            </a:r>
            <a:r>
              <a:rPr sz="2000" spc="150" dirty="0"/>
              <a:t> </a:t>
            </a:r>
            <a:r>
              <a:rPr sz="2000" spc="-5" dirty="0"/>
              <a:t>memory,</a:t>
            </a:r>
            <a:r>
              <a:rPr sz="2000" spc="135" dirty="0"/>
              <a:t> </a:t>
            </a:r>
            <a:r>
              <a:rPr sz="2000" spc="-5" dirty="0"/>
              <a:t>under</a:t>
            </a:r>
            <a:r>
              <a:rPr sz="2000" spc="140" dirty="0"/>
              <a:t> </a:t>
            </a:r>
            <a:r>
              <a:rPr sz="2000" dirty="0"/>
              <a:t>program</a:t>
            </a:r>
            <a:r>
              <a:rPr sz="2000" spc="135" dirty="0"/>
              <a:t> </a:t>
            </a:r>
            <a:r>
              <a:rPr sz="2000" spc="-5" dirty="0"/>
              <a:t>control,</a:t>
            </a:r>
            <a:endParaRPr sz="2000"/>
          </a:p>
          <a:p>
            <a:pPr marL="356870">
              <a:lnSpc>
                <a:spcPts val="2160"/>
              </a:lnSpc>
            </a:pPr>
            <a:r>
              <a:rPr sz="2000" dirty="0"/>
              <a:t>into an ALU, where the information </a:t>
            </a:r>
            <a:r>
              <a:rPr sz="2000" spc="-5" dirty="0"/>
              <a:t>is</a:t>
            </a:r>
            <a:r>
              <a:rPr sz="2000" spc="-114" dirty="0"/>
              <a:t> </a:t>
            </a:r>
            <a:r>
              <a:rPr sz="2000" dirty="0"/>
              <a:t>processed</a:t>
            </a:r>
            <a:endParaRPr sz="2000"/>
          </a:p>
          <a:p>
            <a:pPr marL="356870" indent="-34290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"/>
              <a:tabLst>
                <a:tab pos="356235" algn="l"/>
                <a:tab pos="356870" algn="l"/>
              </a:tabLst>
            </a:pPr>
            <a:r>
              <a:rPr sz="2000" dirty="0"/>
              <a:t>Output the processed information through an output</a:t>
            </a:r>
            <a:r>
              <a:rPr sz="2000" spc="-215" dirty="0"/>
              <a:t> </a:t>
            </a:r>
            <a:r>
              <a:rPr sz="2000" dirty="0"/>
              <a:t>unit</a:t>
            </a:r>
            <a:endParaRPr sz="2000"/>
          </a:p>
          <a:p>
            <a:pPr marL="356870" indent="-34290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"/>
              <a:tabLst>
                <a:tab pos="356235" algn="l"/>
                <a:tab pos="356870" algn="l"/>
              </a:tabLst>
            </a:pPr>
            <a:r>
              <a:rPr sz="2000" dirty="0"/>
              <a:t>Control all </a:t>
            </a:r>
            <a:r>
              <a:rPr sz="2000" spc="-5" dirty="0"/>
              <a:t>activities </a:t>
            </a:r>
            <a:r>
              <a:rPr sz="2000" dirty="0"/>
              <a:t>inside the machine through a control</a:t>
            </a:r>
            <a:r>
              <a:rPr sz="2000" spc="-125" dirty="0"/>
              <a:t> </a:t>
            </a:r>
            <a:r>
              <a:rPr sz="2000" dirty="0"/>
              <a:t>unit</a:t>
            </a:r>
            <a:endParaRPr sz="20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4E4CB9C-838F-42D9-A296-03A458F05F50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1459"/>
            <a:ext cx="700087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operations of </a:t>
            </a:r>
            <a:r>
              <a:rPr spc="-5" dirty="0"/>
              <a:t>a </a:t>
            </a:r>
            <a:r>
              <a:rPr dirty="0"/>
              <a:t>computer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6797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0911"/>
            <a:ext cx="8074025" cy="416496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5600" marR="5080" indent="-342900" algn="just">
              <a:lnSpc>
                <a:spcPts val="3030"/>
              </a:lnSpc>
              <a:spcBef>
                <a:spcPts val="470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computer accepts </a:t>
            </a:r>
            <a:r>
              <a:rPr sz="2800" dirty="0">
                <a:latin typeface="Arial"/>
                <a:cs typeface="Arial"/>
              </a:rPr>
              <a:t>information </a:t>
            </a:r>
            <a:r>
              <a:rPr sz="2800" spc="-5" dirty="0">
                <a:latin typeface="Arial"/>
                <a:cs typeface="Arial"/>
              </a:rPr>
              <a:t>in the </a:t>
            </a:r>
            <a:r>
              <a:rPr sz="2800" dirty="0">
                <a:latin typeface="Arial"/>
                <a:cs typeface="Arial"/>
              </a:rPr>
              <a:t>form of  programs and </a:t>
            </a:r>
            <a:r>
              <a:rPr sz="2800" spc="-5" dirty="0">
                <a:latin typeface="Arial"/>
                <a:cs typeface="Arial"/>
              </a:rPr>
              <a:t>data </a:t>
            </a:r>
            <a:r>
              <a:rPr sz="2800" dirty="0">
                <a:latin typeface="Arial"/>
                <a:cs typeface="Arial"/>
              </a:rPr>
              <a:t>through </a:t>
            </a:r>
            <a:r>
              <a:rPr sz="2800" spc="-5" dirty="0">
                <a:latin typeface="Arial"/>
                <a:cs typeface="Arial"/>
              </a:rPr>
              <a:t>an </a:t>
            </a:r>
            <a:r>
              <a:rPr sz="2800" dirty="0">
                <a:latin typeface="Arial"/>
                <a:cs typeface="Arial"/>
              </a:rPr>
              <a:t>input </a:t>
            </a:r>
            <a:r>
              <a:rPr sz="2800" spc="-5" dirty="0">
                <a:latin typeface="Arial"/>
                <a:cs typeface="Arial"/>
              </a:rPr>
              <a:t>unit and  </a:t>
            </a:r>
            <a:r>
              <a:rPr sz="2800" dirty="0">
                <a:latin typeface="Arial"/>
                <a:cs typeface="Arial"/>
              </a:rPr>
              <a:t>stores </a:t>
            </a:r>
            <a:r>
              <a:rPr sz="2800" spc="-5" dirty="0">
                <a:latin typeface="Arial"/>
                <a:cs typeface="Arial"/>
              </a:rPr>
              <a:t>it in the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memory.</a:t>
            </a:r>
            <a:endParaRPr sz="2800">
              <a:latin typeface="Arial"/>
              <a:cs typeface="Arial"/>
            </a:endParaRPr>
          </a:p>
          <a:p>
            <a:pPr marL="355600" marR="8255" indent="-342900" algn="just">
              <a:lnSpc>
                <a:spcPct val="90000"/>
              </a:lnSpc>
              <a:spcBef>
                <a:spcPts val="615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Information </a:t>
            </a:r>
            <a:r>
              <a:rPr sz="2800" spc="-5" dirty="0">
                <a:latin typeface="Arial"/>
                <a:cs typeface="Arial"/>
              </a:rPr>
              <a:t>stored in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memory is fetched  </a:t>
            </a:r>
            <a:r>
              <a:rPr sz="2800" dirty="0">
                <a:latin typeface="Arial"/>
                <a:cs typeface="Arial"/>
              </a:rPr>
              <a:t>under program control into </a:t>
            </a:r>
            <a:r>
              <a:rPr sz="2800" spc="-5" dirty="0">
                <a:latin typeface="Arial"/>
                <a:cs typeface="Arial"/>
              </a:rPr>
              <a:t>an </a:t>
            </a:r>
            <a:r>
              <a:rPr sz="2800" dirty="0">
                <a:latin typeface="Arial"/>
                <a:cs typeface="Arial"/>
              </a:rPr>
              <a:t>arithmetic and  logic </a:t>
            </a:r>
            <a:r>
              <a:rPr sz="2800" spc="-5" dirty="0">
                <a:latin typeface="Arial"/>
                <a:cs typeface="Arial"/>
              </a:rPr>
              <a:t>unit, where it is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processed.</a:t>
            </a:r>
            <a:endParaRPr sz="2800">
              <a:latin typeface="Arial"/>
              <a:cs typeface="Arial"/>
            </a:endParaRPr>
          </a:p>
          <a:p>
            <a:pPr marL="355600" marR="10160" indent="-342900" algn="just">
              <a:lnSpc>
                <a:spcPts val="3020"/>
              </a:lnSpc>
              <a:spcBef>
                <a:spcPts val="720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Processed </a:t>
            </a:r>
            <a:r>
              <a:rPr sz="2800" spc="-5" dirty="0">
                <a:latin typeface="Arial"/>
                <a:cs typeface="Arial"/>
              </a:rPr>
              <a:t>information leaves the computer  </a:t>
            </a:r>
            <a:r>
              <a:rPr sz="2800" dirty="0">
                <a:latin typeface="Arial"/>
                <a:cs typeface="Arial"/>
              </a:rPr>
              <a:t>through </a:t>
            </a:r>
            <a:r>
              <a:rPr sz="2800" spc="-5" dirty="0">
                <a:latin typeface="Arial"/>
                <a:cs typeface="Arial"/>
              </a:rPr>
              <a:t>an </a:t>
            </a:r>
            <a:r>
              <a:rPr sz="2800" dirty="0">
                <a:latin typeface="Arial"/>
                <a:cs typeface="Arial"/>
              </a:rPr>
              <a:t>output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unit.</a:t>
            </a:r>
            <a:endParaRPr sz="2800">
              <a:latin typeface="Arial"/>
              <a:cs typeface="Arial"/>
            </a:endParaRPr>
          </a:p>
          <a:p>
            <a:pPr marL="355600" marR="6985" indent="-342900" algn="just">
              <a:lnSpc>
                <a:spcPts val="3020"/>
              </a:lnSpc>
              <a:spcBef>
                <a:spcPts val="685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All activities in the computer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directed </a:t>
            </a:r>
            <a:r>
              <a:rPr sz="2800" dirty="0">
                <a:latin typeface="Arial"/>
                <a:cs typeface="Arial"/>
              </a:rPr>
              <a:t>by </a:t>
            </a:r>
            <a:r>
              <a:rPr sz="2800" spc="-5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control unit.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480C752-AA0D-431A-9702-3FD0564F2E76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5200" y="1066800"/>
            <a:ext cx="0" cy="4495800"/>
          </a:xfrm>
          <a:custGeom>
            <a:avLst/>
            <a:gdLst/>
            <a:ahLst/>
            <a:cxnLst/>
            <a:rect l="l" t="t" r="r" b="b"/>
            <a:pathLst>
              <a:path h="4495800">
                <a:moveTo>
                  <a:pt x="0" y="0"/>
                </a:moveTo>
                <a:lnTo>
                  <a:pt x="0" y="449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3507" y="2993135"/>
            <a:ext cx="201168" cy="201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61959" y="2993135"/>
            <a:ext cx="201168" cy="201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6971" y="2993135"/>
            <a:ext cx="201168" cy="201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3507" y="3276600"/>
            <a:ext cx="201168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61959" y="3276600"/>
            <a:ext cx="201168" cy="201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76971" y="3276600"/>
            <a:ext cx="201168" cy="201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45423" y="3276600"/>
            <a:ext cx="201168" cy="2011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93507" y="3560064"/>
            <a:ext cx="201168" cy="2026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6971" y="3560064"/>
            <a:ext cx="201168" cy="2026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45423" y="3560064"/>
            <a:ext cx="201168" cy="2026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61959" y="3560064"/>
            <a:ext cx="201168" cy="2026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30411" y="3560064"/>
            <a:ext cx="201168" cy="2026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93507" y="3843528"/>
            <a:ext cx="201168" cy="2026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61959" y="3843528"/>
            <a:ext cx="201168" cy="2026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76971" y="3843528"/>
            <a:ext cx="201168" cy="2026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45423" y="3843528"/>
            <a:ext cx="201168" cy="2026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93507" y="4126991"/>
            <a:ext cx="201168" cy="2042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6971" y="4126991"/>
            <a:ext cx="201168" cy="2042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61959" y="4126991"/>
            <a:ext cx="201168" cy="2042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45423" y="4126991"/>
            <a:ext cx="201168" cy="20421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30411" y="4126991"/>
            <a:ext cx="201168" cy="20421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93507" y="4411979"/>
            <a:ext cx="201168" cy="2011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61959" y="4411979"/>
            <a:ext cx="201168" cy="2011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76971" y="4411979"/>
            <a:ext cx="201168" cy="2011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45423" y="4411979"/>
            <a:ext cx="201168" cy="20116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93507" y="4695444"/>
            <a:ext cx="201168" cy="20269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76971" y="4695444"/>
            <a:ext cx="201168" cy="2026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61959" y="4695444"/>
            <a:ext cx="201168" cy="20269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76971" y="4980432"/>
            <a:ext cx="201168" cy="2011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45423" y="4695444"/>
            <a:ext cx="201168" cy="20269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45423" y="4980432"/>
            <a:ext cx="201168" cy="20116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800" y="28194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809114" y="1062609"/>
            <a:ext cx="521271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Basic</a:t>
            </a:r>
            <a:r>
              <a:rPr sz="4800" spc="-55" dirty="0"/>
              <a:t> </a:t>
            </a:r>
            <a:r>
              <a:rPr sz="4800" dirty="0"/>
              <a:t>Operational</a:t>
            </a:r>
            <a:endParaRPr sz="4800"/>
          </a:p>
          <a:p>
            <a:pPr marR="7620" algn="r">
              <a:lnSpc>
                <a:spcPct val="100000"/>
              </a:lnSpc>
            </a:pPr>
            <a:r>
              <a:rPr sz="4800" dirty="0"/>
              <a:t>Con</a:t>
            </a:r>
            <a:r>
              <a:rPr sz="4800" spc="-20" dirty="0"/>
              <a:t>c</a:t>
            </a:r>
            <a:r>
              <a:rPr sz="4800" dirty="0"/>
              <a:t>ep</a:t>
            </a:r>
            <a:r>
              <a:rPr sz="4800" spc="-15" dirty="0"/>
              <a:t>t</a:t>
            </a:r>
            <a:r>
              <a:rPr sz="4800" dirty="0"/>
              <a:t>s</a:t>
            </a:r>
            <a:endParaRPr sz="4800"/>
          </a:p>
        </p:txBody>
      </p:sp>
      <p:sp>
        <p:nvSpPr>
          <p:cNvPr id="36" name="object 36"/>
          <p:cNvSpPr txBox="1"/>
          <p:nvPr/>
        </p:nvSpPr>
        <p:spPr>
          <a:xfrm>
            <a:off x="8416797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F498FC8-FEAA-4A68-9992-6A4F6E0712BB}" type="datetime1">
              <a:rPr lang="en-US" smtClean="0"/>
              <a:t>8/27/2022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1459"/>
            <a:ext cx="173418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</a:t>
            </a:r>
            <a:r>
              <a:rPr spc="5" dirty="0"/>
              <a:t>v</a:t>
            </a:r>
            <a:r>
              <a:rPr dirty="0"/>
              <a:t>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4690"/>
            <a:ext cx="8072755" cy="39096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2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Activity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5" dirty="0">
                <a:latin typeface="Arial"/>
                <a:cs typeface="Arial"/>
              </a:rPr>
              <a:t>computer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governed by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instructions.</a:t>
            </a:r>
            <a:endParaRPr sz="26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2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To </a:t>
            </a:r>
            <a:r>
              <a:rPr sz="2600" spc="-5" dirty="0">
                <a:latin typeface="Arial"/>
                <a:cs typeface="Arial"/>
              </a:rPr>
              <a:t>perform </a:t>
            </a:r>
            <a:r>
              <a:rPr sz="2600" dirty="0">
                <a:latin typeface="Arial"/>
                <a:cs typeface="Arial"/>
              </a:rPr>
              <a:t>a task, an appropriate program  consisting of a list of instructions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stored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spc="5" dirty="0">
                <a:latin typeface="Arial"/>
                <a:cs typeface="Arial"/>
              </a:rPr>
              <a:t>the  </a:t>
            </a:r>
            <a:r>
              <a:rPr sz="2600" dirty="0">
                <a:latin typeface="Arial"/>
                <a:cs typeface="Arial"/>
              </a:rPr>
              <a:t>memory.</a:t>
            </a:r>
            <a:endParaRPr sz="2600">
              <a:latin typeface="Arial"/>
              <a:cs typeface="Arial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62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Individual instructions are brought from the </a:t>
            </a:r>
            <a:r>
              <a:rPr sz="2600" spc="-5" dirty="0">
                <a:latin typeface="Arial"/>
                <a:cs typeface="Arial"/>
              </a:rPr>
              <a:t>memory  </a:t>
            </a:r>
            <a:r>
              <a:rPr sz="2600" dirty="0">
                <a:latin typeface="Arial"/>
                <a:cs typeface="Arial"/>
              </a:rPr>
              <a:t>into the processor, which executes the </a:t>
            </a:r>
            <a:r>
              <a:rPr sz="2600" spc="-5" dirty="0">
                <a:latin typeface="Arial"/>
                <a:cs typeface="Arial"/>
              </a:rPr>
              <a:t>specified  </a:t>
            </a:r>
            <a:r>
              <a:rPr sz="2600" dirty="0">
                <a:latin typeface="Arial"/>
                <a:cs typeface="Arial"/>
              </a:rPr>
              <a:t>operations.</a:t>
            </a:r>
            <a:endParaRPr sz="2600">
              <a:latin typeface="Arial"/>
              <a:cs typeface="Arial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62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Data to be </a:t>
            </a:r>
            <a:r>
              <a:rPr sz="2600" spc="5" dirty="0">
                <a:latin typeface="Arial"/>
                <a:cs typeface="Arial"/>
              </a:rPr>
              <a:t>used </a:t>
            </a:r>
            <a:r>
              <a:rPr sz="2600" spc="-5" dirty="0">
                <a:latin typeface="Arial"/>
                <a:cs typeface="Arial"/>
              </a:rPr>
              <a:t>as </a:t>
            </a:r>
            <a:r>
              <a:rPr sz="2600" dirty="0">
                <a:latin typeface="Arial"/>
                <a:cs typeface="Arial"/>
              </a:rPr>
              <a:t>operands are also stored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dirty="0">
                <a:latin typeface="Arial"/>
                <a:cs typeface="Arial"/>
              </a:rPr>
              <a:t>the  memory.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A0F61EE-31B8-4139-832D-CE9C045FD351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GB" spc="-5" smtClean="0"/>
              <a:t>17</a:t>
            </a:fld>
            <a:endParaRPr lang="en-GB"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763" y="1310648"/>
            <a:ext cx="8074660" cy="6001643"/>
          </a:xfrm>
        </p:spPr>
        <p:txBody>
          <a:bodyPr/>
          <a:lstStyle/>
          <a:p>
            <a:r>
              <a:rPr lang="en-US" dirty="0" smtClean="0"/>
              <a:t>Instruction:</a:t>
            </a:r>
          </a:p>
          <a:p>
            <a:endParaRPr lang="en-US" dirty="0"/>
          </a:p>
          <a:p>
            <a:r>
              <a:rPr lang="en-US" dirty="0" smtClean="0"/>
              <a:t>[</a:t>
            </a:r>
            <a:r>
              <a:rPr lang="en-US" dirty="0" smtClean="0"/>
              <a:t>Label] : Opcode operand1, operand2</a:t>
            </a:r>
          </a:p>
          <a:p>
            <a:r>
              <a:rPr lang="en-US" dirty="0" smtClean="0"/>
              <a:t>	     READ A</a:t>
            </a:r>
          </a:p>
          <a:p>
            <a:r>
              <a:rPr lang="en-US" dirty="0"/>
              <a:t>	</a:t>
            </a:r>
            <a:r>
              <a:rPr lang="en-US" dirty="0" smtClean="0"/>
              <a:t>     MOV  R0, A</a:t>
            </a:r>
          </a:p>
          <a:p>
            <a:r>
              <a:rPr lang="en-US" dirty="0"/>
              <a:t>	 </a:t>
            </a:r>
            <a:r>
              <a:rPr lang="en-US" dirty="0" smtClean="0"/>
              <a:t>    READ B</a:t>
            </a:r>
          </a:p>
          <a:p>
            <a:r>
              <a:rPr lang="en-US" dirty="0"/>
              <a:t> </a:t>
            </a:r>
            <a:r>
              <a:rPr lang="en-US" dirty="0" smtClean="0"/>
              <a:t>            MOV R1, B</a:t>
            </a:r>
            <a:endParaRPr lang="en-US" dirty="0"/>
          </a:p>
          <a:p>
            <a:r>
              <a:rPr lang="en-US" dirty="0" smtClean="0"/>
              <a:t>	     ADD Ro, R1</a:t>
            </a:r>
          </a:p>
          <a:p>
            <a:r>
              <a:rPr lang="en-US" dirty="0"/>
              <a:t>	</a:t>
            </a:r>
            <a:r>
              <a:rPr lang="en-US" dirty="0" smtClean="0"/>
              <a:t>     MOVE C, R0</a:t>
            </a:r>
          </a:p>
          <a:p>
            <a:r>
              <a:rPr lang="en-US" dirty="0"/>
              <a:t>	</a:t>
            </a:r>
            <a:r>
              <a:rPr lang="en-US" dirty="0" smtClean="0"/>
              <a:t>     PRINT C</a:t>
            </a:r>
          </a:p>
          <a:p>
            <a:r>
              <a:rPr lang="en-US" dirty="0"/>
              <a:t>	</a:t>
            </a:r>
            <a:r>
              <a:rPr lang="en-US" dirty="0" smtClean="0"/>
              <a:t>     STOP</a:t>
            </a:r>
          </a:p>
          <a:p>
            <a:r>
              <a:rPr lang="en-US" dirty="0" smtClean="0"/>
              <a:t>START 100</a:t>
            </a:r>
          </a:p>
          <a:p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EB7DC5A-BFFD-4763-ACE5-602E874456F0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GB" spc="-5" smtClean="0"/>
              <a:t>18</a:t>
            </a:fld>
            <a:endParaRPr lang="en-GB" spc="-5" dirty="0"/>
          </a:p>
        </p:txBody>
      </p:sp>
    </p:spTree>
    <p:extLst>
      <p:ext uri="{BB962C8B-B14F-4D97-AF65-F5344CB8AC3E}">
        <p14:creationId xmlns:p14="http://schemas.microsoft.com/office/powerpoint/2010/main" val="524184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1459"/>
            <a:ext cx="493014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 </a:t>
            </a:r>
            <a:r>
              <a:rPr dirty="0"/>
              <a:t>Typical</a:t>
            </a:r>
            <a:r>
              <a:rPr spc="-50" dirty="0"/>
              <a:t> </a:t>
            </a:r>
            <a:r>
              <a:rPr dirty="0"/>
              <a:t>Instruction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6797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64690"/>
            <a:ext cx="7652384" cy="406844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9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5" dirty="0">
                <a:solidFill>
                  <a:srgbClr val="CC0000"/>
                </a:solidFill>
                <a:latin typeface="Arial"/>
                <a:cs typeface="Arial"/>
              </a:rPr>
              <a:t>Add </a:t>
            </a:r>
            <a:r>
              <a:rPr sz="2600" dirty="0" smtClean="0">
                <a:solidFill>
                  <a:srgbClr val="CC0000"/>
                </a:solidFill>
                <a:latin typeface="Arial"/>
                <a:cs typeface="Arial"/>
              </a:rPr>
              <a:t>LOC</a:t>
            </a:r>
            <a:r>
              <a:rPr lang="en-US" sz="2600" dirty="0" smtClean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00" dirty="0" smtClean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CC0000"/>
                </a:solidFill>
                <a:latin typeface="Arial"/>
                <a:cs typeface="Arial"/>
              </a:rPr>
              <a:t>,</a:t>
            </a:r>
            <a:r>
              <a:rPr sz="2600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CC0000"/>
                </a:solidFill>
                <a:latin typeface="Arial"/>
                <a:cs typeface="Arial"/>
              </a:rPr>
              <a:t>R0</a:t>
            </a:r>
            <a:endParaRPr sz="2600" dirty="0">
              <a:latin typeface="Arial"/>
              <a:cs typeface="Arial"/>
            </a:endParaRPr>
          </a:p>
          <a:p>
            <a:pPr marL="355600" marR="34925" indent="-342900">
              <a:lnSpc>
                <a:spcPts val="2810"/>
              </a:lnSpc>
              <a:spcBef>
                <a:spcPts val="670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5" dirty="0">
                <a:latin typeface="Arial"/>
                <a:cs typeface="Arial"/>
              </a:rPr>
              <a:t>Add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5" dirty="0">
                <a:latin typeface="Arial"/>
                <a:cs typeface="Arial"/>
              </a:rPr>
              <a:t>operand </a:t>
            </a:r>
            <a:r>
              <a:rPr sz="2600" dirty="0">
                <a:latin typeface="Arial"/>
                <a:cs typeface="Arial"/>
              </a:rPr>
              <a:t>at memory location LOCA to the  operand in a register </a:t>
            </a:r>
            <a:r>
              <a:rPr sz="2600" spc="-15" dirty="0">
                <a:latin typeface="Arial"/>
                <a:cs typeface="Arial"/>
              </a:rPr>
              <a:t>R0 </a:t>
            </a:r>
            <a:r>
              <a:rPr sz="2600" dirty="0">
                <a:latin typeface="Arial"/>
                <a:cs typeface="Arial"/>
              </a:rPr>
              <a:t>in the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processor.</a:t>
            </a: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Place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sum into register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R0.</a:t>
            </a:r>
            <a:endParaRPr sz="2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original contents of </a:t>
            </a:r>
            <a:r>
              <a:rPr sz="2600" spc="5" dirty="0">
                <a:latin typeface="Arial"/>
                <a:cs typeface="Arial"/>
              </a:rPr>
              <a:t>LOCA </a:t>
            </a:r>
            <a:r>
              <a:rPr sz="2600" dirty="0">
                <a:latin typeface="Arial"/>
                <a:cs typeface="Arial"/>
              </a:rPr>
              <a:t>are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preserved.</a:t>
            </a: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spc="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original contents of </a:t>
            </a:r>
            <a:r>
              <a:rPr sz="2600" spc="-20" dirty="0">
                <a:latin typeface="Arial"/>
                <a:cs typeface="Arial"/>
              </a:rPr>
              <a:t>R0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overwritten.</a:t>
            </a:r>
          </a:p>
          <a:p>
            <a:pPr marL="355600" marR="5080" indent="-342900">
              <a:lnSpc>
                <a:spcPct val="90000"/>
              </a:lnSpc>
              <a:spcBef>
                <a:spcPts val="620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Instruction is fetched from the memory into the  </a:t>
            </a:r>
            <a:r>
              <a:rPr sz="2600" spc="5" dirty="0">
                <a:latin typeface="Arial"/>
                <a:cs typeface="Arial"/>
              </a:rPr>
              <a:t>processor </a:t>
            </a:r>
            <a:r>
              <a:rPr sz="2600" dirty="0">
                <a:latin typeface="Arial"/>
                <a:cs typeface="Arial"/>
              </a:rPr>
              <a:t>– the operand at </a:t>
            </a:r>
            <a:r>
              <a:rPr sz="2600" spc="5" dirty="0">
                <a:latin typeface="Arial"/>
                <a:cs typeface="Arial"/>
              </a:rPr>
              <a:t>LOCA </a:t>
            </a:r>
            <a:r>
              <a:rPr sz="2600" dirty="0">
                <a:latin typeface="Arial"/>
                <a:cs typeface="Arial"/>
              </a:rPr>
              <a:t>is fetched and  </a:t>
            </a:r>
            <a:r>
              <a:rPr sz="2600" spc="5" dirty="0">
                <a:latin typeface="Arial"/>
                <a:cs typeface="Arial"/>
              </a:rPr>
              <a:t>added </a:t>
            </a:r>
            <a:r>
              <a:rPr sz="2600" dirty="0">
                <a:latin typeface="Arial"/>
                <a:cs typeface="Arial"/>
              </a:rPr>
              <a:t>to the contents of </a:t>
            </a:r>
            <a:r>
              <a:rPr sz="2600" spc="-15" dirty="0">
                <a:latin typeface="Arial"/>
                <a:cs typeface="Arial"/>
              </a:rPr>
              <a:t>R0 </a:t>
            </a:r>
            <a:r>
              <a:rPr sz="2600" dirty="0">
                <a:latin typeface="Arial"/>
                <a:cs typeface="Arial"/>
              </a:rPr>
              <a:t>– the resulting sum is  stored in register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R0.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F2C5CE0-1531-4877-A94F-911C3BD566F7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69" y="1523999"/>
            <a:ext cx="8133191" cy="447870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8F4B5A3-0B2E-4C23-978F-2F53676BDEA6}" type="datetime1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GB" spc="-5" smtClean="0"/>
              <a:t>2</a:t>
            </a:fld>
            <a:endParaRPr lang="en-GB" spc="-5" dirty="0"/>
          </a:p>
        </p:txBody>
      </p:sp>
    </p:spTree>
    <p:extLst>
      <p:ext uri="{BB962C8B-B14F-4D97-AF65-F5344CB8AC3E}">
        <p14:creationId xmlns:p14="http://schemas.microsoft.com/office/powerpoint/2010/main" val="50056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Separate Memory Access</a:t>
            </a:r>
            <a:r>
              <a:rPr spc="-60" dirty="0"/>
              <a:t> </a:t>
            </a:r>
            <a:r>
              <a:rPr spc="5" dirty="0"/>
              <a:t>and  </a:t>
            </a:r>
            <a:r>
              <a:rPr dirty="0"/>
              <a:t>ALU</a:t>
            </a:r>
            <a:r>
              <a:rPr spc="-5" dirty="0"/>
              <a:t> </a:t>
            </a:r>
            <a:r>
              <a:rPr dirty="0"/>
              <a:t>Operation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6797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20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50047"/>
            <a:ext cx="6448425" cy="167258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Load </a:t>
            </a:r>
            <a:r>
              <a:rPr sz="3000" dirty="0" smtClean="0">
                <a:latin typeface="Arial"/>
                <a:cs typeface="Arial"/>
              </a:rPr>
              <a:t>LOC</a:t>
            </a:r>
            <a:r>
              <a:rPr lang="en-GB" sz="3000" dirty="0" smtClean="0">
                <a:latin typeface="Arial"/>
                <a:cs typeface="Arial"/>
              </a:rPr>
              <a:t> </a:t>
            </a:r>
            <a:r>
              <a:rPr sz="3000" dirty="0" smtClean="0">
                <a:latin typeface="Arial"/>
                <a:cs typeface="Arial"/>
              </a:rPr>
              <a:t>A</a:t>
            </a:r>
            <a:r>
              <a:rPr sz="3000" dirty="0">
                <a:latin typeface="Arial"/>
                <a:cs typeface="Arial"/>
              </a:rPr>
              <a:t>,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R1</a:t>
            </a:r>
            <a:endParaRPr sz="3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Add R1,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R0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Whose contents will </a:t>
            </a:r>
            <a:r>
              <a:rPr sz="3000" spc="-5" dirty="0">
                <a:latin typeface="Arial"/>
                <a:cs typeface="Arial"/>
              </a:rPr>
              <a:t>be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overwritten?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C4B2A67-0E8A-4BD2-B999-659DEF2BF096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Connection Between the  Processor and the</a:t>
            </a:r>
            <a:r>
              <a:rPr spc="-50" dirty="0"/>
              <a:t> </a:t>
            </a:r>
            <a:r>
              <a:rPr dirty="0"/>
              <a:t>Memory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31784" y="2226564"/>
            <a:ext cx="4758055" cy="3182620"/>
            <a:chOff x="1831784" y="2226564"/>
            <a:chExt cx="4758055" cy="3182620"/>
          </a:xfrm>
        </p:grpSpPr>
        <p:sp>
          <p:nvSpPr>
            <p:cNvPr id="4" name="object 4"/>
            <p:cNvSpPr/>
            <p:nvPr/>
          </p:nvSpPr>
          <p:spPr>
            <a:xfrm>
              <a:off x="1844802" y="2975610"/>
              <a:ext cx="4732020" cy="2420620"/>
            </a:xfrm>
            <a:custGeom>
              <a:avLst/>
              <a:gdLst/>
              <a:ahLst/>
              <a:cxnLst/>
              <a:rect l="l" t="t" r="r" b="b"/>
              <a:pathLst>
                <a:path w="4732020" h="2420620">
                  <a:moveTo>
                    <a:pt x="0" y="2420112"/>
                  </a:moveTo>
                  <a:lnTo>
                    <a:pt x="4732020" y="2420112"/>
                  </a:lnTo>
                  <a:lnTo>
                    <a:pt x="4732020" y="0"/>
                  </a:lnTo>
                  <a:lnTo>
                    <a:pt x="0" y="0"/>
                  </a:lnTo>
                  <a:lnTo>
                    <a:pt x="0" y="2420112"/>
                  </a:lnTo>
                  <a:close/>
                </a:path>
              </a:pathLst>
            </a:custGeom>
            <a:ln w="3175">
              <a:solidFill>
                <a:srgbClr val="E4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44802" y="2975610"/>
              <a:ext cx="4732020" cy="2420620"/>
            </a:xfrm>
            <a:custGeom>
              <a:avLst/>
              <a:gdLst/>
              <a:ahLst/>
              <a:cxnLst/>
              <a:rect l="l" t="t" r="r" b="b"/>
              <a:pathLst>
                <a:path w="4732020" h="2420620">
                  <a:moveTo>
                    <a:pt x="0" y="2420112"/>
                  </a:moveTo>
                  <a:lnTo>
                    <a:pt x="4732020" y="2420112"/>
                  </a:lnTo>
                  <a:lnTo>
                    <a:pt x="4732020" y="0"/>
                  </a:lnTo>
                  <a:lnTo>
                    <a:pt x="0" y="0"/>
                  </a:lnTo>
                  <a:lnTo>
                    <a:pt x="0" y="2420112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84420" y="2234184"/>
              <a:ext cx="958850" cy="713740"/>
            </a:xfrm>
            <a:custGeom>
              <a:avLst/>
              <a:gdLst/>
              <a:ahLst/>
              <a:cxnLst/>
              <a:rect l="l" t="t" r="r" b="b"/>
              <a:pathLst>
                <a:path w="958850" h="713739">
                  <a:moveTo>
                    <a:pt x="162178" y="288036"/>
                  </a:moveTo>
                  <a:lnTo>
                    <a:pt x="162178" y="150875"/>
                  </a:lnTo>
                  <a:lnTo>
                    <a:pt x="227075" y="150875"/>
                  </a:lnTo>
                  <a:lnTo>
                    <a:pt x="113537" y="0"/>
                  </a:lnTo>
                  <a:lnTo>
                    <a:pt x="0" y="150875"/>
                  </a:lnTo>
                  <a:lnTo>
                    <a:pt x="48640" y="150875"/>
                  </a:lnTo>
                  <a:lnTo>
                    <a:pt x="48640" y="288036"/>
                  </a:lnTo>
                </a:path>
                <a:path w="958850" h="713739">
                  <a:moveTo>
                    <a:pt x="958595" y="673607"/>
                  </a:moveTo>
                  <a:lnTo>
                    <a:pt x="958595" y="439546"/>
                  </a:lnTo>
                  <a:lnTo>
                    <a:pt x="161543" y="439546"/>
                  </a:lnTo>
                  <a:lnTo>
                    <a:pt x="161543" y="288036"/>
                  </a:lnTo>
                </a:path>
                <a:path w="958850" h="713739">
                  <a:moveTo>
                    <a:pt x="844295" y="713231"/>
                  </a:moveTo>
                  <a:lnTo>
                    <a:pt x="844295" y="521207"/>
                  </a:lnTo>
                  <a:lnTo>
                    <a:pt x="50291" y="521207"/>
                  </a:lnTo>
                  <a:lnTo>
                    <a:pt x="50291" y="288036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4132" y="2234184"/>
              <a:ext cx="210820" cy="288290"/>
            </a:xfrm>
            <a:custGeom>
              <a:avLst/>
              <a:gdLst/>
              <a:ahLst/>
              <a:cxnLst/>
              <a:rect l="l" t="t" r="r" b="b"/>
              <a:pathLst>
                <a:path w="210820" h="288289">
                  <a:moveTo>
                    <a:pt x="161797" y="288036"/>
                  </a:moveTo>
                  <a:lnTo>
                    <a:pt x="161797" y="150875"/>
                  </a:lnTo>
                  <a:lnTo>
                    <a:pt x="210312" y="150875"/>
                  </a:lnTo>
                  <a:lnTo>
                    <a:pt x="113283" y="0"/>
                  </a:lnTo>
                  <a:lnTo>
                    <a:pt x="0" y="150875"/>
                  </a:lnTo>
                  <a:lnTo>
                    <a:pt x="48513" y="150875"/>
                  </a:lnTo>
                  <a:lnTo>
                    <a:pt x="48513" y="28803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38805" y="5819647"/>
            <a:ext cx="36626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Connections between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processor and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25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memory.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57390" y="4068317"/>
            <a:ext cx="6559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P</a:t>
            </a:r>
            <a:r>
              <a:rPr sz="1100" dirty="0">
                <a:latin typeface="Arial"/>
                <a:cs typeface="Arial"/>
              </a:rPr>
              <a:t>roc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ssor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49211" y="4136135"/>
            <a:ext cx="364490" cy="58419"/>
            <a:chOff x="6649211" y="4136135"/>
            <a:chExt cx="364490" cy="58419"/>
          </a:xfrm>
        </p:grpSpPr>
        <p:sp>
          <p:nvSpPr>
            <p:cNvPr id="11" name="object 11"/>
            <p:cNvSpPr/>
            <p:nvPr/>
          </p:nvSpPr>
          <p:spPr>
            <a:xfrm>
              <a:off x="6656831" y="4143755"/>
              <a:ext cx="96520" cy="43180"/>
            </a:xfrm>
            <a:custGeom>
              <a:avLst/>
              <a:gdLst/>
              <a:ahLst/>
              <a:cxnLst/>
              <a:rect l="l" t="t" r="r" b="b"/>
              <a:pathLst>
                <a:path w="96520" h="43179">
                  <a:moveTo>
                    <a:pt x="96012" y="0"/>
                  </a:moveTo>
                  <a:lnTo>
                    <a:pt x="0" y="14224"/>
                  </a:lnTo>
                  <a:lnTo>
                    <a:pt x="96012" y="42672"/>
                  </a:lnTo>
                  <a:lnTo>
                    <a:pt x="96012" y="14224"/>
                  </a:lnTo>
                  <a:lnTo>
                    <a:pt x="96012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57593" y="4144517"/>
              <a:ext cx="96520" cy="43180"/>
            </a:xfrm>
            <a:custGeom>
              <a:avLst/>
              <a:gdLst/>
              <a:ahLst/>
              <a:cxnLst/>
              <a:rect l="l" t="t" r="r" b="b"/>
              <a:pathLst>
                <a:path w="96520" h="43179">
                  <a:moveTo>
                    <a:pt x="96011" y="0"/>
                  </a:moveTo>
                  <a:lnTo>
                    <a:pt x="0" y="14223"/>
                  </a:lnTo>
                  <a:lnTo>
                    <a:pt x="96011" y="42671"/>
                  </a:lnTo>
                  <a:lnTo>
                    <a:pt x="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57593" y="4144517"/>
              <a:ext cx="96520" cy="43180"/>
            </a:xfrm>
            <a:custGeom>
              <a:avLst/>
              <a:gdLst/>
              <a:ahLst/>
              <a:cxnLst/>
              <a:rect l="l" t="t" r="r" b="b"/>
              <a:pathLst>
                <a:path w="96520" h="43179">
                  <a:moveTo>
                    <a:pt x="96011" y="0"/>
                  </a:moveTo>
                  <a:lnTo>
                    <a:pt x="0" y="14223"/>
                  </a:lnTo>
                  <a:lnTo>
                    <a:pt x="96011" y="42671"/>
                  </a:lnTo>
                  <a:lnTo>
                    <a:pt x="96011" y="14223"/>
                  </a:lnTo>
                  <a:lnTo>
                    <a:pt x="96011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52843" y="4157471"/>
              <a:ext cx="260985" cy="0"/>
            </a:xfrm>
            <a:custGeom>
              <a:avLst/>
              <a:gdLst/>
              <a:ahLst/>
              <a:cxnLst/>
              <a:rect l="l" t="t" r="r" b="b"/>
              <a:pathLst>
                <a:path w="260984">
                  <a:moveTo>
                    <a:pt x="0" y="0"/>
                  </a:moveTo>
                  <a:lnTo>
                    <a:pt x="260603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3650741" y="3664458"/>
            <a:ext cx="1120140" cy="288290"/>
          </a:xfrm>
          <a:custGeom>
            <a:avLst/>
            <a:gdLst/>
            <a:ahLst/>
            <a:cxnLst/>
            <a:rect l="l" t="t" r="r" b="b"/>
            <a:pathLst>
              <a:path w="1120139" h="288289">
                <a:moveTo>
                  <a:pt x="1120139" y="0"/>
                </a:moveTo>
                <a:lnTo>
                  <a:pt x="0" y="0"/>
                </a:lnTo>
                <a:lnTo>
                  <a:pt x="0" y="288036"/>
                </a:lnTo>
                <a:lnTo>
                  <a:pt x="1120139" y="288036"/>
                </a:lnTo>
                <a:lnTo>
                  <a:pt x="11201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73401" y="3664458"/>
            <a:ext cx="1122045" cy="28829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509"/>
              </a:spcBef>
            </a:pPr>
            <a:r>
              <a:rPr sz="1100" spc="-5" dirty="0">
                <a:latin typeface="Arial"/>
                <a:cs typeface="Arial"/>
              </a:rPr>
              <a:t>PC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73401" y="4142994"/>
            <a:ext cx="1122045" cy="27432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1100" dirty="0">
                <a:latin typeface="Arial"/>
                <a:cs typeface="Arial"/>
              </a:rPr>
              <a:t>IR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50741" y="3196589"/>
            <a:ext cx="1120140" cy="27432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R="19050" algn="ctr">
              <a:lnSpc>
                <a:spcPct val="100000"/>
              </a:lnSpc>
              <a:spcBef>
                <a:spcPts val="405"/>
              </a:spcBef>
            </a:pPr>
            <a:r>
              <a:rPr sz="1100" spc="-10" dirty="0">
                <a:latin typeface="Arial"/>
                <a:cs typeface="Arial"/>
              </a:rPr>
              <a:t>MDR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26558" y="3196589"/>
            <a:ext cx="1122045" cy="6604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34163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Control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26558" y="4338065"/>
            <a:ext cx="1122045" cy="65849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R="27940" algn="ctr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650741" y="4240529"/>
            <a:ext cx="1120140" cy="467995"/>
            <a:chOff x="3650741" y="4240529"/>
            <a:chExt cx="1120140" cy="467995"/>
          </a:xfrm>
        </p:grpSpPr>
        <p:sp>
          <p:nvSpPr>
            <p:cNvPr id="22" name="object 22"/>
            <p:cNvSpPr/>
            <p:nvPr/>
          </p:nvSpPr>
          <p:spPr>
            <a:xfrm>
              <a:off x="3650741" y="4240529"/>
              <a:ext cx="1120140" cy="467995"/>
            </a:xfrm>
            <a:custGeom>
              <a:avLst/>
              <a:gdLst/>
              <a:ahLst/>
              <a:cxnLst/>
              <a:rect l="l" t="t" r="r" b="b"/>
              <a:pathLst>
                <a:path w="1120139" h="467995">
                  <a:moveTo>
                    <a:pt x="1120139" y="0"/>
                  </a:moveTo>
                  <a:lnTo>
                    <a:pt x="0" y="0"/>
                  </a:lnTo>
                  <a:lnTo>
                    <a:pt x="0" y="467868"/>
                  </a:lnTo>
                  <a:lnTo>
                    <a:pt x="1120139" y="467868"/>
                  </a:lnTo>
                  <a:lnTo>
                    <a:pt x="1120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02429" y="4363973"/>
              <a:ext cx="32384" cy="27940"/>
            </a:xfrm>
            <a:custGeom>
              <a:avLst/>
              <a:gdLst/>
              <a:ahLst/>
              <a:cxnLst/>
              <a:rect l="l" t="t" r="r" b="b"/>
              <a:pathLst>
                <a:path w="32385" h="27939">
                  <a:moveTo>
                    <a:pt x="16002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32004" y="27431"/>
                  </a:lnTo>
                  <a:lnTo>
                    <a:pt x="32004" y="13715"/>
                  </a:lnTo>
                  <a:lnTo>
                    <a:pt x="16002" y="13715"/>
                  </a:lnTo>
                  <a:lnTo>
                    <a:pt x="16002" y="0"/>
                  </a:lnTo>
                  <a:close/>
                </a:path>
                <a:path w="32385" h="27939">
                  <a:moveTo>
                    <a:pt x="32004" y="0"/>
                  </a:moveTo>
                  <a:lnTo>
                    <a:pt x="16002" y="0"/>
                  </a:lnTo>
                  <a:lnTo>
                    <a:pt x="16002" y="13715"/>
                  </a:lnTo>
                  <a:lnTo>
                    <a:pt x="32004" y="13715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02429" y="4363973"/>
              <a:ext cx="32384" cy="27940"/>
            </a:xfrm>
            <a:custGeom>
              <a:avLst/>
              <a:gdLst/>
              <a:ahLst/>
              <a:cxnLst/>
              <a:rect l="l" t="t" r="r" b="b"/>
              <a:pathLst>
                <a:path w="32385" h="27939">
                  <a:moveTo>
                    <a:pt x="16002" y="13715"/>
                  </a:moveTo>
                  <a:lnTo>
                    <a:pt x="16002" y="0"/>
                  </a:lnTo>
                  <a:lnTo>
                    <a:pt x="0" y="0"/>
                  </a:lnTo>
                  <a:lnTo>
                    <a:pt x="0" y="13715"/>
                  </a:lnTo>
                  <a:lnTo>
                    <a:pt x="0" y="27431"/>
                  </a:lnTo>
                  <a:lnTo>
                    <a:pt x="16002" y="27431"/>
                  </a:lnTo>
                  <a:lnTo>
                    <a:pt x="32004" y="27431"/>
                  </a:lnTo>
                  <a:lnTo>
                    <a:pt x="32004" y="13715"/>
                  </a:lnTo>
                  <a:lnTo>
                    <a:pt x="32004" y="0"/>
                  </a:lnTo>
                  <a:lnTo>
                    <a:pt x="16002" y="0"/>
                  </a:lnTo>
                  <a:lnTo>
                    <a:pt x="16002" y="137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01667" y="4376927"/>
              <a:ext cx="17145" cy="13970"/>
            </a:xfrm>
            <a:custGeom>
              <a:avLst/>
              <a:gdLst/>
              <a:ahLst/>
              <a:cxnLst/>
              <a:rect l="l" t="t" r="r" b="b"/>
              <a:pathLst>
                <a:path w="17145" h="13970">
                  <a:moveTo>
                    <a:pt x="0" y="0"/>
                  </a:moveTo>
                  <a:lnTo>
                    <a:pt x="0" y="13716"/>
                  </a:lnTo>
                  <a:lnTo>
                    <a:pt x="16764" y="0"/>
                  </a:ln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02429" y="4461509"/>
              <a:ext cx="32384" cy="27940"/>
            </a:xfrm>
            <a:custGeom>
              <a:avLst/>
              <a:gdLst/>
              <a:ahLst/>
              <a:cxnLst/>
              <a:rect l="l" t="t" r="r" b="b"/>
              <a:pathLst>
                <a:path w="32385" h="27939">
                  <a:moveTo>
                    <a:pt x="16002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32004" y="27431"/>
                  </a:lnTo>
                  <a:lnTo>
                    <a:pt x="32004" y="13715"/>
                  </a:lnTo>
                  <a:lnTo>
                    <a:pt x="16002" y="13715"/>
                  </a:lnTo>
                  <a:lnTo>
                    <a:pt x="16002" y="0"/>
                  </a:lnTo>
                  <a:close/>
                </a:path>
                <a:path w="32385" h="27939">
                  <a:moveTo>
                    <a:pt x="32004" y="0"/>
                  </a:moveTo>
                  <a:lnTo>
                    <a:pt x="16002" y="0"/>
                  </a:lnTo>
                  <a:lnTo>
                    <a:pt x="16002" y="13715"/>
                  </a:lnTo>
                  <a:lnTo>
                    <a:pt x="32004" y="13715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02429" y="4461509"/>
              <a:ext cx="32384" cy="27940"/>
            </a:xfrm>
            <a:custGeom>
              <a:avLst/>
              <a:gdLst/>
              <a:ahLst/>
              <a:cxnLst/>
              <a:rect l="l" t="t" r="r" b="b"/>
              <a:pathLst>
                <a:path w="32385" h="27939">
                  <a:moveTo>
                    <a:pt x="16002" y="13715"/>
                  </a:moveTo>
                  <a:lnTo>
                    <a:pt x="16002" y="0"/>
                  </a:lnTo>
                  <a:lnTo>
                    <a:pt x="0" y="0"/>
                  </a:lnTo>
                  <a:lnTo>
                    <a:pt x="0" y="13715"/>
                  </a:lnTo>
                  <a:lnTo>
                    <a:pt x="0" y="27431"/>
                  </a:lnTo>
                  <a:lnTo>
                    <a:pt x="16002" y="27431"/>
                  </a:lnTo>
                  <a:lnTo>
                    <a:pt x="32004" y="27431"/>
                  </a:lnTo>
                  <a:lnTo>
                    <a:pt x="32004" y="13715"/>
                  </a:lnTo>
                  <a:lnTo>
                    <a:pt x="32004" y="0"/>
                  </a:lnTo>
                  <a:lnTo>
                    <a:pt x="16002" y="0"/>
                  </a:lnTo>
                  <a:lnTo>
                    <a:pt x="16002" y="137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01667" y="4474463"/>
              <a:ext cx="17145" cy="13970"/>
            </a:xfrm>
            <a:custGeom>
              <a:avLst/>
              <a:gdLst/>
              <a:ahLst/>
              <a:cxnLst/>
              <a:rect l="l" t="t" r="r" b="b"/>
              <a:pathLst>
                <a:path w="17145" h="13970">
                  <a:moveTo>
                    <a:pt x="0" y="0"/>
                  </a:moveTo>
                  <a:lnTo>
                    <a:pt x="0" y="13716"/>
                  </a:lnTo>
                  <a:lnTo>
                    <a:pt x="16764" y="0"/>
                  </a:ln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02429" y="4555997"/>
              <a:ext cx="32384" cy="29209"/>
            </a:xfrm>
            <a:custGeom>
              <a:avLst/>
              <a:gdLst/>
              <a:ahLst/>
              <a:cxnLst/>
              <a:rect l="l" t="t" r="r" b="b"/>
              <a:pathLst>
                <a:path w="32385" h="29210">
                  <a:moveTo>
                    <a:pt x="16002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32004" y="28956"/>
                  </a:lnTo>
                  <a:lnTo>
                    <a:pt x="32004" y="14477"/>
                  </a:lnTo>
                  <a:lnTo>
                    <a:pt x="16002" y="14477"/>
                  </a:lnTo>
                  <a:lnTo>
                    <a:pt x="16002" y="0"/>
                  </a:lnTo>
                  <a:close/>
                </a:path>
                <a:path w="32385" h="29210">
                  <a:moveTo>
                    <a:pt x="32004" y="0"/>
                  </a:moveTo>
                  <a:lnTo>
                    <a:pt x="16002" y="0"/>
                  </a:lnTo>
                  <a:lnTo>
                    <a:pt x="16002" y="14477"/>
                  </a:lnTo>
                  <a:lnTo>
                    <a:pt x="32004" y="14477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02429" y="4555997"/>
              <a:ext cx="32384" cy="29209"/>
            </a:xfrm>
            <a:custGeom>
              <a:avLst/>
              <a:gdLst/>
              <a:ahLst/>
              <a:cxnLst/>
              <a:rect l="l" t="t" r="r" b="b"/>
              <a:pathLst>
                <a:path w="32385" h="29210">
                  <a:moveTo>
                    <a:pt x="16002" y="14477"/>
                  </a:moveTo>
                  <a:lnTo>
                    <a:pt x="16002" y="0"/>
                  </a:lnTo>
                  <a:lnTo>
                    <a:pt x="0" y="0"/>
                  </a:lnTo>
                  <a:lnTo>
                    <a:pt x="0" y="14477"/>
                  </a:lnTo>
                  <a:lnTo>
                    <a:pt x="0" y="28956"/>
                  </a:lnTo>
                  <a:lnTo>
                    <a:pt x="16002" y="28956"/>
                  </a:lnTo>
                  <a:lnTo>
                    <a:pt x="32004" y="28956"/>
                  </a:lnTo>
                  <a:lnTo>
                    <a:pt x="32004" y="14477"/>
                  </a:lnTo>
                  <a:lnTo>
                    <a:pt x="32004" y="0"/>
                  </a:lnTo>
                  <a:lnTo>
                    <a:pt x="16002" y="0"/>
                  </a:lnTo>
                  <a:lnTo>
                    <a:pt x="16002" y="144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01667" y="4570475"/>
              <a:ext cx="17145" cy="13970"/>
            </a:xfrm>
            <a:custGeom>
              <a:avLst/>
              <a:gdLst/>
              <a:ahLst/>
              <a:cxnLst/>
              <a:rect l="l" t="t" r="r" b="b"/>
              <a:pathLst>
                <a:path w="17145" h="13970">
                  <a:moveTo>
                    <a:pt x="0" y="0"/>
                  </a:moveTo>
                  <a:lnTo>
                    <a:pt x="0" y="13716"/>
                  </a:lnTo>
                  <a:lnTo>
                    <a:pt x="16764" y="0"/>
                  </a:ln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3637788" y="3651503"/>
          <a:ext cx="1120140" cy="13075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6"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50" spc="-30" baseline="-27777" dirty="0">
                          <a:latin typeface="Arial"/>
                          <a:cs typeface="Arial"/>
                        </a:rPr>
                        <a:t>0</a:t>
                      </a:r>
                      <a:endParaRPr sz="1350" baseline="-27777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6"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350" spc="-30" baseline="-27777" dirty="0">
                          <a:latin typeface="Arial"/>
                          <a:cs typeface="Arial"/>
                        </a:rPr>
                        <a:t>1</a:t>
                      </a:r>
                      <a:endParaRPr sz="1350" baseline="-27777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5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986">
                <a:tc>
                  <a:txBody>
                    <a:bodyPr/>
                    <a:lstStyle/>
                    <a:p>
                      <a:pPr marR="233679" algn="ctr">
                        <a:lnSpc>
                          <a:spcPts val="1045"/>
                        </a:lnSpc>
                        <a:spcBef>
                          <a:spcPts val="33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R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95250" algn="ctr">
                        <a:lnSpc>
                          <a:spcPts val="63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n -</a:t>
                      </a:r>
                      <a:r>
                        <a:rPr sz="9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3" name="object 33"/>
          <p:cNvGrpSpPr/>
          <p:nvPr/>
        </p:nvGrpSpPr>
        <p:grpSpPr>
          <a:xfrm>
            <a:off x="2569464" y="2226564"/>
            <a:ext cx="3331845" cy="977265"/>
            <a:chOff x="2569464" y="2226564"/>
            <a:chExt cx="3331845" cy="977265"/>
          </a:xfrm>
        </p:grpSpPr>
        <p:sp>
          <p:nvSpPr>
            <p:cNvPr id="34" name="object 34"/>
            <p:cNvSpPr/>
            <p:nvPr/>
          </p:nvSpPr>
          <p:spPr>
            <a:xfrm>
              <a:off x="5665470" y="2908554"/>
              <a:ext cx="228600" cy="288290"/>
            </a:xfrm>
            <a:custGeom>
              <a:avLst/>
              <a:gdLst/>
              <a:ahLst/>
              <a:cxnLst/>
              <a:rect l="l" t="t" r="r" b="b"/>
              <a:pathLst>
                <a:path w="228600" h="288289">
                  <a:moveTo>
                    <a:pt x="179324" y="0"/>
                  </a:moveTo>
                  <a:lnTo>
                    <a:pt x="65024" y="0"/>
                  </a:lnTo>
                  <a:lnTo>
                    <a:pt x="65024" y="137033"/>
                  </a:lnTo>
                  <a:lnTo>
                    <a:pt x="0" y="137033"/>
                  </a:lnTo>
                  <a:lnTo>
                    <a:pt x="114300" y="288036"/>
                  </a:lnTo>
                  <a:lnTo>
                    <a:pt x="228600" y="137033"/>
                  </a:lnTo>
                  <a:lnTo>
                    <a:pt x="179324" y="137033"/>
                  </a:lnTo>
                  <a:lnTo>
                    <a:pt x="179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65470" y="2908554"/>
              <a:ext cx="228600" cy="288290"/>
            </a:xfrm>
            <a:custGeom>
              <a:avLst/>
              <a:gdLst/>
              <a:ahLst/>
              <a:cxnLst/>
              <a:rect l="l" t="t" r="r" b="b"/>
              <a:pathLst>
                <a:path w="228600" h="288289">
                  <a:moveTo>
                    <a:pt x="179324" y="0"/>
                  </a:moveTo>
                  <a:lnTo>
                    <a:pt x="179324" y="137033"/>
                  </a:lnTo>
                  <a:lnTo>
                    <a:pt x="228600" y="137033"/>
                  </a:lnTo>
                  <a:lnTo>
                    <a:pt x="114300" y="288036"/>
                  </a:lnTo>
                  <a:lnTo>
                    <a:pt x="0" y="137033"/>
                  </a:lnTo>
                  <a:lnTo>
                    <a:pt x="65024" y="137033"/>
                  </a:lnTo>
                  <a:lnTo>
                    <a:pt x="65024" y="0"/>
                  </a:lnTo>
                  <a:lnTo>
                    <a:pt x="179324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64708" y="2907792"/>
              <a:ext cx="228600" cy="288290"/>
            </a:xfrm>
            <a:custGeom>
              <a:avLst/>
              <a:gdLst/>
              <a:ahLst/>
              <a:cxnLst/>
              <a:rect l="l" t="t" r="r" b="b"/>
              <a:pathLst>
                <a:path w="228600" h="288289">
                  <a:moveTo>
                    <a:pt x="179577" y="0"/>
                  </a:moveTo>
                  <a:lnTo>
                    <a:pt x="179577" y="137160"/>
                  </a:lnTo>
                  <a:lnTo>
                    <a:pt x="228600" y="137160"/>
                  </a:lnTo>
                  <a:lnTo>
                    <a:pt x="114300" y="288036"/>
                  </a:lnTo>
                  <a:lnTo>
                    <a:pt x="0" y="137160"/>
                  </a:lnTo>
                  <a:lnTo>
                    <a:pt x="65277" y="137160"/>
                  </a:lnTo>
                  <a:lnTo>
                    <a:pt x="6527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04894" y="2908554"/>
              <a:ext cx="210820" cy="288290"/>
            </a:xfrm>
            <a:custGeom>
              <a:avLst/>
              <a:gdLst/>
              <a:ahLst/>
              <a:cxnLst/>
              <a:rect l="l" t="t" r="r" b="b"/>
              <a:pathLst>
                <a:path w="210820" h="288289">
                  <a:moveTo>
                    <a:pt x="162813" y="0"/>
                  </a:moveTo>
                  <a:lnTo>
                    <a:pt x="49021" y="0"/>
                  </a:lnTo>
                  <a:lnTo>
                    <a:pt x="49021" y="137033"/>
                  </a:lnTo>
                  <a:lnTo>
                    <a:pt x="0" y="137033"/>
                  </a:lnTo>
                  <a:lnTo>
                    <a:pt x="113791" y="288036"/>
                  </a:lnTo>
                  <a:lnTo>
                    <a:pt x="210311" y="137033"/>
                  </a:lnTo>
                  <a:lnTo>
                    <a:pt x="162813" y="137033"/>
                  </a:lnTo>
                  <a:lnTo>
                    <a:pt x="1628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04894" y="2908554"/>
              <a:ext cx="210820" cy="288290"/>
            </a:xfrm>
            <a:custGeom>
              <a:avLst/>
              <a:gdLst/>
              <a:ahLst/>
              <a:cxnLst/>
              <a:rect l="l" t="t" r="r" b="b"/>
              <a:pathLst>
                <a:path w="210820" h="288289">
                  <a:moveTo>
                    <a:pt x="162813" y="0"/>
                  </a:moveTo>
                  <a:lnTo>
                    <a:pt x="162813" y="137033"/>
                  </a:lnTo>
                  <a:lnTo>
                    <a:pt x="210311" y="137033"/>
                  </a:lnTo>
                  <a:lnTo>
                    <a:pt x="113791" y="288036"/>
                  </a:lnTo>
                  <a:lnTo>
                    <a:pt x="0" y="137033"/>
                  </a:lnTo>
                  <a:lnTo>
                    <a:pt x="49021" y="137033"/>
                  </a:lnTo>
                  <a:lnTo>
                    <a:pt x="49021" y="0"/>
                  </a:lnTo>
                  <a:lnTo>
                    <a:pt x="162813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04132" y="2906268"/>
              <a:ext cx="210820" cy="283845"/>
            </a:xfrm>
            <a:custGeom>
              <a:avLst/>
              <a:gdLst/>
              <a:ahLst/>
              <a:cxnLst/>
              <a:rect l="l" t="t" r="r" b="b"/>
              <a:pathLst>
                <a:path w="210820" h="283844">
                  <a:moveTo>
                    <a:pt x="161797" y="0"/>
                  </a:moveTo>
                  <a:lnTo>
                    <a:pt x="161797" y="135001"/>
                  </a:lnTo>
                  <a:lnTo>
                    <a:pt x="210312" y="135001"/>
                  </a:lnTo>
                  <a:lnTo>
                    <a:pt x="113283" y="283464"/>
                  </a:lnTo>
                  <a:lnTo>
                    <a:pt x="0" y="135001"/>
                  </a:lnTo>
                  <a:lnTo>
                    <a:pt x="48513" y="135001"/>
                  </a:lnTo>
                  <a:lnTo>
                    <a:pt x="48513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77846" y="2234946"/>
              <a:ext cx="958850" cy="962025"/>
            </a:xfrm>
            <a:custGeom>
              <a:avLst/>
              <a:gdLst/>
              <a:ahLst/>
              <a:cxnLst/>
              <a:rect l="l" t="t" r="r" b="b"/>
              <a:pathLst>
                <a:path w="958850" h="962025">
                  <a:moveTo>
                    <a:pt x="844295" y="0"/>
                  </a:moveTo>
                  <a:lnTo>
                    <a:pt x="731646" y="151002"/>
                  </a:lnTo>
                  <a:lnTo>
                    <a:pt x="779271" y="151002"/>
                  </a:lnTo>
                  <a:lnTo>
                    <a:pt x="779271" y="439292"/>
                  </a:lnTo>
                  <a:lnTo>
                    <a:pt x="0" y="439292"/>
                  </a:lnTo>
                  <a:lnTo>
                    <a:pt x="0" y="961643"/>
                  </a:lnTo>
                  <a:lnTo>
                    <a:pt x="114300" y="961643"/>
                  </a:lnTo>
                  <a:lnTo>
                    <a:pt x="114300" y="522350"/>
                  </a:lnTo>
                  <a:lnTo>
                    <a:pt x="893571" y="522350"/>
                  </a:lnTo>
                  <a:lnTo>
                    <a:pt x="893571" y="151002"/>
                  </a:lnTo>
                  <a:lnTo>
                    <a:pt x="958595" y="151002"/>
                  </a:lnTo>
                  <a:lnTo>
                    <a:pt x="8442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77846" y="2234946"/>
              <a:ext cx="958850" cy="962025"/>
            </a:xfrm>
            <a:custGeom>
              <a:avLst/>
              <a:gdLst/>
              <a:ahLst/>
              <a:cxnLst/>
              <a:rect l="l" t="t" r="r" b="b"/>
              <a:pathLst>
                <a:path w="958850" h="962025">
                  <a:moveTo>
                    <a:pt x="114300" y="961643"/>
                  </a:moveTo>
                  <a:lnTo>
                    <a:pt x="114300" y="522350"/>
                  </a:lnTo>
                  <a:lnTo>
                    <a:pt x="893571" y="522350"/>
                  </a:lnTo>
                  <a:lnTo>
                    <a:pt x="893571" y="151002"/>
                  </a:lnTo>
                  <a:lnTo>
                    <a:pt x="958595" y="151002"/>
                  </a:lnTo>
                  <a:lnTo>
                    <a:pt x="844295" y="0"/>
                  </a:lnTo>
                  <a:lnTo>
                    <a:pt x="731646" y="151002"/>
                  </a:lnTo>
                  <a:lnTo>
                    <a:pt x="779271" y="151002"/>
                  </a:lnTo>
                  <a:lnTo>
                    <a:pt x="779271" y="439292"/>
                  </a:lnTo>
                  <a:lnTo>
                    <a:pt x="0" y="439292"/>
                  </a:lnTo>
                  <a:lnTo>
                    <a:pt x="0" y="961643"/>
                  </a:lnTo>
                  <a:lnTo>
                    <a:pt x="114300" y="96164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77084" y="2234184"/>
              <a:ext cx="958850" cy="962025"/>
            </a:xfrm>
            <a:custGeom>
              <a:avLst/>
              <a:gdLst/>
              <a:ahLst/>
              <a:cxnLst/>
              <a:rect l="l" t="t" r="r" b="b"/>
              <a:pathLst>
                <a:path w="958850" h="962025">
                  <a:moveTo>
                    <a:pt x="113792" y="961643"/>
                  </a:moveTo>
                  <a:lnTo>
                    <a:pt x="113792" y="522096"/>
                  </a:lnTo>
                  <a:lnTo>
                    <a:pt x="893571" y="522096"/>
                  </a:lnTo>
                  <a:lnTo>
                    <a:pt x="893571" y="151129"/>
                  </a:lnTo>
                  <a:lnTo>
                    <a:pt x="958595" y="151129"/>
                  </a:lnTo>
                  <a:lnTo>
                    <a:pt x="844804" y="0"/>
                  </a:lnTo>
                  <a:lnTo>
                    <a:pt x="731139" y="151129"/>
                  </a:lnTo>
                  <a:lnTo>
                    <a:pt x="779907" y="151129"/>
                  </a:lnTo>
                  <a:lnTo>
                    <a:pt x="779907" y="439546"/>
                  </a:lnTo>
                  <a:lnTo>
                    <a:pt x="0" y="439546"/>
                  </a:lnTo>
                  <a:lnTo>
                    <a:pt x="0" y="961643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073401" y="3196589"/>
            <a:ext cx="1122045" cy="27432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100" spc="-10" dirty="0">
                <a:latin typeface="Arial"/>
                <a:cs typeface="Arial"/>
              </a:rPr>
              <a:t>MAR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58234" y="5020817"/>
            <a:ext cx="1166495" cy="31877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99720" marR="5080" indent="-300355">
              <a:lnSpc>
                <a:spcPct val="74500"/>
              </a:lnSpc>
              <a:spcBef>
                <a:spcPts val="440"/>
              </a:spcBef>
            </a:pPr>
            <a:r>
              <a:rPr sz="1100" i="1" spc="-5" dirty="0">
                <a:latin typeface="Arial"/>
                <a:cs typeface="Arial"/>
              </a:rPr>
              <a:t>n-</a:t>
            </a:r>
            <a:r>
              <a:rPr sz="1100" i="1" spc="-2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general purpose  registers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152900" y="2522220"/>
            <a:ext cx="114300" cy="425450"/>
          </a:xfrm>
          <a:custGeom>
            <a:avLst/>
            <a:gdLst/>
            <a:ahLst/>
            <a:cxnLst/>
            <a:rect l="l" t="t" r="r" b="b"/>
            <a:pathLst>
              <a:path w="114300" h="425450">
                <a:moveTo>
                  <a:pt x="114300" y="425195"/>
                </a:moveTo>
                <a:lnTo>
                  <a:pt x="114300" y="0"/>
                </a:lnTo>
              </a:path>
              <a:path w="114300" h="425450">
                <a:moveTo>
                  <a:pt x="0" y="425195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195066" y="1767077"/>
            <a:ext cx="2032000" cy="46799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Date Placeholder 4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C66C395-C230-45F3-AAB4-8C905EF4E6D3}" type="datetime1">
              <a:rPr lang="en-US" smtClean="0"/>
              <a:t>8/27/2022</a:t>
            </a:fld>
            <a:endParaRPr 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GB" spc="-5" smtClean="0"/>
              <a:t>21</a:t>
            </a:fld>
            <a:endParaRPr lang="en-GB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1459"/>
            <a:ext cx="228473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</a:t>
            </a:r>
            <a:r>
              <a:rPr spc="10" dirty="0"/>
              <a:t>g</a:t>
            </a:r>
            <a:r>
              <a:rPr spc="-5" dirty="0"/>
              <a:t>isters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6797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22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240" y="1650047"/>
            <a:ext cx="6467475" cy="27698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82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sz="3000" dirty="0">
                <a:latin typeface="Arial"/>
                <a:cs typeface="Arial"/>
              </a:rPr>
              <a:t>Instruction register</a:t>
            </a:r>
            <a:r>
              <a:rPr sz="3000" spc="-5" dirty="0">
                <a:latin typeface="Arial"/>
                <a:cs typeface="Arial"/>
              </a:rPr>
              <a:t> (IR)</a:t>
            </a:r>
            <a:endParaRPr sz="30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72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sz="3000" dirty="0">
                <a:latin typeface="Arial"/>
                <a:cs typeface="Arial"/>
              </a:rPr>
              <a:t>Program </a:t>
            </a:r>
            <a:r>
              <a:rPr sz="3000" spc="-5" dirty="0">
                <a:latin typeface="Arial"/>
                <a:cs typeface="Arial"/>
              </a:rPr>
              <a:t>counter </a:t>
            </a:r>
            <a:r>
              <a:rPr sz="3000" dirty="0">
                <a:latin typeface="Arial"/>
                <a:cs typeface="Arial"/>
              </a:rPr>
              <a:t>(PC)</a:t>
            </a:r>
            <a:endParaRPr sz="30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72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sz="3000" spc="-5" dirty="0">
                <a:latin typeface="Arial"/>
                <a:cs typeface="Arial"/>
              </a:rPr>
              <a:t>General-purpose register </a:t>
            </a:r>
            <a:r>
              <a:rPr sz="3000" dirty="0">
                <a:latin typeface="Arial"/>
                <a:cs typeface="Arial"/>
              </a:rPr>
              <a:t>(R</a:t>
            </a:r>
            <a:r>
              <a:rPr sz="3000" baseline="-20833" dirty="0">
                <a:latin typeface="Arial"/>
                <a:cs typeface="Arial"/>
              </a:rPr>
              <a:t>0 </a:t>
            </a:r>
            <a:r>
              <a:rPr sz="3000" dirty="0">
                <a:latin typeface="Arial"/>
                <a:cs typeface="Arial"/>
              </a:rPr>
              <a:t>–</a:t>
            </a:r>
            <a:r>
              <a:rPr sz="3000" spc="-3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baseline="-20833" dirty="0">
                <a:latin typeface="Arial"/>
                <a:cs typeface="Arial"/>
              </a:rPr>
              <a:t>n-1</a:t>
            </a:r>
            <a:r>
              <a:rPr sz="3000" dirty="0">
                <a:latin typeface="Arial"/>
                <a:cs typeface="Arial"/>
              </a:rPr>
              <a:t>)</a:t>
            </a:r>
            <a:endParaRPr sz="30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72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sz="3000" dirty="0">
                <a:latin typeface="Arial"/>
                <a:cs typeface="Arial"/>
              </a:rPr>
              <a:t>Memory address register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(MAR)</a:t>
            </a:r>
            <a:endParaRPr sz="30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72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sz="3000" dirty="0">
                <a:latin typeface="Arial"/>
                <a:cs typeface="Arial"/>
              </a:rPr>
              <a:t>Memory </a:t>
            </a:r>
            <a:r>
              <a:rPr sz="3000" spc="-5" dirty="0">
                <a:latin typeface="Arial"/>
                <a:cs typeface="Arial"/>
              </a:rPr>
              <a:t>data </a:t>
            </a:r>
            <a:r>
              <a:rPr sz="3000" dirty="0">
                <a:latin typeface="Arial"/>
                <a:cs typeface="Arial"/>
              </a:rPr>
              <a:t>register (MDR)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C1B8D9E-808C-41AC-BCF0-AA3A91185BDC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1459"/>
            <a:ext cx="570674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Typical Operating</a:t>
            </a:r>
            <a:r>
              <a:rPr spc="-20" dirty="0"/>
              <a:t> </a:t>
            </a:r>
            <a:r>
              <a:rPr dirty="0"/>
              <a:t>Steps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6797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23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8110" rIns="0" bIns="0" rtlCol="0">
            <a:spAutoFit/>
          </a:bodyPr>
          <a:lstStyle/>
          <a:p>
            <a:pPr marL="356870" marR="5080" indent="-342900">
              <a:lnSpc>
                <a:spcPts val="3240"/>
              </a:lnSpc>
              <a:spcBef>
                <a:spcPts val="509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6235" algn="l"/>
                <a:tab pos="356870" algn="l"/>
              </a:tabLst>
            </a:pPr>
            <a:r>
              <a:rPr spc="-5" dirty="0"/>
              <a:t>Programs </a:t>
            </a:r>
            <a:r>
              <a:rPr dirty="0"/>
              <a:t>reside in the memory </a:t>
            </a:r>
            <a:r>
              <a:rPr spc="-5" dirty="0"/>
              <a:t>through input  </a:t>
            </a:r>
            <a:r>
              <a:rPr dirty="0"/>
              <a:t>devices</a:t>
            </a:r>
          </a:p>
          <a:p>
            <a:pPr marL="356870" indent="-342900">
              <a:lnSpc>
                <a:spcPct val="100000"/>
              </a:lnSpc>
              <a:spcBef>
                <a:spcPts val="31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6235" algn="l"/>
                <a:tab pos="356870" algn="l"/>
              </a:tabLst>
            </a:pPr>
            <a:r>
              <a:rPr dirty="0"/>
              <a:t>PC is set </a:t>
            </a:r>
            <a:r>
              <a:rPr spc="-5" dirty="0"/>
              <a:t>to point to </a:t>
            </a:r>
            <a:r>
              <a:rPr dirty="0"/>
              <a:t>the first</a:t>
            </a:r>
            <a:r>
              <a:rPr spc="-10" dirty="0"/>
              <a:t> </a:t>
            </a:r>
            <a:r>
              <a:rPr spc="-5" dirty="0"/>
              <a:t>instruction</a:t>
            </a:r>
          </a:p>
          <a:p>
            <a:pPr marL="356870" indent="-342900">
              <a:lnSpc>
                <a:spcPct val="100000"/>
              </a:lnSpc>
              <a:spcBef>
                <a:spcPts val="359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6235" algn="l"/>
                <a:tab pos="356870" algn="l"/>
              </a:tabLst>
            </a:pPr>
            <a:r>
              <a:rPr dirty="0"/>
              <a:t>The </a:t>
            </a:r>
            <a:r>
              <a:rPr spc="-5" dirty="0"/>
              <a:t>contents of </a:t>
            </a:r>
            <a:r>
              <a:rPr dirty="0"/>
              <a:t>PC are </a:t>
            </a:r>
            <a:r>
              <a:rPr spc="-5" dirty="0"/>
              <a:t>transferred to</a:t>
            </a:r>
            <a:r>
              <a:rPr spc="-10" dirty="0"/>
              <a:t> </a:t>
            </a:r>
            <a:r>
              <a:rPr dirty="0"/>
              <a:t>MAR</a:t>
            </a:r>
          </a:p>
          <a:p>
            <a:pPr marL="356870" indent="-342900">
              <a:lnSpc>
                <a:spcPct val="10000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6235" algn="l"/>
                <a:tab pos="356870" algn="l"/>
              </a:tabLst>
            </a:pPr>
            <a:r>
              <a:rPr dirty="0"/>
              <a:t>A </a:t>
            </a:r>
            <a:r>
              <a:rPr spc="-5" dirty="0"/>
              <a:t>Read signal </a:t>
            </a:r>
            <a:r>
              <a:rPr dirty="0"/>
              <a:t>is sent </a:t>
            </a:r>
            <a:r>
              <a:rPr spc="-5" dirty="0"/>
              <a:t>to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memory</a:t>
            </a:r>
          </a:p>
          <a:p>
            <a:pPr marL="356870" marR="5715" indent="-342900">
              <a:lnSpc>
                <a:spcPts val="3240"/>
              </a:lnSpc>
              <a:spcBef>
                <a:spcPts val="77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6235" algn="l"/>
                <a:tab pos="356870" algn="l"/>
                <a:tab pos="1207135" algn="l"/>
                <a:tab pos="2014855" algn="l"/>
                <a:tab pos="3944620" algn="l"/>
                <a:tab pos="4414520" algn="l"/>
                <a:tab pos="5368290" algn="l"/>
                <a:tab pos="6090920" algn="l"/>
                <a:tab pos="6920230" algn="l"/>
              </a:tabLst>
            </a:pPr>
            <a:r>
              <a:rPr dirty="0"/>
              <a:t>The	first	instruc</a:t>
            </a:r>
            <a:r>
              <a:rPr spc="-10" dirty="0"/>
              <a:t>t</a:t>
            </a:r>
            <a:r>
              <a:rPr spc="-5" dirty="0"/>
              <a:t>ion</a:t>
            </a:r>
            <a:r>
              <a:rPr dirty="0"/>
              <a:t>	i</a:t>
            </a:r>
            <a:r>
              <a:rPr spc="-5" dirty="0"/>
              <a:t>s</a:t>
            </a:r>
            <a:r>
              <a:rPr dirty="0"/>
              <a:t>	</a:t>
            </a:r>
            <a:r>
              <a:rPr spc="-5" dirty="0"/>
              <a:t>r</a:t>
            </a:r>
            <a:r>
              <a:rPr spc="-20" dirty="0"/>
              <a:t>e</a:t>
            </a:r>
            <a:r>
              <a:rPr spc="-5" dirty="0"/>
              <a:t>ad</a:t>
            </a:r>
            <a:r>
              <a:rPr dirty="0"/>
              <a:t>	out	</a:t>
            </a:r>
            <a:r>
              <a:rPr spc="-5" dirty="0"/>
              <a:t>and</a:t>
            </a:r>
            <a:r>
              <a:rPr dirty="0"/>
              <a:t>	</a:t>
            </a:r>
            <a:r>
              <a:rPr spc="-5" dirty="0"/>
              <a:t>loa</a:t>
            </a:r>
            <a:r>
              <a:rPr spc="-25" dirty="0"/>
              <a:t>d</a:t>
            </a:r>
            <a:r>
              <a:rPr spc="-20" dirty="0"/>
              <a:t>e</a:t>
            </a:r>
            <a:r>
              <a:rPr spc="-5" dirty="0"/>
              <a:t>d  </a:t>
            </a:r>
            <a:r>
              <a:rPr dirty="0"/>
              <a:t>into</a:t>
            </a:r>
            <a:r>
              <a:rPr spc="-15" dirty="0"/>
              <a:t> </a:t>
            </a:r>
            <a:r>
              <a:rPr dirty="0"/>
              <a:t>MDR</a:t>
            </a:r>
          </a:p>
          <a:p>
            <a:pPr marL="356870" indent="-342900">
              <a:lnSpc>
                <a:spcPct val="100000"/>
              </a:lnSpc>
              <a:spcBef>
                <a:spcPts val="31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6235" algn="l"/>
                <a:tab pos="356870" algn="l"/>
              </a:tabLst>
            </a:pPr>
            <a:r>
              <a:rPr dirty="0"/>
              <a:t>The </a:t>
            </a:r>
            <a:r>
              <a:rPr spc="-5" dirty="0"/>
              <a:t>contents </a:t>
            </a:r>
            <a:r>
              <a:rPr dirty="0"/>
              <a:t>of </a:t>
            </a:r>
            <a:r>
              <a:rPr spc="-5" dirty="0"/>
              <a:t>MDR are transferred to</a:t>
            </a:r>
            <a:r>
              <a:rPr spc="10" dirty="0"/>
              <a:t> </a:t>
            </a:r>
            <a:r>
              <a:rPr spc="-10" dirty="0"/>
              <a:t>IR</a:t>
            </a:r>
          </a:p>
          <a:p>
            <a:pPr marL="356870" indent="-342900">
              <a:lnSpc>
                <a:spcPct val="100000"/>
              </a:lnSpc>
              <a:spcBef>
                <a:spcPts val="359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6235" algn="l"/>
                <a:tab pos="356870" algn="l"/>
              </a:tabLst>
            </a:pPr>
            <a:r>
              <a:rPr dirty="0"/>
              <a:t>Decode </a:t>
            </a:r>
            <a:r>
              <a:rPr spc="-5" dirty="0"/>
              <a:t>and execute </a:t>
            </a:r>
            <a:r>
              <a:rPr dirty="0"/>
              <a:t>the</a:t>
            </a:r>
            <a:r>
              <a:rPr spc="-60" dirty="0"/>
              <a:t> </a:t>
            </a:r>
            <a:r>
              <a:rPr spc="-5" dirty="0"/>
              <a:t>instruction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5ABAE31-1C81-480B-8F92-E5993343108C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Typical Operating</a:t>
            </a:r>
            <a:r>
              <a:rPr spc="-25" dirty="0"/>
              <a:t> </a:t>
            </a:r>
            <a:r>
              <a:rPr dirty="0"/>
              <a:t>Steps  (Cont’)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6797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24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6870" indent="-342900">
              <a:lnSpc>
                <a:spcPct val="100000"/>
              </a:lnSpc>
              <a:spcBef>
                <a:spcPts val="550"/>
              </a:spcBef>
              <a:buClr>
                <a:srgbClr val="330066"/>
              </a:buClr>
              <a:buSzPct val="69117"/>
              <a:buFont typeface="Wingdings"/>
              <a:buChar char=""/>
              <a:tabLst>
                <a:tab pos="356870" algn="l"/>
              </a:tabLst>
            </a:pPr>
            <a:r>
              <a:rPr sz="3400" spc="-5" dirty="0"/>
              <a:t>Get </a:t>
            </a:r>
            <a:r>
              <a:rPr sz="3400" spc="-10" dirty="0"/>
              <a:t>operands </a:t>
            </a:r>
            <a:r>
              <a:rPr sz="3400" spc="-5" dirty="0"/>
              <a:t>for</a:t>
            </a:r>
            <a:r>
              <a:rPr sz="3400" spc="65" dirty="0"/>
              <a:t> </a:t>
            </a:r>
            <a:r>
              <a:rPr sz="3400" spc="-5" dirty="0"/>
              <a:t>ALU</a:t>
            </a:r>
            <a:endParaRPr sz="3400"/>
          </a:p>
          <a:p>
            <a:pPr marL="706120" lvl="1" indent="-348615">
              <a:lnSpc>
                <a:spcPct val="100000"/>
              </a:lnSpc>
              <a:spcBef>
                <a:spcPts val="315"/>
              </a:spcBef>
              <a:buClr>
                <a:srgbClr val="669999"/>
              </a:buClr>
              <a:buSzPct val="68750"/>
              <a:buFont typeface="Wingdings"/>
              <a:buChar char=""/>
              <a:tabLst>
                <a:tab pos="705485" algn="l"/>
                <a:tab pos="706755" algn="l"/>
              </a:tabLst>
            </a:pPr>
            <a:r>
              <a:rPr sz="2400" spc="-5" dirty="0">
                <a:latin typeface="Arial"/>
                <a:cs typeface="Arial"/>
              </a:rPr>
              <a:t>General-purpose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register</a:t>
            </a:r>
            <a:endParaRPr sz="2400">
              <a:latin typeface="Arial"/>
              <a:cs typeface="Arial"/>
            </a:endParaRPr>
          </a:p>
          <a:p>
            <a:pPr marL="706120" lvl="1" indent="-348615">
              <a:lnSpc>
                <a:spcPct val="100000"/>
              </a:lnSpc>
              <a:spcBef>
                <a:spcPts val="290"/>
              </a:spcBef>
              <a:buClr>
                <a:srgbClr val="669999"/>
              </a:buClr>
              <a:buSzPct val="68750"/>
              <a:buFont typeface="Wingdings"/>
              <a:buChar char=""/>
              <a:tabLst>
                <a:tab pos="705485" algn="l"/>
                <a:tab pos="706755" algn="l"/>
              </a:tabLst>
            </a:pPr>
            <a:r>
              <a:rPr sz="2400" spc="-5" dirty="0">
                <a:latin typeface="Arial"/>
                <a:cs typeface="Arial"/>
              </a:rPr>
              <a:t>Memory (address </a:t>
            </a:r>
            <a:r>
              <a:rPr sz="2400" dirty="0">
                <a:latin typeface="Arial"/>
                <a:cs typeface="Arial"/>
              </a:rPr>
              <a:t>to MAR – </a:t>
            </a:r>
            <a:r>
              <a:rPr sz="2400" spc="-5" dirty="0">
                <a:latin typeface="Arial"/>
                <a:cs typeface="Arial"/>
              </a:rPr>
              <a:t>Read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MDR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ALU)</a:t>
            </a:r>
            <a:endParaRPr sz="2400">
              <a:latin typeface="Arial"/>
              <a:cs typeface="Arial"/>
            </a:endParaRPr>
          </a:p>
          <a:p>
            <a:pPr marL="356870" indent="-342900">
              <a:lnSpc>
                <a:spcPct val="100000"/>
              </a:lnSpc>
              <a:spcBef>
                <a:spcPts val="380"/>
              </a:spcBef>
              <a:buClr>
                <a:srgbClr val="330066"/>
              </a:buClr>
              <a:buSzPct val="69117"/>
              <a:buFont typeface="Wingdings"/>
              <a:buChar char=""/>
              <a:tabLst>
                <a:tab pos="356870" algn="l"/>
              </a:tabLst>
            </a:pPr>
            <a:r>
              <a:rPr sz="3400" spc="-5" dirty="0"/>
              <a:t>Perform operation in</a:t>
            </a:r>
            <a:r>
              <a:rPr sz="3400" spc="40" dirty="0"/>
              <a:t> </a:t>
            </a:r>
            <a:r>
              <a:rPr sz="3400" spc="-5" dirty="0"/>
              <a:t>ALU</a:t>
            </a:r>
            <a:endParaRPr sz="3400"/>
          </a:p>
          <a:p>
            <a:pPr marL="356870" indent="-342900">
              <a:lnSpc>
                <a:spcPct val="100000"/>
              </a:lnSpc>
              <a:spcBef>
                <a:spcPts val="409"/>
              </a:spcBef>
              <a:buClr>
                <a:srgbClr val="330066"/>
              </a:buClr>
              <a:buSzPct val="69117"/>
              <a:buFont typeface="Wingdings"/>
              <a:buChar char=""/>
              <a:tabLst>
                <a:tab pos="356870" algn="l"/>
              </a:tabLst>
            </a:pPr>
            <a:r>
              <a:rPr sz="3400" spc="-5" dirty="0"/>
              <a:t>Store the result</a:t>
            </a:r>
            <a:r>
              <a:rPr sz="3400" spc="35" dirty="0"/>
              <a:t> </a:t>
            </a:r>
            <a:r>
              <a:rPr sz="3400" spc="-5" dirty="0"/>
              <a:t>back</a:t>
            </a:r>
            <a:endParaRPr sz="3400"/>
          </a:p>
          <a:p>
            <a:pPr marL="706120" lvl="1" indent="-348615">
              <a:lnSpc>
                <a:spcPct val="100000"/>
              </a:lnSpc>
              <a:spcBef>
                <a:spcPts val="315"/>
              </a:spcBef>
              <a:buClr>
                <a:srgbClr val="669999"/>
              </a:buClr>
              <a:buSzPct val="68750"/>
              <a:buFont typeface="Wingdings"/>
              <a:buChar char=""/>
              <a:tabLst>
                <a:tab pos="705485" algn="l"/>
                <a:tab pos="706755" algn="l"/>
              </a:tabLst>
            </a:pPr>
            <a:r>
              <a:rPr sz="2400" spc="-5" dirty="0">
                <a:latin typeface="Arial"/>
                <a:cs typeface="Arial"/>
              </a:rPr>
              <a:t>To general-purpose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register</a:t>
            </a:r>
            <a:endParaRPr sz="2400">
              <a:latin typeface="Arial"/>
              <a:cs typeface="Arial"/>
            </a:endParaRPr>
          </a:p>
          <a:p>
            <a:pPr marL="706120" lvl="1" indent="-348615">
              <a:lnSpc>
                <a:spcPct val="100000"/>
              </a:lnSpc>
              <a:spcBef>
                <a:spcPts val="290"/>
              </a:spcBef>
              <a:buClr>
                <a:srgbClr val="669999"/>
              </a:buClr>
              <a:buSzPct val="68750"/>
              <a:buFont typeface="Wingdings"/>
              <a:buChar char=""/>
              <a:tabLst>
                <a:tab pos="705485" algn="l"/>
                <a:tab pos="706755" algn="l"/>
              </a:tabLst>
            </a:pP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memory </a:t>
            </a:r>
            <a:r>
              <a:rPr sz="2400" spc="-5" dirty="0">
                <a:latin typeface="Arial"/>
                <a:cs typeface="Arial"/>
              </a:rPr>
              <a:t>(address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MAR, result </a:t>
            </a:r>
            <a:r>
              <a:rPr sz="2400" dirty="0">
                <a:latin typeface="Arial"/>
                <a:cs typeface="Arial"/>
              </a:rPr>
              <a:t>to MDR –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Write)</a:t>
            </a:r>
            <a:endParaRPr sz="2400">
              <a:latin typeface="Arial"/>
              <a:cs typeface="Arial"/>
            </a:endParaRPr>
          </a:p>
          <a:p>
            <a:pPr marL="356870" marR="5080" indent="-342900">
              <a:lnSpc>
                <a:spcPts val="3670"/>
              </a:lnSpc>
              <a:spcBef>
                <a:spcPts val="844"/>
              </a:spcBef>
              <a:buClr>
                <a:srgbClr val="330066"/>
              </a:buClr>
              <a:buSzPct val="69117"/>
              <a:buFont typeface="Wingdings"/>
              <a:buChar char=""/>
              <a:tabLst>
                <a:tab pos="356870" algn="l"/>
                <a:tab pos="2366010" algn="l"/>
                <a:tab pos="3705225" algn="l"/>
                <a:tab pos="6410960" algn="l"/>
                <a:tab pos="7748905" algn="l"/>
              </a:tabLst>
            </a:pPr>
            <a:r>
              <a:rPr sz="3400" spc="-5" dirty="0"/>
              <a:t>During	the	execution,	PC	is  incremented to the next</a:t>
            </a:r>
            <a:r>
              <a:rPr sz="3400" spc="55" dirty="0"/>
              <a:t> </a:t>
            </a:r>
            <a:r>
              <a:rPr sz="3400" spc="-5" dirty="0"/>
              <a:t>instruction</a:t>
            </a:r>
            <a:endParaRPr sz="34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30D3898-1B68-4CFA-A2F3-6766E567BDAD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1459"/>
            <a:ext cx="206184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Interrupt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6797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25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43582"/>
            <a:ext cx="8074025" cy="38309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255" indent="-342900" algn="just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Normal execution of programs may </a:t>
            </a:r>
            <a:r>
              <a:rPr sz="2600" spc="-5" dirty="0">
                <a:latin typeface="Arial"/>
                <a:cs typeface="Arial"/>
              </a:rPr>
              <a:t>be </a:t>
            </a:r>
            <a:r>
              <a:rPr sz="2600" dirty="0">
                <a:latin typeface="Arial"/>
                <a:cs typeface="Arial"/>
              </a:rPr>
              <a:t>preempted </a:t>
            </a:r>
            <a:r>
              <a:rPr sz="2600" spc="-5" dirty="0">
                <a:latin typeface="Arial"/>
                <a:cs typeface="Arial"/>
              </a:rPr>
              <a:t>if  </a:t>
            </a:r>
            <a:r>
              <a:rPr sz="2600" spc="5" dirty="0">
                <a:latin typeface="Arial"/>
                <a:cs typeface="Arial"/>
              </a:rPr>
              <a:t>some </a:t>
            </a:r>
            <a:r>
              <a:rPr sz="2600" dirty="0">
                <a:latin typeface="Arial"/>
                <a:cs typeface="Arial"/>
              </a:rPr>
              <a:t>device requires urgent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servicing.</a:t>
            </a:r>
            <a:endParaRPr sz="26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2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spc="5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normal </a:t>
            </a:r>
            <a:r>
              <a:rPr sz="2600" dirty="0">
                <a:latin typeface="Arial"/>
                <a:cs typeface="Arial"/>
              </a:rPr>
              <a:t>execution of the current program must  be interrupted – the device raises an </a:t>
            </a:r>
            <a:r>
              <a:rPr sz="2600" i="1" dirty="0">
                <a:latin typeface="Arial"/>
                <a:cs typeface="Arial"/>
              </a:rPr>
              <a:t>interrupt  </a:t>
            </a:r>
            <a:r>
              <a:rPr sz="2600" dirty="0">
                <a:latin typeface="Arial"/>
                <a:cs typeface="Arial"/>
              </a:rPr>
              <a:t>signal.</a:t>
            </a:r>
            <a:endParaRPr sz="26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62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Interrupt-service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routine</a:t>
            </a:r>
            <a:endParaRPr sz="2600">
              <a:latin typeface="Arial"/>
              <a:cs typeface="Arial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62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Current system information backup and restore (PC,  general-purpose </a:t>
            </a:r>
            <a:r>
              <a:rPr sz="2600" spc="-5" dirty="0">
                <a:latin typeface="Arial"/>
                <a:cs typeface="Arial"/>
              </a:rPr>
              <a:t>registers, </a:t>
            </a:r>
            <a:r>
              <a:rPr sz="2600" dirty="0">
                <a:latin typeface="Arial"/>
                <a:cs typeface="Arial"/>
              </a:rPr>
              <a:t>control information,  specific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information)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AC83C3D-AFAF-415E-80E2-126CDF9ADA7E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1459"/>
            <a:ext cx="357822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</a:t>
            </a:r>
            <a:r>
              <a:rPr spc="-80" dirty="0"/>
              <a:t> </a:t>
            </a:r>
            <a:r>
              <a:rPr dirty="0"/>
              <a:t>Structures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1760" rIns="0" bIns="0" rtlCol="0">
            <a:spAutoFit/>
          </a:bodyPr>
          <a:lstStyle/>
          <a:p>
            <a:pPr marL="356870" marR="7620" indent="-34290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6235" algn="l"/>
                <a:tab pos="356870" algn="l"/>
                <a:tab pos="1574165" algn="l"/>
                <a:tab pos="2345690" algn="l"/>
                <a:tab pos="3498215" algn="l"/>
                <a:tab pos="4589780" algn="l"/>
                <a:tab pos="5128895" algn="l"/>
                <a:tab pos="6682105" algn="l"/>
              </a:tabLst>
            </a:pPr>
            <a:r>
              <a:rPr dirty="0"/>
              <a:t>There	a</a:t>
            </a:r>
            <a:r>
              <a:rPr spc="-20" dirty="0"/>
              <a:t>r</a:t>
            </a:r>
            <a:r>
              <a:rPr dirty="0"/>
              <a:t>e	many	ways	</a:t>
            </a:r>
            <a:r>
              <a:rPr spc="-10" dirty="0"/>
              <a:t>t</a:t>
            </a:r>
            <a:r>
              <a:rPr dirty="0"/>
              <a:t>o	co</a:t>
            </a:r>
            <a:r>
              <a:rPr spc="-15" dirty="0"/>
              <a:t>n</a:t>
            </a:r>
            <a:r>
              <a:rPr dirty="0"/>
              <a:t>n</a:t>
            </a:r>
            <a:r>
              <a:rPr spc="-15" dirty="0"/>
              <a:t>e</a:t>
            </a:r>
            <a:r>
              <a:rPr dirty="0"/>
              <a:t>ct	dif</a:t>
            </a:r>
            <a:r>
              <a:rPr spc="-10" dirty="0"/>
              <a:t>f</a:t>
            </a:r>
            <a:r>
              <a:rPr dirty="0"/>
              <a:t>erent  </a:t>
            </a:r>
            <a:r>
              <a:rPr spc="-5" dirty="0"/>
              <a:t>parts </a:t>
            </a:r>
            <a:r>
              <a:rPr dirty="0"/>
              <a:t>inside </a:t>
            </a:r>
            <a:r>
              <a:rPr spc="-5" dirty="0"/>
              <a:t>a computer</a:t>
            </a:r>
            <a:r>
              <a:rPr spc="-40" dirty="0"/>
              <a:t> </a:t>
            </a:r>
            <a:r>
              <a:rPr spc="-5" dirty="0"/>
              <a:t>together.</a:t>
            </a:r>
          </a:p>
          <a:p>
            <a:pPr marL="356870" marR="5080" indent="-342900">
              <a:lnSpc>
                <a:spcPct val="100000"/>
              </a:lnSpc>
              <a:spcBef>
                <a:spcPts val="72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6235" algn="l"/>
                <a:tab pos="356870" algn="l"/>
              </a:tabLst>
            </a:pPr>
            <a:r>
              <a:rPr dirty="0"/>
              <a:t>A </a:t>
            </a:r>
            <a:r>
              <a:rPr spc="-5" dirty="0"/>
              <a:t>group </a:t>
            </a:r>
            <a:r>
              <a:rPr dirty="0"/>
              <a:t>of lines that serves </a:t>
            </a:r>
            <a:r>
              <a:rPr spc="-5" dirty="0"/>
              <a:t>as a connecting  </a:t>
            </a:r>
            <a:r>
              <a:rPr dirty="0"/>
              <a:t>path for </a:t>
            </a:r>
            <a:r>
              <a:rPr spc="-5" dirty="0"/>
              <a:t>several </a:t>
            </a:r>
            <a:r>
              <a:rPr dirty="0"/>
              <a:t>devices is called a</a:t>
            </a:r>
            <a:r>
              <a:rPr spc="-105" dirty="0"/>
              <a:t> </a:t>
            </a:r>
            <a:r>
              <a:rPr i="1" spc="-5" dirty="0">
                <a:latin typeface="Arial"/>
                <a:cs typeface="Arial"/>
              </a:rPr>
              <a:t>bus</a:t>
            </a:r>
            <a:r>
              <a:rPr spc="-5" dirty="0"/>
              <a:t>.</a:t>
            </a:r>
          </a:p>
          <a:p>
            <a:pPr marL="356870" indent="-342900">
              <a:lnSpc>
                <a:spcPct val="100000"/>
              </a:lnSpc>
              <a:spcBef>
                <a:spcPts val="72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6235" algn="l"/>
                <a:tab pos="356870" algn="l"/>
              </a:tabLst>
            </a:pPr>
            <a:r>
              <a:rPr dirty="0"/>
              <a:t>Address/data/control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371783E-8D4E-42ED-8B07-995CD965518A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GB" spc="-5" smtClean="0"/>
              <a:t>26</a:t>
            </a:fld>
            <a:endParaRPr lang="en-GB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1459"/>
            <a:ext cx="330327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</a:t>
            </a:r>
            <a:r>
              <a:rPr spc="-80" dirty="0"/>
              <a:t> </a:t>
            </a:r>
            <a:r>
              <a:rPr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41754"/>
            <a:ext cx="21685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Single-bus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27567" y="2752344"/>
            <a:ext cx="6671309" cy="1670685"/>
            <a:chOff x="1127567" y="2752344"/>
            <a:chExt cx="6671309" cy="1670685"/>
          </a:xfrm>
        </p:grpSpPr>
        <p:sp>
          <p:nvSpPr>
            <p:cNvPr id="5" name="object 5"/>
            <p:cNvSpPr/>
            <p:nvPr/>
          </p:nvSpPr>
          <p:spPr>
            <a:xfrm>
              <a:off x="1127567" y="4097801"/>
              <a:ext cx="262390" cy="324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65097" y="4115561"/>
              <a:ext cx="182880" cy="245745"/>
            </a:xfrm>
            <a:custGeom>
              <a:avLst/>
              <a:gdLst/>
              <a:ahLst/>
              <a:cxnLst/>
              <a:rect l="l" t="t" r="r" b="b"/>
              <a:pathLst>
                <a:path w="182880" h="245745">
                  <a:moveTo>
                    <a:pt x="182880" y="184023"/>
                  </a:moveTo>
                  <a:lnTo>
                    <a:pt x="182880" y="245363"/>
                  </a:lnTo>
                  <a:lnTo>
                    <a:pt x="0" y="122681"/>
                  </a:lnTo>
                  <a:lnTo>
                    <a:pt x="182880" y="0"/>
                  </a:lnTo>
                  <a:lnTo>
                    <a:pt x="182880" y="6134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45221" y="4097801"/>
              <a:ext cx="253163" cy="3249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91805" y="4115561"/>
              <a:ext cx="165100" cy="245745"/>
            </a:xfrm>
            <a:custGeom>
              <a:avLst/>
              <a:gdLst/>
              <a:ahLst/>
              <a:cxnLst/>
              <a:rect l="l" t="t" r="r" b="b"/>
              <a:pathLst>
                <a:path w="165100" h="245745">
                  <a:moveTo>
                    <a:pt x="0" y="184023"/>
                  </a:moveTo>
                  <a:lnTo>
                    <a:pt x="0" y="245363"/>
                  </a:lnTo>
                  <a:lnTo>
                    <a:pt x="164592" y="122681"/>
                  </a:lnTo>
                  <a:lnTo>
                    <a:pt x="0" y="0"/>
                  </a:lnTo>
                  <a:lnTo>
                    <a:pt x="0" y="6134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13442" y="3814478"/>
              <a:ext cx="333990" cy="42538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60041" y="3827526"/>
              <a:ext cx="245745" cy="350520"/>
            </a:xfrm>
            <a:custGeom>
              <a:avLst/>
              <a:gdLst/>
              <a:ahLst/>
              <a:cxnLst/>
              <a:rect l="l" t="t" r="r" b="b"/>
              <a:pathLst>
                <a:path w="245744" h="350520">
                  <a:moveTo>
                    <a:pt x="184022" y="0"/>
                  </a:moveTo>
                  <a:lnTo>
                    <a:pt x="184022" y="164973"/>
                  </a:lnTo>
                  <a:lnTo>
                    <a:pt x="245363" y="164973"/>
                  </a:lnTo>
                  <a:lnTo>
                    <a:pt x="122681" y="350519"/>
                  </a:lnTo>
                  <a:lnTo>
                    <a:pt x="0" y="164973"/>
                  </a:lnTo>
                  <a:lnTo>
                    <a:pt x="61340" y="164973"/>
                  </a:lnTo>
                  <a:lnTo>
                    <a:pt x="6134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29619" y="3442536"/>
              <a:ext cx="314297" cy="4346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76266" y="3460242"/>
              <a:ext cx="226060" cy="367665"/>
            </a:xfrm>
            <a:custGeom>
              <a:avLst/>
              <a:gdLst/>
              <a:ahLst/>
              <a:cxnLst/>
              <a:rect l="l" t="t" r="r" b="b"/>
              <a:pathLst>
                <a:path w="226060" h="367664">
                  <a:moveTo>
                    <a:pt x="164084" y="367284"/>
                  </a:moveTo>
                  <a:lnTo>
                    <a:pt x="164084" y="183642"/>
                  </a:lnTo>
                  <a:lnTo>
                    <a:pt x="225551" y="183642"/>
                  </a:lnTo>
                  <a:lnTo>
                    <a:pt x="102488" y="0"/>
                  </a:lnTo>
                  <a:lnTo>
                    <a:pt x="0" y="183642"/>
                  </a:lnTo>
                  <a:lnTo>
                    <a:pt x="61468" y="183642"/>
                  </a:lnTo>
                  <a:lnTo>
                    <a:pt x="61468" y="36728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20640" y="3805427"/>
              <a:ext cx="332257" cy="4434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76266" y="3827526"/>
              <a:ext cx="226060" cy="350520"/>
            </a:xfrm>
            <a:custGeom>
              <a:avLst/>
              <a:gdLst/>
              <a:ahLst/>
              <a:cxnLst/>
              <a:rect l="l" t="t" r="r" b="b"/>
              <a:pathLst>
                <a:path w="226060" h="350520">
                  <a:moveTo>
                    <a:pt x="164084" y="0"/>
                  </a:moveTo>
                  <a:lnTo>
                    <a:pt x="164084" y="164973"/>
                  </a:lnTo>
                  <a:lnTo>
                    <a:pt x="225551" y="164973"/>
                  </a:lnTo>
                  <a:lnTo>
                    <a:pt x="102488" y="350519"/>
                  </a:lnTo>
                  <a:lnTo>
                    <a:pt x="0" y="164973"/>
                  </a:lnTo>
                  <a:lnTo>
                    <a:pt x="61468" y="164973"/>
                  </a:lnTo>
                  <a:lnTo>
                    <a:pt x="61468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76993" y="3442536"/>
              <a:ext cx="324963" cy="4346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14566" y="3460242"/>
              <a:ext cx="245745" cy="367665"/>
            </a:xfrm>
            <a:custGeom>
              <a:avLst/>
              <a:gdLst/>
              <a:ahLst/>
              <a:cxnLst/>
              <a:rect l="l" t="t" r="r" b="b"/>
              <a:pathLst>
                <a:path w="245745" h="367664">
                  <a:moveTo>
                    <a:pt x="184023" y="367284"/>
                  </a:moveTo>
                  <a:lnTo>
                    <a:pt x="184023" y="183642"/>
                  </a:lnTo>
                  <a:lnTo>
                    <a:pt x="245363" y="183642"/>
                  </a:lnTo>
                  <a:lnTo>
                    <a:pt x="122681" y="0"/>
                  </a:lnTo>
                  <a:lnTo>
                    <a:pt x="0" y="183642"/>
                  </a:lnTo>
                  <a:lnTo>
                    <a:pt x="61340" y="183642"/>
                  </a:lnTo>
                  <a:lnTo>
                    <a:pt x="61340" y="36728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58940" y="3805427"/>
              <a:ext cx="352044" cy="4434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14566" y="3827526"/>
              <a:ext cx="245745" cy="350520"/>
            </a:xfrm>
            <a:custGeom>
              <a:avLst/>
              <a:gdLst/>
              <a:ahLst/>
              <a:cxnLst/>
              <a:rect l="l" t="t" r="r" b="b"/>
              <a:pathLst>
                <a:path w="245745" h="350520">
                  <a:moveTo>
                    <a:pt x="184023" y="0"/>
                  </a:moveTo>
                  <a:lnTo>
                    <a:pt x="184023" y="164973"/>
                  </a:lnTo>
                  <a:lnTo>
                    <a:pt x="245363" y="164973"/>
                  </a:lnTo>
                  <a:lnTo>
                    <a:pt x="122681" y="350519"/>
                  </a:lnTo>
                  <a:lnTo>
                    <a:pt x="0" y="164973"/>
                  </a:lnTo>
                  <a:lnTo>
                    <a:pt x="61340" y="164973"/>
                  </a:lnTo>
                  <a:lnTo>
                    <a:pt x="6134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92351" y="4264088"/>
              <a:ext cx="6338316" cy="1066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47977" y="4299966"/>
              <a:ext cx="6243955" cy="0"/>
            </a:xfrm>
            <a:custGeom>
              <a:avLst/>
              <a:gdLst/>
              <a:ahLst/>
              <a:cxnLst/>
              <a:rect l="l" t="t" r="r" b="b"/>
              <a:pathLst>
                <a:path w="6243955">
                  <a:moveTo>
                    <a:pt x="6243828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92351" y="4142168"/>
              <a:ext cx="2327148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47977" y="4178046"/>
              <a:ext cx="2232660" cy="0"/>
            </a:xfrm>
            <a:custGeom>
              <a:avLst/>
              <a:gdLst/>
              <a:ahLst/>
              <a:cxnLst/>
              <a:rect l="l" t="t" r="r" b="b"/>
              <a:pathLst>
                <a:path w="2232660">
                  <a:moveTo>
                    <a:pt x="2232660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46931" y="4142168"/>
              <a:ext cx="3983736" cy="10661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02558" y="4178046"/>
              <a:ext cx="3889375" cy="0"/>
            </a:xfrm>
            <a:custGeom>
              <a:avLst/>
              <a:gdLst/>
              <a:ahLst/>
              <a:cxnLst/>
              <a:rect l="l" t="t" r="r" b="b"/>
              <a:pathLst>
                <a:path w="3889375">
                  <a:moveTo>
                    <a:pt x="3889247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88819" y="3438131"/>
              <a:ext cx="106616" cy="4602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44445" y="3460242"/>
              <a:ext cx="0" cy="367665"/>
            </a:xfrm>
            <a:custGeom>
              <a:avLst/>
              <a:gdLst/>
              <a:ahLst/>
              <a:cxnLst/>
              <a:rect l="l" t="t" r="r" b="b"/>
              <a:pathLst>
                <a:path h="367664">
                  <a:moveTo>
                    <a:pt x="0" y="0"/>
                  </a:moveTo>
                  <a:lnTo>
                    <a:pt x="0" y="36728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65375" y="3438131"/>
              <a:ext cx="106616" cy="4602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21001" y="3460242"/>
              <a:ext cx="0" cy="367665"/>
            </a:xfrm>
            <a:custGeom>
              <a:avLst/>
              <a:gdLst/>
              <a:ahLst/>
              <a:cxnLst/>
              <a:rect l="l" t="t" r="r" b="b"/>
              <a:pathLst>
                <a:path h="367664">
                  <a:moveTo>
                    <a:pt x="0" y="0"/>
                  </a:moveTo>
                  <a:lnTo>
                    <a:pt x="0" y="36728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80658" y="3442536"/>
              <a:ext cx="326347" cy="43460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18153" y="3460242"/>
              <a:ext cx="247015" cy="367665"/>
            </a:xfrm>
            <a:custGeom>
              <a:avLst/>
              <a:gdLst/>
              <a:ahLst/>
              <a:cxnLst/>
              <a:rect l="l" t="t" r="r" b="b"/>
              <a:pathLst>
                <a:path w="247014" h="367664">
                  <a:moveTo>
                    <a:pt x="185166" y="367284"/>
                  </a:moveTo>
                  <a:lnTo>
                    <a:pt x="185166" y="183642"/>
                  </a:lnTo>
                  <a:lnTo>
                    <a:pt x="246887" y="183642"/>
                  </a:lnTo>
                  <a:lnTo>
                    <a:pt x="123444" y="0"/>
                  </a:lnTo>
                  <a:lnTo>
                    <a:pt x="0" y="183642"/>
                  </a:lnTo>
                  <a:lnTo>
                    <a:pt x="61722" y="183642"/>
                  </a:lnTo>
                  <a:lnTo>
                    <a:pt x="61722" y="36728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25012" y="3805427"/>
              <a:ext cx="106616" cy="4434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80637" y="3827526"/>
              <a:ext cx="0" cy="350520"/>
            </a:xfrm>
            <a:custGeom>
              <a:avLst/>
              <a:gdLst/>
              <a:ahLst/>
              <a:cxnLst/>
              <a:rect l="l" t="t" r="r" b="b"/>
              <a:pathLst>
                <a:path h="350520">
                  <a:moveTo>
                    <a:pt x="0" y="0"/>
                  </a:moveTo>
                  <a:lnTo>
                    <a:pt x="0" y="350519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46931" y="3805427"/>
              <a:ext cx="106616" cy="4434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02558" y="3827526"/>
              <a:ext cx="0" cy="350520"/>
            </a:xfrm>
            <a:custGeom>
              <a:avLst/>
              <a:gdLst/>
              <a:ahLst/>
              <a:cxnLst/>
              <a:rect l="l" t="t" r="r" b="b"/>
              <a:pathLst>
                <a:path h="350520">
                  <a:moveTo>
                    <a:pt x="0" y="0"/>
                  </a:moveTo>
                  <a:lnTo>
                    <a:pt x="0" y="350519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47977" y="2765298"/>
              <a:ext cx="1289685" cy="695325"/>
            </a:xfrm>
            <a:custGeom>
              <a:avLst/>
              <a:gdLst/>
              <a:ahLst/>
              <a:cxnLst/>
              <a:rect l="l" t="t" r="r" b="b"/>
              <a:pathLst>
                <a:path w="1289685" h="695325">
                  <a:moveTo>
                    <a:pt x="1289304" y="0"/>
                  </a:moveTo>
                  <a:lnTo>
                    <a:pt x="0" y="0"/>
                  </a:lnTo>
                  <a:lnTo>
                    <a:pt x="0" y="694943"/>
                  </a:lnTo>
                  <a:lnTo>
                    <a:pt x="1289304" y="694943"/>
                  </a:lnTo>
                  <a:lnTo>
                    <a:pt x="1289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47977" y="2765298"/>
              <a:ext cx="1289685" cy="695325"/>
            </a:xfrm>
            <a:custGeom>
              <a:avLst/>
              <a:gdLst/>
              <a:ahLst/>
              <a:cxnLst/>
              <a:rect l="l" t="t" r="r" b="b"/>
              <a:pathLst>
                <a:path w="1289685" h="695325">
                  <a:moveTo>
                    <a:pt x="0" y="694943"/>
                  </a:moveTo>
                  <a:lnTo>
                    <a:pt x="1289304" y="694943"/>
                  </a:lnTo>
                  <a:lnTo>
                    <a:pt x="1289304" y="0"/>
                  </a:lnTo>
                  <a:lnTo>
                    <a:pt x="0" y="0"/>
                  </a:lnTo>
                  <a:lnTo>
                    <a:pt x="0" y="694943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82690" y="2765298"/>
              <a:ext cx="1309370" cy="695325"/>
            </a:xfrm>
            <a:custGeom>
              <a:avLst/>
              <a:gdLst/>
              <a:ahLst/>
              <a:cxnLst/>
              <a:rect l="l" t="t" r="r" b="b"/>
              <a:pathLst>
                <a:path w="1309370" h="695325">
                  <a:moveTo>
                    <a:pt x="1309115" y="0"/>
                  </a:moveTo>
                  <a:lnTo>
                    <a:pt x="0" y="0"/>
                  </a:lnTo>
                  <a:lnTo>
                    <a:pt x="0" y="694943"/>
                  </a:lnTo>
                  <a:lnTo>
                    <a:pt x="1309115" y="694943"/>
                  </a:lnTo>
                  <a:lnTo>
                    <a:pt x="13091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82690" y="2765298"/>
              <a:ext cx="1309370" cy="695325"/>
            </a:xfrm>
            <a:custGeom>
              <a:avLst/>
              <a:gdLst/>
              <a:ahLst/>
              <a:cxnLst/>
              <a:rect l="l" t="t" r="r" b="b"/>
              <a:pathLst>
                <a:path w="1309370" h="695325">
                  <a:moveTo>
                    <a:pt x="0" y="694943"/>
                  </a:moveTo>
                  <a:lnTo>
                    <a:pt x="1309115" y="694943"/>
                  </a:lnTo>
                  <a:lnTo>
                    <a:pt x="1309115" y="0"/>
                  </a:lnTo>
                  <a:lnTo>
                    <a:pt x="0" y="0"/>
                  </a:lnTo>
                  <a:lnTo>
                    <a:pt x="0" y="69494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44390" y="2765298"/>
              <a:ext cx="1289685" cy="695325"/>
            </a:xfrm>
            <a:custGeom>
              <a:avLst/>
              <a:gdLst/>
              <a:ahLst/>
              <a:cxnLst/>
              <a:rect l="l" t="t" r="r" b="b"/>
              <a:pathLst>
                <a:path w="1289685" h="695325">
                  <a:moveTo>
                    <a:pt x="1289303" y="0"/>
                  </a:moveTo>
                  <a:lnTo>
                    <a:pt x="0" y="0"/>
                  </a:lnTo>
                  <a:lnTo>
                    <a:pt x="0" y="694943"/>
                  </a:lnTo>
                  <a:lnTo>
                    <a:pt x="1289303" y="694943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644390" y="2765298"/>
              <a:ext cx="1289685" cy="695325"/>
            </a:xfrm>
            <a:custGeom>
              <a:avLst/>
              <a:gdLst/>
              <a:ahLst/>
              <a:cxnLst/>
              <a:rect l="l" t="t" r="r" b="b"/>
              <a:pathLst>
                <a:path w="1289685" h="695325">
                  <a:moveTo>
                    <a:pt x="0" y="694943"/>
                  </a:moveTo>
                  <a:lnTo>
                    <a:pt x="1289303" y="694943"/>
                  </a:lnTo>
                  <a:lnTo>
                    <a:pt x="1289303" y="0"/>
                  </a:lnTo>
                  <a:lnTo>
                    <a:pt x="0" y="0"/>
                  </a:lnTo>
                  <a:lnTo>
                    <a:pt x="0" y="69494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86277" y="2765298"/>
              <a:ext cx="1310640" cy="695325"/>
            </a:xfrm>
            <a:custGeom>
              <a:avLst/>
              <a:gdLst/>
              <a:ahLst/>
              <a:cxnLst/>
              <a:rect l="l" t="t" r="r" b="b"/>
              <a:pathLst>
                <a:path w="1310639" h="695325">
                  <a:moveTo>
                    <a:pt x="1310639" y="0"/>
                  </a:moveTo>
                  <a:lnTo>
                    <a:pt x="0" y="0"/>
                  </a:lnTo>
                  <a:lnTo>
                    <a:pt x="0" y="694943"/>
                  </a:lnTo>
                  <a:lnTo>
                    <a:pt x="1310639" y="694943"/>
                  </a:lnTo>
                  <a:lnTo>
                    <a:pt x="1310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86277" y="2765298"/>
              <a:ext cx="1310640" cy="695325"/>
            </a:xfrm>
            <a:custGeom>
              <a:avLst/>
              <a:gdLst/>
              <a:ahLst/>
              <a:cxnLst/>
              <a:rect l="l" t="t" r="r" b="b"/>
              <a:pathLst>
                <a:path w="1310639" h="695325">
                  <a:moveTo>
                    <a:pt x="0" y="694943"/>
                  </a:moveTo>
                  <a:lnTo>
                    <a:pt x="1310639" y="694943"/>
                  </a:lnTo>
                  <a:lnTo>
                    <a:pt x="1310639" y="0"/>
                  </a:lnTo>
                  <a:lnTo>
                    <a:pt x="0" y="0"/>
                  </a:lnTo>
                  <a:lnTo>
                    <a:pt x="0" y="69494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98701" y="2990976"/>
              <a:ext cx="5730240" cy="302260"/>
            </a:xfrm>
            <a:custGeom>
              <a:avLst/>
              <a:gdLst/>
              <a:ahLst/>
              <a:cxnLst/>
              <a:rect l="l" t="t" r="r" b="b"/>
              <a:pathLst>
                <a:path w="5730240" h="302260">
                  <a:moveTo>
                    <a:pt x="19812" y="23368"/>
                  </a:moveTo>
                  <a:lnTo>
                    <a:pt x="12954" y="27305"/>
                  </a:lnTo>
                  <a:lnTo>
                    <a:pt x="6350" y="31750"/>
                  </a:lnTo>
                  <a:lnTo>
                    <a:pt x="0" y="36576"/>
                  </a:lnTo>
                  <a:lnTo>
                    <a:pt x="0" y="216408"/>
                  </a:lnTo>
                  <a:lnTo>
                    <a:pt x="6350" y="211709"/>
                  </a:lnTo>
                  <a:lnTo>
                    <a:pt x="12954" y="207264"/>
                  </a:lnTo>
                  <a:lnTo>
                    <a:pt x="19812" y="203200"/>
                  </a:lnTo>
                  <a:lnTo>
                    <a:pt x="19812" y="23368"/>
                  </a:lnTo>
                  <a:close/>
                </a:path>
                <a:path w="5730240" h="302260">
                  <a:moveTo>
                    <a:pt x="160782" y="95504"/>
                  </a:moveTo>
                  <a:lnTo>
                    <a:pt x="152311" y="65532"/>
                  </a:lnTo>
                  <a:lnTo>
                    <a:pt x="149606" y="61087"/>
                  </a:lnTo>
                  <a:lnTo>
                    <a:pt x="144780" y="56515"/>
                  </a:lnTo>
                  <a:lnTo>
                    <a:pt x="131699" y="49022"/>
                  </a:lnTo>
                  <a:lnTo>
                    <a:pt x="124460" y="46863"/>
                  </a:lnTo>
                  <a:lnTo>
                    <a:pt x="116586" y="46482"/>
                  </a:lnTo>
                  <a:lnTo>
                    <a:pt x="103847" y="47726"/>
                  </a:lnTo>
                  <a:lnTo>
                    <a:pt x="92710" y="52374"/>
                  </a:lnTo>
                  <a:lnTo>
                    <a:pt x="83185" y="60147"/>
                  </a:lnTo>
                  <a:lnTo>
                    <a:pt x="75311" y="70739"/>
                  </a:lnTo>
                  <a:lnTo>
                    <a:pt x="75311" y="52197"/>
                  </a:lnTo>
                  <a:lnTo>
                    <a:pt x="68834" y="53340"/>
                  </a:lnTo>
                  <a:lnTo>
                    <a:pt x="62357" y="54991"/>
                  </a:lnTo>
                  <a:lnTo>
                    <a:pt x="56007" y="56896"/>
                  </a:lnTo>
                  <a:lnTo>
                    <a:pt x="56007" y="187198"/>
                  </a:lnTo>
                  <a:lnTo>
                    <a:pt x="63119" y="185039"/>
                  </a:lnTo>
                  <a:lnTo>
                    <a:pt x="70231" y="183388"/>
                  </a:lnTo>
                  <a:lnTo>
                    <a:pt x="77470" y="182118"/>
                  </a:lnTo>
                  <a:lnTo>
                    <a:pt x="77470" y="110998"/>
                  </a:lnTo>
                  <a:lnTo>
                    <a:pt x="78092" y="99339"/>
                  </a:lnTo>
                  <a:lnTo>
                    <a:pt x="105181" y="66103"/>
                  </a:lnTo>
                  <a:lnTo>
                    <a:pt x="112014" y="65532"/>
                  </a:lnTo>
                  <a:lnTo>
                    <a:pt x="117856" y="65659"/>
                  </a:lnTo>
                  <a:lnTo>
                    <a:pt x="123063" y="67310"/>
                  </a:lnTo>
                  <a:lnTo>
                    <a:pt x="131699" y="73406"/>
                  </a:lnTo>
                  <a:lnTo>
                    <a:pt x="134747" y="77343"/>
                  </a:lnTo>
                  <a:lnTo>
                    <a:pt x="136398" y="82042"/>
                  </a:lnTo>
                  <a:lnTo>
                    <a:pt x="138176" y="86741"/>
                  </a:lnTo>
                  <a:lnTo>
                    <a:pt x="139065" y="93599"/>
                  </a:lnTo>
                  <a:lnTo>
                    <a:pt x="139065" y="181864"/>
                  </a:lnTo>
                  <a:lnTo>
                    <a:pt x="146304" y="182880"/>
                  </a:lnTo>
                  <a:lnTo>
                    <a:pt x="153543" y="184277"/>
                  </a:lnTo>
                  <a:lnTo>
                    <a:pt x="160782" y="185801"/>
                  </a:lnTo>
                  <a:lnTo>
                    <a:pt x="160782" y="95504"/>
                  </a:lnTo>
                  <a:close/>
                </a:path>
                <a:path w="5730240" h="302260">
                  <a:moveTo>
                    <a:pt x="300990" y="166751"/>
                  </a:moveTo>
                  <a:lnTo>
                    <a:pt x="291338" y="121805"/>
                  </a:lnTo>
                  <a:lnTo>
                    <a:pt x="279641" y="103339"/>
                  </a:lnTo>
                  <a:lnTo>
                    <a:pt x="279641" y="159346"/>
                  </a:lnTo>
                  <a:lnTo>
                    <a:pt x="279031" y="171107"/>
                  </a:lnTo>
                  <a:lnTo>
                    <a:pt x="252806" y="199453"/>
                  </a:lnTo>
                  <a:lnTo>
                    <a:pt x="246126" y="197739"/>
                  </a:lnTo>
                  <a:lnTo>
                    <a:pt x="239598" y="194551"/>
                  </a:lnTo>
                  <a:lnTo>
                    <a:pt x="233565" y="190080"/>
                  </a:lnTo>
                  <a:lnTo>
                    <a:pt x="231787" y="188214"/>
                  </a:lnTo>
                  <a:lnTo>
                    <a:pt x="228028" y="184302"/>
                  </a:lnTo>
                  <a:lnTo>
                    <a:pt x="213969" y="148615"/>
                  </a:lnTo>
                  <a:lnTo>
                    <a:pt x="213360" y="136652"/>
                  </a:lnTo>
                  <a:lnTo>
                    <a:pt x="213995" y="125056"/>
                  </a:lnTo>
                  <a:lnTo>
                    <a:pt x="240677" y="95846"/>
                  </a:lnTo>
                  <a:lnTo>
                    <a:pt x="247142" y="97409"/>
                  </a:lnTo>
                  <a:lnTo>
                    <a:pt x="274231" y="126847"/>
                  </a:lnTo>
                  <a:lnTo>
                    <a:pt x="279641" y="159346"/>
                  </a:lnTo>
                  <a:lnTo>
                    <a:pt x="279641" y="103339"/>
                  </a:lnTo>
                  <a:lnTo>
                    <a:pt x="276606" y="99695"/>
                  </a:lnTo>
                  <a:lnTo>
                    <a:pt x="272669" y="95846"/>
                  </a:lnTo>
                  <a:lnTo>
                    <a:pt x="270383" y="93599"/>
                  </a:lnTo>
                  <a:lnTo>
                    <a:pt x="234315" y="76962"/>
                  </a:lnTo>
                  <a:lnTo>
                    <a:pt x="223012" y="79502"/>
                  </a:lnTo>
                  <a:lnTo>
                    <a:pt x="217932" y="82677"/>
                  </a:lnTo>
                  <a:lnTo>
                    <a:pt x="213487" y="87757"/>
                  </a:lnTo>
                  <a:lnTo>
                    <a:pt x="213487" y="70866"/>
                  </a:lnTo>
                  <a:lnTo>
                    <a:pt x="200787" y="66548"/>
                  </a:lnTo>
                  <a:lnTo>
                    <a:pt x="194437" y="64516"/>
                  </a:lnTo>
                  <a:lnTo>
                    <a:pt x="194437" y="244729"/>
                  </a:lnTo>
                  <a:lnTo>
                    <a:pt x="208407" y="249301"/>
                  </a:lnTo>
                  <a:lnTo>
                    <a:pt x="215392" y="251714"/>
                  </a:lnTo>
                  <a:lnTo>
                    <a:pt x="215392" y="188214"/>
                  </a:lnTo>
                  <a:lnTo>
                    <a:pt x="218948" y="194310"/>
                  </a:lnTo>
                  <a:lnTo>
                    <a:pt x="223393" y="199771"/>
                  </a:lnTo>
                  <a:lnTo>
                    <a:pt x="228981" y="204851"/>
                  </a:lnTo>
                  <a:lnTo>
                    <a:pt x="234442" y="209931"/>
                  </a:lnTo>
                  <a:lnTo>
                    <a:pt x="240665" y="213868"/>
                  </a:lnTo>
                  <a:lnTo>
                    <a:pt x="247523" y="216408"/>
                  </a:lnTo>
                  <a:lnTo>
                    <a:pt x="254495" y="218516"/>
                  </a:lnTo>
                  <a:lnTo>
                    <a:pt x="261327" y="219456"/>
                  </a:lnTo>
                  <a:lnTo>
                    <a:pt x="268020" y="219278"/>
                  </a:lnTo>
                  <a:lnTo>
                    <a:pt x="294525" y="199453"/>
                  </a:lnTo>
                  <a:lnTo>
                    <a:pt x="297129" y="193230"/>
                  </a:lnTo>
                  <a:lnTo>
                    <a:pt x="299275" y="185204"/>
                  </a:lnTo>
                  <a:lnTo>
                    <a:pt x="300558" y="176377"/>
                  </a:lnTo>
                  <a:lnTo>
                    <a:pt x="300990" y="166751"/>
                  </a:lnTo>
                  <a:close/>
                </a:path>
                <a:path w="5730240" h="302260">
                  <a:moveTo>
                    <a:pt x="431165" y="120904"/>
                  </a:moveTo>
                  <a:lnTo>
                    <a:pt x="423799" y="122047"/>
                  </a:lnTo>
                  <a:lnTo>
                    <a:pt x="416560" y="122682"/>
                  </a:lnTo>
                  <a:lnTo>
                    <a:pt x="409194" y="122936"/>
                  </a:lnTo>
                  <a:lnTo>
                    <a:pt x="409194" y="192659"/>
                  </a:lnTo>
                  <a:lnTo>
                    <a:pt x="393192" y="231902"/>
                  </a:lnTo>
                  <a:lnTo>
                    <a:pt x="381254" y="236220"/>
                  </a:lnTo>
                  <a:lnTo>
                    <a:pt x="368046" y="234442"/>
                  </a:lnTo>
                  <a:lnTo>
                    <a:pt x="348259" y="200914"/>
                  </a:lnTo>
                  <a:lnTo>
                    <a:pt x="348234" y="116332"/>
                  </a:lnTo>
                  <a:lnTo>
                    <a:pt x="340995" y="114681"/>
                  </a:lnTo>
                  <a:lnTo>
                    <a:pt x="333883" y="112776"/>
                  </a:lnTo>
                  <a:lnTo>
                    <a:pt x="326771" y="110744"/>
                  </a:lnTo>
                  <a:lnTo>
                    <a:pt x="326771" y="200914"/>
                  </a:lnTo>
                  <a:lnTo>
                    <a:pt x="335394" y="231902"/>
                  </a:lnTo>
                  <a:lnTo>
                    <a:pt x="337820" y="235966"/>
                  </a:lnTo>
                  <a:lnTo>
                    <a:pt x="382524" y="253834"/>
                  </a:lnTo>
                  <a:lnTo>
                    <a:pt x="393547" y="250418"/>
                  </a:lnTo>
                  <a:lnTo>
                    <a:pt x="403225" y="243713"/>
                  </a:lnTo>
                  <a:lnTo>
                    <a:pt x="409549" y="236220"/>
                  </a:lnTo>
                  <a:lnTo>
                    <a:pt x="411480" y="233934"/>
                  </a:lnTo>
                  <a:lnTo>
                    <a:pt x="411480" y="253111"/>
                  </a:lnTo>
                  <a:lnTo>
                    <a:pt x="418084" y="252857"/>
                  </a:lnTo>
                  <a:lnTo>
                    <a:pt x="424561" y="252222"/>
                  </a:lnTo>
                  <a:lnTo>
                    <a:pt x="431165" y="251206"/>
                  </a:lnTo>
                  <a:lnTo>
                    <a:pt x="431165" y="233934"/>
                  </a:lnTo>
                  <a:lnTo>
                    <a:pt x="431165" y="120904"/>
                  </a:lnTo>
                  <a:close/>
                </a:path>
                <a:path w="5730240" h="302260">
                  <a:moveTo>
                    <a:pt x="510286" y="216916"/>
                  </a:moveTo>
                  <a:lnTo>
                    <a:pt x="508952" y="208153"/>
                  </a:lnTo>
                  <a:lnTo>
                    <a:pt x="507619" y="199263"/>
                  </a:lnTo>
                  <a:lnTo>
                    <a:pt x="504317" y="202184"/>
                  </a:lnTo>
                  <a:lnTo>
                    <a:pt x="501650" y="204216"/>
                  </a:lnTo>
                  <a:lnTo>
                    <a:pt x="499618" y="205613"/>
                  </a:lnTo>
                  <a:lnTo>
                    <a:pt x="496824" y="207391"/>
                  </a:lnTo>
                  <a:lnTo>
                    <a:pt x="494792" y="208153"/>
                  </a:lnTo>
                  <a:lnTo>
                    <a:pt x="493268" y="208026"/>
                  </a:lnTo>
                  <a:lnTo>
                    <a:pt x="491744" y="207772"/>
                  </a:lnTo>
                  <a:lnTo>
                    <a:pt x="490601" y="207010"/>
                  </a:lnTo>
                  <a:lnTo>
                    <a:pt x="489331" y="204216"/>
                  </a:lnTo>
                  <a:lnTo>
                    <a:pt x="488950" y="200279"/>
                  </a:lnTo>
                  <a:lnTo>
                    <a:pt x="488950" y="127381"/>
                  </a:lnTo>
                  <a:lnTo>
                    <a:pt x="488950" y="117856"/>
                  </a:lnTo>
                  <a:lnTo>
                    <a:pt x="495427" y="114173"/>
                  </a:lnTo>
                  <a:lnTo>
                    <a:pt x="501650" y="110236"/>
                  </a:lnTo>
                  <a:lnTo>
                    <a:pt x="507619" y="105918"/>
                  </a:lnTo>
                  <a:lnTo>
                    <a:pt x="507619" y="100711"/>
                  </a:lnTo>
                  <a:lnTo>
                    <a:pt x="507619" y="88773"/>
                  </a:lnTo>
                  <a:lnTo>
                    <a:pt x="501650" y="92964"/>
                  </a:lnTo>
                  <a:lnTo>
                    <a:pt x="495427" y="97028"/>
                  </a:lnTo>
                  <a:lnTo>
                    <a:pt x="488950" y="100711"/>
                  </a:lnTo>
                  <a:lnTo>
                    <a:pt x="488950" y="55118"/>
                  </a:lnTo>
                  <a:lnTo>
                    <a:pt x="484136" y="61048"/>
                  </a:lnTo>
                  <a:lnTo>
                    <a:pt x="479234" y="66840"/>
                  </a:lnTo>
                  <a:lnTo>
                    <a:pt x="474230" y="72478"/>
                  </a:lnTo>
                  <a:lnTo>
                    <a:pt x="469138" y="77978"/>
                  </a:lnTo>
                  <a:lnTo>
                    <a:pt x="469138" y="110236"/>
                  </a:lnTo>
                  <a:lnTo>
                    <a:pt x="464185" y="112268"/>
                  </a:lnTo>
                  <a:lnTo>
                    <a:pt x="459105" y="114173"/>
                  </a:lnTo>
                  <a:lnTo>
                    <a:pt x="453898" y="115697"/>
                  </a:lnTo>
                  <a:lnTo>
                    <a:pt x="453898" y="132842"/>
                  </a:lnTo>
                  <a:lnTo>
                    <a:pt x="459105" y="131318"/>
                  </a:lnTo>
                  <a:lnTo>
                    <a:pt x="464185" y="129413"/>
                  </a:lnTo>
                  <a:lnTo>
                    <a:pt x="469138" y="127381"/>
                  </a:lnTo>
                  <a:lnTo>
                    <a:pt x="469138" y="215646"/>
                  </a:lnTo>
                  <a:lnTo>
                    <a:pt x="484124" y="234061"/>
                  </a:lnTo>
                  <a:lnTo>
                    <a:pt x="489585" y="232410"/>
                  </a:lnTo>
                  <a:lnTo>
                    <a:pt x="500634" y="225679"/>
                  </a:lnTo>
                  <a:lnTo>
                    <a:pt x="505206" y="221869"/>
                  </a:lnTo>
                  <a:lnTo>
                    <a:pt x="510286" y="216916"/>
                  </a:lnTo>
                  <a:close/>
                </a:path>
                <a:path w="5730240" h="302260">
                  <a:moveTo>
                    <a:pt x="1726311" y="92075"/>
                  </a:moveTo>
                  <a:lnTo>
                    <a:pt x="1716786" y="44196"/>
                  </a:lnTo>
                  <a:lnTo>
                    <a:pt x="1705521" y="26263"/>
                  </a:lnTo>
                  <a:lnTo>
                    <a:pt x="1705127" y="25717"/>
                  </a:lnTo>
                  <a:lnTo>
                    <a:pt x="1703933" y="24561"/>
                  </a:lnTo>
                  <a:lnTo>
                    <a:pt x="1703933" y="92075"/>
                  </a:lnTo>
                  <a:lnTo>
                    <a:pt x="1702955" y="108026"/>
                  </a:lnTo>
                  <a:lnTo>
                    <a:pt x="1688211" y="145669"/>
                  </a:lnTo>
                  <a:lnTo>
                    <a:pt x="1648587" y="170815"/>
                  </a:lnTo>
                  <a:lnTo>
                    <a:pt x="1637449" y="172580"/>
                  </a:lnTo>
                  <a:lnTo>
                    <a:pt x="1627454" y="172237"/>
                  </a:lnTo>
                  <a:lnTo>
                    <a:pt x="1597037" y="135331"/>
                  </a:lnTo>
                  <a:lnTo>
                    <a:pt x="1596136" y="120523"/>
                  </a:lnTo>
                  <a:lnTo>
                    <a:pt x="1597025" y="101511"/>
                  </a:lnTo>
                  <a:lnTo>
                    <a:pt x="1611249" y="56642"/>
                  </a:lnTo>
                  <a:lnTo>
                    <a:pt x="1648841" y="27432"/>
                  </a:lnTo>
                  <a:lnTo>
                    <a:pt x="1656575" y="26263"/>
                  </a:lnTo>
                  <a:lnTo>
                    <a:pt x="1663954" y="26517"/>
                  </a:lnTo>
                  <a:lnTo>
                    <a:pt x="1697228" y="54356"/>
                  </a:lnTo>
                  <a:lnTo>
                    <a:pt x="1703933" y="92075"/>
                  </a:lnTo>
                  <a:lnTo>
                    <a:pt x="1703933" y="24561"/>
                  </a:lnTo>
                  <a:lnTo>
                    <a:pt x="1669897" y="6057"/>
                  </a:lnTo>
                  <a:lnTo>
                    <a:pt x="1659534" y="5626"/>
                  </a:lnTo>
                  <a:lnTo>
                    <a:pt x="1648714" y="7239"/>
                  </a:lnTo>
                  <a:lnTo>
                    <a:pt x="1606296" y="35547"/>
                  </a:lnTo>
                  <a:lnTo>
                    <a:pt x="1587030" y="69329"/>
                  </a:lnTo>
                  <a:lnTo>
                    <a:pt x="1577479" y="109105"/>
                  </a:lnTo>
                  <a:lnTo>
                    <a:pt x="1576324" y="130683"/>
                  </a:lnTo>
                  <a:lnTo>
                    <a:pt x="1576844" y="141960"/>
                  </a:lnTo>
                  <a:lnTo>
                    <a:pt x="1594929" y="183883"/>
                  </a:lnTo>
                  <a:lnTo>
                    <a:pt x="1627682" y="193827"/>
                  </a:lnTo>
                  <a:lnTo>
                    <a:pt x="1637792" y="192963"/>
                  </a:lnTo>
                  <a:lnTo>
                    <a:pt x="1678444" y="179336"/>
                  </a:lnTo>
                  <a:lnTo>
                    <a:pt x="1688985" y="172580"/>
                  </a:lnTo>
                  <a:lnTo>
                    <a:pt x="1696415" y="166789"/>
                  </a:lnTo>
                  <a:lnTo>
                    <a:pt x="1720621" y="129159"/>
                  </a:lnTo>
                  <a:lnTo>
                    <a:pt x="1725663" y="105156"/>
                  </a:lnTo>
                  <a:lnTo>
                    <a:pt x="1726311" y="92075"/>
                  </a:lnTo>
                  <a:close/>
                </a:path>
                <a:path w="5730240" h="302260">
                  <a:moveTo>
                    <a:pt x="1844929" y="71882"/>
                  </a:moveTo>
                  <a:lnTo>
                    <a:pt x="1825498" y="66929"/>
                  </a:lnTo>
                  <a:lnTo>
                    <a:pt x="1825498" y="146812"/>
                  </a:lnTo>
                  <a:lnTo>
                    <a:pt x="1824355" y="154940"/>
                  </a:lnTo>
                  <a:lnTo>
                    <a:pt x="1800606" y="173990"/>
                  </a:lnTo>
                  <a:lnTo>
                    <a:pt x="1788795" y="171704"/>
                  </a:lnTo>
                  <a:lnTo>
                    <a:pt x="1783842" y="169164"/>
                  </a:lnTo>
                  <a:lnTo>
                    <a:pt x="1775714" y="161290"/>
                  </a:lnTo>
                  <a:lnTo>
                    <a:pt x="1773174" y="156464"/>
                  </a:lnTo>
                  <a:lnTo>
                    <a:pt x="1771904" y="150495"/>
                  </a:lnTo>
                  <a:lnTo>
                    <a:pt x="1771015" y="146431"/>
                  </a:lnTo>
                  <a:lnTo>
                    <a:pt x="1770634" y="138684"/>
                  </a:lnTo>
                  <a:lnTo>
                    <a:pt x="1770634" y="56134"/>
                  </a:lnTo>
                  <a:lnTo>
                    <a:pt x="1764030" y="55118"/>
                  </a:lnTo>
                  <a:lnTo>
                    <a:pt x="1757426" y="54229"/>
                  </a:lnTo>
                  <a:lnTo>
                    <a:pt x="1750695" y="53594"/>
                  </a:lnTo>
                  <a:lnTo>
                    <a:pt x="1750695" y="142494"/>
                  </a:lnTo>
                  <a:lnTo>
                    <a:pt x="1751076" y="149352"/>
                  </a:lnTo>
                  <a:lnTo>
                    <a:pt x="1751965" y="153670"/>
                  </a:lnTo>
                  <a:lnTo>
                    <a:pt x="1753108" y="160147"/>
                  </a:lnTo>
                  <a:lnTo>
                    <a:pt x="1771523" y="183261"/>
                  </a:lnTo>
                  <a:lnTo>
                    <a:pt x="1777492" y="187071"/>
                  </a:lnTo>
                  <a:lnTo>
                    <a:pt x="1783969" y="189611"/>
                  </a:lnTo>
                  <a:lnTo>
                    <a:pt x="1790827" y="190881"/>
                  </a:lnTo>
                  <a:lnTo>
                    <a:pt x="1801825" y="191706"/>
                  </a:lnTo>
                  <a:lnTo>
                    <a:pt x="1811604" y="189725"/>
                  </a:lnTo>
                  <a:lnTo>
                    <a:pt x="1820164" y="184873"/>
                  </a:lnTo>
                  <a:lnTo>
                    <a:pt x="1827530" y="177038"/>
                  </a:lnTo>
                  <a:lnTo>
                    <a:pt x="1827530" y="195961"/>
                  </a:lnTo>
                  <a:lnTo>
                    <a:pt x="1833372" y="197358"/>
                  </a:lnTo>
                  <a:lnTo>
                    <a:pt x="1844929" y="200406"/>
                  </a:lnTo>
                  <a:lnTo>
                    <a:pt x="1844929" y="177038"/>
                  </a:lnTo>
                  <a:lnTo>
                    <a:pt x="1844929" y="173990"/>
                  </a:lnTo>
                  <a:lnTo>
                    <a:pt x="1844929" y="71882"/>
                  </a:lnTo>
                  <a:close/>
                </a:path>
                <a:path w="5730240" h="302260">
                  <a:moveTo>
                    <a:pt x="1921129" y="221869"/>
                  </a:moveTo>
                  <a:lnTo>
                    <a:pt x="1920036" y="214630"/>
                  </a:lnTo>
                  <a:lnTo>
                    <a:pt x="1918335" y="201803"/>
                  </a:lnTo>
                  <a:lnTo>
                    <a:pt x="1914779" y="201295"/>
                  </a:lnTo>
                  <a:lnTo>
                    <a:pt x="1911985" y="200787"/>
                  </a:lnTo>
                  <a:lnTo>
                    <a:pt x="1906905" y="199263"/>
                  </a:lnTo>
                  <a:lnTo>
                    <a:pt x="1904746" y="198120"/>
                  </a:lnTo>
                  <a:lnTo>
                    <a:pt x="1903222" y="196596"/>
                  </a:lnTo>
                  <a:lnTo>
                    <a:pt x="1901698" y="195199"/>
                  </a:lnTo>
                  <a:lnTo>
                    <a:pt x="1900555" y="193421"/>
                  </a:lnTo>
                  <a:lnTo>
                    <a:pt x="1899920" y="191389"/>
                  </a:lnTo>
                  <a:lnTo>
                    <a:pt x="1899285" y="189484"/>
                  </a:lnTo>
                  <a:lnTo>
                    <a:pt x="1898904" y="185420"/>
                  </a:lnTo>
                  <a:lnTo>
                    <a:pt x="1898904" y="104013"/>
                  </a:lnTo>
                  <a:lnTo>
                    <a:pt x="1918335" y="109728"/>
                  </a:lnTo>
                  <a:lnTo>
                    <a:pt x="1918335" y="104013"/>
                  </a:lnTo>
                  <a:lnTo>
                    <a:pt x="1918335" y="92710"/>
                  </a:lnTo>
                  <a:lnTo>
                    <a:pt x="1911858" y="90805"/>
                  </a:lnTo>
                  <a:lnTo>
                    <a:pt x="1905381" y="89027"/>
                  </a:lnTo>
                  <a:lnTo>
                    <a:pt x="1898904" y="87122"/>
                  </a:lnTo>
                  <a:lnTo>
                    <a:pt x="1898904" y="81534"/>
                  </a:lnTo>
                  <a:lnTo>
                    <a:pt x="1898904" y="42164"/>
                  </a:lnTo>
                  <a:lnTo>
                    <a:pt x="1892554" y="44704"/>
                  </a:lnTo>
                  <a:lnTo>
                    <a:pt x="1886077" y="47117"/>
                  </a:lnTo>
                  <a:lnTo>
                    <a:pt x="1879727" y="49657"/>
                  </a:lnTo>
                  <a:lnTo>
                    <a:pt x="1879727" y="81534"/>
                  </a:lnTo>
                  <a:lnTo>
                    <a:pt x="1875028" y="80137"/>
                  </a:lnTo>
                  <a:lnTo>
                    <a:pt x="1870202" y="78867"/>
                  </a:lnTo>
                  <a:lnTo>
                    <a:pt x="1865503" y="77470"/>
                  </a:lnTo>
                  <a:lnTo>
                    <a:pt x="1865503" y="94488"/>
                  </a:lnTo>
                  <a:lnTo>
                    <a:pt x="1870202" y="95758"/>
                  </a:lnTo>
                  <a:lnTo>
                    <a:pt x="1875028" y="97155"/>
                  </a:lnTo>
                  <a:lnTo>
                    <a:pt x="1879727" y="98425"/>
                  </a:lnTo>
                  <a:lnTo>
                    <a:pt x="1879727" y="172339"/>
                  </a:lnTo>
                  <a:lnTo>
                    <a:pt x="1879866" y="181368"/>
                  </a:lnTo>
                  <a:lnTo>
                    <a:pt x="1890268" y="210947"/>
                  </a:lnTo>
                  <a:lnTo>
                    <a:pt x="1894078" y="214630"/>
                  </a:lnTo>
                  <a:lnTo>
                    <a:pt x="1899539" y="217424"/>
                  </a:lnTo>
                  <a:lnTo>
                    <a:pt x="1910842" y="220726"/>
                  </a:lnTo>
                  <a:lnTo>
                    <a:pt x="1915668" y="221488"/>
                  </a:lnTo>
                  <a:lnTo>
                    <a:pt x="1921129" y="221869"/>
                  </a:lnTo>
                  <a:close/>
                </a:path>
                <a:path w="5730240" h="302260">
                  <a:moveTo>
                    <a:pt x="2037969" y="184531"/>
                  </a:moveTo>
                  <a:lnTo>
                    <a:pt x="2028812" y="141922"/>
                  </a:lnTo>
                  <a:lnTo>
                    <a:pt x="2017649" y="125818"/>
                  </a:lnTo>
                  <a:lnTo>
                    <a:pt x="2017649" y="180975"/>
                  </a:lnTo>
                  <a:lnTo>
                    <a:pt x="2017064" y="192900"/>
                  </a:lnTo>
                  <a:lnTo>
                    <a:pt x="1994535" y="226568"/>
                  </a:lnTo>
                  <a:lnTo>
                    <a:pt x="1985899" y="224536"/>
                  </a:lnTo>
                  <a:lnTo>
                    <a:pt x="1979752" y="222300"/>
                  </a:lnTo>
                  <a:lnTo>
                    <a:pt x="1974354" y="218821"/>
                  </a:lnTo>
                  <a:lnTo>
                    <a:pt x="1974088" y="218655"/>
                  </a:lnTo>
                  <a:lnTo>
                    <a:pt x="1955723" y="179895"/>
                  </a:lnTo>
                  <a:lnTo>
                    <a:pt x="1955215" y="169354"/>
                  </a:lnTo>
                  <a:lnTo>
                    <a:pt x="1955241" y="166611"/>
                  </a:lnTo>
                  <a:lnTo>
                    <a:pt x="1971167" y="125857"/>
                  </a:lnTo>
                  <a:lnTo>
                    <a:pt x="1978406" y="123444"/>
                  </a:lnTo>
                  <a:lnTo>
                    <a:pt x="1986788" y="125349"/>
                  </a:lnTo>
                  <a:lnTo>
                    <a:pt x="2015363" y="159054"/>
                  </a:lnTo>
                  <a:lnTo>
                    <a:pt x="2017649" y="180975"/>
                  </a:lnTo>
                  <a:lnTo>
                    <a:pt x="2017649" y="125818"/>
                  </a:lnTo>
                  <a:lnTo>
                    <a:pt x="2015439" y="123444"/>
                  </a:lnTo>
                  <a:lnTo>
                    <a:pt x="2014855" y="122809"/>
                  </a:lnTo>
                  <a:lnTo>
                    <a:pt x="2011299" y="119888"/>
                  </a:lnTo>
                  <a:lnTo>
                    <a:pt x="1981073" y="106934"/>
                  </a:lnTo>
                  <a:lnTo>
                    <a:pt x="1974723" y="107061"/>
                  </a:lnTo>
                  <a:lnTo>
                    <a:pt x="1964169" y="110883"/>
                  </a:lnTo>
                  <a:lnTo>
                    <a:pt x="1959483" y="114427"/>
                  </a:lnTo>
                  <a:lnTo>
                    <a:pt x="1955292" y="119888"/>
                  </a:lnTo>
                  <a:lnTo>
                    <a:pt x="1955292" y="103251"/>
                  </a:lnTo>
                  <a:lnTo>
                    <a:pt x="1937639" y="98298"/>
                  </a:lnTo>
                  <a:lnTo>
                    <a:pt x="1937639" y="276098"/>
                  </a:lnTo>
                  <a:lnTo>
                    <a:pt x="1957070" y="281432"/>
                  </a:lnTo>
                  <a:lnTo>
                    <a:pt x="1957070" y="218821"/>
                  </a:lnTo>
                  <a:lnTo>
                    <a:pt x="1960372" y="224409"/>
                  </a:lnTo>
                  <a:lnTo>
                    <a:pt x="1964563" y="229362"/>
                  </a:lnTo>
                  <a:lnTo>
                    <a:pt x="1969770" y="233807"/>
                  </a:lnTo>
                  <a:lnTo>
                    <a:pt x="1974850" y="238252"/>
                  </a:lnTo>
                  <a:lnTo>
                    <a:pt x="1980692" y="241173"/>
                  </a:lnTo>
                  <a:lnTo>
                    <a:pt x="1987169" y="242697"/>
                  </a:lnTo>
                  <a:lnTo>
                    <a:pt x="1993773" y="243725"/>
                  </a:lnTo>
                  <a:lnTo>
                    <a:pt x="2000275" y="243586"/>
                  </a:lnTo>
                  <a:lnTo>
                    <a:pt x="2031492" y="218948"/>
                  </a:lnTo>
                  <a:lnTo>
                    <a:pt x="2037562" y="194056"/>
                  </a:lnTo>
                  <a:lnTo>
                    <a:pt x="2037969" y="184531"/>
                  </a:lnTo>
                  <a:close/>
                </a:path>
                <a:path w="5730240" h="302260">
                  <a:moveTo>
                    <a:pt x="2157984" y="118364"/>
                  </a:moveTo>
                  <a:lnTo>
                    <a:pt x="2151380" y="119888"/>
                  </a:lnTo>
                  <a:lnTo>
                    <a:pt x="2144776" y="121158"/>
                  </a:lnTo>
                  <a:lnTo>
                    <a:pt x="2138172" y="122174"/>
                  </a:lnTo>
                  <a:lnTo>
                    <a:pt x="2138172" y="191008"/>
                  </a:lnTo>
                  <a:lnTo>
                    <a:pt x="2118614" y="235458"/>
                  </a:lnTo>
                  <a:lnTo>
                    <a:pt x="2100834" y="238125"/>
                  </a:lnTo>
                  <a:lnTo>
                    <a:pt x="2095754" y="236474"/>
                  </a:lnTo>
                  <a:lnTo>
                    <a:pt x="2082419" y="207899"/>
                  </a:lnTo>
                  <a:lnTo>
                    <a:pt x="2082419" y="125349"/>
                  </a:lnTo>
                  <a:lnTo>
                    <a:pt x="2075815" y="125095"/>
                  </a:lnTo>
                  <a:lnTo>
                    <a:pt x="2069084" y="124714"/>
                  </a:lnTo>
                  <a:lnTo>
                    <a:pt x="2062353" y="124079"/>
                  </a:lnTo>
                  <a:lnTo>
                    <a:pt x="2062353" y="212979"/>
                  </a:lnTo>
                  <a:lnTo>
                    <a:pt x="2077212" y="249301"/>
                  </a:lnTo>
                  <a:lnTo>
                    <a:pt x="2095881" y="256921"/>
                  </a:lnTo>
                  <a:lnTo>
                    <a:pt x="2102866" y="256794"/>
                  </a:lnTo>
                  <a:lnTo>
                    <a:pt x="2114143" y="254850"/>
                  </a:lnTo>
                  <a:lnTo>
                    <a:pt x="2124164" y="249859"/>
                  </a:lnTo>
                  <a:lnTo>
                    <a:pt x="2132901" y="241998"/>
                  </a:lnTo>
                  <a:lnTo>
                    <a:pt x="2135606" y="238125"/>
                  </a:lnTo>
                  <a:lnTo>
                    <a:pt x="2140331" y="231394"/>
                  </a:lnTo>
                  <a:lnTo>
                    <a:pt x="2140331" y="250317"/>
                  </a:lnTo>
                  <a:lnTo>
                    <a:pt x="2146173" y="249301"/>
                  </a:lnTo>
                  <a:lnTo>
                    <a:pt x="2152142" y="248158"/>
                  </a:lnTo>
                  <a:lnTo>
                    <a:pt x="2157984" y="246761"/>
                  </a:lnTo>
                  <a:lnTo>
                    <a:pt x="2157984" y="231394"/>
                  </a:lnTo>
                  <a:lnTo>
                    <a:pt x="2157984" y="118364"/>
                  </a:lnTo>
                  <a:close/>
                </a:path>
                <a:path w="5730240" h="302260">
                  <a:moveTo>
                    <a:pt x="2231136" y="217297"/>
                  </a:moveTo>
                  <a:lnTo>
                    <a:pt x="2230374" y="211455"/>
                  </a:lnTo>
                  <a:lnTo>
                    <a:pt x="2229624" y="206502"/>
                  </a:lnTo>
                  <a:lnTo>
                    <a:pt x="2228596" y="199517"/>
                  </a:lnTo>
                  <a:lnTo>
                    <a:pt x="2225421" y="201930"/>
                  </a:lnTo>
                  <a:lnTo>
                    <a:pt x="2222881" y="203581"/>
                  </a:lnTo>
                  <a:lnTo>
                    <a:pt x="2220849" y="204597"/>
                  </a:lnTo>
                  <a:lnTo>
                    <a:pt x="2218309" y="205994"/>
                  </a:lnTo>
                  <a:lnTo>
                    <a:pt x="2216150" y="206502"/>
                  </a:lnTo>
                  <a:lnTo>
                    <a:pt x="2214753" y="206248"/>
                  </a:lnTo>
                  <a:lnTo>
                    <a:pt x="2213356" y="205867"/>
                  </a:lnTo>
                  <a:lnTo>
                    <a:pt x="2212340" y="204978"/>
                  </a:lnTo>
                  <a:lnTo>
                    <a:pt x="2211705" y="203454"/>
                  </a:lnTo>
                  <a:lnTo>
                    <a:pt x="2211070" y="202057"/>
                  </a:lnTo>
                  <a:lnTo>
                    <a:pt x="2210689" y="198120"/>
                  </a:lnTo>
                  <a:lnTo>
                    <a:pt x="2210689" y="124714"/>
                  </a:lnTo>
                  <a:lnTo>
                    <a:pt x="2210689" y="116840"/>
                  </a:lnTo>
                  <a:lnTo>
                    <a:pt x="2216785" y="113919"/>
                  </a:lnTo>
                  <a:lnTo>
                    <a:pt x="2222754" y="110744"/>
                  </a:lnTo>
                  <a:lnTo>
                    <a:pt x="2228596" y="107442"/>
                  </a:lnTo>
                  <a:lnTo>
                    <a:pt x="2228596" y="99822"/>
                  </a:lnTo>
                  <a:lnTo>
                    <a:pt x="2228596" y="90551"/>
                  </a:lnTo>
                  <a:lnTo>
                    <a:pt x="2222754" y="93853"/>
                  </a:lnTo>
                  <a:lnTo>
                    <a:pt x="2216785" y="97028"/>
                  </a:lnTo>
                  <a:lnTo>
                    <a:pt x="2210689" y="99822"/>
                  </a:lnTo>
                  <a:lnTo>
                    <a:pt x="2210689" y="54991"/>
                  </a:lnTo>
                  <a:lnTo>
                    <a:pt x="2206180" y="60312"/>
                  </a:lnTo>
                  <a:lnTo>
                    <a:pt x="2201634" y="65570"/>
                  </a:lnTo>
                  <a:lnTo>
                    <a:pt x="2197036" y="70789"/>
                  </a:lnTo>
                  <a:lnTo>
                    <a:pt x="2192401" y="75946"/>
                  </a:lnTo>
                  <a:lnTo>
                    <a:pt x="2192401" y="107696"/>
                  </a:lnTo>
                  <a:lnTo>
                    <a:pt x="2187702" y="109474"/>
                  </a:lnTo>
                  <a:lnTo>
                    <a:pt x="2183130" y="111125"/>
                  </a:lnTo>
                  <a:lnTo>
                    <a:pt x="2178431" y="112649"/>
                  </a:lnTo>
                  <a:lnTo>
                    <a:pt x="2178431" y="129540"/>
                  </a:lnTo>
                  <a:lnTo>
                    <a:pt x="2187702" y="126492"/>
                  </a:lnTo>
                  <a:lnTo>
                    <a:pt x="2192401" y="124714"/>
                  </a:lnTo>
                  <a:lnTo>
                    <a:pt x="2192401" y="211709"/>
                  </a:lnTo>
                  <a:lnTo>
                    <a:pt x="2193163" y="219964"/>
                  </a:lnTo>
                  <a:lnTo>
                    <a:pt x="2196211" y="226822"/>
                  </a:lnTo>
                  <a:lnTo>
                    <a:pt x="2198751" y="229108"/>
                  </a:lnTo>
                  <a:lnTo>
                    <a:pt x="2206117" y="230886"/>
                  </a:lnTo>
                  <a:lnTo>
                    <a:pt x="2211324" y="229870"/>
                  </a:lnTo>
                  <a:lnTo>
                    <a:pt x="2221738" y="224536"/>
                  </a:lnTo>
                  <a:lnTo>
                    <a:pt x="2226183" y="221488"/>
                  </a:lnTo>
                  <a:lnTo>
                    <a:pt x="2231136" y="217297"/>
                  </a:lnTo>
                  <a:close/>
                </a:path>
                <a:path w="5730240" h="302260">
                  <a:moveTo>
                    <a:pt x="3319780" y="0"/>
                  </a:moveTo>
                  <a:lnTo>
                    <a:pt x="3281603" y="34213"/>
                  </a:lnTo>
                  <a:lnTo>
                    <a:pt x="3262604" y="99034"/>
                  </a:lnTo>
                  <a:lnTo>
                    <a:pt x="3250565" y="141160"/>
                  </a:lnTo>
                  <a:lnTo>
                    <a:pt x="3244850" y="162179"/>
                  </a:lnTo>
                  <a:lnTo>
                    <a:pt x="3243516" y="157581"/>
                  </a:lnTo>
                  <a:lnTo>
                    <a:pt x="3241814" y="151980"/>
                  </a:lnTo>
                  <a:lnTo>
                    <a:pt x="3237357" y="137668"/>
                  </a:lnTo>
                  <a:lnTo>
                    <a:pt x="3210915" y="54483"/>
                  </a:lnTo>
                  <a:lnTo>
                    <a:pt x="3201162" y="23749"/>
                  </a:lnTo>
                  <a:lnTo>
                    <a:pt x="3193681" y="26708"/>
                  </a:lnTo>
                  <a:lnTo>
                    <a:pt x="3186303" y="29832"/>
                  </a:lnTo>
                  <a:lnTo>
                    <a:pt x="3179013" y="33134"/>
                  </a:lnTo>
                  <a:lnTo>
                    <a:pt x="3171825" y="36576"/>
                  </a:lnTo>
                  <a:lnTo>
                    <a:pt x="3171825" y="214122"/>
                  </a:lnTo>
                  <a:lnTo>
                    <a:pt x="3177921" y="211074"/>
                  </a:lnTo>
                  <a:lnTo>
                    <a:pt x="3184144" y="208280"/>
                  </a:lnTo>
                  <a:lnTo>
                    <a:pt x="3190494" y="205613"/>
                  </a:lnTo>
                  <a:lnTo>
                    <a:pt x="3190494" y="54483"/>
                  </a:lnTo>
                  <a:lnTo>
                    <a:pt x="3234436" y="190373"/>
                  </a:lnTo>
                  <a:lnTo>
                    <a:pt x="3240659" y="188722"/>
                  </a:lnTo>
                  <a:lnTo>
                    <a:pt x="3246882" y="187198"/>
                  </a:lnTo>
                  <a:lnTo>
                    <a:pt x="3253105" y="185801"/>
                  </a:lnTo>
                  <a:lnTo>
                    <a:pt x="3259950" y="162179"/>
                  </a:lnTo>
                  <a:lnTo>
                    <a:pt x="3264497" y="146519"/>
                  </a:lnTo>
                  <a:lnTo>
                    <a:pt x="3276028" y="107492"/>
                  </a:lnTo>
                  <a:lnTo>
                    <a:pt x="3287636" y="68745"/>
                  </a:lnTo>
                  <a:lnTo>
                    <a:pt x="3299333" y="30226"/>
                  </a:lnTo>
                  <a:lnTo>
                    <a:pt x="3299333" y="178943"/>
                  </a:lnTo>
                  <a:lnTo>
                    <a:pt x="3306191" y="178308"/>
                  </a:lnTo>
                  <a:lnTo>
                    <a:pt x="3312922" y="177927"/>
                  </a:lnTo>
                  <a:lnTo>
                    <a:pt x="3319780" y="177673"/>
                  </a:lnTo>
                  <a:lnTo>
                    <a:pt x="3319780" y="30226"/>
                  </a:lnTo>
                  <a:lnTo>
                    <a:pt x="3319780" y="0"/>
                  </a:lnTo>
                  <a:close/>
                </a:path>
                <a:path w="5730240" h="302260">
                  <a:moveTo>
                    <a:pt x="3451479" y="130683"/>
                  </a:moveTo>
                  <a:lnTo>
                    <a:pt x="3451402" y="123723"/>
                  </a:lnTo>
                  <a:lnTo>
                    <a:pt x="3451148" y="119507"/>
                  </a:lnTo>
                  <a:lnTo>
                    <a:pt x="3450564" y="109651"/>
                  </a:lnTo>
                  <a:lnTo>
                    <a:pt x="3437001" y="72771"/>
                  </a:lnTo>
                  <a:lnTo>
                    <a:pt x="3431032" y="65976"/>
                  </a:lnTo>
                  <a:lnTo>
                    <a:pt x="3431032" y="109093"/>
                  </a:lnTo>
                  <a:lnTo>
                    <a:pt x="3414903" y="106603"/>
                  </a:lnTo>
                  <a:lnTo>
                    <a:pt x="3398748" y="104495"/>
                  </a:lnTo>
                  <a:lnTo>
                    <a:pt x="3382568" y="102806"/>
                  </a:lnTo>
                  <a:lnTo>
                    <a:pt x="3366389" y="101600"/>
                  </a:lnTo>
                  <a:lnTo>
                    <a:pt x="3367379" y="93675"/>
                  </a:lnTo>
                  <a:lnTo>
                    <a:pt x="3390392" y="66548"/>
                  </a:lnTo>
                  <a:lnTo>
                    <a:pt x="3399409" y="67691"/>
                  </a:lnTo>
                  <a:lnTo>
                    <a:pt x="3428530" y="94526"/>
                  </a:lnTo>
                  <a:lnTo>
                    <a:pt x="3431032" y="109093"/>
                  </a:lnTo>
                  <a:lnTo>
                    <a:pt x="3431032" y="65976"/>
                  </a:lnTo>
                  <a:lnTo>
                    <a:pt x="3387699" y="49555"/>
                  </a:lnTo>
                  <a:lnTo>
                    <a:pt x="3377349" y="52006"/>
                  </a:lnTo>
                  <a:lnTo>
                    <a:pt x="3348596" y="85458"/>
                  </a:lnTo>
                  <a:lnTo>
                    <a:pt x="3344799" y="114173"/>
                  </a:lnTo>
                  <a:lnTo>
                    <a:pt x="3345738" y="129019"/>
                  </a:lnTo>
                  <a:lnTo>
                    <a:pt x="3367951" y="171513"/>
                  </a:lnTo>
                  <a:lnTo>
                    <a:pt x="3409810" y="184848"/>
                  </a:lnTo>
                  <a:lnTo>
                    <a:pt x="3418548" y="184048"/>
                  </a:lnTo>
                  <a:lnTo>
                    <a:pt x="3447961" y="159423"/>
                  </a:lnTo>
                  <a:lnTo>
                    <a:pt x="3450844" y="150622"/>
                  </a:lnTo>
                  <a:lnTo>
                    <a:pt x="3437509" y="146304"/>
                  </a:lnTo>
                  <a:lnTo>
                    <a:pt x="3430778" y="144272"/>
                  </a:lnTo>
                  <a:lnTo>
                    <a:pt x="3427857" y="153035"/>
                  </a:lnTo>
                  <a:lnTo>
                    <a:pt x="3423793" y="159131"/>
                  </a:lnTo>
                  <a:lnTo>
                    <a:pt x="3413633" y="165989"/>
                  </a:lnTo>
                  <a:lnTo>
                    <a:pt x="3407537" y="167259"/>
                  </a:lnTo>
                  <a:lnTo>
                    <a:pt x="3400298" y="166370"/>
                  </a:lnTo>
                  <a:lnTo>
                    <a:pt x="3368497" y="138366"/>
                  </a:lnTo>
                  <a:lnTo>
                    <a:pt x="3365246" y="119507"/>
                  </a:lnTo>
                  <a:lnTo>
                    <a:pt x="3386912" y="121208"/>
                  </a:lnTo>
                  <a:lnTo>
                    <a:pt x="3408502" y="123723"/>
                  </a:lnTo>
                  <a:lnTo>
                    <a:pt x="3430016" y="126923"/>
                  </a:lnTo>
                  <a:lnTo>
                    <a:pt x="3451479" y="130683"/>
                  </a:lnTo>
                  <a:close/>
                </a:path>
                <a:path w="5730240" h="302260">
                  <a:moveTo>
                    <a:pt x="3629787" y="142367"/>
                  </a:moveTo>
                  <a:lnTo>
                    <a:pt x="3618344" y="104902"/>
                  </a:lnTo>
                  <a:lnTo>
                    <a:pt x="3615715" y="101866"/>
                  </a:lnTo>
                  <a:lnTo>
                    <a:pt x="3609695" y="97129"/>
                  </a:lnTo>
                  <a:lnTo>
                    <a:pt x="3602710" y="93484"/>
                  </a:lnTo>
                  <a:lnTo>
                    <a:pt x="3594735" y="90932"/>
                  </a:lnTo>
                  <a:lnTo>
                    <a:pt x="3584473" y="89865"/>
                  </a:lnTo>
                  <a:lnTo>
                    <a:pt x="3575215" y="91821"/>
                  </a:lnTo>
                  <a:lnTo>
                    <a:pt x="3566998" y="96837"/>
                  </a:lnTo>
                  <a:lnTo>
                    <a:pt x="3559810" y="104902"/>
                  </a:lnTo>
                  <a:lnTo>
                    <a:pt x="3557524" y="97282"/>
                  </a:lnTo>
                  <a:lnTo>
                    <a:pt x="3554057" y="91186"/>
                  </a:lnTo>
                  <a:lnTo>
                    <a:pt x="3553841" y="90805"/>
                  </a:lnTo>
                  <a:lnTo>
                    <a:pt x="3550450" y="87503"/>
                  </a:lnTo>
                  <a:lnTo>
                    <a:pt x="3543046" y="80264"/>
                  </a:lnTo>
                  <a:lnTo>
                    <a:pt x="3536188" y="76581"/>
                  </a:lnTo>
                  <a:lnTo>
                    <a:pt x="3520186" y="72771"/>
                  </a:lnTo>
                  <a:lnTo>
                    <a:pt x="3513455" y="73025"/>
                  </a:lnTo>
                  <a:lnTo>
                    <a:pt x="3507613" y="75565"/>
                  </a:lnTo>
                  <a:lnTo>
                    <a:pt x="3501644" y="77978"/>
                  </a:lnTo>
                  <a:lnTo>
                    <a:pt x="3496945" y="82042"/>
                  </a:lnTo>
                  <a:lnTo>
                    <a:pt x="3493389" y="87503"/>
                  </a:lnTo>
                  <a:lnTo>
                    <a:pt x="3493389" y="69469"/>
                  </a:lnTo>
                  <a:lnTo>
                    <a:pt x="3476117" y="65659"/>
                  </a:lnTo>
                  <a:lnTo>
                    <a:pt x="3476117" y="194310"/>
                  </a:lnTo>
                  <a:lnTo>
                    <a:pt x="3495421" y="198501"/>
                  </a:lnTo>
                  <a:lnTo>
                    <a:pt x="3495459" y="130048"/>
                  </a:lnTo>
                  <a:lnTo>
                    <a:pt x="3495624" y="123304"/>
                  </a:lnTo>
                  <a:lnTo>
                    <a:pt x="3518154" y="91186"/>
                  </a:lnTo>
                  <a:lnTo>
                    <a:pt x="3530600" y="94107"/>
                  </a:lnTo>
                  <a:lnTo>
                    <a:pt x="3535807" y="97790"/>
                  </a:lnTo>
                  <a:lnTo>
                    <a:pt x="3538855" y="103378"/>
                  </a:lnTo>
                  <a:lnTo>
                    <a:pt x="3542030" y="109093"/>
                  </a:lnTo>
                  <a:lnTo>
                    <a:pt x="3543503" y="116509"/>
                  </a:lnTo>
                  <a:lnTo>
                    <a:pt x="3543554" y="209931"/>
                  </a:lnTo>
                  <a:lnTo>
                    <a:pt x="3550031" y="211582"/>
                  </a:lnTo>
                  <a:lnTo>
                    <a:pt x="3562731" y="214630"/>
                  </a:lnTo>
                  <a:lnTo>
                    <a:pt x="3562731" y="139954"/>
                  </a:lnTo>
                  <a:lnTo>
                    <a:pt x="3563226" y="130848"/>
                  </a:lnTo>
                  <a:lnTo>
                    <a:pt x="3582543" y="106934"/>
                  </a:lnTo>
                  <a:lnTo>
                    <a:pt x="3594862" y="109855"/>
                  </a:lnTo>
                  <a:lnTo>
                    <a:pt x="3598799" y="112014"/>
                  </a:lnTo>
                  <a:lnTo>
                    <a:pt x="3605276" y="118237"/>
                  </a:lnTo>
                  <a:lnTo>
                    <a:pt x="3607562" y="121793"/>
                  </a:lnTo>
                  <a:lnTo>
                    <a:pt x="3608832" y="125984"/>
                  </a:lnTo>
                  <a:lnTo>
                    <a:pt x="3610102" y="130048"/>
                  </a:lnTo>
                  <a:lnTo>
                    <a:pt x="3610737" y="136525"/>
                  </a:lnTo>
                  <a:lnTo>
                    <a:pt x="3610737" y="226314"/>
                  </a:lnTo>
                  <a:lnTo>
                    <a:pt x="3617087" y="227711"/>
                  </a:lnTo>
                  <a:lnTo>
                    <a:pt x="3623437" y="229235"/>
                  </a:lnTo>
                  <a:lnTo>
                    <a:pt x="3629787" y="230632"/>
                  </a:lnTo>
                  <a:lnTo>
                    <a:pt x="3629787" y="142367"/>
                  </a:lnTo>
                  <a:close/>
                </a:path>
                <a:path w="5730240" h="302260">
                  <a:moveTo>
                    <a:pt x="3759174" y="183769"/>
                  </a:moveTo>
                  <a:lnTo>
                    <a:pt x="3750627" y="145110"/>
                  </a:lnTo>
                  <a:lnTo>
                    <a:pt x="3739007" y="130073"/>
                  </a:lnTo>
                  <a:lnTo>
                    <a:pt x="3739007" y="183769"/>
                  </a:lnTo>
                  <a:lnTo>
                    <a:pt x="3738384" y="195580"/>
                  </a:lnTo>
                  <a:lnTo>
                    <a:pt x="3718280" y="228447"/>
                  </a:lnTo>
                  <a:lnTo>
                    <a:pt x="3711918" y="229946"/>
                  </a:lnTo>
                  <a:lnTo>
                    <a:pt x="3704971" y="229743"/>
                  </a:lnTo>
                  <a:lnTo>
                    <a:pt x="3673437" y="196875"/>
                  </a:lnTo>
                  <a:lnTo>
                    <a:pt x="3671062" y="174879"/>
                  </a:lnTo>
                  <a:lnTo>
                    <a:pt x="3671646" y="163398"/>
                  </a:lnTo>
                  <a:lnTo>
                    <a:pt x="3697935" y="131038"/>
                  </a:lnTo>
                  <a:lnTo>
                    <a:pt x="3704971" y="131318"/>
                  </a:lnTo>
                  <a:lnTo>
                    <a:pt x="3736543" y="162610"/>
                  </a:lnTo>
                  <a:lnTo>
                    <a:pt x="3739007" y="183769"/>
                  </a:lnTo>
                  <a:lnTo>
                    <a:pt x="3739007" y="130073"/>
                  </a:lnTo>
                  <a:lnTo>
                    <a:pt x="3694646" y="112572"/>
                  </a:lnTo>
                  <a:lnTo>
                    <a:pt x="3685197" y="113690"/>
                  </a:lnTo>
                  <a:lnTo>
                    <a:pt x="3655504" y="140741"/>
                  </a:lnTo>
                  <a:lnTo>
                    <a:pt x="3651212" y="169608"/>
                  </a:lnTo>
                  <a:lnTo>
                    <a:pt x="3651212" y="172529"/>
                  </a:lnTo>
                  <a:lnTo>
                    <a:pt x="3659365" y="212902"/>
                  </a:lnTo>
                  <a:lnTo>
                    <a:pt x="3693439" y="244856"/>
                  </a:lnTo>
                  <a:lnTo>
                    <a:pt x="3712362" y="248234"/>
                  </a:lnTo>
                  <a:lnTo>
                    <a:pt x="3719512" y="247688"/>
                  </a:lnTo>
                  <a:lnTo>
                    <a:pt x="3748214" y="229946"/>
                  </a:lnTo>
                  <a:lnTo>
                    <a:pt x="3748722" y="229323"/>
                  </a:lnTo>
                  <a:lnTo>
                    <a:pt x="3759111" y="186524"/>
                  </a:lnTo>
                  <a:lnTo>
                    <a:pt x="3759174" y="183769"/>
                  </a:lnTo>
                  <a:close/>
                </a:path>
                <a:path w="5730240" h="302260">
                  <a:moveTo>
                    <a:pt x="3846195" y="122047"/>
                  </a:moveTo>
                  <a:lnTo>
                    <a:pt x="3839337" y="118364"/>
                  </a:lnTo>
                  <a:lnTo>
                    <a:pt x="3832606" y="116840"/>
                  </a:lnTo>
                  <a:lnTo>
                    <a:pt x="3826002" y="117602"/>
                  </a:lnTo>
                  <a:lnTo>
                    <a:pt x="3821430" y="117983"/>
                  </a:lnTo>
                  <a:lnTo>
                    <a:pt x="3800856" y="141605"/>
                  </a:lnTo>
                  <a:lnTo>
                    <a:pt x="3800856" y="122047"/>
                  </a:lnTo>
                  <a:lnTo>
                    <a:pt x="3794887" y="122301"/>
                  </a:lnTo>
                  <a:lnTo>
                    <a:pt x="3788918" y="122428"/>
                  </a:lnTo>
                  <a:lnTo>
                    <a:pt x="3782949" y="122428"/>
                  </a:lnTo>
                  <a:lnTo>
                    <a:pt x="3782949" y="250952"/>
                  </a:lnTo>
                  <a:lnTo>
                    <a:pt x="3789553" y="251079"/>
                  </a:lnTo>
                  <a:lnTo>
                    <a:pt x="3796157" y="250952"/>
                  </a:lnTo>
                  <a:lnTo>
                    <a:pt x="3802761" y="250698"/>
                  </a:lnTo>
                  <a:lnTo>
                    <a:pt x="3802761" y="183261"/>
                  </a:lnTo>
                  <a:lnTo>
                    <a:pt x="3802964" y="176530"/>
                  </a:lnTo>
                  <a:lnTo>
                    <a:pt x="3813429" y="145415"/>
                  </a:lnTo>
                  <a:lnTo>
                    <a:pt x="3816858" y="142240"/>
                  </a:lnTo>
                  <a:lnTo>
                    <a:pt x="3818318" y="141605"/>
                  </a:lnTo>
                  <a:lnTo>
                    <a:pt x="3820668" y="140589"/>
                  </a:lnTo>
                  <a:lnTo>
                    <a:pt x="3824986" y="140208"/>
                  </a:lnTo>
                  <a:lnTo>
                    <a:pt x="3829812" y="139700"/>
                  </a:lnTo>
                  <a:lnTo>
                    <a:pt x="3834638" y="140716"/>
                  </a:lnTo>
                  <a:lnTo>
                    <a:pt x="3839464" y="143256"/>
                  </a:lnTo>
                  <a:lnTo>
                    <a:pt x="3840543" y="139700"/>
                  </a:lnTo>
                  <a:lnTo>
                    <a:pt x="3841623" y="136144"/>
                  </a:lnTo>
                  <a:lnTo>
                    <a:pt x="3843909" y="129159"/>
                  </a:lnTo>
                  <a:lnTo>
                    <a:pt x="3846195" y="122047"/>
                  </a:lnTo>
                  <a:close/>
                </a:path>
                <a:path w="5730240" h="302260">
                  <a:moveTo>
                    <a:pt x="3948938" y="85852"/>
                  </a:moveTo>
                  <a:lnTo>
                    <a:pt x="3942969" y="88773"/>
                  </a:lnTo>
                  <a:lnTo>
                    <a:pt x="3937000" y="91567"/>
                  </a:lnTo>
                  <a:lnTo>
                    <a:pt x="3930904" y="94107"/>
                  </a:lnTo>
                  <a:lnTo>
                    <a:pt x="3925087" y="115443"/>
                  </a:lnTo>
                  <a:lnTo>
                    <a:pt x="3919372" y="136207"/>
                  </a:lnTo>
                  <a:lnTo>
                    <a:pt x="3913543" y="157124"/>
                  </a:lnTo>
                  <a:lnTo>
                    <a:pt x="3907650" y="177965"/>
                  </a:lnTo>
                  <a:lnTo>
                    <a:pt x="3905466" y="185864"/>
                  </a:lnTo>
                  <a:lnTo>
                    <a:pt x="3903446" y="193827"/>
                  </a:lnTo>
                  <a:lnTo>
                    <a:pt x="3901605" y="201815"/>
                  </a:lnTo>
                  <a:lnTo>
                    <a:pt x="3899916" y="209804"/>
                  </a:lnTo>
                  <a:lnTo>
                    <a:pt x="3898049" y="202666"/>
                  </a:lnTo>
                  <a:lnTo>
                    <a:pt x="3896080" y="195732"/>
                  </a:lnTo>
                  <a:lnTo>
                    <a:pt x="3893997" y="189001"/>
                  </a:lnTo>
                  <a:lnTo>
                    <a:pt x="3885946" y="165430"/>
                  </a:lnTo>
                  <a:lnTo>
                    <a:pt x="3868293" y="113919"/>
                  </a:lnTo>
                  <a:lnTo>
                    <a:pt x="3861308" y="115443"/>
                  </a:lnTo>
                  <a:lnTo>
                    <a:pt x="3854323" y="116713"/>
                  </a:lnTo>
                  <a:lnTo>
                    <a:pt x="3847338" y="117729"/>
                  </a:lnTo>
                  <a:lnTo>
                    <a:pt x="3858183" y="147980"/>
                  </a:lnTo>
                  <a:lnTo>
                    <a:pt x="3869017" y="177965"/>
                  </a:lnTo>
                  <a:lnTo>
                    <a:pt x="3890518" y="237236"/>
                  </a:lnTo>
                  <a:lnTo>
                    <a:pt x="3889756" y="239776"/>
                  </a:lnTo>
                  <a:lnTo>
                    <a:pt x="3889248" y="241681"/>
                  </a:lnTo>
                  <a:lnTo>
                    <a:pt x="3888867" y="242951"/>
                  </a:lnTo>
                  <a:lnTo>
                    <a:pt x="3886200" y="252349"/>
                  </a:lnTo>
                  <a:lnTo>
                    <a:pt x="3859657" y="274701"/>
                  </a:lnTo>
                  <a:lnTo>
                    <a:pt x="3855339" y="274193"/>
                  </a:lnTo>
                  <a:lnTo>
                    <a:pt x="3856863" y="287528"/>
                  </a:lnTo>
                  <a:lnTo>
                    <a:pt x="3857498" y="294259"/>
                  </a:lnTo>
                  <a:lnTo>
                    <a:pt x="3862070" y="295148"/>
                  </a:lnTo>
                  <a:lnTo>
                    <a:pt x="3866261" y="295148"/>
                  </a:lnTo>
                  <a:lnTo>
                    <a:pt x="3893985" y="274701"/>
                  </a:lnTo>
                  <a:lnTo>
                    <a:pt x="3894074" y="274574"/>
                  </a:lnTo>
                  <a:lnTo>
                    <a:pt x="3907917" y="233680"/>
                  </a:lnTo>
                  <a:lnTo>
                    <a:pt x="3914762" y="209804"/>
                  </a:lnTo>
                  <a:lnTo>
                    <a:pt x="3918407" y="197091"/>
                  </a:lnTo>
                  <a:lnTo>
                    <a:pt x="3928757" y="160248"/>
                  </a:lnTo>
                  <a:lnTo>
                    <a:pt x="3938930" y="123177"/>
                  </a:lnTo>
                  <a:lnTo>
                    <a:pt x="3948938" y="85852"/>
                  </a:lnTo>
                  <a:close/>
                </a:path>
                <a:path w="5730240" h="302260">
                  <a:moveTo>
                    <a:pt x="4902073" y="71247"/>
                  </a:moveTo>
                  <a:lnTo>
                    <a:pt x="4894453" y="32258"/>
                  </a:lnTo>
                  <a:lnTo>
                    <a:pt x="4881499" y="18008"/>
                  </a:lnTo>
                  <a:lnTo>
                    <a:pt x="4881499" y="66294"/>
                  </a:lnTo>
                  <a:lnTo>
                    <a:pt x="4881499" y="75692"/>
                  </a:lnTo>
                  <a:lnTo>
                    <a:pt x="4868659" y="113449"/>
                  </a:lnTo>
                  <a:lnTo>
                    <a:pt x="4836668" y="127635"/>
                  </a:lnTo>
                  <a:lnTo>
                    <a:pt x="4827168" y="130492"/>
                  </a:lnTo>
                  <a:lnTo>
                    <a:pt x="4817719" y="133540"/>
                  </a:lnTo>
                  <a:lnTo>
                    <a:pt x="4808347" y="136779"/>
                  </a:lnTo>
                  <a:lnTo>
                    <a:pt x="4808347" y="56007"/>
                  </a:lnTo>
                  <a:lnTo>
                    <a:pt x="4854702" y="41910"/>
                  </a:lnTo>
                  <a:lnTo>
                    <a:pt x="4860925" y="41148"/>
                  </a:lnTo>
                  <a:lnTo>
                    <a:pt x="4864227" y="41656"/>
                  </a:lnTo>
                  <a:lnTo>
                    <a:pt x="4869434" y="42672"/>
                  </a:lnTo>
                  <a:lnTo>
                    <a:pt x="4873625" y="46228"/>
                  </a:lnTo>
                  <a:lnTo>
                    <a:pt x="4879975" y="58420"/>
                  </a:lnTo>
                  <a:lnTo>
                    <a:pt x="4881499" y="66294"/>
                  </a:lnTo>
                  <a:lnTo>
                    <a:pt x="4881499" y="18008"/>
                  </a:lnTo>
                  <a:lnTo>
                    <a:pt x="4880483" y="17145"/>
                  </a:lnTo>
                  <a:lnTo>
                    <a:pt x="4874260" y="14859"/>
                  </a:lnTo>
                  <a:lnTo>
                    <a:pt x="4866894" y="14605"/>
                  </a:lnTo>
                  <a:lnTo>
                    <a:pt x="4861687" y="14351"/>
                  </a:lnTo>
                  <a:lnTo>
                    <a:pt x="4816551" y="26504"/>
                  </a:lnTo>
                  <a:lnTo>
                    <a:pt x="4789424" y="36576"/>
                  </a:lnTo>
                  <a:lnTo>
                    <a:pt x="4789424" y="262636"/>
                  </a:lnTo>
                  <a:lnTo>
                    <a:pt x="4795774" y="260096"/>
                  </a:lnTo>
                  <a:lnTo>
                    <a:pt x="4801997" y="257683"/>
                  </a:lnTo>
                  <a:lnTo>
                    <a:pt x="4808347" y="255397"/>
                  </a:lnTo>
                  <a:lnTo>
                    <a:pt x="4808347" y="163449"/>
                  </a:lnTo>
                  <a:lnTo>
                    <a:pt x="4817681" y="160235"/>
                  </a:lnTo>
                  <a:lnTo>
                    <a:pt x="4827041" y="157226"/>
                  </a:lnTo>
                  <a:lnTo>
                    <a:pt x="4836452" y="154419"/>
                  </a:lnTo>
                  <a:lnTo>
                    <a:pt x="4845939" y="151765"/>
                  </a:lnTo>
                  <a:lnTo>
                    <a:pt x="4860480" y="146812"/>
                  </a:lnTo>
                  <a:lnTo>
                    <a:pt x="4872672" y="140335"/>
                  </a:lnTo>
                  <a:lnTo>
                    <a:pt x="4876927" y="136779"/>
                  </a:lnTo>
                  <a:lnTo>
                    <a:pt x="4882477" y="132156"/>
                  </a:lnTo>
                  <a:lnTo>
                    <a:pt x="4889893" y="122008"/>
                  </a:lnTo>
                  <a:lnTo>
                    <a:pt x="4895202" y="110667"/>
                  </a:lnTo>
                  <a:lnTo>
                    <a:pt x="4899012" y="98412"/>
                  </a:lnTo>
                  <a:lnTo>
                    <a:pt x="4901311" y="85280"/>
                  </a:lnTo>
                  <a:lnTo>
                    <a:pt x="4902073" y="71247"/>
                  </a:lnTo>
                  <a:close/>
                </a:path>
                <a:path w="5730240" h="302260">
                  <a:moveTo>
                    <a:pt x="4984750" y="67310"/>
                  </a:moveTo>
                  <a:lnTo>
                    <a:pt x="4978273" y="61341"/>
                  </a:lnTo>
                  <a:lnTo>
                    <a:pt x="4971796" y="58547"/>
                  </a:lnTo>
                  <a:lnTo>
                    <a:pt x="4965446" y="58801"/>
                  </a:lnTo>
                  <a:lnTo>
                    <a:pt x="4961001" y="58928"/>
                  </a:lnTo>
                  <a:lnTo>
                    <a:pt x="4941443" y="88646"/>
                  </a:lnTo>
                  <a:lnTo>
                    <a:pt x="4941443" y="63754"/>
                  </a:lnTo>
                  <a:lnTo>
                    <a:pt x="4924552" y="65278"/>
                  </a:lnTo>
                  <a:lnTo>
                    <a:pt x="4924552" y="229108"/>
                  </a:lnTo>
                  <a:lnTo>
                    <a:pt x="4936998" y="227838"/>
                  </a:lnTo>
                  <a:lnTo>
                    <a:pt x="4943348" y="227457"/>
                  </a:lnTo>
                  <a:lnTo>
                    <a:pt x="4943348" y="141732"/>
                  </a:lnTo>
                  <a:lnTo>
                    <a:pt x="4943538" y="133070"/>
                  </a:lnTo>
                  <a:lnTo>
                    <a:pt x="4953381" y="93472"/>
                  </a:lnTo>
                  <a:lnTo>
                    <a:pt x="4958524" y="88646"/>
                  </a:lnTo>
                  <a:lnTo>
                    <a:pt x="4960366" y="87630"/>
                  </a:lnTo>
                  <a:lnTo>
                    <a:pt x="4964557" y="87503"/>
                  </a:lnTo>
                  <a:lnTo>
                    <a:pt x="4969129" y="87249"/>
                  </a:lnTo>
                  <a:lnTo>
                    <a:pt x="4973701" y="89154"/>
                  </a:lnTo>
                  <a:lnTo>
                    <a:pt x="4978273" y="93091"/>
                  </a:lnTo>
                  <a:lnTo>
                    <a:pt x="4979733" y="87249"/>
                  </a:lnTo>
                  <a:lnTo>
                    <a:pt x="4984750" y="67310"/>
                  </a:lnTo>
                  <a:close/>
                </a:path>
                <a:path w="5730240" h="302260">
                  <a:moveTo>
                    <a:pt x="5093462" y="148844"/>
                  </a:moveTo>
                  <a:lnTo>
                    <a:pt x="5085308" y="98844"/>
                  </a:lnTo>
                  <a:lnTo>
                    <a:pt x="5077015" y="83312"/>
                  </a:lnTo>
                  <a:lnTo>
                    <a:pt x="5074120" y="79387"/>
                  </a:lnTo>
                  <a:lnTo>
                    <a:pt x="5074120" y="148844"/>
                  </a:lnTo>
                  <a:lnTo>
                    <a:pt x="5073574" y="162966"/>
                  </a:lnTo>
                  <a:lnTo>
                    <a:pt x="5059997" y="201358"/>
                  </a:lnTo>
                  <a:lnTo>
                    <a:pt x="5041646" y="208661"/>
                  </a:lnTo>
                  <a:lnTo>
                    <a:pt x="5034902" y="207264"/>
                  </a:lnTo>
                  <a:lnTo>
                    <a:pt x="5011305" y="171818"/>
                  </a:lnTo>
                  <a:lnTo>
                    <a:pt x="5009007" y="144272"/>
                  </a:lnTo>
                  <a:lnTo>
                    <a:pt x="5009578" y="129565"/>
                  </a:lnTo>
                  <a:lnTo>
                    <a:pt x="5023231" y="90944"/>
                  </a:lnTo>
                  <a:lnTo>
                    <a:pt x="5064887" y="100965"/>
                  </a:lnTo>
                  <a:lnTo>
                    <a:pt x="5074005" y="144272"/>
                  </a:lnTo>
                  <a:lnTo>
                    <a:pt x="5074120" y="148844"/>
                  </a:lnTo>
                  <a:lnTo>
                    <a:pt x="5074120" y="79387"/>
                  </a:lnTo>
                  <a:lnTo>
                    <a:pt x="5071211" y="75438"/>
                  </a:lnTo>
                  <a:lnTo>
                    <a:pt x="5062410" y="67627"/>
                  </a:lnTo>
                  <a:lnTo>
                    <a:pt x="5052542" y="62585"/>
                  </a:lnTo>
                  <a:lnTo>
                    <a:pt x="5041646" y="60325"/>
                  </a:lnTo>
                  <a:lnTo>
                    <a:pt x="5031740" y="60807"/>
                  </a:lnTo>
                  <a:lnTo>
                    <a:pt x="4999215" y="89103"/>
                  </a:lnTo>
                  <a:lnTo>
                    <a:pt x="4989576" y="143891"/>
                  </a:lnTo>
                  <a:lnTo>
                    <a:pt x="4990452" y="162966"/>
                  </a:lnTo>
                  <a:lnTo>
                    <a:pt x="5004054" y="207645"/>
                  </a:lnTo>
                  <a:lnTo>
                    <a:pt x="5041646" y="231521"/>
                  </a:lnTo>
                  <a:lnTo>
                    <a:pt x="5048732" y="231419"/>
                  </a:lnTo>
                  <a:lnTo>
                    <a:pt x="5081752" y="208661"/>
                  </a:lnTo>
                  <a:lnTo>
                    <a:pt x="5083454" y="205867"/>
                  </a:lnTo>
                  <a:lnTo>
                    <a:pt x="5086985" y="197739"/>
                  </a:lnTo>
                  <a:lnTo>
                    <a:pt x="5089817" y="188188"/>
                  </a:lnTo>
                  <a:lnTo>
                    <a:pt x="5091836" y="176872"/>
                  </a:lnTo>
                  <a:lnTo>
                    <a:pt x="5093055" y="163753"/>
                  </a:lnTo>
                  <a:lnTo>
                    <a:pt x="5093462" y="148844"/>
                  </a:lnTo>
                  <a:close/>
                </a:path>
                <a:path w="5730240" h="302260">
                  <a:moveTo>
                    <a:pt x="5205730" y="195326"/>
                  </a:moveTo>
                  <a:lnTo>
                    <a:pt x="5199761" y="192913"/>
                  </a:lnTo>
                  <a:lnTo>
                    <a:pt x="5193665" y="190627"/>
                  </a:lnTo>
                  <a:lnTo>
                    <a:pt x="5187569" y="188214"/>
                  </a:lnTo>
                  <a:lnTo>
                    <a:pt x="5167376" y="225425"/>
                  </a:lnTo>
                  <a:lnTo>
                    <a:pt x="5160137" y="224155"/>
                  </a:lnTo>
                  <a:lnTo>
                    <a:pt x="5131638" y="184937"/>
                  </a:lnTo>
                  <a:lnTo>
                    <a:pt x="5129530" y="156083"/>
                  </a:lnTo>
                  <a:lnTo>
                    <a:pt x="5130076" y="140995"/>
                  </a:lnTo>
                  <a:lnTo>
                    <a:pt x="5143004" y="104152"/>
                  </a:lnTo>
                  <a:lnTo>
                    <a:pt x="5154434" y="98577"/>
                  </a:lnTo>
                  <a:lnTo>
                    <a:pt x="5161153" y="98806"/>
                  </a:lnTo>
                  <a:lnTo>
                    <a:pt x="5186045" y="136525"/>
                  </a:lnTo>
                  <a:lnTo>
                    <a:pt x="5203952" y="135763"/>
                  </a:lnTo>
                  <a:lnTo>
                    <a:pt x="5201894" y="123621"/>
                  </a:lnTo>
                  <a:lnTo>
                    <a:pt x="5198808" y="112712"/>
                  </a:lnTo>
                  <a:lnTo>
                    <a:pt x="5194655" y="103047"/>
                  </a:lnTo>
                  <a:lnTo>
                    <a:pt x="5191899" y="98577"/>
                  </a:lnTo>
                  <a:lnTo>
                    <a:pt x="5189474" y="94615"/>
                  </a:lnTo>
                  <a:lnTo>
                    <a:pt x="5153457" y="75247"/>
                  </a:lnTo>
                  <a:lnTo>
                    <a:pt x="5146776" y="75996"/>
                  </a:lnTo>
                  <a:lnTo>
                    <a:pt x="5116322" y="108458"/>
                  </a:lnTo>
                  <a:lnTo>
                    <a:pt x="5110353" y="154051"/>
                  </a:lnTo>
                  <a:lnTo>
                    <a:pt x="5111216" y="173482"/>
                  </a:lnTo>
                  <a:lnTo>
                    <a:pt x="5124069" y="219075"/>
                  </a:lnTo>
                  <a:lnTo>
                    <a:pt x="5160264" y="247015"/>
                  </a:lnTo>
                  <a:lnTo>
                    <a:pt x="5168874" y="247523"/>
                  </a:lnTo>
                  <a:lnTo>
                    <a:pt x="5176799" y="245960"/>
                  </a:lnTo>
                  <a:lnTo>
                    <a:pt x="5184013" y="242328"/>
                  </a:lnTo>
                  <a:lnTo>
                    <a:pt x="5190490" y="236601"/>
                  </a:lnTo>
                  <a:lnTo>
                    <a:pt x="5196078" y="228892"/>
                  </a:lnTo>
                  <a:lnTo>
                    <a:pt x="5197691" y="225425"/>
                  </a:lnTo>
                  <a:lnTo>
                    <a:pt x="5200485" y="219443"/>
                  </a:lnTo>
                  <a:lnTo>
                    <a:pt x="5203698" y="208267"/>
                  </a:lnTo>
                  <a:lnTo>
                    <a:pt x="5205730" y="195326"/>
                  </a:lnTo>
                  <a:close/>
                </a:path>
                <a:path w="5730240" h="302260">
                  <a:moveTo>
                    <a:pt x="5316690" y="191109"/>
                  </a:moveTo>
                  <a:lnTo>
                    <a:pt x="5308841" y="139649"/>
                  </a:lnTo>
                  <a:lnTo>
                    <a:pt x="5297170" y="117640"/>
                  </a:lnTo>
                  <a:lnTo>
                    <a:pt x="5297170" y="172593"/>
                  </a:lnTo>
                  <a:lnTo>
                    <a:pt x="5236337" y="160274"/>
                  </a:lnTo>
                  <a:lnTo>
                    <a:pt x="5251704" y="120523"/>
                  </a:lnTo>
                  <a:lnTo>
                    <a:pt x="5258816" y="117729"/>
                  </a:lnTo>
                  <a:lnTo>
                    <a:pt x="5267325" y="119507"/>
                  </a:lnTo>
                  <a:lnTo>
                    <a:pt x="5294820" y="154025"/>
                  </a:lnTo>
                  <a:lnTo>
                    <a:pt x="5297170" y="172593"/>
                  </a:lnTo>
                  <a:lnTo>
                    <a:pt x="5297170" y="117640"/>
                  </a:lnTo>
                  <a:lnTo>
                    <a:pt x="5256352" y="95897"/>
                  </a:lnTo>
                  <a:lnTo>
                    <a:pt x="5246662" y="98196"/>
                  </a:lnTo>
                  <a:lnTo>
                    <a:pt x="5219789" y="137350"/>
                  </a:lnTo>
                  <a:lnTo>
                    <a:pt x="5216271" y="173355"/>
                  </a:lnTo>
                  <a:lnTo>
                    <a:pt x="5217147" y="192354"/>
                  </a:lnTo>
                  <a:lnTo>
                    <a:pt x="5230241" y="238252"/>
                  </a:lnTo>
                  <a:lnTo>
                    <a:pt x="5268087" y="267970"/>
                  </a:lnTo>
                  <a:lnTo>
                    <a:pt x="5277180" y="268998"/>
                  </a:lnTo>
                  <a:lnTo>
                    <a:pt x="5285422" y="268084"/>
                  </a:lnTo>
                  <a:lnTo>
                    <a:pt x="5292801" y="265239"/>
                  </a:lnTo>
                  <a:lnTo>
                    <a:pt x="5299329" y="260477"/>
                  </a:lnTo>
                  <a:lnTo>
                    <a:pt x="5304942" y="253911"/>
                  </a:lnTo>
                  <a:lnTo>
                    <a:pt x="5309108" y="246634"/>
                  </a:lnTo>
                  <a:lnTo>
                    <a:pt x="5309616" y="245770"/>
                  </a:lnTo>
                  <a:lnTo>
                    <a:pt x="5313324" y="236029"/>
                  </a:lnTo>
                  <a:lnTo>
                    <a:pt x="5316093" y="224663"/>
                  </a:lnTo>
                  <a:lnTo>
                    <a:pt x="5296916" y="217424"/>
                  </a:lnTo>
                  <a:lnTo>
                    <a:pt x="5294630" y="225171"/>
                  </a:lnTo>
                  <a:lnTo>
                    <a:pt x="5291975" y="231622"/>
                  </a:lnTo>
                  <a:lnTo>
                    <a:pt x="5288966" y="236791"/>
                  </a:lnTo>
                  <a:lnTo>
                    <a:pt x="5285613" y="240665"/>
                  </a:lnTo>
                  <a:lnTo>
                    <a:pt x="5280787" y="245110"/>
                  </a:lnTo>
                  <a:lnTo>
                    <a:pt x="5275072" y="246634"/>
                  </a:lnTo>
                  <a:lnTo>
                    <a:pt x="5268214" y="245237"/>
                  </a:lnTo>
                  <a:lnTo>
                    <a:pt x="5241404" y="217424"/>
                  </a:lnTo>
                  <a:lnTo>
                    <a:pt x="5235321" y="182880"/>
                  </a:lnTo>
                  <a:lnTo>
                    <a:pt x="5316601" y="199136"/>
                  </a:lnTo>
                  <a:lnTo>
                    <a:pt x="5316690" y="191109"/>
                  </a:lnTo>
                  <a:close/>
                </a:path>
                <a:path w="5730240" h="302260">
                  <a:moveTo>
                    <a:pt x="5423789" y="234315"/>
                  </a:moveTo>
                  <a:lnTo>
                    <a:pt x="5402351" y="199847"/>
                  </a:lnTo>
                  <a:lnTo>
                    <a:pt x="5370322" y="180848"/>
                  </a:lnTo>
                  <a:lnTo>
                    <a:pt x="5364861" y="177546"/>
                  </a:lnTo>
                  <a:lnTo>
                    <a:pt x="5363083" y="176149"/>
                  </a:lnTo>
                  <a:lnTo>
                    <a:pt x="5359781" y="173736"/>
                  </a:lnTo>
                  <a:lnTo>
                    <a:pt x="5357495" y="170815"/>
                  </a:lnTo>
                  <a:lnTo>
                    <a:pt x="5355971" y="167513"/>
                  </a:lnTo>
                  <a:lnTo>
                    <a:pt x="5354447" y="164338"/>
                  </a:lnTo>
                  <a:lnTo>
                    <a:pt x="5353685" y="161036"/>
                  </a:lnTo>
                  <a:lnTo>
                    <a:pt x="5353685" y="151765"/>
                  </a:lnTo>
                  <a:lnTo>
                    <a:pt x="5355463" y="147193"/>
                  </a:lnTo>
                  <a:lnTo>
                    <a:pt x="5359273" y="143510"/>
                  </a:lnTo>
                  <a:lnTo>
                    <a:pt x="5362829" y="139954"/>
                  </a:lnTo>
                  <a:lnTo>
                    <a:pt x="5398135" y="155448"/>
                  </a:lnTo>
                  <a:lnTo>
                    <a:pt x="5401310" y="170942"/>
                  </a:lnTo>
                  <a:lnTo>
                    <a:pt x="5407406" y="170688"/>
                  </a:lnTo>
                  <a:lnTo>
                    <a:pt x="5419598" y="169926"/>
                  </a:lnTo>
                  <a:lnTo>
                    <a:pt x="5418544" y="162217"/>
                  </a:lnTo>
                  <a:lnTo>
                    <a:pt x="5417121" y="155257"/>
                  </a:lnTo>
                  <a:lnTo>
                    <a:pt x="5415305" y="149072"/>
                  </a:lnTo>
                  <a:lnTo>
                    <a:pt x="5413057" y="143510"/>
                  </a:lnTo>
                  <a:lnTo>
                    <a:pt x="5410987" y="138938"/>
                  </a:lnTo>
                  <a:lnTo>
                    <a:pt x="5410073" y="136906"/>
                  </a:lnTo>
                  <a:lnTo>
                    <a:pt x="5376037" y="117348"/>
                  </a:lnTo>
                  <a:lnTo>
                    <a:pt x="5370322" y="116332"/>
                  </a:lnTo>
                  <a:lnTo>
                    <a:pt x="5348224" y="123952"/>
                  </a:lnTo>
                  <a:lnTo>
                    <a:pt x="5344414" y="127254"/>
                  </a:lnTo>
                  <a:lnTo>
                    <a:pt x="5341366" y="131953"/>
                  </a:lnTo>
                  <a:lnTo>
                    <a:pt x="5339080" y="137668"/>
                  </a:lnTo>
                  <a:lnTo>
                    <a:pt x="5336921" y="143510"/>
                  </a:lnTo>
                  <a:lnTo>
                    <a:pt x="5335778" y="150114"/>
                  </a:lnTo>
                  <a:lnTo>
                    <a:pt x="5335778" y="165354"/>
                  </a:lnTo>
                  <a:lnTo>
                    <a:pt x="5356466" y="201650"/>
                  </a:lnTo>
                  <a:lnTo>
                    <a:pt x="5390134" y="221488"/>
                  </a:lnTo>
                  <a:lnTo>
                    <a:pt x="5396484" y="225679"/>
                  </a:lnTo>
                  <a:lnTo>
                    <a:pt x="5399151" y="228473"/>
                  </a:lnTo>
                  <a:lnTo>
                    <a:pt x="5402707" y="232664"/>
                  </a:lnTo>
                  <a:lnTo>
                    <a:pt x="5404612" y="237871"/>
                  </a:lnTo>
                  <a:lnTo>
                    <a:pt x="5404612" y="251079"/>
                  </a:lnTo>
                  <a:lnTo>
                    <a:pt x="5402453" y="256921"/>
                  </a:lnTo>
                  <a:lnTo>
                    <a:pt x="5398389" y="261493"/>
                  </a:lnTo>
                  <a:lnTo>
                    <a:pt x="5394198" y="266065"/>
                  </a:lnTo>
                  <a:lnTo>
                    <a:pt x="5387848" y="267589"/>
                  </a:lnTo>
                  <a:lnTo>
                    <a:pt x="5370830" y="264795"/>
                  </a:lnTo>
                  <a:lnTo>
                    <a:pt x="5351018" y="227203"/>
                  </a:lnTo>
                  <a:lnTo>
                    <a:pt x="5338826" y="227965"/>
                  </a:lnTo>
                  <a:lnTo>
                    <a:pt x="5332730" y="228219"/>
                  </a:lnTo>
                  <a:lnTo>
                    <a:pt x="5334749" y="240842"/>
                  </a:lnTo>
                  <a:lnTo>
                    <a:pt x="5337784" y="252031"/>
                  </a:lnTo>
                  <a:lnTo>
                    <a:pt x="5360632" y="282600"/>
                  </a:lnTo>
                  <a:lnTo>
                    <a:pt x="5388102" y="290449"/>
                  </a:lnTo>
                  <a:lnTo>
                    <a:pt x="5395849" y="289433"/>
                  </a:lnTo>
                  <a:lnTo>
                    <a:pt x="5409438" y="282575"/>
                  </a:lnTo>
                  <a:lnTo>
                    <a:pt x="5414645" y="276860"/>
                  </a:lnTo>
                  <a:lnTo>
                    <a:pt x="5418328" y="269240"/>
                  </a:lnTo>
                  <a:lnTo>
                    <a:pt x="5418975" y="267589"/>
                  </a:lnTo>
                  <a:lnTo>
                    <a:pt x="5420677" y="263309"/>
                  </a:lnTo>
                  <a:lnTo>
                    <a:pt x="5422392" y="257111"/>
                  </a:lnTo>
                  <a:lnTo>
                    <a:pt x="5423433" y="250634"/>
                  </a:lnTo>
                  <a:lnTo>
                    <a:pt x="5423789" y="243840"/>
                  </a:lnTo>
                  <a:lnTo>
                    <a:pt x="5423789" y="234315"/>
                  </a:lnTo>
                  <a:close/>
                </a:path>
                <a:path w="5730240" h="302260">
                  <a:moveTo>
                    <a:pt x="5531358" y="241935"/>
                  </a:moveTo>
                  <a:lnTo>
                    <a:pt x="5509780" y="210070"/>
                  </a:lnTo>
                  <a:lnTo>
                    <a:pt x="5477383" y="194437"/>
                  </a:lnTo>
                  <a:lnTo>
                    <a:pt x="5471922" y="191643"/>
                  </a:lnTo>
                  <a:lnTo>
                    <a:pt x="5460619" y="176149"/>
                  </a:lnTo>
                  <a:lnTo>
                    <a:pt x="5460708" y="166624"/>
                  </a:lnTo>
                  <a:lnTo>
                    <a:pt x="5462397" y="162052"/>
                  </a:lnTo>
                  <a:lnTo>
                    <a:pt x="5466080" y="158242"/>
                  </a:lnTo>
                  <a:lnTo>
                    <a:pt x="5469763" y="154305"/>
                  </a:lnTo>
                  <a:lnTo>
                    <a:pt x="5475986" y="152781"/>
                  </a:lnTo>
                  <a:lnTo>
                    <a:pt x="5484622" y="153289"/>
                  </a:lnTo>
                  <a:lnTo>
                    <a:pt x="5491861" y="153797"/>
                  </a:lnTo>
                  <a:lnTo>
                    <a:pt x="5497576" y="156337"/>
                  </a:lnTo>
                  <a:lnTo>
                    <a:pt x="5501513" y="161290"/>
                  </a:lnTo>
                  <a:lnTo>
                    <a:pt x="5505577" y="166243"/>
                  </a:lnTo>
                  <a:lnTo>
                    <a:pt x="5507990" y="172847"/>
                  </a:lnTo>
                  <a:lnTo>
                    <a:pt x="5508752" y="181356"/>
                  </a:lnTo>
                  <a:lnTo>
                    <a:pt x="5514975" y="180340"/>
                  </a:lnTo>
                  <a:lnTo>
                    <a:pt x="5521071" y="179197"/>
                  </a:lnTo>
                  <a:lnTo>
                    <a:pt x="5527167" y="177927"/>
                  </a:lnTo>
                  <a:lnTo>
                    <a:pt x="5526113" y="170408"/>
                  </a:lnTo>
                  <a:lnTo>
                    <a:pt x="5499481" y="133223"/>
                  </a:lnTo>
                  <a:lnTo>
                    <a:pt x="5477383" y="130048"/>
                  </a:lnTo>
                  <a:lnTo>
                    <a:pt x="5472049" y="130683"/>
                  </a:lnTo>
                  <a:lnTo>
                    <a:pt x="5461889" y="134239"/>
                  </a:lnTo>
                  <a:lnTo>
                    <a:pt x="5457952" y="136525"/>
                  </a:lnTo>
                  <a:lnTo>
                    <a:pt x="5455031" y="139446"/>
                  </a:lnTo>
                  <a:lnTo>
                    <a:pt x="5451221" y="143129"/>
                  </a:lnTo>
                  <a:lnTo>
                    <a:pt x="5448046" y="148082"/>
                  </a:lnTo>
                  <a:lnTo>
                    <a:pt x="5445785" y="154305"/>
                  </a:lnTo>
                  <a:lnTo>
                    <a:pt x="5443601" y="160020"/>
                  </a:lnTo>
                  <a:lnTo>
                    <a:pt x="5442521" y="166243"/>
                  </a:lnTo>
                  <a:lnTo>
                    <a:pt x="5442458" y="181864"/>
                  </a:lnTo>
                  <a:lnTo>
                    <a:pt x="5443855" y="189357"/>
                  </a:lnTo>
                  <a:lnTo>
                    <a:pt x="5469737" y="220306"/>
                  </a:lnTo>
                  <a:lnTo>
                    <a:pt x="5497449" y="233172"/>
                  </a:lnTo>
                  <a:lnTo>
                    <a:pt x="5503926" y="236474"/>
                  </a:lnTo>
                  <a:lnTo>
                    <a:pt x="5506466" y="239014"/>
                  </a:lnTo>
                  <a:lnTo>
                    <a:pt x="5510149" y="242824"/>
                  </a:lnTo>
                  <a:lnTo>
                    <a:pt x="5512054" y="247777"/>
                  </a:lnTo>
                  <a:lnTo>
                    <a:pt x="5512054" y="260985"/>
                  </a:lnTo>
                  <a:lnTo>
                    <a:pt x="5510022" y="267081"/>
                  </a:lnTo>
                  <a:lnTo>
                    <a:pt x="5505831" y="272161"/>
                  </a:lnTo>
                  <a:lnTo>
                    <a:pt x="5501640" y="277114"/>
                  </a:lnTo>
                  <a:lnTo>
                    <a:pt x="5495163" y="279527"/>
                  </a:lnTo>
                  <a:lnTo>
                    <a:pt x="5486527" y="278892"/>
                  </a:lnTo>
                  <a:lnTo>
                    <a:pt x="5478018" y="278384"/>
                  </a:lnTo>
                  <a:lnTo>
                    <a:pt x="5457825" y="242570"/>
                  </a:lnTo>
                  <a:lnTo>
                    <a:pt x="5451729" y="243459"/>
                  </a:lnTo>
                  <a:lnTo>
                    <a:pt x="5439410" y="244983"/>
                  </a:lnTo>
                  <a:lnTo>
                    <a:pt x="5441467" y="257467"/>
                  </a:lnTo>
                  <a:lnTo>
                    <a:pt x="5444528" y="268389"/>
                  </a:lnTo>
                  <a:lnTo>
                    <a:pt x="5476506" y="300240"/>
                  </a:lnTo>
                  <a:lnTo>
                    <a:pt x="5495417" y="302260"/>
                  </a:lnTo>
                  <a:lnTo>
                    <a:pt x="5503164" y="300482"/>
                  </a:lnTo>
                  <a:lnTo>
                    <a:pt x="5510022" y="296164"/>
                  </a:lnTo>
                  <a:lnTo>
                    <a:pt x="5517007" y="291846"/>
                  </a:lnTo>
                  <a:lnTo>
                    <a:pt x="5522214" y="285623"/>
                  </a:lnTo>
                  <a:lnTo>
                    <a:pt x="5524970" y="279527"/>
                  </a:lnTo>
                  <a:lnTo>
                    <a:pt x="5525897" y="277495"/>
                  </a:lnTo>
                  <a:lnTo>
                    <a:pt x="5528297" y="271284"/>
                  </a:lnTo>
                  <a:lnTo>
                    <a:pt x="5529999" y="264858"/>
                  </a:lnTo>
                  <a:lnTo>
                    <a:pt x="5531015" y="258254"/>
                  </a:lnTo>
                  <a:lnTo>
                    <a:pt x="5531358" y="251460"/>
                  </a:lnTo>
                  <a:lnTo>
                    <a:pt x="5531358" y="241935"/>
                  </a:lnTo>
                  <a:close/>
                </a:path>
                <a:path w="5730240" h="302260">
                  <a:moveTo>
                    <a:pt x="5650865" y="203200"/>
                  </a:moveTo>
                  <a:lnTo>
                    <a:pt x="5642876" y="155778"/>
                  </a:lnTo>
                  <a:lnTo>
                    <a:pt x="5631942" y="139801"/>
                  </a:lnTo>
                  <a:lnTo>
                    <a:pt x="5631942" y="208280"/>
                  </a:lnTo>
                  <a:lnTo>
                    <a:pt x="5631358" y="223469"/>
                  </a:lnTo>
                  <a:lnTo>
                    <a:pt x="5617781" y="265430"/>
                  </a:lnTo>
                  <a:lnTo>
                    <a:pt x="5599557" y="276733"/>
                  </a:lnTo>
                  <a:lnTo>
                    <a:pt x="5592864" y="276453"/>
                  </a:lnTo>
                  <a:lnTo>
                    <a:pt x="5569280" y="244055"/>
                  </a:lnTo>
                  <a:lnTo>
                    <a:pt x="5566918" y="216662"/>
                  </a:lnTo>
                  <a:lnTo>
                    <a:pt x="5567502" y="201904"/>
                  </a:lnTo>
                  <a:lnTo>
                    <a:pt x="5581205" y="161874"/>
                  </a:lnTo>
                  <a:lnTo>
                    <a:pt x="5599557" y="151257"/>
                  </a:lnTo>
                  <a:lnTo>
                    <a:pt x="5606199" y="151460"/>
                  </a:lnTo>
                  <a:lnTo>
                    <a:pt x="5629592" y="182016"/>
                  </a:lnTo>
                  <a:lnTo>
                    <a:pt x="5631942" y="208280"/>
                  </a:lnTo>
                  <a:lnTo>
                    <a:pt x="5631942" y="139801"/>
                  </a:lnTo>
                  <a:lnTo>
                    <a:pt x="5628970" y="136563"/>
                  </a:lnTo>
                  <a:lnTo>
                    <a:pt x="5620232" y="131064"/>
                  </a:lnTo>
                  <a:lnTo>
                    <a:pt x="5610441" y="128333"/>
                  </a:lnTo>
                  <a:lnTo>
                    <a:pt x="5599557" y="128270"/>
                  </a:lnTo>
                  <a:lnTo>
                    <a:pt x="5589740" y="130492"/>
                  </a:lnTo>
                  <a:lnTo>
                    <a:pt x="5557304" y="162102"/>
                  </a:lnTo>
                  <a:lnTo>
                    <a:pt x="5547652" y="216662"/>
                  </a:lnTo>
                  <a:lnTo>
                    <a:pt x="5547652" y="218249"/>
                  </a:lnTo>
                  <a:lnTo>
                    <a:pt x="5555704" y="268478"/>
                  </a:lnTo>
                  <a:lnTo>
                    <a:pt x="5588546" y="299250"/>
                  </a:lnTo>
                  <a:lnTo>
                    <a:pt x="5599557" y="299466"/>
                  </a:lnTo>
                  <a:lnTo>
                    <a:pt x="5606643" y="298030"/>
                  </a:lnTo>
                  <a:lnTo>
                    <a:pt x="5633555" y="276733"/>
                  </a:lnTo>
                  <a:lnTo>
                    <a:pt x="5636806" y="271868"/>
                  </a:lnTo>
                  <a:lnTo>
                    <a:pt x="5649315" y="231775"/>
                  </a:lnTo>
                  <a:lnTo>
                    <a:pt x="5650471" y="218249"/>
                  </a:lnTo>
                  <a:lnTo>
                    <a:pt x="5650865" y="203200"/>
                  </a:lnTo>
                  <a:close/>
                </a:path>
                <a:path w="5730240" h="302260">
                  <a:moveTo>
                    <a:pt x="5730113" y="104394"/>
                  </a:moveTo>
                  <a:lnTo>
                    <a:pt x="5724017" y="100838"/>
                  </a:lnTo>
                  <a:lnTo>
                    <a:pt x="5718048" y="100203"/>
                  </a:lnTo>
                  <a:lnTo>
                    <a:pt x="5707888" y="103886"/>
                  </a:lnTo>
                  <a:lnTo>
                    <a:pt x="5689219" y="138430"/>
                  </a:lnTo>
                  <a:lnTo>
                    <a:pt x="5689219" y="113665"/>
                  </a:lnTo>
                  <a:lnTo>
                    <a:pt x="5683885" y="115316"/>
                  </a:lnTo>
                  <a:lnTo>
                    <a:pt x="5678424" y="116840"/>
                  </a:lnTo>
                  <a:lnTo>
                    <a:pt x="5672963" y="118237"/>
                  </a:lnTo>
                  <a:lnTo>
                    <a:pt x="5672963" y="282067"/>
                  </a:lnTo>
                  <a:lnTo>
                    <a:pt x="5685028" y="278765"/>
                  </a:lnTo>
                  <a:lnTo>
                    <a:pt x="5690997" y="276860"/>
                  </a:lnTo>
                  <a:lnTo>
                    <a:pt x="5690997" y="191135"/>
                  </a:lnTo>
                  <a:lnTo>
                    <a:pt x="5691187" y="182473"/>
                  </a:lnTo>
                  <a:lnTo>
                    <a:pt x="5700649" y="140462"/>
                  </a:lnTo>
                  <a:lnTo>
                    <a:pt x="5715508" y="129794"/>
                  </a:lnTo>
                  <a:lnTo>
                    <a:pt x="5719826" y="130175"/>
                  </a:lnTo>
                  <a:lnTo>
                    <a:pt x="5724144" y="132588"/>
                  </a:lnTo>
                  <a:lnTo>
                    <a:pt x="5724741" y="129794"/>
                  </a:lnTo>
                  <a:lnTo>
                    <a:pt x="5728652" y="111442"/>
                  </a:lnTo>
                  <a:lnTo>
                    <a:pt x="5730113" y="1043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/>
          <p:nvPr/>
        </p:nvSpPr>
        <p:spPr>
          <a:xfrm>
            <a:off x="2895600" y="4558791"/>
            <a:ext cx="627380" cy="251460"/>
          </a:xfrm>
          <a:custGeom>
            <a:avLst/>
            <a:gdLst/>
            <a:ahLst/>
            <a:cxnLst/>
            <a:rect l="l" t="t" r="r" b="b"/>
            <a:pathLst>
              <a:path w="627379" h="251460">
                <a:moveTo>
                  <a:pt x="185166" y="208406"/>
                </a:moveTo>
                <a:lnTo>
                  <a:pt x="205033" y="246665"/>
                </a:lnTo>
                <a:lnTo>
                  <a:pt x="222369" y="251047"/>
                </a:lnTo>
                <a:lnTo>
                  <a:pt x="232537" y="250951"/>
                </a:lnTo>
                <a:lnTo>
                  <a:pt x="268799" y="235652"/>
                </a:lnTo>
                <a:lnTo>
                  <a:pt x="272611" y="231393"/>
                </a:lnTo>
                <a:lnTo>
                  <a:pt x="223774" y="231393"/>
                </a:lnTo>
                <a:lnTo>
                  <a:pt x="216788" y="229742"/>
                </a:lnTo>
                <a:lnTo>
                  <a:pt x="211836" y="225678"/>
                </a:lnTo>
                <a:lnTo>
                  <a:pt x="208025" y="222630"/>
                </a:lnTo>
                <a:lnTo>
                  <a:pt x="205739" y="217423"/>
                </a:lnTo>
                <a:lnTo>
                  <a:pt x="204850" y="210184"/>
                </a:lnTo>
                <a:lnTo>
                  <a:pt x="191769" y="208914"/>
                </a:lnTo>
                <a:lnTo>
                  <a:pt x="185166" y="208406"/>
                </a:lnTo>
                <a:close/>
              </a:path>
              <a:path w="627379" h="251460">
                <a:moveTo>
                  <a:pt x="286719" y="171068"/>
                </a:moveTo>
                <a:lnTo>
                  <a:pt x="266192" y="171068"/>
                </a:lnTo>
                <a:lnTo>
                  <a:pt x="266068" y="182903"/>
                </a:lnTo>
                <a:lnTo>
                  <a:pt x="265824" y="190499"/>
                </a:lnTo>
                <a:lnTo>
                  <a:pt x="254254" y="222249"/>
                </a:lnTo>
                <a:lnTo>
                  <a:pt x="249174" y="227202"/>
                </a:lnTo>
                <a:lnTo>
                  <a:pt x="241935" y="229996"/>
                </a:lnTo>
                <a:lnTo>
                  <a:pt x="223774" y="231393"/>
                </a:lnTo>
                <a:lnTo>
                  <a:pt x="272611" y="231393"/>
                </a:lnTo>
                <a:lnTo>
                  <a:pt x="286408" y="184610"/>
                </a:lnTo>
                <a:lnTo>
                  <a:pt x="286719" y="171068"/>
                </a:lnTo>
                <a:close/>
              </a:path>
              <a:path w="627379" h="251460">
                <a:moveTo>
                  <a:pt x="233044" y="45084"/>
                </a:moveTo>
                <a:lnTo>
                  <a:pt x="194913" y="69262"/>
                </a:lnTo>
                <a:lnTo>
                  <a:pt x="181484" y="113811"/>
                </a:lnTo>
                <a:lnTo>
                  <a:pt x="181101" y="123951"/>
                </a:lnTo>
                <a:lnTo>
                  <a:pt x="181957" y="138308"/>
                </a:lnTo>
                <a:lnTo>
                  <a:pt x="202146" y="182903"/>
                </a:lnTo>
                <a:lnTo>
                  <a:pt x="232918" y="192404"/>
                </a:lnTo>
                <a:lnTo>
                  <a:pt x="242439" y="190499"/>
                </a:lnTo>
                <a:lnTo>
                  <a:pt x="251174" y="186308"/>
                </a:lnTo>
                <a:lnTo>
                  <a:pt x="259099" y="179831"/>
                </a:lnTo>
                <a:lnTo>
                  <a:pt x="265369" y="172084"/>
                </a:lnTo>
                <a:lnTo>
                  <a:pt x="234823" y="172084"/>
                </a:lnTo>
                <a:lnTo>
                  <a:pt x="228062" y="171821"/>
                </a:lnTo>
                <a:lnTo>
                  <a:pt x="202523" y="133566"/>
                </a:lnTo>
                <a:lnTo>
                  <a:pt x="201930" y="120395"/>
                </a:lnTo>
                <a:lnTo>
                  <a:pt x="202525" y="108106"/>
                </a:lnTo>
                <a:lnTo>
                  <a:pt x="221964" y="69532"/>
                </a:lnTo>
                <a:lnTo>
                  <a:pt x="234569" y="65277"/>
                </a:lnTo>
                <a:lnTo>
                  <a:pt x="286766" y="65277"/>
                </a:lnTo>
                <a:lnTo>
                  <a:pt x="286766" y="63118"/>
                </a:lnTo>
                <a:lnTo>
                  <a:pt x="268097" y="63118"/>
                </a:lnTo>
                <a:lnTo>
                  <a:pt x="260691" y="54639"/>
                </a:lnTo>
                <a:lnTo>
                  <a:pt x="252380" y="48815"/>
                </a:lnTo>
                <a:lnTo>
                  <a:pt x="243165" y="45634"/>
                </a:lnTo>
                <a:lnTo>
                  <a:pt x="233044" y="45084"/>
                </a:lnTo>
                <a:close/>
              </a:path>
              <a:path w="627379" h="251460">
                <a:moveTo>
                  <a:pt x="286766" y="65277"/>
                </a:moveTo>
                <a:lnTo>
                  <a:pt x="234569" y="65277"/>
                </a:lnTo>
                <a:lnTo>
                  <a:pt x="241186" y="65583"/>
                </a:lnTo>
                <a:lnTo>
                  <a:pt x="247316" y="67627"/>
                </a:lnTo>
                <a:lnTo>
                  <a:pt x="267225" y="103695"/>
                </a:lnTo>
                <a:lnTo>
                  <a:pt x="267843" y="116077"/>
                </a:lnTo>
                <a:lnTo>
                  <a:pt x="267247" y="129010"/>
                </a:lnTo>
                <a:lnTo>
                  <a:pt x="247713" y="167862"/>
                </a:lnTo>
                <a:lnTo>
                  <a:pt x="234823" y="172084"/>
                </a:lnTo>
                <a:lnTo>
                  <a:pt x="265369" y="172084"/>
                </a:lnTo>
                <a:lnTo>
                  <a:pt x="266192" y="171068"/>
                </a:lnTo>
                <a:lnTo>
                  <a:pt x="286719" y="171068"/>
                </a:lnTo>
                <a:lnTo>
                  <a:pt x="286766" y="65277"/>
                </a:lnTo>
                <a:close/>
              </a:path>
              <a:path w="627379" h="251460">
                <a:moveTo>
                  <a:pt x="286766" y="44449"/>
                </a:moveTo>
                <a:lnTo>
                  <a:pt x="280543" y="44830"/>
                </a:lnTo>
                <a:lnTo>
                  <a:pt x="274319" y="45338"/>
                </a:lnTo>
                <a:lnTo>
                  <a:pt x="268097" y="45719"/>
                </a:lnTo>
                <a:lnTo>
                  <a:pt x="268097" y="63118"/>
                </a:lnTo>
                <a:lnTo>
                  <a:pt x="286766" y="63118"/>
                </a:lnTo>
                <a:lnTo>
                  <a:pt x="286766" y="44449"/>
                </a:lnTo>
                <a:close/>
              </a:path>
              <a:path w="627379" h="251460">
                <a:moveTo>
                  <a:pt x="572642" y="28574"/>
                </a:moveTo>
                <a:lnTo>
                  <a:pt x="532129" y="49656"/>
                </a:lnTo>
                <a:lnTo>
                  <a:pt x="517485" y="89358"/>
                </a:lnTo>
                <a:lnTo>
                  <a:pt x="516509" y="106552"/>
                </a:lnTo>
                <a:lnTo>
                  <a:pt x="517483" y="123078"/>
                </a:lnTo>
                <a:lnTo>
                  <a:pt x="532002" y="160654"/>
                </a:lnTo>
                <a:lnTo>
                  <a:pt x="573786" y="179196"/>
                </a:lnTo>
                <a:lnTo>
                  <a:pt x="583809" y="178190"/>
                </a:lnTo>
                <a:lnTo>
                  <a:pt x="614687" y="159130"/>
                </a:lnTo>
                <a:lnTo>
                  <a:pt x="573913" y="159130"/>
                </a:lnTo>
                <a:lnTo>
                  <a:pt x="566697" y="158460"/>
                </a:lnTo>
                <a:lnTo>
                  <a:pt x="538712" y="122116"/>
                </a:lnTo>
                <a:lnTo>
                  <a:pt x="537590" y="110997"/>
                </a:lnTo>
                <a:lnTo>
                  <a:pt x="627252" y="109219"/>
                </a:lnTo>
                <a:lnTo>
                  <a:pt x="627379" y="102615"/>
                </a:lnTo>
                <a:lnTo>
                  <a:pt x="626710" y="90804"/>
                </a:lnTo>
                <a:lnTo>
                  <a:pt x="538734" y="90804"/>
                </a:lnTo>
                <a:lnTo>
                  <a:pt x="539755" y="81847"/>
                </a:lnTo>
                <a:lnTo>
                  <a:pt x="566134" y="49522"/>
                </a:lnTo>
                <a:lnTo>
                  <a:pt x="572897" y="48640"/>
                </a:lnTo>
                <a:lnTo>
                  <a:pt x="612849" y="48640"/>
                </a:lnTo>
                <a:lnTo>
                  <a:pt x="612139" y="47497"/>
                </a:lnTo>
                <a:lnTo>
                  <a:pt x="603950" y="39022"/>
                </a:lnTo>
                <a:lnTo>
                  <a:pt x="594629" y="33035"/>
                </a:lnTo>
                <a:lnTo>
                  <a:pt x="584190" y="29549"/>
                </a:lnTo>
                <a:lnTo>
                  <a:pt x="572642" y="28574"/>
                </a:lnTo>
                <a:close/>
              </a:path>
              <a:path w="627379" h="251460">
                <a:moveTo>
                  <a:pt x="605663" y="128904"/>
                </a:moveTo>
                <a:lnTo>
                  <a:pt x="581405" y="158876"/>
                </a:lnTo>
                <a:lnTo>
                  <a:pt x="573913" y="159130"/>
                </a:lnTo>
                <a:lnTo>
                  <a:pt x="614687" y="159130"/>
                </a:lnTo>
                <a:lnTo>
                  <a:pt x="619633" y="151399"/>
                </a:lnTo>
                <a:lnTo>
                  <a:pt x="623724" y="142150"/>
                </a:lnTo>
                <a:lnTo>
                  <a:pt x="626745" y="131698"/>
                </a:lnTo>
                <a:lnTo>
                  <a:pt x="619760" y="130809"/>
                </a:lnTo>
                <a:lnTo>
                  <a:pt x="612648" y="129793"/>
                </a:lnTo>
                <a:lnTo>
                  <a:pt x="605663" y="128904"/>
                </a:lnTo>
                <a:close/>
              </a:path>
              <a:path w="627379" h="251460">
                <a:moveTo>
                  <a:pt x="612849" y="48640"/>
                </a:moveTo>
                <a:lnTo>
                  <a:pt x="572897" y="48640"/>
                </a:lnTo>
                <a:lnTo>
                  <a:pt x="580328" y="49353"/>
                </a:lnTo>
                <a:lnTo>
                  <a:pt x="587009" y="51863"/>
                </a:lnTo>
                <a:lnTo>
                  <a:pt x="605916" y="89407"/>
                </a:lnTo>
                <a:lnTo>
                  <a:pt x="538734" y="90804"/>
                </a:lnTo>
                <a:lnTo>
                  <a:pt x="626710" y="90804"/>
                </a:lnTo>
                <a:lnTo>
                  <a:pt x="626427" y="85806"/>
                </a:lnTo>
                <a:lnTo>
                  <a:pt x="623569" y="71008"/>
                </a:lnTo>
                <a:lnTo>
                  <a:pt x="618807" y="58235"/>
                </a:lnTo>
                <a:lnTo>
                  <a:pt x="612849" y="48640"/>
                </a:lnTo>
                <a:close/>
              </a:path>
              <a:path w="627379" h="251460">
                <a:moveTo>
                  <a:pt x="337566" y="41147"/>
                </a:moveTo>
                <a:lnTo>
                  <a:pt x="330707" y="41655"/>
                </a:lnTo>
                <a:lnTo>
                  <a:pt x="317245" y="42417"/>
                </a:lnTo>
                <a:lnTo>
                  <a:pt x="317322" y="143636"/>
                </a:lnTo>
                <a:lnTo>
                  <a:pt x="324738" y="172084"/>
                </a:lnTo>
                <a:lnTo>
                  <a:pt x="327660" y="176910"/>
                </a:lnTo>
                <a:lnTo>
                  <a:pt x="332231" y="180720"/>
                </a:lnTo>
                <a:lnTo>
                  <a:pt x="338455" y="183641"/>
                </a:lnTo>
                <a:lnTo>
                  <a:pt x="344550" y="186435"/>
                </a:lnTo>
                <a:lnTo>
                  <a:pt x="351155" y="187705"/>
                </a:lnTo>
                <a:lnTo>
                  <a:pt x="358266" y="187324"/>
                </a:lnTo>
                <a:lnTo>
                  <a:pt x="369649" y="185179"/>
                </a:lnTo>
                <a:lnTo>
                  <a:pt x="379793" y="180070"/>
                </a:lnTo>
                <a:lnTo>
                  <a:pt x="388699" y="171983"/>
                </a:lnTo>
                <a:lnTo>
                  <a:pt x="392586" y="166369"/>
                </a:lnTo>
                <a:lnTo>
                  <a:pt x="356235" y="166369"/>
                </a:lnTo>
                <a:lnTo>
                  <a:pt x="351027" y="164845"/>
                </a:lnTo>
                <a:lnTo>
                  <a:pt x="346963" y="161416"/>
                </a:lnTo>
                <a:lnTo>
                  <a:pt x="342773" y="157987"/>
                </a:lnTo>
                <a:lnTo>
                  <a:pt x="340106" y="153161"/>
                </a:lnTo>
                <a:lnTo>
                  <a:pt x="337589" y="124009"/>
                </a:lnTo>
                <a:lnTo>
                  <a:pt x="337566" y="41147"/>
                </a:lnTo>
                <a:close/>
              </a:path>
              <a:path w="627379" h="251460">
                <a:moveTo>
                  <a:pt x="414654" y="160908"/>
                </a:moveTo>
                <a:lnTo>
                  <a:pt x="396366" y="160908"/>
                </a:lnTo>
                <a:lnTo>
                  <a:pt x="396366" y="182117"/>
                </a:lnTo>
                <a:lnTo>
                  <a:pt x="402463" y="181736"/>
                </a:lnTo>
                <a:lnTo>
                  <a:pt x="414654" y="181228"/>
                </a:lnTo>
                <a:lnTo>
                  <a:pt x="414654" y="160908"/>
                </a:lnTo>
                <a:close/>
              </a:path>
              <a:path w="627379" h="251460">
                <a:moveTo>
                  <a:pt x="414654" y="37210"/>
                </a:moveTo>
                <a:lnTo>
                  <a:pt x="407797" y="37464"/>
                </a:lnTo>
                <a:lnTo>
                  <a:pt x="401065" y="37845"/>
                </a:lnTo>
                <a:lnTo>
                  <a:pt x="394208" y="38099"/>
                </a:lnTo>
                <a:lnTo>
                  <a:pt x="394208" y="115315"/>
                </a:lnTo>
                <a:lnTo>
                  <a:pt x="393995" y="124009"/>
                </a:lnTo>
                <a:lnTo>
                  <a:pt x="379475" y="159511"/>
                </a:lnTo>
                <a:lnTo>
                  <a:pt x="374141" y="163575"/>
                </a:lnTo>
                <a:lnTo>
                  <a:pt x="368426" y="165734"/>
                </a:lnTo>
                <a:lnTo>
                  <a:pt x="362330" y="166115"/>
                </a:lnTo>
                <a:lnTo>
                  <a:pt x="356235" y="166369"/>
                </a:lnTo>
                <a:lnTo>
                  <a:pt x="392586" y="166369"/>
                </a:lnTo>
                <a:lnTo>
                  <a:pt x="396366" y="160908"/>
                </a:lnTo>
                <a:lnTo>
                  <a:pt x="414654" y="160908"/>
                </a:lnTo>
                <a:lnTo>
                  <a:pt x="414654" y="37210"/>
                </a:lnTo>
                <a:close/>
              </a:path>
              <a:path w="627379" h="251460">
                <a:moveTo>
                  <a:pt x="157225" y="54863"/>
                </a:moveTo>
                <a:lnTo>
                  <a:pt x="136906" y="56768"/>
                </a:lnTo>
                <a:lnTo>
                  <a:pt x="136906" y="200913"/>
                </a:lnTo>
                <a:lnTo>
                  <a:pt x="143637" y="200151"/>
                </a:lnTo>
                <a:lnTo>
                  <a:pt x="157225" y="198881"/>
                </a:lnTo>
                <a:lnTo>
                  <a:pt x="157225" y="54863"/>
                </a:lnTo>
                <a:close/>
              </a:path>
              <a:path w="627379" h="251460">
                <a:moveTo>
                  <a:pt x="464692" y="35051"/>
                </a:moveTo>
                <a:lnTo>
                  <a:pt x="446404" y="35813"/>
                </a:lnTo>
                <a:lnTo>
                  <a:pt x="446404" y="179831"/>
                </a:lnTo>
                <a:lnTo>
                  <a:pt x="466725" y="179069"/>
                </a:lnTo>
                <a:lnTo>
                  <a:pt x="466725" y="103631"/>
                </a:lnTo>
                <a:lnTo>
                  <a:pt x="466939" y="96059"/>
                </a:lnTo>
                <a:lnTo>
                  <a:pt x="477774" y="61340"/>
                </a:lnTo>
                <a:lnTo>
                  <a:pt x="481202" y="58038"/>
                </a:lnTo>
                <a:lnTo>
                  <a:pt x="483815" y="56895"/>
                </a:lnTo>
                <a:lnTo>
                  <a:pt x="464692" y="56895"/>
                </a:lnTo>
                <a:lnTo>
                  <a:pt x="464692" y="35051"/>
                </a:lnTo>
                <a:close/>
              </a:path>
              <a:path w="627379" h="251460">
                <a:moveTo>
                  <a:pt x="506183" y="56006"/>
                </a:moveTo>
                <a:lnTo>
                  <a:pt x="494664" y="56006"/>
                </a:lnTo>
                <a:lnTo>
                  <a:pt x="499745" y="57530"/>
                </a:lnTo>
                <a:lnTo>
                  <a:pt x="504698" y="60959"/>
                </a:lnTo>
                <a:lnTo>
                  <a:pt x="506183" y="56006"/>
                </a:lnTo>
                <a:close/>
              </a:path>
              <a:path w="627379" h="251460">
                <a:moveTo>
                  <a:pt x="497586" y="30606"/>
                </a:moveTo>
                <a:lnTo>
                  <a:pt x="490727" y="30860"/>
                </a:lnTo>
                <a:lnTo>
                  <a:pt x="486028" y="30987"/>
                </a:lnTo>
                <a:lnTo>
                  <a:pt x="481584" y="32765"/>
                </a:lnTo>
                <a:lnTo>
                  <a:pt x="473710" y="39623"/>
                </a:lnTo>
                <a:lnTo>
                  <a:pt x="469391" y="46481"/>
                </a:lnTo>
                <a:lnTo>
                  <a:pt x="464692" y="56895"/>
                </a:lnTo>
                <a:lnTo>
                  <a:pt x="483815" y="56895"/>
                </a:lnTo>
                <a:lnTo>
                  <a:pt x="485266" y="56260"/>
                </a:lnTo>
                <a:lnTo>
                  <a:pt x="494664" y="56006"/>
                </a:lnTo>
                <a:lnTo>
                  <a:pt x="506183" y="56006"/>
                </a:lnTo>
                <a:lnTo>
                  <a:pt x="506984" y="53339"/>
                </a:lnTo>
                <a:lnTo>
                  <a:pt x="509397" y="45719"/>
                </a:lnTo>
                <a:lnTo>
                  <a:pt x="511683" y="38099"/>
                </a:lnTo>
                <a:lnTo>
                  <a:pt x="504571" y="33019"/>
                </a:lnTo>
                <a:lnTo>
                  <a:pt x="497586" y="30606"/>
                </a:lnTo>
                <a:close/>
              </a:path>
              <a:path w="627379" h="251460">
                <a:moveTo>
                  <a:pt x="157225" y="0"/>
                </a:moveTo>
                <a:lnTo>
                  <a:pt x="143637" y="1269"/>
                </a:lnTo>
                <a:lnTo>
                  <a:pt x="136906" y="2031"/>
                </a:lnTo>
                <a:lnTo>
                  <a:pt x="136906" y="30098"/>
                </a:lnTo>
                <a:lnTo>
                  <a:pt x="157225" y="28193"/>
                </a:lnTo>
                <a:lnTo>
                  <a:pt x="157225" y="0"/>
                </a:lnTo>
                <a:close/>
              </a:path>
              <a:path w="627379" h="251460">
                <a:moveTo>
                  <a:pt x="111379" y="4571"/>
                </a:moveTo>
                <a:lnTo>
                  <a:pt x="83492" y="7500"/>
                </a:lnTo>
                <a:lnTo>
                  <a:pt x="0" y="17144"/>
                </a:lnTo>
                <a:lnTo>
                  <a:pt x="0" y="216026"/>
                </a:lnTo>
                <a:lnTo>
                  <a:pt x="21843" y="213359"/>
                </a:lnTo>
                <a:lnTo>
                  <a:pt x="21843" y="123062"/>
                </a:lnTo>
                <a:lnTo>
                  <a:pt x="79904" y="116347"/>
                </a:lnTo>
                <a:lnTo>
                  <a:pt x="99313" y="114299"/>
                </a:lnTo>
                <a:lnTo>
                  <a:pt x="99313" y="99567"/>
                </a:lnTo>
                <a:lnTo>
                  <a:pt x="21843" y="99567"/>
                </a:lnTo>
                <a:lnTo>
                  <a:pt x="21843" y="37972"/>
                </a:lnTo>
                <a:lnTo>
                  <a:pt x="111379" y="27939"/>
                </a:lnTo>
                <a:lnTo>
                  <a:pt x="111379" y="4571"/>
                </a:lnTo>
                <a:close/>
              </a:path>
              <a:path w="627379" h="251460">
                <a:moveTo>
                  <a:pt x="99313" y="90804"/>
                </a:moveTo>
                <a:lnTo>
                  <a:pt x="21843" y="99567"/>
                </a:lnTo>
                <a:lnTo>
                  <a:pt x="99313" y="99567"/>
                </a:lnTo>
                <a:lnTo>
                  <a:pt x="99313" y="90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24326" y="4533519"/>
            <a:ext cx="2730500" cy="301625"/>
          </a:xfrm>
          <a:custGeom>
            <a:avLst/>
            <a:gdLst/>
            <a:ahLst/>
            <a:cxnLst/>
            <a:rect l="l" t="t" r="r" b="b"/>
            <a:pathLst>
              <a:path w="2730500" h="301625">
                <a:moveTo>
                  <a:pt x="61087" y="0"/>
                </a:moveTo>
                <a:lnTo>
                  <a:pt x="48006" y="0"/>
                </a:lnTo>
                <a:lnTo>
                  <a:pt x="44856" y="6451"/>
                </a:lnTo>
                <a:lnTo>
                  <a:pt x="40779" y="13017"/>
                </a:lnTo>
                <a:lnTo>
                  <a:pt x="8229" y="44691"/>
                </a:lnTo>
                <a:lnTo>
                  <a:pt x="0" y="49784"/>
                </a:lnTo>
                <a:lnTo>
                  <a:pt x="0" y="73406"/>
                </a:lnTo>
                <a:lnTo>
                  <a:pt x="32207" y="52451"/>
                </a:lnTo>
                <a:lnTo>
                  <a:pt x="40767" y="44069"/>
                </a:lnTo>
                <a:lnTo>
                  <a:pt x="40767" y="199644"/>
                </a:lnTo>
                <a:lnTo>
                  <a:pt x="54356" y="199644"/>
                </a:lnTo>
                <a:lnTo>
                  <a:pt x="61087" y="199771"/>
                </a:lnTo>
                <a:lnTo>
                  <a:pt x="61087" y="44069"/>
                </a:lnTo>
                <a:lnTo>
                  <a:pt x="61087" y="0"/>
                </a:lnTo>
                <a:close/>
              </a:path>
              <a:path w="2730500" h="301625">
                <a:moveTo>
                  <a:pt x="148082" y="172974"/>
                </a:moveTo>
                <a:lnTo>
                  <a:pt x="124841" y="172593"/>
                </a:lnTo>
                <a:lnTo>
                  <a:pt x="124841" y="200406"/>
                </a:lnTo>
                <a:lnTo>
                  <a:pt x="148082" y="200787"/>
                </a:lnTo>
                <a:lnTo>
                  <a:pt x="148082" y="172974"/>
                </a:lnTo>
                <a:close/>
              </a:path>
              <a:path w="2730500" h="301625">
                <a:moveTo>
                  <a:pt x="286753" y="145288"/>
                </a:moveTo>
                <a:lnTo>
                  <a:pt x="274129" y="107086"/>
                </a:lnTo>
                <a:lnTo>
                  <a:pt x="255778" y="95504"/>
                </a:lnTo>
                <a:lnTo>
                  <a:pt x="263398" y="91567"/>
                </a:lnTo>
                <a:lnTo>
                  <a:pt x="267804" y="87249"/>
                </a:lnTo>
                <a:lnTo>
                  <a:pt x="268986" y="86106"/>
                </a:lnTo>
                <a:lnTo>
                  <a:pt x="272923" y="79248"/>
                </a:lnTo>
                <a:lnTo>
                  <a:pt x="276733" y="72263"/>
                </a:lnTo>
                <a:lnTo>
                  <a:pt x="278638" y="64516"/>
                </a:lnTo>
                <a:lnTo>
                  <a:pt x="278561" y="54737"/>
                </a:lnTo>
                <a:lnTo>
                  <a:pt x="265239" y="19037"/>
                </a:lnTo>
                <a:lnTo>
                  <a:pt x="230124" y="2794"/>
                </a:lnTo>
                <a:lnTo>
                  <a:pt x="220637" y="3441"/>
                </a:lnTo>
                <a:lnTo>
                  <a:pt x="186258" y="31610"/>
                </a:lnTo>
                <a:lnTo>
                  <a:pt x="180086" y="53213"/>
                </a:lnTo>
                <a:lnTo>
                  <a:pt x="186944" y="54864"/>
                </a:lnTo>
                <a:lnTo>
                  <a:pt x="193675" y="56388"/>
                </a:lnTo>
                <a:lnTo>
                  <a:pt x="200533" y="58039"/>
                </a:lnTo>
                <a:lnTo>
                  <a:pt x="222631" y="22733"/>
                </a:lnTo>
                <a:lnTo>
                  <a:pt x="230505" y="22987"/>
                </a:lnTo>
                <a:lnTo>
                  <a:pt x="238506" y="23114"/>
                </a:lnTo>
                <a:lnTo>
                  <a:pt x="245110" y="26289"/>
                </a:lnTo>
                <a:lnTo>
                  <a:pt x="250190" y="32258"/>
                </a:lnTo>
                <a:lnTo>
                  <a:pt x="255143" y="38354"/>
                </a:lnTo>
                <a:lnTo>
                  <a:pt x="257683" y="45720"/>
                </a:lnTo>
                <a:lnTo>
                  <a:pt x="257670" y="54864"/>
                </a:lnTo>
                <a:lnTo>
                  <a:pt x="232537" y="87249"/>
                </a:lnTo>
                <a:lnTo>
                  <a:pt x="223012" y="87122"/>
                </a:lnTo>
                <a:lnTo>
                  <a:pt x="221869" y="86995"/>
                </a:lnTo>
                <a:lnTo>
                  <a:pt x="220599" y="86741"/>
                </a:lnTo>
                <a:lnTo>
                  <a:pt x="218313" y="108077"/>
                </a:lnTo>
                <a:lnTo>
                  <a:pt x="224028" y="106426"/>
                </a:lnTo>
                <a:lnTo>
                  <a:pt x="228854" y="105664"/>
                </a:lnTo>
                <a:lnTo>
                  <a:pt x="232664" y="105791"/>
                </a:lnTo>
                <a:lnTo>
                  <a:pt x="262890" y="129895"/>
                </a:lnTo>
                <a:lnTo>
                  <a:pt x="265176" y="145288"/>
                </a:lnTo>
                <a:lnTo>
                  <a:pt x="264553" y="153771"/>
                </a:lnTo>
                <a:lnTo>
                  <a:pt x="237883" y="185369"/>
                </a:lnTo>
                <a:lnTo>
                  <a:pt x="231013" y="185928"/>
                </a:lnTo>
                <a:lnTo>
                  <a:pt x="222885" y="185674"/>
                </a:lnTo>
                <a:lnTo>
                  <a:pt x="198501" y="146050"/>
                </a:lnTo>
                <a:lnTo>
                  <a:pt x="191643" y="146939"/>
                </a:lnTo>
                <a:lnTo>
                  <a:pt x="184912" y="147955"/>
                </a:lnTo>
                <a:lnTo>
                  <a:pt x="178054" y="148844"/>
                </a:lnTo>
                <a:lnTo>
                  <a:pt x="179857" y="160756"/>
                </a:lnTo>
                <a:lnTo>
                  <a:pt x="202247" y="196646"/>
                </a:lnTo>
                <a:lnTo>
                  <a:pt x="230886" y="206121"/>
                </a:lnTo>
                <a:lnTo>
                  <a:pt x="242455" y="205295"/>
                </a:lnTo>
                <a:lnTo>
                  <a:pt x="252996" y="202184"/>
                </a:lnTo>
                <a:lnTo>
                  <a:pt x="262509" y="196799"/>
                </a:lnTo>
                <a:lnTo>
                  <a:pt x="271018" y="189103"/>
                </a:lnTo>
                <a:lnTo>
                  <a:pt x="273354" y="185928"/>
                </a:lnTo>
                <a:lnTo>
                  <a:pt x="277939" y="179705"/>
                </a:lnTo>
                <a:lnTo>
                  <a:pt x="282841" y="169354"/>
                </a:lnTo>
                <a:lnTo>
                  <a:pt x="285775" y="157924"/>
                </a:lnTo>
                <a:lnTo>
                  <a:pt x="286639" y="146939"/>
                </a:lnTo>
                <a:lnTo>
                  <a:pt x="286753" y="145288"/>
                </a:lnTo>
                <a:close/>
              </a:path>
              <a:path w="2730500" h="301625">
                <a:moveTo>
                  <a:pt x="341757" y="178181"/>
                </a:moveTo>
                <a:lnTo>
                  <a:pt x="334010" y="177927"/>
                </a:lnTo>
                <a:lnTo>
                  <a:pt x="326263" y="177546"/>
                </a:lnTo>
                <a:lnTo>
                  <a:pt x="318516" y="177292"/>
                </a:lnTo>
                <a:lnTo>
                  <a:pt x="318516" y="205105"/>
                </a:lnTo>
                <a:lnTo>
                  <a:pt x="326263" y="205359"/>
                </a:lnTo>
                <a:lnTo>
                  <a:pt x="334010" y="205740"/>
                </a:lnTo>
                <a:lnTo>
                  <a:pt x="341757" y="205994"/>
                </a:lnTo>
                <a:lnTo>
                  <a:pt x="341757" y="178181"/>
                </a:lnTo>
                <a:close/>
              </a:path>
              <a:path w="2730500" h="301625">
                <a:moveTo>
                  <a:pt x="765810" y="170688"/>
                </a:moveTo>
                <a:lnTo>
                  <a:pt x="750074" y="130302"/>
                </a:lnTo>
                <a:lnTo>
                  <a:pt x="713143" y="109880"/>
                </a:lnTo>
                <a:lnTo>
                  <a:pt x="700786" y="105664"/>
                </a:lnTo>
                <a:lnTo>
                  <a:pt x="688708" y="101384"/>
                </a:lnTo>
                <a:lnTo>
                  <a:pt x="661289" y="63373"/>
                </a:lnTo>
                <a:lnTo>
                  <a:pt x="664337" y="56515"/>
                </a:lnTo>
                <a:lnTo>
                  <a:pt x="670433" y="51054"/>
                </a:lnTo>
                <a:lnTo>
                  <a:pt x="675614" y="47536"/>
                </a:lnTo>
                <a:lnTo>
                  <a:pt x="682193" y="45173"/>
                </a:lnTo>
                <a:lnTo>
                  <a:pt x="690130" y="43967"/>
                </a:lnTo>
                <a:lnTo>
                  <a:pt x="699554" y="43967"/>
                </a:lnTo>
                <a:lnTo>
                  <a:pt x="736053" y="67602"/>
                </a:lnTo>
                <a:lnTo>
                  <a:pt x="739775" y="84328"/>
                </a:lnTo>
                <a:lnTo>
                  <a:pt x="746760" y="84201"/>
                </a:lnTo>
                <a:lnTo>
                  <a:pt x="760857" y="83693"/>
                </a:lnTo>
                <a:lnTo>
                  <a:pt x="760120" y="75145"/>
                </a:lnTo>
                <a:lnTo>
                  <a:pt x="758494" y="67017"/>
                </a:lnTo>
                <a:lnTo>
                  <a:pt x="756031" y="59283"/>
                </a:lnTo>
                <a:lnTo>
                  <a:pt x="752729" y="51943"/>
                </a:lnTo>
                <a:lnTo>
                  <a:pt x="748512" y="45186"/>
                </a:lnTo>
                <a:lnTo>
                  <a:pt x="747458" y="43942"/>
                </a:lnTo>
                <a:lnTo>
                  <a:pt x="743483" y="39217"/>
                </a:lnTo>
                <a:lnTo>
                  <a:pt x="707453" y="21628"/>
                </a:lnTo>
                <a:lnTo>
                  <a:pt x="690308" y="20662"/>
                </a:lnTo>
                <a:lnTo>
                  <a:pt x="682498" y="21488"/>
                </a:lnTo>
                <a:lnTo>
                  <a:pt x="647192" y="44450"/>
                </a:lnTo>
                <a:lnTo>
                  <a:pt x="640080" y="72263"/>
                </a:lnTo>
                <a:lnTo>
                  <a:pt x="640448" y="78968"/>
                </a:lnTo>
                <a:lnTo>
                  <a:pt x="663702" y="116840"/>
                </a:lnTo>
                <a:lnTo>
                  <a:pt x="706107" y="134708"/>
                </a:lnTo>
                <a:lnTo>
                  <a:pt x="714476" y="137820"/>
                </a:lnTo>
                <a:lnTo>
                  <a:pt x="740435" y="155536"/>
                </a:lnTo>
                <a:lnTo>
                  <a:pt x="743204" y="159893"/>
                </a:lnTo>
                <a:lnTo>
                  <a:pt x="744562" y="165214"/>
                </a:lnTo>
                <a:lnTo>
                  <a:pt x="744601" y="177800"/>
                </a:lnTo>
                <a:lnTo>
                  <a:pt x="743077" y="183388"/>
                </a:lnTo>
                <a:lnTo>
                  <a:pt x="740029" y="188341"/>
                </a:lnTo>
                <a:lnTo>
                  <a:pt x="736854" y="193421"/>
                </a:lnTo>
                <a:lnTo>
                  <a:pt x="732028" y="197231"/>
                </a:lnTo>
                <a:lnTo>
                  <a:pt x="725678" y="199771"/>
                </a:lnTo>
                <a:lnTo>
                  <a:pt x="719201" y="202438"/>
                </a:lnTo>
                <a:lnTo>
                  <a:pt x="711835" y="203454"/>
                </a:lnTo>
                <a:lnTo>
                  <a:pt x="703453" y="203073"/>
                </a:lnTo>
                <a:lnTo>
                  <a:pt x="696569" y="202272"/>
                </a:lnTo>
                <a:lnTo>
                  <a:pt x="661289" y="179324"/>
                </a:lnTo>
                <a:lnTo>
                  <a:pt x="654558" y="154432"/>
                </a:lnTo>
                <a:lnTo>
                  <a:pt x="647573" y="154686"/>
                </a:lnTo>
                <a:lnTo>
                  <a:pt x="633730" y="155448"/>
                </a:lnTo>
                <a:lnTo>
                  <a:pt x="634504" y="165214"/>
                </a:lnTo>
                <a:lnTo>
                  <a:pt x="636295" y="174498"/>
                </a:lnTo>
                <a:lnTo>
                  <a:pt x="659549" y="211836"/>
                </a:lnTo>
                <a:lnTo>
                  <a:pt x="704469" y="226695"/>
                </a:lnTo>
                <a:lnTo>
                  <a:pt x="713105" y="226695"/>
                </a:lnTo>
                <a:lnTo>
                  <a:pt x="748995" y="212064"/>
                </a:lnTo>
                <a:lnTo>
                  <a:pt x="756018" y="203454"/>
                </a:lnTo>
                <a:lnTo>
                  <a:pt x="758190" y="200152"/>
                </a:lnTo>
                <a:lnTo>
                  <a:pt x="761517" y="193230"/>
                </a:lnTo>
                <a:lnTo>
                  <a:pt x="763905" y="185991"/>
                </a:lnTo>
                <a:lnTo>
                  <a:pt x="765327" y="178473"/>
                </a:lnTo>
                <a:lnTo>
                  <a:pt x="765810" y="170688"/>
                </a:lnTo>
                <a:close/>
              </a:path>
              <a:path w="2730500" h="301625">
                <a:moveTo>
                  <a:pt x="814197" y="85725"/>
                </a:moveTo>
                <a:lnTo>
                  <a:pt x="807339" y="85217"/>
                </a:lnTo>
                <a:lnTo>
                  <a:pt x="793750" y="84455"/>
                </a:lnTo>
                <a:lnTo>
                  <a:pt x="793750" y="228473"/>
                </a:lnTo>
                <a:lnTo>
                  <a:pt x="800608" y="228981"/>
                </a:lnTo>
                <a:lnTo>
                  <a:pt x="814197" y="229743"/>
                </a:lnTo>
                <a:lnTo>
                  <a:pt x="814197" y="85725"/>
                </a:lnTo>
                <a:close/>
              </a:path>
              <a:path w="2730500" h="301625">
                <a:moveTo>
                  <a:pt x="814197" y="30861"/>
                </a:moveTo>
                <a:lnTo>
                  <a:pt x="800608" y="30099"/>
                </a:lnTo>
                <a:lnTo>
                  <a:pt x="793750" y="29591"/>
                </a:lnTo>
                <a:lnTo>
                  <a:pt x="793750" y="57785"/>
                </a:lnTo>
                <a:lnTo>
                  <a:pt x="814197" y="58928"/>
                </a:lnTo>
                <a:lnTo>
                  <a:pt x="814197" y="30861"/>
                </a:lnTo>
                <a:close/>
              </a:path>
              <a:path w="2730500" h="301625">
                <a:moveTo>
                  <a:pt x="943483" y="137922"/>
                </a:moveTo>
                <a:lnTo>
                  <a:pt x="928497" y="97282"/>
                </a:lnTo>
                <a:lnTo>
                  <a:pt x="902462" y="87884"/>
                </a:lnTo>
                <a:lnTo>
                  <a:pt x="890714" y="88646"/>
                </a:lnTo>
                <a:lnTo>
                  <a:pt x="880440" y="92456"/>
                </a:lnTo>
                <a:lnTo>
                  <a:pt x="871613" y="99314"/>
                </a:lnTo>
                <a:lnTo>
                  <a:pt x="864235" y="109220"/>
                </a:lnTo>
                <a:lnTo>
                  <a:pt x="864235" y="88773"/>
                </a:lnTo>
                <a:lnTo>
                  <a:pt x="845947" y="87630"/>
                </a:lnTo>
                <a:lnTo>
                  <a:pt x="845947" y="231648"/>
                </a:lnTo>
                <a:lnTo>
                  <a:pt x="852678" y="232156"/>
                </a:lnTo>
                <a:lnTo>
                  <a:pt x="866267" y="232918"/>
                </a:lnTo>
                <a:lnTo>
                  <a:pt x="866267" y="154305"/>
                </a:lnTo>
                <a:lnTo>
                  <a:pt x="866851" y="141566"/>
                </a:lnTo>
                <a:lnTo>
                  <a:pt x="889508" y="108204"/>
                </a:lnTo>
                <a:lnTo>
                  <a:pt x="898144" y="108712"/>
                </a:lnTo>
                <a:lnTo>
                  <a:pt x="920750" y="126365"/>
                </a:lnTo>
                <a:lnTo>
                  <a:pt x="922401" y="131445"/>
                </a:lnTo>
                <a:lnTo>
                  <a:pt x="923048" y="137922"/>
                </a:lnTo>
                <a:lnTo>
                  <a:pt x="923163" y="236474"/>
                </a:lnTo>
                <a:lnTo>
                  <a:pt x="930021" y="236855"/>
                </a:lnTo>
                <a:lnTo>
                  <a:pt x="936752" y="237363"/>
                </a:lnTo>
                <a:lnTo>
                  <a:pt x="943483" y="237744"/>
                </a:lnTo>
                <a:lnTo>
                  <a:pt x="943483" y="137922"/>
                </a:lnTo>
                <a:close/>
              </a:path>
              <a:path w="2730500" h="301625">
                <a:moveTo>
                  <a:pt x="1072896" y="101854"/>
                </a:moveTo>
                <a:lnTo>
                  <a:pt x="1066546" y="101346"/>
                </a:lnTo>
                <a:lnTo>
                  <a:pt x="1054100" y="100584"/>
                </a:lnTo>
                <a:lnTo>
                  <a:pt x="1054100" y="117983"/>
                </a:lnTo>
                <a:lnTo>
                  <a:pt x="1053846" y="117665"/>
                </a:lnTo>
                <a:lnTo>
                  <a:pt x="1053846" y="170815"/>
                </a:lnTo>
                <a:lnTo>
                  <a:pt x="1053249" y="183756"/>
                </a:lnTo>
                <a:lnTo>
                  <a:pt x="1033716" y="220002"/>
                </a:lnTo>
                <a:lnTo>
                  <a:pt x="1020826" y="222377"/>
                </a:lnTo>
                <a:lnTo>
                  <a:pt x="1014056" y="221119"/>
                </a:lnTo>
                <a:lnTo>
                  <a:pt x="990295" y="190550"/>
                </a:lnTo>
                <a:lnTo>
                  <a:pt x="987933" y="165862"/>
                </a:lnTo>
                <a:lnTo>
                  <a:pt x="988517" y="153733"/>
                </a:lnTo>
                <a:lnTo>
                  <a:pt x="1007948" y="118021"/>
                </a:lnTo>
                <a:lnTo>
                  <a:pt x="1020445" y="115443"/>
                </a:lnTo>
                <a:lnTo>
                  <a:pt x="1027125" y="116738"/>
                </a:lnTo>
                <a:lnTo>
                  <a:pt x="1051382" y="147535"/>
                </a:lnTo>
                <a:lnTo>
                  <a:pt x="1053846" y="170815"/>
                </a:lnTo>
                <a:lnTo>
                  <a:pt x="1053846" y="117665"/>
                </a:lnTo>
                <a:lnTo>
                  <a:pt x="1019048" y="95123"/>
                </a:lnTo>
                <a:lnTo>
                  <a:pt x="1011301" y="95250"/>
                </a:lnTo>
                <a:lnTo>
                  <a:pt x="976668" y="120688"/>
                </a:lnTo>
                <a:lnTo>
                  <a:pt x="966978" y="166370"/>
                </a:lnTo>
                <a:lnTo>
                  <a:pt x="967828" y="180873"/>
                </a:lnTo>
                <a:lnTo>
                  <a:pt x="980567" y="218694"/>
                </a:lnTo>
                <a:lnTo>
                  <a:pt x="1018921" y="242443"/>
                </a:lnTo>
                <a:lnTo>
                  <a:pt x="1028433" y="241896"/>
                </a:lnTo>
                <a:lnTo>
                  <a:pt x="1037170" y="238925"/>
                </a:lnTo>
                <a:lnTo>
                  <a:pt x="1045095" y="233514"/>
                </a:lnTo>
                <a:lnTo>
                  <a:pt x="1052195" y="225679"/>
                </a:lnTo>
                <a:lnTo>
                  <a:pt x="1052118" y="233514"/>
                </a:lnTo>
                <a:lnTo>
                  <a:pt x="1045464" y="271145"/>
                </a:lnTo>
                <a:lnTo>
                  <a:pt x="1040257" y="275336"/>
                </a:lnTo>
                <a:lnTo>
                  <a:pt x="1035177" y="279527"/>
                </a:lnTo>
                <a:lnTo>
                  <a:pt x="1027938" y="281305"/>
                </a:lnTo>
                <a:lnTo>
                  <a:pt x="1009777" y="280162"/>
                </a:lnTo>
                <a:lnTo>
                  <a:pt x="1002792" y="277495"/>
                </a:lnTo>
                <a:lnTo>
                  <a:pt x="997712" y="272669"/>
                </a:lnTo>
                <a:lnTo>
                  <a:pt x="994029" y="268986"/>
                </a:lnTo>
                <a:lnTo>
                  <a:pt x="991743" y="263525"/>
                </a:lnTo>
                <a:lnTo>
                  <a:pt x="990854" y="256159"/>
                </a:lnTo>
                <a:lnTo>
                  <a:pt x="984250" y="254635"/>
                </a:lnTo>
                <a:lnTo>
                  <a:pt x="977646" y="252984"/>
                </a:lnTo>
                <a:lnTo>
                  <a:pt x="971042" y="251460"/>
                </a:lnTo>
                <a:lnTo>
                  <a:pt x="971677" y="262420"/>
                </a:lnTo>
                <a:lnTo>
                  <a:pt x="999109" y="296786"/>
                </a:lnTo>
                <a:lnTo>
                  <a:pt x="1027226" y="301028"/>
                </a:lnTo>
                <a:lnTo>
                  <a:pt x="1035202" y="299974"/>
                </a:lnTo>
                <a:lnTo>
                  <a:pt x="1063040" y="281305"/>
                </a:lnTo>
                <a:lnTo>
                  <a:pt x="1063891" y="280149"/>
                </a:lnTo>
                <a:lnTo>
                  <a:pt x="1072489" y="242443"/>
                </a:lnTo>
                <a:lnTo>
                  <a:pt x="1072896" y="225679"/>
                </a:lnTo>
                <a:lnTo>
                  <a:pt x="1072896" y="222377"/>
                </a:lnTo>
                <a:lnTo>
                  <a:pt x="1072896" y="117983"/>
                </a:lnTo>
                <a:lnTo>
                  <a:pt x="1072896" y="101854"/>
                </a:lnTo>
                <a:close/>
              </a:path>
              <a:path w="2730500" h="301625">
                <a:moveTo>
                  <a:pt x="1123569" y="50165"/>
                </a:moveTo>
                <a:lnTo>
                  <a:pt x="1116838" y="49657"/>
                </a:lnTo>
                <a:lnTo>
                  <a:pt x="1103249" y="48895"/>
                </a:lnTo>
                <a:lnTo>
                  <a:pt x="1103249" y="247777"/>
                </a:lnTo>
                <a:lnTo>
                  <a:pt x="1109980" y="248158"/>
                </a:lnTo>
                <a:lnTo>
                  <a:pt x="1116838" y="248666"/>
                </a:lnTo>
                <a:lnTo>
                  <a:pt x="1123569" y="249047"/>
                </a:lnTo>
                <a:lnTo>
                  <a:pt x="1123569" y="50165"/>
                </a:lnTo>
                <a:close/>
              </a:path>
              <a:path w="2730500" h="301625">
                <a:moveTo>
                  <a:pt x="1259840" y="184912"/>
                </a:moveTo>
                <a:lnTo>
                  <a:pt x="1258989" y="170053"/>
                </a:lnTo>
                <a:lnTo>
                  <a:pt x="1258874" y="168033"/>
                </a:lnTo>
                <a:lnTo>
                  <a:pt x="1256030" y="153022"/>
                </a:lnTo>
                <a:lnTo>
                  <a:pt x="1251267" y="139890"/>
                </a:lnTo>
                <a:lnTo>
                  <a:pt x="1244600" y="128651"/>
                </a:lnTo>
                <a:lnTo>
                  <a:pt x="1242872" y="126746"/>
                </a:lnTo>
                <a:lnTo>
                  <a:pt x="1238377" y="121767"/>
                </a:lnTo>
                <a:lnTo>
                  <a:pt x="1238377" y="170053"/>
                </a:lnTo>
                <a:lnTo>
                  <a:pt x="1171321" y="166116"/>
                </a:lnTo>
                <a:lnTo>
                  <a:pt x="1192530" y="128841"/>
                </a:lnTo>
                <a:lnTo>
                  <a:pt x="1230630" y="142367"/>
                </a:lnTo>
                <a:lnTo>
                  <a:pt x="1238377" y="170053"/>
                </a:lnTo>
                <a:lnTo>
                  <a:pt x="1238377" y="121767"/>
                </a:lnTo>
                <a:lnTo>
                  <a:pt x="1236408" y="119583"/>
                </a:lnTo>
                <a:lnTo>
                  <a:pt x="1227099" y="112903"/>
                </a:lnTo>
                <a:lnTo>
                  <a:pt x="1216698" y="108623"/>
                </a:lnTo>
                <a:lnTo>
                  <a:pt x="1205230" y="106680"/>
                </a:lnTo>
                <a:lnTo>
                  <a:pt x="1193342" y="107213"/>
                </a:lnTo>
                <a:lnTo>
                  <a:pt x="1157871" y="134962"/>
                </a:lnTo>
                <a:lnTo>
                  <a:pt x="1149096" y="179832"/>
                </a:lnTo>
                <a:lnTo>
                  <a:pt x="1150061" y="196456"/>
                </a:lnTo>
                <a:lnTo>
                  <a:pt x="1164590" y="235331"/>
                </a:lnTo>
                <a:lnTo>
                  <a:pt x="1206373" y="257302"/>
                </a:lnTo>
                <a:lnTo>
                  <a:pt x="1216367" y="257162"/>
                </a:lnTo>
                <a:lnTo>
                  <a:pt x="1248994" y="237744"/>
                </a:lnTo>
                <a:lnTo>
                  <a:pt x="1252080" y="233146"/>
                </a:lnTo>
                <a:lnTo>
                  <a:pt x="1256182" y="224218"/>
                </a:lnTo>
                <a:lnTo>
                  <a:pt x="1259205" y="213995"/>
                </a:lnTo>
                <a:lnTo>
                  <a:pt x="1252220" y="212471"/>
                </a:lnTo>
                <a:lnTo>
                  <a:pt x="1245108" y="211074"/>
                </a:lnTo>
                <a:lnTo>
                  <a:pt x="1238123" y="209550"/>
                </a:lnTo>
                <a:lnTo>
                  <a:pt x="1235075" y="219710"/>
                </a:lnTo>
                <a:lnTo>
                  <a:pt x="1230884" y="226949"/>
                </a:lnTo>
                <a:lnTo>
                  <a:pt x="1220343" y="235712"/>
                </a:lnTo>
                <a:lnTo>
                  <a:pt x="1213993" y="237744"/>
                </a:lnTo>
                <a:lnTo>
                  <a:pt x="1206500" y="237236"/>
                </a:lnTo>
                <a:lnTo>
                  <a:pt x="1173518" y="207225"/>
                </a:lnTo>
                <a:lnTo>
                  <a:pt x="1170178" y="186055"/>
                </a:lnTo>
                <a:lnTo>
                  <a:pt x="1259713" y="191516"/>
                </a:lnTo>
                <a:lnTo>
                  <a:pt x="1259840" y="186055"/>
                </a:lnTo>
                <a:lnTo>
                  <a:pt x="1259840" y="184912"/>
                </a:lnTo>
                <a:close/>
              </a:path>
              <a:path w="2730500" h="301625">
                <a:moveTo>
                  <a:pt x="1339469" y="177546"/>
                </a:moveTo>
                <a:lnTo>
                  <a:pt x="1276858" y="173990"/>
                </a:lnTo>
                <a:lnTo>
                  <a:pt x="1276858" y="198501"/>
                </a:lnTo>
                <a:lnTo>
                  <a:pt x="1339469" y="202057"/>
                </a:lnTo>
                <a:lnTo>
                  <a:pt x="1339469" y="177546"/>
                </a:lnTo>
                <a:close/>
              </a:path>
              <a:path w="2730500" h="301625">
                <a:moveTo>
                  <a:pt x="1465516" y="195199"/>
                </a:moveTo>
                <a:lnTo>
                  <a:pt x="1457604" y="151828"/>
                </a:lnTo>
                <a:lnTo>
                  <a:pt x="1450517" y="138557"/>
                </a:lnTo>
                <a:lnTo>
                  <a:pt x="1448968" y="136144"/>
                </a:lnTo>
                <a:lnTo>
                  <a:pt x="1447673" y="134112"/>
                </a:lnTo>
                <a:lnTo>
                  <a:pt x="1444752" y="131330"/>
                </a:lnTo>
                <a:lnTo>
                  <a:pt x="1444752" y="195199"/>
                </a:lnTo>
                <a:lnTo>
                  <a:pt x="1444129" y="208114"/>
                </a:lnTo>
                <a:lnTo>
                  <a:pt x="1424381" y="246049"/>
                </a:lnTo>
                <a:lnTo>
                  <a:pt x="1411986" y="248920"/>
                </a:lnTo>
                <a:lnTo>
                  <a:pt x="1404137" y="247307"/>
                </a:lnTo>
                <a:lnTo>
                  <a:pt x="1401838" y="245999"/>
                </a:lnTo>
                <a:lnTo>
                  <a:pt x="1397203" y="243382"/>
                </a:lnTo>
                <a:lnTo>
                  <a:pt x="1380350" y="202958"/>
                </a:lnTo>
                <a:lnTo>
                  <a:pt x="1379982" y="190881"/>
                </a:lnTo>
                <a:lnTo>
                  <a:pt x="1380591" y="178549"/>
                </a:lnTo>
                <a:lnTo>
                  <a:pt x="1400403" y="141338"/>
                </a:lnTo>
                <a:lnTo>
                  <a:pt x="1412875" y="138557"/>
                </a:lnTo>
                <a:lnTo>
                  <a:pt x="1419199" y="139700"/>
                </a:lnTo>
                <a:lnTo>
                  <a:pt x="1442377" y="170611"/>
                </a:lnTo>
                <a:lnTo>
                  <a:pt x="1444752" y="195199"/>
                </a:lnTo>
                <a:lnTo>
                  <a:pt x="1444752" y="131330"/>
                </a:lnTo>
                <a:lnTo>
                  <a:pt x="1442212" y="128905"/>
                </a:lnTo>
                <a:lnTo>
                  <a:pt x="1429004" y="121031"/>
                </a:lnTo>
                <a:lnTo>
                  <a:pt x="1422019" y="118872"/>
                </a:lnTo>
                <a:lnTo>
                  <a:pt x="1414653" y="118491"/>
                </a:lnTo>
                <a:lnTo>
                  <a:pt x="1405077" y="119240"/>
                </a:lnTo>
                <a:lnTo>
                  <a:pt x="1396390" y="122415"/>
                </a:lnTo>
                <a:lnTo>
                  <a:pt x="1388605" y="128054"/>
                </a:lnTo>
                <a:lnTo>
                  <a:pt x="1381760" y="136144"/>
                </a:lnTo>
                <a:lnTo>
                  <a:pt x="1381760" y="65278"/>
                </a:lnTo>
                <a:lnTo>
                  <a:pt x="1361313" y="64135"/>
                </a:lnTo>
                <a:lnTo>
                  <a:pt x="1361313" y="263017"/>
                </a:lnTo>
                <a:lnTo>
                  <a:pt x="1367663" y="263398"/>
                </a:lnTo>
                <a:lnTo>
                  <a:pt x="1373886" y="263652"/>
                </a:lnTo>
                <a:lnTo>
                  <a:pt x="1380236" y="264033"/>
                </a:lnTo>
                <a:lnTo>
                  <a:pt x="1380236" y="245999"/>
                </a:lnTo>
                <a:lnTo>
                  <a:pt x="1386878" y="255676"/>
                </a:lnTo>
                <a:lnTo>
                  <a:pt x="1394650" y="262750"/>
                </a:lnTo>
                <a:lnTo>
                  <a:pt x="1403553" y="267246"/>
                </a:lnTo>
                <a:lnTo>
                  <a:pt x="1413637" y="269113"/>
                </a:lnTo>
                <a:lnTo>
                  <a:pt x="1423924" y="268325"/>
                </a:lnTo>
                <a:lnTo>
                  <a:pt x="1433461" y="265010"/>
                </a:lnTo>
                <a:lnTo>
                  <a:pt x="1442262" y="259130"/>
                </a:lnTo>
                <a:lnTo>
                  <a:pt x="1450340" y="250698"/>
                </a:lnTo>
                <a:lnTo>
                  <a:pt x="1451432" y="248920"/>
                </a:lnTo>
                <a:lnTo>
                  <a:pt x="1457007" y="239890"/>
                </a:lnTo>
                <a:lnTo>
                  <a:pt x="1461770" y="226872"/>
                </a:lnTo>
                <a:lnTo>
                  <a:pt x="1464627" y="211645"/>
                </a:lnTo>
                <a:lnTo>
                  <a:pt x="1465516" y="195199"/>
                </a:lnTo>
                <a:close/>
              </a:path>
              <a:path w="2730500" h="301625">
                <a:moveTo>
                  <a:pt x="1587373" y="129921"/>
                </a:moveTo>
                <a:lnTo>
                  <a:pt x="1580642" y="129667"/>
                </a:lnTo>
                <a:lnTo>
                  <a:pt x="1573784" y="129286"/>
                </a:lnTo>
                <a:lnTo>
                  <a:pt x="1567053" y="129032"/>
                </a:lnTo>
                <a:lnTo>
                  <a:pt x="1567040" y="206375"/>
                </a:lnTo>
                <a:lnTo>
                  <a:pt x="1557655" y="245491"/>
                </a:lnTo>
                <a:lnTo>
                  <a:pt x="1541272" y="254254"/>
                </a:lnTo>
                <a:lnTo>
                  <a:pt x="1535176" y="254000"/>
                </a:lnTo>
                <a:lnTo>
                  <a:pt x="1510626" y="222427"/>
                </a:lnTo>
                <a:lnTo>
                  <a:pt x="1510284" y="126492"/>
                </a:lnTo>
                <a:lnTo>
                  <a:pt x="1503553" y="126238"/>
                </a:lnTo>
                <a:lnTo>
                  <a:pt x="1496695" y="125857"/>
                </a:lnTo>
                <a:lnTo>
                  <a:pt x="1489964" y="125603"/>
                </a:lnTo>
                <a:lnTo>
                  <a:pt x="1489964" y="225171"/>
                </a:lnTo>
                <a:lnTo>
                  <a:pt x="1490345" y="232791"/>
                </a:lnTo>
                <a:lnTo>
                  <a:pt x="1491234" y="237617"/>
                </a:lnTo>
                <a:lnTo>
                  <a:pt x="1492377" y="244856"/>
                </a:lnTo>
                <a:lnTo>
                  <a:pt x="1524000" y="274447"/>
                </a:lnTo>
                <a:lnTo>
                  <a:pt x="1530985" y="274828"/>
                </a:lnTo>
                <a:lnTo>
                  <a:pt x="1542440" y="273786"/>
                </a:lnTo>
                <a:lnTo>
                  <a:pt x="1552613" y="269659"/>
                </a:lnTo>
                <a:lnTo>
                  <a:pt x="1561541" y="262445"/>
                </a:lnTo>
                <a:lnTo>
                  <a:pt x="1567599" y="254254"/>
                </a:lnTo>
                <a:lnTo>
                  <a:pt x="1569212" y="252095"/>
                </a:lnTo>
                <a:lnTo>
                  <a:pt x="1569212" y="273177"/>
                </a:lnTo>
                <a:lnTo>
                  <a:pt x="1587373" y="273939"/>
                </a:lnTo>
                <a:lnTo>
                  <a:pt x="1587373" y="252095"/>
                </a:lnTo>
                <a:lnTo>
                  <a:pt x="1587373" y="129921"/>
                </a:lnTo>
                <a:close/>
              </a:path>
              <a:path w="2730500" h="301625">
                <a:moveTo>
                  <a:pt x="1711071" y="227838"/>
                </a:moveTo>
                <a:lnTo>
                  <a:pt x="1709547" y="220726"/>
                </a:lnTo>
                <a:lnTo>
                  <a:pt x="1706245" y="215011"/>
                </a:lnTo>
                <a:lnTo>
                  <a:pt x="1703070" y="209423"/>
                </a:lnTo>
                <a:lnTo>
                  <a:pt x="1652651" y="185801"/>
                </a:lnTo>
                <a:lnTo>
                  <a:pt x="1646682" y="183515"/>
                </a:lnTo>
                <a:lnTo>
                  <a:pt x="1644650" y="182626"/>
                </a:lnTo>
                <a:lnTo>
                  <a:pt x="1641094" y="180721"/>
                </a:lnTo>
                <a:lnTo>
                  <a:pt x="1638554" y="178435"/>
                </a:lnTo>
                <a:lnTo>
                  <a:pt x="1636903" y="175768"/>
                </a:lnTo>
                <a:lnTo>
                  <a:pt x="1635125" y="173228"/>
                </a:lnTo>
                <a:lnTo>
                  <a:pt x="1634363" y="170307"/>
                </a:lnTo>
                <a:lnTo>
                  <a:pt x="1634413" y="162052"/>
                </a:lnTo>
                <a:lnTo>
                  <a:pt x="1636395" y="157861"/>
                </a:lnTo>
                <a:lnTo>
                  <a:pt x="1640332" y="154305"/>
                </a:lnTo>
                <a:lnTo>
                  <a:pt x="1644396" y="150749"/>
                </a:lnTo>
                <a:lnTo>
                  <a:pt x="1651000" y="149225"/>
                </a:lnTo>
                <a:lnTo>
                  <a:pt x="1668272" y="149733"/>
                </a:lnTo>
                <a:lnTo>
                  <a:pt x="1674495" y="152019"/>
                </a:lnTo>
                <a:lnTo>
                  <a:pt x="1683131" y="160655"/>
                </a:lnTo>
                <a:lnTo>
                  <a:pt x="1685798" y="166624"/>
                </a:lnTo>
                <a:lnTo>
                  <a:pt x="1686687" y="173990"/>
                </a:lnTo>
                <a:lnTo>
                  <a:pt x="1693291" y="173101"/>
                </a:lnTo>
                <a:lnTo>
                  <a:pt x="1699895" y="172339"/>
                </a:lnTo>
                <a:lnTo>
                  <a:pt x="1706626" y="171450"/>
                </a:lnTo>
                <a:lnTo>
                  <a:pt x="1705356" y="162052"/>
                </a:lnTo>
                <a:lnTo>
                  <a:pt x="1678203" y="132778"/>
                </a:lnTo>
                <a:lnTo>
                  <a:pt x="1652651" y="129159"/>
                </a:lnTo>
                <a:lnTo>
                  <a:pt x="1646809" y="129921"/>
                </a:lnTo>
                <a:lnTo>
                  <a:pt x="1641348" y="131699"/>
                </a:lnTo>
                <a:lnTo>
                  <a:pt x="1635887" y="133350"/>
                </a:lnTo>
                <a:lnTo>
                  <a:pt x="1631569" y="135636"/>
                </a:lnTo>
                <a:lnTo>
                  <a:pt x="1628394" y="138303"/>
                </a:lnTo>
                <a:lnTo>
                  <a:pt x="1624076" y="141732"/>
                </a:lnTo>
                <a:lnTo>
                  <a:pt x="1620774" y="146177"/>
                </a:lnTo>
                <a:lnTo>
                  <a:pt x="1618361" y="151511"/>
                </a:lnTo>
                <a:lnTo>
                  <a:pt x="1615821" y="156972"/>
                </a:lnTo>
                <a:lnTo>
                  <a:pt x="1614792" y="162179"/>
                </a:lnTo>
                <a:lnTo>
                  <a:pt x="1614678" y="176276"/>
                </a:lnTo>
                <a:lnTo>
                  <a:pt x="1616202" y="182753"/>
                </a:lnTo>
                <a:lnTo>
                  <a:pt x="1644332" y="208838"/>
                </a:lnTo>
                <a:lnTo>
                  <a:pt x="1674495" y="219583"/>
                </a:lnTo>
                <a:lnTo>
                  <a:pt x="1681353" y="222504"/>
                </a:lnTo>
                <a:lnTo>
                  <a:pt x="1688211" y="228092"/>
                </a:lnTo>
                <a:lnTo>
                  <a:pt x="1690243" y="232537"/>
                </a:lnTo>
                <a:lnTo>
                  <a:pt x="1690243" y="244221"/>
                </a:lnTo>
                <a:lnTo>
                  <a:pt x="1687957" y="249428"/>
                </a:lnTo>
                <a:lnTo>
                  <a:pt x="1678813" y="258318"/>
                </a:lnTo>
                <a:lnTo>
                  <a:pt x="1671955" y="260350"/>
                </a:lnTo>
                <a:lnTo>
                  <a:pt x="1662557" y="259969"/>
                </a:lnTo>
                <a:lnTo>
                  <a:pt x="1653286" y="259715"/>
                </a:lnTo>
                <a:lnTo>
                  <a:pt x="1646047" y="256794"/>
                </a:lnTo>
                <a:lnTo>
                  <a:pt x="1635633" y="246126"/>
                </a:lnTo>
                <a:lnTo>
                  <a:pt x="1632585" y="238633"/>
                </a:lnTo>
                <a:lnTo>
                  <a:pt x="1631442" y="228854"/>
                </a:lnTo>
                <a:lnTo>
                  <a:pt x="1611249" y="231902"/>
                </a:lnTo>
                <a:lnTo>
                  <a:pt x="1626997" y="267081"/>
                </a:lnTo>
                <a:lnTo>
                  <a:pt x="1662684" y="280035"/>
                </a:lnTo>
                <a:lnTo>
                  <a:pt x="1669554" y="279946"/>
                </a:lnTo>
                <a:lnTo>
                  <a:pt x="1704416" y="260350"/>
                </a:lnTo>
                <a:lnTo>
                  <a:pt x="1705229" y="258953"/>
                </a:lnTo>
                <a:lnTo>
                  <a:pt x="1709166" y="251841"/>
                </a:lnTo>
                <a:lnTo>
                  <a:pt x="1711071" y="244221"/>
                </a:lnTo>
                <a:lnTo>
                  <a:pt x="1711071" y="227838"/>
                </a:lnTo>
                <a:close/>
              </a:path>
              <a:path w="2730500" h="301625">
                <a:moveTo>
                  <a:pt x="1890776" y="231775"/>
                </a:moveTo>
                <a:lnTo>
                  <a:pt x="1860651" y="200939"/>
                </a:lnTo>
                <a:lnTo>
                  <a:pt x="1832356" y="190881"/>
                </a:lnTo>
                <a:lnTo>
                  <a:pt x="1826387" y="188722"/>
                </a:lnTo>
                <a:lnTo>
                  <a:pt x="1820799" y="185928"/>
                </a:lnTo>
                <a:lnTo>
                  <a:pt x="1818132" y="183769"/>
                </a:lnTo>
                <a:lnTo>
                  <a:pt x="1816481" y="181102"/>
                </a:lnTo>
                <a:lnTo>
                  <a:pt x="1814830" y="178562"/>
                </a:lnTo>
                <a:lnTo>
                  <a:pt x="1813941" y="175641"/>
                </a:lnTo>
                <a:lnTo>
                  <a:pt x="1813941" y="167513"/>
                </a:lnTo>
                <a:lnTo>
                  <a:pt x="1815973" y="163195"/>
                </a:lnTo>
                <a:lnTo>
                  <a:pt x="1823974" y="155956"/>
                </a:lnTo>
                <a:lnTo>
                  <a:pt x="1830705" y="154178"/>
                </a:lnTo>
                <a:lnTo>
                  <a:pt x="1840103" y="154432"/>
                </a:lnTo>
                <a:lnTo>
                  <a:pt x="1847977" y="154559"/>
                </a:lnTo>
                <a:lnTo>
                  <a:pt x="1866392" y="178435"/>
                </a:lnTo>
                <a:lnTo>
                  <a:pt x="1872996" y="177419"/>
                </a:lnTo>
                <a:lnTo>
                  <a:pt x="1879600" y="176530"/>
                </a:lnTo>
                <a:lnTo>
                  <a:pt x="1886331" y="175514"/>
                </a:lnTo>
                <a:lnTo>
                  <a:pt x="1884934" y="166116"/>
                </a:lnTo>
                <a:lnTo>
                  <a:pt x="1857895" y="137388"/>
                </a:lnTo>
                <a:lnTo>
                  <a:pt x="1838579" y="134239"/>
                </a:lnTo>
                <a:lnTo>
                  <a:pt x="1832356" y="134239"/>
                </a:lnTo>
                <a:lnTo>
                  <a:pt x="1826387" y="135001"/>
                </a:lnTo>
                <a:lnTo>
                  <a:pt x="1820926" y="136906"/>
                </a:lnTo>
                <a:lnTo>
                  <a:pt x="1815465" y="138684"/>
                </a:lnTo>
                <a:lnTo>
                  <a:pt x="1811147" y="140970"/>
                </a:lnTo>
                <a:lnTo>
                  <a:pt x="1807972" y="143764"/>
                </a:lnTo>
                <a:lnTo>
                  <a:pt x="1803781" y="147193"/>
                </a:lnTo>
                <a:lnTo>
                  <a:pt x="1800352" y="151765"/>
                </a:lnTo>
                <a:lnTo>
                  <a:pt x="1797939" y="157099"/>
                </a:lnTo>
                <a:lnTo>
                  <a:pt x="1795526" y="162560"/>
                </a:lnTo>
                <a:lnTo>
                  <a:pt x="1794256" y="168402"/>
                </a:lnTo>
                <a:lnTo>
                  <a:pt x="1794256" y="181991"/>
                </a:lnTo>
                <a:lnTo>
                  <a:pt x="1823986" y="213969"/>
                </a:lnTo>
                <a:lnTo>
                  <a:pt x="1854073" y="224155"/>
                </a:lnTo>
                <a:lnTo>
                  <a:pt x="1861058" y="227076"/>
                </a:lnTo>
                <a:lnTo>
                  <a:pt x="1863852" y="229235"/>
                </a:lnTo>
                <a:lnTo>
                  <a:pt x="1867789" y="232537"/>
                </a:lnTo>
                <a:lnTo>
                  <a:pt x="1869821" y="236855"/>
                </a:lnTo>
                <a:lnTo>
                  <a:pt x="1869821" y="248539"/>
                </a:lnTo>
                <a:lnTo>
                  <a:pt x="1867535" y="253873"/>
                </a:lnTo>
                <a:lnTo>
                  <a:pt x="1858518" y="262890"/>
                </a:lnTo>
                <a:lnTo>
                  <a:pt x="1851533" y="265049"/>
                </a:lnTo>
                <a:lnTo>
                  <a:pt x="1842135" y="264922"/>
                </a:lnTo>
                <a:lnTo>
                  <a:pt x="1832864" y="264668"/>
                </a:lnTo>
                <a:lnTo>
                  <a:pt x="1825625" y="262001"/>
                </a:lnTo>
                <a:lnTo>
                  <a:pt x="1820545" y="256667"/>
                </a:lnTo>
                <a:lnTo>
                  <a:pt x="1815338" y="251460"/>
                </a:lnTo>
                <a:lnTo>
                  <a:pt x="1812163" y="243967"/>
                </a:lnTo>
                <a:lnTo>
                  <a:pt x="1811020" y="234315"/>
                </a:lnTo>
                <a:lnTo>
                  <a:pt x="1804289" y="235458"/>
                </a:lnTo>
                <a:lnTo>
                  <a:pt x="1797558" y="236474"/>
                </a:lnTo>
                <a:lnTo>
                  <a:pt x="1790827" y="237617"/>
                </a:lnTo>
                <a:lnTo>
                  <a:pt x="1793113" y="248539"/>
                </a:lnTo>
                <a:lnTo>
                  <a:pt x="1821599" y="281622"/>
                </a:lnTo>
                <a:lnTo>
                  <a:pt x="1842262" y="284988"/>
                </a:lnTo>
                <a:lnTo>
                  <a:pt x="1849183" y="284734"/>
                </a:lnTo>
                <a:lnTo>
                  <a:pt x="1883676" y="265049"/>
                </a:lnTo>
                <a:lnTo>
                  <a:pt x="1884870" y="262890"/>
                </a:lnTo>
                <a:lnTo>
                  <a:pt x="1888871" y="255905"/>
                </a:lnTo>
                <a:lnTo>
                  <a:pt x="1890712" y="248539"/>
                </a:lnTo>
                <a:lnTo>
                  <a:pt x="1890776" y="231775"/>
                </a:lnTo>
                <a:close/>
              </a:path>
              <a:path w="2730500" h="301625">
                <a:moveTo>
                  <a:pt x="1963420" y="282829"/>
                </a:moveTo>
                <a:lnTo>
                  <a:pt x="1961388" y="268478"/>
                </a:lnTo>
                <a:lnTo>
                  <a:pt x="1960600" y="262128"/>
                </a:lnTo>
                <a:lnTo>
                  <a:pt x="1960499" y="261239"/>
                </a:lnTo>
                <a:lnTo>
                  <a:pt x="1956689" y="261874"/>
                </a:lnTo>
                <a:lnTo>
                  <a:pt x="1953768" y="262128"/>
                </a:lnTo>
                <a:lnTo>
                  <a:pt x="1948434" y="262128"/>
                </a:lnTo>
                <a:lnTo>
                  <a:pt x="1941068" y="255524"/>
                </a:lnTo>
                <a:lnTo>
                  <a:pt x="1940306" y="253619"/>
                </a:lnTo>
                <a:lnTo>
                  <a:pt x="1939925" y="249047"/>
                </a:lnTo>
                <a:lnTo>
                  <a:pt x="1939925" y="157861"/>
                </a:lnTo>
                <a:lnTo>
                  <a:pt x="1946783" y="157861"/>
                </a:lnTo>
                <a:lnTo>
                  <a:pt x="1953641" y="157988"/>
                </a:lnTo>
                <a:lnTo>
                  <a:pt x="1960499" y="157988"/>
                </a:lnTo>
                <a:lnTo>
                  <a:pt x="1960499" y="157861"/>
                </a:lnTo>
                <a:lnTo>
                  <a:pt x="1960499" y="138938"/>
                </a:lnTo>
                <a:lnTo>
                  <a:pt x="1939925" y="138938"/>
                </a:lnTo>
                <a:lnTo>
                  <a:pt x="1939925" y="138684"/>
                </a:lnTo>
                <a:lnTo>
                  <a:pt x="1939925" y="88519"/>
                </a:lnTo>
                <a:lnTo>
                  <a:pt x="1926463" y="98171"/>
                </a:lnTo>
                <a:lnTo>
                  <a:pt x="1919605" y="102997"/>
                </a:lnTo>
                <a:lnTo>
                  <a:pt x="1919605" y="138684"/>
                </a:lnTo>
                <a:lnTo>
                  <a:pt x="1914652" y="138684"/>
                </a:lnTo>
                <a:lnTo>
                  <a:pt x="1909699" y="138557"/>
                </a:lnTo>
                <a:lnTo>
                  <a:pt x="1904746" y="138557"/>
                </a:lnTo>
                <a:lnTo>
                  <a:pt x="1904746" y="157480"/>
                </a:lnTo>
                <a:lnTo>
                  <a:pt x="1909699" y="157607"/>
                </a:lnTo>
                <a:lnTo>
                  <a:pt x="1914652" y="157607"/>
                </a:lnTo>
                <a:lnTo>
                  <a:pt x="1919605" y="157734"/>
                </a:lnTo>
                <a:lnTo>
                  <a:pt x="1919605" y="240538"/>
                </a:lnTo>
                <a:lnTo>
                  <a:pt x="1919757" y="250621"/>
                </a:lnTo>
                <a:lnTo>
                  <a:pt x="1930781" y="280543"/>
                </a:lnTo>
                <a:lnTo>
                  <a:pt x="1934845" y="283464"/>
                </a:lnTo>
                <a:lnTo>
                  <a:pt x="1940560" y="284861"/>
                </a:lnTo>
                <a:lnTo>
                  <a:pt x="1947926" y="284861"/>
                </a:lnTo>
                <a:lnTo>
                  <a:pt x="1952498" y="284988"/>
                </a:lnTo>
                <a:lnTo>
                  <a:pt x="1957705" y="284226"/>
                </a:lnTo>
                <a:lnTo>
                  <a:pt x="1963420" y="282829"/>
                </a:lnTo>
                <a:close/>
              </a:path>
              <a:path w="2730500" h="301625">
                <a:moveTo>
                  <a:pt x="2045589" y="143510"/>
                </a:moveTo>
                <a:lnTo>
                  <a:pt x="2038477" y="138303"/>
                </a:lnTo>
                <a:lnTo>
                  <a:pt x="2031492" y="135763"/>
                </a:lnTo>
                <a:lnTo>
                  <a:pt x="2019935" y="135763"/>
                </a:lnTo>
                <a:lnTo>
                  <a:pt x="2015490" y="137414"/>
                </a:lnTo>
                <a:lnTo>
                  <a:pt x="2007616" y="144018"/>
                </a:lnTo>
                <a:lnTo>
                  <a:pt x="2003298" y="150749"/>
                </a:lnTo>
                <a:lnTo>
                  <a:pt x="1998599" y="160909"/>
                </a:lnTo>
                <a:lnTo>
                  <a:pt x="1998599" y="139065"/>
                </a:lnTo>
                <a:lnTo>
                  <a:pt x="1980311" y="139065"/>
                </a:lnTo>
                <a:lnTo>
                  <a:pt x="1980311" y="283210"/>
                </a:lnTo>
                <a:lnTo>
                  <a:pt x="2000631" y="283210"/>
                </a:lnTo>
                <a:lnTo>
                  <a:pt x="2000631" y="207772"/>
                </a:lnTo>
                <a:lnTo>
                  <a:pt x="2000834" y="200202"/>
                </a:lnTo>
                <a:lnTo>
                  <a:pt x="2015236" y="162687"/>
                </a:lnTo>
                <a:lnTo>
                  <a:pt x="2019173" y="161036"/>
                </a:lnTo>
                <a:lnTo>
                  <a:pt x="2028698" y="161036"/>
                </a:lnTo>
                <a:lnTo>
                  <a:pt x="2033651" y="162814"/>
                </a:lnTo>
                <a:lnTo>
                  <a:pt x="2038604" y="166243"/>
                </a:lnTo>
                <a:lnTo>
                  <a:pt x="2040191" y="161036"/>
                </a:lnTo>
                <a:lnTo>
                  <a:pt x="2040229" y="160909"/>
                </a:lnTo>
                <a:lnTo>
                  <a:pt x="2040890" y="158750"/>
                </a:lnTo>
                <a:lnTo>
                  <a:pt x="2043417" y="150749"/>
                </a:lnTo>
                <a:lnTo>
                  <a:pt x="2045589" y="143510"/>
                </a:lnTo>
                <a:close/>
              </a:path>
              <a:path w="2730500" h="301625">
                <a:moveTo>
                  <a:pt x="2154301" y="137541"/>
                </a:moveTo>
                <a:lnTo>
                  <a:pt x="2133981" y="137922"/>
                </a:lnTo>
                <a:lnTo>
                  <a:pt x="2133892" y="218567"/>
                </a:lnTo>
                <a:lnTo>
                  <a:pt x="2133765" y="223837"/>
                </a:lnTo>
                <a:lnTo>
                  <a:pt x="2113915" y="262636"/>
                </a:lnTo>
                <a:lnTo>
                  <a:pt x="2108073" y="264668"/>
                </a:lnTo>
                <a:lnTo>
                  <a:pt x="2101977" y="264668"/>
                </a:lnTo>
                <a:lnTo>
                  <a:pt x="2095881" y="264795"/>
                </a:lnTo>
                <a:lnTo>
                  <a:pt x="2077275" y="227393"/>
                </a:lnTo>
                <a:lnTo>
                  <a:pt x="2077212" y="138684"/>
                </a:lnTo>
                <a:lnTo>
                  <a:pt x="2070354" y="138811"/>
                </a:lnTo>
                <a:lnTo>
                  <a:pt x="2063623" y="138811"/>
                </a:lnTo>
                <a:lnTo>
                  <a:pt x="2056765" y="138938"/>
                </a:lnTo>
                <a:lnTo>
                  <a:pt x="2056879" y="240258"/>
                </a:lnTo>
                <a:lnTo>
                  <a:pt x="2064385" y="268986"/>
                </a:lnTo>
                <a:lnTo>
                  <a:pt x="2067306" y="273939"/>
                </a:lnTo>
                <a:lnTo>
                  <a:pt x="2071878" y="278003"/>
                </a:lnTo>
                <a:lnTo>
                  <a:pt x="2078101" y="281178"/>
                </a:lnTo>
                <a:lnTo>
                  <a:pt x="2084197" y="284353"/>
                </a:lnTo>
                <a:lnTo>
                  <a:pt x="2090801" y="285877"/>
                </a:lnTo>
                <a:lnTo>
                  <a:pt x="2097913" y="285750"/>
                </a:lnTo>
                <a:lnTo>
                  <a:pt x="2109368" y="284111"/>
                </a:lnTo>
                <a:lnTo>
                  <a:pt x="2119541" y="279387"/>
                </a:lnTo>
                <a:lnTo>
                  <a:pt x="2128469" y="271589"/>
                </a:lnTo>
                <a:lnTo>
                  <a:pt x="2133257" y="264795"/>
                </a:lnTo>
                <a:lnTo>
                  <a:pt x="2136140" y="260731"/>
                </a:lnTo>
                <a:lnTo>
                  <a:pt x="2136140" y="281940"/>
                </a:lnTo>
                <a:lnTo>
                  <a:pt x="2154301" y="281559"/>
                </a:lnTo>
                <a:lnTo>
                  <a:pt x="2154301" y="260731"/>
                </a:lnTo>
                <a:lnTo>
                  <a:pt x="2154301" y="137541"/>
                </a:lnTo>
                <a:close/>
              </a:path>
              <a:path w="2730500" h="301625">
                <a:moveTo>
                  <a:pt x="2284857" y="227965"/>
                </a:moveTo>
                <a:lnTo>
                  <a:pt x="2278253" y="227076"/>
                </a:lnTo>
                <a:lnTo>
                  <a:pt x="2264791" y="225552"/>
                </a:lnTo>
                <a:lnTo>
                  <a:pt x="2263356" y="234200"/>
                </a:lnTo>
                <a:lnTo>
                  <a:pt x="2261184" y="241668"/>
                </a:lnTo>
                <a:lnTo>
                  <a:pt x="2234565" y="262636"/>
                </a:lnTo>
                <a:lnTo>
                  <a:pt x="2227465" y="262013"/>
                </a:lnTo>
                <a:lnTo>
                  <a:pt x="2201621" y="221767"/>
                </a:lnTo>
                <a:lnTo>
                  <a:pt x="2201037" y="208280"/>
                </a:lnTo>
                <a:lnTo>
                  <a:pt x="2201646" y="194932"/>
                </a:lnTo>
                <a:lnTo>
                  <a:pt x="2221763" y="155892"/>
                </a:lnTo>
                <a:lnTo>
                  <a:pt x="2242566" y="151892"/>
                </a:lnTo>
                <a:lnTo>
                  <a:pt x="2248281" y="154178"/>
                </a:lnTo>
                <a:lnTo>
                  <a:pt x="2257933" y="163576"/>
                </a:lnTo>
                <a:lnTo>
                  <a:pt x="2261235" y="170688"/>
                </a:lnTo>
                <a:lnTo>
                  <a:pt x="2263140" y="180340"/>
                </a:lnTo>
                <a:lnTo>
                  <a:pt x="2269744" y="178816"/>
                </a:lnTo>
                <a:lnTo>
                  <a:pt x="2276348" y="177419"/>
                </a:lnTo>
                <a:lnTo>
                  <a:pt x="2282952" y="175895"/>
                </a:lnTo>
                <a:lnTo>
                  <a:pt x="2280666" y="165684"/>
                </a:lnTo>
                <a:lnTo>
                  <a:pt x="2252751" y="134467"/>
                </a:lnTo>
                <a:lnTo>
                  <a:pt x="2234946" y="132080"/>
                </a:lnTo>
                <a:lnTo>
                  <a:pt x="2227351" y="132892"/>
                </a:lnTo>
                <a:lnTo>
                  <a:pt x="2194725" y="152996"/>
                </a:lnTo>
                <a:lnTo>
                  <a:pt x="2180475" y="198196"/>
                </a:lnTo>
                <a:lnTo>
                  <a:pt x="2180082" y="209550"/>
                </a:lnTo>
                <a:lnTo>
                  <a:pt x="2181021" y="226504"/>
                </a:lnTo>
                <a:lnTo>
                  <a:pt x="2195068" y="264541"/>
                </a:lnTo>
                <a:lnTo>
                  <a:pt x="2234819" y="282702"/>
                </a:lnTo>
                <a:lnTo>
                  <a:pt x="2244267" y="281470"/>
                </a:lnTo>
                <a:lnTo>
                  <a:pt x="2279040" y="250291"/>
                </a:lnTo>
                <a:lnTo>
                  <a:pt x="2284857" y="227965"/>
                </a:lnTo>
                <a:close/>
              </a:path>
              <a:path w="2730500" h="301625">
                <a:moveTo>
                  <a:pt x="2350643" y="274193"/>
                </a:moveTo>
                <a:lnTo>
                  <a:pt x="2348611" y="259969"/>
                </a:lnTo>
                <a:lnTo>
                  <a:pt x="2347912" y="254381"/>
                </a:lnTo>
                <a:lnTo>
                  <a:pt x="2347722" y="252857"/>
                </a:lnTo>
                <a:lnTo>
                  <a:pt x="2343912" y="253619"/>
                </a:lnTo>
                <a:lnTo>
                  <a:pt x="2340991" y="254127"/>
                </a:lnTo>
                <a:lnTo>
                  <a:pt x="2338705" y="254254"/>
                </a:lnTo>
                <a:lnTo>
                  <a:pt x="2335657" y="254381"/>
                </a:lnTo>
                <a:lnTo>
                  <a:pt x="2333371" y="253873"/>
                </a:lnTo>
                <a:lnTo>
                  <a:pt x="2331720" y="252857"/>
                </a:lnTo>
                <a:lnTo>
                  <a:pt x="2330196" y="251714"/>
                </a:lnTo>
                <a:lnTo>
                  <a:pt x="2328926" y="250190"/>
                </a:lnTo>
                <a:lnTo>
                  <a:pt x="2328291" y="248158"/>
                </a:lnTo>
                <a:lnTo>
                  <a:pt x="2327529" y="246253"/>
                </a:lnTo>
                <a:lnTo>
                  <a:pt x="2327148" y="241808"/>
                </a:lnTo>
                <a:lnTo>
                  <a:pt x="2327148" y="151511"/>
                </a:lnTo>
                <a:lnTo>
                  <a:pt x="2327148" y="150622"/>
                </a:lnTo>
                <a:lnTo>
                  <a:pt x="2334006" y="150241"/>
                </a:lnTo>
                <a:lnTo>
                  <a:pt x="2340864" y="149987"/>
                </a:lnTo>
                <a:lnTo>
                  <a:pt x="2347722" y="149606"/>
                </a:lnTo>
                <a:lnTo>
                  <a:pt x="2347722" y="131572"/>
                </a:lnTo>
                <a:lnTo>
                  <a:pt x="2347722" y="130556"/>
                </a:lnTo>
                <a:lnTo>
                  <a:pt x="2334006" y="131318"/>
                </a:lnTo>
                <a:lnTo>
                  <a:pt x="2327148" y="131572"/>
                </a:lnTo>
                <a:lnTo>
                  <a:pt x="2327148" y="81280"/>
                </a:lnTo>
                <a:lnTo>
                  <a:pt x="2306955" y="96901"/>
                </a:lnTo>
                <a:lnTo>
                  <a:pt x="2306955" y="132588"/>
                </a:lnTo>
                <a:lnTo>
                  <a:pt x="2301875" y="132715"/>
                </a:lnTo>
                <a:lnTo>
                  <a:pt x="2291969" y="133223"/>
                </a:lnTo>
                <a:lnTo>
                  <a:pt x="2291969" y="152146"/>
                </a:lnTo>
                <a:lnTo>
                  <a:pt x="2296922" y="152019"/>
                </a:lnTo>
                <a:lnTo>
                  <a:pt x="2306955" y="151511"/>
                </a:lnTo>
                <a:lnTo>
                  <a:pt x="2307056" y="241808"/>
                </a:lnTo>
                <a:lnTo>
                  <a:pt x="2327783" y="277495"/>
                </a:lnTo>
                <a:lnTo>
                  <a:pt x="2335149" y="277241"/>
                </a:lnTo>
                <a:lnTo>
                  <a:pt x="2339721" y="276987"/>
                </a:lnTo>
                <a:lnTo>
                  <a:pt x="2344928" y="275971"/>
                </a:lnTo>
                <a:lnTo>
                  <a:pt x="2350643" y="274193"/>
                </a:lnTo>
                <a:close/>
              </a:path>
              <a:path w="2730500" h="301625">
                <a:moveTo>
                  <a:pt x="2464562" y="123317"/>
                </a:moveTo>
                <a:lnTo>
                  <a:pt x="2444242" y="124841"/>
                </a:lnTo>
                <a:lnTo>
                  <a:pt x="2444242" y="202057"/>
                </a:lnTo>
                <a:lnTo>
                  <a:pt x="2444026" y="210705"/>
                </a:lnTo>
                <a:lnTo>
                  <a:pt x="2429510" y="246507"/>
                </a:lnTo>
                <a:lnTo>
                  <a:pt x="2406269" y="253619"/>
                </a:lnTo>
                <a:lnTo>
                  <a:pt x="2401062" y="252095"/>
                </a:lnTo>
                <a:lnTo>
                  <a:pt x="2396998" y="248666"/>
                </a:lnTo>
                <a:lnTo>
                  <a:pt x="2392807" y="245237"/>
                </a:lnTo>
                <a:lnTo>
                  <a:pt x="2387600" y="128397"/>
                </a:lnTo>
                <a:lnTo>
                  <a:pt x="2367153" y="129540"/>
                </a:lnTo>
                <a:lnTo>
                  <a:pt x="2367229" y="230378"/>
                </a:lnTo>
                <a:lnTo>
                  <a:pt x="2374773" y="259334"/>
                </a:lnTo>
                <a:lnTo>
                  <a:pt x="2377694" y="264033"/>
                </a:lnTo>
                <a:lnTo>
                  <a:pt x="2382266" y="267843"/>
                </a:lnTo>
                <a:lnTo>
                  <a:pt x="2394585" y="273685"/>
                </a:lnTo>
                <a:lnTo>
                  <a:pt x="2401189" y="274955"/>
                </a:lnTo>
                <a:lnTo>
                  <a:pt x="2408301" y="274447"/>
                </a:lnTo>
                <a:lnTo>
                  <a:pt x="2419680" y="272211"/>
                </a:lnTo>
                <a:lnTo>
                  <a:pt x="2429827" y="266992"/>
                </a:lnTo>
                <a:lnTo>
                  <a:pt x="2438730" y="258775"/>
                </a:lnTo>
                <a:lnTo>
                  <a:pt x="2442235" y="253619"/>
                </a:lnTo>
                <a:lnTo>
                  <a:pt x="2446401" y="247523"/>
                </a:lnTo>
                <a:lnTo>
                  <a:pt x="2446401" y="268732"/>
                </a:lnTo>
                <a:lnTo>
                  <a:pt x="2452497" y="268351"/>
                </a:lnTo>
                <a:lnTo>
                  <a:pt x="2458466" y="267843"/>
                </a:lnTo>
                <a:lnTo>
                  <a:pt x="2464562" y="267462"/>
                </a:lnTo>
                <a:lnTo>
                  <a:pt x="2464562" y="247523"/>
                </a:lnTo>
                <a:lnTo>
                  <a:pt x="2464562" y="123317"/>
                </a:lnTo>
                <a:close/>
              </a:path>
              <a:path w="2730500" h="301625">
                <a:moveTo>
                  <a:pt x="2561463" y="120142"/>
                </a:moveTo>
                <a:lnTo>
                  <a:pt x="2554351" y="115443"/>
                </a:lnTo>
                <a:lnTo>
                  <a:pt x="2547366" y="113538"/>
                </a:lnTo>
                <a:lnTo>
                  <a:pt x="2540508" y="114046"/>
                </a:lnTo>
                <a:lnTo>
                  <a:pt x="2535809" y="114554"/>
                </a:lnTo>
                <a:lnTo>
                  <a:pt x="2531491" y="116459"/>
                </a:lnTo>
                <a:lnTo>
                  <a:pt x="2527554" y="120142"/>
                </a:lnTo>
                <a:lnTo>
                  <a:pt x="2523490" y="123698"/>
                </a:lnTo>
                <a:lnTo>
                  <a:pt x="2519299" y="130810"/>
                </a:lnTo>
                <a:lnTo>
                  <a:pt x="2514600" y="141351"/>
                </a:lnTo>
                <a:lnTo>
                  <a:pt x="2514600" y="119507"/>
                </a:lnTo>
                <a:lnTo>
                  <a:pt x="2496312" y="121031"/>
                </a:lnTo>
                <a:lnTo>
                  <a:pt x="2496312" y="265049"/>
                </a:lnTo>
                <a:lnTo>
                  <a:pt x="2509774" y="264033"/>
                </a:lnTo>
                <a:lnTo>
                  <a:pt x="2516632" y="263398"/>
                </a:lnTo>
                <a:lnTo>
                  <a:pt x="2516632" y="187960"/>
                </a:lnTo>
                <a:lnTo>
                  <a:pt x="2516835" y="180390"/>
                </a:lnTo>
                <a:lnTo>
                  <a:pt x="2527554" y="145288"/>
                </a:lnTo>
                <a:lnTo>
                  <a:pt x="2531110" y="141732"/>
                </a:lnTo>
                <a:lnTo>
                  <a:pt x="2531897" y="141351"/>
                </a:lnTo>
                <a:lnTo>
                  <a:pt x="2535047" y="139827"/>
                </a:lnTo>
                <a:lnTo>
                  <a:pt x="2539492" y="139446"/>
                </a:lnTo>
                <a:lnTo>
                  <a:pt x="2544445" y="138938"/>
                </a:lnTo>
                <a:lnTo>
                  <a:pt x="2549398" y="140335"/>
                </a:lnTo>
                <a:lnTo>
                  <a:pt x="2554478" y="143383"/>
                </a:lnTo>
                <a:lnTo>
                  <a:pt x="2555786" y="138938"/>
                </a:lnTo>
                <a:lnTo>
                  <a:pt x="2559050" y="127889"/>
                </a:lnTo>
                <a:lnTo>
                  <a:pt x="2561463" y="120142"/>
                </a:lnTo>
                <a:close/>
              </a:path>
              <a:path w="2730500" h="301625">
                <a:moveTo>
                  <a:pt x="2676525" y="175514"/>
                </a:moveTo>
                <a:lnTo>
                  <a:pt x="2676271" y="171196"/>
                </a:lnTo>
                <a:lnTo>
                  <a:pt x="2675572" y="158800"/>
                </a:lnTo>
                <a:lnTo>
                  <a:pt x="2672727" y="144272"/>
                </a:lnTo>
                <a:lnTo>
                  <a:pt x="2668003" y="131940"/>
                </a:lnTo>
                <a:lnTo>
                  <a:pt x="2664460" y="126492"/>
                </a:lnTo>
                <a:lnTo>
                  <a:pt x="2661412" y="121793"/>
                </a:lnTo>
                <a:lnTo>
                  <a:pt x="2655189" y="115976"/>
                </a:lnTo>
                <a:lnTo>
                  <a:pt x="2655189" y="164338"/>
                </a:lnTo>
                <a:lnTo>
                  <a:pt x="2588387" y="171196"/>
                </a:lnTo>
                <a:lnTo>
                  <a:pt x="2603944" y="134658"/>
                </a:lnTo>
                <a:lnTo>
                  <a:pt x="2622423" y="126492"/>
                </a:lnTo>
                <a:lnTo>
                  <a:pt x="2629776" y="126568"/>
                </a:lnTo>
                <a:lnTo>
                  <a:pt x="2654211" y="155917"/>
                </a:lnTo>
                <a:lnTo>
                  <a:pt x="2655189" y="164338"/>
                </a:lnTo>
                <a:lnTo>
                  <a:pt x="2655189" y="115976"/>
                </a:lnTo>
                <a:lnTo>
                  <a:pt x="2653233" y="114134"/>
                </a:lnTo>
                <a:lnTo>
                  <a:pt x="2643975" y="109016"/>
                </a:lnTo>
                <a:lnTo>
                  <a:pt x="2633611" y="106464"/>
                </a:lnTo>
                <a:lnTo>
                  <a:pt x="2622169" y="106426"/>
                </a:lnTo>
                <a:lnTo>
                  <a:pt x="2610358" y="108864"/>
                </a:lnTo>
                <a:lnTo>
                  <a:pt x="2574937" y="142125"/>
                </a:lnTo>
                <a:lnTo>
                  <a:pt x="2566238" y="186880"/>
                </a:lnTo>
                <a:lnTo>
                  <a:pt x="2566200" y="189179"/>
                </a:lnTo>
                <a:lnTo>
                  <a:pt x="2567127" y="204825"/>
                </a:lnTo>
                <a:lnTo>
                  <a:pt x="2581656" y="241554"/>
                </a:lnTo>
                <a:lnTo>
                  <a:pt x="2610853" y="256895"/>
                </a:lnTo>
                <a:lnTo>
                  <a:pt x="2623312" y="256794"/>
                </a:lnTo>
                <a:lnTo>
                  <a:pt x="2661170" y="236728"/>
                </a:lnTo>
                <a:lnTo>
                  <a:pt x="2663736" y="233629"/>
                </a:lnTo>
                <a:lnTo>
                  <a:pt x="2668841" y="225069"/>
                </a:lnTo>
                <a:lnTo>
                  <a:pt x="2672880" y="215392"/>
                </a:lnTo>
                <a:lnTo>
                  <a:pt x="2675890" y="204597"/>
                </a:lnTo>
                <a:lnTo>
                  <a:pt x="2654935" y="203835"/>
                </a:lnTo>
                <a:lnTo>
                  <a:pt x="2652433" y="211328"/>
                </a:lnTo>
                <a:lnTo>
                  <a:pt x="2649512" y="217779"/>
                </a:lnTo>
                <a:lnTo>
                  <a:pt x="2623439" y="236728"/>
                </a:lnTo>
                <a:lnTo>
                  <a:pt x="2616225" y="236689"/>
                </a:lnTo>
                <a:lnTo>
                  <a:pt x="2588361" y="202463"/>
                </a:lnTo>
                <a:lnTo>
                  <a:pt x="2587244" y="191389"/>
                </a:lnTo>
                <a:lnTo>
                  <a:pt x="2676398" y="181991"/>
                </a:lnTo>
                <a:lnTo>
                  <a:pt x="2676525" y="175514"/>
                </a:lnTo>
                <a:close/>
              </a:path>
              <a:path w="2730500" h="301625">
                <a:moveTo>
                  <a:pt x="2730119" y="213614"/>
                </a:moveTo>
                <a:lnTo>
                  <a:pt x="2722499" y="214503"/>
                </a:lnTo>
                <a:lnTo>
                  <a:pt x="2714752" y="215519"/>
                </a:lnTo>
                <a:lnTo>
                  <a:pt x="2707132" y="216408"/>
                </a:lnTo>
                <a:lnTo>
                  <a:pt x="2707132" y="244221"/>
                </a:lnTo>
                <a:lnTo>
                  <a:pt x="2714752" y="243332"/>
                </a:lnTo>
                <a:lnTo>
                  <a:pt x="2722499" y="242316"/>
                </a:lnTo>
                <a:lnTo>
                  <a:pt x="2730119" y="241427"/>
                </a:lnTo>
                <a:lnTo>
                  <a:pt x="2730119" y="213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88365" y="5368849"/>
            <a:ext cx="28448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Multiple</a:t>
            </a:r>
            <a:r>
              <a:rPr sz="3000" spc="-1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Buses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416797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27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8" name="Date Placeholder 4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ECD6743-7E06-4644-B6D3-F8235DB8B81B}" type="datetime1">
              <a:rPr lang="en-US" smtClean="0"/>
              <a:t>8/27/2022</a:t>
            </a:fld>
            <a:endParaRPr 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1459"/>
            <a:ext cx="292100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Speed</a:t>
            </a:r>
            <a:r>
              <a:rPr spc="-65" dirty="0"/>
              <a:t> </a:t>
            </a:r>
            <a:r>
              <a:rPr dirty="0"/>
              <a:t>Issue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6797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28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41754"/>
            <a:ext cx="807275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Different devices </a:t>
            </a:r>
            <a:r>
              <a:rPr sz="3000" spc="-5" dirty="0">
                <a:latin typeface="Arial"/>
                <a:cs typeface="Arial"/>
              </a:rPr>
              <a:t>have different  transfer/operate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speed.</a:t>
            </a:r>
            <a:endParaRPr sz="30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2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If the </a:t>
            </a:r>
            <a:r>
              <a:rPr sz="3000" spc="-5" dirty="0">
                <a:latin typeface="Arial"/>
                <a:cs typeface="Arial"/>
              </a:rPr>
              <a:t>speed </a:t>
            </a:r>
            <a:r>
              <a:rPr sz="3000" dirty="0">
                <a:latin typeface="Arial"/>
                <a:cs typeface="Arial"/>
              </a:rPr>
              <a:t>of bus is bounded </a:t>
            </a:r>
            <a:r>
              <a:rPr sz="3000" spc="-5" dirty="0">
                <a:latin typeface="Arial"/>
                <a:cs typeface="Arial"/>
              </a:rPr>
              <a:t>by </a:t>
            </a:r>
            <a:r>
              <a:rPr sz="300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slowest  </a:t>
            </a:r>
            <a:r>
              <a:rPr sz="3000" dirty="0">
                <a:latin typeface="Arial"/>
                <a:cs typeface="Arial"/>
              </a:rPr>
              <a:t>device </a:t>
            </a:r>
            <a:r>
              <a:rPr sz="3000" spc="-5" dirty="0">
                <a:latin typeface="Arial"/>
                <a:cs typeface="Arial"/>
              </a:rPr>
              <a:t>connected to </a:t>
            </a:r>
            <a:r>
              <a:rPr sz="3000" dirty="0">
                <a:latin typeface="Arial"/>
                <a:cs typeface="Arial"/>
              </a:rPr>
              <a:t>it, the </a:t>
            </a:r>
            <a:r>
              <a:rPr sz="3000" spc="-5" dirty="0">
                <a:latin typeface="Arial"/>
                <a:cs typeface="Arial"/>
              </a:rPr>
              <a:t>efficiency </a:t>
            </a:r>
            <a:r>
              <a:rPr sz="3000" dirty="0">
                <a:latin typeface="Arial"/>
                <a:cs typeface="Arial"/>
              </a:rPr>
              <a:t>will </a:t>
            </a:r>
            <a:r>
              <a:rPr sz="3000" spc="-5" dirty="0">
                <a:latin typeface="Arial"/>
                <a:cs typeface="Arial"/>
              </a:rPr>
              <a:t>be  very</a:t>
            </a:r>
            <a:r>
              <a:rPr sz="3000" dirty="0">
                <a:latin typeface="Arial"/>
                <a:cs typeface="Arial"/>
              </a:rPr>
              <a:t> low.</a:t>
            </a:r>
            <a:endParaRPr sz="30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72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How </a:t>
            </a:r>
            <a:r>
              <a:rPr sz="3000" spc="-5" dirty="0">
                <a:latin typeface="Arial"/>
                <a:cs typeface="Arial"/>
              </a:rPr>
              <a:t>to solve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this?</a:t>
            </a:r>
            <a:endParaRPr sz="3000">
              <a:latin typeface="Arial"/>
              <a:cs typeface="Arial"/>
            </a:endParaRPr>
          </a:p>
          <a:p>
            <a:pPr marL="355600" marR="1786255" indent="-355600" algn="just">
              <a:lnSpc>
                <a:spcPct val="120000"/>
              </a:lnSpc>
              <a:spcBef>
                <a:spcPts val="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A </a:t>
            </a:r>
            <a:r>
              <a:rPr sz="3000" spc="-5" dirty="0">
                <a:latin typeface="Arial"/>
                <a:cs typeface="Arial"/>
              </a:rPr>
              <a:t>common </a:t>
            </a:r>
            <a:r>
              <a:rPr sz="3000" dirty="0">
                <a:latin typeface="Arial"/>
                <a:cs typeface="Arial"/>
              </a:rPr>
              <a:t>approach – </a:t>
            </a:r>
            <a:r>
              <a:rPr sz="3000" spc="-5" dirty="0">
                <a:latin typeface="Arial"/>
                <a:cs typeface="Arial"/>
              </a:rPr>
              <a:t>use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buffers.  e.g.- Printing </a:t>
            </a:r>
            <a:r>
              <a:rPr sz="3000" dirty="0">
                <a:latin typeface="Arial"/>
                <a:cs typeface="Arial"/>
              </a:rPr>
              <a:t>the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characters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187CAF0-57DF-419B-91E0-CE2D12BCB107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5200" y="1066800"/>
            <a:ext cx="0" cy="4495800"/>
          </a:xfrm>
          <a:custGeom>
            <a:avLst/>
            <a:gdLst/>
            <a:ahLst/>
            <a:cxnLst/>
            <a:rect l="l" t="t" r="r" b="b"/>
            <a:pathLst>
              <a:path h="4495800">
                <a:moveTo>
                  <a:pt x="0" y="0"/>
                </a:moveTo>
                <a:lnTo>
                  <a:pt x="0" y="449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3507" y="2993135"/>
            <a:ext cx="201168" cy="201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61959" y="2993135"/>
            <a:ext cx="201168" cy="201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6971" y="2993135"/>
            <a:ext cx="201168" cy="201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3507" y="3276600"/>
            <a:ext cx="201168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61959" y="3276600"/>
            <a:ext cx="201168" cy="201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76971" y="3276600"/>
            <a:ext cx="201168" cy="201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45423" y="3276600"/>
            <a:ext cx="201168" cy="2011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93507" y="3560064"/>
            <a:ext cx="201168" cy="2026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6971" y="3560064"/>
            <a:ext cx="201168" cy="2026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45423" y="3560064"/>
            <a:ext cx="201168" cy="2026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61959" y="3560064"/>
            <a:ext cx="201168" cy="2026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30411" y="3560064"/>
            <a:ext cx="201168" cy="2026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93507" y="3843528"/>
            <a:ext cx="201168" cy="2026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61959" y="3843528"/>
            <a:ext cx="201168" cy="2026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76971" y="3843528"/>
            <a:ext cx="201168" cy="2026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45423" y="3843528"/>
            <a:ext cx="201168" cy="2026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93507" y="4126991"/>
            <a:ext cx="201168" cy="2042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6971" y="4126991"/>
            <a:ext cx="201168" cy="2042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61959" y="4126991"/>
            <a:ext cx="201168" cy="2042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45423" y="4126991"/>
            <a:ext cx="201168" cy="20421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30411" y="4126991"/>
            <a:ext cx="201168" cy="20421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93507" y="4411979"/>
            <a:ext cx="201168" cy="2011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61959" y="4411979"/>
            <a:ext cx="201168" cy="2011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76971" y="4411979"/>
            <a:ext cx="201168" cy="2011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45423" y="4411979"/>
            <a:ext cx="201168" cy="20116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93507" y="4695444"/>
            <a:ext cx="201168" cy="20269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76971" y="4695444"/>
            <a:ext cx="201168" cy="2026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61959" y="4695444"/>
            <a:ext cx="201168" cy="20269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76971" y="4980432"/>
            <a:ext cx="201168" cy="2011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45423" y="4695444"/>
            <a:ext cx="201168" cy="20269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45423" y="4980432"/>
            <a:ext cx="201168" cy="20116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800" y="28194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267836" y="1793824"/>
            <a:ext cx="375157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Performance</a:t>
            </a:r>
            <a:endParaRPr sz="4800"/>
          </a:p>
        </p:txBody>
      </p:sp>
      <p:sp>
        <p:nvSpPr>
          <p:cNvPr id="36" name="object 36"/>
          <p:cNvSpPr txBox="1"/>
          <p:nvPr/>
        </p:nvSpPr>
        <p:spPr>
          <a:xfrm>
            <a:off x="8416797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29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43D1A2E-9C9D-4CD6-A0EB-0B475B861E01}" type="datetime1">
              <a:rPr lang="en-US" smtClean="0"/>
              <a:t>8/27/2022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69" y="381000"/>
            <a:ext cx="7081520" cy="600164"/>
          </a:xfrm>
        </p:spPr>
        <p:txBody>
          <a:bodyPr/>
          <a:lstStyle/>
          <a:p>
            <a:r>
              <a:rPr lang="en-GB" dirty="0"/>
              <a:t>Text and Reference Books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8305800" cy="4924425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b="1" u="sng" dirty="0"/>
              <a:t>Text Books</a:t>
            </a:r>
            <a:r>
              <a:rPr lang="en-GB" sz="3200" b="1" u="sng" dirty="0" smtClean="0"/>
              <a:t>:</a:t>
            </a:r>
          </a:p>
          <a:p>
            <a:pPr algn="just"/>
            <a:endParaRPr lang="en-GB" sz="3200" b="1" u="sng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sz="2400" dirty="0"/>
              <a:t>Carl </a:t>
            </a:r>
            <a:r>
              <a:rPr lang="en-GB" sz="2400" dirty="0" err="1"/>
              <a:t>Hamacher</a:t>
            </a:r>
            <a:r>
              <a:rPr lang="en-GB" sz="2400" dirty="0"/>
              <a:t>, </a:t>
            </a:r>
            <a:r>
              <a:rPr lang="en-GB" sz="2400" dirty="0" err="1"/>
              <a:t>Zvonko</a:t>
            </a:r>
            <a:r>
              <a:rPr lang="en-GB" sz="2400" dirty="0"/>
              <a:t> </a:t>
            </a:r>
            <a:r>
              <a:rPr lang="en-GB" sz="2400" dirty="0" err="1"/>
              <a:t>Vranesic</a:t>
            </a:r>
            <a:r>
              <a:rPr lang="en-GB" sz="2400" dirty="0"/>
              <a:t>, </a:t>
            </a:r>
            <a:r>
              <a:rPr lang="en-GB" sz="2400" dirty="0" err="1"/>
              <a:t>Safwat</a:t>
            </a:r>
            <a:r>
              <a:rPr lang="en-GB" sz="2400" dirty="0"/>
              <a:t> </a:t>
            </a:r>
            <a:r>
              <a:rPr lang="en-GB" sz="2400" dirty="0" err="1"/>
              <a:t>Zaky</a:t>
            </a:r>
            <a:r>
              <a:rPr lang="en-GB" sz="2400" dirty="0"/>
              <a:t>: Computer Organization, 5th Edition, Tata McGraw Hill, 2002.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sz="2400" dirty="0"/>
              <a:t>Carl </a:t>
            </a:r>
            <a:r>
              <a:rPr lang="en-GB" sz="2400" dirty="0" err="1"/>
              <a:t>Hamacher</a:t>
            </a:r>
            <a:r>
              <a:rPr lang="en-GB" sz="2400" dirty="0"/>
              <a:t>, </a:t>
            </a:r>
            <a:r>
              <a:rPr lang="en-GB" sz="2400" dirty="0" err="1"/>
              <a:t>Zvonko</a:t>
            </a:r>
            <a:r>
              <a:rPr lang="en-GB" sz="2400" dirty="0"/>
              <a:t> </a:t>
            </a:r>
            <a:r>
              <a:rPr lang="en-GB" sz="2400" dirty="0" err="1"/>
              <a:t>Vranesic</a:t>
            </a:r>
            <a:r>
              <a:rPr lang="en-GB" sz="2400" dirty="0"/>
              <a:t>, </a:t>
            </a:r>
            <a:r>
              <a:rPr lang="en-GB" sz="2400" dirty="0" err="1"/>
              <a:t>Safwat</a:t>
            </a:r>
            <a:r>
              <a:rPr lang="en-GB" sz="2400" dirty="0"/>
              <a:t> </a:t>
            </a:r>
            <a:r>
              <a:rPr lang="en-GB" sz="2400" dirty="0" err="1"/>
              <a:t>Zaky</a:t>
            </a:r>
            <a:r>
              <a:rPr lang="en-GB" sz="2400" dirty="0"/>
              <a:t>, </a:t>
            </a:r>
            <a:r>
              <a:rPr lang="en-GB" sz="2400" dirty="0" err="1"/>
              <a:t>Naraig</a:t>
            </a:r>
            <a:r>
              <a:rPr lang="en-GB" sz="2400" dirty="0"/>
              <a:t> </a:t>
            </a:r>
            <a:r>
              <a:rPr lang="en-GB" sz="2400" dirty="0" err="1"/>
              <a:t>Manjikian</a:t>
            </a:r>
            <a:r>
              <a:rPr lang="en-GB" sz="2400" dirty="0"/>
              <a:t> : Computer Organization and Embedded Systems, </a:t>
            </a:r>
            <a:r>
              <a:rPr lang="en-GB" sz="2400" dirty="0" smtClean="0"/>
              <a:t>6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Edition</a:t>
            </a:r>
            <a:r>
              <a:rPr lang="en-GB" sz="2400" dirty="0"/>
              <a:t>, Tata McGraw Hill, 2012.</a:t>
            </a:r>
          </a:p>
          <a:p>
            <a:pPr algn="just"/>
            <a:endParaRPr lang="en-US" sz="3200" b="1" u="sng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u="sng" dirty="0" smtClean="0"/>
              <a:t>Reference </a:t>
            </a:r>
            <a:r>
              <a:rPr lang="en-US" sz="3200" b="1" u="sng" dirty="0"/>
              <a:t>Books: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William </a:t>
            </a:r>
            <a:r>
              <a:rPr lang="en-US" sz="2400" dirty="0"/>
              <a:t>Stallings: Computer Organization &amp; Architecture, </a:t>
            </a:r>
            <a:r>
              <a:rPr lang="en-US" sz="2400" dirty="0" smtClean="0"/>
              <a:t>9</a:t>
            </a:r>
            <a:r>
              <a:rPr lang="en-US" sz="2400" baseline="30000" dirty="0" smtClean="0"/>
              <a:t>th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Edition, Pearson, 2015</a:t>
            </a:r>
            <a:r>
              <a:rPr lang="en-US" sz="2400" dirty="0" smtClean="0"/>
              <a:t>.</a:t>
            </a:r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619AEB3-9FD8-4B37-96E7-D7D200FB6230}" type="datetime1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GB" spc="-5" smtClean="0"/>
              <a:t>3</a:t>
            </a:fld>
            <a:endParaRPr lang="en-GB" spc="-5" dirty="0"/>
          </a:p>
        </p:txBody>
      </p:sp>
    </p:spTree>
    <p:extLst>
      <p:ext uri="{BB962C8B-B14F-4D97-AF65-F5344CB8AC3E}">
        <p14:creationId xmlns:p14="http://schemas.microsoft.com/office/powerpoint/2010/main" val="3523304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1459"/>
            <a:ext cx="305562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Performa</a:t>
            </a:r>
            <a:r>
              <a:rPr spc="10" dirty="0"/>
              <a:t>n</a:t>
            </a:r>
            <a:r>
              <a:rPr spc="-5" dirty="0"/>
              <a:t>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6797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30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41754"/>
            <a:ext cx="8061325" cy="259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The most important measure of a computer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is  </a:t>
            </a:r>
            <a:r>
              <a:rPr sz="3000" spc="-5" dirty="0">
                <a:latin typeface="Arial"/>
                <a:cs typeface="Arial"/>
              </a:rPr>
              <a:t>how </a:t>
            </a:r>
            <a:r>
              <a:rPr sz="3000" dirty="0">
                <a:latin typeface="Arial"/>
                <a:cs typeface="Arial"/>
              </a:rPr>
              <a:t>quickly it </a:t>
            </a:r>
            <a:r>
              <a:rPr sz="3000" spc="-5" dirty="0">
                <a:latin typeface="Arial"/>
                <a:cs typeface="Arial"/>
              </a:rPr>
              <a:t>can </a:t>
            </a:r>
            <a:r>
              <a:rPr sz="3000" dirty="0">
                <a:latin typeface="Arial"/>
                <a:cs typeface="Arial"/>
              </a:rPr>
              <a:t>execute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programs.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Three factors affect</a:t>
            </a:r>
            <a:r>
              <a:rPr sz="3000" spc="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performance:</a:t>
            </a:r>
            <a:endParaRPr sz="30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505"/>
              </a:spcBef>
              <a:buClr>
                <a:srgbClr val="669999"/>
              </a:buClr>
              <a:buSzPct val="70000"/>
              <a:buFont typeface="Wingdings"/>
              <a:buChar char=""/>
              <a:tabLst>
                <a:tab pos="704215" algn="l"/>
                <a:tab pos="705485" algn="l"/>
              </a:tabLst>
            </a:pPr>
            <a:r>
              <a:rPr sz="2000" dirty="0">
                <a:latin typeface="Arial"/>
                <a:cs typeface="Arial"/>
              </a:rPr>
              <a:t>Hardware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design</a:t>
            </a:r>
            <a:endParaRPr sz="20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484"/>
              </a:spcBef>
              <a:buClr>
                <a:srgbClr val="669999"/>
              </a:buClr>
              <a:buSzPct val="70000"/>
              <a:buFont typeface="Wingdings"/>
              <a:buChar char=""/>
              <a:tabLst>
                <a:tab pos="704215" algn="l"/>
                <a:tab pos="705485" algn="l"/>
              </a:tabLst>
            </a:pPr>
            <a:r>
              <a:rPr sz="2000" dirty="0">
                <a:latin typeface="Arial"/>
                <a:cs typeface="Arial"/>
              </a:rPr>
              <a:t>Instruction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set</a:t>
            </a:r>
            <a:endParaRPr sz="20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480"/>
              </a:spcBef>
              <a:buClr>
                <a:srgbClr val="669999"/>
              </a:buClr>
              <a:buSzPct val="70000"/>
              <a:buFont typeface="Wingdings"/>
              <a:buChar char=""/>
              <a:tabLst>
                <a:tab pos="704215" algn="l"/>
                <a:tab pos="705485" algn="l"/>
              </a:tabLst>
            </a:pPr>
            <a:r>
              <a:rPr sz="2000" dirty="0">
                <a:latin typeface="Arial"/>
                <a:cs typeface="Arial"/>
              </a:rPr>
              <a:t>Compiler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9B71654-797A-4FAF-8957-19B7D8E15E9D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1459"/>
            <a:ext cx="305562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Performa</a:t>
            </a:r>
            <a:r>
              <a:rPr spc="10" dirty="0"/>
              <a:t>n</a:t>
            </a:r>
            <a:r>
              <a:rPr spc="-5" dirty="0"/>
              <a:t>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13103"/>
            <a:ext cx="7842884" cy="63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395"/>
              </a:lnSpc>
              <a:spcBef>
                <a:spcPts val="100"/>
              </a:spcBef>
              <a:buClr>
                <a:srgbClr val="330066"/>
              </a:buClr>
              <a:buSzPct val="6904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100" dirty="0">
                <a:latin typeface="Arial"/>
                <a:cs typeface="Arial"/>
              </a:rPr>
              <a:t>Processor </a:t>
            </a:r>
            <a:r>
              <a:rPr sz="2100" spc="-5" dirty="0">
                <a:latin typeface="Arial"/>
                <a:cs typeface="Arial"/>
              </a:rPr>
              <a:t>time </a:t>
            </a:r>
            <a:r>
              <a:rPr sz="2100" spc="5" dirty="0">
                <a:latin typeface="Arial"/>
                <a:cs typeface="Arial"/>
              </a:rPr>
              <a:t>to </a:t>
            </a:r>
            <a:r>
              <a:rPr sz="2100" dirty="0">
                <a:latin typeface="Arial"/>
                <a:cs typeface="Arial"/>
              </a:rPr>
              <a:t>execute </a:t>
            </a:r>
            <a:r>
              <a:rPr sz="2100" spc="-5" dirty="0">
                <a:latin typeface="Arial"/>
                <a:cs typeface="Arial"/>
              </a:rPr>
              <a:t>a program depends on </a:t>
            </a:r>
            <a:r>
              <a:rPr sz="2100" dirty="0">
                <a:latin typeface="Arial"/>
                <a:cs typeface="Arial"/>
              </a:rPr>
              <a:t>the</a:t>
            </a:r>
            <a:r>
              <a:rPr sz="2100" spc="3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hardware</a:t>
            </a:r>
            <a:endParaRPr sz="2100">
              <a:latin typeface="Arial"/>
              <a:cs typeface="Arial"/>
            </a:endParaRPr>
          </a:p>
          <a:p>
            <a:pPr marL="355600">
              <a:lnSpc>
                <a:spcPts val="2395"/>
              </a:lnSpc>
            </a:pPr>
            <a:r>
              <a:rPr sz="2100" spc="-5" dirty="0">
                <a:latin typeface="Arial"/>
                <a:cs typeface="Arial"/>
              </a:rPr>
              <a:t>involved </a:t>
            </a:r>
            <a:r>
              <a:rPr sz="2100" dirty="0">
                <a:latin typeface="Arial"/>
                <a:cs typeface="Arial"/>
              </a:rPr>
              <a:t>in the execution of </a:t>
            </a:r>
            <a:r>
              <a:rPr sz="2100" spc="-5" dirty="0">
                <a:latin typeface="Arial"/>
                <a:cs typeface="Arial"/>
              </a:rPr>
              <a:t>individual </a:t>
            </a:r>
            <a:r>
              <a:rPr sz="2100" dirty="0">
                <a:latin typeface="Arial"/>
                <a:cs typeface="Arial"/>
              </a:rPr>
              <a:t>machine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instructions.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1746" y="2500629"/>
            <a:ext cx="3100705" cy="2801620"/>
            <a:chOff x="4571746" y="2500629"/>
            <a:chExt cx="3100705" cy="2801620"/>
          </a:xfrm>
        </p:grpSpPr>
        <p:sp>
          <p:nvSpPr>
            <p:cNvPr id="5" name="object 5"/>
            <p:cNvSpPr/>
            <p:nvPr/>
          </p:nvSpPr>
          <p:spPr>
            <a:xfrm>
              <a:off x="5972556" y="4064507"/>
              <a:ext cx="300355" cy="1224280"/>
            </a:xfrm>
            <a:custGeom>
              <a:avLst/>
              <a:gdLst/>
              <a:ahLst/>
              <a:cxnLst/>
              <a:rect l="l" t="t" r="r" b="b"/>
              <a:pathLst>
                <a:path w="300354" h="1224279">
                  <a:moveTo>
                    <a:pt x="300228" y="244729"/>
                  </a:moveTo>
                  <a:lnTo>
                    <a:pt x="218313" y="244729"/>
                  </a:lnTo>
                  <a:lnTo>
                    <a:pt x="218313" y="1006221"/>
                  </a:lnTo>
                  <a:lnTo>
                    <a:pt x="300228" y="1006221"/>
                  </a:lnTo>
                  <a:lnTo>
                    <a:pt x="163703" y="1223772"/>
                  </a:lnTo>
                  <a:lnTo>
                    <a:pt x="0" y="1006221"/>
                  </a:lnTo>
                  <a:lnTo>
                    <a:pt x="81915" y="1006221"/>
                  </a:lnTo>
                  <a:lnTo>
                    <a:pt x="81915" y="244729"/>
                  </a:lnTo>
                  <a:lnTo>
                    <a:pt x="0" y="244729"/>
                  </a:lnTo>
                  <a:lnTo>
                    <a:pt x="163703" y="0"/>
                  </a:lnTo>
                  <a:lnTo>
                    <a:pt x="300228" y="244729"/>
                  </a:lnTo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86478" y="2515361"/>
              <a:ext cx="3072765" cy="1550035"/>
            </a:xfrm>
            <a:custGeom>
              <a:avLst/>
              <a:gdLst/>
              <a:ahLst/>
              <a:cxnLst/>
              <a:rect l="l" t="t" r="r" b="b"/>
              <a:pathLst>
                <a:path w="3072765" h="1550035">
                  <a:moveTo>
                    <a:pt x="3072383" y="0"/>
                  </a:moveTo>
                  <a:lnTo>
                    <a:pt x="0" y="0"/>
                  </a:lnTo>
                  <a:lnTo>
                    <a:pt x="0" y="1549908"/>
                  </a:lnTo>
                  <a:lnTo>
                    <a:pt x="3072383" y="1549908"/>
                  </a:lnTo>
                  <a:lnTo>
                    <a:pt x="3072383" y="0"/>
                  </a:lnTo>
                  <a:close/>
                </a:path>
              </a:pathLst>
            </a:custGeom>
            <a:solidFill>
              <a:srgbClr val="E4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6478" y="2515361"/>
              <a:ext cx="3072765" cy="1550035"/>
            </a:xfrm>
            <a:custGeom>
              <a:avLst/>
              <a:gdLst/>
              <a:ahLst/>
              <a:cxnLst/>
              <a:rect l="l" t="t" r="r" b="b"/>
              <a:pathLst>
                <a:path w="3072765" h="1550035">
                  <a:moveTo>
                    <a:pt x="0" y="1549908"/>
                  </a:moveTo>
                  <a:lnTo>
                    <a:pt x="3072383" y="1549908"/>
                  </a:lnTo>
                  <a:lnTo>
                    <a:pt x="3072383" y="0"/>
                  </a:lnTo>
                  <a:lnTo>
                    <a:pt x="0" y="0"/>
                  </a:lnTo>
                  <a:lnTo>
                    <a:pt x="0" y="1549908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5716" y="2514599"/>
              <a:ext cx="3072765" cy="1550035"/>
            </a:xfrm>
            <a:custGeom>
              <a:avLst/>
              <a:gdLst/>
              <a:ahLst/>
              <a:cxnLst/>
              <a:rect l="l" t="t" r="r" b="b"/>
              <a:pathLst>
                <a:path w="3072765" h="1550035">
                  <a:moveTo>
                    <a:pt x="0" y="1549908"/>
                  </a:moveTo>
                  <a:lnTo>
                    <a:pt x="3072384" y="1549908"/>
                  </a:lnTo>
                  <a:lnTo>
                    <a:pt x="3072384" y="0"/>
                  </a:lnTo>
                  <a:lnTo>
                    <a:pt x="0" y="0"/>
                  </a:lnTo>
                  <a:lnTo>
                    <a:pt x="0" y="1549908"/>
                  </a:lnTo>
                  <a:close/>
                </a:path>
              </a:pathLst>
            </a:custGeom>
            <a:ln w="2743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990344" y="3236976"/>
            <a:ext cx="901065" cy="315595"/>
            <a:chOff x="1990344" y="3236976"/>
            <a:chExt cx="901065" cy="315595"/>
          </a:xfrm>
        </p:grpSpPr>
        <p:sp>
          <p:nvSpPr>
            <p:cNvPr id="10" name="object 10"/>
            <p:cNvSpPr/>
            <p:nvPr/>
          </p:nvSpPr>
          <p:spPr>
            <a:xfrm>
              <a:off x="2003298" y="3249930"/>
              <a:ext cx="875030" cy="289560"/>
            </a:xfrm>
            <a:custGeom>
              <a:avLst/>
              <a:gdLst/>
              <a:ahLst/>
              <a:cxnLst/>
              <a:rect l="l" t="t" r="r" b="b"/>
              <a:pathLst>
                <a:path w="875030" h="289560">
                  <a:moveTo>
                    <a:pt x="874776" y="0"/>
                  </a:moveTo>
                  <a:lnTo>
                    <a:pt x="0" y="0"/>
                  </a:lnTo>
                  <a:lnTo>
                    <a:pt x="0" y="289560"/>
                  </a:lnTo>
                  <a:lnTo>
                    <a:pt x="874776" y="289560"/>
                  </a:lnTo>
                  <a:lnTo>
                    <a:pt x="874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03298" y="3249930"/>
              <a:ext cx="875030" cy="289560"/>
            </a:xfrm>
            <a:custGeom>
              <a:avLst/>
              <a:gdLst/>
              <a:ahLst/>
              <a:cxnLst/>
              <a:rect l="l" t="t" r="r" b="b"/>
              <a:pathLst>
                <a:path w="875030" h="289560">
                  <a:moveTo>
                    <a:pt x="0" y="289560"/>
                  </a:moveTo>
                  <a:lnTo>
                    <a:pt x="874776" y="289560"/>
                  </a:lnTo>
                  <a:lnTo>
                    <a:pt x="874776" y="0"/>
                  </a:lnTo>
                  <a:lnTo>
                    <a:pt x="0" y="0"/>
                  </a:lnTo>
                  <a:lnTo>
                    <a:pt x="0" y="28956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85900" y="2514600"/>
            <a:ext cx="1850389" cy="1550035"/>
          </a:xfrm>
          <a:prstGeom prst="rect">
            <a:avLst/>
          </a:prstGeom>
          <a:ln w="2743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516255" marR="455295" indent="163195">
              <a:lnSpc>
                <a:spcPts val="2150"/>
              </a:lnSpc>
              <a:spcBef>
                <a:spcPts val="1345"/>
              </a:spcBef>
            </a:pPr>
            <a:r>
              <a:rPr sz="1900" spc="-5" dirty="0">
                <a:latin typeface="Arial"/>
                <a:cs typeface="Arial"/>
              </a:rPr>
              <a:t>Main  memory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51091" y="3127248"/>
            <a:ext cx="1114425" cy="3155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900" spc="-5" dirty="0">
                <a:latin typeface="Arial"/>
                <a:cs typeface="Arial"/>
              </a:rPr>
              <a:t>Processor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47116" y="2964179"/>
            <a:ext cx="8049895" cy="2581910"/>
            <a:chOff x="547116" y="2964179"/>
            <a:chExt cx="8049895" cy="2581910"/>
          </a:xfrm>
        </p:grpSpPr>
        <p:sp>
          <p:nvSpPr>
            <p:cNvPr id="15" name="object 15"/>
            <p:cNvSpPr/>
            <p:nvPr/>
          </p:nvSpPr>
          <p:spPr>
            <a:xfrm>
              <a:off x="560832" y="4064507"/>
              <a:ext cx="8022590" cy="1468120"/>
            </a:xfrm>
            <a:custGeom>
              <a:avLst/>
              <a:gdLst/>
              <a:ahLst/>
              <a:cxnLst/>
              <a:rect l="l" t="t" r="r" b="b"/>
              <a:pathLst>
                <a:path w="8022590" h="1468120">
                  <a:moveTo>
                    <a:pt x="2013204" y="244729"/>
                  </a:moveTo>
                  <a:lnTo>
                    <a:pt x="1931289" y="244729"/>
                  </a:lnTo>
                  <a:lnTo>
                    <a:pt x="1931289" y="1006221"/>
                  </a:lnTo>
                  <a:lnTo>
                    <a:pt x="2013204" y="1006221"/>
                  </a:lnTo>
                  <a:lnTo>
                    <a:pt x="1849501" y="1223772"/>
                  </a:lnTo>
                  <a:lnTo>
                    <a:pt x="1712976" y="1006221"/>
                  </a:lnTo>
                  <a:lnTo>
                    <a:pt x="1794891" y="1006221"/>
                  </a:lnTo>
                  <a:lnTo>
                    <a:pt x="1794891" y="244729"/>
                  </a:lnTo>
                  <a:lnTo>
                    <a:pt x="1712976" y="244729"/>
                  </a:lnTo>
                  <a:lnTo>
                    <a:pt x="1849501" y="0"/>
                  </a:lnTo>
                  <a:lnTo>
                    <a:pt x="2013204" y="244729"/>
                  </a:lnTo>
                </a:path>
                <a:path w="8022590" h="1468120">
                  <a:moveTo>
                    <a:pt x="7804785" y="1223264"/>
                  </a:moveTo>
                  <a:lnTo>
                    <a:pt x="7804785" y="1168908"/>
                  </a:lnTo>
                  <a:lnTo>
                    <a:pt x="8022336" y="1304671"/>
                  </a:lnTo>
                  <a:lnTo>
                    <a:pt x="7804785" y="1467612"/>
                  </a:lnTo>
                  <a:lnTo>
                    <a:pt x="7804785" y="1386205"/>
                  </a:lnTo>
                  <a:lnTo>
                    <a:pt x="244754" y="1386205"/>
                  </a:lnTo>
                  <a:lnTo>
                    <a:pt x="244754" y="1467612"/>
                  </a:lnTo>
                  <a:lnTo>
                    <a:pt x="0" y="1304671"/>
                  </a:lnTo>
                  <a:lnTo>
                    <a:pt x="244754" y="1168908"/>
                  </a:lnTo>
                  <a:lnTo>
                    <a:pt x="244754" y="1223264"/>
                  </a:lnTo>
                  <a:lnTo>
                    <a:pt x="7804785" y="1223264"/>
                  </a:lnTo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12842" y="2977133"/>
              <a:ext cx="699770" cy="289560"/>
            </a:xfrm>
            <a:custGeom>
              <a:avLst/>
              <a:gdLst/>
              <a:ahLst/>
              <a:cxnLst/>
              <a:rect l="l" t="t" r="r" b="b"/>
              <a:pathLst>
                <a:path w="699770" h="289560">
                  <a:moveTo>
                    <a:pt x="699515" y="0"/>
                  </a:moveTo>
                  <a:lnTo>
                    <a:pt x="0" y="0"/>
                  </a:lnTo>
                  <a:lnTo>
                    <a:pt x="0" y="289560"/>
                  </a:lnTo>
                  <a:lnTo>
                    <a:pt x="699515" y="289560"/>
                  </a:lnTo>
                  <a:lnTo>
                    <a:pt x="6995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12842" y="2977133"/>
              <a:ext cx="699770" cy="289560"/>
            </a:xfrm>
            <a:custGeom>
              <a:avLst/>
              <a:gdLst/>
              <a:ahLst/>
              <a:cxnLst/>
              <a:rect l="l" t="t" r="r" b="b"/>
              <a:pathLst>
                <a:path w="699770" h="289560">
                  <a:moveTo>
                    <a:pt x="0" y="289560"/>
                  </a:moveTo>
                  <a:lnTo>
                    <a:pt x="699515" y="289560"/>
                  </a:lnTo>
                  <a:lnTo>
                    <a:pt x="699515" y="0"/>
                  </a:lnTo>
                  <a:lnTo>
                    <a:pt x="0" y="0"/>
                  </a:lnTo>
                  <a:lnTo>
                    <a:pt x="0" y="289560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03113" y="3249929"/>
              <a:ext cx="875030" cy="289560"/>
            </a:xfrm>
            <a:custGeom>
              <a:avLst/>
              <a:gdLst/>
              <a:ahLst/>
              <a:cxnLst/>
              <a:rect l="l" t="t" r="r" b="b"/>
              <a:pathLst>
                <a:path w="875029" h="289560">
                  <a:moveTo>
                    <a:pt x="874776" y="0"/>
                  </a:moveTo>
                  <a:lnTo>
                    <a:pt x="0" y="0"/>
                  </a:lnTo>
                  <a:lnTo>
                    <a:pt x="0" y="289560"/>
                  </a:lnTo>
                  <a:lnTo>
                    <a:pt x="874776" y="289560"/>
                  </a:lnTo>
                  <a:lnTo>
                    <a:pt x="874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03113" y="3249929"/>
              <a:ext cx="875030" cy="289560"/>
            </a:xfrm>
            <a:custGeom>
              <a:avLst/>
              <a:gdLst/>
              <a:ahLst/>
              <a:cxnLst/>
              <a:rect l="l" t="t" r="r" b="b"/>
              <a:pathLst>
                <a:path w="875029" h="289560">
                  <a:moveTo>
                    <a:pt x="0" y="289560"/>
                  </a:moveTo>
                  <a:lnTo>
                    <a:pt x="874776" y="289560"/>
                  </a:lnTo>
                  <a:lnTo>
                    <a:pt x="874776" y="0"/>
                  </a:lnTo>
                  <a:lnTo>
                    <a:pt x="0" y="0"/>
                  </a:lnTo>
                  <a:lnTo>
                    <a:pt x="0" y="28956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56634" y="4806822"/>
            <a:ext cx="4406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"/>
                <a:cs typeface="Arial"/>
              </a:rPr>
              <a:t>Bus</a:t>
            </a:r>
            <a:endParaRPr sz="1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16797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31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84420" y="2842260"/>
            <a:ext cx="1251585" cy="923925"/>
          </a:xfrm>
          <a:prstGeom prst="rect">
            <a:avLst/>
          </a:prstGeom>
          <a:ln w="27431">
            <a:solidFill>
              <a:srgbClr val="FF0000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marL="218440" marR="154305" indent="109220">
              <a:lnSpc>
                <a:spcPts val="2150"/>
              </a:lnSpc>
              <a:spcBef>
                <a:spcPts val="1180"/>
              </a:spcBef>
            </a:pPr>
            <a:r>
              <a:rPr sz="1900" spc="-5" dirty="0">
                <a:latin typeface="Arial"/>
                <a:cs typeface="Arial"/>
              </a:rPr>
              <a:t>Cache  memory</a:t>
            </a:r>
            <a:endParaRPr sz="1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97607" y="5923279"/>
            <a:ext cx="40284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sz="2100" spc="-5" dirty="0">
                <a:latin typeface="Arial"/>
                <a:cs typeface="Arial"/>
              </a:rPr>
              <a:t>Figure</a:t>
            </a:r>
            <a:r>
              <a:rPr sz="2100" spc="1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1.5.	</a:t>
            </a:r>
            <a:r>
              <a:rPr sz="2100" dirty="0">
                <a:latin typeface="Arial"/>
                <a:cs typeface="Arial"/>
              </a:rPr>
              <a:t>The </a:t>
            </a:r>
            <a:r>
              <a:rPr sz="2100" spc="-5" dirty="0">
                <a:latin typeface="Arial"/>
                <a:cs typeface="Arial"/>
              </a:rPr>
              <a:t>processor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cache.</a:t>
            </a:r>
            <a:endParaRPr sz="2100">
              <a:latin typeface="Arial"/>
              <a:cs typeface="Arial"/>
            </a:endParaRP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4CB83D8-F138-49D5-A1FF-077F617D9829}" type="datetime1">
              <a:rPr lang="en-US" smtClean="0"/>
              <a:t>8/27/2022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1459"/>
            <a:ext cx="305562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Performa</a:t>
            </a:r>
            <a:r>
              <a:rPr spc="10" dirty="0"/>
              <a:t>n</a:t>
            </a:r>
            <a:r>
              <a:rPr spc="-5" dirty="0"/>
              <a:t>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16797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32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41754"/>
            <a:ext cx="80740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  <a:tab pos="1199515" algn="l"/>
                <a:tab pos="3058160" algn="l"/>
                <a:tab pos="3881120" algn="l"/>
                <a:tab pos="4280535" algn="l"/>
                <a:tab pos="5969000" algn="l"/>
                <a:tab pos="7045325" algn="l"/>
              </a:tabLst>
            </a:pPr>
            <a:r>
              <a:rPr sz="3000" dirty="0">
                <a:latin typeface="Arial"/>
                <a:cs typeface="Arial"/>
              </a:rPr>
              <a:t>The	pr</a:t>
            </a:r>
            <a:r>
              <a:rPr sz="3000" spc="-20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cessor	</a:t>
            </a:r>
            <a:r>
              <a:rPr sz="3000" spc="-5" dirty="0">
                <a:latin typeface="Arial"/>
                <a:cs typeface="Arial"/>
              </a:rPr>
              <a:t>an</a:t>
            </a:r>
            <a:r>
              <a:rPr sz="3000" dirty="0">
                <a:latin typeface="Arial"/>
                <a:cs typeface="Arial"/>
              </a:rPr>
              <a:t>d	a	re</a:t>
            </a:r>
            <a:r>
              <a:rPr sz="3000" spc="-15" dirty="0">
                <a:latin typeface="Arial"/>
                <a:cs typeface="Arial"/>
              </a:rPr>
              <a:t>l</a:t>
            </a:r>
            <a:r>
              <a:rPr sz="3000" dirty="0">
                <a:latin typeface="Arial"/>
                <a:cs typeface="Arial"/>
              </a:rPr>
              <a:t>ativ</a:t>
            </a:r>
            <a:r>
              <a:rPr sz="3000" spc="-2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ly	small	ca</a:t>
            </a:r>
            <a:r>
              <a:rPr sz="3000" spc="-15" dirty="0">
                <a:latin typeface="Arial"/>
                <a:cs typeface="Arial"/>
              </a:rPr>
              <a:t>c</a:t>
            </a:r>
            <a:r>
              <a:rPr sz="3000" dirty="0">
                <a:latin typeface="Arial"/>
                <a:cs typeface="Arial"/>
              </a:rPr>
              <a:t>he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9928" y="2199513"/>
            <a:ext cx="2318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7080" algn="l"/>
                <a:tab pos="1311275" algn="l"/>
              </a:tabLst>
            </a:pPr>
            <a:r>
              <a:rPr sz="3000" spc="-5" dirty="0">
                <a:latin typeface="Arial"/>
                <a:cs typeface="Arial"/>
              </a:rPr>
              <a:t>on	a	sing</a:t>
            </a:r>
            <a:r>
              <a:rPr sz="3000" spc="-20" dirty="0">
                <a:latin typeface="Arial"/>
                <a:cs typeface="Arial"/>
              </a:rPr>
              <a:t>l</a:t>
            </a:r>
            <a:r>
              <a:rPr sz="3000" spc="-5" dirty="0">
                <a:latin typeface="Arial"/>
                <a:cs typeface="Arial"/>
              </a:rPr>
              <a:t>e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2199513"/>
            <a:ext cx="5104130" cy="236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719580" algn="l"/>
                <a:tab pos="2666365" algn="l"/>
                <a:tab pos="3420745" algn="l"/>
              </a:tabLst>
            </a:pPr>
            <a:r>
              <a:rPr sz="3000" spc="-5" dirty="0">
                <a:latin typeface="Arial"/>
                <a:cs typeface="Arial"/>
              </a:rPr>
              <a:t>memory	can	</a:t>
            </a:r>
            <a:r>
              <a:rPr sz="3000" spc="-20" dirty="0">
                <a:latin typeface="Arial"/>
                <a:cs typeface="Arial"/>
              </a:rPr>
              <a:t>b</a:t>
            </a:r>
            <a:r>
              <a:rPr sz="3000" spc="-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	fab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dirty="0">
                <a:latin typeface="Arial"/>
                <a:cs typeface="Arial"/>
              </a:rPr>
              <a:t>ica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spc="-5" dirty="0">
                <a:latin typeface="Arial"/>
                <a:cs typeface="Arial"/>
              </a:rPr>
              <a:t>ed  </a:t>
            </a:r>
            <a:r>
              <a:rPr sz="3000" dirty="0">
                <a:latin typeface="Arial"/>
                <a:cs typeface="Arial"/>
              </a:rPr>
              <a:t>integrated circuit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chip.</a:t>
            </a:r>
          </a:p>
          <a:p>
            <a:pPr marL="361950" indent="-348615">
              <a:lnSpc>
                <a:spcPct val="100000"/>
              </a:lnSpc>
              <a:spcBef>
                <a:spcPts val="64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61315" algn="l"/>
                <a:tab pos="362585" algn="l"/>
              </a:tabLst>
            </a:pPr>
            <a:r>
              <a:rPr sz="2600" dirty="0">
                <a:latin typeface="Arial"/>
                <a:cs typeface="Arial"/>
              </a:rPr>
              <a:t>Speed</a:t>
            </a:r>
          </a:p>
          <a:p>
            <a:pPr marL="361950" indent="-348615">
              <a:lnSpc>
                <a:spcPct val="100000"/>
              </a:lnSpc>
              <a:spcBef>
                <a:spcPts val="62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61315" algn="l"/>
                <a:tab pos="362585" algn="l"/>
              </a:tabLst>
            </a:pPr>
            <a:r>
              <a:rPr sz="2600" dirty="0">
                <a:latin typeface="Arial"/>
                <a:cs typeface="Arial"/>
              </a:rPr>
              <a:t>Cost</a:t>
            </a:r>
          </a:p>
          <a:p>
            <a:pPr marL="361950" indent="-348615">
              <a:lnSpc>
                <a:spcPct val="100000"/>
              </a:lnSpc>
              <a:spcBef>
                <a:spcPts val="62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361315" algn="l"/>
                <a:tab pos="362585" algn="l"/>
              </a:tabLst>
            </a:pPr>
            <a:r>
              <a:rPr sz="2600" dirty="0">
                <a:latin typeface="Arial"/>
                <a:cs typeface="Arial"/>
              </a:rPr>
              <a:t>Memory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management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DF0BD55-46F4-4DC4-A47F-8081F735D7A6}" type="datetime1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1459"/>
            <a:ext cx="393827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Processor</a:t>
            </a:r>
            <a:r>
              <a:rPr spc="-75" dirty="0"/>
              <a:t> </a:t>
            </a:r>
            <a:r>
              <a:rPr dirty="0"/>
              <a:t>Clock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6797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33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50047"/>
            <a:ext cx="8073390" cy="258699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2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Clock, clock cycle (P), and clock rate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(R=1/P)</a:t>
            </a:r>
            <a:endParaRPr sz="30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2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execution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spc="-5" dirty="0">
                <a:latin typeface="Arial"/>
                <a:cs typeface="Arial"/>
              </a:rPr>
              <a:t>each instruction </a:t>
            </a:r>
            <a:r>
              <a:rPr sz="3000" dirty="0">
                <a:latin typeface="Arial"/>
                <a:cs typeface="Arial"/>
              </a:rPr>
              <a:t>is </a:t>
            </a:r>
            <a:r>
              <a:rPr sz="3000" spc="-5" dirty="0">
                <a:latin typeface="Arial"/>
                <a:cs typeface="Arial"/>
              </a:rPr>
              <a:t>divided  </a:t>
            </a:r>
            <a:r>
              <a:rPr sz="3000" dirty="0">
                <a:latin typeface="Arial"/>
                <a:cs typeface="Arial"/>
              </a:rPr>
              <a:t>into </a:t>
            </a:r>
            <a:r>
              <a:rPr sz="3000" spc="-5" dirty="0">
                <a:latin typeface="Arial"/>
                <a:cs typeface="Arial"/>
              </a:rPr>
              <a:t>several steps (Basic </a:t>
            </a:r>
            <a:r>
              <a:rPr sz="3000" dirty="0">
                <a:latin typeface="Arial"/>
                <a:cs typeface="Arial"/>
              </a:rPr>
              <a:t>Steps), </a:t>
            </a:r>
            <a:r>
              <a:rPr sz="3000" spc="-5" dirty="0">
                <a:latin typeface="Arial"/>
                <a:cs typeface="Arial"/>
              </a:rPr>
              <a:t>each </a:t>
            </a:r>
            <a:r>
              <a:rPr sz="3000" dirty="0">
                <a:latin typeface="Arial"/>
                <a:cs typeface="Arial"/>
              </a:rPr>
              <a:t>of  which </a:t>
            </a:r>
            <a:r>
              <a:rPr sz="3000" spc="-5" dirty="0">
                <a:latin typeface="Arial"/>
                <a:cs typeface="Arial"/>
              </a:rPr>
              <a:t>completes </a:t>
            </a:r>
            <a:r>
              <a:rPr sz="3000" dirty="0">
                <a:latin typeface="Arial"/>
                <a:cs typeface="Arial"/>
              </a:rPr>
              <a:t>in </a:t>
            </a:r>
            <a:r>
              <a:rPr sz="3000" spc="-5" dirty="0">
                <a:latin typeface="Arial"/>
                <a:cs typeface="Arial"/>
              </a:rPr>
              <a:t>one </a:t>
            </a:r>
            <a:r>
              <a:rPr sz="3000" dirty="0">
                <a:latin typeface="Arial"/>
                <a:cs typeface="Arial"/>
              </a:rPr>
              <a:t>clock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cycle.</a:t>
            </a:r>
            <a:endParaRPr sz="30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72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Hertz – </a:t>
            </a:r>
            <a:r>
              <a:rPr sz="3000" spc="-5" dirty="0">
                <a:latin typeface="Arial"/>
                <a:cs typeface="Arial"/>
              </a:rPr>
              <a:t>cycles per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second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D3DF66E-A7F1-44B0-B628-A09B4F7C22E8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1459"/>
            <a:ext cx="677735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 Performance</a:t>
            </a:r>
            <a:r>
              <a:rPr spc="-50" dirty="0"/>
              <a:t> </a:t>
            </a:r>
            <a:r>
              <a:rPr dirty="0"/>
              <a:t>Equation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074044" y="4812785"/>
            <a:ext cx="737870" cy="0"/>
          </a:xfrm>
          <a:custGeom>
            <a:avLst/>
            <a:gdLst/>
            <a:ahLst/>
            <a:cxnLst/>
            <a:rect l="l" t="t" r="r" b="b"/>
            <a:pathLst>
              <a:path w="737870">
                <a:moveTo>
                  <a:pt x="0" y="0"/>
                </a:moveTo>
                <a:lnTo>
                  <a:pt x="737566" y="0"/>
                </a:lnTo>
              </a:path>
            </a:pathLst>
          </a:custGeom>
          <a:ln w="15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7840" y="1681098"/>
            <a:ext cx="8150225" cy="469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2900">
              <a:lnSpc>
                <a:spcPts val="2270"/>
              </a:lnSpc>
              <a:spcBef>
                <a:spcPts val="100"/>
              </a:spcBef>
              <a:buClr>
                <a:srgbClr val="330066"/>
              </a:buClr>
              <a:buSzPct val="69047"/>
              <a:buFont typeface="Wingdings"/>
              <a:buChar char=""/>
              <a:tabLst>
                <a:tab pos="393065" algn="l"/>
                <a:tab pos="393700" algn="l"/>
              </a:tabLst>
            </a:pPr>
            <a:r>
              <a:rPr sz="2100" dirty="0">
                <a:latin typeface="Arial"/>
                <a:cs typeface="Arial"/>
              </a:rPr>
              <a:t>T</a:t>
            </a:r>
            <a:r>
              <a:rPr sz="2100" spc="12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–</a:t>
            </a:r>
            <a:r>
              <a:rPr sz="2100" spc="1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processor</a:t>
            </a:r>
            <a:r>
              <a:rPr sz="2100" spc="114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time</a:t>
            </a:r>
            <a:r>
              <a:rPr sz="2100" spc="12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required</a:t>
            </a:r>
            <a:r>
              <a:rPr sz="2100" spc="114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to</a:t>
            </a:r>
            <a:r>
              <a:rPr sz="2100" spc="1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execute</a:t>
            </a:r>
            <a:r>
              <a:rPr sz="2100" spc="12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spc="1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program</a:t>
            </a:r>
            <a:r>
              <a:rPr sz="2100" spc="13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that</a:t>
            </a:r>
            <a:r>
              <a:rPr sz="2100" spc="12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has</a:t>
            </a:r>
            <a:r>
              <a:rPr sz="2100" spc="13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been</a:t>
            </a:r>
            <a:endParaRPr sz="2100">
              <a:latin typeface="Arial"/>
              <a:cs typeface="Arial"/>
            </a:endParaRPr>
          </a:p>
          <a:p>
            <a:pPr marL="393700">
              <a:lnSpc>
                <a:spcPts val="2270"/>
              </a:lnSpc>
            </a:pPr>
            <a:r>
              <a:rPr sz="2100" spc="-5" dirty="0">
                <a:latin typeface="Arial"/>
                <a:cs typeface="Arial"/>
              </a:rPr>
              <a:t>prepared </a:t>
            </a:r>
            <a:r>
              <a:rPr sz="2100" dirty="0">
                <a:latin typeface="Arial"/>
                <a:cs typeface="Arial"/>
              </a:rPr>
              <a:t>in </a:t>
            </a:r>
            <a:r>
              <a:rPr sz="2100" spc="-5" dirty="0">
                <a:latin typeface="Arial"/>
                <a:cs typeface="Arial"/>
              </a:rPr>
              <a:t>high-level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language</a:t>
            </a:r>
            <a:endParaRPr sz="2100">
              <a:latin typeface="Arial"/>
              <a:cs typeface="Arial"/>
            </a:endParaRPr>
          </a:p>
          <a:p>
            <a:pPr marL="393700" marR="43815" indent="-342900">
              <a:lnSpc>
                <a:spcPts val="2020"/>
              </a:lnSpc>
              <a:spcBef>
                <a:spcPts val="484"/>
              </a:spcBef>
              <a:buClr>
                <a:srgbClr val="330066"/>
              </a:buClr>
              <a:buSzPct val="69047"/>
              <a:buFont typeface="Wingdings"/>
              <a:buChar char=""/>
              <a:tabLst>
                <a:tab pos="393065" algn="l"/>
                <a:tab pos="393700" algn="l"/>
              </a:tabLst>
            </a:pPr>
            <a:r>
              <a:rPr sz="2100" spc="-5" dirty="0">
                <a:latin typeface="Arial"/>
                <a:cs typeface="Arial"/>
              </a:rPr>
              <a:t>N </a:t>
            </a:r>
            <a:r>
              <a:rPr sz="2100" dirty="0">
                <a:latin typeface="Arial"/>
                <a:cs typeface="Arial"/>
              </a:rPr>
              <a:t>– </a:t>
            </a:r>
            <a:r>
              <a:rPr sz="2100" spc="-5" dirty="0">
                <a:latin typeface="Arial"/>
                <a:cs typeface="Arial"/>
              </a:rPr>
              <a:t>number of actual machine language instructions needed </a:t>
            </a:r>
            <a:r>
              <a:rPr sz="2100" dirty="0">
                <a:latin typeface="Arial"/>
                <a:cs typeface="Arial"/>
              </a:rPr>
              <a:t>to  complete the </a:t>
            </a:r>
            <a:r>
              <a:rPr sz="2100" spc="-5" dirty="0">
                <a:latin typeface="Arial"/>
                <a:cs typeface="Arial"/>
              </a:rPr>
              <a:t>execution (note: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loop)</a:t>
            </a:r>
            <a:endParaRPr sz="2100">
              <a:latin typeface="Arial"/>
              <a:cs typeface="Arial"/>
            </a:endParaRPr>
          </a:p>
          <a:p>
            <a:pPr marL="393700" marR="44450" indent="-342900">
              <a:lnSpc>
                <a:spcPts val="2020"/>
              </a:lnSpc>
              <a:spcBef>
                <a:spcPts val="495"/>
              </a:spcBef>
              <a:buClr>
                <a:srgbClr val="330066"/>
              </a:buClr>
              <a:buSzPct val="69047"/>
              <a:buFont typeface="Wingdings"/>
              <a:buChar char=""/>
              <a:tabLst>
                <a:tab pos="393065" algn="l"/>
                <a:tab pos="393700" algn="l"/>
                <a:tab pos="727075" algn="l"/>
                <a:tab pos="1030605" algn="l"/>
                <a:tab pos="2146300" algn="l"/>
                <a:tab pos="3204210" algn="l"/>
                <a:tab pos="3580765" algn="l"/>
                <a:tab pos="4356735" algn="l"/>
                <a:tab pos="5149215" algn="l"/>
                <a:tab pos="6190615" algn="l"/>
                <a:tab pos="6566534" algn="l"/>
                <a:tab pos="7654925" algn="l"/>
              </a:tabLst>
            </a:pPr>
            <a:r>
              <a:rPr sz="2100" dirty="0">
                <a:latin typeface="Arial"/>
                <a:cs typeface="Arial"/>
              </a:rPr>
              <a:t>S	–	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spc="-20" dirty="0">
                <a:latin typeface="Arial"/>
                <a:cs typeface="Arial"/>
              </a:rPr>
              <a:t>v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-15" dirty="0">
                <a:latin typeface="Arial"/>
                <a:cs typeface="Arial"/>
              </a:rPr>
              <a:t>r</a:t>
            </a:r>
            <a:r>
              <a:rPr sz="2100" spc="-5" dirty="0">
                <a:latin typeface="Arial"/>
                <a:cs typeface="Arial"/>
              </a:rPr>
              <a:t>a</a:t>
            </a:r>
            <a:r>
              <a:rPr sz="2100" spc="-15" dirty="0">
                <a:latin typeface="Arial"/>
                <a:cs typeface="Arial"/>
              </a:rPr>
              <a:t>g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5" dirty="0">
                <a:latin typeface="Arial"/>
                <a:cs typeface="Arial"/>
              </a:rPr>
              <a:t>n</a:t>
            </a:r>
            <a:r>
              <a:rPr sz="2100" spc="-15" dirty="0">
                <a:latin typeface="Arial"/>
                <a:cs typeface="Arial"/>
              </a:rPr>
              <a:t>u</a:t>
            </a:r>
            <a:r>
              <a:rPr sz="2100" spc="-5" dirty="0">
                <a:latin typeface="Arial"/>
                <a:cs typeface="Arial"/>
              </a:rPr>
              <a:t>mber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20" dirty="0">
                <a:latin typeface="Arial"/>
                <a:cs typeface="Arial"/>
              </a:rPr>
              <a:t>o</a:t>
            </a:r>
            <a:r>
              <a:rPr sz="2100" dirty="0">
                <a:latin typeface="Arial"/>
                <a:cs typeface="Arial"/>
              </a:rPr>
              <a:t>f	</a:t>
            </a:r>
            <a:r>
              <a:rPr sz="2100" spc="-5" dirty="0">
                <a:latin typeface="Arial"/>
                <a:cs typeface="Arial"/>
              </a:rPr>
              <a:t>b</a:t>
            </a:r>
            <a:r>
              <a:rPr sz="2100" spc="-15" dirty="0">
                <a:latin typeface="Arial"/>
                <a:cs typeface="Arial"/>
              </a:rPr>
              <a:t>a</a:t>
            </a:r>
            <a:r>
              <a:rPr sz="2100" spc="-5" dirty="0">
                <a:latin typeface="Arial"/>
                <a:cs typeface="Arial"/>
              </a:rPr>
              <a:t>sic</a:t>
            </a:r>
            <a:r>
              <a:rPr sz="2100" dirty="0">
                <a:latin typeface="Arial"/>
                <a:cs typeface="Arial"/>
              </a:rPr>
              <a:t>	s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-25" dirty="0">
                <a:latin typeface="Arial"/>
                <a:cs typeface="Arial"/>
              </a:rPr>
              <a:t>p</a:t>
            </a:r>
            <a:r>
              <a:rPr sz="2100" dirty="0">
                <a:latin typeface="Arial"/>
                <a:cs typeface="Arial"/>
              </a:rPr>
              <a:t>s	</a:t>
            </a:r>
            <a:r>
              <a:rPr sz="2100" spc="-10" dirty="0">
                <a:latin typeface="Arial"/>
                <a:cs typeface="Arial"/>
              </a:rPr>
              <a:t>neede</a:t>
            </a:r>
            <a:r>
              <a:rPr sz="2100" spc="-5" dirty="0">
                <a:latin typeface="Arial"/>
                <a:cs typeface="Arial"/>
              </a:rPr>
              <a:t>d</a:t>
            </a:r>
            <a:r>
              <a:rPr sz="2100" dirty="0">
                <a:latin typeface="Arial"/>
                <a:cs typeface="Arial"/>
              </a:rPr>
              <a:t>	to	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spc="-20" dirty="0">
                <a:latin typeface="Arial"/>
                <a:cs typeface="Arial"/>
              </a:rPr>
              <a:t>x</a:t>
            </a:r>
            <a:r>
              <a:rPr sz="2100" spc="-5" dirty="0">
                <a:latin typeface="Arial"/>
                <a:cs typeface="Arial"/>
              </a:rPr>
              <a:t>ecute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5" dirty="0">
                <a:latin typeface="Arial"/>
                <a:cs typeface="Arial"/>
              </a:rPr>
              <a:t>o</a:t>
            </a:r>
            <a:r>
              <a:rPr sz="2100" spc="-25" dirty="0">
                <a:latin typeface="Arial"/>
                <a:cs typeface="Arial"/>
              </a:rPr>
              <a:t>n</a:t>
            </a:r>
            <a:r>
              <a:rPr sz="2100" spc="-5" dirty="0">
                <a:latin typeface="Arial"/>
                <a:cs typeface="Arial"/>
              </a:rPr>
              <a:t>e  </a:t>
            </a:r>
            <a:r>
              <a:rPr sz="2100" dirty="0">
                <a:latin typeface="Arial"/>
                <a:cs typeface="Arial"/>
              </a:rPr>
              <a:t>machine </a:t>
            </a:r>
            <a:r>
              <a:rPr sz="2100" spc="-5" dirty="0">
                <a:latin typeface="Arial"/>
                <a:cs typeface="Arial"/>
              </a:rPr>
              <a:t>instruction. Each </a:t>
            </a:r>
            <a:r>
              <a:rPr sz="2100" dirty="0">
                <a:latin typeface="Arial"/>
                <a:cs typeface="Arial"/>
              </a:rPr>
              <a:t>step completes </a:t>
            </a:r>
            <a:r>
              <a:rPr sz="2100" spc="-5" dirty="0">
                <a:latin typeface="Arial"/>
                <a:cs typeface="Arial"/>
              </a:rPr>
              <a:t>in one </a:t>
            </a:r>
            <a:r>
              <a:rPr sz="2100" dirty="0">
                <a:latin typeface="Arial"/>
                <a:cs typeface="Arial"/>
              </a:rPr>
              <a:t>clock</a:t>
            </a:r>
            <a:r>
              <a:rPr sz="2100" spc="-10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cycle</a:t>
            </a:r>
            <a:endParaRPr sz="21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15"/>
              </a:spcBef>
              <a:buClr>
                <a:srgbClr val="330066"/>
              </a:buClr>
              <a:buSzPct val="69047"/>
              <a:buFont typeface="Wingdings"/>
              <a:buChar char=""/>
              <a:tabLst>
                <a:tab pos="393065" algn="l"/>
                <a:tab pos="393700" algn="l"/>
              </a:tabLst>
            </a:pPr>
            <a:r>
              <a:rPr sz="2100" dirty="0">
                <a:latin typeface="Arial"/>
                <a:cs typeface="Arial"/>
              </a:rPr>
              <a:t>R – clock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rate</a:t>
            </a:r>
            <a:endParaRPr sz="21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buClr>
                <a:srgbClr val="330066"/>
              </a:buClr>
              <a:buSzPct val="69047"/>
              <a:buFont typeface="Wingdings"/>
              <a:buChar char=""/>
              <a:tabLst>
                <a:tab pos="393065" algn="l"/>
                <a:tab pos="393700" algn="l"/>
              </a:tabLst>
            </a:pPr>
            <a:r>
              <a:rPr sz="2100" spc="-5" dirty="0">
                <a:latin typeface="Arial"/>
                <a:cs typeface="Arial"/>
              </a:rPr>
              <a:t>Note: these are not independent </a:t>
            </a:r>
            <a:r>
              <a:rPr sz="2100" dirty="0">
                <a:latin typeface="Arial"/>
                <a:cs typeface="Arial"/>
              </a:rPr>
              <a:t>to </a:t>
            </a:r>
            <a:r>
              <a:rPr sz="2100" spc="-5" dirty="0">
                <a:latin typeface="Arial"/>
                <a:cs typeface="Arial"/>
              </a:rPr>
              <a:t>each other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"/>
            </a:pPr>
            <a:endParaRPr sz="1800">
              <a:latin typeface="Arial"/>
              <a:cs typeface="Arial"/>
            </a:endParaRPr>
          </a:p>
          <a:p>
            <a:pPr marR="836294" algn="ctr">
              <a:lnSpc>
                <a:spcPct val="100000"/>
              </a:lnSpc>
            </a:pPr>
            <a:r>
              <a:rPr sz="4125" i="1" spc="-240" baseline="-35353" dirty="0">
                <a:latin typeface="Times New Roman"/>
                <a:cs typeface="Times New Roman"/>
              </a:rPr>
              <a:t>T </a:t>
            </a:r>
            <a:r>
              <a:rPr sz="4125" spc="-232" baseline="-35353" dirty="0">
                <a:latin typeface="Symbol"/>
                <a:cs typeface="Symbol"/>
              </a:rPr>
              <a:t></a:t>
            </a:r>
            <a:r>
              <a:rPr sz="4125" spc="-232" baseline="-35353" dirty="0">
                <a:latin typeface="Times New Roman"/>
                <a:cs typeface="Times New Roman"/>
              </a:rPr>
              <a:t>  </a:t>
            </a:r>
            <a:r>
              <a:rPr sz="2750" i="1" spc="-190" dirty="0">
                <a:latin typeface="Times New Roman"/>
                <a:cs typeface="Times New Roman"/>
              </a:rPr>
              <a:t>N </a:t>
            </a:r>
            <a:r>
              <a:rPr sz="2750" spc="-155" dirty="0">
                <a:latin typeface="Symbol"/>
                <a:cs typeface="Symbol"/>
              </a:rPr>
              <a:t></a:t>
            </a:r>
            <a:r>
              <a:rPr sz="2750" spc="-45" dirty="0">
                <a:latin typeface="Times New Roman"/>
                <a:cs typeface="Times New Roman"/>
              </a:rPr>
              <a:t> </a:t>
            </a:r>
            <a:r>
              <a:rPr sz="2750" i="1" spc="-140" dirty="0">
                <a:latin typeface="Times New Roman"/>
                <a:cs typeface="Times New Roman"/>
              </a:rPr>
              <a:t>S</a:t>
            </a:r>
            <a:endParaRPr sz="2750">
              <a:latin typeface="Times New Roman"/>
              <a:cs typeface="Times New Roman"/>
            </a:endParaRPr>
          </a:p>
          <a:p>
            <a:pPr marR="244475" algn="ctr">
              <a:lnSpc>
                <a:spcPct val="100000"/>
              </a:lnSpc>
              <a:spcBef>
                <a:spcPts val="610"/>
              </a:spcBef>
            </a:pPr>
            <a:r>
              <a:rPr sz="2750" i="1" spc="-175" dirty="0">
                <a:latin typeface="Times New Roman"/>
                <a:cs typeface="Times New Roman"/>
              </a:rPr>
              <a:t>R</a:t>
            </a:r>
            <a:endParaRPr sz="275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77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93065" algn="l"/>
                <a:tab pos="393700" algn="l"/>
              </a:tabLst>
            </a:pPr>
            <a:r>
              <a:rPr sz="2400" spc="-5" dirty="0">
                <a:latin typeface="Arial"/>
                <a:cs typeface="Arial"/>
              </a:rPr>
              <a:t>How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improve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T?</a:t>
            </a:r>
            <a:endParaRPr sz="2400">
              <a:latin typeface="Arial"/>
              <a:cs typeface="Arial"/>
            </a:endParaRPr>
          </a:p>
          <a:p>
            <a:pPr marL="393700" marR="45720" indent="-342900">
              <a:lnSpc>
                <a:spcPts val="2300"/>
              </a:lnSpc>
              <a:spcBef>
                <a:spcPts val="56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93065" algn="l"/>
                <a:tab pos="393700" algn="l"/>
                <a:tab pos="1638935" algn="l"/>
                <a:tab pos="2052955" algn="l"/>
                <a:tab pos="2754630" algn="l"/>
                <a:tab pos="3234690" algn="l"/>
                <a:tab pos="4597400" algn="l"/>
                <a:tab pos="5097145" algn="l"/>
                <a:tab pos="5711190" algn="l"/>
                <a:tab pos="6650355" algn="l"/>
                <a:tab pos="7589520" algn="l"/>
              </a:tabLst>
            </a:pPr>
            <a:r>
              <a:rPr sz="2400" spc="-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du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,	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crease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,	</a:t>
            </a:r>
            <a:r>
              <a:rPr sz="2400" spc="-5" dirty="0">
                <a:latin typeface="Arial"/>
                <a:cs typeface="Arial"/>
              </a:rPr>
              <a:t>bu</a:t>
            </a:r>
            <a:r>
              <a:rPr sz="2400" dirty="0">
                <a:latin typeface="Arial"/>
                <a:cs typeface="Arial"/>
              </a:rPr>
              <a:t>t	</a:t>
            </a:r>
            <a:r>
              <a:rPr sz="2400" spc="-5" dirty="0">
                <a:latin typeface="Arial"/>
                <a:cs typeface="Arial"/>
              </a:rPr>
              <a:t>these</a:t>
            </a:r>
            <a:r>
              <a:rPr sz="2400" dirty="0">
                <a:latin typeface="Arial"/>
                <a:cs typeface="Arial"/>
              </a:rPr>
              <a:t>	aff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2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t	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ne  </a:t>
            </a:r>
            <a:r>
              <a:rPr sz="2400" dirty="0">
                <a:latin typeface="Arial"/>
                <a:cs typeface="Arial"/>
              </a:rPr>
              <a:t>another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6797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34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4FD2B87-3E78-4EB8-8CE5-8FD6A1BC76CB}" type="datetime1">
              <a:rPr lang="en-US" smtClean="0"/>
              <a:t>8/27/2022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Pipeline and</a:t>
            </a:r>
            <a:r>
              <a:rPr spc="-40" dirty="0"/>
              <a:t> </a:t>
            </a:r>
            <a:r>
              <a:rPr dirty="0"/>
              <a:t>Superscalar  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78050"/>
            <a:ext cx="8072120" cy="2171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0066"/>
              </a:buClr>
              <a:buSzPct val="6818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Instructions </a:t>
            </a:r>
            <a:r>
              <a:rPr sz="2200" spc="-5" dirty="0">
                <a:latin typeface="Arial"/>
                <a:cs typeface="Arial"/>
              </a:rPr>
              <a:t>are not necessarily executed one </a:t>
            </a:r>
            <a:r>
              <a:rPr sz="2200" dirty="0">
                <a:latin typeface="Arial"/>
                <a:cs typeface="Arial"/>
              </a:rPr>
              <a:t>after</a:t>
            </a:r>
            <a:r>
              <a:rPr sz="2200" spc="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another.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ts val="2375"/>
              </a:lnSpc>
              <a:buClr>
                <a:srgbClr val="330066"/>
              </a:buClr>
              <a:buSzPct val="6818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value</a:t>
            </a:r>
            <a:r>
              <a:rPr sz="2200" spc="11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</a:t>
            </a:r>
            <a:r>
              <a:rPr sz="2200" spc="1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doesn’t</a:t>
            </a:r>
            <a:r>
              <a:rPr sz="2200" spc="1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have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spc="114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be</a:t>
            </a:r>
            <a:r>
              <a:rPr sz="2200" spc="11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1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number</a:t>
            </a:r>
            <a:r>
              <a:rPr sz="2200" spc="1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1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clock</a:t>
            </a:r>
            <a:r>
              <a:rPr sz="2200" spc="1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cycles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ts val="2375"/>
              </a:lnSpc>
            </a:pPr>
            <a:r>
              <a:rPr sz="2200" spc="-5" dirty="0">
                <a:latin typeface="Arial"/>
                <a:cs typeface="Arial"/>
              </a:rPr>
              <a:t>to execute one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instruction.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525"/>
              </a:spcBef>
              <a:buClr>
                <a:srgbClr val="330066"/>
              </a:buClr>
              <a:buSzPct val="68181"/>
              <a:buFont typeface="Wingdings"/>
              <a:buChar char=""/>
              <a:tabLst>
                <a:tab pos="354965" algn="l"/>
                <a:tab pos="355600" algn="l"/>
                <a:tab pos="1850389" algn="l"/>
                <a:tab pos="2289810" algn="l"/>
                <a:tab pos="4020820" algn="l"/>
                <a:tab pos="4693285" algn="l"/>
                <a:tab pos="6175375" algn="l"/>
                <a:tab pos="6693534" algn="l"/>
              </a:tabLst>
            </a:pPr>
            <a:r>
              <a:rPr sz="2200" spc="-5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lin</a:t>
            </a:r>
            <a:r>
              <a:rPr sz="2200" spc="5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ng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–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ov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rl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p</a:t>
            </a:r>
            <a:r>
              <a:rPr sz="2200" spc="1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ing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xecution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si</a:t>
            </a:r>
            <a:r>
              <a:rPr sz="2200" spc="-1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e  </a:t>
            </a:r>
            <a:r>
              <a:rPr sz="2200" dirty="0">
                <a:latin typeface="Arial"/>
                <a:cs typeface="Arial"/>
              </a:rPr>
              <a:t>instructions.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ts val="2375"/>
              </a:lnSpc>
              <a:buClr>
                <a:srgbClr val="330066"/>
              </a:buClr>
              <a:buSzPct val="68181"/>
              <a:buFont typeface="Wingdings"/>
              <a:buChar char=""/>
              <a:tabLst>
                <a:tab pos="354965" algn="l"/>
                <a:tab pos="355600" algn="l"/>
                <a:tab pos="1021715" algn="l"/>
                <a:tab pos="1624965" algn="l"/>
                <a:tab pos="2228215" algn="l"/>
                <a:tab pos="2754630" algn="l"/>
                <a:tab pos="3157220" algn="l"/>
                <a:tab pos="3714750" algn="l"/>
                <a:tab pos="4566920" algn="l"/>
                <a:tab pos="5263515" algn="l"/>
                <a:tab pos="6663055" algn="l"/>
                <a:tab pos="7531734" algn="l"/>
              </a:tabLst>
            </a:pPr>
            <a:r>
              <a:rPr sz="2200" spc="-5" dirty="0">
                <a:latin typeface="Arial"/>
                <a:cs typeface="Arial"/>
              </a:rPr>
              <a:t>Add	</a:t>
            </a:r>
            <a:r>
              <a:rPr sz="2200" spc="-1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1,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2,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R3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at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me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time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proc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s</a:t>
            </a:r>
            <a:r>
              <a:rPr sz="2200" spc="15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or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reads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next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ts val="2375"/>
              </a:lnSpc>
            </a:pPr>
            <a:r>
              <a:rPr sz="2200" dirty="0">
                <a:latin typeface="Arial"/>
                <a:cs typeface="Arial"/>
              </a:rPr>
              <a:t>instruction 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memory.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5779" y="3877433"/>
            <a:ext cx="6542916" cy="2828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7D11A5A-41F7-4F5A-AA43-CEEE230F982B}" type="datetime1">
              <a:rPr lang="en-US" smtClean="0"/>
              <a:t>8/27/2022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GB" spc="-5" smtClean="0"/>
              <a:t>35</a:t>
            </a:fld>
            <a:endParaRPr lang="en-GB"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033" y="1371218"/>
            <a:ext cx="8074660" cy="5539978"/>
          </a:xfrm>
        </p:spPr>
        <p:txBody>
          <a:bodyPr/>
          <a:lstStyle/>
          <a:p>
            <a:r>
              <a:rPr lang="en-GB" dirty="0" smtClean="0"/>
              <a:t>1 </a:t>
            </a:r>
            <a:r>
              <a:rPr lang="en-GB" dirty="0" err="1" smtClean="0"/>
              <a:t>clk</a:t>
            </a:r>
            <a:r>
              <a:rPr lang="en-GB" dirty="0" smtClean="0"/>
              <a:t> </a:t>
            </a:r>
            <a:r>
              <a:rPr lang="en-GB" dirty="0" err="1" smtClean="0"/>
              <a:t>cyle</a:t>
            </a:r>
            <a:r>
              <a:rPr lang="en-GB" dirty="0" smtClean="0"/>
              <a:t> per phase</a:t>
            </a:r>
          </a:p>
          <a:p>
            <a:endParaRPr lang="en-GB" dirty="0" smtClean="0"/>
          </a:p>
          <a:p>
            <a:r>
              <a:rPr lang="en-GB" dirty="0" smtClean="0"/>
              <a:t>2 = Fetch  and execute</a:t>
            </a:r>
          </a:p>
          <a:p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 smtClean="0">
                <a:solidFill>
                  <a:srgbClr val="FF0000"/>
                </a:solidFill>
              </a:rPr>
              <a:t> instruction</a:t>
            </a:r>
          </a:p>
          <a:p>
            <a:r>
              <a:rPr lang="en-GB" dirty="0"/>
              <a:t>NP </a:t>
            </a:r>
            <a:r>
              <a:rPr lang="en-GB" dirty="0" smtClean="0"/>
              <a:t>= No. of instruction * no. of phases = 3*2 = 6 </a:t>
            </a:r>
            <a:r>
              <a:rPr lang="en-GB" dirty="0" err="1" smtClean="0"/>
              <a:t>clk</a:t>
            </a:r>
            <a:r>
              <a:rPr lang="en-GB" dirty="0" smtClean="0"/>
              <a:t> cycle</a:t>
            </a:r>
          </a:p>
          <a:p>
            <a:endParaRPr lang="en-GB" dirty="0" smtClean="0"/>
          </a:p>
          <a:p>
            <a:r>
              <a:rPr lang="en-GB" dirty="0" smtClean="0"/>
              <a:t>Pipelines = 1 Instruction * 2 +(2) remaining instruction*1</a:t>
            </a:r>
          </a:p>
          <a:p>
            <a:r>
              <a:rPr lang="en-GB" dirty="0"/>
              <a:t> </a:t>
            </a:r>
            <a:r>
              <a:rPr lang="en-GB" dirty="0" smtClean="0"/>
              <a:t>  =  1 * 2 + 2</a:t>
            </a:r>
          </a:p>
          <a:p>
            <a:r>
              <a:rPr lang="en-GB" dirty="0"/>
              <a:t> </a:t>
            </a:r>
            <a:r>
              <a:rPr lang="en-GB" dirty="0" smtClean="0"/>
              <a:t>  = 4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EB7DC5A-BFFD-4763-ACE5-602E874456F0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GB" spc="-5" smtClean="0"/>
              <a:t>36</a:t>
            </a:fld>
            <a:endParaRPr lang="en-GB" spc="-5" dirty="0"/>
          </a:p>
        </p:txBody>
      </p:sp>
      <p:sp>
        <p:nvSpPr>
          <p:cNvPr id="7" name="object 4"/>
          <p:cNvSpPr/>
          <p:nvPr/>
        </p:nvSpPr>
        <p:spPr>
          <a:xfrm>
            <a:off x="4038600" y="82617"/>
            <a:ext cx="5105400" cy="2279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7018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Pipeline and</a:t>
            </a:r>
            <a:r>
              <a:rPr spc="-40" dirty="0"/>
              <a:t> </a:t>
            </a:r>
            <a:r>
              <a:rPr dirty="0"/>
              <a:t>Superscalar  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03958"/>
            <a:ext cx="8072755" cy="121539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2900">
              <a:lnSpc>
                <a:spcPts val="2810"/>
              </a:lnSpc>
              <a:spcBef>
                <a:spcPts val="45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  <a:tab pos="2552065" algn="l"/>
                <a:tab pos="4364355" algn="l"/>
                <a:tab pos="4981575" algn="l"/>
                <a:tab pos="6553200" algn="l"/>
              </a:tabLst>
            </a:pPr>
            <a:r>
              <a:rPr sz="2600" dirty="0">
                <a:latin typeface="Arial"/>
                <a:cs typeface="Arial"/>
              </a:rPr>
              <a:t>S</a:t>
            </a:r>
            <a:r>
              <a:rPr sz="2600" spc="10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p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spc="-15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sc</a:t>
            </a:r>
            <a:r>
              <a:rPr sz="2600" dirty="0">
                <a:latin typeface="Arial"/>
                <a:cs typeface="Arial"/>
              </a:rPr>
              <a:t>alar	o</a:t>
            </a:r>
            <a:r>
              <a:rPr sz="2600" spc="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eration	–	multiple	in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tructi</a:t>
            </a:r>
            <a:r>
              <a:rPr sz="2600" spc="-1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n  pipelines are implemented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processor.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Goal – reduce S (could become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&lt;1!)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24CE64C-E0A5-4B13-9339-00F807661BBC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GB" spc="-5" smtClean="0"/>
              <a:t>37</a:t>
            </a:fld>
            <a:endParaRPr lang="en-GB"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1459"/>
            <a:ext cx="258826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Clock</a:t>
            </a:r>
            <a:r>
              <a:rPr spc="-80" dirty="0"/>
              <a:t> </a:t>
            </a:r>
            <a:r>
              <a:rPr dirty="0"/>
              <a:t>Rate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6797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46223"/>
            <a:ext cx="8074025" cy="406336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Increase clock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rate</a:t>
            </a:r>
            <a:endParaRPr sz="3000">
              <a:latin typeface="Arial"/>
              <a:cs typeface="Arial"/>
            </a:endParaRPr>
          </a:p>
          <a:p>
            <a:pPr marL="355600" marR="6350" indent="-342900" algn="just">
              <a:lnSpc>
                <a:spcPts val="2590"/>
              </a:lnSpc>
              <a:spcBef>
                <a:spcPts val="640"/>
              </a:spcBef>
              <a:buClr>
                <a:srgbClr val="330066"/>
              </a:buClr>
              <a:buSzPct val="68750"/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Improve </a:t>
            </a:r>
            <a:r>
              <a:rPr sz="2400" spc="-5" dirty="0">
                <a:latin typeface="Arial"/>
                <a:cs typeface="Arial"/>
              </a:rPr>
              <a:t>the integrated-circuit (IC) technology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make  the circuits</a:t>
            </a:r>
            <a:r>
              <a:rPr sz="2400" dirty="0">
                <a:latin typeface="Arial"/>
                <a:cs typeface="Arial"/>
              </a:rPr>
              <a:t> faster</a:t>
            </a:r>
            <a:endParaRPr sz="2400">
              <a:latin typeface="Arial"/>
              <a:cs typeface="Arial"/>
            </a:endParaRPr>
          </a:p>
          <a:p>
            <a:pPr marL="355600" marR="6350" indent="-342900" algn="just">
              <a:lnSpc>
                <a:spcPct val="90100"/>
              </a:lnSpc>
              <a:spcBef>
                <a:spcPts val="535"/>
              </a:spcBef>
              <a:buClr>
                <a:srgbClr val="330066"/>
              </a:buClr>
              <a:buSzPct val="68750"/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Reduce the </a:t>
            </a:r>
            <a:r>
              <a:rPr sz="2400" spc="-5" dirty="0">
                <a:latin typeface="Arial"/>
                <a:cs typeface="Arial"/>
              </a:rPr>
              <a:t>amount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processing done </a:t>
            </a:r>
            <a:r>
              <a:rPr sz="2400" dirty="0">
                <a:latin typeface="Arial"/>
                <a:cs typeface="Arial"/>
              </a:rPr>
              <a:t>in one </a:t>
            </a:r>
            <a:r>
              <a:rPr sz="2400" spc="-5" dirty="0">
                <a:latin typeface="Arial"/>
                <a:cs typeface="Arial"/>
              </a:rPr>
              <a:t>basic </a:t>
            </a:r>
            <a:r>
              <a:rPr sz="2400" dirty="0">
                <a:latin typeface="Arial"/>
                <a:cs typeface="Arial"/>
              </a:rPr>
              <a:t>step  (however, </a:t>
            </a:r>
            <a:r>
              <a:rPr sz="2400" spc="-5" dirty="0">
                <a:latin typeface="Arial"/>
                <a:cs typeface="Arial"/>
              </a:rPr>
              <a:t>this </a:t>
            </a:r>
            <a:r>
              <a:rPr sz="2400" dirty="0">
                <a:latin typeface="Arial"/>
                <a:cs typeface="Arial"/>
              </a:rPr>
              <a:t>may increase the </a:t>
            </a:r>
            <a:r>
              <a:rPr sz="2400" spc="-5" dirty="0">
                <a:latin typeface="Arial"/>
                <a:cs typeface="Arial"/>
              </a:rPr>
              <a:t>number of basic </a:t>
            </a:r>
            <a:r>
              <a:rPr sz="2400" dirty="0">
                <a:latin typeface="Arial"/>
                <a:cs typeface="Arial"/>
              </a:rPr>
              <a:t>steps  </a:t>
            </a:r>
            <a:r>
              <a:rPr sz="2400" spc="-5" dirty="0">
                <a:latin typeface="Arial"/>
                <a:cs typeface="Arial"/>
              </a:rPr>
              <a:t>needed)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7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Increases </a:t>
            </a:r>
            <a:r>
              <a:rPr sz="3000" dirty="0">
                <a:latin typeface="Arial"/>
                <a:cs typeface="Arial"/>
              </a:rPr>
              <a:t>in </a:t>
            </a:r>
            <a:r>
              <a:rPr sz="3000" spc="-5" dirty="0">
                <a:latin typeface="Arial"/>
                <a:cs typeface="Arial"/>
              </a:rPr>
              <a:t>R </a:t>
            </a:r>
            <a:r>
              <a:rPr sz="3000" dirty="0">
                <a:latin typeface="Arial"/>
                <a:cs typeface="Arial"/>
              </a:rPr>
              <a:t>that </a:t>
            </a:r>
            <a:r>
              <a:rPr sz="3000" spc="-5" dirty="0">
                <a:latin typeface="Arial"/>
                <a:cs typeface="Arial"/>
              </a:rPr>
              <a:t>are entirely caused by  improvements </a:t>
            </a:r>
            <a:r>
              <a:rPr sz="3000" spc="5" dirty="0">
                <a:latin typeface="Arial"/>
                <a:cs typeface="Arial"/>
              </a:rPr>
              <a:t>in </a:t>
            </a:r>
            <a:r>
              <a:rPr sz="3000" spc="-5" dirty="0">
                <a:latin typeface="Arial"/>
                <a:cs typeface="Arial"/>
              </a:rPr>
              <a:t>IC technology </a:t>
            </a:r>
            <a:r>
              <a:rPr sz="3000" dirty="0">
                <a:latin typeface="Arial"/>
                <a:cs typeface="Arial"/>
              </a:rPr>
              <a:t>affect all  aspects of the </a:t>
            </a:r>
            <a:r>
              <a:rPr sz="3000" spc="-5" dirty="0">
                <a:latin typeface="Arial"/>
                <a:cs typeface="Arial"/>
              </a:rPr>
              <a:t>processor’s operation equally  except </a:t>
            </a:r>
            <a:r>
              <a:rPr sz="3000" dirty="0">
                <a:latin typeface="Arial"/>
                <a:cs typeface="Arial"/>
              </a:rPr>
              <a:t>the time </a:t>
            </a:r>
            <a:r>
              <a:rPr sz="3000" spc="-5" dirty="0">
                <a:latin typeface="Arial"/>
                <a:cs typeface="Arial"/>
              </a:rPr>
              <a:t>to </a:t>
            </a:r>
            <a:r>
              <a:rPr sz="3000" dirty="0">
                <a:latin typeface="Arial"/>
                <a:cs typeface="Arial"/>
              </a:rPr>
              <a:t>access the </a:t>
            </a:r>
            <a:r>
              <a:rPr sz="3000" spc="-5" dirty="0">
                <a:latin typeface="Arial"/>
                <a:cs typeface="Arial"/>
              </a:rPr>
              <a:t>main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memory.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ACC706E-4E94-4077-AA41-056AF7975A3B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1459"/>
            <a:ext cx="217360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10" dirty="0"/>
              <a:t>o</a:t>
            </a:r>
            <a:r>
              <a:rPr dirty="0"/>
              <a:t>mpiler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43582"/>
            <a:ext cx="8073390" cy="3434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compiler </a:t>
            </a:r>
            <a:r>
              <a:rPr sz="2600" dirty="0">
                <a:latin typeface="Arial"/>
                <a:cs typeface="Arial"/>
              </a:rPr>
              <a:t>translates a high-level language program  into a sequence of machine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instructions.</a:t>
            </a:r>
            <a:endParaRPr sz="2600">
              <a:latin typeface="Arial"/>
              <a:cs typeface="Arial"/>
            </a:endParaRPr>
          </a:p>
          <a:p>
            <a:pPr marL="355600" marR="5715" indent="-342900">
              <a:lnSpc>
                <a:spcPct val="100000"/>
              </a:lnSpc>
              <a:spcBef>
                <a:spcPts val="62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To reduce N, we need a suitable machine instruction  set and a compiler that makes good use of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it.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Goal – reduce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N×S</a:t>
            </a:r>
            <a:endParaRPr sz="26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2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compiler </a:t>
            </a:r>
            <a:r>
              <a:rPr sz="2600" spc="5" dirty="0">
                <a:latin typeface="Arial"/>
                <a:cs typeface="Arial"/>
              </a:rPr>
              <a:t>may </a:t>
            </a:r>
            <a:r>
              <a:rPr sz="2600" dirty="0">
                <a:latin typeface="Arial"/>
                <a:cs typeface="Arial"/>
              </a:rPr>
              <a:t>not be designed for a specific  processor; however, a high-quality compiler </a:t>
            </a:r>
            <a:r>
              <a:rPr sz="2600" spc="-5" dirty="0">
                <a:latin typeface="Arial"/>
                <a:cs typeface="Arial"/>
              </a:rPr>
              <a:t>is  </a:t>
            </a:r>
            <a:r>
              <a:rPr sz="2600" dirty="0">
                <a:latin typeface="Arial"/>
                <a:cs typeface="Arial"/>
              </a:rPr>
              <a:t>usually designed for, and with, a specific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processor.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02CE10D-B67F-4C56-801F-F152D7529C87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GB" spc="-5" smtClean="0"/>
              <a:t>39</a:t>
            </a:fld>
            <a:endParaRPr lang="en-GB"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1400" y="2283983"/>
            <a:ext cx="0" cy="4495800"/>
          </a:xfrm>
          <a:custGeom>
            <a:avLst/>
            <a:gdLst/>
            <a:ahLst/>
            <a:cxnLst/>
            <a:rect l="l" t="t" r="r" b="b"/>
            <a:pathLst>
              <a:path h="4495800">
                <a:moveTo>
                  <a:pt x="0" y="0"/>
                </a:moveTo>
                <a:lnTo>
                  <a:pt x="0" y="449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3507" y="2993135"/>
            <a:ext cx="201168" cy="201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61959" y="2993135"/>
            <a:ext cx="201168" cy="201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6971" y="2993135"/>
            <a:ext cx="201168" cy="201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3507" y="3276600"/>
            <a:ext cx="201168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61959" y="3276600"/>
            <a:ext cx="201168" cy="201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76971" y="3276600"/>
            <a:ext cx="201168" cy="201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45423" y="3276600"/>
            <a:ext cx="201168" cy="2011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93507" y="3560064"/>
            <a:ext cx="201168" cy="2026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6971" y="3560064"/>
            <a:ext cx="201168" cy="2026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45423" y="3560064"/>
            <a:ext cx="201168" cy="2026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61959" y="3560064"/>
            <a:ext cx="201168" cy="2026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30411" y="3560064"/>
            <a:ext cx="201168" cy="2026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93507" y="3843528"/>
            <a:ext cx="201168" cy="2026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61959" y="3843528"/>
            <a:ext cx="201168" cy="2026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76971" y="3843528"/>
            <a:ext cx="201168" cy="2026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45423" y="3843528"/>
            <a:ext cx="201168" cy="2026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93507" y="4126991"/>
            <a:ext cx="201168" cy="2042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6971" y="4126991"/>
            <a:ext cx="201168" cy="2042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61959" y="4126991"/>
            <a:ext cx="201168" cy="2042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45423" y="4126991"/>
            <a:ext cx="201168" cy="20421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30411" y="4126991"/>
            <a:ext cx="201168" cy="20421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93507" y="4411979"/>
            <a:ext cx="201168" cy="2011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61959" y="4411979"/>
            <a:ext cx="201168" cy="2011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76971" y="4411979"/>
            <a:ext cx="201168" cy="2011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45423" y="4411979"/>
            <a:ext cx="201168" cy="20116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93507" y="4695444"/>
            <a:ext cx="201168" cy="20269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76971" y="4695444"/>
            <a:ext cx="201168" cy="2026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61959" y="4695444"/>
            <a:ext cx="201168" cy="20269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76971" y="4980432"/>
            <a:ext cx="201168" cy="2011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45423" y="4695444"/>
            <a:ext cx="201168" cy="20269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45423" y="4980432"/>
            <a:ext cx="201168" cy="20116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800" y="28194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65836" y="1039412"/>
            <a:ext cx="731113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4000" b="1" spc="-5" dirty="0" smtClean="0">
                <a:solidFill>
                  <a:srgbClr val="330066"/>
                </a:solidFill>
                <a:latin typeface="Arial"/>
                <a:cs typeface="Arial"/>
              </a:rPr>
              <a:t>Unit</a:t>
            </a:r>
            <a:r>
              <a:rPr sz="4000" b="1" spc="-5" dirty="0" smtClean="0">
                <a:solidFill>
                  <a:srgbClr val="330066"/>
                </a:solidFill>
                <a:latin typeface="Arial"/>
                <a:cs typeface="Arial"/>
              </a:rPr>
              <a:t>-1</a:t>
            </a:r>
            <a:r>
              <a:rPr lang="en-US" sz="4000" b="1" spc="-5" dirty="0" smtClean="0">
                <a:solidFill>
                  <a:srgbClr val="330066"/>
                </a:solidFill>
                <a:latin typeface="Arial"/>
                <a:cs typeface="Arial"/>
              </a:rPr>
              <a:t> (Part 1)</a:t>
            </a:r>
            <a:endParaRPr sz="4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3733800" algn="l"/>
              </a:tabLst>
            </a:pPr>
            <a:r>
              <a:rPr sz="4000" b="1" dirty="0">
                <a:solidFill>
                  <a:srgbClr val="330066"/>
                </a:solidFill>
                <a:latin typeface="Arial"/>
                <a:cs typeface="Arial"/>
              </a:rPr>
              <a:t>Ba</a:t>
            </a:r>
            <a:r>
              <a:rPr sz="4000" b="1" spc="-15" dirty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4000" b="1" dirty="0">
                <a:solidFill>
                  <a:srgbClr val="330066"/>
                </a:solidFill>
                <a:latin typeface="Arial"/>
                <a:cs typeface="Arial"/>
              </a:rPr>
              <a:t>ic</a:t>
            </a:r>
            <a:r>
              <a:rPr sz="4000" b="1" spc="-25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330066"/>
                </a:solidFill>
                <a:latin typeface="Arial"/>
                <a:cs typeface="Arial"/>
              </a:rPr>
              <a:t>Stru</a:t>
            </a:r>
            <a:r>
              <a:rPr sz="4000" b="1" spc="-15" dirty="0">
                <a:solidFill>
                  <a:srgbClr val="330066"/>
                </a:solidFill>
                <a:latin typeface="Arial"/>
                <a:cs typeface="Arial"/>
              </a:rPr>
              <a:t>c</a:t>
            </a:r>
            <a:r>
              <a:rPr sz="4000" b="1" dirty="0">
                <a:solidFill>
                  <a:srgbClr val="330066"/>
                </a:solidFill>
                <a:latin typeface="Arial"/>
                <a:cs typeface="Arial"/>
              </a:rPr>
              <a:t>ture</a:t>
            </a:r>
            <a:r>
              <a:rPr sz="4000" b="1" spc="-25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4000" b="1" dirty="0" smtClean="0">
                <a:solidFill>
                  <a:srgbClr val="330066"/>
                </a:solidFill>
                <a:latin typeface="Arial"/>
                <a:cs typeface="Arial"/>
              </a:rPr>
              <a:t>of</a:t>
            </a:r>
            <a:r>
              <a:rPr lang="en-GB" sz="4000" b="1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4000" b="1" dirty="0" smtClean="0">
                <a:solidFill>
                  <a:srgbClr val="330066"/>
                </a:solidFill>
                <a:latin typeface="Arial"/>
                <a:cs typeface="Arial"/>
              </a:rPr>
              <a:t>Co</a:t>
            </a:r>
            <a:r>
              <a:rPr sz="4000" b="1" spc="-10" dirty="0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sz="4000" b="1" dirty="0" smtClean="0">
                <a:solidFill>
                  <a:srgbClr val="330066"/>
                </a:solidFill>
                <a:latin typeface="Arial"/>
                <a:cs typeface="Arial"/>
              </a:rPr>
              <a:t>put</a:t>
            </a:r>
            <a:r>
              <a:rPr sz="4000" b="1" spc="-1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4000" b="1" dirty="0" smtClean="0">
                <a:solidFill>
                  <a:srgbClr val="330066"/>
                </a:solidFill>
                <a:latin typeface="Arial"/>
                <a:cs typeface="Arial"/>
              </a:rPr>
              <a:t>rs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416797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EDCFF0E-7457-490A-945E-2889B922892D}" type="datetime1">
              <a:rPr lang="en-US" smtClean="0"/>
              <a:t>8/27/2022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1459"/>
            <a:ext cx="638937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Performance</a:t>
            </a:r>
            <a:r>
              <a:rPr spc="-65" dirty="0"/>
              <a:t> </a:t>
            </a:r>
            <a:r>
              <a:rPr dirty="0"/>
              <a:t>Measurement</a:t>
            </a:r>
          </a:p>
        </p:txBody>
      </p:sp>
      <p:sp>
        <p:nvSpPr>
          <p:cNvPr id="3" name="object 3"/>
          <p:cNvSpPr/>
          <p:nvPr/>
        </p:nvSpPr>
        <p:spPr>
          <a:xfrm>
            <a:off x="2813923" y="4381821"/>
            <a:ext cx="5864225" cy="0"/>
          </a:xfrm>
          <a:custGeom>
            <a:avLst/>
            <a:gdLst/>
            <a:ahLst/>
            <a:cxnLst/>
            <a:rect l="l" t="t" r="r" b="b"/>
            <a:pathLst>
              <a:path w="5864225">
                <a:moveTo>
                  <a:pt x="0" y="0"/>
                </a:moveTo>
                <a:lnTo>
                  <a:pt x="5863797" y="0"/>
                </a:lnTo>
              </a:path>
            </a:pathLst>
          </a:custGeom>
          <a:ln w="12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5140" y="1688718"/>
            <a:ext cx="8214359" cy="3092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0" indent="-342900" algn="just">
              <a:lnSpc>
                <a:spcPct val="100000"/>
              </a:lnSpc>
              <a:spcBef>
                <a:spcPts val="95"/>
              </a:spcBef>
              <a:buClr>
                <a:srgbClr val="330066"/>
              </a:buClr>
              <a:buSzPct val="68421"/>
              <a:buFont typeface="Wingdings"/>
              <a:buChar char=""/>
              <a:tabLst>
                <a:tab pos="406400" algn="l"/>
              </a:tabLst>
            </a:pPr>
            <a:r>
              <a:rPr sz="1900" spc="-5" dirty="0">
                <a:latin typeface="Arial"/>
                <a:cs typeface="Arial"/>
              </a:rPr>
              <a:t>T is difficult to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compute.</a:t>
            </a:r>
            <a:endParaRPr sz="1900">
              <a:latin typeface="Arial"/>
              <a:cs typeface="Arial"/>
            </a:endParaRPr>
          </a:p>
          <a:p>
            <a:pPr marL="406400" indent="-342900" algn="just">
              <a:lnSpc>
                <a:spcPct val="100000"/>
              </a:lnSpc>
              <a:buClr>
                <a:srgbClr val="330066"/>
              </a:buClr>
              <a:buSzPct val="68421"/>
              <a:buFont typeface="Wingdings"/>
              <a:buChar char=""/>
              <a:tabLst>
                <a:tab pos="406400" algn="l"/>
              </a:tabLst>
            </a:pPr>
            <a:r>
              <a:rPr sz="1900" dirty="0">
                <a:latin typeface="Arial"/>
                <a:cs typeface="Arial"/>
              </a:rPr>
              <a:t>Measure </a:t>
            </a:r>
            <a:r>
              <a:rPr sz="1900" spc="-5" dirty="0">
                <a:latin typeface="Arial"/>
                <a:cs typeface="Arial"/>
              </a:rPr>
              <a:t>computer performance using benchmark</a:t>
            </a:r>
            <a:r>
              <a:rPr sz="1900" spc="18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programs.</a:t>
            </a:r>
            <a:endParaRPr sz="1900">
              <a:latin typeface="Arial"/>
              <a:cs typeface="Arial"/>
            </a:endParaRPr>
          </a:p>
          <a:p>
            <a:pPr marL="406400" marR="95885" indent="-342900" algn="just">
              <a:lnSpc>
                <a:spcPts val="1820"/>
              </a:lnSpc>
              <a:spcBef>
                <a:spcPts val="445"/>
              </a:spcBef>
              <a:buClr>
                <a:srgbClr val="330066"/>
              </a:buClr>
              <a:buSzPct val="68421"/>
              <a:buFont typeface="Wingdings"/>
              <a:buChar char=""/>
              <a:tabLst>
                <a:tab pos="406400" algn="l"/>
              </a:tabLst>
            </a:pPr>
            <a:r>
              <a:rPr sz="1900" spc="-5" dirty="0">
                <a:latin typeface="Arial"/>
                <a:cs typeface="Arial"/>
              </a:rPr>
              <a:t>System </a:t>
            </a:r>
            <a:r>
              <a:rPr sz="1900" dirty="0">
                <a:latin typeface="Arial"/>
                <a:cs typeface="Arial"/>
              </a:rPr>
              <a:t>Performance Evaluation Corporation </a:t>
            </a:r>
            <a:r>
              <a:rPr sz="1900" spc="-5" dirty="0">
                <a:latin typeface="Arial"/>
                <a:cs typeface="Arial"/>
              </a:rPr>
              <a:t>(SPEC) selects </a:t>
            </a:r>
            <a:r>
              <a:rPr sz="1900" spc="5" dirty="0">
                <a:latin typeface="Arial"/>
                <a:cs typeface="Arial"/>
              </a:rPr>
              <a:t>and  </a:t>
            </a:r>
            <a:r>
              <a:rPr sz="1900" dirty="0">
                <a:latin typeface="Arial"/>
                <a:cs typeface="Arial"/>
              </a:rPr>
              <a:t>publishes representative application programs </a:t>
            </a:r>
            <a:r>
              <a:rPr sz="1900" spc="-5" dirty="0">
                <a:latin typeface="Arial"/>
                <a:cs typeface="Arial"/>
              </a:rPr>
              <a:t>for </a:t>
            </a:r>
            <a:r>
              <a:rPr sz="1900" dirty="0">
                <a:latin typeface="Arial"/>
                <a:cs typeface="Arial"/>
              </a:rPr>
              <a:t>different application  domains, together </a:t>
            </a:r>
            <a:r>
              <a:rPr sz="1900" spc="-5" dirty="0">
                <a:latin typeface="Arial"/>
                <a:cs typeface="Arial"/>
              </a:rPr>
              <a:t>with </a:t>
            </a:r>
            <a:r>
              <a:rPr sz="1900" dirty="0">
                <a:latin typeface="Arial"/>
                <a:cs typeface="Arial"/>
              </a:rPr>
              <a:t>test </a:t>
            </a:r>
            <a:r>
              <a:rPr sz="1900" spc="-5" dirty="0">
                <a:latin typeface="Arial"/>
                <a:cs typeface="Arial"/>
              </a:rPr>
              <a:t>results for many </a:t>
            </a:r>
            <a:r>
              <a:rPr sz="1900" dirty="0">
                <a:latin typeface="Arial"/>
                <a:cs typeface="Arial"/>
              </a:rPr>
              <a:t>commercially available  </a:t>
            </a:r>
            <a:r>
              <a:rPr sz="1900" spc="-5" dirty="0">
                <a:latin typeface="Arial"/>
                <a:cs typeface="Arial"/>
              </a:rPr>
              <a:t>computers.</a:t>
            </a:r>
            <a:endParaRPr sz="1900">
              <a:latin typeface="Arial"/>
              <a:cs typeface="Arial"/>
            </a:endParaRPr>
          </a:p>
          <a:p>
            <a:pPr marL="406400" indent="-342900" algn="just">
              <a:lnSpc>
                <a:spcPct val="100000"/>
              </a:lnSpc>
              <a:spcBef>
                <a:spcPts val="30"/>
              </a:spcBef>
              <a:buClr>
                <a:srgbClr val="330066"/>
              </a:buClr>
              <a:buSzPct val="68421"/>
              <a:buFont typeface="Wingdings"/>
              <a:buChar char=""/>
              <a:tabLst>
                <a:tab pos="406400" algn="l"/>
              </a:tabLst>
            </a:pPr>
            <a:r>
              <a:rPr sz="1900" spc="-5" dirty="0">
                <a:latin typeface="Arial"/>
                <a:cs typeface="Arial"/>
              </a:rPr>
              <a:t>Compile and run (no</a:t>
            </a:r>
            <a:r>
              <a:rPr sz="1900" spc="8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simulation)</a:t>
            </a:r>
            <a:endParaRPr sz="1900">
              <a:latin typeface="Arial"/>
              <a:cs typeface="Arial"/>
            </a:endParaRPr>
          </a:p>
          <a:p>
            <a:pPr marL="406400" indent="-342900" algn="just">
              <a:lnSpc>
                <a:spcPct val="100000"/>
              </a:lnSpc>
              <a:buClr>
                <a:srgbClr val="330066"/>
              </a:buClr>
              <a:buSzPct val="68421"/>
              <a:buFont typeface="Wingdings"/>
              <a:buChar char=""/>
              <a:tabLst>
                <a:tab pos="406400" algn="l"/>
              </a:tabLst>
            </a:pPr>
            <a:r>
              <a:rPr sz="1900" spc="-5" dirty="0">
                <a:latin typeface="Arial"/>
                <a:cs typeface="Arial"/>
              </a:rPr>
              <a:t>Reference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computer</a:t>
            </a:r>
            <a:endParaRPr sz="1900">
              <a:latin typeface="Arial"/>
              <a:cs typeface="Arial"/>
            </a:endParaRPr>
          </a:p>
          <a:p>
            <a:pPr marL="2352675" marR="20320" indent="-2245360">
              <a:lnSpc>
                <a:spcPct val="118600"/>
              </a:lnSpc>
              <a:spcBef>
                <a:spcPts val="300"/>
              </a:spcBef>
              <a:tabLst>
                <a:tab pos="2400300" algn="l"/>
              </a:tabLst>
            </a:pPr>
            <a:r>
              <a:rPr sz="3675" i="1" spc="345" baseline="-35147" dirty="0">
                <a:latin typeface="Times New Roman"/>
                <a:cs typeface="Times New Roman"/>
              </a:rPr>
              <a:t>SPEC</a:t>
            </a:r>
            <a:r>
              <a:rPr sz="3675" i="1" spc="112" baseline="-35147" dirty="0">
                <a:latin typeface="Times New Roman"/>
                <a:cs typeface="Times New Roman"/>
              </a:rPr>
              <a:t> </a:t>
            </a:r>
            <a:r>
              <a:rPr sz="3675" i="1" spc="322" baseline="-35147" dirty="0">
                <a:latin typeface="Times New Roman"/>
                <a:cs typeface="Times New Roman"/>
              </a:rPr>
              <a:t>rating</a:t>
            </a:r>
            <a:r>
              <a:rPr sz="3675" i="1" spc="-217" baseline="-35147" dirty="0">
                <a:latin typeface="Times New Roman"/>
                <a:cs typeface="Times New Roman"/>
              </a:rPr>
              <a:t> </a:t>
            </a:r>
            <a:r>
              <a:rPr sz="3675" spc="330" baseline="-35147" dirty="0">
                <a:latin typeface="Symbol"/>
                <a:cs typeface="Symbol"/>
              </a:rPr>
              <a:t></a:t>
            </a:r>
            <a:r>
              <a:rPr sz="3675" spc="330" baseline="-35147" dirty="0">
                <a:latin typeface="Times New Roman"/>
                <a:cs typeface="Times New Roman"/>
              </a:rPr>
              <a:t>		</a:t>
            </a:r>
            <a:r>
              <a:rPr sz="2450" spc="150" dirty="0">
                <a:latin typeface="Times New Roman"/>
                <a:cs typeface="Times New Roman"/>
              </a:rPr>
              <a:t>Running</a:t>
            </a:r>
            <a:r>
              <a:rPr sz="2450" spc="250" dirty="0">
                <a:latin typeface="Times New Roman"/>
                <a:cs typeface="Times New Roman"/>
              </a:rPr>
              <a:t> </a:t>
            </a:r>
            <a:r>
              <a:rPr sz="2450" spc="190" dirty="0">
                <a:latin typeface="Times New Roman"/>
                <a:cs typeface="Times New Roman"/>
              </a:rPr>
              <a:t>time</a:t>
            </a:r>
            <a:r>
              <a:rPr sz="2450" spc="-195" dirty="0">
                <a:latin typeface="Times New Roman"/>
                <a:cs typeface="Times New Roman"/>
              </a:rPr>
              <a:t> </a:t>
            </a:r>
            <a:r>
              <a:rPr sz="2450" spc="240" dirty="0">
                <a:latin typeface="Times New Roman"/>
                <a:cs typeface="Times New Roman"/>
              </a:rPr>
              <a:t>on</a:t>
            </a:r>
            <a:r>
              <a:rPr sz="2450" spc="-30" dirty="0">
                <a:latin typeface="Times New Roman"/>
                <a:cs typeface="Times New Roman"/>
              </a:rPr>
              <a:t> </a:t>
            </a:r>
            <a:r>
              <a:rPr sz="2450" spc="150" dirty="0">
                <a:latin typeface="Times New Roman"/>
                <a:cs typeface="Times New Roman"/>
              </a:rPr>
              <a:t>the</a:t>
            </a:r>
            <a:r>
              <a:rPr sz="2450" spc="-55" dirty="0">
                <a:latin typeface="Times New Roman"/>
                <a:cs typeface="Times New Roman"/>
              </a:rPr>
              <a:t> </a:t>
            </a:r>
            <a:r>
              <a:rPr sz="2450" spc="195" dirty="0">
                <a:latin typeface="Times New Roman"/>
                <a:cs typeface="Times New Roman"/>
              </a:rPr>
              <a:t>referencecomputer  </a:t>
            </a:r>
            <a:r>
              <a:rPr sz="2450" spc="150" dirty="0">
                <a:latin typeface="Times New Roman"/>
                <a:cs typeface="Times New Roman"/>
              </a:rPr>
              <a:t>Running</a:t>
            </a:r>
            <a:r>
              <a:rPr sz="2450" spc="240" dirty="0">
                <a:latin typeface="Times New Roman"/>
                <a:cs typeface="Times New Roman"/>
              </a:rPr>
              <a:t> </a:t>
            </a:r>
            <a:r>
              <a:rPr sz="2450" spc="190" dirty="0">
                <a:latin typeface="Times New Roman"/>
                <a:cs typeface="Times New Roman"/>
              </a:rPr>
              <a:t>time</a:t>
            </a:r>
            <a:r>
              <a:rPr sz="2450" spc="-200" dirty="0">
                <a:latin typeface="Times New Roman"/>
                <a:cs typeface="Times New Roman"/>
              </a:rPr>
              <a:t> </a:t>
            </a:r>
            <a:r>
              <a:rPr sz="2450" spc="240" dirty="0">
                <a:latin typeface="Times New Roman"/>
                <a:cs typeface="Times New Roman"/>
              </a:rPr>
              <a:t>on</a:t>
            </a:r>
            <a:r>
              <a:rPr sz="2450" spc="-30" dirty="0">
                <a:latin typeface="Times New Roman"/>
                <a:cs typeface="Times New Roman"/>
              </a:rPr>
              <a:t> </a:t>
            </a:r>
            <a:r>
              <a:rPr sz="2450" spc="150" dirty="0">
                <a:latin typeface="Times New Roman"/>
                <a:cs typeface="Times New Roman"/>
              </a:rPr>
              <a:t>the</a:t>
            </a:r>
            <a:r>
              <a:rPr sz="2450" spc="-105" dirty="0">
                <a:latin typeface="Times New Roman"/>
                <a:cs typeface="Times New Roman"/>
              </a:rPr>
              <a:t> </a:t>
            </a:r>
            <a:r>
              <a:rPr sz="2450" spc="200" dirty="0">
                <a:latin typeface="Times New Roman"/>
                <a:cs typeface="Times New Roman"/>
              </a:rPr>
              <a:t>computer</a:t>
            </a:r>
            <a:r>
              <a:rPr sz="2450" spc="-240" dirty="0">
                <a:latin typeface="Times New Roman"/>
                <a:cs typeface="Times New Roman"/>
              </a:rPr>
              <a:t> </a:t>
            </a:r>
            <a:r>
              <a:rPr sz="2450" spc="145" dirty="0">
                <a:latin typeface="Times New Roman"/>
                <a:cs typeface="Times New Roman"/>
              </a:rPr>
              <a:t>under</a:t>
            </a:r>
            <a:r>
              <a:rPr sz="2450" spc="105" dirty="0">
                <a:latin typeface="Times New Roman"/>
                <a:cs typeface="Times New Roman"/>
              </a:rPr>
              <a:t> </a:t>
            </a:r>
            <a:r>
              <a:rPr sz="2450" spc="185" dirty="0">
                <a:latin typeface="Times New Roman"/>
                <a:cs typeface="Times New Roman"/>
              </a:rPr>
              <a:t>test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19693" y="5140485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322" y="0"/>
                </a:lnTo>
              </a:path>
            </a:pathLst>
          </a:custGeom>
          <a:ln w="6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79878" y="4910685"/>
            <a:ext cx="131445" cy="245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3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5458764"/>
            <a:ext cx="4509770" cy="71501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723900" algn="ctr">
              <a:lnSpc>
                <a:spcPct val="100000"/>
              </a:lnSpc>
              <a:spcBef>
                <a:spcPts val="755"/>
              </a:spcBef>
            </a:pPr>
            <a:r>
              <a:rPr sz="1400" i="1" spc="125" dirty="0">
                <a:latin typeface="Times New Roman"/>
                <a:cs typeface="Times New Roman"/>
              </a:rPr>
              <a:t>i</a:t>
            </a:r>
            <a:r>
              <a:rPr sz="1400" spc="125" dirty="0">
                <a:latin typeface="Symbol"/>
                <a:cs typeface="Symbol"/>
              </a:rPr>
              <a:t></a:t>
            </a:r>
            <a:r>
              <a:rPr sz="1400" spc="12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15"/>
              </a:spcBef>
              <a:buClr>
                <a:srgbClr val="330066"/>
              </a:buClr>
              <a:buSzPct val="6842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1900" spc="-5" dirty="0">
                <a:latin typeface="Arial"/>
                <a:cs typeface="Arial"/>
              </a:rPr>
              <a:t>n is the number of program in the</a:t>
            </a:r>
            <a:r>
              <a:rPr sz="1900" spc="1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suite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9238" y="4876299"/>
            <a:ext cx="131445" cy="245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3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4850" y="4946574"/>
            <a:ext cx="4123054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50" i="1" spc="229" dirty="0">
                <a:latin typeface="Times New Roman"/>
                <a:cs typeface="Times New Roman"/>
              </a:rPr>
              <a:t>SPEC</a:t>
            </a:r>
            <a:r>
              <a:rPr sz="2450" i="1" spc="55" dirty="0">
                <a:latin typeface="Times New Roman"/>
                <a:cs typeface="Times New Roman"/>
              </a:rPr>
              <a:t> </a:t>
            </a:r>
            <a:r>
              <a:rPr sz="2450" i="1" spc="215" dirty="0">
                <a:latin typeface="Times New Roman"/>
                <a:cs typeface="Times New Roman"/>
              </a:rPr>
              <a:t>rating</a:t>
            </a:r>
            <a:r>
              <a:rPr sz="2450" i="1" spc="-160" dirty="0">
                <a:latin typeface="Times New Roman"/>
                <a:cs typeface="Times New Roman"/>
              </a:rPr>
              <a:t> </a:t>
            </a:r>
            <a:r>
              <a:rPr sz="2450" spc="220" dirty="0">
                <a:latin typeface="Symbol"/>
                <a:cs typeface="Symbol"/>
              </a:rPr>
              <a:t></a:t>
            </a:r>
            <a:r>
              <a:rPr sz="2450" spc="-30" dirty="0">
                <a:latin typeface="Times New Roman"/>
                <a:cs typeface="Times New Roman"/>
              </a:rPr>
              <a:t> </a:t>
            </a:r>
            <a:r>
              <a:rPr sz="2450" spc="290" dirty="0">
                <a:latin typeface="Times New Roman"/>
                <a:cs typeface="Times New Roman"/>
              </a:rPr>
              <a:t>(</a:t>
            </a:r>
            <a:r>
              <a:rPr sz="5550" spc="434" baseline="-9009" dirty="0">
                <a:latin typeface="Symbol"/>
                <a:cs typeface="Symbol"/>
              </a:rPr>
              <a:t></a:t>
            </a:r>
            <a:r>
              <a:rPr sz="5550" spc="-825" baseline="-9009" dirty="0">
                <a:latin typeface="Times New Roman"/>
                <a:cs typeface="Times New Roman"/>
              </a:rPr>
              <a:t> </a:t>
            </a:r>
            <a:r>
              <a:rPr sz="2450" i="1" spc="190" dirty="0">
                <a:latin typeface="Times New Roman"/>
                <a:cs typeface="Times New Roman"/>
              </a:rPr>
              <a:t>SPEC</a:t>
            </a:r>
            <a:r>
              <a:rPr sz="2100" i="1" spc="284" baseline="-23809" dirty="0">
                <a:latin typeface="Times New Roman"/>
                <a:cs typeface="Times New Roman"/>
              </a:rPr>
              <a:t>i</a:t>
            </a:r>
            <a:r>
              <a:rPr sz="2100" i="1" spc="22" baseline="-23809" dirty="0">
                <a:latin typeface="Times New Roman"/>
                <a:cs typeface="Times New Roman"/>
              </a:rPr>
              <a:t> </a:t>
            </a:r>
            <a:r>
              <a:rPr sz="2450" spc="135" dirty="0">
                <a:latin typeface="Times New Roman"/>
                <a:cs typeface="Times New Roman"/>
              </a:rPr>
              <a:t>)</a:t>
            </a:r>
            <a:r>
              <a:rPr sz="2450" spc="-365" dirty="0">
                <a:latin typeface="Times New Roman"/>
                <a:cs typeface="Times New Roman"/>
              </a:rPr>
              <a:t> </a:t>
            </a:r>
            <a:r>
              <a:rPr sz="2100" i="1" spc="195" baseline="31746" dirty="0">
                <a:latin typeface="Times New Roman"/>
                <a:cs typeface="Times New Roman"/>
              </a:rPr>
              <a:t>n</a:t>
            </a:r>
            <a:endParaRPr sz="2100" baseline="31746">
              <a:latin typeface="Times New Roman"/>
              <a:cs typeface="Times New Roman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5B1651B-8C72-4E01-B95F-ABBEC5C411A0}" type="datetime1">
              <a:rPr lang="en-US" smtClean="0"/>
              <a:t>8/27/2022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GB" spc="-5" smtClean="0"/>
              <a:t>40</a:t>
            </a:fld>
            <a:endParaRPr lang="en-GB"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Multiprocessors</a:t>
            </a:r>
            <a:r>
              <a:rPr spc="-55" dirty="0"/>
              <a:t> </a:t>
            </a:r>
            <a:r>
              <a:rPr dirty="0"/>
              <a:t>and  Multicomputers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2852"/>
            <a:ext cx="8074659" cy="378523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Multiprocessor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computer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90"/>
              </a:spcBef>
              <a:buClr>
                <a:srgbClr val="330066"/>
              </a:buClr>
              <a:buSzPct val="7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Execute a number of different application tasks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parallel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30066"/>
              </a:buClr>
              <a:buSzPct val="7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Execute subtasks of a single large task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parallel</a:t>
            </a:r>
            <a:endParaRPr sz="2000">
              <a:latin typeface="Arial"/>
              <a:cs typeface="Arial"/>
            </a:endParaRPr>
          </a:p>
          <a:p>
            <a:pPr marL="355600" marR="8255" indent="-342900">
              <a:lnSpc>
                <a:spcPct val="100000"/>
              </a:lnSpc>
              <a:spcBef>
                <a:spcPts val="480"/>
              </a:spcBef>
              <a:buClr>
                <a:srgbClr val="330066"/>
              </a:buClr>
              <a:buSzPct val="7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All </a:t>
            </a:r>
            <a:r>
              <a:rPr sz="2000" spc="-5" dirty="0">
                <a:latin typeface="Arial"/>
                <a:cs typeface="Arial"/>
              </a:rPr>
              <a:t>processors have </a:t>
            </a:r>
            <a:r>
              <a:rPr sz="2000" dirty="0">
                <a:latin typeface="Arial"/>
                <a:cs typeface="Arial"/>
              </a:rPr>
              <a:t>access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all of </a:t>
            </a:r>
            <a:r>
              <a:rPr sz="2000" spc="-5" dirty="0">
                <a:latin typeface="Arial"/>
                <a:cs typeface="Arial"/>
              </a:rPr>
              <a:t>the memory </a:t>
            </a:r>
            <a:r>
              <a:rPr sz="2000" dirty="0">
                <a:latin typeface="Arial"/>
                <a:cs typeface="Arial"/>
              </a:rPr>
              <a:t>– </a:t>
            </a:r>
            <a:r>
              <a:rPr sz="2000" spc="-5" dirty="0">
                <a:latin typeface="Arial"/>
                <a:cs typeface="Arial"/>
              </a:rPr>
              <a:t>shared-memory  </a:t>
            </a:r>
            <a:r>
              <a:rPr sz="2000" dirty="0">
                <a:latin typeface="Arial"/>
                <a:cs typeface="Arial"/>
              </a:rPr>
              <a:t>multiprocessor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330066"/>
              </a:buClr>
              <a:buSzPct val="7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5" dirty="0">
                <a:latin typeface="Arial"/>
                <a:cs typeface="Arial"/>
              </a:rPr>
              <a:t>Cost </a:t>
            </a:r>
            <a:r>
              <a:rPr sz="2000" dirty="0">
                <a:latin typeface="Arial"/>
                <a:cs typeface="Arial"/>
              </a:rPr>
              <a:t>– processors, memory units, complex interconnection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networks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Multicomputers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Clr>
                <a:srgbClr val="330066"/>
              </a:buClr>
              <a:buSzPct val="7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Each computer only have access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its own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memory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30066"/>
              </a:buClr>
              <a:buSzPct val="70000"/>
              <a:buFont typeface="Wingdings"/>
              <a:buChar char=""/>
              <a:tabLst>
                <a:tab pos="354965" algn="l"/>
                <a:tab pos="355600" algn="l"/>
                <a:tab pos="1661795" algn="l"/>
                <a:tab pos="2867660" algn="l"/>
                <a:tab pos="3365500" algn="l"/>
                <a:tab pos="3683000" algn="l"/>
                <a:tab pos="5566410" algn="l"/>
                <a:tab pos="6630670" algn="l"/>
                <a:tab pos="6946265" algn="l"/>
              </a:tabLst>
            </a:pPr>
            <a:r>
              <a:rPr sz="2000" dirty="0">
                <a:latin typeface="Arial"/>
                <a:cs typeface="Arial"/>
              </a:rPr>
              <a:t>Exchange	</a:t>
            </a:r>
            <a:r>
              <a:rPr sz="2000" spc="-5" dirty="0">
                <a:latin typeface="Arial"/>
                <a:cs typeface="Arial"/>
              </a:rPr>
              <a:t>message	via	</a:t>
            </a:r>
            <a:r>
              <a:rPr sz="2000" dirty="0">
                <a:latin typeface="Arial"/>
                <a:cs typeface="Arial"/>
              </a:rPr>
              <a:t>a	</a:t>
            </a:r>
            <a:r>
              <a:rPr sz="2000" spc="-5" dirty="0">
                <a:latin typeface="Arial"/>
                <a:cs typeface="Arial"/>
              </a:rPr>
              <a:t>communication	network	</a:t>
            </a:r>
            <a:r>
              <a:rPr sz="2000" dirty="0">
                <a:latin typeface="Arial"/>
                <a:cs typeface="Arial"/>
              </a:rPr>
              <a:t>–	</a:t>
            </a:r>
            <a:r>
              <a:rPr sz="2000" spc="-5" dirty="0">
                <a:latin typeface="Arial"/>
                <a:cs typeface="Arial"/>
              </a:rPr>
              <a:t>message-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passing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multicomputers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9774AA9-B977-459F-9628-6E696633BDC1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GB" spc="-5" smtClean="0"/>
              <a:t>41</a:t>
            </a:fld>
            <a:endParaRPr lang="en-GB"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667" y="36871"/>
            <a:ext cx="608647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 smtClean="0"/>
              <a:t>Syllabus Points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416797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212" y="867710"/>
            <a:ext cx="6043930" cy="5600892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Basic operational concepts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Bus structures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Performance – processor clock, basic performance equation, clock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Performance measurement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Memory location and addresses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Memory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Instructions and instruction sequencing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Addressing modes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Assembly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Basic input and output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Stacks and queues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Subroutines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Additional instructions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Encoding of machine instructions</a:t>
            </a:r>
            <a:endParaRPr lang="en-GB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DCBB9A9-CBBA-42E3-A97C-D5820708180F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43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1459"/>
            <a:ext cx="608647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Computer</a:t>
            </a:r>
            <a:r>
              <a:rPr spc="-55" dirty="0"/>
              <a:t> </a:t>
            </a:r>
            <a:r>
              <a:rPr dirty="0"/>
              <a:t>Revolution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6797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48368"/>
            <a:ext cx="6043930" cy="41529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Progress in computer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technology</a:t>
            </a:r>
            <a:endParaRPr sz="30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33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2600" dirty="0">
                <a:latin typeface="Arial"/>
                <a:cs typeface="Arial"/>
              </a:rPr>
              <a:t>Underpinned by Moore’s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Law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4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Makes novel </a:t>
            </a:r>
            <a:r>
              <a:rPr sz="3000" dirty="0">
                <a:latin typeface="Arial"/>
                <a:cs typeface="Arial"/>
              </a:rPr>
              <a:t>applications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feasible</a:t>
            </a:r>
            <a:endParaRPr sz="30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33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2600" dirty="0">
                <a:latin typeface="Arial"/>
                <a:cs typeface="Arial"/>
              </a:rPr>
              <a:t>Computers in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automobiles</a:t>
            </a:r>
            <a:endParaRPr sz="26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31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2600" dirty="0">
                <a:latin typeface="Arial"/>
                <a:cs typeface="Arial"/>
              </a:rPr>
              <a:t>Cell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phones</a:t>
            </a:r>
            <a:endParaRPr sz="26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31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2600" dirty="0">
                <a:latin typeface="Arial"/>
                <a:cs typeface="Arial"/>
              </a:rPr>
              <a:t>Human genome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project</a:t>
            </a:r>
            <a:endParaRPr sz="26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310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2600" dirty="0">
                <a:latin typeface="Arial"/>
                <a:cs typeface="Arial"/>
              </a:rPr>
              <a:t>World Wide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Web</a:t>
            </a:r>
            <a:endParaRPr sz="2600">
              <a:latin typeface="Arial"/>
              <a:cs typeface="Arial"/>
            </a:endParaRPr>
          </a:p>
          <a:p>
            <a:pPr marL="704850" lvl="1" indent="-348615">
              <a:lnSpc>
                <a:spcPct val="100000"/>
              </a:lnSpc>
              <a:spcBef>
                <a:spcPts val="315"/>
              </a:spcBef>
              <a:buClr>
                <a:srgbClr val="669999"/>
              </a:buClr>
              <a:buSzPct val="69230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2600" dirty="0">
                <a:latin typeface="Arial"/>
                <a:cs typeface="Arial"/>
              </a:rPr>
              <a:t>Search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Engines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4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Computers </a:t>
            </a:r>
            <a:r>
              <a:rPr sz="3000" spc="-5" dirty="0">
                <a:latin typeface="Arial"/>
                <a:cs typeface="Arial"/>
              </a:rPr>
              <a:t>are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universal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403B982-44B2-4C0E-8DB4-8F6DCC60481D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1459"/>
            <a:ext cx="526351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Classes of</a:t>
            </a:r>
            <a:r>
              <a:rPr spc="-50" dirty="0"/>
              <a:t> </a:t>
            </a:r>
            <a:r>
              <a:rPr dirty="0"/>
              <a:t>Computers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6797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53666"/>
            <a:ext cx="7827009" cy="444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420"/>
              </a:lnSpc>
              <a:spcBef>
                <a:spcPts val="100"/>
              </a:spcBef>
              <a:buClr>
                <a:srgbClr val="330066"/>
              </a:buClr>
              <a:buSzPct val="6904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100" dirty="0">
                <a:latin typeface="Arial"/>
                <a:cs typeface="Arial"/>
              </a:rPr>
              <a:t>Desktop/laptop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computers</a:t>
            </a:r>
            <a:endParaRPr sz="2100">
              <a:latin typeface="Arial"/>
              <a:cs typeface="Arial"/>
            </a:endParaRPr>
          </a:p>
          <a:p>
            <a:pPr marL="704850" lvl="1" indent="-348615">
              <a:lnSpc>
                <a:spcPts val="1950"/>
              </a:lnSpc>
              <a:buClr>
                <a:srgbClr val="669999"/>
              </a:buClr>
              <a:buSzPct val="69444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1800" spc="-5" dirty="0">
                <a:latin typeface="Arial"/>
                <a:cs typeface="Arial"/>
              </a:rPr>
              <a:t>General purpose, variety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5" dirty="0">
                <a:latin typeface="Arial"/>
                <a:cs typeface="Arial"/>
              </a:rPr>
              <a:t> software</a:t>
            </a:r>
            <a:endParaRPr sz="1800">
              <a:latin typeface="Arial"/>
              <a:cs typeface="Arial"/>
            </a:endParaRPr>
          </a:p>
          <a:p>
            <a:pPr marL="704850" lvl="1" indent="-348615">
              <a:lnSpc>
                <a:spcPts val="1920"/>
              </a:lnSpc>
              <a:buClr>
                <a:srgbClr val="669999"/>
              </a:buClr>
              <a:buSzPct val="69444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1800" spc="-5" dirty="0">
                <a:latin typeface="Arial"/>
                <a:cs typeface="Arial"/>
              </a:rPr>
              <a:t>Subject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cost/performance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tradeoff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285"/>
              </a:lnSpc>
              <a:buClr>
                <a:srgbClr val="330066"/>
              </a:buClr>
              <a:buSzPct val="6904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100" dirty="0">
                <a:latin typeface="Arial"/>
                <a:cs typeface="Arial"/>
              </a:rPr>
              <a:t>Workstations</a:t>
            </a:r>
            <a:endParaRPr sz="2100">
              <a:latin typeface="Arial"/>
              <a:cs typeface="Arial"/>
            </a:endParaRPr>
          </a:p>
          <a:p>
            <a:pPr marL="704850" lvl="1" indent="-348615">
              <a:lnSpc>
                <a:spcPts val="1925"/>
              </a:lnSpc>
              <a:buClr>
                <a:srgbClr val="669999"/>
              </a:buClr>
              <a:buSzPct val="69444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1800" spc="-5" dirty="0">
                <a:latin typeface="Arial"/>
                <a:cs typeface="Arial"/>
              </a:rPr>
              <a:t>More computing </a:t>
            </a:r>
            <a:r>
              <a:rPr sz="1800" spc="-15" dirty="0">
                <a:latin typeface="Arial"/>
                <a:cs typeface="Arial"/>
              </a:rPr>
              <a:t>power </a:t>
            </a:r>
            <a:r>
              <a:rPr sz="1800" spc="-5" dirty="0">
                <a:latin typeface="Arial"/>
                <a:cs typeface="Arial"/>
              </a:rPr>
              <a:t>used in engg. applications, graphics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285"/>
              </a:lnSpc>
              <a:buClr>
                <a:srgbClr val="330066"/>
              </a:buClr>
              <a:buSzPct val="6904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100" dirty="0">
                <a:latin typeface="Arial"/>
                <a:cs typeface="Arial"/>
              </a:rPr>
              <a:t>Enterprise System/ Mainframes</a:t>
            </a:r>
            <a:endParaRPr sz="2100">
              <a:latin typeface="Arial"/>
              <a:cs typeface="Arial"/>
            </a:endParaRPr>
          </a:p>
          <a:p>
            <a:pPr marL="704850" lvl="1" indent="-348615">
              <a:lnSpc>
                <a:spcPts val="1925"/>
              </a:lnSpc>
              <a:buClr>
                <a:srgbClr val="669999"/>
              </a:buClr>
              <a:buSzPct val="69444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1800" spc="-5" dirty="0">
                <a:latin typeface="Arial"/>
                <a:cs typeface="Arial"/>
              </a:rPr>
              <a:t>Used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business data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processing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285"/>
              </a:lnSpc>
              <a:buClr>
                <a:srgbClr val="330066"/>
              </a:buClr>
              <a:buSzPct val="6904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Server </a:t>
            </a:r>
            <a:r>
              <a:rPr sz="2100" dirty="0">
                <a:latin typeface="Arial"/>
                <a:cs typeface="Arial"/>
              </a:rPr>
              <a:t>computers </a:t>
            </a:r>
            <a:r>
              <a:rPr sz="2100" spc="-5" dirty="0">
                <a:latin typeface="Arial"/>
                <a:cs typeface="Arial"/>
              </a:rPr>
              <a:t>(Low End</a:t>
            </a:r>
            <a:r>
              <a:rPr sz="2100" spc="1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Range)</a:t>
            </a:r>
            <a:endParaRPr sz="2100">
              <a:latin typeface="Arial"/>
              <a:cs typeface="Arial"/>
            </a:endParaRPr>
          </a:p>
          <a:p>
            <a:pPr marL="704850" lvl="1" indent="-348615">
              <a:lnSpc>
                <a:spcPts val="1950"/>
              </a:lnSpc>
              <a:buClr>
                <a:srgbClr val="669999"/>
              </a:buClr>
              <a:buSzPct val="69444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1800" spc="-10" dirty="0">
                <a:latin typeface="Arial"/>
                <a:cs typeface="Arial"/>
              </a:rPr>
              <a:t>Network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based</a:t>
            </a:r>
            <a:endParaRPr sz="1800">
              <a:latin typeface="Arial"/>
              <a:cs typeface="Arial"/>
            </a:endParaRPr>
          </a:p>
          <a:p>
            <a:pPr marL="704850" lvl="1" indent="-348615">
              <a:lnSpc>
                <a:spcPts val="1945"/>
              </a:lnSpc>
              <a:buClr>
                <a:srgbClr val="669999"/>
              </a:buClr>
              <a:buSzPct val="69444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1800" spc="-5" dirty="0">
                <a:latin typeface="Arial"/>
                <a:cs typeface="Arial"/>
              </a:rPr>
              <a:t>High capacity, performance,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reliability</a:t>
            </a:r>
            <a:endParaRPr sz="1800">
              <a:latin typeface="Arial"/>
              <a:cs typeface="Arial"/>
            </a:endParaRPr>
          </a:p>
          <a:p>
            <a:pPr marL="704850" lvl="1" indent="-348615">
              <a:lnSpc>
                <a:spcPts val="1920"/>
              </a:lnSpc>
              <a:buClr>
                <a:srgbClr val="669999"/>
              </a:buClr>
              <a:buSzPct val="69444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1800" spc="-5" dirty="0">
                <a:latin typeface="Arial"/>
                <a:cs typeface="Arial"/>
              </a:rPr>
              <a:t>Range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small servers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building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sized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285"/>
              </a:lnSpc>
              <a:buClr>
                <a:srgbClr val="330066"/>
              </a:buClr>
              <a:buSzPct val="6904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100" dirty="0">
                <a:latin typeface="Arial"/>
                <a:cs typeface="Arial"/>
              </a:rPr>
              <a:t>Supercomputer </a:t>
            </a:r>
            <a:r>
              <a:rPr sz="2100" spc="-5" dirty="0">
                <a:latin typeface="Arial"/>
                <a:cs typeface="Arial"/>
              </a:rPr>
              <a:t>(High End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Range)</a:t>
            </a:r>
            <a:endParaRPr sz="2100">
              <a:latin typeface="Arial"/>
              <a:cs typeface="Arial"/>
            </a:endParaRPr>
          </a:p>
          <a:p>
            <a:pPr marL="704850" lvl="1" indent="-348615">
              <a:lnSpc>
                <a:spcPts val="1735"/>
              </a:lnSpc>
              <a:buClr>
                <a:srgbClr val="669999"/>
              </a:buClr>
              <a:buSzPct val="69444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1800" spc="-5" dirty="0">
                <a:latin typeface="Arial"/>
                <a:cs typeface="Arial"/>
              </a:rPr>
              <a:t>Large scale numerical calculation such as </a:t>
            </a:r>
            <a:r>
              <a:rPr sz="1800" spc="-10" dirty="0">
                <a:latin typeface="Arial"/>
                <a:cs typeface="Arial"/>
              </a:rPr>
              <a:t>weather </a:t>
            </a:r>
            <a:r>
              <a:rPr sz="1800" spc="-5" dirty="0">
                <a:latin typeface="Arial"/>
                <a:cs typeface="Arial"/>
              </a:rPr>
              <a:t>forecasting,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aircraft</a:t>
            </a:r>
            <a:endParaRPr sz="1800">
              <a:latin typeface="Arial"/>
              <a:cs typeface="Arial"/>
            </a:endParaRPr>
          </a:p>
          <a:p>
            <a:pPr marL="704850">
              <a:lnSpc>
                <a:spcPts val="1705"/>
              </a:lnSpc>
            </a:pPr>
            <a:r>
              <a:rPr sz="1800" spc="-5" dirty="0">
                <a:latin typeface="Arial"/>
                <a:cs typeface="Arial"/>
              </a:rPr>
              <a:t>design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285"/>
              </a:lnSpc>
              <a:buClr>
                <a:srgbClr val="330066"/>
              </a:buClr>
              <a:buSzPct val="69047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100" dirty="0">
                <a:latin typeface="Arial"/>
                <a:cs typeface="Arial"/>
              </a:rPr>
              <a:t>Embedded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computers</a:t>
            </a:r>
            <a:endParaRPr sz="2100">
              <a:latin typeface="Arial"/>
              <a:cs typeface="Arial"/>
            </a:endParaRPr>
          </a:p>
          <a:p>
            <a:pPr marL="704850" lvl="1" indent="-348615">
              <a:lnSpc>
                <a:spcPts val="1950"/>
              </a:lnSpc>
              <a:buClr>
                <a:srgbClr val="669999"/>
              </a:buClr>
              <a:buSzPct val="69444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1800" spc="-5" dirty="0">
                <a:latin typeface="Arial"/>
                <a:cs typeface="Arial"/>
              </a:rPr>
              <a:t>Hidden as components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704850" lvl="1" indent="-348615">
              <a:lnSpc>
                <a:spcPts val="2050"/>
              </a:lnSpc>
              <a:buClr>
                <a:srgbClr val="669999"/>
              </a:buClr>
              <a:buSzPct val="69444"/>
              <a:buFont typeface="Wingdings"/>
              <a:buChar char=""/>
              <a:tabLst>
                <a:tab pos="704215" algn="l"/>
                <a:tab pos="705485" algn="l"/>
              </a:tabLst>
            </a:pPr>
            <a:r>
              <a:rPr sz="1800" spc="-5" dirty="0">
                <a:latin typeface="Arial"/>
                <a:cs typeface="Arial"/>
              </a:rPr>
              <a:t>Stringent power/performance/cost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constraints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5A744DC-EE1F-411A-B680-78BADE3C38BC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5200" y="1066800"/>
            <a:ext cx="0" cy="4495800"/>
          </a:xfrm>
          <a:custGeom>
            <a:avLst/>
            <a:gdLst/>
            <a:ahLst/>
            <a:cxnLst/>
            <a:rect l="l" t="t" r="r" b="b"/>
            <a:pathLst>
              <a:path h="4495800">
                <a:moveTo>
                  <a:pt x="0" y="0"/>
                </a:moveTo>
                <a:lnTo>
                  <a:pt x="0" y="449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3507" y="2993135"/>
            <a:ext cx="201168" cy="201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61959" y="2993135"/>
            <a:ext cx="201168" cy="201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6971" y="2993135"/>
            <a:ext cx="201168" cy="201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3507" y="3276600"/>
            <a:ext cx="201168" cy="201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61959" y="3276600"/>
            <a:ext cx="201168" cy="201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76971" y="3276600"/>
            <a:ext cx="201168" cy="201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45423" y="3276600"/>
            <a:ext cx="201168" cy="2011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93507" y="3560064"/>
            <a:ext cx="201168" cy="2026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6971" y="3560064"/>
            <a:ext cx="201168" cy="2026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45423" y="3560064"/>
            <a:ext cx="201168" cy="2026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61959" y="3560064"/>
            <a:ext cx="201168" cy="2026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30411" y="3560064"/>
            <a:ext cx="201168" cy="2026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93507" y="3843528"/>
            <a:ext cx="201168" cy="2026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61959" y="3843528"/>
            <a:ext cx="201168" cy="2026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76971" y="3843528"/>
            <a:ext cx="201168" cy="2026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45423" y="3843528"/>
            <a:ext cx="201168" cy="2026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93507" y="4126991"/>
            <a:ext cx="201168" cy="2042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6971" y="4126991"/>
            <a:ext cx="201168" cy="2042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61959" y="4126991"/>
            <a:ext cx="201168" cy="2042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45423" y="4126991"/>
            <a:ext cx="201168" cy="20421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30411" y="4126991"/>
            <a:ext cx="201168" cy="20421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93507" y="4411979"/>
            <a:ext cx="201168" cy="2011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61959" y="4411979"/>
            <a:ext cx="201168" cy="2011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76971" y="4411979"/>
            <a:ext cx="201168" cy="2011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45423" y="4411979"/>
            <a:ext cx="201168" cy="20116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93507" y="4695444"/>
            <a:ext cx="201168" cy="20269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76971" y="4695444"/>
            <a:ext cx="201168" cy="2026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61959" y="4695444"/>
            <a:ext cx="201168" cy="20269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76971" y="4980432"/>
            <a:ext cx="201168" cy="2011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45423" y="4695444"/>
            <a:ext cx="201168" cy="20269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45423" y="4980432"/>
            <a:ext cx="201168" cy="20116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800" y="28194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2211704" y="1793824"/>
            <a:ext cx="48082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Functional</a:t>
            </a:r>
            <a:r>
              <a:rPr sz="4800" spc="5" dirty="0"/>
              <a:t> </a:t>
            </a:r>
            <a:r>
              <a:rPr sz="4800" dirty="0"/>
              <a:t>Units</a:t>
            </a:r>
            <a:endParaRPr sz="4800"/>
          </a:p>
        </p:txBody>
      </p:sp>
      <p:sp>
        <p:nvSpPr>
          <p:cNvPr id="36" name="object 36"/>
          <p:cNvSpPr txBox="1"/>
          <p:nvPr/>
        </p:nvSpPr>
        <p:spPr>
          <a:xfrm>
            <a:off x="8416797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46B666C-96BB-4FB3-B6E9-E809AE240317}" type="datetime1">
              <a:rPr lang="en-US" smtClean="0"/>
              <a:t>8/27/2022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1459"/>
            <a:ext cx="391414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Functional</a:t>
            </a:r>
            <a:r>
              <a:rPr spc="-35" dirty="0"/>
              <a:t> </a:t>
            </a:r>
            <a:r>
              <a:rPr dirty="0"/>
              <a:t>Units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16797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0982" y="6018377"/>
            <a:ext cx="54438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6520" algn="l"/>
              </a:tabLst>
            </a:pPr>
            <a:r>
              <a:rPr sz="2000" dirty="0">
                <a:latin typeface="Arial"/>
                <a:cs typeface="Arial"/>
              </a:rPr>
              <a:t>Figure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1.1.	Basic functional units of a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computer.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4473" y="1501902"/>
            <a:ext cx="2369820" cy="355727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R="252729" algn="r">
              <a:lnSpc>
                <a:spcPct val="100000"/>
              </a:lnSpc>
              <a:spcBef>
                <a:spcPts val="1710"/>
              </a:spcBef>
            </a:pPr>
            <a:r>
              <a:rPr sz="1800" dirty="0">
                <a:latin typeface="Arial"/>
                <a:cs typeface="Arial"/>
              </a:rPr>
              <a:t>I/O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5638" y="1501902"/>
            <a:ext cx="2369820" cy="355727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97305">
              <a:lnSpc>
                <a:spcPct val="100000"/>
              </a:lnSpc>
              <a:spcBef>
                <a:spcPts val="1710"/>
              </a:spcBef>
            </a:pPr>
            <a:r>
              <a:rPr sz="1800" spc="-5" dirty="0">
                <a:latin typeface="Arial"/>
                <a:cs typeface="Arial"/>
              </a:rPr>
              <a:t>Processor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7938" y="3280409"/>
            <a:ext cx="1778635" cy="118618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Times New Roman"/>
              <a:cs typeface="Times New Roman"/>
            </a:endParaRPr>
          </a:p>
          <a:p>
            <a:pPr marL="5657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7758" y="2535173"/>
            <a:ext cx="1804670" cy="118427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Times New Roman"/>
              <a:cs typeface="Times New Roman"/>
            </a:endParaRPr>
          </a:p>
          <a:p>
            <a:pPr marL="48895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7938" y="1786889"/>
            <a:ext cx="1778635" cy="118618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/>
              <a:cs typeface="Times New Roman"/>
            </a:endParaRPr>
          </a:p>
          <a:p>
            <a:pPr marL="16510"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3485" y="1786889"/>
            <a:ext cx="1778635" cy="118618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644525" marR="368935" indent="-257175">
              <a:lnSpc>
                <a:spcPct val="98700"/>
              </a:lnSpc>
              <a:spcBef>
                <a:spcPts val="1175"/>
              </a:spcBef>
            </a:pPr>
            <a:r>
              <a:rPr sz="1800" spc="-5" dirty="0">
                <a:latin typeface="Arial"/>
                <a:cs typeface="Arial"/>
              </a:rPr>
              <a:t>Arithm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tic  </a:t>
            </a:r>
            <a:r>
              <a:rPr sz="1800" spc="-10" dirty="0">
                <a:latin typeface="Arial"/>
                <a:cs typeface="Arial"/>
              </a:rPr>
              <a:t>and  </a:t>
            </a:r>
            <a:r>
              <a:rPr sz="1800" spc="-5" dirty="0">
                <a:latin typeface="Arial"/>
                <a:cs typeface="Arial"/>
              </a:rPr>
              <a:t>logic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3485" y="3280409"/>
            <a:ext cx="1778635" cy="118618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FEDDBC8-AB69-4DFE-B243-C4D93EC6B5AD}" type="datetime1">
              <a:rPr lang="en-US" smtClean="0"/>
              <a:t>8/27/2022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COOS - Unit 1 Basic Structure of Computers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1884</Words>
  <Application>Microsoft Office PowerPoint</Application>
  <PresentationFormat>On-screen Show (4:3)</PresentationFormat>
  <Paragraphs>444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Symbol</vt:lpstr>
      <vt:lpstr>Times New Roman</vt:lpstr>
      <vt:lpstr>Wingdings</vt:lpstr>
      <vt:lpstr>Office Theme</vt:lpstr>
      <vt:lpstr>EEE2001B Professional Core   Computer Organization &amp; Operating Systems (COOS)</vt:lpstr>
      <vt:lpstr>PowerPoint Presentation</vt:lpstr>
      <vt:lpstr>Text and Reference Books</vt:lpstr>
      <vt:lpstr>PowerPoint Presentation</vt:lpstr>
      <vt:lpstr>Syllabus Points</vt:lpstr>
      <vt:lpstr>The Computer Revolution</vt:lpstr>
      <vt:lpstr>Classes of Computers</vt:lpstr>
      <vt:lpstr>Functional Units</vt:lpstr>
      <vt:lpstr>Functional Units</vt:lpstr>
      <vt:lpstr>Information Handled by a  Computer</vt:lpstr>
      <vt:lpstr>Memory Unit</vt:lpstr>
      <vt:lpstr>Data Representation</vt:lpstr>
      <vt:lpstr>Arithmetic and Logic Unit  (ALU)</vt:lpstr>
      <vt:lpstr>Control Unit</vt:lpstr>
      <vt:lpstr>The operations of a computer</vt:lpstr>
      <vt:lpstr>Basic Operational Concepts</vt:lpstr>
      <vt:lpstr>Review</vt:lpstr>
      <vt:lpstr>PowerPoint Presentation</vt:lpstr>
      <vt:lpstr>A Typical Instruction</vt:lpstr>
      <vt:lpstr>Separate Memory Access and  ALU Operation</vt:lpstr>
      <vt:lpstr>Connection Between the  Processor and the Memory</vt:lpstr>
      <vt:lpstr>Registers</vt:lpstr>
      <vt:lpstr>Typical Operating Steps</vt:lpstr>
      <vt:lpstr>Typical Operating Steps  (Cont’)</vt:lpstr>
      <vt:lpstr>Interrupt</vt:lpstr>
      <vt:lpstr>Bus Structures</vt:lpstr>
      <vt:lpstr>Bus Structure</vt:lpstr>
      <vt:lpstr>Speed Issue</vt:lpstr>
      <vt:lpstr>Performance</vt:lpstr>
      <vt:lpstr>Performance</vt:lpstr>
      <vt:lpstr>Performance</vt:lpstr>
      <vt:lpstr>Performance</vt:lpstr>
      <vt:lpstr>Processor Clock</vt:lpstr>
      <vt:lpstr>Basic Performance Equation</vt:lpstr>
      <vt:lpstr>Pipeline and Superscalar  Operation</vt:lpstr>
      <vt:lpstr>PowerPoint Presentation</vt:lpstr>
      <vt:lpstr>Pipeline and Superscalar  Operation</vt:lpstr>
      <vt:lpstr>Clock Rate</vt:lpstr>
      <vt:lpstr>Compiler</vt:lpstr>
      <vt:lpstr>Performance Measurement</vt:lpstr>
      <vt:lpstr>Multiprocessors and  Multicomputers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Basic Structure of Computers</dc:title>
  <dc:creator>CSCE Department</dc:creator>
  <cp:lastModifiedBy>Riddhi</cp:lastModifiedBy>
  <cp:revision>28</cp:revision>
  <dcterms:created xsi:type="dcterms:W3CDTF">2022-08-19T14:32:04Z</dcterms:created>
  <dcterms:modified xsi:type="dcterms:W3CDTF">2022-08-27T05:59:26Z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2022-08-19T00:00:00Z</vt:filetime>
  </property>
</Properties>
</file>