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32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24" r:id="rId14"/>
    <p:sldId id="267" r:id="rId15"/>
    <p:sldId id="268" r:id="rId16"/>
    <p:sldId id="269" r:id="rId17"/>
    <p:sldId id="270" r:id="rId18"/>
    <p:sldId id="325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x="8636000" cy="6489700"/>
  <p:notesSz cx="86360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41738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891088" y="0"/>
            <a:ext cx="3743325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F676D-E835-46CB-A154-4626CD8A1C21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811213"/>
            <a:ext cx="2914650" cy="2190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3600" y="3122613"/>
            <a:ext cx="6908800" cy="25558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64263"/>
            <a:ext cx="3741738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91088" y="6164263"/>
            <a:ext cx="3743325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17B0B-E4B7-40B7-9FFE-F34B51D3D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9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00" y="1062088"/>
            <a:ext cx="6477000" cy="2259377"/>
          </a:xfrm>
        </p:spPr>
        <p:txBody>
          <a:bodyPr anchor="b"/>
          <a:lstStyle>
            <a:lvl1pPr algn="ctr">
              <a:defRPr sz="425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500" y="3408595"/>
            <a:ext cx="6477000" cy="1566841"/>
          </a:xfrm>
        </p:spPr>
        <p:txBody>
          <a:bodyPr/>
          <a:lstStyle>
            <a:lvl1pPr marL="0" indent="0" algn="ctr">
              <a:buNone/>
              <a:defRPr sz="1700"/>
            </a:lvl1pPr>
            <a:lvl2pPr marL="323835" indent="0" algn="ctr">
              <a:buNone/>
              <a:defRPr sz="1417"/>
            </a:lvl2pPr>
            <a:lvl3pPr marL="647670" indent="0" algn="ctr">
              <a:buNone/>
              <a:defRPr sz="1275"/>
            </a:lvl3pPr>
            <a:lvl4pPr marL="971504" indent="0" algn="ctr">
              <a:buNone/>
              <a:defRPr sz="1133"/>
            </a:lvl4pPr>
            <a:lvl5pPr marL="1295339" indent="0" algn="ctr">
              <a:buNone/>
              <a:defRPr sz="1133"/>
            </a:lvl5pPr>
            <a:lvl6pPr marL="1619174" indent="0" algn="ctr">
              <a:buNone/>
              <a:defRPr sz="1133"/>
            </a:lvl6pPr>
            <a:lvl7pPr marL="1943009" indent="0" algn="ctr">
              <a:buNone/>
              <a:defRPr sz="1133"/>
            </a:lvl7pPr>
            <a:lvl8pPr marL="2266843" indent="0" algn="ctr">
              <a:buNone/>
              <a:defRPr sz="1133"/>
            </a:lvl8pPr>
            <a:lvl9pPr marL="2590678" indent="0" algn="ctr">
              <a:buNone/>
              <a:defRPr sz="1133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152869525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13895661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0137" y="345516"/>
            <a:ext cx="1862138" cy="54997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345516"/>
            <a:ext cx="5478463" cy="54997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382144712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32F3D678-1D9A-4C1E-9EAB-486AC30E75F3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247278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27" y="1617919"/>
            <a:ext cx="7448550" cy="2699534"/>
          </a:xfrm>
        </p:spPr>
        <p:txBody>
          <a:bodyPr anchor="b"/>
          <a:lstStyle>
            <a:lvl1pPr>
              <a:defRPr sz="425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227" y="4342993"/>
            <a:ext cx="7448550" cy="1419621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3835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67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504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4pPr>
            <a:lvl5pPr marL="1295339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5pPr>
            <a:lvl6pPr marL="1619174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6pPr>
            <a:lvl7pPr marL="1943009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7pPr>
            <a:lvl8pPr marL="2266843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8pPr>
            <a:lvl9pPr marL="2590678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103431722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727582"/>
            <a:ext cx="3670300" cy="41176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1975" y="1727582"/>
            <a:ext cx="3670300" cy="41176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199699354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345517"/>
            <a:ext cx="7448550" cy="125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850" y="1590878"/>
            <a:ext cx="3653432" cy="77966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35" indent="0">
              <a:buNone/>
              <a:defRPr sz="1417" b="1"/>
            </a:lvl2pPr>
            <a:lvl3pPr marL="647670" indent="0">
              <a:buNone/>
              <a:defRPr sz="1275" b="1"/>
            </a:lvl3pPr>
            <a:lvl4pPr marL="971504" indent="0">
              <a:buNone/>
              <a:defRPr sz="1133" b="1"/>
            </a:lvl4pPr>
            <a:lvl5pPr marL="1295339" indent="0">
              <a:buNone/>
              <a:defRPr sz="1133" b="1"/>
            </a:lvl5pPr>
            <a:lvl6pPr marL="1619174" indent="0">
              <a:buNone/>
              <a:defRPr sz="1133" b="1"/>
            </a:lvl6pPr>
            <a:lvl7pPr marL="1943009" indent="0">
              <a:buNone/>
              <a:defRPr sz="1133" b="1"/>
            </a:lvl7pPr>
            <a:lvl8pPr marL="2266843" indent="0">
              <a:buNone/>
              <a:defRPr sz="1133" b="1"/>
            </a:lvl8pPr>
            <a:lvl9pPr marL="2590678" indent="0">
              <a:buNone/>
              <a:defRPr sz="1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850" y="2370543"/>
            <a:ext cx="3653432" cy="3486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1975" y="1590878"/>
            <a:ext cx="3671425" cy="77966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35" indent="0">
              <a:buNone/>
              <a:defRPr sz="1417" b="1"/>
            </a:lvl2pPr>
            <a:lvl3pPr marL="647670" indent="0">
              <a:buNone/>
              <a:defRPr sz="1275" b="1"/>
            </a:lvl3pPr>
            <a:lvl4pPr marL="971504" indent="0">
              <a:buNone/>
              <a:defRPr sz="1133" b="1"/>
            </a:lvl4pPr>
            <a:lvl5pPr marL="1295339" indent="0">
              <a:buNone/>
              <a:defRPr sz="1133" b="1"/>
            </a:lvl5pPr>
            <a:lvl6pPr marL="1619174" indent="0">
              <a:buNone/>
              <a:defRPr sz="1133" b="1"/>
            </a:lvl6pPr>
            <a:lvl7pPr marL="1943009" indent="0">
              <a:buNone/>
              <a:defRPr sz="1133" b="1"/>
            </a:lvl7pPr>
            <a:lvl8pPr marL="2266843" indent="0">
              <a:buNone/>
              <a:defRPr sz="1133" b="1"/>
            </a:lvl8pPr>
            <a:lvl9pPr marL="2590678" indent="0">
              <a:buNone/>
              <a:defRPr sz="1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1975" y="2370543"/>
            <a:ext cx="3671425" cy="3486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30275144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76FC1C67-A947-4697-9C3B-E1FD8506C8F4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258905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0C8C640-CCBD-4BDD-8E10-F33885F42833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361232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432647"/>
            <a:ext cx="2785335" cy="1514263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25" y="934397"/>
            <a:ext cx="4371975" cy="4611893"/>
          </a:xfrm>
        </p:spPr>
        <p:txBody>
          <a:bodyPr/>
          <a:lstStyle>
            <a:lvl1pPr>
              <a:defRPr sz="2267"/>
            </a:lvl1pPr>
            <a:lvl2pPr>
              <a:defRPr sz="1983"/>
            </a:lvl2pPr>
            <a:lvl3pPr>
              <a:defRPr sz="1700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850" y="1946910"/>
            <a:ext cx="2785335" cy="3606892"/>
          </a:xfrm>
        </p:spPr>
        <p:txBody>
          <a:bodyPr/>
          <a:lstStyle>
            <a:lvl1pPr marL="0" indent="0">
              <a:buNone/>
              <a:defRPr sz="1133"/>
            </a:lvl1pPr>
            <a:lvl2pPr marL="323835" indent="0">
              <a:buNone/>
              <a:defRPr sz="992"/>
            </a:lvl2pPr>
            <a:lvl3pPr marL="647670" indent="0">
              <a:buNone/>
              <a:defRPr sz="850"/>
            </a:lvl3pPr>
            <a:lvl4pPr marL="971504" indent="0">
              <a:buNone/>
              <a:defRPr sz="708"/>
            </a:lvl4pPr>
            <a:lvl5pPr marL="1295339" indent="0">
              <a:buNone/>
              <a:defRPr sz="708"/>
            </a:lvl5pPr>
            <a:lvl6pPr marL="1619174" indent="0">
              <a:buNone/>
              <a:defRPr sz="708"/>
            </a:lvl6pPr>
            <a:lvl7pPr marL="1943009" indent="0">
              <a:buNone/>
              <a:defRPr sz="708"/>
            </a:lvl7pPr>
            <a:lvl8pPr marL="2266843" indent="0">
              <a:buNone/>
              <a:defRPr sz="708"/>
            </a:lvl8pPr>
            <a:lvl9pPr marL="2590678" indent="0">
              <a:buNone/>
              <a:defRPr sz="70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108639857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432647"/>
            <a:ext cx="2785335" cy="1514263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1425" y="934397"/>
            <a:ext cx="4371975" cy="4611893"/>
          </a:xfrm>
        </p:spPr>
        <p:txBody>
          <a:bodyPr/>
          <a:lstStyle>
            <a:lvl1pPr marL="0" indent="0">
              <a:buNone/>
              <a:defRPr sz="2267"/>
            </a:lvl1pPr>
            <a:lvl2pPr marL="323835" indent="0">
              <a:buNone/>
              <a:defRPr sz="1983"/>
            </a:lvl2pPr>
            <a:lvl3pPr marL="647670" indent="0">
              <a:buNone/>
              <a:defRPr sz="1700"/>
            </a:lvl3pPr>
            <a:lvl4pPr marL="971504" indent="0">
              <a:buNone/>
              <a:defRPr sz="1417"/>
            </a:lvl4pPr>
            <a:lvl5pPr marL="1295339" indent="0">
              <a:buNone/>
              <a:defRPr sz="1417"/>
            </a:lvl5pPr>
            <a:lvl6pPr marL="1619174" indent="0">
              <a:buNone/>
              <a:defRPr sz="1417"/>
            </a:lvl6pPr>
            <a:lvl7pPr marL="1943009" indent="0">
              <a:buNone/>
              <a:defRPr sz="1417"/>
            </a:lvl7pPr>
            <a:lvl8pPr marL="2266843" indent="0">
              <a:buNone/>
              <a:defRPr sz="1417"/>
            </a:lvl8pPr>
            <a:lvl9pPr marL="2590678" indent="0">
              <a:buNone/>
              <a:defRPr sz="1417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850" y="1946910"/>
            <a:ext cx="2785335" cy="3606892"/>
          </a:xfrm>
        </p:spPr>
        <p:txBody>
          <a:bodyPr/>
          <a:lstStyle>
            <a:lvl1pPr marL="0" indent="0">
              <a:buNone/>
              <a:defRPr sz="1133"/>
            </a:lvl1pPr>
            <a:lvl2pPr marL="323835" indent="0">
              <a:buNone/>
              <a:defRPr sz="992"/>
            </a:lvl2pPr>
            <a:lvl3pPr marL="647670" indent="0">
              <a:buNone/>
              <a:defRPr sz="850"/>
            </a:lvl3pPr>
            <a:lvl4pPr marL="971504" indent="0">
              <a:buNone/>
              <a:defRPr sz="708"/>
            </a:lvl4pPr>
            <a:lvl5pPr marL="1295339" indent="0">
              <a:buNone/>
              <a:defRPr sz="708"/>
            </a:lvl5pPr>
            <a:lvl6pPr marL="1619174" indent="0">
              <a:buNone/>
              <a:defRPr sz="708"/>
            </a:lvl6pPr>
            <a:lvl7pPr marL="1943009" indent="0">
              <a:buNone/>
              <a:defRPr sz="708"/>
            </a:lvl7pPr>
            <a:lvl8pPr marL="2266843" indent="0">
              <a:buNone/>
              <a:defRPr sz="708"/>
            </a:lvl8pPr>
            <a:lvl9pPr marL="2590678" indent="0">
              <a:buNone/>
              <a:defRPr sz="70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284186421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345517"/>
            <a:ext cx="7448550" cy="125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727582"/>
            <a:ext cx="7448550" cy="411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3725" y="6014991"/>
            <a:ext cx="1943100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625"/>
              </a:lnSpc>
            </a:pPr>
            <a:fld id="{B8387821-83B3-4E1A-8784-35BB84D9A6E8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0675" y="6014991"/>
            <a:ext cx="2914650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9175" y="6014991"/>
            <a:ext cx="1943100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‹#›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364450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defTabSz="647670" rtl="0" eaLnBrk="1" latinLnBrk="0" hangingPunct="1">
        <a:lnSpc>
          <a:spcPct val="90000"/>
        </a:lnSpc>
        <a:spcBef>
          <a:spcPct val="0"/>
        </a:spcBef>
        <a:buNone/>
        <a:defRPr sz="31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17" indent="-161917" algn="l" defTabSz="647670" rtl="0" eaLnBrk="1" latinLnBrk="0" hangingPunct="1">
        <a:lnSpc>
          <a:spcPct val="90000"/>
        </a:lnSpc>
        <a:spcBef>
          <a:spcPts val="708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485752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09587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422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256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091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4926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8761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2595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835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670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504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339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174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009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6843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0678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882" y="958850"/>
            <a:ext cx="649351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ts val="5760"/>
              </a:lnSpc>
              <a:spcBef>
                <a:spcPts val="180"/>
              </a:spcBef>
              <a:tabLst>
                <a:tab pos="2534285" algn="l"/>
                <a:tab pos="5972175" algn="l"/>
              </a:tabLst>
            </a:pPr>
            <a:r>
              <a:rPr lang="en-US" sz="4800" b="1" u="sng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1 Part –II </a:t>
            </a:r>
            <a:br>
              <a:rPr lang="en-US" sz="4800" b="1" u="sng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4800" b="1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800" b="1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</a:t>
            </a:r>
            <a:r>
              <a:rPr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sz="4800" b="1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8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800" b="1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800" b="1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 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183438" y="6235700"/>
            <a:ext cx="1452562" cy="222250"/>
          </a:xfrm>
        </p:spPr>
        <p:txBody>
          <a:bodyPr/>
          <a:lstStyle/>
          <a:p>
            <a:pPr marL="12700">
              <a:lnSpc>
                <a:spcPts val="1625"/>
              </a:lnSpc>
            </a:pPr>
            <a:fld id="{04476142-2F7A-4841-B902-9FC2BBDBDEE0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35700"/>
            <a:ext cx="3633788" cy="230188"/>
          </a:xfrm>
        </p:spPr>
        <p:txBody>
          <a:bodyPr/>
          <a:lstStyle/>
          <a:p>
            <a:pPr marL="12700">
              <a:lnSpc>
                <a:spcPts val="1625"/>
              </a:lnSpc>
            </a:pPr>
            <a:r>
              <a:rPr lang="en-US" dirty="0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04200" y="6223000"/>
            <a:ext cx="255587" cy="222250"/>
          </a:xfrm>
        </p:spPr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1</a:t>
            </a:fld>
            <a:endParaRPr lang="en-GB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547" y="10607"/>
            <a:ext cx="621855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3AC1B3EB-6C0E-4963-9697-7828978B1AD1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587069"/>
            <a:ext cx="7837170" cy="14465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70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35" dirty="0">
                <a:latin typeface="Times New Roman"/>
                <a:cs typeface="Times New Roman"/>
              </a:rPr>
              <a:t>Sign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extension</a:t>
            </a:r>
            <a:endParaRPr sz="2400">
              <a:latin typeface="Times New Roman"/>
              <a:cs typeface="Times New Roman"/>
            </a:endParaRPr>
          </a:p>
          <a:p>
            <a:pPr marL="920750" marR="5080" lvl="1" indent="-436880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85" dirty="0">
                <a:latin typeface="Times New Roman"/>
                <a:cs typeface="Times New Roman"/>
              </a:rPr>
              <a:t>represent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80" dirty="0">
                <a:latin typeface="Times New Roman"/>
                <a:cs typeface="Times New Roman"/>
              </a:rPr>
              <a:t>signed </a:t>
            </a:r>
            <a:r>
              <a:rPr sz="2000" spc="85" dirty="0">
                <a:latin typeface="Times New Roman"/>
                <a:cs typeface="Times New Roman"/>
              </a:rPr>
              <a:t>number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-30" dirty="0">
                <a:latin typeface="Times New Roman"/>
                <a:cs typeface="Times New Roman"/>
              </a:rPr>
              <a:t>2’s </a:t>
            </a:r>
            <a:r>
              <a:rPr sz="2000" spc="95" dirty="0">
                <a:latin typeface="Times New Roman"/>
                <a:cs typeface="Times New Roman"/>
              </a:rPr>
              <a:t>complement </a:t>
            </a:r>
            <a:r>
              <a:rPr sz="2000" spc="55" dirty="0">
                <a:latin typeface="Times New Roman"/>
                <a:cs typeface="Times New Roman"/>
              </a:rPr>
              <a:t>form </a:t>
            </a:r>
            <a:r>
              <a:rPr sz="2000" spc="75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a  </a:t>
            </a:r>
            <a:r>
              <a:rPr sz="2000" spc="60" dirty="0">
                <a:latin typeface="Times New Roman"/>
                <a:cs typeface="Times New Roman"/>
              </a:rPr>
              <a:t>larger </a:t>
            </a:r>
            <a:r>
              <a:rPr sz="2000" spc="85" dirty="0">
                <a:latin typeface="Times New Roman"/>
                <a:cs typeface="Times New Roman"/>
              </a:rPr>
              <a:t>number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35" dirty="0">
                <a:latin typeface="Times New Roman"/>
                <a:cs typeface="Times New Roman"/>
              </a:rPr>
              <a:t>bits, </a:t>
            </a:r>
            <a:r>
              <a:rPr sz="2000" spc="80" dirty="0">
                <a:latin typeface="Times New Roman"/>
                <a:cs typeface="Times New Roman"/>
              </a:rPr>
              <a:t>repeat the </a:t>
            </a:r>
            <a:r>
              <a:rPr sz="2000" spc="55" dirty="0">
                <a:latin typeface="Times New Roman"/>
                <a:cs typeface="Times New Roman"/>
              </a:rPr>
              <a:t>sign </a:t>
            </a:r>
            <a:r>
              <a:rPr sz="2000" spc="35" dirty="0">
                <a:latin typeface="Times New Roman"/>
                <a:cs typeface="Times New Roman"/>
              </a:rPr>
              <a:t>bit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105" dirty="0">
                <a:latin typeface="Times New Roman"/>
                <a:cs typeface="Times New Roman"/>
              </a:rPr>
              <a:t>many </a:t>
            </a:r>
            <a:r>
              <a:rPr sz="2000" spc="65" dirty="0">
                <a:latin typeface="Times New Roman"/>
                <a:cs typeface="Times New Roman"/>
              </a:rPr>
              <a:t>times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930910">
              <a:lnSpc>
                <a:spcPct val="100000"/>
              </a:lnSpc>
            </a:pPr>
            <a:r>
              <a:rPr sz="2000" spc="75" dirty="0">
                <a:latin typeface="Times New Roman"/>
                <a:cs typeface="Times New Roman"/>
              </a:rPr>
              <a:t>needed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50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left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0618" y="2562098"/>
            <a:ext cx="5466080" cy="3441700"/>
            <a:chOff x="1730618" y="2562098"/>
            <a:chExt cx="5466080" cy="3441700"/>
          </a:xfrm>
        </p:grpSpPr>
        <p:sp>
          <p:nvSpPr>
            <p:cNvPr id="5" name="object 5"/>
            <p:cNvSpPr/>
            <p:nvPr/>
          </p:nvSpPr>
          <p:spPr>
            <a:xfrm>
              <a:off x="1730618" y="2562098"/>
              <a:ext cx="5465715" cy="3441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1660" y="2640356"/>
              <a:ext cx="3286760" cy="876935"/>
            </a:xfrm>
            <a:custGeom>
              <a:avLst/>
              <a:gdLst/>
              <a:ahLst/>
              <a:cxnLst/>
              <a:rect l="l" t="t" r="r" b="b"/>
              <a:pathLst>
                <a:path w="3286760" h="876935">
                  <a:moveTo>
                    <a:pt x="344765" y="405357"/>
                  </a:moveTo>
                  <a:lnTo>
                    <a:pt x="316405" y="341171"/>
                  </a:lnTo>
                  <a:lnTo>
                    <a:pt x="286134" y="281675"/>
                  </a:lnTo>
                  <a:lnTo>
                    <a:pt x="254555" y="227584"/>
                  </a:lnTo>
                  <a:lnTo>
                    <a:pt x="222272" y="179610"/>
                  </a:lnTo>
                  <a:lnTo>
                    <a:pt x="189888" y="138467"/>
                  </a:lnTo>
                  <a:lnTo>
                    <a:pt x="158008" y="104867"/>
                  </a:lnTo>
                  <a:lnTo>
                    <a:pt x="127234" y="79524"/>
                  </a:lnTo>
                  <a:lnTo>
                    <a:pt x="71419" y="56463"/>
                  </a:lnTo>
                  <a:lnTo>
                    <a:pt x="47585" y="60171"/>
                  </a:lnTo>
                  <a:lnTo>
                    <a:pt x="28008" y="74142"/>
                  </a:lnTo>
                  <a:lnTo>
                    <a:pt x="13587" y="97601"/>
                  </a:lnTo>
                  <a:lnTo>
                    <a:pt x="4270" y="129608"/>
                  </a:lnTo>
                  <a:lnTo>
                    <a:pt x="0" y="169229"/>
                  </a:lnTo>
                  <a:lnTo>
                    <a:pt x="722" y="215524"/>
                  </a:lnTo>
                  <a:lnTo>
                    <a:pt x="6382" y="267557"/>
                  </a:lnTo>
                  <a:lnTo>
                    <a:pt x="16925" y="324391"/>
                  </a:lnTo>
                  <a:lnTo>
                    <a:pt x="32296" y="385088"/>
                  </a:lnTo>
                  <a:lnTo>
                    <a:pt x="52440" y="448711"/>
                  </a:lnTo>
                  <a:lnTo>
                    <a:pt x="77303" y="514323"/>
                  </a:lnTo>
                  <a:lnTo>
                    <a:pt x="105456" y="578509"/>
                  </a:lnTo>
                  <a:lnTo>
                    <a:pt x="135562" y="638005"/>
                  </a:lnTo>
                  <a:lnTo>
                    <a:pt x="167012" y="692096"/>
                  </a:lnTo>
                  <a:lnTo>
                    <a:pt x="199198" y="740070"/>
                  </a:lnTo>
                  <a:lnTo>
                    <a:pt x="231513" y="781214"/>
                  </a:lnTo>
                  <a:lnTo>
                    <a:pt x="263347" y="814813"/>
                  </a:lnTo>
                  <a:lnTo>
                    <a:pt x="294093" y="840156"/>
                  </a:lnTo>
                  <a:lnTo>
                    <a:pt x="349888" y="863217"/>
                  </a:lnTo>
                  <a:lnTo>
                    <a:pt x="373721" y="859509"/>
                  </a:lnTo>
                  <a:lnTo>
                    <a:pt x="393299" y="845332"/>
                  </a:lnTo>
                  <a:lnTo>
                    <a:pt x="407724" y="821714"/>
                  </a:lnTo>
                  <a:lnTo>
                    <a:pt x="417057" y="789592"/>
                  </a:lnTo>
                  <a:lnTo>
                    <a:pt x="421355" y="749903"/>
                  </a:lnTo>
                  <a:lnTo>
                    <a:pt x="420679" y="703585"/>
                  </a:lnTo>
                  <a:lnTo>
                    <a:pt x="415088" y="651575"/>
                  </a:lnTo>
                  <a:lnTo>
                    <a:pt x="404642" y="594809"/>
                  </a:lnTo>
                  <a:lnTo>
                    <a:pt x="389400" y="534227"/>
                  </a:lnTo>
                  <a:lnTo>
                    <a:pt x="369421" y="470763"/>
                  </a:lnTo>
                  <a:lnTo>
                    <a:pt x="344765" y="405357"/>
                  </a:lnTo>
                  <a:close/>
                </a:path>
                <a:path w="3286760" h="876935">
                  <a:moveTo>
                    <a:pt x="3210647" y="370305"/>
                  </a:moveTo>
                  <a:lnTo>
                    <a:pt x="3182737" y="307033"/>
                  </a:lnTo>
                  <a:lnTo>
                    <a:pt x="3152563" y="248099"/>
                  </a:lnTo>
                  <a:lnTo>
                    <a:pt x="3120658" y="194063"/>
                  </a:lnTo>
                  <a:lnTo>
                    <a:pt x="3087554" y="145486"/>
                  </a:lnTo>
                  <a:lnTo>
                    <a:pt x="3053783" y="102927"/>
                  </a:lnTo>
                  <a:lnTo>
                    <a:pt x="3019878" y="66946"/>
                  </a:lnTo>
                  <a:lnTo>
                    <a:pt x="2986371" y="38102"/>
                  </a:lnTo>
                  <a:lnTo>
                    <a:pt x="2953795" y="16957"/>
                  </a:lnTo>
                  <a:lnTo>
                    <a:pt x="2893563" y="0"/>
                  </a:lnTo>
                  <a:lnTo>
                    <a:pt x="2866972" y="5307"/>
                  </a:lnTo>
                  <a:lnTo>
                    <a:pt x="2826260" y="43502"/>
                  </a:lnTo>
                  <a:lnTo>
                    <a:pt x="2804603" y="112420"/>
                  </a:lnTo>
                  <a:lnTo>
                    <a:pt x="2800878" y="156476"/>
                  </a:lnTo>
                  <a:lnTo>
                    <a:pt x="2801864" y="205905"/>
                  </a:lnTo>
                  <a:lnTo>
                    <a:pt x="2807546" y="259937"/>
                  </a:lnTo>
                  <a:lnTo>
                    <a:pt x="2817905" y="317802"/>
                  </a:lnTo>
                  <a:lnTo>
                    <a:pt x="2832925" y="378731"/>
                  </a:lnTo>
                  <a:lnTo>
                    <a:pt x="2852588" y="441954"/>
                  </a:lnTo>
                  <a:lnTo>
                    <a:pt x="2876878" y="506703"/>
                  </a:lnTo>
                  <a:lnTo>
                    <a:pt x="2904788" y="569803"/>
                  </a:lnTo>
                  <a:lnTo>
                    <a:pt x="2934962" y="628627"/>
                  </a:lnTo>
                  <a:lnTo>
                    <a:pt x="2966867" y="682600"/>
                  </a:lnTo>
                  <a:lnTo>
                    <a:pt x="2999971" y="731149"/>
                  </a:lnTo>
                  <a:lnTo>
                    <a:pt x="3033741" y="773701"/>
                  </a:lnTo>
                  <a:lnTo>
                    <a:pt x="3067645" y="809681"/>
                  </a:lnTo>
                  <a:lnTo>
                    <a:pt x="3101151" y="838517"/>
                  </a:lnTo>
                  <a:lnTo>
                    <a:pt x="3133725" y="859635"/>
                  </a:lnTo>
                  <a:lnTo>
                    <a:pt x="3193953" y="876419"/>
                  </a:lnTo>
                  <a:lnTo>
                    <a:pt x="3220540" y="870939"/>
                  </a:lnTo>
                  <a:lnTo>
                    <a:pt x="3261263" y="833089"/>
                  </a:lnTo>
                  <a:lnTo>
                    <a:pt x="3282927" y="764392"/>
                  </a:lnTo>
                  <a:lnTo>
                    <a:pt x="3286655" y="720408"/>
                  </a:lnTo>
                  <a:lnTo>
                    <a:pt x="3285669" y="671032"/>
                  </a:lnTo>
                  <a:lnTo>
                    <a:pt x="3279988" y="617035"/>
                  </a:lnTo>
                  <a:lnTo>
                    <a:pt x="3269627" y="559191"/>
                  </a:lnTo>
                  <a:lnTo>
                    <a:pt x="3254606" y="498273"/>
                  </a:lnTo>
                  <a:lnTo>
                    <a:pt x="3234940" y="435053"/>
                  </a:lnTo>
                  <a:lnTo>
                    <a:pt x="3210647" y="370305"/>
                  </a:lnTo>
                  <a:close/>
                </a:path>
              </a:pathLst>
            </a:custGeom>
            <a:ln w="19050">
              <a:solidFill>
                <a:srgbClr val="CC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566" y="10607"/>
            <a:ext cx="3408679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CF2D0EB7-B7B1-48E3-BA53-257C95D8C2A9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06536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284845" cy="456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312420" indent="-47752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memory </a:t>
            </a:r>
            <a:r>
              <a:rPr sz="2400" spc="65" dirty="0">
                <a:latin typeface="Times New Roman"/>
                <a:cs typeface="Times New Roman"/>
              </a:rPr>
              <a:t>consists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30" dirty="0">
                <a:latin typeface="Times New Roman"/>
                <a:cs typeface="Times New Roman"/>
              </a:rPr>
              <a:t>cells, </a:t>
            </a:r>
            <a:r>
              <a:rPr sz="2400" spc="65" dirty="0">
                <a:latin typeface="Times New Roman"/>
                <a:cs typeface="Times New Roman"/>
              </a:rPr>
              <a:t>each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0" dirty="0">
                <a:latin typeface="Times New Roman"/>
                <a:cs typeface="Times New Roman"/>
              </a:rPr>
              <a:t>which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60" dirty="0">
                <a:latin typeface="Times New Roman"/>
                <a:cs typeface="Times New Roman"/>
              </a:rPr>
              <a:t>store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40" dirty="0">
                <a:latin typeface="Times New Roman"/>
                <a:cs typeface="Times New Roman"/>
              </a:rPr>
              <a:t>bit 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75" dirty="0">
                <a:latin typeface="Times New Roman"/>
                <a:cs typeface="Times New Roman"/>
              </a:rPr>
              <a:t>binary </a:t>
            </a:r>
            <a:r>
              <a:rPr sz="2400" spc="9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(0 </a:t>
            </a:r>
            <a:r>
              <a:rPr sz="2400" spc="25" dirty="0">
                <a:latin typeface="Times New Roman"/>
                <a:cs typeface="Times New Roman"/>
              </a:rPr>
              <a:t>or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 marL="482600" marR="548640" indent="-470534">
              <a:lnSpc>
                <a:spcPct val="100000"/>
              </a:lnSpc>
              <a:spcBef>
                <a:spcPts val="56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5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0" dirty="0">
                <a:latin typeface="Times New Roman"/>
                <a:cs typeface="Times New Roman"/>
              </a:rPr>
              <a:t>single </a:t>
            </a:r>
            <a:r>
              <a:rPr sz="2400" spc="40" dirty="0">
                <a:latin typeface="Times New Roman"/>
                <a:cs typeface="Times New Roman"/>
              </a:rPr>
              <a:t>bit </a:t>
            </a:r>
            <a:r>
              <a:rPr sz="2400" spc="100" dirty="0">
                <a:latin typeface="Times New Roman"/>
                <a:cs typeface="Times New Roman"/>
              </a:rPr>
              <a:t>represents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very </a:t>
            </a:r>
            <a:r>
              <a:rPr sz="2400" spc="90" dirty="0">
                <a:latin typeface="Times New Roman"/>
                <a:cs typeface="Times New Roman"/>
              </a:rPr>
              <a:t>small </a:t>
            </a:r>
            <a:r>
              <a:rPr sz="2400" spc="150" dirty="0">
                <a:latin typeface="Times New Roman"/>
                <a:cs typeface="Times New Roman"/>
              </a:rPr>
              <a:t>amount </a:t>
            </a:r>
            <a:r>
              <a:rPr sz="2400" spc="25" dirty="0">
                <a:latin typeface="Times New Roman"/>
                <a:cs typeface="Times New Roman"/>
              </a:rPr>
              <a:t>of  </a:t>
            </a:r>
            <a:r>
              <a:rPr sz="2400" spc="95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Bits </a:t>
            </a:r>
            <a:r>
              <a:rPr sz="2000" spc="45" dirty="0">
                <a:latin typeface="Times New Roman"/>
                <a:cs typeface="Times New Roman"/>
              </a:rPr>
              <a:t>are </a:t>
            </a:r>
            <a:r>
              <a:rPr sz="2000" spc="80" dirty="0">
                <a:latin typeface="Times New Roman"/>
                <a:cs typeface="Times New Roman"/>
              </a:rPr>
              <a:t>seldom </a:t>
            </a:r>
            <a:r>
              <a:rPr sz="2000" spc="110" dirty="0">
                <a:latin typeface="Times New Roman"/>
                <a:cs typeface="Times New Roman"/>
              </a:rPr>
              <a:t>handled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individually</a:t>
            </a:r>
            <a:endParaRPr sz="2000">
              <a:latin typeface="Times New Roman"/>
              <a:cs typeface="Times New Roman"/>
            </a:endParaRPr>
          </a:p>
          <a:p>
            <a:pPr marL="482600" marR="5080" indent="-470534">
              <a:lnSpc>
                <a:spcPct val="10000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  <a:tab pos="7552690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memory </a:t>
            </a:r>
            <a:r>
              <a:rPr sz="2400" spc="95" dirty="0">
                <a:latin typeface="Times New Roman"/>
                <a:cs typeface="Times New Roman"/>
              </a:rPr>
              <a:t>usually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40" dirty="0">
                <a:latin typeface="Times New Roman"/>
                <a:cs typeface="Times New Roman"/>
              </a:rPr>
              <a:t>orga </a:t>
            </a:r>
            <a:r>
              <a:rPr sz="2400" spc="90" dirty="0">
                <a:latin typeface="Times New Roman"/>
                <a:cs typeface="Times New Roman"/>
              </a:rPr>
              <a:t>nized </a:t>
            </a:r>
            <a:r>
              <a:rPr sz="2400" spc="20" dirty="0">
                <a:latin typeface="Times New Roman"/>
                <a:cs typeface="Times New Roman"/>
              </a:rPr>
              <a:t>so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group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of	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65" dirty="0">
                <a:latin typeface="Times New Roman"/>
                <a:cs typeface="Times New Roman"/>
              </a:rPr>
              <a:t>bits 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80" dirty="0">
                <a:latin typeface="Times New Roman"/>
                <a:cs typeface="Times New Roman"/>
              </a:rPr>
              <a:t>stored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spc="90" dirty="0">
                <a:latin typeface="Times New Roman"/>
                <a:cs typeface="Times New Roman"/>
              </a:rPr>
              <a:t>retrieved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single, </a:t>
            </a:r>
            <a:r>
              <a:rPr sz="2400" spc="40" dirty="0">
                <a:latin typeface="Times New Roman"/>
                <a:cs typeface="Times New Roman"/>
              </a:rPr>
              <a:t>basic </a:t>
            </a:r>
            <a:r>
              <a:rPr sz="2400" spc="95" dirty="0"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45" dirty="0">
                <a:latin typeface="Times New Roman"/>
                <a:cs typeface="Times New Roman"/>
              </a:rPr>
              <a:t>Each </a:t>
            </a:r>
            <a:r>
              <a:rPr sz="2000" spc="70" dirty="0">
                <a:latin typeface="Times New Roman"/>
                <a:cs typeface="Times New Roman"/>
              </a:rPr>
              <a:t>group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n </a:t>
            </a:r>
            <a:r>
              <a:rPr sz="2000" spc="35" dirty="0">
                <a:latin typeface="Times New Roman"/>
                <a:cs typeface="Times New Roman"/>
              </a:rPr>
              <a:t>bits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65" dirty="0">
                <a:latin typeface="Times New Roman"/>
                <a:cs typeface="Times New Roman"/>
              </a:rPr>
              <a:t>referred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i="1" spc="-20" dirty="0">
                <a:latin typeface="Times New Roman"/>
                <a:cs typeface="Times New Roman"/>
              </a:rPr>
              <a:t>word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75" dirty="0">
                <a:latin typeface="Times New Roman"/>
                <a:cs typeface="Times New Roman"/>
              </a:rPr>
              <a:t>information,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</a:pP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50" dirty="0">
                <a:latin typeface="Times New Roman"/>
                <a:cs typeface="Times New Roman"/>
              </a:rPr>
              <a:t>called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i="1" spc="-20" dirty="0">
                <a:latin typeface="Times New Roman"/>
                <a:cs typeface="Times New Roman"/>
              </a:rPr>
              <a:t>word</a:t>
            </a:r>
            <a:r>
              <a:rPr sz="2000" i="1" spc="165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length</a:t>
            </a:r>
            <a:endParaRPr sz="2000">
              <a:latin typeface="Times New Roman"/>
              <a:cs typeface="Times New Roman"/>
            </a:endParaRPr>
          </a:p>
          <a:p>
            <a:pPr marL="927735" lvl="1" indent="-444500">
              <a:lnSpc>
                <a:spcPct val="100000"/>
              </a:lnSpc>
              <a:spcBef>
                <a:spcPts val="48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80" dirty="0">
                <a:latin typeface="Times New Roman"/>
                <a:cs typeface="Times New Roman"/>
              </a:rPr>
              <a:t>unit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8 </a:t>
            </a:r>
            <a:r>
              <a:rPr sz="2000" spc="35" dirty="0">
                <a:latin typeface="Times New Roman"/>
                <a:cs typeface="Times New Roman"/>
              </a:rPr>
              <a:t>bits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50" dirty="0">
                <a:latin typeface="Times New Roman"/>
                <a:cs typeface="Times New Roman"/>
              </a:rPr>
              <a:t>called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byte</a:t>
            </a:r>
            <a:endParaRPr sz="2000">
              <a:latin typeface="Times New Roman"/>
              <a:cs typeface="Times New Roman"/>
            </a:endParaRPr>
          </a:p>
          <a:p>
            <a:pPr marL="492125" marR="861060" indent="-480059">
              <a:lnSpc>
                <a:spcPct val="100000"/>
              </a:lnSpc>
              <a:spcBef>
                <a:spcPts val="545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2125" algn="l"/>
              </a:tabLst>
            </a:pPr>
            <a:r>
              <a:rPr sz="2400" spc="120" dirty="0">
                <a:latin typeface="Times New Roman"/>
                <a:cs typeface="Times New Roman"/>
              </a:rPr>
              <a:t>Modern </a:t>
            </a:r>
            <a:r>
              <a:rPr sz="2400" spc="90" dirty="0">
                <a:latin typeface="Times New Roman"/>
                <a:cs typeface="Times New Roman"/>
              </a:rPr>
              <a:t>computers </a:t>
            </a:r>
            <a:r>
              <a:rPr sz="2400" spc="85" dirty="0">
                <a:latin typeface="Times New Roman"/>
                <a:cs typeface="Times New Roman"/>
              </a:rPr>
              <a:t>have </a:t>
            </a:r>
            <a:r>
              <a:rPr sz="2400" spc="105" dirty="0">
                <a:latin typeface="Times New Roman"/>
                <a:cs typeface="Times New Roman"/>
              </a:rPr>
              <a:t>word </a:t>
            </a:r>
            <a:r>
              <a:rPr sz="2400" spc="100" dirty="0">
                <a:latin typeface="Times New Roman"/>
                <a:cs typeface="Times New Roman"/>
              </a:rPr>
              <a:t>lengths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spc="65" dirty="0">
                <a:latin typeface="Times New Roman"/>
                <a:cs typeface="Times New Roman"/>
              </a:rPr>
              <a:t>typically  </a:t>
            </a:r>
            <a:r>
              <a:rPr sz="2400" spc="100" dirty="0">
                <a:latin typeface="Times New Roman"/>
                <a:cs typeface="Times New Roman"/>
              </a:rPr>
              <a:t>range </a:t>
            </a:r>
            <a:r>
              <a:rPr sz="2400" spc="8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16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64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223" y="10607"/>
            <a:ext cx="351472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AC9AEF89-CEF8-4A4B-BF0B-3C0CE67AC786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69706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6785" y="635000"/>
            <a:ext cx="8260715" cy="4959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95300" marR="17780" indent="-470534">
              <a:lnSpc>
                <a:spcPts val="2590"/>
              </a:lnSpc>
              <a:spcBef>
                <a:spcPts val="425"/>
              </a:spcBef>
              <a:buClr>
                <a:srgbClr val="009A00"/>
              </a:buClr>
              <a:buFont typeface="Wingdings"/>
              <a:buChar char=""/>
              <a:tabLst>
                <a:tab pos="503555" algn="l"/>
                <a:tab pos="504190" algn="l"/>
                <a:tab pos="7291705" algn="l"/>
              </a:tabLst>
            </a:pPr>
            <a:r>
              <a:rPr sz="2400" spc="55" dirty="0">
                <a:latin typeface="Times New Roman"/>
                <a:cs typeface="Times New Roman"/>
              </a:rPr>
              <a:t>Accessing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memory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60" dirty="0">
                <a:latin typeface="Times New Roman"/>
                <a:cs typeface="Times New Roman"/>
              </a:rPr>
              <a:t>store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spc="80" dirty="0">
                <a:latin typeface="Times New Roman"/>
                <a:cs typeface="Times New Roman"/>
              </a:rPr>
              <a:t>retrieve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single	</a:t>
            </a:r>
            <a:r>
              <a:rPr sz="2400" spc="75" dirty="0">
                <a:latin typeface="Times New Roman"/>
                <a:cs typeface="Times New Roman"/>
              </a:rPr>
              <a:t>item </a:t>
            </a:r>
            <a:r>
              <a:rPr sz="2400" spc="25" dirty="0">
                <a:latin typeface="Times New Roman"/>
                <a:cs typeface="Times New Roman"/>
              </a:rPr>
              <a:t>of  </a:t>
            </a:r>
            <a:r>
              <a:rPr sz="2400" spc="90" dirty="0">
                <a:latin typeface="Times New Roman"/>
                <a:cs typeface="Times New Roman"/>
              </a:rPr>
              <a:t>information, </a:t>
            </a:r>
            <a:r>
              <a:rPr sz="2400" spc="85" dirty="0">
                <a:latin typeface="Times New Roman"/>
                <a:cs typeface="Times New Roman"/>
              </a:rPr>
              <a:t>either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5" dirty="0">
                <a:latin typeface="Times New Roman"/>
                <a:cs typeface="Times New Roman"/>
              </a:rPr>
              <a:t>word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45" dirty="0">
                <a:latin typeface="Times New Roman"/>
                <a:cs typeface="Times New Roman"/>
              </a:rPr>
              <a:t>byte, </a:t>
            </a:r>
            <a:r>
              <a:rPr sz="2400" spc="95" dirty="0">
                <a:latin typeface="Times New Roman"/>
                <a:cs typeface="Times New Roman"/>
              </a:rPr>
              <a:t>requires</a:t>
            </a:r>
            <a:r>
              <a:rPr sz="2400" spc="73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distinct</a:t>
            </a:r>
            <a:endParaRPr sz="2400" dirty="0">
              <a:latin typeface="Times New Roman"/>
              <a:cs typeface="Times New Roman"/>
            </a:endParaRPr>
          </a:p>
          <a:p>
            <a:pPr marL="508000">
              <a:lnSpc>
                <a:spcPts val="2545"/>
              </a:lnSpc>
            </a:pPr>
            <a:r>
              <a:rPr sz="2400" spc="110" dirty="0">
                <a:latin typeface="Times New Roman"/>
                <a:cs typeface="Times New Roman"/>
              </a:rPr>
              <a:t>names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i="1" spc="-45" dirty="0">
                <a:latin typeface="Times New Roman"/>
                <a:cs typeface="Times New Roman"/>
              </a:rPr>
              <a:t>addresses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65" dirty="0">
                <a:latin typeface="Times New Roman"/>
                <a:cs typeface="Times New Roman"/>
              </a:rPr>
              <a:t>each </a:t>
            </a:r>
            <a:r>
              <a:rPr sz="2400" spc="75" dirty="0">
                <a:latin typeface="Times New Roman"/>
                <a:cs typeface="Times New Roman"/>
              </a:rPr>
              <a:t>item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location</a:t>
            </a:r>
            <a:endParaRPr sz="2400" dirty="0">
              <a:latin typeface="Times New Roman"/>
              <a:cs typeface="Times New Roman"/>
            </a:endParaRPr>
          </a:p>
          <a:p>
            <a:pPr marL="503555" marR="803910" indent="-478790">
              <a:lnSpc>
                <a:spcPts val="2590"/>
              </a:lnSpc>
              <a:spcBef>
                <a:spcPts val="610"/>
              </a:spcBef>
              <a:buClr>
                <a:srgbClr val="009A00"/>
              </a:buClr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400" spc="30" dirty="0">
                <a:latin typeface="Times New Roman"/>
                <a:cs typeface="Times New Roman"/>
              </a:rPr>
              <a:t>It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90" dirty="0">
                <a:latin typeface="Times New Roman"/>
                <a:cs typeface="Times New Roman"/>
              </a:rPr>
              <a:t>customary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65" dirty="0">
                <a:latin typeface="Times New Roman"/>
                <a:cs typeface="Times New Roman"/>
              </a:rPr>
              <a:t>use </a:t>
            </a:r>
            <a:r>
              <a:rPr sz="2400" spc="100" dirty="0">
                <a:latin typeface="Times New Roman"/>
                <a:cs typeface="Times New Roman"/>
              </a:rPr>
              <a:t>numbers </a:t>
            </a:r>
            <a:r>
              <a:rPr sz="2400" spc="8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15" baseline="24305" dirty="0">
                <a:latin typeface="Times New Roman"/>
                <a:cs typeface="Times New Roman"/>
              </a:rPr>
              <a:t>k</a:t>
            </a:r>
            <a:r>
              <a:rPr sz="2400" spc="10" dirty="0">
                <a:latin typeface="Times New Roman"/>
                <a:cs typeface="Times New Roman"/>
              </a:rPr>
              <a:t>-1 </a:t>
            </a:r>
            <a:r>
              <a:rPr sz="2400" spc="55" dirty="0">
                <a:latin typeface="Times New Roman"/>
                <a:cs typeface="Times New Roman"/>
              </a:rPr>
              <a:t>as </a:t>
            </a:r>
            <a:r>
              <a:rPr sz="2400" spc="95" dirty="0">
                <a:latin typeface="Times New Roman"/>
                <a:cs typeface="Times New Roman"/>
              </a:rPr>
              <a:t>the 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90" dirty="0">
                <a:latin typeface="Times New Roman"/>
                <a:cs typeface="Times New Roman"/>
              </a:rPr>
              <a:t>space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65" dirty="0">
                <a:latin typeface="Times New Roman"/>
                <a:cs typeface="Times New Roman"/>
              </a:rPr>
              <a:t>successive </a:t>
            </a:r>
            <a:r>
              <a:rPr sz="2400" spc="75" dirty="0">
                <a:latin typeface="Times New Roman"/>
                <a:cs typeface="Times New Roman"/>
              </a:rPr>
              <a:t>locations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memory</a:t>
            </a:r>
            <a:endParaRPr sz="2400" dirty="0">
              <a:latin typeface="Times New Roman"/>
              <a:cs typeface="Times New Roman"/>
            </a:endParaRPr>
          </a:p>
          <a:p>
            <a:pPr marL="933450" lvl="1" indent="-437515">
              <a:lnSpc>
                <a:spcPct val="100000"/>
              </a:lnSpc>
              <a:spcBef>
                <a:spcPts val="22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3450" algn="l"/>
                <a:tab pos="934085" algn="l"/>
              </a:tabLst>
            </a:pPr>
            <a:r>
              <a:rPr sz="2000" spc="-5" dirty="0">
                <a:latin typeface="Times New Roman"/>
                <a:cs typeface="Times New Roman"/>
              </a:rPr>
              <a:t>K </a:t>
            </a:r>
            <a:r>
              <a:rPr sz="2000" spc="70" dirty="0">
                <a:latin typeface="Times New Roman"/>
                <a:cs typeface="Times New Roman"/>
              </a:rPr>
              <a:t>denotes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address</a:t>
            </a:r>
            <a:endParaRPr sz="2000" dirty="0">
              <a:latin typeface="Times New Roman"/>
              <a:cs typeface="Times New Roman"/>
            </a:endParaRPr>
          </a:p>
          <a:p>
            <a:pPr marL="933450" lvl="1" indent="-437515">
              <a:lnSpc>
                <a:spcPct val="100000"/>
              </a:lnSpc>
              <a:spcBef>
                <a:spcPts val="24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3450" algn="l"/>
                <a:tab pos="934085" algn="l"/>
              </a:tabLst>
            </a:pPr>
            <a:r>
              <a:rPr sz="2000" spc="15" dirty="0">
                <a:latin typeface="Times New Roman"/>
                <a:cs typeface="Times New Roman"/>
              </a:rPr>
              <a:t>2</a:t>
            </a:r>
            <a:r>
              <a:rPr sz="1950" spc="22" baseline="25641" dirty="0">
                <a:latin typeface="Times New Roman"/>
                <a:cs typeface="Times New Roman"/>
              </a:rPr>
              <a:t>k</a:t>
            </a:r>
            <a:r>
              <a:rPr sz="2000" spc="15" dirty="0">
                <a:latin typeface="Times New Roman"/>
                <a:cs typeface="Times New Roman"/>
              </a:rPr>
              <a:t>-1 </a:t>
            </a:r>
            <a:r>
              <a:rPr sz="2000" spc="70" dirty="0">
                <a:latin typeface="Times New Roman"/>
                <a:cs typeface="Times New Roman"/>
              </a:rPr>
              <a:t>denotes </a:t>
            </a:r>
            <a:r>
              <a:rPr sz="2000" spc="85" dirty="0">
                <a:latin typeface="Times New Roman"/>
                <a:cs typeface="Times New Roman"/>
              </a:rPr>
              <a:t>address </a:t>
            </a:r>
            <a:r>
              <a:rPr sz="2000" spc="75" dirty="0">
                <a:latin typeface="Times New Roman"/>
                <a:cs typeface="Times New Roman"/>
              </a:rPr>
              <a:t>space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5" dirty="0">
                <a:latin typeface="Times New Roman"/>
                <a:cs typeface="Times New Roman"/>
              </a:rPr>
              <a:t>memory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locations</a:t>
            </a:r>
            <a:endParaRPr sz="2000" dirty="0">
              <a:latin typeface="Times New Roman"/>
              <a:cs typeface="Times New Roman"/>
            </a:endParaRPr>
          </a:p>
          <a:p>
            <a:pPr marL="502284" marR="203200" indent="-477520">
              <a:lnSpc>
                <a:spcPts val="2590"/>
              </a:lnSpc>
              <a:spcBef>
                <a:spcPts val="590"/>
              </a:spcBef>
              <a:buClr>
                <a:srgbClr val="009A00"/>
              </a:buClr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8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30" dirty="0">
                <a:latin typeface="Times New Roman"/>
                <a:cs typeface="Times New Roman"/>
              </a:rPr>
              <a:t>24-bit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85" dirty="0">
                <a:latin typeface="Times New Roman"/>
                <a:cs typeface="Times New Roman"/>
              </a:rPr>
              <a:t>generates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90" dirty="0">
                <a:latin typeface="Times New Roman"/>
                <a:cs typeface="Times New Roman"/>
              </a:rPr>
              <a:t>space 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7" baseline="24305" dirty="0">
                <a:latin typeface="Times New Roman"/>
                <a:cs typeface="Times New Roman"/>
              </a:rPr>
              <a:t>24 </a:t>
            </a:r>
            <a:r>
              <a:rPr sz="2400" dirty="0">
                <a:latin typeface="Times New Roman"/>
                <a:cs typeface="Times New Roman"/>
              </a:rPr>
              <a:t>(16,777,216)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locations</a:t>
            </a:r>
            <a:endParaRPr sz="2400" dirty="0">
              <a:latin typeface="Times New Roman"/>
              <a:cs typeface="Times New Roman"/>
            </a:endParaRPr>
          </a:p>
          <a:p>
            <a:pPr marL="495300" indent="-470534">
              <a:lnSpc>
                <a:spcPct val="100000"/>
              </a:lnSpc>
              <a:spcBef>
                <a:spcPts val="470"/>
              </a:spcBef>
              <a:buClr>
                <a:srgbClr val="009A00"/>
              </a:buClr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400" spc="95" dirty="0">
                <a:latin typeface="Times New Roman"/>
                <a:cs typeface="Times New Roman"/>
              </a:rPr>
              <a:t>Terminology</a:t>
            </a:r>
            <a:endParaRPr sz="2400" dirty="0">
              <a:latin typeface="Times New Roman"/>
              <a:cs typeface="Times New Roman"/>
            </a:endParaRPr>
          </a:p>
          <a:p>
            <a:pPr marL="933450" lvl="1" indent="-437515">
              <a:lnSpc>
                <a:spcPct val="100000"/>
              </a:lnSpc>
              <a:spcBef>
                <a:spcPts val="32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3450" algn="l"/>
                <a:tab pos="934085" algn="l"/>
              </a:tabLst>
            </a:pPr>
            <a:r>
              <a:rPr sz="2000" spc="-15" dirty="0">
                <a:latin typeface="Times New Roman"/>
                <a:cs typeface="Times New Roman"/>
              </a:rPr>
              <a:t>2</a:t>
            </a:r>
            <a:r>
              <a:rPr sz="1950" spc="-22" baseline="25641" dirty="0">
                <a:latin typeface="Times New Roman"/>
                <a:cs typeface="Times New Roman"/>
              </a:rPr>
              <a:t>10</a:t>
            </a:r>
            <a:r>
              <a:rPr sz="2000" spc="-15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1K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(kilo)</a:t>
            </a:r>
            <a:endParaRPr sz="2000" dirty="0">
              <a:latin typeface="Times New Roman"/>
              <a:cs typeface="Times New Roman"/>
            </a:endParaRPr>
          </a:p>
          <a:p>
            <a:pPr marL="933450" lvl="1" indent="-437515">
              <a:lnSpc>
                <a:spcPct val="100000"/>
              </a:lnSpc>
              <a:spcBef>
                <a:spcPts val="23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3450" algn="l"/>
                <a:tab pos="934085" algn="l"/>
              </a:tabLst>
            </a:pPr>
            <a:r>
              <a:rPr sz="2000" spc="-15" dirty="0">
                <a:latin typeface="Times New Roman"/>
                <a:cs typeface="Times New Roman"/>
              </a:rPr>
              <a:t>2</a:t>
            </a:r>
            <a:r>
              <a:rPr sz="1950" spc="-22" baseline="25641" dirty="0">
                <a:latin typeface="Times New Roman"/>
                <a:cs typeface="Times New Roman"/>
              </a:rPr>
              <a:t>20</a:t>
            </a:r>
            <a:r>
              <a:rPr sz="2000" spc="-15" dirty="0">
                <a:latin typeface="Times New Roman"/>
                <a:cs typeface="Times New Roman"/>
              </a:rPr>
              <a:t>: </a:t>
            </a:r>
            <a:r>
              <a:rPr sz="2000" spc="25" dirty="0">
                <a:latin typeface="Times New Roman"/>
                <a:cs typeface="Times New Roman"/>
              </a:rPr>
              <a:t>1M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(mega)</a:t>
            </a:r>
            <a:endParaRPr sz="2000" dirty="0">
              <a:latin typeface="Times New Roman"/>
              <a:cs typeface="Times New Roman"/>
            </a:endParaRPr>
          </a:p>
          <a:p>
            <a:pPr marL="933450" lvl="1" indent="-437515">
              <a:lnSpc>
                <a:spcPct val="100000"/>
              </a:lnSpc>
              <a:spcBef>
                <a:spcPts val="24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3450" algn="l"/>
                <a:tab pos="934085" algn="l"/>
              </a:tabLst>
            </a:pPr>
            <a:r>
              <a:rPr sz="2000" spc="-15" dirty="0">
                <a:latin typeface="Times New Roman"/>
                <a:cs typeface="Times New Roman"/>
              </a:rPr>
              <a:t>2</a:t>
            </a:r>
            <a:r>
              <a:rPr sz="1950" spc="-22" baseline="25641" dirty="0">
                <a:latin typeface="Times New Roman"/>
                <a:cs typeface="Times New Roman"/>
              </a:rPr>
              <a:t>30</a:t>
            </a:r>
            <a:r>
              <a:rPr sz="2000" spc="-15" dirty="0">
                <a:latin typeface="Times New Roman"/>
                <a:cs typeface="Times New Roman"/>
              </a:rPr>
              <a:t>: </a:t>
            </a:r>
            <a:r>
              <a:rPr sz="2000" spc="15" dirty="0">
                <a:latin typeface="Times New Roman"/>
                <a:cs typeface="Times New Roman"/>
              </a:rPr>
              <a:t>1G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(giga)</a:t>
            </a:r>
            <a:endParaRPr sz="2000" dirty="0">
              <a:latin typeface="Times New Roman"/>
              <a:cs typeface="Times New Roman"/>
            </a:endParaRPr>
          </a:p>
          <a:p>
            <a:pPr marL="933450" lvl="1" indent="-437515">
              <a:lnSpc>
                <a:spcPct val="100000"/>
              </a:lnSpc>
              <a:spcBef>
                <a:spcPts val="234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3450" algn="l"/>
                <a:tab pos="934085" algn="l"/>
              </a:tabLst>
            </a:pPr>
            <a:r>
              <a:rPr sz="2000" spc="-15" dirty="0">
                <a:latin typeface="Times New Roman"/>
                <a:cs typeface="Times New Roman"/>
              </a:rPr>
              <a:t>2</a:t>
            </a:r>
            <a:r>
              <a:rPr sz="1950" spc="-22" baseline="25641" dirty="0">
                <a:latin typeface="Times New Roman"/>
                <a:cs typeface="Times New Roman"/>
              </a:rPr>
              <a:t>40</a:t>
            </a:r>
            <a:r>
              <a:rPr sz="2000" spc="-15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1T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(tera)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 </a:t>
            </a:r>
          </a:p>
          <a:p>
            <a:r>
              <a:rPr lang="en-GB" dirty="0" smtClean="0"/>
              <a:t>A	2102201 -75</a:t>
            </a:r>
          </a:p>
          <a:p>
            <a:r>
              <a:rPr lang="en-GB" dirty="0" smtClean="0"/>
              <a:t>B      2202201 -75</a:t>
            </a:r>
          </a:p>
          <a:p>
            <a:r>
              <a:rPr lang="en-GB" dirty="0" smtClean="0"/>
              <a:t>C     2302201-75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   </a:t>
            </a:r>
            <a:r>
              <a:rPr lang="en-GB" dirty="0" smtClean="0">
                <a:sym typeface="Wingdings" panose="05000000000000000000" pitchFamily="2" charset="2"/>
              </a:rPr>
              <a:t> 8 bit  0000 1010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32F3D678-1D9A-4C1E-9EAB-486AC30E75F3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13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6094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982" y="10607"/>
            <a:ext cx="287020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04F1764E-5173-4F2F-8934-878F91A1166F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0250" y="1934908"/>
          <a:ext cx="3024505" cy="2952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7">
                <a:tc>
                  <a:txBody>
                    <a:bodyPr/>
                    <a:lstStyle/>
                    <a:p>
                      <a:pPr marL="1228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1800" spc="-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aseline="-23148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02">
                <a:tc>
                  <a:txBody>
                    <a:bodyPr/>
                    <a:lstStyle/>
                    <a:p>
                      <a:pPr marL="1228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1800" spc="-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aseline="-23148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1228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18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baseline="-23148" dirty="0">
                          <a:latin typeface="Times New Roman"/>
                          <a:cs typeface="Times New Roman"/>
                        </a:rPr>
                        <a:t>w-1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44537" y="1695450"/>
            <a:ext cx="3024505" cy="78105"/>
          </a:xfrm>
          <a:custGeom>
            <a:avLst/>
            <a:gdLst/>
            <a:ahLst/>
            <a:cxnLst/>
            <a:rect l="l" t="t" r="r" b="b"/>
            <a:pathLst>
              <a:path w="3024504" h="78105">
                <a:moveTo>
                  <a:pt x="127253" y="31249"/>
                </a:moveTo>
                <a:lnTo>
                  <a:pt x="127253" y="0"/>
                </a:lnTo>
                <a:lnTo>
                  <a:pt x="0" y="38100"/>
                </a:lnTo>
                <a:lnTo>
                  <a:pt x="114300" y="72321"/>
                </a:lnTo>
                <a:lnTo>
                  <a:pt x="114300" y="31242"/>
                </a:lnTo>
                <a:lnTo>
                  <a:pt x="127253" y="31249"/>
                </a:lnTo>
                <a:close/>
              </a:path>
              <a:path w="3024504" h="78105">
                <a:moveTo>
                  <a:pt x="2910078" y="45719"/>
                </a:moveTo>
                <a:lnTo>
                  <a:pt x="2910078" y="32765"/>
                </a:lnTo>
                <a:lnTo>
                  <a:pt x="114300" y="31242"/>
                </a:lnTo>
                <a:lnTo>
                  <a:pt x="114300" y="44195"/>
                </a:lnTo>
                <a:lnTo>
                  <a:pt x="2910078" y="45719"/>
                </a:lnTo>
                <a:close/>
              </a:path>
              <a:path w="3024504" h="78105">
                <a:moveTo>
                  <a:pt x="127253" y="76200"/>
                </a:moveTo>
                <a:lnTo>
                  <a:pt x="127253" y="44203"/>
                </a:lnTo>
                <a:lnTo>
                  <a:pt x="114300" y="44195"/>
                </a:lnTo>
                <a:lnTo>
                  <a:pt x="114300" y="72321"/>
                </a:lnTo>
                <a:lnTo>
                  <a:pt x="127253" y="76200"/>
                </a:lnTo>
                <a:close/>
              </a:path>
              <a:path w="3024504" h="78105">
                <a:moveTo>
                  <a:pt x="3024378" y="39623"/>
                </a:moveTo>
                <a:lnTo>
                  <a:pt x="2897123" y="1523"/>
                </a:lnTo>
                <a:lnTo>
                  <a:pt x="2897123" y="32758"/>
                </a:lnTo>
                <a:lnTo>
                  <a:pt x="2910078" y="32765"/>
                </a:lnTo>
                <a:lnTo>
                  <a:pt x="2910078" y="73845"/>
                </a:lnTo>
                <a:lnTo>
                  <a:pt x="3024378" y="39623"/>
                </a:lnTo>
                <a:close/>
              </a:path>
              <a:path w="3024504" h="78105">
                <a:moveTo>
                  <a:pt x="2910078" y="73845"/>
                </a:moveTo>
                <a:lnTo>
                  <a:pt x="2910078" y="45719"/>
                </a:lnTo>
                <a:lnTo>
                  <a:pt x="2897123" y="45712"/>
                </a:lnTo>
                <a:lnTo>
                  <a:pt x="2897123" y="77723"/>
                </a:lnTo>
                <a:lnTo>
                  <a:pt x="2910078" y="738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0181" y="1400047"/>
            <a:ext cx="56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4537" y="1588769"/>
            <a:ext cx="3026410" cy="287655"/>
          </a:xfrm>
          <a:custGeom>
            <a:avLst/>
            <a:gdLst/>
            <a:ahLst/>
            <a:cxnLst/>
            <a:rect l="l" t="t" r="r" b="b"/>
            <a:pathLst>
              <a:path w="3026410" h="287655">
                <a:moveTo>
                  <a:pt x="0" y="0"/>
                </a:moveTo>
                <a:lnTo>
                  <a:pt x="1524" y="287274"/>
                </a:lnTo>
              </a:path>
              <a:path w="3026410" h="287655">
                <a:moveTo>
                  <a:pt x="3024378" y="0"/>
                </a:moveTo>
                <a:lnTo>
                  <a:pt x="3025902" y="287274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3193" y="3390900"/>
            <a:ext cx="72389" cy="7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3193" y="3533394"/>
            <a:ext cx="72389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3193" y="3678173"/>
            <a:ext cx="72389" cy="7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4814" y="863589"/>
            <a:ext cx="61944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0070" algn="l"/>
              </a:tabLst>
            </a:pPr>
            <a:r>
              <a:rPr sz="2000" spc="75" dirty="0">
                <a:solidFill>
                  <a:srgbClr val="009A00"/>
                </a:solidFill>
                <a:latin typeface="Times New Roman"/>
                <a:cs typeface="Times New Roman"/>
              </a:rPr>
              <a:t>Memory</a:t>
            </a:r>
            <a:r>
              <a:rPr sz="2000" spc="16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009A00"/>
                </a:solidFill>
                <a:latin typeface="Times New Roman"/>
                <a:cs typeface="Times New Roman"/>
              </a:rPr>
              <a:t>words	</a:t>
            </a:r>
            <a:r>
              <a:rPr sz="2000" spc="-5" dirty="0">
                <a:solidFill>
                  <a:srgbClr val="009A00"/>
                </a:solidFill>
                <a:latin typeface="Times New Roman"/>
                <a:cs typeface="Times New Roman"/>
              </a:rPr>
              <a:t>A </a:t>
            </a:r>
            <a:r>
              <a:rPr sz="2000" spc="75" dirty="0">
                <a:solidFill>
                  <a:srgbClr val="009A00"/>
                </a:solidFill>
                <a:latin typeface="Times New Roman"/>
                <a:cs typeface="Times New Roman"/>
              </a:rPr>
              <a:t>signed</a:t>
            </a:r>
            <a:r>
              <a:rPr sz="2000" spc="40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009A00"/>
                </a:solidFill>
                <a:latin typeface="Times New Roman"/>
                <a:cs typeface="Times New Roman"/>
              </a:rPr>
              <a:t>integer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808296" y="1999678"/>
          <a:ext cx="3022598" cy="358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01">
                <a:tc>
                  <a:txBody>
                    <a:bodyPr/>
                    <a:lstStyle/>
                    <a:p>
                      <a:pPr marL="50800">
                        <a:lnSpc>
                          <a:spcPts val="1975"/>
                        </a:lnSpc>
                        <a:spcBef>
                          <a:spcPts val="750"/>
                        </a:spcBef>
                      </a:pPr>
                      <a:r>
                        <a:rPr sz="2700" spc="22" baseline="15432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1905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910"/>
                        </a:lnSpc>
                        <a:spcBef>
                          <a:spcPts val="815"/>
                        </a:spcBef>
                      </a:pPr>
                      <a:r>
                        <a:rPr sz="2700" spc="22" baseline="15432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134CC"/>
                      </a:solidFill>
                      <a:prstDash val="solid"/>
                    </a:lnL>
                    <a:lnR w="1905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34CC"/>
                      </a:solidFill>
                      <a:prstDash val="solid"/>
                    </a:lnL>
                    <a:lnR w="1905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spc="30" baseline="-23148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34CC"/>
                      </a:solidFill>
                      <a:prstDash val="solid"/>
                    </a:lnL>
                    <a:lnR w="1905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spc="30" baseline="-23148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822583" y="1760220"/>
            <a:ext cx="3024505" cy="78105"/>
          </a:xfrm>
          <a:custGeom>
            <a:avLst/>
            <a:gdLst/>
            <a:ahLst/>
            <a:cxnLst/>
            <a:rect l="l" t="t" r="r" b="b"/>
            <a:pathLst>
              <a:path w="3024504" h="78105">
                <a:moveTo>
                  <a:pt x="127253" y="32011"/>
                </a:moveTo>
                <a:lnTo>
                  <a:pt x="127253" y="0"/>
                </a:lnTo>
                <a:lnTo>
                  <a:pt x="0" y="38100"/>
                </a:lnTo>
                <a:lnTo>
                  <a:pt x="114300" y="72321"/>
                </a:lnTo>
                <a:lnTo>
                  <a:pt x="114300" y="32004"/>
                </a:lnTo>
                <a:lnTo>
                  <a:pt x="127253" y="32011"/>
                </a:lnTo>
                <a:close/>
              </a:path>
              <a:path w="3024504" h="78105">
                <a:moveTo>
                  <a:pt x="2910065" y="45719"/>
                </a:moveTo>
                <a:lnTo>
                  <a:pt x="2910065" y="33528"/>
                </a:lnTo>
                <a:lnTo>
                  <a:pt x="114300" y="32004"/>
                </a:lnTo>
                <a:lnTo>
                  <a:pt x="114300" y="44196"/>
                </a:lnTo>
                <a:lnTo>
                  <a:pt x="2910065" y="45719"/>
                </a:lnTo>
                <a:close/>
              </a:path>
              <a:path w="3024504" h="78105">
                <a:moveTo>
                  <a:pt x="127253" y="76200"/>
                </a:moveTo>
                <a:lnTo>
                  <a:pt x="127253" y="44203"/>
                </a:lnTo>
                <a:lnTo>
                  <a:pt x="114300" y="44196"/>
                </a:lnTo>
                <a:lnTo>
                  <a:pt x="114300" y="72321"/>
                </a:lnTo>
                <a:lnTo>
                  <a:pt x="127253" y="76200"/>
                </a:lnTo>
                <a:close/>
              </a:path>
              <a:path w="3024504" h="78105">
                <a:moveTo>
                  <a:pt x="3024365" y="39623"/>
                </a:moveTo>
                <a:lnTo>
                  <a:pt x="2897885" y="1524"/>
                </a:lnTo>
                <a:lnTo>
                  <a:pt x="2897885" y="33521"/>
                </a:lnTo>
                <a:lnTo>
                  <a:pt x="2910065" y="33528"/>
                </a:lnTo>
                <a:lnTo>
                  <a:pt x="2910065" y="74055"/>
                </a:lnTo>
                <a:lnTo>
                  <a:pt x="3024365" y="39623"/>
                </a:lnTo>
                <a:close/>
              </a:path>
              <a:path w="3024504" h="78105">
                <a:moveTo>
                  <a:pt x="2910065" y="74055"/>
                </a:moveTo>
                <a:lnTo>
                  <a:pt x="2910065" y="45719"/>
                </a:lnTo>
                <a:lnTo>
                  <a:pt x="2897885" y="45713"/>
                </a:lnTo>
                <a:lnTo>
                  <a:pt x="2897885" y="77724"/>
                </a:lnTo>
                <a:lnTo>
                  <a:pt x="2910065" y="7405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1827" y="1465579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32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22583" y="1653539"/>
            <a:ext cx="3026410" cy="288290"/>
          </a:xfrm>
          <a:custGeom>
            <a:avLst/>
            <a:gdLst/>
            <a:ahLst/>
            <a:cxnLst/>
            <a:rect l="l" t="t" r="r" b="b"/>
            <a:pathLst>
              <a:path w="3026409" h="288289">
                <a:moveTo>
                  <a:pt x="0" y="0"/>
                </a:moveTo>
                <a:lnTo>
                  <a:pt x="2286" y="288036"/>
                </a:lnTo>
              </a:path>
              <a:path w="3026409" h="288289">
                <a:moveTo>
                  <a:pt x="3024365" y="0"/>
                </a:moveTo>
                <a:lnTo>
                  <a:pt x="3025889" y="288036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1122" y="2158745"/>
            <a:ext cx="73151" cy="7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4391" y="2158745"/>
            <a:ext cx="73151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6872" y="2158745"/>
            <a:ext cx="73151" cy="7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878400" y="3965638"/>
          <a:ext cx="3025775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1905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134CC"/>
                      </a:solidFill>
                      <a:prstDash val="solid"/>
                    </a:lnL>
                    <a:lnR w="1905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134CC"/>
                      </a:solidFill>
                      <a:prstDash val="solid"/>
                    </a:lnL>
                    <a:lnR w="1905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916551" y="4483100"/>
            <a:ext cx="7296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1675"/>
              </a:lnSpc>
              <a:spcBef>
                <a:spcPts val="95"/>
              </a:spcBef>
            </a:pPr>
            <a:r>
              <a:rPr sz="1400" spc="5" dirty="0">
                <a:latin typeface="Times New Roman"/>
                <a:cs typeface="Times New Roman"/>
              </a:rPr>
              <a:t>ASCII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75"/>
              </a:lnSpc>
            </a:pPr>
            <a:r>
              <a:rPr sz="1400" spc="40" dirty="0">
                <a:latin typeface="Times New Roman"/>
                <a:cs typeface="Times New Roman"/>
              </a:rPr>
              <a:t>character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1401" y="3390391"/>
            <a:ext cx="1730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5" dirty="0">
                <a:solidFill>
                  <a:srgbClr val="009A00"/>
                </a:solidFill>
                <a:latin typeface="Times New Roman"/>
                <a:cs typeface="Times New Roman"/>
              </a:rPr>
              <a:t>Four</a:t>
            </a:r>
            <a:r>
              <a:rPr sz="2000" spc="2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009A00"/>
                </a:solidFill>
                <a:latin typeface="Times New Roman"/>
                <a:cs typeface="Times New Roman"/>
              </a:rPr>
              <a:t>characters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97" y="10607"/>
            <a:ext cx="744410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Big-Endian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262BFC6A-2152-485A-964A-5F4465F52D4E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8208306" y="6209916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084465" y="5636767"/>
            <a:ext cx="2621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45" dirty="0">
                <a:solidFill>
                  <a:srgbClr val="009A00"/>
                </a:solidFill>
                <a:latin typeface="Times New Roman"/>
                <a:cs typeface="Times New Roman"/>
              </a:rPr>
              <a:t>Big-endian</a:t>
            </a:r>
            <a:r>
              <a:rPr sz="2000" b="1" spc="2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9A00"/>
                </a:solidFill>
                <a:latin typeface="Times New Roman"/>
                <a:cs typeface="Times New Roman"/>
              </a:rPr>
              <a:t>assignment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9980" y="2204720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imes New Roman"/>
                <a:cs typeface="Times New Roman"/>
              </a:rPr>
              <a:t>Byte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6563" y="4059173"/>
            <a:ext cx="73152" cy="7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6563" y="4201667"/>
            <a:ext cx="73152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6563" y="4346447"/>
            <a:ext cx="73152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9706" y="2603182"/>
          <a:ext cx="3166745" cy="2952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3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6"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22" baseline="23148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22" baseline="23148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22" baseline="23148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22" baseline="23148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1249" y="5235955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imes New Roman"/>
                <a:cs typeface="Times New Roman"/>
              </a:rPr>
              <a:t>2</a:t>
            </a:r>
            <a:r>
              <a:rPr sz="1800" spc="22" baseline="23148" dirty="0">
                <a:latin typeface="Times New Roman"/>
                <a:cs typeface="Times New Roman"/>
              </a:rPr>
              <a:t>k</a:t>
            </a:r>
            <a:r>
              <a:rPr sz="1800" spc="15" dirty="0">
                <a:latin typeface="Times New Roman"/>
                <a:cs typeface="Times New Roman"/>
              </a:rPr>
              <a:t>-4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434" y="2561336"/>
            <a:ext cx="139700" cy="7423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909" y="1995185"/>
            <a:ext cx="7861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imes New Roman"/>
                <a:cs typeface="Times New Roman"/>
              </a:rPr>
              <a:t>Word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5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d</a:t>
            </a:r>
            <a:r>
              <a:rPr sz="1800" spc="155" dirty="0">
                <a:latin typeface="Times New Roman"/>
                <a:cs typeface="Times New Roman"/>
              </a:rPr>
              <a:t>d</a:t>
            </a:r>
            <a:r>
              <a:rPr sz="1800" spc="85" dirty="0">
                <a:latin typeface="Times New Roman"/>
                <a:cs typeface="Times New Roman"/>
              </a:rPr>
              <a:t>r</a:t>
            </a:r>
            <a:r>
              <a:rPr sz="1800" spc="30" dirty="0">
                <a:latin typeface="Times New Roman"/>
                <a:cs typeface="Times New Roman"/>
              </a:rPr>
              <a:t>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8996" y="2204720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imes New Roman"/>
                <a:cs typeface="Times New Roman"/>
              </a:rPr>
              <a:t>Byte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6341" y="4059173"/>
            <a:ext cx="73151" cy="70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341" y="4201667"/>
            <a:ext cx="73151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341" y="4346447"/>
            <a:ext cx="73151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168722" y="2603182"/>
          <a:ext cx="3167378" cy="2952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426">
                <a:tc>
                  <a:txBody>
                    <a:bodyPr/>
                    <a:lstStyle/>
                    <a:p>
                      <a:pPr marR="1028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R="1028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3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6"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22" baseline="23148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22" baseline="23148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22" baseline="23148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1905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22" baseline="23148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661027" y="5235955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imes New Roman"/>
                <a:cs typeface="Times New Roman"/>
              </a:rPr>
              <a:t>2</a:t>
            </a:r>
            <a:r>
              <a:rPr sz="1800" spc="22" baseline="23148" dirty="0">
                <a:latin typeface="Times New Roman"/>
                <a:cs typeface="Times New Roman"/>
              </a:rPr>
              <a:t>k</a:t>
            </a:r>
            <a:r>
              <a:rPr sz="1800" spc="15" dirty="0">
                <a:latin typeface="Times New Roman"/>
                <a:cs typeface="Times New Roman"/>
              </a:rPr>
              <a:t>-4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1212" y="2561336"/>
            <a:ext cx="139700" cy="7423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5688" y="1995185"/>
            <a:ext cx="7861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imes New Roman"/>
                <a:cs typeface="Times New Roman"/>
              </a:rPr>
              <a:t>Word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5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d</a:t>
            </a:r>
            <a:r>
              <a:rPr sz="1800" spc="155" dirty="0">
                <a:latin typeface="Times New Roman"/>
                <a:cs typeface="Times New Roman"/>
              </a:rPr>
              <a:t>d</a:t>
            </a:r>
            <a:r>
              <a:rPr sz="1800" spc="85" dirty="0">
                <a:latin typeface="Times New Roman"/>
                <a:cs typeface="Times New Roman"/>
              </a:rPr>
              <a:t>r</a:t>
            </a:r>
            <a:r>
              <a:rPr sz="1800" spc="30" dirty="0">
                <a:latin typeface="Times New Roman"/>
                <a:cs typeface="Times New Roman"/>
              </a:rPr>
              <a:t>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6403" y="5673344"/>
            <a:ext cx="2844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35" dirty="0">
                <a:solidFill>
                  <a:srgbClr val="009A00"/>
                </a:solidFill>
                <a:latin typeface="Times New Roman"/>
                <a:cs typeface="Times New Roman"/>
              </a:rPr>
              <a:t>Little-endian</a:t>
            </a:r>
            <a:r>
              <a:rPr sz="2000" b="1" spc="1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9A00"/>
                </a:solidFill>
                <a:latin typeface="Times New Roman"/>
                <a:cs typeface="Times New Roman"/>
              </a:rPr>
              <a:t>assignment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485" y="515366"/>
            <a:ext cx="769493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800" spc="30" dirty="0">
                <a:latin typeface="Times New Roman"/>
                <a:cs typeface="Times New Roman"/>
              </a:rPr>
              <a:t>Byte </a:t>
            </a:r>
            <a:r>
              <a:rPr sz="2800" spc="100" dirty="0">
                <a:latin typeface="Times New Roman"/>
                <a:cs typeface="Times New Roman"/>
              </a:rPr>
              <a:t>addresses </a:t>
            </a:r>
            <a:r>
              <a:rPr sz="2800" spc="85" dirty="0">
                <a:latin typeface="Times New Roman"/>
                <a:cs typeface="Times New Roman"/>
              </a:rPr>
              <a:t>can </a:t>
            </a:r>
            <a:r>
              <a:rPr sz="2800" spc="35" dirty="0">
                <a:latin typeface="Times New Roman"/>
                <a:cs typeface="Times New Roman"/>
              </a:rPr>
              <a:t>be </a:t>
            </a:r>
            <a:r>
              <a:rPr sz="2800" spc="105" dirty="0">
                <a:latin typeface="Times New Roman"/>
                <a:cs typeface="Times New Roman"/>
              </a:rPr>
              <a:t>assigned </a:t>
            </a:r>
            <a:r>
              <a:rPr sz="2800" spc="70" dirty="0">
                <a:latin typeface="Times New Roman"/>
                <a:cs typeface="Times New Roman"/>
              </a:rPr>
              <a:t>across </a:t>
            </a:r>
            <a:r>
              <a:rPr sz="2800" spc="135" dirty="0">
                <a:latin typeface="Times New Roman"/>
                <a:cs typeface="Times New Roman"/>
              </a:rPr>
              <a:t>words </a:t>
            </a:r>
            <a:r>
              <a:rPr sz="2800" spc="65" dirty="0">
                <a:latin typeface="Times New Roman"/>
                <a:cs typeface="Times New Roman"/>
              </a:rPr>
              <a:t>in  </a:t>
            </a:r>
            <a:r>
              <a:rPr sz="2800" spc="145" dirty="0">
                <a:latin typeface="Times New Roman"/>
                <a:cs typeface="Times New Roman"/>
              </a:rPr>
              <a:t>two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ways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10"/>
              </a:spcBef>
              <a:buClr>
                <a:srgbClr val="009A00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75" dirty="0">
                <a:latin typeface="Times New Roman"/>
                <a:cs typeface="Times New Roman"/>
              </a:rPr>
              <a:t>Big-endian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little-endian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85" y="595641"/>
            <a:ext cx="8208009" cy="46177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409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135" dirty="0">
                <a:latin typeface="Times New Roman"/>
                <a:cs typeface="Times New Roman"/>
              </a:rPr>
              <a:t>Random </a:t>
            </a:r>
            <a:r>
              <a:rPr sz="2400" spc="30" dirty="0">
                <a:latin typeface="Times New Roman"/>
                <a:cs typeface="Times New Roman"/>
              </a:rPr>
              <a:t>access </a:t>
            </a:r>
            <a:r>
              <a:rPr sz="2400" spc="85" dirty="0">
                <a:latin typeface="Times New Roman"/>
                <a:cs typeface="Times New Roman"/>
              </a:rPr>
              <a:t>memories </a:t>
            </a:r>
            <a:r>
              <a:rPr sz="2400" spc="80" dirty="0">
                <a:latin typeface="Times New Roman"/>
                <a:cs typeface="Times New Roman"/>
              </a:rPr>
              <a:t>must </a:t>
            </a:r>
            <a:r>
              <a:rPr sz="2400" spc="85" dirty="0">
                <a:latin typeface="Times New Roman"/>
                <a:cs typeface="Times New Roman"/>
              </a:rPr>
              <a:t>have </a:t>
            </a:r>
            <a:r>
              <a:rPr sz="2400" spc="125" dirty="0">
                <a:latin typeface="Times New Roman"/>
                <a:cs typeface="Times New Roman"/>
              </a:rPr>
              <a:t>two </a:t>
            </a:r>
            <a:r>
              <a:rPr sz="2400" spc="40" dirty="0">
                <a:latin typeface="Times New Roman"/>
                <a:cs typeface="Times New Roman"/>
              </a:rPr>
              <a:t>basic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operations</a:t>
            </a:r>
            <a:endParaRPr sz="2400" dirty="0">
              <a:latin typeface="Times New Roman"/>
              <a:cs typeface="Times New Roman"/>
            </a:endParaRPr>
          </a:p>
          <a:p>
            <a:pPr marL="927735" lvl="1" indent="-444500">
              <a:lnSpc>
                <a:spcPct val="100000"/>
              </a:lnSpc>
              <a:spcBef>
                <a:spcPts val="254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b="1" spc="30" dirty="0">
                <a:latin typeface="Times New Roman"/>
                <a:cs typeface="Times New Roman"/>
              </a:rPr>
              <a:t>Write: </a:t>
            </a:r>
            <a:r>
              <a:rPr sz="2000" b="1" spc="60" dirty="0">
                <a:latin typeface="Times New Roman"/>
                <a:cs typeface="Times New Roman"/>
              </a:rPr>
              <a:t>writes </a:t>
            </a:r>
            <a:r>
              <a:rPr sz="2000" b="1" spc="-5" dirty="0">
                <a:latin typeface="Times New Roman"/>
                <a:cs typeface="Times New Roman"/>
              </a:rPr>
              <a:t>a </a:t>
            </a:r>
            <a:r>
              <a:rPr sz="2000" b="1" spc="65" dirty="0">
                <a:latin typeface="Times New Roman"/>
                <a:cs typeface="Times New Roman"/>
              </a:rPr>
              <a:t>data into </a:t>
            </a:r>
            <a:r>
              <a:rPr sz="2000" b="1" spc="80" dirty="0">
                <a:latin typeface="Times New Roman"/>
                <a:cs typeface="Times New Roman"/>
              </a:rPr>
              <a:t>the </a:t>
            </a:r>
            <a:r>
              <a:rPr sz="2000" b="1" spc="50" dirty="0">
                <a:latin typeface="Times New Roman"/>
                <a:cs typeface="Times New Roman"/>
              </a:rPr>
              <a:t>specified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55" dirty="0">
                <a:latin typeface="Times New Roman"/>
                <a:cs typeface="Times New Roman"/>
              </a:rPr>
              <a:t>location</a:t>
            </a:r>
            <a:endParaRPr sz="2000" b="1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24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b="1" spc="65" dirty="0">
                <a:latin typeface="Times New Roman"/>
                <a:cs typeface="Times New Roman"/>
              </a:rPr>
              <a:t>Read: </a:t>
            </a:r>
            <a:r>
              <a:rPr sz="2000" b="1" spc="95" dirty="0">
                <a:latin typeface="Times New Roman"/>
                <a:cs typeface="Times New Roman"/>
              </a:rPr>
              <a:t>reads </a:t>
            </a:r>
            <a:r>
              <a:rPr sz="2000" b="1" spc="80" dirty="0">
                <a:latin typeface="Times New Roman"/>
                <a:cs typeface="Times New Roman"/>
              </a:rPr>
              <a:t>the </a:t>
            </a:r>
            <a:r>
              <a:rPr sz="2000" b="1" spc="65" dirty="0">
                <a:latin typeface="Times New Roman"/>
                <a:cs typeface="Times New Roman"/>
              </a:rPr>
              <a:t>data stored </a:t>
            </a:r>
            <a:r>
              <a:rPr sz="2000" b="1" spc="45" dirty="0">
                <a:latin typeface="Times New Roman"/>
                <a:cs typeface="Times New Roman"/>
              </a:rPr>
              <a:t>in </a:t>
            </a:r>
            <a:r>
              <a:rPr sz="2000" b="1" spc="80" dirty="0">
                <a:latin typeface="Times New Roman"/>
                <a:cs typeface="Times New Roman"/>
              </a:rPr>
              <a:t>the </a:t>
            </a:r>
            <a:r>
              <a:rPr sz="2000" b="1" spc="50" dirty="0">
                <a:latin typeface="Times New Roman"/>
                <a:cs typeface="Times New Roman"/>
              </a:rPr>
              <a:t>specified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55" dirty="0">
                <a:latin typeface="Times New Roman"/>
                <a:cs typeface="Times New Roman"/>
              </a:rPr>
              <a:t>location</a:t>
            </a:r>
            <a:endParaRPr sz="2000" b="1" dirty="0">
              <a:latin typeface="Times New Roman"/>
              <a:cs typeface="Times New Roman"/>
            </a:endParaRPr>
          </a:p>
          <a:p>
            <a:pPr marL="483234" marR="274955" indent="-483234" algn="just">
              <a:lnSpc>
                <a:spcPts val="2590"/>
              </a:lnSpc>
              <a:spcBef>
                <a:spcPts val="585"/>
              </a:spcBef>
              <a:buClr>
                <a:srgbClr val="009A00"/>
              </a:buClr>
              <a:buFont typeface="Wingdings"/>
              <a:buChar char=""/>
              <a:tabLst>
                <a:tab pos="483234" algn="l"/>
              </a:tabLst>
            </a:pPr>
            <a:r>
              <a:rPr sz="2400" spc="50" dirty="0">
                <a:latin typeface="Times New Roman"/>
                <a:cs typeface="Times New Roman"/>
              </a:rPr>
              <a:t>In </a:t>
            </a:r>
            <a:r>
              <a:rPr sz="2400" spc="100" dirty="0">
                <a:latin typeface="Times New Roman"/>
                <a:cs typeface="Times New Roman"/>
              </a:rPr>
              <a:t>machine </a:t>
            </a:r>
            <a:r>
              <a:rPr sz="2400" spc="120" dirty="0">
                <a:latin typeface="Times New Roman"/>
                <a:cs typeface="Times New Roman"/>
              </a:rPr>
              <a:t>language </a:t>
            </a:r>
            <a:r>
              <a:rPr sz="2400" spc="100" dirty="0">
                <a:latin typeface="Times New Roman"/>
                <a:cs typeface="Times New Roman"/>
              </a:rPr>
              <a:t>program,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25" dirty="0">
                <a:latin typeface="Times New Roman"/>
                <a:cs typeface="Times New Roman"/>
              </a:rPr>
              <a:t>two </a:t>
            </a:r>
            <a:r>
              <a:rPr sz="2400" spc="40" dirty="0">
                <a:latin typeface="Times New Roman"/>
                <a:cs typeface="Times New Roman"/>
              </a:rPr>
              <a:t>basic </a:t>
            </a:r>
            <a:r>
              <a:rPr sz="2400" spc="100" dirty="0">
                <a:latin typeface="Times New Roman"/>
                <a:cs typeface="Times New Roman"/>
              </a:rPr>
              <a:t>operations  </a:t>
            </a:r>
            <a:r>
              <a:rPr sz="2400" spc="95" dirty="0">
                <a:latin typeface="Times New Roman"/>
                <a:cs typeface="Times New Roman"/>
              </a:rPr>
              <a:t>usually </a:t>
            </a:r>
            <a:r>
              <a:rPr sz="2400" spc="55" dirty="0">
                <a:latin typeface="Times New Roman"/>
                <a:cs typeface="Times New Roman"/>
              </a:rPr>
              <a:t>are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called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22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b="1" spc="15" dirty="0">
                <a:latin typeface="Times New Roman"/>
                <a:cs typeface="Times New Roman"/>
              </a:rPr>
              <a:t>Store: </a:t>
            </a:r>
            <a:r>
              <a:rPr sz="2000" b="1" spc="65" dirty="0">
                <a:latin typeface="Times New Roman"/>
                <a:cs typeface="Times New Roman"/>
              </a:rPr>
              <a:t>write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spc="80" dirty="0">
                <a:latin typeface="Times New Roman"/>
                <a:cs typeface="Times New Roman"/>
              </a:rPr>
              <a:t>operation</a:t>
            </a:r>
            <a:endParaRPr sz="2000" b="1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23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b="1" spc="55" dirty="0">
                <a:latin typeface="Times New Roman"/>
                <a:cs typeface="Times New Roman"/>
              </a:rPr>
              <a:t>Load: </a:t>
            </a:r>
            <a:r>
              <a:rPr sz="2000" b="1" spc="85" dirty="0">
                <a:latin typeface="Times New Roman"/>
                <a:cs typeface="Times New Roman"/>
              </a:rPr>
              <a:t>read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spc="80" dirty="0">
                <a:latin typeface="Times New Roman"/>
                <a:cs typeface="Times New Roman"/>
              </a:rPr>
              <a:t>operation</a:t>
            </a:r>
            <a:endParaRPr sz="2000" b="1" dirty="0">
              <a:latin typeface="Times New Roman"/>
              <a:cs typeface="Times New Roman"/>
            </a:endParaRPr>
          </a:p>
          <a:p>
            <a:pPr marL="482600" marR="284480" indent="-470534" algn="just">
              <a:lnSpc>
                <a:spcPct val="89900"/>
              </a:lnSpc>
              <a:spcBef>
                <a:spcPts val="550"/>
              </a:spcBef>
              <a:buClr>
                <a:srgbClr val="009A00"/>
              </a:buClr>
              <a:buFont typeface="Wingdings"/>
              <a:buChar char=""/>
              <a:tabLst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Load </a:t>
            </a:r>
            <a:r>
              <a:rPr sz="2400" spc="95" dirty="0">
                <a:latin typeface="Times New Roman"/>
                <a:cs typeface="Times New Roman"/>
              </a:rPr>
              <a:t>operation </a:t>
            </a:r>
            <a:r>
              <a:rPr sz="2400" spc="75" dirty="0">
                <a:latin typeface="Times New Roman"/>
                <a:cs typeface="Times New Roman"/>
              </a:rPr>
              <a:t>transfers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copy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45" dirty="0">
                <a:latin typeface="Times New Roman"/>
                <a:cs typeface="Times New Roman"/>
              </a:rPr>
              <a:t>specific </a:t>
            </a:r>
            <a:r>
              <a:rPr sz="2400" spc="100" dirty="0">
                <a:latin typeface="Times New Roman"/>
                <a:cs typeface="Times New Roman"/>
              </a:rPr>
              <a:t>memory </a:t>
            </a:r>
            <a:r>
              <a:rPr sz="2400" spc="65" dirty="0">
                <a:latin typeface="Times New Roman"/>
                <a:cs typeface="Times New Roman"/>
              </a:rPr>
              <a:t>location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processor. </a:t>
            </a: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memory  </a:t>
            </a:r>
            <a:r>
              <a:rPr sz="2400" spc="95" dirty="0">
                <a:latin typeface="Times New Roman"/>
                <a:cs typeface="Times New Roman"/>
              </a:rPr>
              <a:t>contents </a:t>
            </a:r>
            <a:r>
              <a:rPr sz="2400" spc="105" dirty="0">
                <a:latin typeface="Times New Roman"/>
                <a:cs typeface="Times New Roman"/>
              </a:rPr>
              <a:t>remain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unchanged</a:t>
            </a:r>
            <a:endParaRPr sz="2400" dirty="0">
              <a:latin typeface="Times New Roman"/>
              <a:cs typeface="Times New Roman"/>
            </a:endParaRPr>
          </a:p>
          <a:p>
            <a:pPr marL="489584" marR="57785" indent="-477520" algn="just">
              <a:lnSpc>
                <a:spcPts val="2590"/>
              </a:lnSpc>
              <a:spcBef>
                <a:spcPts val="610"/>
              </a:spcBef>
              <a:buClr>
                <a:srgbClr val="009A00"/>
              </a:buClr>
              <a:buFont typeface="Wingdings"/>
              <a:buChar char=""/>
              <a:tabLst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Store </a:t>
            </a:r>
            <a:r>
              <a:rPr sz="2400" spc="100" dirty="0">
                <a:latin typeface="Times New Roman"/>
                <a:cs typeface="Times New Roman"/>
              </a:rPr>
              <a:t>operation </a:t>
            </a:r>
            <a:r>
              <a:rPr sz="2400" spc="75" dirty="0">
                <a:latin typeface="Times New Roman"/>
                <a:cs typeface="Times New Roman"/>
              </a:rPr>
              <a:t>transfers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75" dirty="0">
                <a:latin typeface="Times New Roman"/>
                <a:cs typeface="Times New Roman"/>
              </a:rPr>
              <a:t>item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information </a:t>
            </a:r>
            <a:r>
              <a:rPr sz="2400" spc="85" dirty="0">
                <a:latin typeface="Times New Roman"/>
                <a:cs typeface="Times New Roman"/>
              </a:rPr>
              <a:t>from 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processor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45" dirty="0">
                <a:latin typeface="Times New Roman"/>
                <a:cs typeface="Times New Roman"/>
              </a:rPr>
              <a:t>specific </a:t>
            </a:r>
            <a:r>
              <a:rPr sz="2400" spc="100" dirty="0">
                <a:latin typeface="Times New Roman"/>
                <a:cs typeface="Times New Roman"/>
              </a:rPr>
              <a:t>memory </a:t>
            </a:r>
            <a:r>
              <a:rPr sz="2400" spc="70" dirty="0">
                <a:latin typeface="Times New Roman"/>
                <a:cs typeface="Times New Roman"/>
              </a:rPr>
              <a:t>location,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destroying</a:t>
            </a:r>
            <a:endParaRPr sz="2400" dirty="0">
              <a:latin typeface="Times New Roman"/>
              <a:cs typeface="Times New Roman"/>
            </a:endParaRPr>
          </a:p>
          <a:p>
            <a:pPr marL="489584" algn="just">
              <a:lnSpc>
                <a:spcPts val="2545"/>
              </a:lnSpc>
            </a:pPr>
            <a:r>
              <a:rPr sz="2400" spc="95" dirty="0">
                <a:latin typeface="Times New Roman"/>
                <a:cs typeface="Times New Roman"/>
              </a:rPr>
              <a:t>the former 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that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location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8416" y="10607"/>
            <a:ext cx="351155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52BF3A4B-F016-4798-88D0-8224A0D67E99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297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85" y="663955"/>
            <a:ext cx="8275320" cy="466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95" dirty="0">
                <a:latin typeface="Times New Roman"/>
                <a:cs typeface="Times New Roman"/>
              </a:rPr>
              <a:t>computer </a:t>
            </a:r>
            <a:r>
              <a:rPr sz="2400" spc="80" dirty="0">
                <a:latin typeface="Times New Roman"/>
                <a:cs typeface="Times New Roman"/>
              </a:rPr>
              <a:t>must </a:t>
            </a:r>
            <a:r>
              <a:rPr sz="2400" spc="85" dirty="0">
                <a:latin typeface="Times New Roman"/>
                <a:cs typeface="Times New Roman"/>
              </a:rPr>
              <a:t>have </a:t>
            </a:r>
            <a:r>
              <a:rPr sz="2400" spc="95" dirty="0">
                <a:latin typeface="Times New Roman"/>
                <a:cs typeface="Times New Roman"/>
              </a:rPr>
              <a:t>instruct </a:t>
            </a:r>
            <a:r>
              <a:rPr sz="2400" spc="90" dirty="0">
                <a:latin typeface="Times New Roman"/>
                <a:cs typeface="Times New Roman"/>
              </a:rPr>
              <a:t>ions </a:t>
            </a:r>
            <a:r>
              <a:rPr sz="2400" spc="55" dirty="0">
                <a:latin typeface="Times New Roman"/>
                <a:cs typeface="Times New Roman"/>
              </a:rPr>
              <a:t>capable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100" dirty="0">
                <a:latin typeface="Times New Roman"/>
                <a:cs typeface="Times New Roman"/>
              </a:rPr>
              <a:t>performing  </a:t>
            </a:r>
            <a:r>
              <a:rPr sz="2400" spc="105" dirty="0">
                <a:latin typeface="Times New Roman"/>
                <a:cs typeface="Times New Roman"/>
              </a:rPr>
              <a:t>four </a:t>
            </a:r>
            <a:r>
              <a:rPr sz="2400" spc="85" dirty="0">
                <a:latin typeface="Times New Roman"/>
                <a:cs typeface="Times New Roman"/>
              </a:rPr>
              <a:t>types </a:t>
            </a:r>
            <a:r>
              <a:rPr sz="2400" spc="25" dirty="0">
                <a:latin typeface="Times New Roman"/>
                <a:cs typeface="Times New Roman"/>
              </a:rPr>
              <a:t>of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operations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43865">
              <a:lnSpc>
                <a:spcPct val="100000"/>
              </a:lnSpc>
              <a:spcBef>
                <a:spcPts val="4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100" algn="l"/>
                <a:tab pos="927735" algn="l"/>
              </a:tabLst>
            </a:pPr>
            <a:r>
              <a:rPr sz="2000" spc="35" dirty="0">
                <a:latin typeface="Times New Roman"/>
                <a:cs typeface="Times New Roman"/>
              </a:rPr>
              <a:t>Data </a:t>
            </a:r>
            <a:r>
              <a:rPr sz="2000" spc="65" dirty="0">
                <a:latin typeface="Times New Roman"/>
                <a:cs typeface="Times New Roman"/>
              </a:rPr>
              <a:t>transfers </a:t>
            </a:r>
            <a:r>
              <a:rPr sz="2000" spc="75" dirty="0">
                <a:latin typeface="Times New Roman"/>
                <a:cs typeface="Times New Roman"/>
              </a:rPr>
              <a:t>between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memory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processor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registers</a:t>
            </a:r>
            <a:endParaRPr sz="2000" dirty="0">
              <a:latin typeface="Times New Roman"/>
              <a:cs typeface="Times New Roman"/>
            </a:endParaRPr>
          </a:p>
          <a:p>
            <a:pPr marL="927735" lvl="1" indent="-44450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spc="70" dirty="0">
                <a:latin typeface="Times New Roman"/>
                <a:cs typeface="Times New Roman"/>
              </a:rPr>
              <a:t>Arithmetic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30" dirty="0">
                <a:latin typeface="Times New Roman"/>
                <a:cs typeface="Times New Roman"/>
              </a:rPr>
              <a:t>logic </a:t>
            </a:r>
            <a:r>
              <a:rPr sz="2000" spc="80" dirty="0">
                <a:latin typeface="Times New Roman"/>
                <a:cs typeface="Times New Roman"/>
              </a:rPr>
              <a:t>operations </a:t>
            </a:r>
            <a:r>
              <a:rPr sz="2000" spc="60" dirty="0">
                <a:latin typeface="Times New Roman"/>
                <a:cs typeface="Times New Roman"/>
              </a:rPr>
              <a:t>on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data</a:t>
            </a:r>
            <a:endParaRPr sz="2000" dirty="0">
              <a:latin typeface="Times New Roman"/>
              <a:cs typeface="Times New Roman"/>
            </a:endParaRPr>
          </a:p>
          <a:p>
            <a:pPr marL="926465" lvl="1" indent="-44323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6465" algn="l"/>
                <a:tab pos="927100" algn="l"/>
              </a:tabLst>
            </a:pPr>
            <a:r>
              <a:rPr sz="2000" spc="50" dirty="0">
                <a:latin typeface="Times New Roman"/>
                <a:cs typeface="Times New Roman"/>
              </a:rPr>
              <a:t>Program </a:t>
            </a:r>
            <a:r>
              <a:rPr sz="2000" spc="80" dirty="0">
                <a:latin typeface="Times New Roman"/>
                <a:cs typeface="Times New Roman"/>
              </a:rPr>
              <a:t>sequencing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control</a:t>
            </a:r>
            <a:endParaRPr sz="20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7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I / O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transfers</a:t>
            </a:r>
            <a:endParaRPr sz="20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4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b="1" spc="55" dirty="0">
                <a:latin typeface="Times New Roman"/>
                <a:cs typeface="Times New Roman"/>
              </a:rPr>
              <a:t>Register </a:t>
            </a:r>
            <a:r>
              <a:rPr sz="2400" b="1" spc="75" dirty="0">
                <a:latin typeface="Times New Roman"/>
                <a:cs typeface="Times New Roman"/>
              </a:rPr>
              <a:t>transfer</a:t>
            </a:r>
            <a:r>
              <a:rPr sz="2400" b="1" spc="25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notation</a:t>
            </a:r>
            <a:endParaRPr sz="2400" b="1" dirty="0">
              <a:latin typeface="Times New Roman"/>
              <a:cs typeface="Times New Roman"/>
            </a:endParaRPr>
          </a:p>
          <a:p>
            <a:pPr marL="927735" marR="109855" lvl="1" indent="-443865">
              <a:lnSpc>
                <a:spcPct val="100000"/>
              </a:lnSpc>
              <a:spcBef>
                <a:spcPts val="50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80" dirty="0">
                <a:latin typeface="Times New Roman"/>
                <a:cs typeface="Times New Roman"/>
              </a:rPr>
              <a:t>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55" dirty="0">
                <a:latin typeface="Times New Roman"/>
                <a:cs typeface="Times New Roman"/>
              </a:rPr>
              <a:t>location </a:t>
            </a:r>
            <a:r>
              <a:rPr sz="2000" spc="45" dirty="0">
                <a:latin typeface="Times New Roman"/>
                <a:cs typeface="Times New Roman"/>
              </a:rPr>
              <a:t>are </a:t>
            </a:r>
            <a:r>
              <a:rPr sz="2000" spc="85" dirty="0">
                <a:latin typeface="Times New Roman"/>
                <a:cs typeface="Times New Roman"/>
              </a:rPr>
              <a:t>denoted </a:t>
            </a:r>
            <a:r>
              <a:rPr sz="2000" spc="20" dirty="0">
                <a:latin typeface="Times New Roman"/>
                <a:cs typeface="Times New Roman"/>
              </a:rPr>
              <a:t>by </a:t>
            </a:r>
            <a:r>
              <a:rPr sz="2000" spc="60" dirty="0">
                <a:latin typeface="Times New Roman"/>
                <a:cs typeface="Times New Roman"/>
              </a:rPr>
              <a:t>placing </a:t>
            </a:r>
            <a:r>
              <a:rPr sz="2000" spc="90" dirty="0">
                <a:latin typeface="Times New Roman"/>
                <a:cs typeface="Times New Roman"/>
              </a:rPr>
              <a:t>square </a:t>
            </a:r>
            <a:r>
              <a:rPr sz="2000" spc="45" dirty="0">
                <a:latin typeface="Times New Roman"/>
                <a:cs typeface="Times New Roman"/>
              </a:rPr>
              <a:t>brackets  </a:t>
            </a:r>
            <a:r>
              <a:rPr sz="2000" spc="105" dirty="0">
                <a:latin typeface="Times New Roman"/>
                <a:cs typeface="Times New Roman"/>
              </a:rPr>
              <a:t>around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105" dirty="0">
                <a:latin typeface="Times New Roman"/>
                <a:cs typeface="Times New Roman"/>
              </a:rPr>
              <a:t>name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location</a:t>
            </a:r>
            <a:endParaRPr sz="2000" dirty="0">
              <a:latin typeface="Times New Roman"/>
              <a:cs typeface="Times New Roman"/>
            </a:endParaRPr>
          </a:p>
          <a:p>
            <a:pPr marL="920750" marR="586740" lvl="1" indent="-43688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spc="-5" dirty="0">
                <a:latin typeface="Times New Roman"/>
                <a:cs typeface="Times New Roman"/>
              </a:rPr>
              <a:t>R1 </a:t>
            </a:r>
            <a:r>
              <a:rPr sz="2000" spc="590" dirty="0">
                <a:latin typeface="Wingdings"/>
                <a:cs typeface="Wingdings"/>
              </a:rPr>
              <a:t>€</a:t>
            </a:r>
            <a:r>
              <a:rPr sz="2000" spc="590" dirty="0">
                <a:latin typeface="Times New Roman"/>
                <a:cs typeface="Times New Roman"/>
              </a:rPr>
              <a:t>[LOC]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means </a:t>
            </a:r>
            <a:r>
              <a:rPr sz="2000" spc="75" dirty="0">
                <a:latin typeface="Times New Roman"/>
                <a:cs typeface="Times New Roman"/>
              </a:rPr>
              <a:t>that </a:t>
            </a:r>
            <a:r>
              <a:rPr sz="2000" spc="80" dirty="0">
                <a:latin typeface="Times New Roman"/>
                <a:cs typeface="Times New Roman"/>
              </a:rPr>
              <a:t>the 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470" dirty="0">
                <a:latin typeface="Times New Roman"/>
                <a:cs typeface="Times New Roman"/>
              </a:rPr>
              <a:t>memory  </a:t>
            </a:r>
            <a:r>
              <a:rPr sz="2000" spc="50" dirty="0">
                <a:latin typeface="Times New Roman"/>
                <a:cs typeface="Times New Roman"/>
              </a:rPr>
              <a:t>location LOC </a:t>
            </a:r>
            <a:r>
              <a:rPr sz="2000" spc="45" dirty="0">
                <a:latin typeface="Times New Roman"/>
                <a:cs typeface="Times New Roman"/>
              </a:rPr>
              <a:t>are </a:t>
            </a:r>
            <a:r>
              <a:rPr sz="2000" spc="70" dirty="0">
                <a:latin typeface="Times New Roman"/>
                <a:cs typeface="Times New Roman"/>
              </a:rPr>
              <a:t>transferred </a:t>
            </a:r>
            <a:r>
              <a:rPr sz="2000" spc="65" dirty="0">
                <a:latin typeface="Times New Roman"/>
                <a:cs typeface="Times New Roman"/>
              </a:rPr>
              <a:t>into </a:t>
            </a:r>
            <a:r>
              <a:rPr sz="2000" spc="55" dirty="0">
                <a:latin typeface="Times New Roman"/>
                <a:cs typeface="Times New Roman"/>
              </a:rPr>
              <a:t>processor register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R1</a:t>
            </a:r>
            <a:endParaRPr sz="2000" dirty="0">
              <a:latin typeface="Times New Roman"/>
              <a:cs typeface="Times New Roman"/>
            </a:endParaRPr>
          </a:p>
          <a:p>
            <a:pPr marL="926465" marR="37465" lvl="1" indent="-44259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90" dirty="0">
                <a:latin typeface="Times New Roman"/>
                <a:cs typeface="Times New Roman"/>
              </a:rPr>
              <a:t>another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spc="295" dirty="0">
                <a:latin typeface="Times New Roman"/>
                <a:cs typeface="Times New Roman"/>
              </a:rPr>
              <a:t>R3</a:t>
            </a:r>
            <a:r>
              <a:rPr sz="2000" spc="295" dirty="0">
                <a:latin typeface="Wingdings"/>
                <a:cs typeface="Wingdings"/>
              </a:rPr>
              <a:t>€</a:t>
            </a:r>
            <a:r>
              <a:rPr sz="2000" spc="295" dirty="0">
                <a:latin typeface="Times New Roman"/>
                <a:cs typeface="Times New Roman"/>
              </a:rPr>
              <a:t>[R1]+[R2] </a:t>
            </a:r>
            <a:r>
              <a:rPr sz="2000" spc="95" dirty="0">
                <a:latin typeface="Times New Roman"/>
                <a:cs typeface="Times New Roman"/>
              </a:rPr>
              <a:t>means </a:t>
            </a:r>
            <a:r>
              <a:rPr sz="2000" spc="75" dirty="0">
                <a:latin typeface="Times New Roman"/>
                <a:cs typeface="Times New Roman"/>
              </a:rPr>
              <a:t>that </a:t>
            </a:r>
            <a:r>
              <a:rPr sz="2000" spc="100" dirty="0">
                <a:latin typeface="Times New Roman"/>
                <a:cs typeface="Times New Roman"/>
              </a:rPr>
              <a:t>adds </a:t>
            </a:r>
            <a:r>
              <a:rPr sz="2000" spc="80" dirty="0">
                <a:latin typeface="Times New Roman"/>
                <a:cs typeface="Times New Roman"/>
              </a:rPr>
              <a:t>the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330" dirty="0">
                <a:latin typeface="Times New Roman"/>
                <a:cs typeface="Times New Roman"/>
              </a:rPr>
              <a:t>contents 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55" dirty="0">
                <a:latin typeface="Times New Roman"/>
                <a:cs typeface="Times New Roman"/>
              </a:rPr>
              <a:t>registers </a:t>
            </a:r>
            <a:r>
              <a:rPr sz="2000" spc="-5" dirty="0">
                <a:latin typeface="Times New Roman"/>
                <a:cs typeface="Times New Roman"/>
              </a:rPr>
              <a:t>R1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R2,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85" dirty="0">
                <a:latin typeface="Times New Roman"/>
                <a:cs typeface="Times New Roman"/>
              </a:rPr>
              <a:t>then </a:t>
            </a:r>
            <a:r>
              <a:rPr sz="2000" spc="45" dirty="0">
                <a:latin typeface="Times New Roman"/>
                <a:cs typeface="Times New Roman"/>
              </a:rPr>
              <a:t>places </a:t>
            </a:r>
            <a:r>
              <a:rPr sz="2000" spc="70" dirty="0">
                <a:latin typeface="Times New Roman"/>
                <a:cs typeface="Times New Roman"/>
              </a:rPr>
              <a:t>their </a:t>
            </a:r>
            <a:r>
              <a:rPr sz="2000" spc="75" dirty="0">
                <a:latin typeface="Times New Roman"/>
                <a:cs typeface="Times New Roman"/>
              </a:rPr>
              <a:t>sum </a:t>
            </a:r>
            <a:r>
              <a:rPr sz="2000" spc="65" dirty="0">
                <a:latin typeface="Times New Roman"/>
                <a:cs typeface="Times New Roman"/>
              </a:rPr>
              <a:t>into </a:t>
            </a:r>
            <a:r>
              <a:rPr sz="2000" spc="55" dirty="0">
                <a:latin typeface="Times New Roman"/>
                <a:cs typeface="Times New Roman"/>
              </a:rPr>
              <a:t>register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9097" y="10607"/>
            <a:ext cx="221424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</a:t>
            </a:r>
            <a:r>
              <a:rPr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54F6A725-C790-4F23-80DD-E3CF8F7984DC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97011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= A + 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A             </a:t>
            </a:r>
          </a:p>
          <a:p>
            <a:r>
              <a:rPr lang="en-GB" dirty="0" smtClean="0"/>
              <a:t>Read B</a:t>
            </a:r>
          </a:p>
          <a:p>
            <a:r>
              <a:rPr lang="en-GB" dirty="0" smtClean="0"/>
              <a:t>Add A, B</a:t>
            </a:r>
          </a:p>
          <a:p>
            <a:r>
              <a:rPr lang="en-GB" dirty="0" smtClean="0"/>
              <a:t>Move B, C</a:t>
            </a:r>
          </a:p>
          <a:p>
            <a:r>
              <a:rPr lang="en-GB" dirty="0" smtClean="0"/>
              <a:t>Print C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32F3D678-1D9A-4C1E-9EAB-486AC30E75F3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18</a:t>
            </a:fld>
            <a:endParaRPr lang="en-GB" spc="-5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492"/>
              </p:ext>
            </p:extLst>
          </p:nvPr>
        </p:nvGraphicFramePr>
        <p:xfrm>
          <a:off x="1439334" y="3823932"/>
          <a:ext cx="63838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790100275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48418852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75787533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2505285459"/>
                    </a:ext>
                  </a:extLst>
                </a:gridCol>
              </a:tblGrid>
              <a:tr h="1173518">
                <a:tc>
                  <a:txBody>
                    <a:bodyPr/>
                    <a:lstStyle/>
                    <a:p>
                      <a:endParaRPr lang="en-GB" sz="2400" dirty="0" smtClean="0"/>
                    </a:p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OPCODE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 smtClean="0"/>
                    </a:p>
                    <a:p>
                      <a:r>
                        <a:rPr lang="en-GB" sz="2400" dirty="0" smtClean="0"/>
                        <a:t>Operand list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24503"/>
                  </a:ext>
                </a:extLst>
              </a:tr>
              <a:tr h="1173518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ADD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 </a:t>
                      </a:r>
                    </a:p>
                    <a:p>
                      <a:r>
                        <a:rPr lang="en-GB" sz="2400" dirty="0" smtClean="0"/>
                        <a:t>Source operand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 </a:t>
                      </a:r>
                    </a:p>
                    <a:p>
                      <a:r>
                        <a:rPr lang="en-GB" sz="2400" dirty="0" smtClean="0"/>
                        <a:t>Destination operand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85" y="587069"/>
            <a:ext cx="7973695" cy="5488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70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b="1" spc="90" dirty="0">
                <a:latin typeface="Times New Roman"/>
                <a:cs typeface="Times New Roman"/>
              </a:rPr>
              <a:t>Types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instructions</a:t>
            </a:r>
            <a:endParaRPr sz="2400" b="1" dirty="0">
              <a:latin typeface="Times New Roman"/>
              <a:cs typeface="Times New Roman"/>
            </a:endParaRPr>
          </a:p>
          <a:p>
            <a:pPr marL="927735" lvl="1" indent="-444500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spc="80" dirty="0">
                <a:latin typeface="Times New Roman"/>
                <a:cs typeface="Times New Roman"/>
              </a:rPr>
              <a:t>Zero-address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instruction</a:t>
            </a:r>
            <a:endParaRPr sz="2000" dirty="0">
              <a:latin typeface="Times New Roman"/>
              <a:cs typeface="Times New Roman"/>
            </a:endParaRPr>
          </a:p>
          <a:p>
            <a:pPr marL="929005" lvl="1" indent="-44577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9005" algn="l"/>
                <a:tab pos="929640" algn="l"/>
              </a:tabLst>
            </a:pPr>
            <a:r>
              <a:rPr sz="2000" spc="75" dirty="0">
                <a:latin typeface="Times New Roman"/>
                <a:cs typeface="Times New Roman"/>
              </a:rPr>
              <a:t>One-address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instruction</a:t>
            </a:r>
            <a:endParaRPr sz="20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85" dirty="0">
                <a:latin typeface="Times New Roman"/>
                <a:cs typeface="Times New Roman"/>
              </a:rPr>
              <a:t>Two-address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instruction</a:t>
            </a:r>
            <a:endParaRPr sz="20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80" dirty="0">
                <a:latin typeface="Times New Roman"/>
                <a:cs typeface="Times New Roman"/>
              </a:rPr>
              <a:t>Three-address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instruction</a:t>
            </a:r>
            <a:endParaRPr sz="2000" dirty="0">
              <a:latin typeface="Times New Roman"/>
              <a:cs typeface="Times New Roman"/>
            </a:endParaRPr>
          </a:p>
          <a:p>
            <a:pPr marL="490855" indent="-478790">
              <a:lnSpc>
                <a:spcPct val="10000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b="1" spc="95" dirty="0">
                <a:latin typeface="Times New Roman"/>
                <a:cs typeface="Times New Roman"/>
              </a:rPr>
              <a:t>Zero-address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instruction</a:t>
            </a:r>
            <a:endParaRPr sz="2400" b="1" dirty="0">
              <a:latin typeface="Times New Roman"/>
              <a:cs typeface="Times New Roman"/>
            </a:endParaRPr>
          </a:p>
          <a:p>
            <a:pPr marL="927735" marR="117475" lvl="1" indent="-443865" algn="just">
              <a:lnSpc>
                <a:spcPct val="100499"/>
              </a:lnSpc>
              <a:spcBef>
                <a:spcPts val="49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1385" algn="l"/>
              </a:tabLst>
            </a:pP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spc="50" dirty="0">
                <a:latin typeface="Times New Roman"/>
                <a:cs typeface="Times New Roman"/>
              </a:rPr>
              <a:t>store </a:t>
            </a:r>
            <a:r>
              <a:rPr sz="2000" spc="110" dirty="0">
                <a:latin typeface="Times New Roman"/>
                <a:cs typeface="Times New Roman"/>
              </a:rPr>
              <a:t>operands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90" dirty="0">
                <a:latin typeface="Times New Roman"/>
                <a:cs typeface="Times New Roman"/>
              </a:rPr>
              <a:t>structure </a:t>
            </a:r>
            <a:r>
              <a:rPr sz="2000" spc="50" dirty="0">
                <a:latin typeface="Times New Roman"/>
                <a:cs typeface="Times New Roman"/>
              </a:rPr>
              <a:t>called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b="1" spc="70" dirty="0">
                <a:latin typeface="Times New Roman"/>
                <a:cs typeface="Times New Roman"/>
              </a:rPr>
              <a:t>pushdown  </a:t>
            </a:r>
            <a:r>
              <a:rPr sz="2000" b="1" spc="20" dirty="0">
                <a:latin typeface="Times New Roman"/>
                <a:cs typeface="Times New Roman"/>
              </a:rPr>
              <a:t>stack</a:t>
            </a:r>
            <a:endParaRPr sz="2000" dirty="0">
              <a:latin typeface="Times New Roman"/>
              <a:cs typeface="Times New Roman"/>
            </a:endParaRPr>
          </a:p>
          <a:p>
            <a:pPr marL="492125" indent="-480059">
              <a:lnSpc>
                <a:spcPct val="100000"/>
              </a:lnSpc>
              <a:spcBef>
                <a:spcPts val="530"/>
              </a:spcBef>
              <a:buClr>
                <a:srgbClr val="009A00"/>
              </a:buClr>
              <a:buFont typeface="Wingdings"/>
              <a:buChar char=""/>
              <a:tabLst>
                <a:tab pos="492125" algn="l"/>
                <a:tab pos="492759" algn="l"/>
              </a:tabLst>
            </a:pPr>
            <a:r>
              <a:rPr sz="2400" b="1" spc="90" dirty="0">
                <a:latin typeface="Times New Roman"/>
                <a:cs typeface="Times New Roman"/>
              </a:rPr>
              <a:t>One-address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instruction</a:t>
            </a:r>
            <a:endParaRPr sz="2400" b="1" dirty="0">
              <a:latin typeface="Times New Roman"/>
              <a:cs typeface="Times New Roman"/>
            </a:endParaRPr>
          </a:p>
          <a:p>
            <a:pPr marL="920750" lvl="1" indent="-437515" algn="just">
              <a:lnSpc>
                <a:spcPct val="100000"/>
              </a:lnSpc>
              <a:spcBef>
                <a:spcPts val="509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1385" algn="l"/>
              </a:tabLst>
            </a:pP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55" dirty="0">
                <a:latin typeface="Times New Roman"/>
                <a:cs typeface="Times New Roman"/>
              </a:rPr>
              <a:t>form: </a:t>
            </a:r>
            <a:r>
              <a:rPr sz="2000" b="1" spc="20" dirty="0">
                <a:solidFill>
                  <a:srgbClr val="0033CC"/>
                </a:solidFill>
                <a:latin typeface="Times New Roman"/>
                <a:cs typeface="Times New Roman"/>
              </a:rPr>
              <a:t>Operation</a:t>
            </a:r>
            <a:r>
              <a:rPr sz="2000" b="1" spc="2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33CC"/>
                </a:solidFill>
                <a:latin typeface="Times New Roman"/>
                <a:cs typeface="Times New Roman"/>
              </a:rPr>
              <a:t>Destination</a:t>
            </a:r>
            <a:endParaRPr sz="2000" dirty="0">
              <a:latin typeface="Times New Roman"/>
              <a:cs typeface="Times New Roman"/>
            </a:endParaRPr>
          </a:p>
          <a:p>
            <a:pPr marL="920750" marR="5080" lvl="1" indent="-436880" algn="just">
              <a:lnSpc>
                <a:spcPct val="100000"/>
              </a:lnSpc>
              <a:spcBef>
                <a:spcPts val="47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1385" algn="l"/>
              </a:tabLst>
            </a:pP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b="1" spc="35" dirty="0">
                <a:latin typeface="Times New Roman"/>
                <a:cs typeface="Times New Roman"/>
              </a:rPr>
              <a:t>Add </a:t>
            </a:r>
            <a:r>
              <a:rPr sz="2000" b="1" spc="5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: </a:t>
            </a:r>
            <a:r>
              <a:rPr sz="2000" spc="90" dirty="0">
                <a:latin typeface="Times New Roman"/>
                <a:cs typeface="Times New Roman"/>
              </a:rPr>
              <a:t>add </a:t>
            </a:r>
            <a:r>
              <a:rPr sz="2000" spc="80" dirty="0">
                <a:latin typeface="Times New Roman"/>
                <a:cs typeface="Times New Roman"/>
              </a:rPr>
              <a:t>the 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5" dirty="0">
                <a:latin typeface="Times New Roman"/>
                <a:cs typeface="Times New Roman"/>
              </a:rPr>
              <a:t>memory </a:t>
            </a:r>
            <a:r>
              <a:rPr sz="2000" spc="50" dirty="0">
                <a:latin typeface="Times New Roman"/>
                <a:cs typeface="Times New Roman"/>
              </a:rPr>
              <a:t>location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40" dirty="0">
                <a:latin typeface="Times New Roman"/>
                <a:cs typeface="Times New Roman"/>
              </a:rPr>
              <a:t>to  </a:t>
            </a:r>
            <a:r>
              <a:rPr sz="2000" spc="80" dirty="0">
                <a:latin typeface="Times New Roman"/>
                <a:cs typeface="Times New Roman"/>
              </a:rPr>
              <a:t>the 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accumulator </a:t>
            </a:r>
            <a:r>
              <a:rPr sz="2000" spc="55" dirty="0">
                <a:latin typeface="Times New Roman"/>
                <a:cs typeface="Times New Roman"/>
              </a:rPr>
              <a:t>register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50" dirty="0">
                <a:latin typeface="Times New Roman"/>
                <a:cs typeface="Times New Roman"/>
              </a:rPr>
              <a:t>place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sum </a:t>
            </a:r>
            <a:r>
              <a:rPr sz="2000" spc="35" dirty="0">
                <a:latin typeface="Times New Roman"/>
                <a:cs typeface="Times New Roman"/>
              </a:rPr>
              <a:t>back  </a:t>
            </a:r>
            <a:r>
              <a:rPr sz="2000" spc="65" dirty="0">
                <a:latin typeface="Times New Roman"/>
                <a:cs typeface="Times New Roman"/>
              </a:rPr>
              <a:t>into </a:t>
            </a:r>
            <a:r>
              <a:rPr sz="2000" spc="80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accumulator</a:t>
            </a:r>
            <a:endParaRPr sz="2000" dirty="0">
              <a:latin typeface="Times New Roman"/>
              <a:cs typeface="Times New Roman"/>
            </a:endParaRPr>
          </a:p>
          <a:p>
            <a:pPr marL="920750" marR="302260" lvl="1" indent="-436880" algn="just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8369" algn="l"/>
              </a:tabLst>
            </a:pP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90" dirty="0">
                <a:latin typeface="Times New Roman"/>
                <a:cs typeface="Times New Roman"/>
              </a:rPr>
              <a:t>another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b="1" spc="10" dirty="0">
                <a:latin typeface="Times New Roman"/>
                <a:cs typeface="Times New Roman"/>
              </a:rPr>
              <a:t>Load 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spc="60" dirty="0">
                <a:latin typeface="Times New Roman"/>
                <a:cs typeface="Times New Roman"/>
              </a:rPr>
              <a:t>copies </a:t>
            </a:r>
            <a:r>
              <a:rPr sz="2000" spc="80" dirty="0">
                <a:latin typeface="Times New Roman"/>
                <a:cs typeface="Times New Roman"/>
              </a:rPr>
              <a:t>the 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90" dirty="0">
                <a:latin typeface="Times New Roman"/>
                <a:cs typeface="Times New Roman"/>
              </a:rPr>
              <a:t>memory  </a:t>
            </a:r>
            <a:r>
              <a:rPr sz="2000" spc="50" dirty="0">
                <a:latin typeface="Times New Roman"/>
                <a:cs typeface="Times New Roman"/>
              </a:rPr>
              <a:t>location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65" dirty="0">
                <a:latin typeface="Times New Roman"/>
                <a:cs typeface="Times New Roman"/>
              </a:rPr>
              <a:t>into </a:t>
            </a:r>
            <a:r>
              <a:rPr sz="2000" spc="80" dirty="0">
                <a:latin typeface="Times New Roman"/>
                <a:cs typeface="Times New Roman"/>
              </a:rPr>
              <a:t>the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accumulator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4420" y="10607"/>
            <a:ext cx="538353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b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2732098F-168C-4745-8E02-CE003FADC31B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042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85" y="591565"/>
            <a:ext cx="7040880" cy="48450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99109" indent="-487045">
              <a:lnSpc>
                <a:spcPct val="100000"/>
              </a:lnSpc>
              <a:spcBef>
                <a:spcPts val="670"/>
              </a:spcBef>
              <a:buClr>
                <a:srgbClr val="009A00"/>
              </a:buClr>
              <a:buFont typeface="Wingdings"/>
              <a:buChar char=""/>
              <a:tabLst>
                <a:tab pos="499109" algn="l"/>
                <a:tab pos="499745" algn="l"/>
              </a:tabLst>
            </a:pPr>
            <a:r>
              <a:rPr sz="2400" spc="85" dirty="0">
                <a:latin typeface="Times New Roman"/>
                <a:cs typeface="Times New Roman"/>
              </a:rPr>
              <a:t>Numbers, Arithmetic </a:t>
            </a:r>
            <a:r>
              <a:rPr sz="2400" spc="95" dirty="0">
                <a:latin typeface="Times New Roman"/>
                <a:cs typeface="Times New Roman"/>
              </a:rPr>
              <a:t>Operations,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Characters</a:t>
            </a:r>
            <a:endParaRPr sz="2400" dirty="0">
              <a:latin typeface="Times New Roman"/>
              <a:cs typeface="Times New Roman"/>
            </a:endParaRPr>
          </a:p>
          <a:p>
            <a:pPr marL="491490" indent="-479425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2125" algn="l"/>
              </a:tabLst>
            </a:pPr>
            <a:r>
              <a:rPr sz="2400" spc="90" dirty="0">
                <a:latin typeface="Times New Roman"/>
                <a:cs typeface="Times New Roman"/>
              </a:rPr>
              <a:t>Memory </a:t>
            </a:r>
            <a:r>
              <a:rPr sz="2400" spc="70" dirty="0">
                <a:latin typeface="Times New Roman"/>
                <a:cs typeface="Times New Roman"/>
              </a:rPr>
              <a:t>Locations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Addresses</a:t>
            </a:r>
            <a:endParaRPr sz="2400" dirty="0">
              <a:latin typeface="Times New Roman"/>
              <a:cs typeface="Times New Roman"/>
            </a:endParaRPr>
          </a:p>
          <a:p>
            <a:pPr marL="491490" indent="-479425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2125" algn="l"/>
              </a:tabLst>
            </a:pPr>
            <a:r>
              <a:rPr sz="2400" spc="95" dirty="0">
                <a:latin typeface="Times New Roman"/>
                <a:cs typeface="Times New Roman"/>
              </a:rPr>
              <a:t>Memory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Operation</a:t>
            </a:r>
            <a:endParaRPr sz="24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95" dirty="0">
                <a:latin typeface="Times New Roman"/>
                <a:cs typeface="Times New Roman"/>
              </a:rPr>
              <a:t>Instructions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90" dirty="0">
                <a:latin typeface="Times New Roman"/>
                <a:cs typeface="Times New Roman"/>
              </a:rPr>
              <a:t>Instruction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Sequencing</a:t>
            </a:r>
            <a:endParaRPr sz="2400" dirty="0">
              <a:latin typeface="Times New Roman"/>
              <a:cs typeface="Times New Roman"/>
            </a:endParaRPr>
          </a:p>
          <a:p>
            <a:pPr marL="490855" indent="-478790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spc="100" dirty="0">
                <a:latin typeface="Times New Roman"/>
                <a:cs typeface="Times New Roman"/>
              </a:rPr>
              <a:t>Addressing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Modes</a:t>
            </a:r>
            <a:endParaRPr sz="2400" dirty="0">
              <a:latin typeface="Times New Roman"/>
              <a:cs typeface="Times New Roman"/>
            </a:endParaRPr>
          </a:p>
          <a:p>
            <a:pPr marL="490855" indent="-478790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spc="80" dirty="0">
                <a:latin typeface="Times New Roman"/>
                <a:cs typeface="Times New Roman"/>
              </a:rPr>
              <a:t>Assembly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20" dirty="0">
                <a:latin typeface="Times New Roman"/>
                <a:cs typeface="Times New Roman"/>
              </a:rPr>
              <a:t>Basic </a:t>
            </a:r>
            <a:r>
              <a:rPr sz="2400" spc="114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/ </a:t>
            </a:r>
            <a:r>
              <a:rPr sz="2400" spc="140" dirty="0">
                <a:latin typeface="Times New Roman"/>
                <a:cs typeface="Times New Roman"/>
              </a:rPr>
              <a:t>Output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Operations</a:t>
            </a:r>
            <a:endParaRPr sz="24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40" dirty="0">
                <a:latin typeface="Times New Roman"/>
                <a:cs typeface="Times New Roman"/>
              </a:rPr>
              <a:t>Stacks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Queues</a:t>
            </a:r>
            <a:endParaRPr sz="24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100" dirty="0">
                <a:latin typeface="Times New Roman"/>
                <a:cs typeface="Times New Roman"/>
              </a:rPr>
              <a:t>Subroutines</a:t>
            </a:r>
            <a:endParaRPr sz="24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90" dirty="0">
                <a:latin typeface="Times New Roman"/>
                <a:cs typeface="Times New Roman"/>
              </a:rPr>
              <a:t>Linked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List</a:t>
            </a:r>
            <a:endParaRPr sz="24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105" dirty="0">
                <a:latin typeface="Times New Roman"/>
                <a:cs typeface="Times New Roman"/>
              </a:rPr>
              <a:t>Encoding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80" dirty="0">
                <a:latin typeface="Times New Roman"/>
                <a:cs typeface="Times New Roman"/>
              </a:rPr>
              <a:t>Machine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Instructions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5778" y="10607"/>
            <a:ext cx="141160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5DAB0A8E-A597-40EF-890D-603AF4470CF7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80413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85" y="587069"/>
            <a:ext cx="8180070" cy="5234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70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b="1" spc="105" dirty="0">
                <a:latin typeface="Times New Roman"/>
                <a:cs typeface="Times New Roman"/>
              </a:rPr>
              <a:t>Two-address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instruction</a:t>
            </a:r>
            <a:endParaRPr sz="2400" b="1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55" dirty="0">
                <a:latin typeface="Times New Roman"/>
                <a:cs typeface="Times New Roman"/>
              </a:rPr>
              <a:t>form: </a:t>
            </a:r>
            <a:r>
              <a:rPr sz="2000" b="1" spc="20" dirty="0">
                <a:solidFill>
                  <a:srgbClr val="0033CC"/>
                </a:solidFill>
                <a:latin typeface="Times New Roman"/>
                <a:cs typeface="Times New Roman"/>
              </a:rPr>
              <a:t>Operation Source,</a:t>
            </a:r>
            <a:r>
              <a:rPr sz="2000" b="1" spc="3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spc="55" dirty="0">
                <a:solidFill>
                  <a:srgbClr val="0033CC"/>
                </a:solidFill>
                <a:latin typeface="Times New Roman"/>
                <a:cs typeface="Times New Roman"/>
              </a:rPr>
              <a:t>Destination</a:t>
            </a:r>
            <a:endParaRPr sz="20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b="1" spc="35" dirty="0">
                <a:latin typeface="Times New Roman"/>
                <a:cs typeface="Times New Roman"/>
              </a:rPr>
              <a:t>Add </a:t>
            </a:r>
            <a:r>
              <a:rPr sz="2000" b="1" spc="25" dirty="0">
                <a:latin typeface="Times New Roman"/>
                <a:cs typeface="Times New Roman"/>
              </a:rPr>
              <a:t>A, </a:t>
            </a:r>
            <a:r>
              <a:rPr sz="2000" b="1" spc="20" dirty="0">
                <a:latin typeface="Times New Roman"/>
                <a:cs typeface="Times New Roman"/>
              </a:rPr>
              <a:t>B</a:t>
            </a:r>
            <a:r>
              <a:rPr sz="2000" spc="20" dirty="0">
                <a:latin typeface="Times New Roman"/>
                <a:cs typeface="Times New Roman"/>
              </a:rPr>
              <a:t>: </a:t>
            </a:r>
            <a:r>
              <a:rPr sz="2000" spc="80" dirty="0">
                <a:latin typeface="Times New Roman"/>
                <a:cs typeface="Times New Roman"/>
              </a:rPr>
              <a:t>performs the operation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345" dirty="0">
                <a:latin typeface="Times New Roman"/>
                <a:cs typeface="Times New Roman"/>
              </a:rPr>
              <a:t>B</a:t>
            </a:r>
            <a:r>
              <a:rPr sz="2000" spc="345" dirty="0">
                <a:latin typeface="Wingdings"/>
                <a:cs typeface="Wingdings"/>
              </a:rPr>
              <a:t>€</a:t>
            </a:r>
            <a:r>
              <a:rPr sz="2000" spc="345" dirty="0">
                <a:latin typeface="Times New Roman"/>
                <a:cs typeface="Times New Roman"/>
              </a:rPr>
              <a:t>[A]+[B].</a:t>
            </a:r>
            <a:endParaRPr sz="2000" dirty="0">
              <a:latin typeface="Times New Roman"/>
              <a:cs typeface="Times New Roman"/>
            </a:endParaRPr>
          </a:p>
          <a:p>
            <a:pPr marL="925194" marR="78105" indent="2540">
              <a:lnSpc>
                <a:spcPct val="100000"/>
              </a:lnSpc>
            </a:pPr>
            <a:r>
              <a:rPr sz="2000" spc="90" dirty="0">
                <a:latin typeface="Times New Roman"/>
                <a:cs typeface="Times New Roman"/>
              </a:rPr>
              <a:t>When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sum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70" dirty="0">
                <a:latin typeface="Times New Roman"/>
                <a:cs typeface="Times New Roman"/>
              </a:rPr>
              <a:t>calculated,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0" dirty="0">
                <a:latin typeface="Times New Roman"/>
                <a:cs typeface="Times New Roman"/>
              </a:rPr>
              <a:t>result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65" dirty="0">
                <a:latin typeface="Times New Roman"/>
                <a:cs typeface="Times New Roman"/>
              </a:rPr>
              <a:t>sent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memory </a:t>
            </a:r>
            <a:r>
              <a:rPr sz="2000" spc="105" dirty="0">
                <a:latin typeface="Times New Roman"/>
                <a:cs typeface="Times New Roman"/>
              </a:rPr>
              <a:t>and  </a:t>
            </a:r>
            <a:r>
              <a:rPr sz="2000" spc="65" dirty="0">
                <a:latin typeface="Times New Roman"/>
                <a:cs typeface="Times New Roman"/>
              </a:rPr>
              <a:t>stored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55" dirty="0">
                <a:latin typeface="Times New Roman"/>
                <a:cs typeface="Times New Roman"/>
              </a:rPr>
              <a:t>location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B</a:t>
            </a:r>
            <a:endParaRPr sz="2000" dirty="0">
              <a:latin typeface="Times New Roman"/>
              <a:cs typeface="Times New Roman"/>
            </a:endParaRPr>
          </a:p>
          <a:p>
            <a:pPr marL="920750" marR="66675" lvl="1" indent="-43688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90" dirty="0">
                <a:latin typeface="Times New Roman"/>
                <a:cs typeface="Times New Roman"/>
              </a:rPr>
              <a:t>another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b="1" spc="40" dirty="0">
                <a:latin typeface="Times New Roman"/>
                <a:cs typeface="Times New Roman"/>
              </a:rPr>
              <a:t>Move </a:t>
            </a:r>
            <a:r>
              <a:rPr sz="2000" b="1" spc="-5" dirty="0">
                <a:latin typeface="Times New Roman"/>
                <a:cs typeface="Times New Roman"/>
              </a:rPr>
              <a:t>B, C </a:t>
            </a:r>
            <a:r>
              <a:rPr sz="2000" spc="-60" dirty="0">
                <a:latin typeface="Times New Roman"/>
                <a:cs typeface="Times New Roman"/>
              </a:rPr>
              <a:t>: </a:t>
            </a:r>
            <a:r>
              <a:rPr sz="2000" spc="80" dirty="0">
                <a:latin typeface="Times New Roman"/>
                <a:cs typeface="Times New Roman"/>
              </a:rPr>
              <a:t>performs the operation  </a:t>
            </a:r>
            <a:r>
              <a:rPr sz="2000" spc="30" dirty="0">
                <a:latin typeface="Times New Roman"/>
                <a:cs typeface="Times New Roman"/>
              </a:rPr>
              <a:t>C</a:t>
            </a:r>
            <a:r>
              <a:rPr sz="2000" spc="30" dirty="0">
                <a:latin typeface="Wingdings"/>
                <a:cs typeface="Wingdings"/>
              </a:rPr>
              <a:t>€</a:t>
            </a:r>
            <a:r>
              <a:rPr sz="2000" spc="30" dirty="0">
                <a:latin typeface="Times New Roman"/>
                <a:cs typeface="Times New Roman"/>
              </a:rPr>
              <a:t>[B], </a:t>
            </a:r>
            <a:r>
              <a:rPr sz="2000" spc="65" dirty="0">
                <a:latin typeface="Times New Roman"/>
                <a:cs typeface="Times New Roman"/>
              </a:rPr>
              <a:t>leaving </a:t>
            </a:r>
            <a:r>
              <a:rPr sz="2000" spc="80" dirty="0">
                <a:latin typeface="Times New Roman"/>
                <a:cs typeface="Times New Roman"/>
              </a:rPr>
              <a:t>the 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55" dirty="0">
                <a:latin typeface="Times New Roman"/>
                <a:cs typeface="Times New Roman"/>
              </a:rPr>
              <a:t>location </a:t>
            </a:r>
            <a:r>
              <a:rPr sz="2000" spc="-114" dirty="0">
                <a:latin typeface="Times New Roman"/>
                <a:cs typeface="Times New Roman"/>
              </a:rPr>
              <a:t>B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unchanged</a:t>
            </a:r>
            <a:endParaRPr sz="20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b="1" spc="95" dirty="0">
                <a:latin typeface="Times New Roman"/>
                <a:cs typeface="Times New Roman"/>
              </a:rPr>
              <a:t>Three-address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instruction</a:t>
            </a:r>
            <a:endParaRPr sz="2400" b="1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50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55" dirty="0">
                <a:latin typeface="Times New Roman"/>
                <a:cs typeface="Times New Roman"/>
              </a:rPr>
              <a:t>form: </a:t>
            </a:r>
            <a:r>
              <a:rPr sz="2000" b="1" spc="20" dirty="0">
                <a:solidFill>
                  <a:srgbClr val="0033CC"/>
                </a:solidFill>
                <a:latin typeface="Times New Roman"/>
                <a:cs typeface="Times New Roman"/>
              </a:rPr>
              <a:t>Operation </a:t>
            </a:r>
            <a:r>
              <a:rPr sz="20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Source1, </a:t>
            </a:r>
            <a:r>
              <a:rPr sz="2000" b="1" spc="20" dirty="0">
                <a:solidFill>
                  <a:srgbClr val="0033CC"/>
                </a:solidFill>
                <a:latin typeface="Times New Roman"/>
                <a:cs typeface="Times New Roman"/>
              </a:rPr>
              <a:t>Source2,</a:t>
            </a:r>
            <a:r>
              <a:rPr sz="2000" b="1" spc="40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spc="55" dirty="0">
                <a:solidFill>
                  <a:srgbClr val="0033CC"/>
                </a:solidFill>
                <a:latin typeface="Times New Roman"/>
                <a:cs typeface="Times New Roman"/>
              </a:rPr>
              <a:t>Destination</a:t>
            </a:r>
            <a:endParaRPr sz="2000" dirty="0">
              <a:latin typeface="Times New Roman"/>
              <a:cs typeface="Times New Roman"/>
            </a:endParaRPr>
          </a:p>
          <a:p>
            <a:pPr marL="927100" marR="5080" lvl="1" indent="-443230">
              <a:lnSpc>
                <a:spcPct val="100000"/>
              </a:lnSpc>
              <a:spcBef>
                <a:spcPts val="47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b="1" spc="35" dirty="0">
                <a:latin typeface="Times New Roman"/>
                <a:cs typeface="Times New Roman"/>
              </a:rPr>
              <a:t>Add </a:t>
            </a:r>
            <a:r>
              <a:rPr sz="2000" b="1" spc="25" dirty="0">
                <a:latin typeface="Times New Roman"/>
                <a:cs typeface="Times New Roman"/>
              </a:rPr>
              <a:t>A, </a:t>
            </a:r>
            <a:r>
              <a:rPr sz="2000" b="1" spc="-5" dirty="0">
                <a:latin typeface="Times New Roman"/>
                <a:cs typeface="Times New Roman"/>
              </a:rPr>
              <a:t>B, </a:t>
            </a:r>
            <a:r>
              <a:rPr sz="2000" b="1" spc="20" dirty="0">
                <a:latin typeface="Times New Roman"/>
                <a:cs typeface="Times New Roman"/>
              </a:rPr>
              <a:t>C</a:t>
            </a:r>
            <a:r>
              <a:rPr sz="2000" spc="20" dirty="0">
                <a:latin typeface="Times New Roman"/>
                <a:cs typeface="Times New Roman"/>
              </a:rPr>
              <a:t>: </a:t>
            </a:r>
            <a:r>
              <a:rPr sz="2000" spc="100" dirty="0">
                <a:latin typeface="Times New Roman"/>
                <a:cs typeface="Times New Roman"/>
              </a:rPr>
              <a:t>adds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B,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0" dirty="0">
                <a:latin typeface="Times New Roman"/>
                <a:cs typeface="Times New Roman"/>
              </a:rPr>
              <a:t>result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65" dirty="0">
                <a:latin typeface="Times New Roman"/>
                <a:cs typeface="Times New Roman"/>
              </a:rPr>
              <a:t>sent </a:t>
            </a:r>
            <a:r>
              <a:rPr sz="2000" spc="40" dirty="0">
                <a:latin typeface="Times New Roman"/>
                <a:cs typeface="Times New Roman"/>
              </a:rPr>
              <a:t>to 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memory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65" dirty="0">
                <a:latin typeface="Times New Roman"/>
                <a:cs typeface="Times New Roman"/>
              </a:rPr>
              <a:t>stored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50" dirty="0">
                <a:latin typeface="Times New Roman"/>
                <a:cs typeface="Times New Roman"/>
              </a:rPr>
              <a:t>location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8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k </a:t>
            </a:r>
            <a:r>
              <a:rPr sz="2000" spc="35" dirty="0">
                <a:latin typeface="Times New Roman"/>
                <a:cs typeface="Times New Roman"/>
              </a:rPr>
              <a:t>bits </a:t>
            </a:r>
            <a:r>
              <a:rPr sz="2000" spc="45" dirty="0">
                <a:latin typeface="Times New Roman"/>
                <a:cs typeface="Times New Roman"/>
              </a:rPr>
              <a:t>are </a:t>
            </a:r>
            <a:r>
              <a:rPr sz="2000" spc="95" dirty="0">
                <a:latin typeface="Times New Roman"/>
                <a:cs typeface="Times New Roman"/>
              </a:rPr>
              <a:t>needed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50" dirty="0">
                <a:latin typeface="Times New Roman"/>
                <a:cs typeface="Times New Roman"/>
              </a:rPr>
              <a:t>specify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memory address</a:t>
            </a:r>
            <a:r>
              <a:rPr sz="2000" spc="6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55" dirty="0">
                <a:latin typeface="Times New Roman"/>
                <a:cs typeface="Times New Roman"/>
              </a:rPr>
              <a:t>each</a:t>
            </a:r>
            <a:endParaRPr sz="2000" dirty="0">
              <a:latin typeface="Times New Roman"/>
              <a:cs typeface="Times New Roman"/>
            </a:endParaRPr>
          </a:p>
          <a:p>
            <a:pPr marL="920750" marR="43815" indent="5715" algn="just">
              <a:lnSpc>
                <a:spcPct val="100000"/>
              </a:lnSpc>
            </a:pPr>
            <a:r>
              <a:rPr sz="2000" spc="105" dirty="0">
                <a:latin typeface="Times New Roman"/>
                <a:cs typeface="Times New Roman"/>
              </a:rPr>
              <a:t>operand,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95" dirty="0">
                <a:latin typeface="Times New Roman"/>
                <a:cs typeface="Times New Roman"/>
              </a:rPr>
              <a:t>encoded </a:t>
            </a:r>
            <a:r>
              <a:rPr sz="2000" spc="55" dirty="0">
                <a:latin typeface="Times New Roman"/>
                <a:cs typeface="Times New Roman"/>
              </a:rPr>
              <a:t>form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0" dirty="0">
                <a:latin typeface="Times New Roman"/>
                <a:cs typeface="Times New Roman"/>
              </a:rPr>
              <a:t>above </a:t>
            </a: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65" dirty="0">
                <a:latin typeface="Times New Roman"/>
                <a:cs typeface="Times New Roman"/>
              </a:rPr>
              <a:t>must contain  </a:t>
            </a:r>
            <a:r>
              <a:rPr sz="2000" spc="25" dirty="0">
                <a:latin typeface="Times New Roman"/>
                <a:cs typeface="Times New Roman"/>
              </a:rPr>
              <a:t>3k </a:t>
            </a:r>
            <a:r>
              <a:rPr sz="2000" spc="35" dirty="0">
                <a:latin typeface="Times New Roman"/>
                <a:cs typeface="Times New Roman"/>
              </a:rPr>
              <a:t>bits </a:t>
            </a: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85" dirty="0">
                <a:latin typeface="Times New Roman"/>
                <a:cs typeface="Times New Roman"/>
              </a:rPr>
              <a:t>addressing purposes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addition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35" dirty="0">
                <a:latin typeface="Times New Roman"/>
                <a:cs typeface="Times New Roman"/>
              </a:rPr>
              <a:t>bits </a:t>
            </a:r>
            <a:r>
              <a:rPr sz="2000" spc="95" dirty="0">
                <a:latin typeface="Times New Roman"/>
                <a:cs typeface="Times New Roman"/>
              </a:rPr>
              <a:t>needed </a:t>
            </a:r>
            <a:r>
              <a:rPr sz="2000" spc="40" dirty="0">
                <a:latin typeface="Times New Roman"/>
                <a:cs typeface="Times New Roman"/>
              </a:rPr>
              <a:t>to  </a:t>
            </a:r>
            <a:r>
              <a:rPr sz="2000" spc="75" dirty="0">
                <a:latin typeface="Times New Roman"/>
                <a:cs typeface="Times New Roman"/>
              </a:rPr>
              <a:t>denote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90" dirty="0">
                <a:latin typeface="Times New Roman"/>
                <a:cs typeface="Times New Roman"/>
              </a:rPr>
              <a:t>Add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operation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4420" y="10607"/>
            <a:ext cx="538353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b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E1E0B0FA-FF3C-4615-BA56-0C96D3FA7EC6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97228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85" y="587069"/>
            <a:ext cx="8260715" cy="27952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99109" indent="-487045">
              <a:lnSpc>
                <a:spcPct val="100000"/>
              </a:lnSpc>
              <a:spcBef>
                <a:spcPts val="705"/>
              </a:spcBef>
              <a:buClr>
                <a:srgbClr val="009A00"/>
              </a:buClr>
              <a:buFont typeface="Wingdings"/>
              <a:buChar char=""/>
              <a:tabLst>
                <a:tab pos="499109" algn="l"/>
                <a:tab pos="499745" algn="l"/>
              </a:tabLst>
            </a:pPr>
            <a:r>
              <a:rPr sz="2400" b="1" spc="125" dirty="0">
                <a:latin typeface="Times New Roman"/>
                <a:cs typeface="Times New Roman"/>
              </a:rPr>
              <a:t>How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95" dirty="0">
                <a:latin typeface="Times New Roman"/>
                <a:cs typeface="Times New Roman"/>
              </a:rPr>
              <a:t>program </a:t>
            </a:r>
            <a:r>
              <a:rPr sz="2400" b="1" spc="25" dirty="0">
                <a:latin typeface="Times New Roman"/>
                <a:cs typeface="Times New Roman"/>
              </a:rPr>
              <a:t>is</a:t>
            </a:r>
            <a:r>
              <a:rPr sz="2400" b="1" spc="365" dirty="0">
                <a:latin typeface="Times New Roman"/>
                <a:cs typeface="Times New Roman"/>
              </a:rPr>
              <a:t> </a:t>
            </a:r>
            <a:r>
              <a:rPr sz="2400" b="1" spc="80" dirty="0">
                <a:latin typeface="Times New Roman"/>
                <a:cs typeface="Times New Roman"/>
              </a:rPr>
              <a:t>executed</a:t>
            </a:r>
            <a:endParaRPr sz="2400" b="1" dirty="0">
              <a:latin typeface="Times New Roman"/>
              <a:cs typeface="Times New Roman"/>
            </a:endParaRPr>
          </a:p>
          <a:p>
            <a:pPr marL="927100" marR="5080" lvl="1" indent="-443865" algn="just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processor </a:t>
            </a:r>
            <a:r>
              <a:rPr sz="2000" spc="70" dirty="0">
                <a:latin typeface="Times New Roman"/>
                <a:cs typeface="Times New Roman"/>
              </a:rPr>
              <a:t>contains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55" dirty="0">
                <a:latin typeface="Times New Roman"/>
                <a:cs typeface="Times New Roman"/>
              </a:rPr>
              <a:t>register </a:t>
            </a:r>
            <a:r>
              <a:rPr sz="2000" spc="50" dirty="0">
                <a:latin typeface="Times New Roman"/>
                <a:cs typeface="Times New Roman"/>
              </a:rPr>
              <a:t>called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program </a:t>
            </a:r>
            <a:r>
              <a:rPr sz="2000" spc="80" dirty="0">
                <a:latin typeface="Times New Roman"/>
                <a:cs typeface="Times New Roman"/>
              </a:rPr>
              <a:t>counter </a:t>
            </a:r>
            <a:r>
              <a:rPr sz="2000" spc="25" dirty="0">
                <a:latin typeface="Times New Roman"/>
                <a:cs typeface="Times New Roman"/>
              </a:rPr>
              <a:t>(PC),  </a:t>
            </a:r>
            <a:r>
              <a:rPr sz="2000" spc="75" dirty="0">
                <a:latin typeface="Times New Roman"/>
                <a:cs typeface="Times New Roman"/>
              </a:rPr>
              <a:t>which </a:t>
            </a:r>
            <a:r>
              <a:rPr sz="2000" spc="85" dirty="0">
                <a:latin typeface="Times New Roman"/>
                <a:cs typeface="Times New Roman"/>
              </a:rPr>
              <a:t>holds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address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20" dirty="0">
                <a:latin typeface="Times New Roman"/>
                <a:cs typeface="Times New Roman"/>
              </a:rPr>
              <a:t>to be </a:t>
            </a:r>
            <a:r>
              <a:rPr sz="2000" spc="65" dirty="0">
                <a:latin typeface="Times New Roman"/>
                <a:cs typeface="Times New Roman"/>
              </a:rPr>
              <a:t>executed </a:t>
            </a:r>
            <a:r>
              <a:rPr sz="2000" spc="40" dirty="0">
                <a:latin typeface="Times New Roman"/>
                <a:cs typeface="Times New Roman"/>
              </a:rPr>
              <a:t>next. </a:t>
            </a:r>
            <a:r>
              <a:rPr sz="2000" spc="20" dirty="0">
                <a:latin typeface="Times New Roman"/>
                <a:cs typeface="Times New Roman"/>
              </a:rPr>
              <a:t>To  </a:t>
            </a:r>
            <a:r>
              <a:rPr sz="2000" spc="45" dirty="0">
                <a:latin typeface="Times New Roman"/>
                <a:cs typeface="Times New Roman"/>
              </a:rPr>
              <a:t>begin </a:t>
            </a:r>
            <a:r>
              <a:rPr sz="2000" spc="65" dirty="0">
                <a:latin typeface="Times New Roman"/>
                <a:cs typeface="Times New Roman"/>
              </a:rPr>
              <a:t>executing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80" dirty="0">
                <a:latin typeface="Times New Roman"/>
                <a:cs typeface="Times New Roman"/>
              </a:rPr>
              <a:t>program, the </a:t>
            </a:r>
            <a:r>
              <a:rPr sz="2000" spc="85" dirty="0">
                <a:latin typeface="Times New Roman"/>
                <a:cs typeface="Times New Roman"/>
              </a:rPr>
              <a:t>address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30" dirty="0">
                <a:latin typeface="Times New Roman"/>
                <a:cs typeface="Times New Roman"/>
              </a:rPr>
              <a:t>its </a:t>
            </a:r>
            <a:r>
              <a:rPr sz="2000" spc="35" dirty="0">
                <a:latin typeface="Times New Roman"/>
                <a:cs typeface="Times New Roman"/>
              </a:rPr>
              <a:t>first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instruction</a:t>
            </a:r>
            <a:endParaRPr sz="2000" dirty="0">
              <a:latin typeface="Times New Roman"/>
              <a:cs typeface="Times New Roman"/>
            </a:endParaRPr>
          </a:p>
          <a:p>
            <a:pPr marL="927100" marR="21590" indent="6985">
              <a:lnSpc>
                <a:spcPct val="100000"/>
              </a:lnSpc>
            </a:pPr>
            <a:r>
              <a:rPr sz="2000" spc="65" dirty="0">
                <a:latin typeface="Times New Roman"/>
                <a:cs typeface="Times New Roman"/>
              </a:rPr>
              <a:t>must </a:t>
            </a:r>
            <a:r>
              <a:rPr sz="2000" spc="20" dirty="0">
                <a:latin typeface="Times New Roman"/>
                <a:cs typeface="Times New Roman"/>
              </a:rPr>
              <a:t>be </a:t>
            </a:r>
            <a:r>
              <a:rPr sz="2000" spc="65" dirty="0">
                <a:latin typeface="Times New Roman"/>
                <a:cs typeface="Times New Roman"/>
              </a:rPr>
              <a:t>placed into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25" dirty="0">
                <a:latin typeface="Times New Roman"/>
                <a:cs typeface="Times New Roman"/>
              </a:rPr>
              <a:t>PC, </a:t>
            </a:r>
            <a:r>
              <a:rPr sz="2000" spc="85" dirty="0">
                <a:latin typeface="Times New Roman"/>
                <a:cs typeface="Times New Roman"/>
              </a:rPr>
              <a:t>then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processor </a:t>
            </a:r>
            <a:r>
              <a:rPr sz="2000" spc="60" dirty="0">
                <a:latin typeface="Times New Roman"/>
                <a:cs typeface="Times New Roman"/>
              </a:rPr>
              <a:t>control </a:t>
            </a:r>
            <a:r>
              <a:rPr sz="2000" spc="50" dirty="0">
                <a:latin typeface="Times New Roman"/>
                <a:cs typeface="Times New Roman"/>
              </a:rPr>
              <a:t>circuits </a:t>
            </a:r>
            <a:r>
              <a:rPr sz="2000" spc="65" dirty="0">
                <a:latin typeface="Times New Roman"/>
                <a:cs typeface="Times New Roman"/>
              </a:rPr>
              <a:t>use 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information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20" dirty="0">
                <a:latin typeface="Times New Roman"/>
                <a:cs typeface="Times New Roman"/>
              </a:rPr>
              <a:t>PC to </a:t>
            </a:r>
            <a:r>
              <a:rPr sz="2000" spc="35" dirty="0">
                <a:latin typeface="Times New Roman"/>
                <a:cs typeface="Times New Roman"/>
              </a:rPr>
              <a:t>fetch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55" dirty="0">
                <a:latin typeface="Times New Roman"/>
                <a:cs typeface="Times New Roman"/>
              </a:rPr>
              <a:t>execute </a:t>
            </a:r>
            <a:r>
              <a:rPr sz="2000" spc="75" dirty="0">
                <a:latin typeface="Times New Roman"/>
                <a:cs typeface="Times New Roman"/>
              </a:rPr>
              <a:t>instruction, one </a:t>
            </a:r>
            <a:r>
              <a:rPr sz="2000" spc="5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65" dirty="0">
                <a:latin typeface="Times New Roman"/>
                <a:cs typeface="Times New Roman"/>
              </a:rPr>
              <a:t>time,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order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75" dirty="0">
                <a:latin typeface="Times New Roman"/>
                <a:cs typeface="Times New Roman"/>
              </a:rPr>
              <a:t>increasing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address</a:t>
            </a:r>
            <a:endParaRPr sz="20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4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b="1" spc="20" dirty="0">
                <a:latin typeface="Times New Roman"/>
                <a:cs typeface="Times New Roman"/>
              </a:rPr>
              <a:t>Basic </a:t>
            </a:r>
            <a:r>
              <a:rPr sz="2400" b="1" spc="95" dirty="0">
                <a:latin typeface="Times New Roman"/>
                <a:cs typeface="Times New Roman"/>
              </a:rPr>
              <a:t>instruction </a:t>
            </a:r>
            <a:r>
              <a:rPr sz="2400" b="1" spc="30" dirty="0">
                <a:latin typeface="Times New Roman"/>
                <a:cs typeface="Times New Roman"/>
              </a:rPr>
              <a:t>cycle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082" y="10607"/>
            <a:ext cx="395033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56BDFE91-A70F-4E6D-8568-6080494D45BA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8282406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pSp>
        <p:nvGrpSpPr>
          <p:cNvPr id="4" name="object 4"/>
          <p:cNvGrpSpPr/>
          <p:nvPr/>
        </p:nvGrpSpPr>
        <p:grpSpPr>
          <a:xfrm>
            <a:off x="1931936" y="4531995"/>
            <a:ext cx="1964055" cy="738505"/>
            <a:chOff x="1931936" y="4531995"/>
            <a:chExt cx="1964055" cy="738505"/>
          </a:xfrm>
        </p:grpSpPr>
        <p:sp>
          <p:nvSpPr>
            <p:cNvPr id="5" name="object 5"/>
            <p:cNvSpPr/>
            <p:nvPr/>
          </p:nvSpPr>
          <p:spPr>
            <a:xfrm>
              <a:off x="1941461" y="4541520"/>
              <a:ext cx="1945005" cy="718820"/>
            </a:xfrm>
            <a:custGeom>
              <a:avLst/>
              <a:gdLst/>
              <a:ahLst/>
              <a:cxnLst/>
              <a:rect l="l" t="t" r="r" b="b"/>
              <a:pathLst>
                <a:path w="1945004" h="718820">
                  <a:moveTo>
                    <a:pt x="1944623" y="718565"/>
                  </a:moveTo>
                  <a:lnTo>
                    <a:pt x="1944623" y="0"/>
                  </a:lnTo>
                  <a:lnTo>
                    <a:pt x="0" y="0"/>
                  </a:lnTo>
                  <a:lnTo>
                    <a:pt x="0" y="718565"/>
                  </a:lnTo>
                  <a:lnTo>
                    <a:pt x="1944623" y="718565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1461" y="4541520"/>
              <a:ext cx="1945005" cy="719455"/>
            </a:xfrm>
            <a:custGeom>
              <a:avLst/>
              <a:gdLst/>
              <a:ahLst/>
              <a:cxnLst/>
              <a:rect l="l" t="t" r="r" b="b"/>
              <a:pathLst>
                <a:path w="1945004" h="719454">
                  <a:moveTo>
                    <a:pt x="0" y="0"/>
                  </a:moveTo>
                  <a:lnTo>
                    <a:pt x="0" y="719327"/>
                  </a:lnTo>
                  <a:lnTo>
                    <a:pt x="1944623" y="719327"/>
                  </a:lnTo>
                  <a:lnTo>
                    <a:pt x="1944623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76110" y="4675251"/>
            <a:ext cx="1028700" cy="448945"/>
            <a:chOff x="276110" y="4675251"/>
            <a:chExt cx="1028700" cy="448945"/>
          </a:xfrm>
        </p:grpSpPr>
        <p:sp>
          <p:nvSpPr>
            <p:cNvPr id="8" name="object 8"/>
            <p:cNvSpPr/>
            <p:nvPr/>
          </p:nvSpPr>
          <p:spPr>
            <a:xfrm>
              <a:off x="285635" y="4684776"/>
              <a:ext cx="1009650" cy="429895"/>
            </a:xfrm>
            <a:custGeom>
              <a:avLst/>
              <a:gdLst/>
              <a:ahLst/>
              <a:cxnLst/>
              <a:rect l="l" t="t" r="r" b="b"/>
              <a:pathLst>
                <a:path w="1009650" h="429895">
                  <a:moveTo>
                    <a:pt x="1009650" y="358139"/>
                  </a:moveTo>
                  <a:lnTo>
                    <a:pt x="1009650" y="71627"/>
                  </a:lnTo>
                  <a:lnTo>
                    <a:pt x="1004030" y="43719"/>
                  </a:lnTo>
                  <a:lnTo>
                    <a:pt x="988695" y="20954"/>
                  </a:lnTo>
                  <a:lnTo>
                    <a:pt x="965930" y="5619"/>
                  </a:lnTo>
                  <a:lnTo>
                    <a:pt x="938022" y="0"/>
                  </a:lnTo>
                  <a:lnTo>
                    <a:pt x="71628" y="0"/>
                  </a:lnTo>
                  <a:lnTo>
                    <a:pt x="43719" y="5619"/>
                  </a:lnTo>
                  <a:lnTo>
                    <a:pt x="20954" y="20954"/>
                  </a:lnTo>
                  <a:lnTo>
                    <a:pt x="5619" y="43719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19" y="386048"/>
                  </a:lnTo>
                  <a:lnTo>
                    <a:pt x="20954" y="408813"/>
                  </a:lnTo>
                  <a:lnTo>
                    <a:pt x="43719" y="424148"/>
                  </a:lnTo>
                  <a:lnTo>
                    <a:pt x="71628" y="429768"/>
                  </a:lnTo>
                  <a:lnTo>
                    <a:pt x="938022" y="429768"/>
                  </a:lnTo>
                  <a:lnTo>
                    <a:pt x="965930" y="424148"/>
                  </a:lnTo>
                  <a:lnTo>
                    <a:pt x="988695" y="408813"/>
                  </a:lnTo>
                  <a:lnTo>
                    <a:pt x="1004030" y="386048"/>
                  </a:lnTo>
                  <a:lnTo>
                    <a:pt x="1009650" y="358139"/>
                  </a:lnTo>
                  <a:close/>
                </a:path>
              </a:pathLst>
            </a:custGeom>
            <a:solidFill>
              <a:srgbClr val="BC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635" y="4684776"/>
              <a:ext cx="1009650" cy="429895"/>
            </a:xfrm>
            <a:custGeom>
              <a:avLst/>
              <a:gdLst/>
              <a:ahLst/>
              <a:cxnLst/>
              <a:rect l="l" t="t" r="r" b="b"/>
              <a:pathLst>
                <a:path w="1009650" h="429895">
                  <a:moveTo>
                    <a:pt x="71628" y="0"/>
                  </a:moveTo>
                  <a:lnTo>
                    <a:pt x="43719" y="5619"/>
                  </a:lnTo>
                  <a:lnTo>
                    <a:pt x="20954" y="20954"/>
                  </a:lnTo>
                  <a:lnTo>
                    <a:pt x="5619" y="43719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19" y="386048"/>
                  </a:lnTo>
                  <a:lnTo>
                    <a:pt x="20954" y="408813"/>
                  </a:lnTo>
                  <a:lnTo>
                    <a:pt x="43719" y="424148"/>
                  </a:lnTo>
                  <a:lnTo>
                    <a:pt x="71628" y="429768"/>
                  </a:lnTo>
                  <a:lnTo>
                    <a:pt x="938022" y="429768"/>
                  </a:lnTo>
                  <a:lnTo>
                    <a:pt x="965930" y="424148"/>
                  </a:lnTo>
                  <a:lnTo>
                    <a:pt x="988695" y="408813"/>
                  </a:lnTo>
                  <a:lnTo>
                    <a:pt x="1004030" y="386048"/>
                  </a:lnTo>
                  <a:lnTo>
                    <a:pt x="1009650" y="358139"/>
                  </a:lnTo>
                  <a:lnTo>
                    <a:pt x="1009650" y="71627"/>
                  </a:lnTo>
                  <a:lnTo>
                    <a:pt x="1004030" y="43719"/>
                  </a:lnTo>
                  <a:lnTo>
                    <a:pt x="988695" y="20954"/>
                  </a:lnTo>
                  <a:lnTo>
                    <a:pt x="965930" y="5619"/>
                  </a:lnTo>
                  <a:lnTo>
                    <a:pt x="938022" y="0"/>
                  </a:lnTo>
                  <a:lnTo>
                    <a:pt x="71628" y="0"/>
                  </a:lnTo>
                  <a:close/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5125" y="4777994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0986" y="4784097"/>
            <a:ext cx="192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Fetch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5309" y="4541520"/>
            <a:ext cx="2159635" cy="719455"/>
          </a:xfrm>
          <a:prstGeom prst="rect">
            <a:avLst/>
          </a:prstGeom>
          <a:solidFill>
            <a:srgbClr val="99FF99"/>
          </a:solidFill>
          <a:ln w="19050">
            <a:solidFill>
              <a:srgbClr val="010101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Execute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31468" y="4668392"/>
            <a:ext cx="1028700" cy="451484"/>
            <a:chOff x="7331468" y="4668392"/>
            <a:chExt cx="1028700" cy="451484"/>
          </a:xfrm>
        </p:grpSpPr>
        <p:sp>
          <p:nvSpPr>
            <p:cNvPr id="14" name="object 14"/>
            <p:cNvSpPr/>
            <p:nvPr/>
          </p:nvSpPr>
          <p:spPr>
            <a:xfrm>
              <a:off x="7340993" y="4677917"/>
              <a:ext cx="1009650" cy="432434"/>
            </a:xfrm>
            <a:custGeom>
              <a:avLst/>
              <a:gdLst/>
              <a:ahLst/>
              <a:cxnLst/>
              <a:rect l="l" t="t" r="r" b="b"/>
              <a:pathLst>
                <a:path w="1009650" h="432435">
                  <a:moveTo>
                    <a:pt x="1009650" y="359664"/>
                  </a:moveTo>
                  <a:lnTo>
                    <a:pt x="1009650" y="72390"/>
                  </a:lnTo>
                  <a:lnTo>
                    <a:pt x="1003911" y="44362"/>
                  </a:lnTo>
                  <a:lnTo>
                    <a:pt x="988314" y="21336"/>
                  </a:lnTo>
                  <a:lnTo>
                    <a:pt x="965287" y="5738"/>
                  </a:lnTo>
                  <a:lnTo>
                    <a:pt x="937260" y="0"/>
                  </a:lnTo>
                  <a:lnTo>
                    <a:pt x="71628" y="0"/>
                  </a:lnTo>
                  <a:lnTo>
                    <a:pt x="43719" y="5738"/>
                  </a:lnTo>
                  <a:lnTo>
                    <a:pt x="20955" y="21336"/>
                  </a:lnTo>
                  <a:lnTo>
                    <a:pt x="5619" y="44362"/>
                  </a:lnTo>
                  <a:lnTo>
                    <a:pt x="0" y="72390"/>
                  </a:lnTo>
                  <a:lnTo>
                    <a:pt x="0" y="359664"/>
                  </a:lnTo>
                  <a:lnTo>
                    <a:pt x="5619" y="388012"/>
                  </a:lnTo>
                  <a:lnTo>
                    <a:pt x="20954" y="411003"/>
                  </a:lnTo>
                  <a:lnTo>
                    <a:pt x="43719" y="426422"/>
                  </a:lnTo>
                  <a:lnTo>
                    <a:pt x="71628" y="432054"/>
                  </a:lnTo>
                  <a:lnTo>
                    <a:pt x="937260" y="432054"/>
                  </a:lnTo>
                  <a:lnTo>
                    <a:pt x="965287" y="426422"/>
                  </a:lnTo>
                  <a:lnTo>
                    <a:pt x="988314" y="411003"/>
                  </a:lnTo>
                  <a:lnTo>
                    <a:pt x="1003911" y="388012"/>
                  </a:lnTo>
                  <a:lnTo>
                    <a:pt x="1009650" y="359664"/>
                  </a:lnTo>
                  <a:close/>
                </a:path>
              </a:pathLst>
            </a:custGeom>
            <a:solidFill>
              <a:srgbClr val="BC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0993" y="4677917"/>
              <a:ext cx="1009650" cy="432434"/>
            </a:xfrm>
            <a:custGeom>
              <a:avLst/>
              <a:gdLst/>
              <a:ahLst/>
              <a:cxnLst/>
              <a:rect l="l" t="t" r="r" b="b"/>
              <a:pathLst>
                <a:path w="1009650" h="432435">
                  <a:moveTo>
                    <a:pt x="71628" y="0"/>
                  </a:moveTo>
                  <a:lnTo>
                    <a:pt x="43719" y="5738"/>
                  </a:lnTo>
                  <a:lnTo>
                    <a:pt x="20955" y="21336"/>
                  </a:lnTo>
                  <a:lnTo>
                    <a:pt x="5619" y="44362"/>
                  </a:lnTo>
                  <a:lnTo>
                    <a:pt x="0" y="72390"/>
                  </a:lnTo>
                  <a:lnTo>
                    <a:pt x="0" y="359664"/>
                  </a:lnTo>
                  <a:lnTo>
                    <a:pt x="5619" y="388012"/>
                  </a:lnTo>
                  <a:lnTo>
                    <a:pt x="20954" y="411003"/>
                  </a:lnTo>
                  <a:lnTo>
                    <a:pt x="43719" y="426422"/>
                  </a:lnTo>
                  <a:lnTo>
                    <a:pt x="71628" y="432054"/>
                  </a:lnTo>
                  <a:lnTo>
                    <a:pt x="937260" y="432054"/>
                  </a:lnTo>
                  <a:lnTo>
                    <a:pt x="965287" y="426422"/>
                  </a:lnTo>
                  <a:lnTo>
                    <a:pt x="988314" y="411003"/>
                  </a:lnTo>
                  <a:lnTo>
                    <a:pt x="1003911" y="388012"/>
                  </a:lnTo>
                  <a:lnTo>
                    <a:pt x="1009650" y="359664"/>
                  </a:lnTo>
                  <a:lnTo>
                    <a:pt x="1009650" y="72390"/>
                  </a:lnTo>
                  <a:lnTo>
                    <a:pt x="1003911" y="44362"/>
                  </a:lnTo>
                  <a:lnTo>
                    <a:pt x="988314" y="21336"/>
                  </a:lnTo>
                  <a:lnTo>
                    <a:pt x="965287" y="5738"/>
                  </a:lnTo>
                  <a:lnTo>
                    <a:pt x="937260" y="0"/>
                  </a:lnTo>
                  <a:lnTo>
                    <a:pt x="71628" y="0"/>
                  </a:lnTo>
                  <a:close/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48498" y="4777994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HALT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4817" y="4863846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7243"/>
                </a:moveTo>
                <a:lnTo>
                  <a:pt x="533400" y="28193"/>
                </a:lnTo>
                <a:lnTo>
                  <a:pt x="0" y="26669"/>
                </a:lnTo>
                <a:lnTo>
                  <a:pt x="0" y="45719"/>
                </a:lnTo>
                <a:lnTo>
                  <a:pt x="533400" y="47243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0433" y="0"/>
                </a:lnTo>
                <a:lnTo>
                  <a:pt x="520433" y="28156"/>
                </a:lnTo>
                <a:lnTo>
                  <a:pt x="533400" y="28193"/>
                </a:lnTo>
                <a:lnTo>
                  <a:pt x="533400" y="72318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318"/>
                </a:moveTo>
                <a:lnTo>
                  <a:pt x="533400" y="47243"/>
                </a:lnTo>
                <a:lnTo>
                  <a:pt x="520433" y="47206"/>
                </a:lnTo>
                <a:lnTo>
                  <a:pt x="520433" y="76200"/>
                </a:lnTo>
                <a:lnTo>
                  <a:pt x="533400" y="723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3761" y="4100321"/>
            <a:ext cx="4329430" cy="840105"/>
          </a:xfrm>
          <a:custGeom>
            <a:avLst/>
            <a:gdLst/>
            <a:ahLst/>
            <a:cxnLst/>
            <a:rect l="l" t="t" r="r" b="b"/>
            <a:pathLst>
              <a:path w="4329430" h="840104">
                <a:moveTo>
                  <a:pt x="3240024" y="801624"/>
                </a:moveTo>
                <a:lnTo>
                  <a:pt x="3113532" y="763524"/>
                </a:lnTo>
                <a:lnTo>
                  <a:pt x="3113532" y="791692"/>
                </a:lnTo>
                <a:lnTo>
                  <a:pt x="2592324" y="790194"/>
                </a:lnTo>
                <a:lnTo>
                  <a:pt x="2592324" y="809244"/>
                </a:lnTo>
                <a:lnTo>
                  <a:pt x="3113532" y="810742"/>
                </a:lnTo>
                <a:lnTo>
                  <a:pt x="3113532" y="839724"/>
                </a:lnTo>
                <a:lnTo>
                  <a:pt x="3125724" y="836053"/>
                </a:lnTo>
                <a:lnTo>
                  <a:pt x="3240024" y="801624"/>
                </a:lnTo>
                <a:close/>
              </a:path>
              <a:path w="4329430" h="840104">
                <a:moveTo>
                  <a:pt x="4328909" y="3810"/>
                </a:moveTo>
                <a:lnTo>
                  <a:pt x="4325086" y="0"/>
                </a:lnTo>
                <a:lnTo>
                  <a:pt x="281940" y="0"/>
                </a:lnTo>
                <a:lnTo>
                  <a:pt x="278130" y="3810"/>
                </a:lnTo>
                <a:lnTo>
                  <a:pt x="278130" y="672846"/>
                </a:lnTo>
                <a:lnTo>
                  <a:pt x="249174" y="672846"/>
                </a:lnTo>
                <a:lnTo>
                  <a:pt x="278130" y="769569"/>
                </a:lnTo>
                <a:lnTo>
                  <a:pt x="284543" y="791019"/>
                </a:lnTo>
                <a:lnTo>
                  <a:pt x="0" y="790194"/>
                </a:lnTo>
                <a:lnTo>
                  <a:pt x="0" y="809244"/>
                </a:lnTo>
                <a:lnTo>
                  <a:pt x="520725" y="810742"/>
                </a:lnTo>
                <a:lnTo>
                  <a:pt x="520446" y="839724"/>
                </a:lnTo>
                <a:lnTo>
                  <a:pt x="533400" y="835850"/>
                </a:lnTo>
                <a:lnTo>
                  <a:pt x="647700" y="801624"/>
                </a:lnTo>
                <a:lnTo>
                  <a:pt x="521208" y="763524"/>
                </a:lnTo>
                <a:lnTo>
                  <a:pt x="520915" y="791692"/>
                </a:lnTo>
                <a:lnTo>
                  <a:pt x="289979" y="791032"/>
                </a:lnTo>
                <a:lnTo>
                  <a:pt x="297180" y="767016"/>
                </a:lnTo>
                <a:lnTo>
                  <a:pt x="325374" y="672846"/>
                </a:lnTo>
                <a:lnTo>
                  <a:pt x="297180" y="672846"/>
                </a:lnTo>
                <a:lnTo>
                  <a:pt x="297180" y="19050"/>
                </a:lnTo>
                <a:lnTo>
                  <a:pt x="4309859" y="19050"/>
                </a:lnTo>
                <a:lnTo>
                  <a:pt x="4309859" y="441198"/>
                </a:lnTo>
                <a:lnTo>
                  <a:pt x="4319765" y="441198"/>
                </a:lnTo>
                <a:lnTo>
                  <a:pt x="4328909" y="441198"/>
                </a:lnTo>
                <a:lnTo>
                  <a:pt x="4328909" y="381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653" y="998410"/>
            <a:ext cx="6349365" cy="4998085"/>
            <a:chOff x="429653" y="998410"/>
            <a:chExt cx="6349365" cy="4998085"/>
          </a:xfrm>
        </p:grpSpPr>
        <p:sp>
          <p:nvSpPr>
            <p:cNvPr id="3" name="object 3"/>
            <p:cNvSpPr/>
            <p:nvPr/>
          </p:nvSpPr>
          <p:spPr>
            <a:xfrm>
              <a:off x="429653" y="3460241"/>
              <a:ext cx="6336030" cy="2160270"/>
            </a:xfrm>
            <a:custGeom>
              <a:avLst/>
              <a:gdLst/>
              <a:ahLst/>
              <a:cxnLst/>
              <a:rect l="l" t="t" r="r" b="b"/>
              <a:pathLst>
                <a:path w="6336030" h="2160270">
                  <a:moveTo>
                    <a:pt x="2808732" y="0"/>
                  </a:moveTo>
                  <a:lnTo>
                    <a:pt x="0" y="0"/>
                  </a:lnTo>
                  <a:lnTo>
                    <a:pt x="0" y="360426"/>
                  </a:lnTo>
                  <a:lnTo>
                    <a:pt x="2808732" y="360426"/>
                  </a:lnTo>
                  <a:lnTo>
                    <a:pt x="2808732" y="0"/>
                  </a:lnTo>
                  <a:close/>
                </a:path>
                <a:path w="6336030" h="2160270">
                  <a:moveTo>
                    <a:pt x="6336017" y="1799844"/>
                  </a:moveTo>
                  <a:lnTo>
                    <a:pt x="3528047" y="1799844"/>
                  </a:lnTo>
                  <a:lnTo>
                    <a:pt x="3528047" y="2160270"/>
                  </a:lnTo>
                  <a:lnTo>
                    <a:pt x="6336017" y="2160270"/>
                  </a:lnTo>
                  <a:lnTo>
                    <a:pt x="6336017" y="1799844"/>
                  </a:lnTo>
                  <a:close/>
                </a:path>
              </a:pathLst>
            </a:custGeom>
            <a:solidFill>
              <a:srgbClr val="6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7097" y="3745991"/>
              <a:ext cx="1953895" cy="1747520"/>
            </a:xfrm>
            <a:custGeom>
              <a:avLst/>
              <a:gdLst/>
              <a:ahLst/>
              <a:cxnLst/>
              <a:rect l="l" t="t" r="r" b="b"/>
              <a:pathLst>
                <a:path w="1953895" h="1747520">
                  <a:moveTo>
                    <a:pt x="1829990" y="1700869"/>
                  </a:moveTo>
                  <a:lnTo>
                    <a:pt x="1786128" y="1693164"/>
                  </a:lnTo>
                  <a:lnTo>
                    <a:pt x="1702308" y="1678686"/>
                  </a:lnTo>
                  <a:lnTo>
                    <a:pt x="1619250" y="1663446"/>
                  </a:lnTo>
                  <a:lnTo>
                    <a:pt x="1536954" y="1646682"/>
                  </a:lnTo>
                  <a:lnTo>
                    <a:pt x="1455420" y="1628394"/>
                  </a:lnTo>
                  <a:lnTo>
                    <a:pt x="1375409" y="1608582"/>
                  </a:lnTo>
                  <a:lnTo>
                    <a:pt x="1296161" y="1585722"/>
                  </a:lnTo>
                  <a:lnTo>
                    <a:pt x="1218437" y="1561338"/>
                  </a:lnTo>
                  <a:lnTo>
                    <a:pt x="1180337" y="1547622"/>
                  </a:lnTo>
                  <a:lnTo>
                    <a:pt x="1142999" y="1533906"/>
                  </a:lnTo>
                  <a:lnTo>
                    <a:pt x="1105661" y="1518666"/>
                  </a:lnTo>
                  <a:lnTo>
                    <a:pt x="1069085" y="1502664"/>
                  </a:lnTo>
                  <a:lnTo>
                    <a:pt x="1033271" y="1486662"/>
                  </a:lnTo>
                  <a:lnTo>
                    <a:pt x="997457" y="1469136"/>
                  </a:lnTo>
                  <a:lnTo>
                    <a:pt x="962406" y="1450086"/>
                  </a:lnTo>
                  <a:lnTo>
                    <a:pt x="928115" y="1431036"/>
                  </a:lnTo>
                  <a:lnTo>
                    <a:pt x="893825" y="1410462"/>
                  </a:lnTo>
                  <a:lnTo>
                    <a:pt x="861059" y="1389126"/>
                  </a:lnTo>
                  <a:lnTo>
                    <a:pt x="828294" y="1366266"/>
                  </a:lnTo>
                  <a:lnTo>
                    <a:pt x="796289" y="1342644"/>
                  </a:lnTo>
                  <a:lnTo>
                    <a:pt x="765047" y="1318260"/>
                  </a:lnTo>
                  <a:lnTo>
                    <a:pt x="734568" y="1291590"/>
                  </a:lnTo>
                  <a:lnTo>
                    <a:pt x="704849" y="1264158"/>
                  </a:lnTo>
                  <a:lnTo>
                    <a:pt x="675894" y="1235964"/>
                  </a:lnTo>
                  <a:lnTo>
                    <a:pt x="647699" y="1206246"/>
                  </a:lnTo>
                  <a:lnTo>
                    <a:pt x="619506" y="1175004"/>
                  </a:lnTo>
                  <a:lnTo>
                    <a:pt x="592835" y="1143000"/>
                  </a:lnTo>
                  <a:lnTo>
                    <a:pt x="566165" y="1110234"/>
                  </a:lnTo>
                  <a:lnTo>
                    <a:pt x="540257" y="1075944"/>
                  </a:lnTo>
                  <a:lnTo>
                    <a:pt x="514349" y="1040892"/>
                  </a:lnTo>
                  <a:lnTo>
                    <a:pt x="489965" y="1004316"/>
                  </a:lnTo>
                  <a:lnTo>
                    <a:pt x="465581" y="966978"/>
                  </a:lnTo>
                  <a:lnTo>
                    <a:pt x="441959" y="929640"/>
                  </a:lnTo>
                  <a:lnTo>
                    <a:pt x="418337" y="890778"/>
                  </a:lnTo>
                  <a:lnTo>
                    <a:pt x="395477" y="851154"/>
                  </a:lnTo>
                  <a:lnTo>
                    <a:pt x="373380" y="810768"/>
                  </a:lnTo>
                  <a:lnTo>
                    <a:pt x="329183" y="727710"/>
                  </a:lnTo>
                  <a:lnTo>
                    <a:pt x="287273" y="642366"/>
                  </a:lnTo>
                  <a:lnTo>
                    <a:pt x="246125" y="554736"/>
                  </a:lnTo>
                  <a:lnTo>
                    <a:pt x="206501" y="465582"/>
                  </a:lnTo>
                  <a:lnTo>
                    <a:pt x="167639" y="374142"/>
                  </a:lnTo>
                  <a:lnTo>
                    <a:pt x="129540" y="281940"/>
                  </a:lnTo>
                  <a:lnTo>
                    <a:pt x="17526" y="0"/>
                  </a:lnTo>
                  <a:lnTo>
                    <a:pt x="0" y="6858"/>
                  </a:lnTo>
                  <a:lnTo>
                    <a:pt x="112014" y="288798"/>
                  </a:lnTo>
                  <a:lnTo>
                    <a:pt x="150113" y="381000"/>
                  </a:lnTo>
                  <a:lnTo>
                    <a:pt x="188975" y="472440"/>
                  </a:lnTo>
                  <a:lnTo>
                    <a:pt x="228599" y="562356"/>
                  </a:lnTo>
                  <a:lnTo>
                    <a:pt x="269747" y="650748"/>
                  </a:lnTo>
                  <a:lnTo>
                    <a:pt x="312419" y="736092"/>
                  </a:lnTo>
                  <a:lnTo>
                    <a:pt x="356615" y="819912"/>
                  </a:lnTo>
                  <a:lnTo>
                    <a:pt x="378713" y="860298"/>
                  </a:lnTo>
                  <a:lnTo>
                    <a:pt x="402335" y="899922"/>
                  </a:lnTo>
                  <a:lnTo>
                    <a:pt x="425195" y="939546"/>
                  </a:lnTo>
                  <a:lnTo>
                    <a:pt x="449580" y="977646"/>
                  </a:lnTo>
                  <a:lnTo>
                    <a:pt x="473963" y="1014984"/>
                  </a:lnTo>
                  <a:lnTo>
                    <a:pt x="499109" y="1051560"/>
                  </a:lnTo>
                  <a:lnTo>
                    <a:pt x="524256" y="1086612"/>
                  </a:lnTo>
                  <a:lnTo>
                    <a:pt x="550925" y="1121664"/>
                  </a:lnTo>
                  <a:lnTo>
                    <a:pt x="577595" y="1155192"/>
                  </a:lnTo>
                  <a:lnTo>
                    <a:pt x="605027" y="1187196"/>
                  </a:lnTo>
                  <a:lnTo>
                    <a:pt x="633221" y="1219200"/>
                  </a:lnTo>
                  <a:lnTo>
                    <a:pt x="662177" y="1248918"/>
                  </a:lnTo>
                  <a:lnTo>
                    <a:pt x="691133" y="1277874"/>
                  </a:lnTo>
                  <a:lnTo>
                    <a:pt x="721613" y="1306068"/>
                  </a:lnTo>
                  <a:lnTo>
                    <a:pt x="752856" y="1332738"/>
                  </a:lnTo>
                  <a:lnTo>
                    <a:pt x="784097" y="1357884"/>
                  </a:lnTo>
                  <a:lnTo>
                    <a:pt x="816863" y="1381506"/>
                  </a:lnTo>
                  <a:lnTo>
                    <a:pt x="849630" y="1404366"/>
                  </a:lnTo>
                  <a:lnTo>
                    <a:pt x="883919" y="1426464"/>
                  </a:lnTo>
                  <a:lnTo>
                    <a:pt x="918209" y="1447038"/>
                  </a:lnTo>
                  <a:lnTo>
                    <a:pt x="953261" y="1466850"/>
                  </a:lnTo>
                  <a:lnTo>
                    <a:pt x="988313" y="1485900"/>
                  </a:lnTo>
                  <a:lnTo>
                    <a:pt x="1024889" y="1503426"/>
                  </a:lnTo>
                  <a:lnTo>
                    <a:pt x="1061465" y="1520190"/>
                  </a:lnTo>
                  <a:lnTo>
                    <a:pt x="1098042" y="1536192"/>
                  </a:lnTo>
                  <a:lnTo>
                    <a:pt x="1136142" y="1551432"/>
                  </a:lnTo>
                  <a:lnTo>
                    <a:pt x="1174242" y="1565910"/>
                  </a:lnTo>
                  <a:lnTo>
                    <a:pt x="1212342" y="1578864"/>
                  </a:lnTo>
                  <a:lnTo>
                    <a:pt x="1290065" y="1604010"/>
                  </a:lnTo>
                  <a:lnTo>
                    <a:pt x="1370076" y="1626870"/>
                  </a:lnTo>
                  <a:lnTo>
                    <a:pt x="1450848" y="1646682"/>
                  </a:lnTo>
                  <a:lnTo>
                    <a:pt x="1533144" y="1664970"/>
                  </a:lnTo>
                  <a:lnTo>
                    <a:pt x="1615440" y="1681734"/>
                  </a:lnTo>
                  <a:lnTo>
                    <a:pt x="1699260" y="1697736"/>
                  </a:lnTo>
                  <a:lnTo>
                    <a:pt x="1783080" y="1712214"/>
                  </a:lnTo>
                  <a:lnTo>
                    <a:pt x="1826792" y="1719302"/>
                  </a:lnTo>
                  <a:lnTo>
                    <a:pt x="1829990" y="1700869"/>
                  </a:lnTo>
                  <a:close/>
                </a:path>
                <a:path w="1953895" h="1747520">
                  <a:moveTo>
                    <a:pt x="1842516" y="1744649"/>
                  </a:moveTo>
                  <a:lnTo>
                    <a:pt x="1842516" y="1703070"/>
                  </a:lnTo>
                  <a:lnTo>
                    <a:pt x="1839468" y="1721358"/>
                  </a:lnTo>
                  <a:lnTo>
                    <a:pt x="1826792" y="1719302"/>
                  </a:lnTo>
                  <a:lnTo>
                    <a:pt x="1821942" y="1747266"/>
                  </a:lnTo>
                  <a:lnTo>
                    <a:pt x="1842516" y="1744649"/>
                  </a:lnTo>
                  <a:close/>
                </a:path>
                <a:path w="1953895" h="1747520">
                  <a:moveTo>
                    <a:pt x="1842516" y="1703070"/>
                  </a:moveTo>
                  <a:lnTo>
                    <a:pt x="1829990" y="1700869"/>
                  </a:lnTo>
                  <a:lnTo>
                    <a:pt x="1826792" y="1719302"/>
                  </a:lnTo>
                  <a:lnTo>
                    <a:pt x="1839468" y="1721358"/>
                  </a:lnTo>
                  <a:lnTo>
                    <a:pt x="1842516" y="1703070"/>
                  </a:lnTo>
                  <a:close/>
                </a:path>
                <a:path w="1953895" h="1747520">
                  <a:moveTo>
                    <a:pt x="1953768" y="1730502"/>
                  </a:moveTo>
                  <a:lnTo>
                    <a:pt x="1834896" y="1672590"/>
                  </a:lnTo>
                  <a:lnTo>
                    <a:pt x="1829990" y="1700869"/>
                  </a:lnTo>
                  <a:lnTo>
                    <a:pt x="1842516" y="1703070"/>
                  </a:lnTo>
                  <a:lnTo>
                    <a:pt x="1842516" y="1744649"/>
                  </a:lnTo>
                  <a:lnTo>
                    <a:pt x="1953768" y="1730502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653" y="3461765"/>
              <a:ext cx="6336030" cy="1078230"/>
            </a:xfrm>
            <a:custGeom>
              <a:avLst/>
              <a:gdLst/>
              <a:ahLst/>
              <a:cxnLst/>
              <a:rect l="l" t="t" r="r" b="b"/>
              <a:pathLst>
                <a:path w="6336030" h="1078229">
                  <a:moveTo>
                    <a:pt x="2808732" y="0"/>
                  </a:moveTo>
                  <a:lnTo>
                    <a:pt x="0" y="0"/>
                  </a:lnTo>
                  <a:lnTo>
                    <a:pt x="0" y="358902"/>
                  </a:lnTo>
                  <a:lnTo>
                    <a:pt x="2808732" y="358902"/>
                  </a:lnTo>
                  <a:lnTo>
                    <a:pt x="2808732" y="0"/>
                  </a:lnTo>
                  <a:close/>
                </a:path>
                <a:path w="6336030" h="1078229">
                  <a:moveTo>
                    <a:pt x="6336017" y="719328"/>
                  </a:moveTo>
                  <a:lnTo>
                    <a:pt x="3528047" y="719328"/>
                  </a:lnTo>
                  <a:lnTo>
                    <a:pt x="3528047" y="1078230"/>
                  </a:lnTo>
                  <a:lnTo>
                    <a:pt x="6336017" y="1078230"/>
                  </a:lnTo>
                  <a:lnTo>
                    <a:pt x="6336017" y="719328"/>
                  </a:lnTo>
                  <a:close/>
                </a:path>
              </a:pathLst>
            </a:custGeom>
            <a:solidFill>
              <a:srgbClr val="6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4885" y="3749039"/>
              <a:ext cx="2270760" cy="1158240"/>
            </a:xfrm>
            <a:custGeom>
              <a:avLst/>
              <a:gdLst/>
              <a:ahLst/>
              <a:cxnLst/>
              <a:rect l="l" t="t" r="r" b="b"/>
              <a:pathLst>
                <a:path w="2270760" h="1158239">
                  <a:moveTo>
                    <a:pt x="76200" y="881634"/>
                  </a:moveTo>
                  <a:lnTo>
                    <a:pt x="47980" y="881634"/>
                  </a:lnTo>
                  <a:lnTo>
                    <a:pt x="46482" y="0"/>
                  </a:lnTo>
                  <a:lnTo>
                    <a:pt x="27432" y="0"/>
                  </a:lnTo>
                  <a:lnTo>
                    <a:pt x="28930" y="881634"/>
                  </a:lnTo>
                  <a:lnTo>
                    <a:pt x="0" y="881634"/>
                  </a:lnTo>
                  <a:lnTo>
                    <a:pt x="38100" y="1008126"/>
                  </a:lnTo>
                  <a:lnTo>
                    <a:pt x="48006" y="975245"/>
                  </a:lnTo>
                  <a:lnTo>
                    <a:pt x="76200" y="881634"/>
                  </a:lnTo>
                  <a:close/>
                </a:path>
                <a:path w="2270760" h="1158239">
                  <a:moveTo>
                    <a:pt x="2270760" y="657606"/>
                  </a:moveTo>
                  <a:lnTo>
                    <a:pt x="2266188" y="638556"/>
                  </a:lnTo>
                  <a:lnTo>
                    <a:pt x="302641" y="1112596"/>
                  </a:lnTo>
                  <a:lnTo>
                    <a:pt x="295656" y="1084326"/>
                  </a:lnTo>
                  <a:lnTo>
                    <a:pt x="181356" y="1151382"/>
                  </a:lnTo>
                  <a:lnTo>
                    <a:pt x="290322" y="1157020"/>
                  </a:lnTo>
                  <a:lnTo>
                    <a:pt x="313944" y="1158240"/>
                  </a:lnTo>
                  <a:lnTo>
                    <a:pt x="307174" y="1130896"/>
                  </a:lnTo>
                  <a:lnTo>
                    <a:pt x="2270760" y="657606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7443" y="4827269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0" y="143255"/>
                  </a:moveTo>
                  <a:lnTo>
                    <a:pt x="288797" y="144779"/>
                  </a:lnTo>
                </a:path>
                <a:path w="288925" h="288925">
                  <a:moveTo>
                    <a:pt x="144018" y="0"/>
                  </a:moveTo>
                  <a:lnTo>
                    <a:pt x="145542" y="288797"/>
                  </a:lnTo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5483" y="3605021"/>
              <a:ext cx="379095" cy="1373505"/>
            </a:xfrm>
            <a:custGeom>
              <a:avLst/>
              <a:gdLst/>
              <a:ahLst/>
              <a:cxnLst/>
              <a:rect l="l" t="t" r="r" b="b"/>
              <a:pathLst>
                <a:path w="379094" h="1373504">
                  <a:moveTo>
                    <a:pt x="223505" y="102463"/>
                  </a:moveTo>
                  <a:lnTo>
                    <a:pt x="209121" y="90161"/>
                  </a:lnTo>
                  <a:lnTo>
                    <a:pt x="208025" y="91439"/>
                  </a:lnTo>
                  <a:lnTo>
                    <a:pt x="180594" y="124967"/>
                  </a:lnTo>
                  <a:lnTo>
                    <a:pt x="167640" y="141731"/>
                  </a:lnTo>
                  <a:lnTo>
                    <a:pt x="155448" y="158495"/>
                  </a:lnTo>
                  <a:lnTo>
                    <a:pt x="142494" y="175260"/>
                  </a:lnTo>
                  <a:lnTo>
                    <a:pt x="130302" y="192786"/>
                  </a:lnTo>
                  <a:lnTo>
                    <a:pt x="118110" y="209550"/>
                  </a:lnTo>
                  <a:lnTo>
                    <a:pt x="106680" y="227075"/>
                  </a:lnTo>
                  <a:lnTo>
                    <a:pt x="85343" y="262127"/>
                  </a:lnTo>
                  <a:lnTo>
                    <a:pt x="65531" y="298703"/>
                  </a:lnTo>
                  <a:lnTo>
                    <a:pt x="48006" y="335279"/>
                  </a:lnTo>
                  <a:lnTo>
                    <a:pt x="32766" y="372617"/>
                  </a:lnTo>
                  <a:lnTo>
                    <a:pt x="19812" y="411479"/>
                  </a:lnTo>
                  <a:lnTo>
                    <a:pt x="9906" y="451103"/>
                  </a:lnTo>
                  <a:lnTo>
                    <a:pt x="1524" y="512825"/>
                  </a:lnTo>
                  <a:lnTo>
                    <a:pt x="0" y="534162"/>
                  </a:lnTo>
                  <a:lnTo>
                    <a:pt x="0" y="576833"/>
                  </a:lnTo>
                  <a:lnTo>
                    <a:pt x="4572" y="621029"/>
                  </a:lnTo>
                  <a:lnTo>
                    <a:pt x="7619" y="643889"/>
                  </a:lnTo>
                  <a:lnTo>
                    <a:pt x="12192" y="665988"/>
                  </a:lnTo>
                  <a:lnTo>
                    <a:pt x="19050" y="696141"/>
                  </a:lnTo>
                  <a:lnTo>
                    <a:pt x="19050" y="534162"/>
                  </a:lnTo>
                  <a:lnTo>
                    <a:pt x="22098" y="493775"/>
                  </a:lnTo>
                  <a:lnTo>
                    <a:pt x="28956" y="454913"/>
                  </a:lnTo>
                  <a:lnTo>
                    <a:pt x="38100" y="416813"/>
                  </a:lnTo>
                  <a:lnTo>
                    <a:pt x="50292" y="379475"/>
                  </a:lnTo>
                  <a:lnTo>
                    <a:pt x="65531" y="342900"/>
                  </a:lnTo>
                  <a:lnTo>
                    <a:pt x="82296" y="307086"/>
                  </a:lnTo>
                  <a:lnTo>
                    <a:pt x="112013" y="254507"/>
                  </a:lnTo>
                  <a:lnTo>
                    <a:pt x="123443" y="237743"/>
                  </a:lnTo>
                  <a:lnTo>
                    <a:pt x="134112" y="220217"/>
                  </a:lnTo>
                  <a:lnTo>
                    <a:pt x="146304" y="203453"/>
                  </a:lnTo>
                  <a:lnTo>
                    <a:pt x="157734" y="186689"/>
                  </a:lnTo>
                  <a:lnTo>
                    <a:pt x="170687" y="169925"/>
                  </a:lnTo>
                  <a:lnTo>
                    <a:pt x="182880" y="153162"/>
                  </a:lnTo>
                  <a:lnTo>
                    <a:pt x="195834" y="136398"/>
                  </a:lnTo>
                  <a:lnTo>
                    <a:pt x="222504" y="103631"/>
                  </a:lnTo>
                  <a:lnTo>
                    <a:pt x="223505" y="102463"/>
                  </a:lnTo>
                  <a:close/>
                </a:path>
                <a:path w="379094" h="1373504">
                  <a:moveTo>
                    <a:pt x="378713" y="1363217"/>
                  </a:moveTo>
                  <a:lnTo>
                    <a:pt x="313181" y="1257300"/>
                  </a:lnTo>
                  <a:lnTo>
                    <a:pt x="249936" y="1152905"/>
                  </a:lnTo>
                  <a:lnTo>
                    <a:pt x="219456" y="1100327"/>
                  </a:lnTo>
                  <a:lnTo>
                    <a:pt x="190500" y="1049274"/>
                  </a:lnTo>
                  <a:lnTo>
                    <a:pt x="163068" y="998219"/>
                  </a:lnTo>
                  <a:lnTo>
                    <a:pt x="137160" y="947927"/>
                  </a:lnTo>
                  <a:lnTo>
                    <a:pt x="113537" y="897636"/>
                  </a:lnTo>
                  <a:lnTo>
                    <a:pt x="91440" y="848867"/>
                  </a:lnTo>
                  <a:lnTo>
                    <a:pt x="72390" y="800862"/>
                  </a:lnTo>
                  <a:lnTo>
                    <a:pt x="55625" y="753617"/>
                  </a:lnTo>
                  <a:lnTo>
                    <a:pt x="41148" y="707136"/>
                  </a:lnTo>
                  <a:lnTo>
                    <a:pt x="30480" y="662177"/>
                  </a:lnTo>
                  <a:lnTo>
                    <a:pt x="20574" y="596645"/>
                  </a:lnTo>
                  <a:lnTo>
                    <a:pt x="19050" y="575310"/>
                  </a:lnTo>
                  <a:lnTo>
                    <a:pt x="19050" y="696141"/>
                  </a:lnTo>
                  <a:lnTo>
                    <a:pt x="29718" y="736091"/>
                  </a:lnTo>
                  <a:lnTo>
                    <a:pt x="54102" y="807719"/>
                  </a:lnTo>
                  <a:lnTo>
                    <a:pt x="73913" y="856488"/>
                  </a:lnTo>
                  <a:lnTo>
                    <a:pt x="96012" y="906017"/>
                  </a:lnTo>
                  <a:lnTo>
                    <a:pt x="120396" y="956310"/>
                  </a:lnTo>
                  <a:lnTo>
                    <a:pt x="146304" y="1007363"/>
                  </a:lnTo>
                  <a:lnTo>
                    <a:pt x="203454" y="1110233"/>
                  </a:lnTo>
                  <a:lnTo>
                    <a:pt x="265175" y="1214627"/>
                  </a:lnTo>
                  <a:lnTo>
                    <a:pt x="361950" y="1373124"/>
                  </a:lnTo>
                  <a:lnTo>
                    <a:pt x="378713" y="1363217"/>
                  </a:lnTo>
                  <a:close/>
                </a:path>
                <a:path w="379094" h="1373504">
                  <a:moveTo>
                    <a:pt x="298704" y="0"/>
                  </a:moveTo>
                  <a:lnTo>
                    <a:pt x="187452" y="71627"/>
                  </a:lnTo>
                  <a:lnTo>
                    <a:pt x="209121" y="90161"/>
                  </a:lnTo>
                  <a:lnTo>
                    <a:pt x="217169" y="80772"/>
                  </a:lnTo>
                  <a:lnTo>
                    <a:pt x="231648" y="92963"/>
                  </a:lnTo>
                  <a:lnTo>
                    <a:pt x="231648" y="109427"/>
                  </a:lnTo>
                  <a:lnTo>
                    <a:pt x="245363" y="121157"/>
                  </a:lnTo>
                  <a:lnTo>
                    <a:pt x="298704" y="0"/>
                  </a:lnTo>
                  <a:close/>
                </a:path>
                <a:path w="379094" h="1373504">
                  <a:moveTo>
                    <a:pt x="231648" y="92963"/>
                  </a:moveTo>
                  <a:lnTo>
                    <a:pt x="217169" y="80772"/>
                  </a:lnTo>
                  <a:lnTo>
                    <a:pt x="209121" y="90161"/>
                  </a:lnTo>
                  <a:lnTo>
                    <a:pt x="223505" y="102463"/>
                  </a:lnTo>
                  <a:lnTo>
                    <a:pt x="231648" y="92963"/>
                  </a:lnTo>
                  <a:close/>
                </a:path>
                <a:path w="379094" h="1373504">
                  <a:moveTo>
                    <a:pt x="231648" y="109427"/>
                  </a:moveTo>
                  <a:lnTo>
                    <a:pt x="231648" y="92963"/>
                  </a:lnTo>
                  <a:lnTo>
                    <a:pt x="223505" y="102463"/>
                  </a:lnTo>
                  <a:lnTo>
                    <a:pt x="231648" y="109427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653" y="3099815"/>
              <a:ext cx="6336030" cy="719455"/>
            </a:xfrm>
            <a:custGeom>
              <a:avLst/>
              <a:gdLst/>
              <a:ahLst/>
              <a:cxnLst/>
              <a:rect l="l" t="t" r="r" b="b"/>
              <a:pathLst>
                <a:path w="6336030" h="719454">
                  <a:moveTo>
                    <a:pt x="2808732" y="360426"/>
                  </a:moveTo>
                  <a:lnTo>
                    <a:pt x="0" y="360426"/>
                  </a:lnTo>
                  <a:lnTo>
                    <a:pt x="0" y="719328"/>
                  </a:lnTo>
                  <a:lnTo>
                    <a:pt x="2808732" y="719328"/>
                  </a:lnTo>
                  <a:lnTo>
                    <a:pt x="2808732" y="360426"/>
                  </a:lnTo>
                  <a:close/>
                </a:path>
                <a:path w="6336030" h="719454">
                  <a:moveTo>
                    <a:pt x="6336017" y="0"/>
                  </a:moveTo>
                  <a:lnTo>
                    <a:pt x="3528047" y="0"/>
                  </a:lnTo>
                  <a:lnTo>
                    <a:pt x="3528047" y="358902"/>
                  </a:lnTo>
                  <a:lnTo>
                    <a:pt x="6336017" y="358902"/>
                  </a:lnTo>
                  <a:lnTo>
                    <a:pt x="6336017" y="0"/>
                  </a:lnTo>
                  <a:close/>
                </a:path>
              </a:pathLst>
            </a:custGeom>
            <a:solidFill>
              <a:srgbClr val="6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7443" y="3150869"/>
              <a:ext cx="3027045" cy="454659"/>
            </a:xfrm>
            <a:custGeom>
              <a:avLst/>
              <a:gdLst/>
              <a:ahLst/>
              <a:cxnLst/>
              <a:rect l="l" t="t" r="r" b="b"/>
              <a:pathLst>
                <a:path w="3027045" h="454660">
                  <a:moveTo>
                    <a:pt x="109805" y="389916"/>
                  </a:moveTo>
                  <a:lnTo>
                    <a:pt x="97536" y="364235"/>
                  </a:lnTo>
                  <a:lnTo>
                    <a:pt x="0" y="454151"/>
                  </a:lnTo>
                  <a:lnTo>
                    <a:pt x="98297" y="438056"/>
                  </a:lnTo>
                  <a:lnTo>
                    <a:pt x="98297" y="395477"/>
                  </a:lnTo>
                  <a:lnTo>
                    <a:pt x="109805" y="389916"/>
                  </a:lnTo>
                  <a:close/>
                </a:path>
                <a:path w="3027045" h="454660">
                  <a:moveTo>
                    <a:pt x="118180" y="407445"/>
                  </a:moveTo>
                  <a:lnTo>
                    <a:pt x="109805" y="389916"/>
                  </a:lnTo>
                  <a:lnTo>
                    <a:pt x="98297" y="395477"/>
                  </a:lnTo>
                  <a:lnTo>
                    <a:pt x="106680" y="413003"/>
                  </a:lnTo>
                  <a:lnTo>
                    <a:pt x="118180" y="407445"/>
                  </a:lnTo>
                  <a:close/>
                </a:path>
                <a:path w="3027045" h="454660">
                  <a:moveTo>
                    <a:pt x="130301" y="432815"/>
                  </a:moveTo>
                  <a:lnTo>
                    <a:pt x="118180" y="407445"/>
                  </a:lnTo>
                  <a:lnTo>
                    <a:pt x="106680" y="413003"/>
                  </a:lnTo>
                  <a:lnTo>
                    <a:pt x="98297" y="395477"/>
                  </a:lnTo>
                  <a:lnTo>
                    <a:pt x="98297" y="438056"/>
                  </a:lnTo>
                  <a:lnTo>
                    <a:pt x="130301" y="432815"/>
                  </a:lnTo>
                  <a:close/>
                </a:path>
                <a:path w="3027045" h="454660">
                  <a:moveTo>
                    <a:pt x="3026663" y="155447"/>
                  </a:moveTo>
                  <a:lnTo>
                    <a:pt x="2797301" y="120395"/>
                  </a:lnTo>
                  <a:lnTo>
                    <a:pt x="2683001" y="102869"/>
                  </a:lnTo>
                  <a:lnTo>
                    <a:pt x="2455925" y="70865"/>
                  </a:lnTo>
                  <a:lnTo>
                    <a:pt x="2343911" y="56387"/>
                  </a:lnTo>
                  <a:lnTo>
                    <a:pt x="2231897" y="42671"/>
                  </a:lnTo>
                  <a:lnTo>
                    <a:pt x="2121408" y="30479"/>
                  </a:lnTo>
                  <a:lnTo>
                    <a:pt x="2012441" y="20574"/>
                  </a:lnTo>
                  <a:lnTo>
                    <a:pt x="1904999" y="12191"/>
                  </a:lnTo>
                  <a:lnTo>
                    <a:pt x="1798319" y="5333"/>
                  </a:lnTo>
                  <a:lnTo>
                    <a:pt x="1693925" y="1524"/>
                  </a:lnTo>
                  <a:lnTo>
                    <a:pt x="1591055" y="0"/>
                  </a:lnTo>
                  <a:lnTo>
                    <a:pt x="1490471" y="1524"/>
                  </a:lnTo>
                  <a:lnTo>
                    <a:pt x="1440941" y="3047"/>
                  </a:lnTo>
                  <a:lnTo>
                    <a:pt x="1392173" y="5333"/>
                  </a:lnTo>
                  <a:lnTo>
                    <a:pt x="1343405" y="8381"/>
                  </a:lnTo>
                  <a:lnTo>
                    <a:pt x="1248917" y="17525"/>
                  </a:lnTo>
                  <a:lnTo>
                    <a:pt x="1155953" y="29717"/>
                  </a:lnTo>
                  <a:lnTo>
                    <a:pt x="1110995" y="37337"/>
                  </a:lnTo>
                  <a:lnTo>
                    <a:pt x="1021841" y="54101"/>
                  </a:lnTo>
                  <a:lnTo>
                    <a:pt x="934211" y="73151"/>
                  </a:lnTo>
                  <a:lnTo>
                    <a:pt x="849629" y="95250"/>
                  </a:lnTo>
                  <a:lnTo>
                    <a:pt x="765809" y="120395"/>
                  </a:lnTo>
                  <a:lnTo>
                    <a:pt x="684275" y="146303"/>
                  </a:lnTo>
                  <a:lnTo>
                    <a:pt x="604265" y="175259"/>
                  </a:lnTo>
                  <a:lnTo>
                    <a:pt x="525017" y="204977"/>
                  </a:lnTo>
                  <a:lnTo>
                    <a:pt x="447293" y="236981"/>
                  </a:lnTo>
                  <a:lnTo>
                    <a:pt x="370331" y="269747"/>
                  </a:lnTo>
                  <a:lnTo>
                    <a:pt x="294131" y="303275"/>
                  </a:lnTo>
                  <a:lnTo>
                    <a:pt x="218694" y="338327"/>
                  </a:lnTo>
                  <a:lnTo>
                    <a:pt x="144018" y="373379"/>
                  </a:lnTo>
                  <a:lnTo>
                    <a:pt x="109805" y="389916"/>
                  </a:lnTo>
                  <a:lnTo>
                    <a:pt x="118180" y="407445"/>
                  </a:lnTo>
                  <a:lnTo>
                    <a:pt x="152400" y="390905"/>
                  </a:lnTo>
                  <a:lnTo>
                    <a:pt x="301751" y="320801"/>
                  </a:lnTo>
                  <a:lnTo>
                    <a:pt x="377951" y="287274"/>
                  </a:lnTo>
                  <a:lnTo>
                    <a:pt x="454151" y="254507"/>
                  </a:lnTo>
                  <a:lnTo>
                    <a:pt x="531875" y="223265"/>
                  </a:lnTo>
                  <a:lnTo>
                    <a:pt x="610361" y="192785"/>
                  </a:lnTo>
                  <a:lnTo>
                    <a:pt x="690371" y="164591"/>
                  </a:lnTo>
                  <a:lnTo>
                    <a:pt x="771143" y="138683"/>
                  </a:lnTo>
                  <a:lnTo>
                    <a:pt x="854201" y="114300"/>
                  </a:lnTo>
                  <a:lnTo>
                    <a:pt x="938783" y="92201"/>
                  </a:lnTo>
                  <a:lnTo>
                    <a:pt x="1024889" y="72389"/>
                  </a:lnTo>
                  <a:lnTo>
                    <a:pt x="1114043" y="55625"/>
                  </a:lnTo>
                  <a:lnTo>
                    <a:pt x="1159001" y="48767"/>
                  </a:lnTo>
                  <a:lnTo>
                    <a:pt x="1250441" y="36575"/>
                  </a:lnTo>
                  <a:lnTo>
                    <a:pt x="1344929" y="27431"/>
                  </a:lnTo>
                  <a:lnTo>
                    <a:pt x="1392935" y="24383"/>
                  </a:lnTo>
                  <a:lnTo>
                    <a:pt x="1441703" y="22097"/>
                  </a:lnTo>
                  <a:lnTo>
                    <a:pt x="1491233" y="20574"/>
                  </a:lnTo>
                  <a:lnTo>
                    <a:pt x="1591055" y="19050"/>
                  </a:lnTo>
                  <a:lnTo>
                    <a:pt x="1693163" y="20574"/>
                  </a:lnTo>
                  <a:lnTo>
                    <a:pt x="1797558" y="24383"/>
                  </a:lnTo>
                  <a:lnTo>
                    <a:pt x="1903475" y="31241"/>
                  </a:lnTo>
                  <a:lnTo>
                    <a:pt x="2010917" y="39624"/>
                  </a:lnTo>
                  <a:lnTo>
                    <a:pt x="2119884" y="49529"/>
                  </a:lnTo>
                  <a:lnTo>
                    <a:pt x="2229611" y="61721"/>
                  </a:lnTo>
                  <a:lnTo>
                    <a:pt x="2340863" y="74675"/>
                  </a:lnTo>
                  <a:lnTo>
                    <a:pt x="2566415" y="105155"/>
                  </a:lnTo>
                  <a:lnTo>
                    <a:pt x="2679953" y="121919"/>
                  </a:lnTo>
                  <a:lnTo>
                    <a:pt x="2794253" y="139445"/>
                  </a:lnTo>
                  <a:lnTo>
                    <a:pt x="3024377" y="174497"/>
                  </a:lnTo>
                  <a:lnTo>
                    <a:pt x="3026663" y="155447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56189" y="1012697"/>
              <a:ext cx="0" cy="4969510"/>
            </a:xfrm>
            <a:custGeom>
              <a:avLst/>
              <a:gdLst/>
              <a:ahLst/>
              <a:cxnLst/>
              <a:rect l="l" t="t" r="r" b="b"/>
              <a:pathLst>
                <a:path h="4969510">
                  <a:moveTo>
                    <a:pt x="0" y="0"/>
                  </a:moveTo>
                  <a:lnTo>
                    <a:pt x="0" y="4969002"/>
                  </a:lnTo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56189" y="1371599"/>
              <a:ext cx="2807970" cy="1080770"/>
            </a:xfrm>
            <a:custGeom>
              <a:avLst/>
              <a:gdLst/>
              <a:ahLst/>
              <a:cxnLst/>
              <a:rect l="l" t="t" r="r" b="b"/>
              <a:pathLst>
                <a:path w="2807970" h="1080770">
                  <a:moveTo>
                    <a:pt x="0" y="0"/>
                  </a:moveTo>
                  <a:lnTo>
                    <a:pt x="0" y="360425"/>
                  </a:lnTo>
                  <a:lnTo>
                    <a:pt x="2807969" y="360425"/>
                  </a:lnTo>
                  <a:lnTo>
                    <a:pt x="2807969" y="0"/>
                  </a:lnTo>
                  <a:lnTo>
                    <a:pt x="0" y="0"/>
                  </a:lnTo>
                  <a:close/>
                </a:path>
                <a:path w="2807970" h="1080770">
                  <a:moveTo>
                    <a:pt x="0" y="366521"/>
                  </a:moveTo>
                  <a:lnTo>
                    <a:pt x="0" y="726947"/>
                  </a:lnTo>
                  <a:lnTo>
                    <a:pt x="2807969" y="726947"/>
                  </a:lnTo>
                  <a:lnTo>
                    <a:pt x="2807969" y="366521"/>
                  </a:lnTo>
                  <a:lnTo>
                    <a:pt x="0" y="366521"/>
                  </a:lnTo>
                  <a:close/>
                </a:path>
                <a:path w="2807970" h="1080770">
                  <a:moveTo>
                    <a:pt x="0" y="720089"/>
                  </a:moveTo>
                  <a:lnTo>
                    <a:pt x="0" y="1080515"/>
                  </a:lnTo>
                  <a:lnTo>
                    <a:pt x="2807969" y="1080515"/>
                  </a:lnTo>
                  <a:lnTo>
                    <a:pt x="2807969" y="720089"/>
                  </a:lnTo>
                  <a:lnTo>
                    <a:pt x="0" y="720089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11892" y="10607"/>
            <a:ext cx="482409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</a:t>
            </a:r>
            <a:r>
              <a:rPr b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]+[B]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C4380D0B-2C57-48AB-A331-1D137ECA46EF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4294967295"/>
          </p:nvPr>
        </p:nvSpPr>
        <p:spPr>
          <a:xfrm>
            <a:off x="8238981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14" name="object 14"/>
          <p:cNvSpPr txBox="1"/>
          <p:nvPr/>
        </p:nvSpPr>
        <p:spPr>
          <a:xfrm>
            <a:off x="3970477" y="1291844"/>
            <a:ext cx="2779395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265" marR="719455" indent="2540">
              <a:lnSpc>
                <a:spcPct val="133600"/>
              </a:lnSpc>
              <a:spcBef>
                <a:spcPts val="100"/>
              </a:spcBef>
              <a:tabLst>
                <a:tab pos="1475105" algn="l"/>
                <a:tab pos="1504950" algn="l"/>
              </a:tabLst>
            </a:pPr>
            <a:r>
              <a:rPr sz="1800" b="1" spc="35" dirty="0">
                <a:solidFill>
                  <a:srgbClr val="009A00"/>
                </a:solidFill>
                <a:latin typeface="Times New Roman"/>
                <a:cs typeface="Times New Roman"/>
              </a:rPr>
              <a:t>Move	</a:t>
            </a:r>
            <a:r>
              <a:rPr sz="1800" b="1" spc="25" dirty="0">
                <a:solidFill>
                  <a:srgbClr val="009A00"/>
                </a:solidFill>
                <a:latin typeface="Times New Roman"/>
                <a:cs typeface="Times New Roman"/>
              </a:rPr>
              <a:t>A,</a:t>
            </a:r>
            <a:r>
              <a:rPr sz="1800" b="1" spc="-80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9A00"/>
                </a:solidFill>
                <a:latin typeface="Times New Roman"/>
                <a:cs typeface="Times New Roman"/>
              </a:rPr>
              <a:t>R0  </a:t>
            </a:r>
            <a:r>
              <a:rPr sz="1800" b="1" spc="30" dirty="0">
                <a:solidFill>
                  <a:srgbClr val="009A00"/>
                </a:solidFill>
                <a:latin typeface="Times New Roman"/>
                <a:cs typeface="Times New Roman"/>
              </a:rPr>
              <a:t>Add		</a:t>
            </a:r>
            <a:r>
              <a:rPr sz="1800" b="1" dirty="0">
                <a:solidFill>
                  <a:srgbClr val="009A00"/>
                </a:solidFill>
                <a:latin typeface="Times New Roman"/>
                <a:cs typeface="Times New Roman"/>
              </a:rPr>
              <a:t>B,</a:t>
            </a:r>
            <a:r>
              <a:rPr sz="1800" b="1" spc="-9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9A00"/>
                </a:solidFill>
                <a:latin typeface="Times New Roman"/>
                <a:cs typeface="Times New Roman"/>
              </a:rPr>
              <a:t>R0</a:t>
            </a:r>
            <a:endParaRPr sz="1800">
              <a:latin typeface="Times New Roman"/>
              <a:cs typeface="Times New Roman"/>
            </a:endParaRPr>
          </a:p>
          <a:p>
            <a:pPr marL="732155">
              <a:lnSpc>
                <a:spcPct val="100000"/>
              </a:lnSpc>
              <a:spcBef>
                <a:spcPts val="630"/>
              </a:spcBef>
              <a:tabLst>
                <a:tab pos="1474470" algn="l"/>
              </a:tabLst>
            </a:pPr>
            <a:r>
              <a:rPr sz="1800" b="1" spc="35" dirty="0">
                <a:solidFill>
                  <a:srgbClr val="009A00"/>
                </a:solidFill>
                <a:latin typeface="Times New Roman"/>
                <a:cs typeface="Times New Roman"/>
              </a:rPr>
              <a:t>Move	</a:t>
            </a:r>
            <a:r>
              <a:rPr sz="1800" b="1" spc="-5" dirty="0">
                <a:solidFill>
                  <a:srgbClr val="009A00"/>
                </a:solidFill>
                <a:latin typeface="Times New Roman"/>
                <a:cs typeface="Times New Roman"/>
              </a:rPr>
              <a:t>R0,</a:t>
            </a:r>
            <a:r>
              <a:rPr sz="1800" b="1" spc="-100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9A00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42467" y="1373124"/>
            <a:ext cx="78105" cy="1079500"/>
          </a:xfrm>
          <a:custGeom>
            <a:avLst/>
            <a:gdLst/>
            <a:ahLst/>
            <a:cxnLst/>
            <a:rect l="l" t="t" r="r" b="b"/>
            <a:pathLst>
              <a:path w="78104" h="1079500">
                <a:moveTo>
                  <a:pt x="76200" y="126491"/>
                </a:moveTo>
                <a:lnTo>
                  <a:pt x="38100" y="0"/>
                </a:lnTo>
                <a:lnTo>
                  <a:pt x="0" y="126491"/>
                </a:lnTo>
                <a:lnTo>
                  <a:pt x="28181" y="126491"/>
                </a:lnTo>
                <a:lnTo>
                  <a:pt x="28181" y="114299"/>
                </a:lnTo>
                <a:lnTo>
                  <a:pt x="47231" y="114299"/>
                </a:lnTo>
                <a:lnTo>
                  <a:pt x="47253" y="126491"/>
                </a:lnTo>
                <a:lnTo>
                  <a:pt x="76200" y="126491"/>
                </a:lnTo>
                <a:close/>
              </a:path>
              <a:path w="78104" h="1079500">
                <a:moveTo>
                  <a:pt x="48755" y="1048676"/>
                </a:moveTo>
                <a:lnTo>
                  <a:pt x="48755" y="964691"/>
                </a:lnTo>
                <a:lnTo>
                  <a:pt x="29705" y="964691"/>
                </a:lnTo>
                <a:lnTo>
                  <a:pt x="29683" y="952499"/>
                </a:lnTo>
                <a:lnTo>
                  <a:pt x="1524" y="952499"/>
                </a:lnTo>
                <a:lnTo>
                  <a:pt x="39624" y="1078991"/>
                </a:lnTo>
                <a:lnTo>
                  <a:pt x="48755" y="1048676"/>
                </a:lnTo>
                <a:close/>
              </a:path>
              <a:path w="78104" h="1079500">
                <a:moveTo>
                  <a:pt x="47253" y="126491"/>
                </a:moveTo>
                <a:lnTo>
                  <a:pt x="47231" y="114299"/>
                </a:lnTo>
                <a:lnTo>
                  <a:pt x="28181" y="114299"/>
                </a:lnTo>
                <a:lnTo>
                  <a:pt x="28203" y="126491"/>
                </a:lnTo>
                <a:lnTo>
                  <a:pt x="47253" y="126491"/>
                </a:lnTo>
                <a:close/>
              </a:path>
              <a:path w="78104" h="1079500">
                <a:moveTo>
                  <a:pt x="28203" y="126491"/>
                </a:moveTo>
                <a:lnTo>
                  <a:pt x="28181" y="114299"/>
                </a:lnTo>
                <a:lnTo>
                  <a:pt x="28181" y="126491"/>
                </a:lnTo>
                <a:close/>
              </a:path>
              <a:path w="78104" h="1079500">
                <a:moveTo>
                  <a:pt x="48733" y="952499"/>
                </a:moveTo>
                <a:lnTo>
                  <a:pt x="47253" y="126491"/>
                </a:lnTo>
                <a:lnTo>
                  <a:pt x="28203" y="126491"/>
                </a:lnTo>
                <a:lnTo>
                  <a:pt x="29683" y="952499"/>
                </a:lnTo>
                <a:lnTo>
                  <a:pt x="48733" y="952499"/>
                </a:lnTo>
                <a:close/>
              </a:path>
              <a:path w="78104" h="1079500">
                <a:moveTo>
                  <a:pt x="48755" y="964691"/>
                </a:moveTo>
                <a:lnTo>
                  <a:pt x="48733" y="952499"/>
                </a:lnTo>
                <a:lnTo>
                  <a:pt x="29683" y="952499"/>
                </a:lnTo>
                <a:lnTo>
                  <a:pt x="29705" y="964691"/>
                </a:lnTo>
                <a:lnTo>
                  <a:pt x="48755" y="964691"/>
                </a:lnTo>
                <a:close/>
              </a:path>
              <a:path w="78104" h="1079500">
                <a:moveTo>
                  <a:pt x="77724" y="952499"/>
                </a:moveTo>
                <a:lnTo>
                  <a:pt x="48733" y="952499"/>
                </a:lnTo>
                <a:lnTo>
                  <a:pt x="48755" y="1048676"/>
                </a:lnTo>
                <a:lnTo>
                  <a:pt x="77724" y="95249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16128" y="1012697"/>
            <a:ext cx="6861809" cy="4969510"/>
            <a:chOff x="416128" y="1012697"/>
            <a:chExt cx="6861809" cy="4969510"/>
          </a:xfrm>
        </p:grpSpPr>
        <p:sp>
          <p:nvSpPr>
            <p:cNvPr id="17" name="object 17"/>
            <p:cNvSpPr/>
            <p:nvPr/>
          </p:nvSpPr>
          <p:spPr>
            <a:xfrm>
              <a:off x="6764146" y="1012697"/>
              <a:ext cx="0" cy="4969510"/>
            </a:xfrm>
            <a:custGeom>
              <a:avLst/>
              <a:gdLst/>
              <a:ahLst/>
              <a:cxnLst/>
              <a:rect l="l" t="t" r="r" b="b"/>
              <a:pathLst>
                <a:path h="4969510">
                  <a:moveTo>
                    <a:pt x="0" y="0"/>
                  </a:moveTo>
                  <a:lnTo>
                    <a:pt x="0" y="4969002"/>
                  </a:lnTo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6189" y="3103625"/>
              <a:ext cx="2807970" cy="2517775"/>
            </a:xfrm>
            <a:custGeom>
              <a:avLst/>
              <a:gdLst/>
              <a:ahLst/>
              <a:cxnLst/>
              <a:rect l="l" t="t" r="r" b="b"/>
              <a:pathLst>
                <a:path w="2807970" h="2517775">
                  <a:moveTo>
                    <a:pt x="0" y="0"/>
                  </a:moveTo>
                  <a:lnTo>
                    <a:pt x="0" y="358140"/>
                  </a:lnTo>
                  <a:lnTo>
                    <a:pt x="2807969" y="358139"/>
                  </a:lnTo>
                  <a:lnTo>
                    <a:pt x="2807969" y="0"/>
                  </a:lnTo>
                  <a:lnTo>
                    <a:pt x="0" y="0"/>
                  </a:lnTo>
                  <a:close/>
                </a:path>
                <a:path w="2807970" h="2517775">
                  <a:moveTo>
                    <a:pt x="0" y="1078992"/>
                  </a:moveTo>
                  <a:lnTo>
                    <a:pt x="0" y="1437894"/>
                  </a:lnTo>
                  <a:lnTo>
                    <a:pt x="2807969" y="1437893"/>
                  </a:lnTo>
                  <a:lnTo>
                    <a:pt x="2807969" y="1078991"/>
                  </a:lnTo>
                  <a:lnTo>
                    <a:pt x="0" y="1078992"/>
                  </a:lnTo>
                  <a:close/>
                </a:path>
                <a:path w="2807970" h="2517775">
                  <a:moveTo>
                    <a:pt x="0" y="2158746"/>
                  </a:moveTo>
                  <a:lnTo>
                    <a:pt x="0" y="2517648"/>
                  </a:lnTo>
                  <a:lnTo>
                    <a:pt x="2807969" y="2517648"/>
                  </a:lnTo>
                  <a:lnTo>
                    <a:pt x="2807969" y="2158746"/>
                  </a:lnTo>
                  <a:lnTo>
                    <a:pt x="0" y="2158746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3101" y="2596895"/>
              <a:ext cx="73164" cy="71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3101" y="2739390"/>
              <a:ext cx="73164" cy="71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3101" y="2884169"/>
              <a:ext cx="73164" cy="71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53101" y="3676649"/>
              <a:ext cx="73164" cy="708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3101" y="3819143"/>
              <a:ext cx="73164" cy="71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3101" y="3963924"/>
              <a:ext cx="73164" cy="708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3101" y="4757165"/>
              <a:ext cx="73164" cy="71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3101" y="4900421"/>
              <a:ext cx="73164" cy="71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53101" y="5044439"/>
              <a:ext cx="73164" cy="71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4147" y="3316223"/>
              <a:ext cx="513715" cy="2160270"/>
            </a:xfrm>
            <a:custGeom>
              <a:avLst/>
              <a:gdLst/>
              <a:ahLst/>
              <a:cxnLst/>
              <a:rect l="l" t="t" r="r" b="b"/>
              <a:pathLst>
                <a:path w="513715" h="2160270">
                  <a:moveTo>
                    <a:pt x="505218" y="1071372"/>
                  </a:moveTo>
                  <a:lnTo>
                    <a:pt x="127254" y="1071372"/>
                  </a:lnTo>
                  <a:lnTo>
                    <a:pt x="127254" y="1042416"/>
                  </a:lnTo>
                  <a:lnTo>
                    <a:pt x="0" y="1080516"/>
                  </a:lnTo>
                  <a:lnTo>
                    <a:pt x="114312" y="1114742"/>
                  </a:lnTo>
                  <a:lnTo>
                    <a:pt x="127254" y="1118616"/>
                  </a:lnTo>
                  <a:lnTo>
                    <a:pt x="127254" y="1090422"/>
                  </a:lnTo>
                  <a:lnTo>
                    <a:pt x="505218" y="1090422"/>
                  </a:lnTo>
                  <a:lnTo>
                    <a:pt x="505218" y="1071372"/>
                  </a:lnTo>
                  <a:close/>
                </a:path>
                <a:path w="513715" h="2160270">
                  <a:moveTo>
                    <a:pt x="513600" y="1228344"/>
                  </a:moveTo>
                  <a:lnTo>
                    <a:pt x="496836" y="1219200"/>
                  </a:lnTo>
                  <a:lnTo>
                    <a:pt x="52260" y="2044407"/>
                  </a:lnTo>
                  <a:lnTo>
                    <a:pt x="26682" y="2030730"/>
                  </a:lnTo>
                  <a:lnTo>
                    <a:pt x="0" y="2160270"/>
                  </a:lnTo>
                  <a:lnTo>
                    <a:pt x="46494" y="2113775"/>
                  </a:lnTo>
                  <a:lnTo>
                    <a:pt x="93726" y="2066544"/>
                  </a:lnTo>
                  <a:lnTo>
                    <a:pt x="69100" y="2053399"/>
                  </a:lnTo>
                  <a:lnTo>
                    <a:pt x="513600" y="1228344"/>
                  </a:lnTo>
                  <a:close/>
                </a:path>
                <a:path w="513715" h="2160270">
                  <a:moveTo>
                    <a:pt x="513600" y="931926"/>
                  </a:moveTo>
                  <a:lnTo>
                    <a:pt x="69100" y="106883"/>
                  </a:lnTo>
                  <a:lnTo>
                    <a:pt x="93726" y="93726"/>
                  </a:lnTo>
                  <a:lnTo>
                    <a:pt x="0" y="0"/>
                  </a:lnTo>
                  <a:lnTo>
                    <a:pt x="26682" y="129540"/>
                  </a:lnTo>
                  <a:lnTo>
                    <a:pt x="46494" y="118960"/>
                  </a:lnTo>
                  <a:lnTo>
                    <a:pt x="52260" y="115874"/>
                  </a:lnTo>
                  <a:lnTo>
                    <a:pt x="496836" y="941070"/>
                  </a:lnTo>
                  <a:lnTo>
                    <a:pt x="513600" y="931926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0415" y="3461765"/>
              <a:ext cx="2807970" cy="359410"/>
            </a:xfrm>
            <a:custGeom>
              <a:avLst/>
              <a:gdLst/>
              <a:ahLst/>
              <a:cxnLst/>
              <a:rect l="l" t="t" r="r" b="b"/>
              <a:pathLst>
                <a:path w="2807970" h="359410">
                  <a:moveTo>
                    <a:pt x="0" y="0"/>
                  </a:moveTo>
                  <a:lnTo>
                    <a:pt x="0" y="358901"/>
                  </a:lnTo>
                  <a:lnTo>
                    <a:pt x="2807969" y="358901"/>
                  </a:lnTo>
                  <a:lnTo>
                    <a:pt x="2807969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32459" y="1576069"/>
            <a:ext cx="11906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715">
              <a:lnSpc>
                <a:spcPct val="100000"/>
              </a:lnSpc>
              <a:spcBef>
                <a:spcPts val="100"/>
              </a:spcBef>
            </a:pPr>
            <a:r>
              <a:rPr sz="1600" b="1" spc="20" dirty="0">
                <a:latin typeface="Times New Roman"/>
                <a:cs typeface="Times New Roman"/>
              </a:rPr>
              <a:t>3-instruction  </a:t>
            </a:r>
            <a:r>
              <a:rPr sz="1600" b="1" dirty="0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sz="1600" b="1" spc="35" dirty="0">
                <a:latin typeface="Times New Roman"/>
                <a:cs typeface="Times New Roman"/>
              </a:rPr>
              <a:t>segment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48855" y="4231640"/>
            <a:ext cx="113792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600" b="1" spc="20" dirty="0">
                <a:latin typeface="Times New Roman"/>
                <a:cs typeface="Times New Roman"/>
              </a:rPr>
              <a:t>Data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25" dirty="0">
                <a:latin typeface="Times New Roman"/>
                <a:cs typeface="Times New Roman"/>
              </a:rPr>
              <a:t>the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76962" y="823976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d</a:t>
            </a:r>
            <a:r>
              <a:rPr sz="1800" spc="155" dirty="0">
                <a:latin typeface="Times New Roman"/>
                <a:cs typeface="Times New Roman"/>
              </a:rPr>
              <a:t>d</a:t>
            </a:r>
            <a:r>
              <a:rPr sz="1800" spc="85" dirty="0">
                <a:latin typeface="Times New Roman"/>
                <a:cs typeface="Times New Roman"/>
              </a:rPr>
              <a:t>r</a:t>
            </a:r>
            <a:r>
              <a:rPr sz="1800" spc="30" dirty="0">
                <a:latin typeface="Times New Roman"/>
                <a:cs typeface="Times New Roman"/>
              </a:rPr>
              <a:t>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6351" y="1294892"/>
            <a:ext cx="34163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  </a:t>
            </a:r>
            <a:r>
              <a:rPr sz="1800" i="1" spc="-45" dirty="0">
                <a:latin typeface="Times New Roman"/>
                <a:cs typeface="Times New Roman"/>
              </a:rPr>
              <a:t>i+4  i+8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8370" y="311610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31989" y="418976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36790" y="527029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333" y="3476498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459" y="10607"/>
            <a:ext cx="463677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Straight-Line</a:t>
            </a:r>
            <a:r>
              <a:rPr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7958A949-2025-4C38-81E3-D0B950167730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4462919" y="2163317"/>
            <a:ext cx="72389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2919" y="2306573"/>
            <a:ext cx="72389" cy="7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2919" y="2450592"/>
            <a:ext cx="72389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2919" y="3460241"/>
            <a:ext cx="72389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2919" y="3603497"/>
            <a:ext cx="72389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2919" y="3747515"/>
            <a:ext cx="72389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50946" y="723900"/>
          <a:ext cx="2808605" cy="5400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228725" algn="l"/>
                        </a:tabLst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Move	</a:t>
                      </a:r>
                      <a:r>
                        <a:rPr sz="1800" b="1" spc="4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NUM1,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1224280" algn="l"/>
                        </a:tabLst>
                      </a:pPr>
                      <a:r>
                        <a:rPr sz="1800" b="1" spc="3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Add	</a:t>
                      </a:r>
                      <a:r>
                        <a:rPr sz="1800" b="1" spc="5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NUM2,</a:t>
                      </a:r>
                      <a:r>
                        <a:rPr sz="1800" b="1" spc="-1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77">
                <a:tc>
                  <a:txBody>
                    <a:bodyPr/>
                    <a:lstStyle/>
                    <a:p>
                      <a:pPr marL="514984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195705" algn="l"/>
                        </a:tabLst>
                      </a:pPr>
                      <a:r>
                        <a:rPr sz="1800" b="1" spc="3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Add	</a:t>
                      </a:r>
                      <a:r>
                        <a:rPr sz="1800" b="1" spc="5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NUM3,</a:t>
                      </a:r>
                      <a:r>
                        <a:rPr sz="1800" b="1" spc="-1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1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210945" algn="l"/>
                        </a:tabLst>
                      </a:pPr>
                      <a:r>
                        <a:rPr sz="1800" b="1" spc="3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Add	</a:t>
                      </a:r>
                      <a:r>
                        <a:rPr sz="1800" b="1" spc="6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NUMn,</a:t>
                      </a:r>
                      <a:r>
                        <a:rPr sz="1800" b="1" spc="-1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77"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327150" algn="l"/>
                        </a:tabLst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Move	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R0,</a:t>
                      </a: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8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526157" y="861306"/>
            <a:ext cx="34163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  </a:t>
            </a:r>
            <a:r>
              <a:rPr sz="1800" i="1" spc="-45" dirty="0">
                <a:latin typeface="Times New Roman"/>
                <a:cs typeface="Times New Roman"/>
              </a:rPr>
              <a:t>i+4  i+8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1369" y="2683271"/>
            <a:ext cx="717550" cy="23107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62230">
              <a:lnSpc>
                <a:spcPct val="102800"/>
              </a:lnSpc>
              <a:spcBef>
                <a:spcPts val="40"/>
              </a:spcBef>
            </a:pPr>
            <a:r>
              <a:rPr sz="1800" i="1" spc="-45" dirty="0">
                <a:latin typeface="Times New Roman"/>
                <a:cs typeface="Times New Roman"/>
              </a:rPr>
              <a:t>i+</a:t>
            </a:r>
            <a:r>
              <a:rPr sz="1800" i="1" spc="5" dirty="0">
                <a:latin typeface="Times New Roman"/>
                <a:cs typeface="Times New Roman"/>
              </a:rPr>
              <a:t>4</a:t>
            </a:r>
            <a:r>
              <a:rPr sz="1800" i="1" spc="50" dirty="0">
                <a:latin typeface="Times New Roman"/>
                <a:cs typeface="Times New Roman"/>
              </a:rPr>
              <a:t>n</a:t>
            </a:r>
            <a:r>
              <a:rPr sz="1800" i="1" dirty="0">
                <a:latin typeface="Times New Roman"/>
                <a:cs typeface="Times New Roman"/>
              </a:rPr>
              <a:t>-4  </a:t>
            </a:r>
            <a:r>
              <a:rPr sz="1800" i="1" spc="-20" dirty="0">
                <a:latin typeface="Times New Roman"/>
                <a:cs typeface="Times New Roman"/>
              </a:rPr>
              <a:t>i+4n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24765" marR="5080" indent="-12700">
              <a:lnSpc>
                <a:spcPct val="131400"/>
              </a:lnSpc>
              <a:spcBef>
                <a:spcPts val="5"/>
              </a:spcBef>
            </a:pPr>
            <a:r>
              <a:rPr sz="1800" spc="30" dirty="0">
                <a:latin typeface="Times New Roman"/>
                <a:cs typeface="Times New Roman"/>
              </a:rPr>
              <a:t>SUM  </a:t>
            </a:r>
            <a:r>
              <a:rPr sz="1800" spc="145" dirty="0">
                <a:latin typeface="Times New Roman"/>
                <a:cs typeface="Times New Roman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UM</a:t>
            </a:r>
            <a:r>
              <a:rPr sz="1800" dirty="0">
                <a:latin typeface="Times New Roman"/>
                <a:cs typeface="Times New Roman"/>
              </a:rPr>
              <a:t>1  </a:t>
            </a:r>
            <a:r>
              <a:rPr sz="1800" spc="145" dirty="0">
                <a:latin typeface="Times New Roman"/>
                <a:cs typeface="Times New Roman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UM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62919" y="5116067"/>
            <a:ext cx="72389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2919" y="5259323"/>
            <a:ext cx="72389" cy="7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2919" y="5403341"/>
            <a:ext cx="72389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93816" y="5655571"/>
            <a:ext cx="71437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145" dirty="0">
                <a:latin typeface="Times New Roman"/>
                <a:cs typeface="Times New Roman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U</a:t>
            </a:r>
            <a:r>
              <a:rPr sz="1800" spc="1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069" y="10607"/>
            <a:ext cx="1910714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nching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C7275A34-90DF-4DE7-9254-5314859BA551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16389" y="1941322"/>
            <a:ext cx="300355" cy="4183379"/>
            <a:chOff x="3016389" y="1941322"/>
            <a:chExt cx="300355" cy="4183379"/>
          </a:xfrm>
        </p:grpSpPr>
        <p:sp>
          <p:nvSpPr>
            <p:cNvPr id="4" name="object 4"/>
            <p:cNvSpPr/>
            <p:nvPr/>
          </p:nvSpPr>
          <p:spPr>
            <a:xfrm>
              <a:off x="3165233" y="2163318"/>
              <a:ext cx="0" cy="3961129"/>
            </a:xfrm>
            <a:custGeom>
              <a:avLst/>
              <a:gdLst/>
              <a:ahLst/>
              <a:cxnLst/>
              <a:rect l="l" t="t" r="r" b="b"/>
              <a:pathLst>
                <a:path h="3961129">
                  <a:moveTo>
                    <a:pt x="0" y="0"/>
                  </a:moveTo>
                  <a:lnTo>
                    <a:pt x="0" y="3960876"/>
                  </a:lnTo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2739" y="1947672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5">
                  <a:moveTo>
                    <a:pt x="287273" y="0"/>
                  </a:moveTo>
                  <a:lnTo>
                    <a:pt x="0" y="144017"/>
                  </a:lnTo>
                </a:path>
                <a:path w="287654" h="287655">
                  <a:moveTo>
                    <a:pt x="287273" y="142493"/>
                  </a:moveTo>
                  <a:lnTo>
                    <a:pt x="0" y="287273"/>
                  </a:lnTo>
                </a:path>
              </a:pathLst>
            </a:custGeom>
            <a:ln w="12700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824346" y="1941322"/>
            <a:ext cx="300355" cy="4183379"/>
            <a:chOff x="5824346" y="1941322"/>
            <a:chExt cx="300355" cy="4183379"/>
          </a:xfrm>
        </p:grpSpPr>
        <p:sp>
          <p:nvSpPr>
            <p:cNvPr id="7" name="object 7"/>
            <p:cNvSpPr/>
            <p:nvPr/>
          </p:nvSpPr>
          <p:spPr>
            <a:xfrm>
              <a:off x="5973965" y="2163318"/>
              <a:ext cx="0" cy="3961129"/>
            </a:xfrm>
            <a:custGeom>
              <a:avLst/>
              <a:gdLst/>
              <a:ahLst/>
              <a:cxnLst/>
              <a:rect l="l" t="t" r="r" b="b"/>
              <a:pathLst>
                <a:path h="3961129">
                  <a:moveTo>
                    <a:pt x="0" y="0"/>
                  </a:moveTo>
                  <a:lnTo>
                    <a:pt x="0" y="3960876"/>
                  </a:lnTo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30696" y="1947672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5">
                  <a:moveTo>
                    <a:pt x="287274" y="0"/>
                  </a:moveTo>
                  <a:lnTo>
                    <a:pt x="0" y="144017"/>
                  </a:lnTo>
                </a:path>
                <a:path w="287654" h="287655">
                  <a:moveTo>
                    <a:pt x="287274" y="142493"/>
                  </a:moveTo>
                  <a:lnTo>
                    <a:pt x="0" y="287273"/>
                  </a:lnTo>
                </a:path>
              </a:pathLst>
            </a:custGeom>
            <a:ln w="12700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532261" y="3676650"/>
            <a:ext cx="73151" cy="7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261" y="3819144"/>
            <a:ext cx="73151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2261" y="3963923"/>
            <a:ext cx="73151" cy="7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81376" y="4030464"/>
            <a:ext cx="71755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188595" indent="-12700">
              <a:lnSpc>
                <a:spcPct val="1314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UM 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675"/>
              </a:spcBef>
            </a:pPr>
            <a:r>
              <a:rPr sz="1800" spc="145" dirty="0">
                <a:latin typeface="Times New Roman"/>
                <a:cs typeface="Times New Roman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UM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32261" y="5260847"/>
            <a:ext cx="71628" cy="71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2261" y="5403341"/>
            <a:ext cx="7315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2261" y="5548121"/>
            <a:ext cx="73151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150946" y="723900"/>
          <a:ext cx="2808605" cy="1295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marL="76263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460500" algn="l"/>
                        </a:tabLst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Move	</a:t>
                      </a:r>
                      <a:r>
                        <a:rPr sz="1800" b="1" spc="4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N,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marL="75692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1765935" algn="l"/>
                        </a:tabLst>
                      </a:pPr>
                      <a:r>
                        <a:rPr sz="1800" b="1" spc="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Clear	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482"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spc="55" dirty="0">
                          <a:latin typeface="Times New Roman"/>
                          <a:cs typeface="Times New Roman"/>
                        </a:rPr>
                        <a:t>Determine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150946" y="2163317"/>
          <a:ext cx="2808605" cy="3887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1"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60" dirty="0">
                          <a:latin typeface="Times New Roman"/>
                          <a:cs typeface="Times New Roman"/>
                        </a:rPr>
                        <a:t>“Next”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1959610" algn="l"/>
                        </a:tabLst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Decrement	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1709420" algn="l"/>
                        </a:tabLst>
                      </a:pPr>
                      <a:r>
                        <a:rPr sz="1800" b="1" spc="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Branch&gt;0	</a:t>
                      </a:r>
                      <a:r>
                        <a:rPr sz="1800" b="1" spc="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1327150" algn="l"/>
                        </a:tabLst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Move	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R0,</a:t>
                      </a: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301635" y="1410263"/>
            <a:ext cx="4317365" cy="121983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123950">
              <a:lnSpc>
                <a:spcPct val="100000"/>
              </a:lnSpc>
              <a:spcBef>
                <a:spcPts val="1155"/>
              </a:spcBef>
            </a:pPr>
            <a:r>
              <a:rPr sz="1600" b="1" spc="5" dirty="0"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  <a:p>
            <a:pPr marL="2177415">
              <a:lnSpc>
                <a:spcPts val="1720"/>
              </a:lnSpc>
              <a:spcBef>
                <a:spcPts val="1055"/>
              </a:spcBef>
            </a:pPr>
            <a:r>
              <a:rPr sz="1600" spc="45" dirty="0">
                <a:latin typeface="Times New Roman"/>
                <a:cs typeface="Times New Roman"/>
              </a:rPr>
              <a:t>“Next” </a:t>
            </a:r>
            <a:r>
              <a:rPr sz="1600" spc="70" dirty="0">
                <a:latin typeface="Times New Roman"/>
                <a:cs typeface="Times New Roman"/>
              </a:rPr>
              <a:t>number </a:t>
            </a:r>
            <a:r>
              <a:rPr sz="1600" spc="85" dirty="0">
                <a:latin typeface="Times New Roman"/>
                <a:cs typeface="Times New Roman"/>
              </a:rPr>
              <a:t>and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add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20"/>
              </a:lnSpc>
            </a:pPr>
            <a:r>
              <a:rPr sz="1600" b="1" spc="-5" dirty="0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sz="1600" b="1" spc="40" dirty="0">
                <a:latin typeface="Times New Roman"/>
                <a:cs typeface="Times New Roman"/>
              </a:rPr>
              <a:t>loop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11615" y="1828800"/>
            <a:ext cx="548005" cy="1172845"/>
          </a:xfrm>
          <a:custGeom>
            <a:avLst/>
            <a:gdLst/>
            <a:ahLst/>
            <a:cxnLst/>
            <a:rect l="l" t="t" r="r" b="b"/>
            <a:pathLst>
              <a:path w="548005" h="1172845">
                <a:moveTo>
                  <a:pt x="76200" y="125729"/>
                </a:moveTo>
                <a:lnTo>
                  <a:pt x="35051" y="0"/>
                </a:lnTo>
                <a:lnTo>
                  <a:pt x="0" y="128015"/>
                </a:lnTo>
                <a:lnTo>
                  <a:pt x="28193" y="127170"/>
                </a:lnTo>
                <a:lnTo>
                  <a:pt x="28193" y="114299"/>
                </a:lnTo>
                <a:lnTo>
                  <a:pt x="47243" y="113537"/>
                </a:lnTo>
                <a:lnTo>
                  <a:pt x="47755" y="126583"/>
                </a:lnTo>
                <a:lnTo>
                  <a:pt x="76200" y="125729"/>
                </a:lnTo>
                <a:close/>
              </a:path>
              <a:path w="548005" h="1172845">
                <a:moveTo>
                  <a:pt x="47755" y="126583"/>
                </a:moveTo>
                <a:lnTo>
                  <a:pt x="47243" y="113537"/>
                </a:lnTo>
                <a:lnTo>
                  <a:pt x="28193" y="114299"/>
                </a:lnTo>
                <a:lnTo>
                  <a:pt x="28708" y="127154"/>
                </a:lnTo>
                <a:lnTo>
                  <a:pt x="47755" y="126583"/>
                </a:lnTo>
                <a:close/>
              </a:path>
              <a:path w="548005" h="1172845">
                <a:moveTo>
                  <a:pt x="28708" y="127154"/>
                </a:moveTo>
                <a:lnTo>
                  <a:pt x="28193" y="114299"/>
                </a:lnTo>
                <a:lnTo>
                  <a:pt x="28193" y="127170"/>
                </a:lnTo>
                <a:lnTo>
                  <a:pt x="28708" y="127154"/>
                </a:lnTo>
                <a:close/>
              </a:path>
              <a:path w="548005" h="1172845">
                <a:moveTo>
                  <a:pt x="547877" y="144779"/>
                </a:moveTo>
                <a:lnTo>
                  <a:pt x="528827" y="144017"/>
                </a:lnTo>
                <a:lnTo>
                  <a:pt x="518921" y="317753"/>
                </a:lnTo>
                <a:lnTo>
                  <a:pt x="511301" y="431291"/>
                </a:lnTo>
                <a:lnTo>
                  <a:pt x="508253" y="486155"/>
                </a:lnTo>
                <a:lnTo>
                  <a:pt x="504443" y="540257"/>
                </a:lnTo>
                <a:lnTo>
                  <a:pt x="499871" y="592073"/>
                </a:lnTo>
                <a:lnTo>
                  <a:pt x="496062" y="643127"/>
                </a:lnTo>
                <a:lnTo>
                  <a:pt x="491489" y="691895"/>
                </a:lnTo>
                <a:lnTo>
                  <a:pt x="486155" y="738377"/>
                </a:lnTo>
                <a:lnTo>
                  <a:pt x="481583" y="782573"/>
                </a:lnTo>
                <a:lnTo>
                  <a:pt x="476250" y="824483"/>
                </a:lnTo>
                <a:lnTo>
                  <a:pt x="470153" y="864107"/>
                </a:lnTo>
                <a:lnTo>
                  <a:pt x="461009" y="916686"/>
                </a:lnTo>
                <a:lnTo>
                  <a:pt x="457200" y="932688"/>
                </a:lnTo>
                <a:lnTo>
                  <a:pt x="454151" y="947927"/>
                </a:lnTo>
                <a:lnTo>
                  <a:pt x="450341" y="962405"/>
                </a:lnTo>
                <a:lnTo>
                  <a:pt x="446531" y="976122"/>
                </a:lnTo>
                <a:lnTo>
                  <a:pt x="443483" y="989076"/>
                </a:lnTo>
                <a:lnTo>
                  <a:pt x="428243" y="1034796"/>
                </a:lnTo>
                <a:lnTo>
                  <a:pt x="408431" y="1077467"/>
                </a:lnTo>
                <a:lnTo>
                  <a:pt x="403859" y="1084326"/>
                </a:lnTo>
                <a:lnTo>
                  <a:pt x="400050" y="1090422"/>
                </a:lnTo>
                <a:lnTo>
                  <a:pt x="395477" y="1096517"/>
                </a:lnTo>
                <a:lnTo>
                  <a:pt x="391667" y="1101852"/>
                </a:lnTo>
                <a:lnTo>
                  <a:pt x="377951" y="1115567"/>
                </a:lnTo>
                <a:lnTo>
                  <a:pt x="373379" y="1119377"/>
                </a:lnTo>
                <a:lnTo>
                  <a:pt x="369569" y="1122426"/>
                </a:lnTo>
                <a:lnTo>
                  <a:pt x="360425" y="1128522"/>
                </a:lnTo>
                <a:lnTo>
                  <a:pt x="355091" y="1130808"/>
                </a:lnTo>
                <a:lnTo>
                  <a:pt x="350519" y="1133094"/>
                </a:lnTo>
                <a:lnTo>
                  <a:pt x="340613" y="1137665"/>
                </a:lnTo>
                <a:lnTo>
                  <a:pt x="330707" y="1140714"/>
                </a:lnTo>
                <a:lnTo>
                  <a:pt x="320039" y="1143000"/>
                </a:lnTo>
                <a:lnTo>
                  <a:pt x="308609" y="1145286"/>
                </a:lnTo>
                <a:lnTo>
                  <a:pt x="295655" y="1148334"/>
                </a:lnTo>
                <a:lnTo>
                  <a:pt x="268224" y="1152905"/>
                </a:lnTo>
                <a:lnTo>
                  <a:pt x="261365" y="1152905"/>
                </a:lnTo>
                <a:lnTo>
                  <a:pt x="255269" y="1153583"/>
                </a:lnTo>
                <a:lnTo>
                  <a:pt x="247650" y="1153667"/>
                </a:lnTo>
                <a:lnTo>
                  <a:pt x="240029" y="1152905"/>
                </a:lnTo>
                <a:lnTo>
                  <a:pt x="233171" y="1152905"/>
                </a:lnTo>
                <a:lnTo>
                  <a:pt x="192024" y="1137665"/>
                </a:lnTo>
                <a:lnTo>
                  <a:pt x="159257" y="1107186"/>
                </a:lnTo>
                <a:lnTo>
                  <a:pt x="140969" y="1077467"/>
                </a:lnTo>
                <a:lnTo>
                  <a:pt x="137921" y="1072134"/>
                </a:lnTo>
                <a:lnTo>
                  <a:pt x="135636" y="1066038"/>
                </a:lnTo>
                <a:lnTo>
                  <a:pt x="132587" y="1059179"/>
                </a:lnTo>
                <a:lnTo>
                  <a:pt x="130301" y="1052322"/>
                </a:lnTo>
                <a:lnTo>
                  <a:pt x="127253" y="1045463"/>
                </a:lnTo>
                <a:lnTo>
                  <a:pt x="122681" y="1030224"/>
                </a:lnTo>
                <a:lnTo>
                  <a:pt x="119633" y="1022603"/>
                </a:lnTo>
                <a:lnTo>
                  <a:pt x="118109" y="1014222"/>
                </a:lnTo>
                <a:lnTo>
                  <a:pt x="111251" y="986789"/>
                </a:lnTo>
                <a:lnTo>
                  <a:pt x="107441" y="967739"/>
                </a:lnTo>
                <a:lnTo>
                  <a:pt x="102869" y="946403"/>
                </a:lnTo>
                <a:lnTo>
                  <a:pt x="99059" y="924305"/>
                </a:lnTo>
                <a:lnTo>
                  <a:pt x="96012" y="901446"/>
                </a:lnTo>
                <a:lnTo>
                  <a:pt x="92201" y="877061"/>
                </a:lnTo>
                <a:lnTo>
                  <a:pt x="80009" y="770381"/>
                </a:lnTo>
                <a:lnTo>
                  <a:pt x="66293" y="584453"/>
                </a:lnTo>
                <a:lnTo>
                  <a:pt x="62483" y="516635"/>
                </a:lnTo>
                <a:lnTo>
                  <a:pt x="47755" y="126583"/>
                </a:lnTo>
                <a:lnTo>
                  <a:pt x="28708" y="127154"/>
                </a:lnTo>
                <a:lnTo>
                  <a:pt x="43433" y="517397"/>
                </a:lnTo>
                <a:lnTo>
                  <a:pt x="47243" y="585215"/>
                </a:lnTo>
                <a:lnTo>
                  <a:pt x="58674" y="742949"/>
                </a:lnTo>
                <a:lnTo>
                  <a:pt x="61721" y="771905"/>
                </a:lnTo>
                <a:lnTo>
                  <a:pt x="64007" y="800099"/>
                </a:lnTo>
                <a:lnTo>
                  <a:pt x="73151" y="880109"/>
                </a:lnTo>
                <a:lnTo>
                  <a:pt x="84581" y="950213"/>
                </a:lnTo>
                <a:lnTo>
                  <a:pt x="92963" y="991362"/>
                </a:lnTo>
                <a:lnTo>
                  <a:pt x="96774" y="1010412"/>
                </a:lnTo>
                <a:lnTo>
                  <a:pt x="99059" y="1019555"/>
                </a:lnTo>
                <a:lnTo>
                  <a:pt x="102107" y="1027938"/>
                </a:lnTo>
                <a:lnTo>
                  <a:pt x="106679" y="1044701"/>
                </a:lnTo>
                <a:lnTo>
                  <a:pt x="109727" y="1052322"/>
                </a:lnTo>
                <a:lnTo>
                  <a:pt x="112013" y="1059941"/>
                </a:lnTo>
                <a:lnTo>
                  <a:pt x="121157" y="1080515"/>
                </a:lnTo>
                <a:lnTo>
                  <a:pt x="130301" y="1098803"/>
                </a:lnTo>
                <a:lnTo>
                  <a:pt x="137159" y="1109472"/>
                </a:lnTo>
                <a:lnTo>
                  <a:pt x="144017" y="1119377"/>
                </a:lnTo>
                <a:lnTo>
                  <a:pt x="151637" y="1127760"/>
                </a:lnTo>
                <a:lnTo>
                  <a:pt x="158495" y="1136141"/>
                </a:lnTo>
                <a:lnTo>
                  <a:pt x="190500" y="1159002"/>
                </a:lnTo>
                <a:lnTo>
                  <a:pt x="231647" y="1171194"/>
                </a:lnTo>
                <a:lnTo>
                  <a:pt x="240029" y="1172025"/>
                </a:lnTo>
                <a:lnTo>
                  <a:pt x="247650" y="1172717"/>
                </a:lnTo>
                <a:lnTo>
                  <a:pt x="255269" y="1172717"/>
                </a:lnTo>
                <a:lnTo>
                  <a:pt x="262889" y="1171955"/>
                </a:lnTo>
                <a:lnTo>
                  <a:pt x="271271" y="1171194"/>
                </a:lnTo>
                <a:lnTo>
                  <a:pt x="285750" y="1169670"/>
                </a:lnTo>
                <a:lnTo>
                  <a:pt x="299465" y="1166622"/>
                </a:lnTo>
                <a:lnTo>
                  <a:pt x="312419" y="1164336"/>
                </a:lnTo>
                <a:lnTo>
                  <a:pt x="324612" y="1161288"/>
                </a:lnTo>
                <a:lnTo>
                  <a:pt x="336041" y="1159002"/>
                </a:lnTo>
                <a:lnTo>
                  <a:pt x="347471" y="1155191"/>
                </a:lnTo>
                <a:lnTo>
                  <a:pt x="358901" y="1150620"/>
                </a:lnTo>
                <a:lnTo>
                  <a:pt x="364236" y="1147572"/>
                </a:lnTo>
                <a:lnTo>
                  <a:pt x="370331" y="1144524"/>
                </a:lnTo>
                <a:lnTo>
                  <a:pt x="401574" y="1119377"/>
                </a:lnTo>
                <a:lnTo>
                  <a:pt x="406145" y="1113282"/>
                </a:lnTo>
                <a:lnTo>
                  <a:pt x="411479" y="1107186"/>
                </a:lnTo>
                <a:lnTo>
                  <a:pt x="416051" y="1101089"/>
                </a:lnTo>
                <a:lnTo>
                  <a:pt x="420624" y="1094232"/>
                </a:lnTo>
                <a:lnTo>
                  <a:pt x="425195" y="1086612"/>
                </a:lnTo>
                <a:lnTo>
                  <a:pt x="429005" y="1078229"/>
                </a:lnTo>
                <a:lnTo>
                  <a:pt x="433577" y="1069848"/>
                </a:lnTo>
                <a:lnTo>
                  <a:pt x="438150" y="1060703"/>
                </a:lnTo>
                <a:lnTo>
                  <a:pt x="441959" y="1051560"/>
                </a:lnTo>
                <a:lnTo>
                  <a:pt x="445769" y="1041653"/>
                </a:lnTo>
                <a:lnTo>
                  <a:pt x="450341" y="1030224"/>
                </a:lnTo>
                <a:lnTo>
                  <a:pt x="457962" y="1007363"/>
                </a:lnTo>
                <a:lnTo>
                  <a:pt x="465581" y="981455"/>
                </a:lnTo>
                <a:lnTo>
                  <a:pt x="468629" y="966977"/>
                </a:lnTo>
                <a:lnTo>
                  <a:pt x="472439" y="952500"/>
                </a:lnTo>
                <a:lnTo>
                  <a:pt x="476250" y="936498"/>
                </a:lnTo>
                <a:lnTo>
                  <a:pt x="479297" y="920496"/>
                </a:lnTo>
                <a:lnTo>
                  <a:pt x="482345" y="902970"/>
                </a:lnTo>
                <a:lnTo>
                  <a:pt x="486155" y="885443"/>
                </a:lnTo>
                <a:lnTo>
                  <a:pt x="489203" y="866393"/>
                </a:lnTo>
                <a:lnTo>
                  <a:pt x="494538" y="827531"/>
                </a:lnTo>
                <a:lnTo>
                  <a:pt x="510539" y="693419"/>
                </a:lnTo>
                <a:lnTo>
                  <a:pt x="514350" y="644651"/>
                </a:lnTo>
                <a:lnTo>
                  <a:pt x="518921" y="593597"/>
                </a:lnTo>
                <a:lnTo>
                  <a:pt x="522731" y="541019"/>
                </a:lnTo>
                <a:lnTo>
                  <a:pt x="527303" y="487679"/>
                </a:lnTo>
                <a:lnTo>
                  <a:pt x="530351" y="432053"/>
                </a:lnTo>
                <a:lnTo>
                  <a:pt x="537971" y="318515"/>
                </a:lnTo>
                <a:lnTo>
                  <a:pt x="547877" y="144779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93816" y="5655571"/>
            <a:ext cx="71437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145" dirty="0">
                <a:latin typeface="Times New Roman"/>
                <a:cs typeface="Times New Roman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U</a:t>
            </a:r>
            <a:r>
              <a:rPr sz="1800" spc="1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420" y="10607"/>
            <a:ext cx="307975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6FE2D191-AB8B-490E-9A34-44C9F5A7F9E3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80401" y="6243638"/>
            <a:ext cx="355600" cy="214312"/>
          </a:xfrm>
        </p:spPr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25</a:t>
            </a:fld>
            <a:endParaRPr lang="en-GB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35000"/>
            <a:ext cx="8315959" cy="48945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89584" marR="31750" indent="-477520">
              <a:lnSpc>
                <a:spcPts val="2590"/>
              </a:lnSpc>
              <a:spcBef>
                <a:spcPts val="42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processor </a:t>
            </a:r>
            <a:r>
              <a:rPr sz="2400" spc="90" dirty="0">
                <a:latin typeface="Times New Roman"/>
                <a:cs typeface="Times New Roman"/>
              </a:rPr>
              <a:t>keeps </a:t>
            </a:r>
            <a:r>
              <a:rPr sz="2400" spc="45" dirty="0">
                <a:latin typeface="Times New Roman"/>
                <a:cs typeface="Times New Roman"/>
              </a:rPr>
              <a:t>track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information </a:t>
            </a:r>
            <a:r>
              <a:rPr sz="2400" spc="100" dirty="0">
                <a:latin typeface="Times New Roman"/>
                <a:cs typeface="Times New Roman"/>
              </a:rPr>
              <a:t>about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results 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0" dirty="0">
                <a:latin typeface="Times New Roman"/>
                <a:cs typeface="Times New Roman"/>
              </a:rPr>
              <a:t>various </a:t>
            </a:r>
            <a:r>
              <a:rPr sz="2400" spc="100" dirty="0">
                <a:latin typeface="Times New Roman"/>
                <a:cs typeface="Times New Roman"/>
              </a:rPr>
              <a:t>operations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65" dirty="0">
                <a:latin typeface="Times New Roman"/>
                <a:cs typeface="Times New Roman"/>
              </a:rPr>
              <a:t>use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114" dirty="0">
                <a:latin typeface="Times New Roman"/>
                <a:cs typeface="Times New Roman"/>
              </a:rPr>
              <a:t>subsequent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conditional</a:t>
            </a:r>
            <a:endParaRPr sz="2400" dirty="0">
              <a:latin typeface="Times New Roman"/>
              <a:cs typeface="Times New Roman"/>
            </a:endParaRPr>
          </a:p>
          <a:p>
            <a:pPr marL="490855">
              <a:lnSpc>
                <a:spcPts val="2395"/>
              </a:lnSpc>
            </a:pPr>
            <a:r>
              <a:rPr sz="2400" spc="75" dirty="0">
                <a:latin typeface="Times New Roman"/>
                <a:cs typeface="Times New Roman"/>
              </a:rPr>
              <a:t>branch </a:t>
            </a:r>
            <a:r>
              <a:rPr sz="2400" spc="90" dirty="0">
                <a:latin typeface="Times New Roman"/>
                <a:cs typeface="Times New Roman"/>
              </a:rPr>
              <a:t>instructions. </a:t>
            </a:r>
            <a:r>
              <a:rPr sz="2400" spc="60" dirty="0">
                <a:latin typeface="Times New Roman"/>
                <a:cs typeface="Times New Roman"/>
              </a:rPr>
              <a:t>This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accomplished </a:t>
            </a:r>
            <a:r>
              <a:rPr sz="2400" spc="30" dirty="0">
                <a:latin typeface="Times New Roman"/>
                <a:cs typeface="Times New Roman"/>
              </a:rPr>
              <a:t>by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recoding</a:t>
            </a:r>
            <a:endParaRPr sz="2400" dirty="0">
              <a:latin typeface="Times New Roman"/>
              <a:cs typeface="Times New Roman"/>
            </a:endParaRPr>
          </a:p>
          <a:p>
            <a:pPr marL="492125">
              <a:lnSpc>
                <a:spcPts val="2575"/>
              </a:lnSpc>
            </a:pPr>
            <a:r>
              <a:rPr sz="2400" spc="114" dirty="0">
                <a:latin typeface="Times New Roman"/>
                <a:cs typeface="Times New Roman"/>
              </a:rPr>
              <a:t>required </a:t>
            </a:r>
            <a:r>
              <a:rPr sz="2400" spc="90" dirty="0">
                <a:latin typeface="Times New Roman"/>
                <a:cs typeface="Times New Roman"/>
              </a:rPr>
              <a:t>information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114" dirty="0">
                <a:latin typeface="Times New Roman"/>
                <a:cs typeface="Times New Roman"/>
              </a:rPr>
              <a:t>individual </a:t>
            </a:r>
            <a:r>
              <a:rPr sz="2400" spc="45" dirty="0">
                <a:latin typeface="Times New Roman"/>
                <a:cs typeface="Times New Roman"/>
              </a:rPr>
              <a:t>bits, </a:t>
            </a:r>
            <a:r>
              <a:rPr sz="2400" spc="60" dirty="0">
                <a:latin typeface="Times New Roman"/>
                <a:cs typeface="Times New Roman"/>
              </a:rPr>
              <a:t>often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called</a:t>
            </a:r>
            <a:endParaRPr sz="2400" dirty="0">
              <a:latin typeface="Times New Roman"/>
              <a:cs typeface="Times New Roman"/>
            </a:endParaRPr>
          </a:p>
          <a:p>
            <a:pPr marL="482600">
              <a:lnSpc>
                <a:spcPts val="2725"/>
              </a:lnSpc>
            </a:pPr>
            <a:r>
              <a:rPr sz="2400" i="1" spc="-10" dirty="0">
                <a:latin typeface="Times New Roman"/>
                <a:cs typeface="Times New Roman"/>
              </a:rPr>
              <a:t>condition </a:t>
            </a:r>
            <a:r>
              <a:rPr sz="2400" i="1" spc="-95" dirty="0">
                <a:latin typeface="Times New Roman"/>
                <a:cs typeface="Times New Roman"/>
              </a:rPr>
              <a:t>code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flags</a:t>
            </a:r>
            <a:endParaRPr sz="24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3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b="1" spc="105" dirty="0">
                <a:latin typeface="Times New Roman"/>
                <a:cs typeface="Times New Roman"/>
              </a:rPr>
              <a:t>Four commonly </a:t>
            </a:r>
            <a:r>
              <a:rPr sz="2400" b="1" spc="95" dirty="0">
                <a:latin typeface="Times New Roman"/>
                <a:cs typeface="Times New Roman"/>
              </a:rPr>
              <a:t>used </a:t>
            </a:r>
            <a:r>
              <a:rPr sz="2400" b="1" spc="45" dirty="0">
                <a:latin typeface="Times New Roman"/>
                <a:cs typeface="Times New Roman"/>
              </a:rPr>
              <a:t>flags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55" dirty="0">
                <a:latin typeface="Times New Roman"/>
                <a:cs typeface="Times New Roman"/>
              </a:rPr>
              <a:t>are</a:t>
            </a:r>
            <a:endParaRPr sz="2400" b="1" dirty="0">
              <a:latin typeface="Times New Roman"/>
              <a:cs typeface="Times New Roman"/>
            </a:endParaRPr>
          </a:p>
          <a:p>
            <a:pPr marL="927100" marR="267335" lvl="1" indent="-443230">
              <a:lnSpc>
                <a:spcPts val="2039"/>
              </a:lnSpc>
              <a:spcBef>
                <a:spcPts val="5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4719" algn="l"/>
                <a:tab pos="935355" algn="l"/>
              </a:tabLst>
            </a:pPr>
            <a:r>
              <a:rPr sz="2000" spc="-5" dirty="0">
                <a:latin typeface="Times New Roman"/>
                <a:cs typeface="Times New Roman"/>
              </a:rPr>
              <a:t>N </a:t>
            </a:r>
            <a:r>
              <a:rPr sz="2000" spc="50" dirty="0">
                <a:latin typeface="Times New Roman"/>
                <a:cs typeface="Times New Roman"/>
              </a:rPr>
              <a:t>(negative): </a:t>
            </a:r>
            <a:r>
              <a:rPr sz="2000" spc="20" dirty="0">
                <a:latin typeface="Times New Roman"/>
                <a:cs typeface="Times New Roman"/>
              </a:rPr>
              <a:t>set to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spc="10" dirty="0">
                <a:latin typeface="Times New Roman"/>
                <a:cs typeface="Times New Roman"/>
              </a:rPr>
              <a:t>if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65" dirty="0">
                <a:latin typeface="Times New Roman"/>
                <a:cs typeface="Times New Roman"/>
              </a:rPr>
              <a:t>results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55" dirty="0">
                <a:latin typeface="Times New Roman"/>
                <a:cs typeface="Times New Roman"/>
              </a:rPr>
              <a:t>negative; </a:t>
            </a:r>
            <a:r>
              <a:rPr sz="2000" spc="75" dirty="0">
                <a:latin typeface="Times New Roman"/>
                <a:cs typeface="Times New Roman"/>
              </a:rPr>
              <a:t>otherwise, </a:t>
            </a:r>
            <a:r>
              <a:rPr sz="2000" spc="55" dirty="0">
                <a:latin typeface="Times New Roman"/>
                <a:cs typeface="Times New Roman"/>
              </a:rPr>
              <a:t>cleared 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927735" lvl="1" indent="-444500">
              <a:lnSpc>
                <a:spcPct val="100000"/>
              </a:lnSpc>
              <a:spcBef>
                <a:spcPts val="10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spc="-5" dirty="0">
                <a:latin typeface="Times New Roman"/>
                <a:cs typeface="Times New Roman"/>
              </a:rPr>
              <a:t>Z </a:t>
            </a:r>
            <a:r>
              <a:rPr sz="2000" spc="40" dirty="0">
                <a:latin typeface="Times New Roman"/>
                <a:cs typeface="Times New Roman"/>
              </a:rPr>
              <a:t>(zero): </a:t>
            </a:r>
            <a:r>
              <a:rPr sz="2000" spc="20" dirty="0">
                <a:latin typeface="Times New Roman"/>
                <a:cs typeface="Times New Roman"/>
              </a:rPr>
              <a:t>set to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spc="10" dirty="0">
                <a:latin typeface="Times New Roman"/>
                <a:cs typeface="Times New Roman"/>
              </a:rPr>
              <a:t>if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0" dirty="0">
                <a:latin typeface="Times New Roman"/>
                <a:cs typeface="Times New Roman"/>
              </a:rPr>
              <a:t>result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-30" dirty="0">
                <a:latin typeface="Times New Roman"/>
                <a:cs typeface="Times New Roman"/>
              </a:rPr>
              <a:t>0; </a:t>
            </a:r>
            <a:r>
              <a:rPr sz="2000" spc="75" dirty="0">
                <a:latin typeface="Times New Roman"/>
                <a:cs typeface="Times New Roman"/>
              </a:rPr>
              <a:t>otherwise, </a:t>
            </a:r>
            <a:r>
              <a:rPr sz="2000" spc="55" dirty="0">
                <a:latin typeface="Times New Roman"/>
                <a:cs typeface="Times New Roman"/>
              </a:rPr>
              <a:t>cleared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920750" marR="548005" lvl="1" indent="-436880">
              <a:lnSpc>
                <a:spcPts val="2039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V </a:t>
            </a:r>
            <a:r>
              <a:rPr sz="2000" spc="40" dirty="0">
                <a:latin typeface="Times New Roman"/>
                <a:cs typeface="Times New Roman"/>
              </a:rPr>
              <a:t>(overflow): </a:t>
            </a:r>
            <a:r>
              <a:rPr sz="2000" spc="20" dirty="0">
                <a:latin typeface="Times New Roman"/>
                <a:cs typeface="Times New Roman"/>
              </a:rPr>
              <a:t>set to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spc="10" dirty="0">
                <a:latin typeface="Times New Roman"/>
                <a:cs typeface="Times New Roman"/>
              </a:rPr>
              <a:t>if </a:t>
            </a:r>
            <a:r>
              <a:rPr sz="2000" spc="70" dirty="0">
                <a:latin typeface="Times New Roman"/>
                <a:cs typeface="Times New Roman"/>
              </a:rPr>
              <a:t>arithmetic </a:t>
            </a:r>
            <a:r>
              <a:rPr sz="2000" spc="45" dirty="0">
                <a:latin typeface="Times New Roman"/>
                <a:cs typeface="Times New Roman"/>
              </a:rPr>
              <a:t>overflow </a:t>
            </a:r>
            <a:r>
              <a:rPr sz="2000" spc="50" dirty="0">
                <a:latin typeface="Times New Roman"/>
                <a:cs typeface="Times New Roman"/>
              </a:rPr>
              <a:t>occurs; </a:t>
            </a:r>
            <a:r>
              <a:rPr sz="2000" spc="75" dirty="0">
                <a:latin typeface="Times New Roman"/>
                <a:cs typeface="Times New Roman"/>
              </a:rPr>
              <a:t>otherwise,  </a:t>
            </a:r>
            <a:r>
              <a:rPr sz="2000" spc="55" dirty="0">
                <a:latin typeface="Times New Roman"/>
                <a:cs typeface="Times New Roman"/>
              </a:rPr>
              <a:t>cleared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926465" marR="1006475" lvl="1" indent="-442595">
              <a:lnSpc>
                <a:spcPts val="2030"/>
              </a:lnSpc>
              <a:spcBef>
                <a:spcPts val="484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5830" algn="l"/>
                <a:tab pos="926465" algn="l"/>
              </a:tabLst>
            </a:pPr>
            <a:r>
              <a:rPr sz="2000" spc="-5" dirty="0">
                <a:latin typeface="Times New Roman"/>
                <a:cs typeface="Times New Roman"/>
              </a:rPr>
              <a:t>C </a:t>
            </a:r>
            <a:r>
              <a:rPr sz="2000" spc="25" dirty="0">
                <a:latin typeface="Times New Roman"/>
                <a:cs typeface="Times New Roman"/>
              </a:rPr>
              <a:t>(carry): </a:t>
            </a:r>
            <a:r>
              <a:rPr sz="2000" spc="20" dirty="0">
                <a:latin typeface="Times New Roman"/>
                <a:cs typeface="Times New Roman"/>
              </a:rPr>
              <a:t>set to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spc="1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65" dirty="0">
                <a:latin typeface="Times New Roman"/>
                <a:cs typeface="Times New Roman"/>
              </a:rPr>
              <a:t>carry-out results </a:t>
            </a:r>
            <a:r>
              <a:rPr sz="2000" spc="70" dirty="0">
                <a:latin typeface="Times New Roman"/>
                <a:cs typeface="Times New Roman"/>
              </a:rPr>
              <a:t>from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operation;  otherwise, </a:t>
            </a:r>
            <a:r>
              <a:rPr sz="2000" spc="55" dirty="0">
                <a:latin typeface="Times New Roman"/>
                <a:cs typeface="Times New Roman"/>
              </a:rPr>
              <a:t>cleared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482600" marR="5080" indent="-470534">
              <a:lnSpc>
                <a:spcPts val="2450"/>
              </a:lnSpc>
              <a:spcBef>
                <a:spcPts val="550"/>
              </a:spcBef>
              <a:buClr>
                <a:srgbClr val="009A00"/>
              </a:buClr>
              <a:buFont typeface="Wingdings"/>
              <a:buChar char=""/>
              <a:tabLst>
                <a:tab pos="499109" algn="l"/>
                <a:tab pos="499745" algn="l"/>
              </a:tabLst>
            </a:pP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Z </a:t>
            </a:r>
            <a:r>
              <a:rPr sz="2400" spc="45" dirty="0">
                <a:latin typeface="Times New Roman"/>
                <a:cs typeface="Times New Roman"/>
              </a:rPr>
              <a:t>flags </a:t>
            </a:r>
            <a:r>
              <a:rPr sz="2400" spc="105" dirty="0">
                <a:latin typeface="Times New Roman"/>
                <a:cs typeface="Times New Roman"/>
              </a:rPr>
              <a:t>caused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85" dirty="0">
                <a:latin typeface="Times New Roman"/>
                <a:cs typeface="Times New Roman"/>
              </a:rPr>
              <a:t>arithmetic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40" dirty="0">
                <a:latin typeface="Times New Roman"/>
                <a:cs typeface="Times New Roman"/>
              </a:rPr>
              <a:t>logic </a:t>
            </a:r>
            <a:r>
              <a:rPr sz="2400" spc="95" dirty="0">
                <a:latin typeface="Times New Roman"/>
                <a:cs typeface="Times New Roman"/>
              </a:rPr>
              <a:t>operation,  </a:t>
            </a:r>
            <a:r>
              <a:rPr sz="2400" spc="-5" dirty="0">
                <a:latin typeface="Times New Roman"/>
                <a:cs typeface="Times New Roman"/>
              </a:rPr>
              <a:t>V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C </a:t>
            </a:r>
            <a:r>
              <a:rPr sz="2400" spc="45" dirty="0">
                <a:latin typeface="Times New Roman"/>
                <a:cs typeface="Times New Roman"/>
              </a:rPr>
              <a:t>flags </a:t>
            </a:r>
            <a:r>
              <a:rPr sz="2400" spc="105" dirty="0">
                <a:latin typeface="Times New Roman"/>
                <a:cs typeface="Times New Roman"/>
              </a:rPr>
              <a:t>caused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85" dirty="0">
                <a:latin typeface="Times New Roman"/>
                <a:cs typeface="Times New Roman"/>
              </a:rPr>
              <a:t>arithmetic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operation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641" y="10607"/>
            <a:ext cx="340169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50E7C33F-14C0-4C91-82C0-37FB0C80D630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143947" y="6260704"/>
            <a:ext cx="32803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158480" cy="462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marR="470534" indent="-478790" algn="just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0220" algn="l"/>
              </a:tabLst>
            </a:pPr>
            <a:r>
              <a:rPr sz="2400" spc="85" dirty="0">
                <a:latin typeface="Times New Roman"/>
                <a:cs typeface="Times New Roman"/>
              </a:rPr>
              <a:t>Programmers </a:t>
            </a:r>
            <a:r>
              <a:rPr sz="2400" spc="65" dirty="0">
                <a:latin typeface="Times New Roman"/>
                <a:cs typeface="Times New Roman"/>
              </a:rPr>
              <a:t>use </a:t>
            </a:r>
            <a:r>
              <a:rPr sz="2400" spc="80" dirty="0">
                <a:latin typeface="Times New Roman"/>
                <a:cs typeface="Times New Roman"/>
              </a:rPr>
              <a:t>data </a:t>
            </a:r>
            <a:r>
              <a:rPr sz="2400" spc="105" dirty="0">
                <a:latin typeface="Times New Roman"/>
                <a:cs typeface="Times New Roman"/>
              </a:rPr>
              <a:t>structures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05" dirty="0">
                <a:latin typeface="Times New Roman"/>
                <a:cs typeface="Times New Roman"/>
              </a:rPr>
              <a:t>represent </a:t>
            </a:r>
            <a:r>
              <a:rPr sz="2400" spc="95" dirty="0">
                <a:latin typeface="Times New Roman"/>
                <a:cs typeface="Times New Roman"/>
              </a:rPr>
              <a:t>the data  used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0" dirty="0">
                <a:latin typeface="Times New Roman"/>
                <a:cs typeface="Times New Roman"/>
              </a:rPr>
              <a:t>computations. </a:t>
            </a:r>
            <a:r>
              <a:rPr sz="2400" spc="60" dirty="0">
                <a:latin typeface="Times New Roman"/>
                <a:cs typeface="Times New Roman"/>
              </a:rPr>
              <a:t>These </a:t>
            </a:r>
            <a:r>
              <a:rPr sz="2400" spc="85" dirty="0">
                <a:latin typeface="Times New Roman"/>
                <a:cs typeface="Times New Roman"/>
              </a:rPr>
              <a:t>include </a:t>
            </a:r>
            <a:r>
              <a:rPr sz="2400" spc="30" dirty="0">
                <a:latin typeface="Times New Roman"/>
                <a:cs typeface="Times New Roman"/>
              </a:rPr>
              <a:t>lists, </a:t>
            </a:r>
            <a:r>
              <a:rPr sz="2400" spc="95" dirty="0">
                <a:latin typeface="Times New Roman"/>
                <a:cs typeface="Times New Roman"/>
              </a:rPr>
              <a:t>linked </a:t>
            </a:r>
            <a:r>
              <a:rPr sz="2400" spc="30" dirty="0">
                <a:latin typeface="Times New Roman"/>
                <a:cs typeface="Times New Roman"/>
              </a:rPr>
              <a:t>lists,  </a:t>
            </a:r>
            <a:r>
              <a:rPr sz="2400" spc="50" dirty="0">
                <a:latin typeface="Times New Roman"/>
                <a:cs typeface="Times New Roman"/>
              </a:rPr>
              <a:t>array, </a:t>
            </a:r>
            <a:r>
              <a:rPr sz="2400" spc="110" dirty="0">
                <a:latin typeface="Times New Roman"/>
                <a:cs typeface="Times New Roman"/>
              </a:rPr>
              <a:t>queues,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20" dirty="0">
                <a:latin typeface="Times New Roman"/>
                <a:cs typeface="Times New Roman"/>
              </a:rPr>
              <a:t>so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490855" indent="-478790" algn="just">
              <a:lnSpc>
                <a:spcPts val="2875"/>
              </a:lnSpc>
              <a:spcBef>
                <a:spcPts val="555"/>
              </a:spcBef>
              <a:buClr>
                <a:srgbClr val="009A00"/>
              </a:buClr>
              <a:buFont typeface="Wingdings"/>
              <a:buChar char=""/>
              <a:tabLst>
                <a:tab pos="49149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high-level </a:t>
            </a:r>
            <a:r>
              <a:rPr sz="2400" spc="120" dirty="0">
                <a:latin typeface="Times New Roman"/>
                <a:cs typeface="Times New Roman"/>
              </a:rPr>
              <a:t>language </a:t>
            </a:r>
            <a:r>
              <a:rPr sz="2400" spc="75" dirty="0">
                <a:latin typeface="Times New Roman"/>
                <a:cs typeface="Times New Roman"/>
              </a:rPr>
              <a:t>enables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programmer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482600" algn="just">
              <a:lnSpc>
                <a:spcPts val="2875"/>
              </a:lnSpc>
            </a:pPr>
            <a:r>
              <a:rPr sz="2400" spc="90" dirty="0">
                <a:latin typeface="Times New Roman"/>
                <a:cs typeface="Times New Roman"/>
              </a:rPr>
              <a:t>constants, </a:t>
            </a:r>
            <a:r>
              <a:rPr sz="2400" spc="50" dirty="0">
                <a:latin typeface="Times New Roman"/>
                <a:cs typeface="Times New Roman"/>
              </a:rPr>
              <a:t>local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50" dirty="0">
                <a:latin typeface="Times New Roman"/>
                <a:cs typeface="Times New Roman"/>
              </a:rPr>
              <a:t>global </a:t>
            </a:r>
            <a:r>
              <a:rPr sz="2400" spc="55" dirty="0">
                <a:latin typeface="Times New Roman"/>
                <a:cs typeface="Times New Roman"/>
              </a:rPr>
              <a:t>variables, </a:t>
            </a:r>
            <a:r>
              <a:rPr sz="2400" spc="75" dirty="0">
                <a:latin typeface="Times New Roman"/>
                <a:cs typeface="Times New Roman"/>
              </a:rPr>
              <a:t>pointers,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marL="490855" marR="567055" indent="-478790" algn="just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91490" algn="l"/>
              </a:tabLst>
            </a:pPr>
            <a:r>
              <a:rPr sz="2400" spc="110" dirty="0">
                <a:latin typeface="Times New Roman"/>
                <a:cs typeface="Times New Roman"/>
              </a:rPr>
              <a:t>When </a:t>
            </a:r>
            <a:r>
              <a:rPr sz="2400" spc="85" dirty="0">
                <a:latin typeface="Times New Roman"/>
                <a:cs typeface="Times New Roman"/>
              </a:rPr>
              <a:t>translating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high-level </a:t>
            </a:r>
            <a:r>
              <a:rPr sz="2400" spc="120" dirty="0">
                <a:latin typeface="Times New Roman"/>
                <a:cs typeface="Times New Roman"/>
              </a:rPr>
              <a:t>language </a:t>
            </a:r>
            <a:r>
              <a:rPr sz="2400" spc="95" dirty="0">
                <a:latin typeface="Times New Roman"/>
                <a:cs typeface="Times New Roman"/>
              </a:rPr>
              <a:t>program into  </a:t>
            </a:r>
            <a:r>
              <a:rPr sz="2400" spc="85" dirty="0">
                <a:latin typeface="Times New Roman"/>
                <a:cs typeface="Times New Roman"/>
              </a:rPr>
              <a:t>assembly </a:t>
            </a:r>
            <a:r>
              <a:rPr sz="2400" spc="110" dirty="0">
                <a:latin typeface="Times New Roman"/>
                <a:cs typeface="Times New Roman"/>
              </a:rPr>
              <a:t>language,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compiler must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45" dirty="0">
                <a:latin typeface="Times New Roman"/>
                <a:cs typeface="Times New Roman"/>
              </a:rPr>
              <a:t>able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482600" marR="677545" algn="just">
              <a:lnSpc>
                <a:spcPts val="2880"/>
              </a:lnSpc>
              <a:spcBef>
                <a:spcPts val="85"/>
              </a:spcBef>
            </a:pPr>
            <a:r>
              <a:rPr sz="2400" spc="114" dirty="0">
                <a:latin typeface="Times New Roman"/>
                <a:cs typeface="Times New Roman"/>
              </a:rPr>
              <a:t>implement </a:t>
            </a:r>
            <a:r>
              <a:rPr sz="2400" spc="75" dirty="0">
                <a:latin typeface="Times New Roman"/>
                <a:cs typeface="Times New Roman"/>
              </a:rPr>
              <a:t>these </a:t>
            </a:r>
            <a:r>
              <a:rPr sz="2400" spc="90" dirty="0">
                <a:latin typeface="Times New Roman"/>
                <a:cs typeface="Times New Roman"/>
              </a:rPr>
              <a:t>constructs </a:t>
            </a:r>
            <a:r>
              <a:rPr sz="2400" spc="95" dirty="0">
                <a:latin typeface="Times New Roman"/>
                <a:cs typeface="Times New Roman"/>
              </a:rPr>
              <a:t>using the </a:t>
            </a:r>
            <a:r>
              <a:rPr sz="2400" spc="30" dirty="0">
                <a:latin typeface="Times New Roman"/>
                <a:cs typeface="Times New Roman"/>
              </a:rPr>
              <a:t>facilities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  instruction </a:t>
            </a:r>
            <a:r>
              <a:rPr sz="2400" spc="25" dirty="0">
                <a:latin typeface="Times New Roman"/>
                <a:cs typeface="Times New Roman"/>
              </a:rPr>
              <a:t>set of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  <a:p>
            <a:pPr marL="487680" marR="5080" indent="-475615">
              <a:lnSpc>
                <a:spcPct val="99300"/>
              </a:lnSpc>
              <a:spcBef>
                <a:spcPts val="49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  <a:tab pos="6414770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different </a:t>
            </a:r>
            <a:r>
              <a:rPr sz="2400" spc="90" dirty="0">
                <a:latin typeface="Times New Roman"/>
                <a:cs typeface="Times New Roman"/>
              </a:rPr>
              <a:t>ways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0" dirty="0">
                <a:latin typeface="Times New Roman"/>
                <a:cs typeface="Times New Roman"/>
              </a:rPr>
              <a:t>which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location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130" dirty="0">
                <a:latin typeface="Times New Roman"/>
                <a:cs typeface="Times New Roman"/>
              </a:rPr>
              <a:t>operand </a:t>
            </a:r>
            <a:r>
              <a:rPr sz="2400" spc="25" dirty="0">
                <a:latin typeface="Times New Roman"/>
                <a:cs typeface="Times New Roman"/>
              </a:rPr>
              <a:t>is  </a:t>
            </a:r>
            <a:r>
              <a:rPr sz="2400" spc="60" dirty="0">
                <a:latin typeface="Times New Roman"/>
                <a:cs typeface="Times New Roman"/>
              </a:rPr>
              <a:t>specified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95" dirty="0">
                <a:latin typeface="Times New Roman"/>
                <a:cs typeface="Times New Roman"/>
              </a:rPr>
              <a:t>instruction </a:t>
            </a:r>
            <a:r>
              <a:rPr sz="2400" spc="55" dirty="0">
                <a:latin typeface="Times New Roman"/>
                <a:cs typeface="Times New Roman"/>
              </a:rPr>
              <a:t>are </a:t>
            </a:r>
            <a:r>
              <a:rPr sz="2400" spc="80" dirty="0">
                <a:latin typeface="Times New Roman"/>
                <a:cs typeface="Times New Roman"/>
              </a:rPr>
              <a:t>referred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as	</a:t>
            </a:r>
            <a:r>
              <a:rPr sz="24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addressing  </a:t>
            </a:r>
            <a:r>
              <a:rPr sz="2400" i="1" spc="-45" dirty="0">
                <a:solidFill>
                  <a:srgbClr val="0033CC"/>
                </a:solidFill>
                <a:latin typeface="Times New Roman"/>
                <a:cs typeface="Times New Roman"/>
              </a:rPr>
              <a:t>modes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408" y="10607"/>
            <a:ext cx="493458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3A33B53B-EF56-4A85-9E9C-DF59E42D9DEC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281047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586" y="786765"/>
          <a:ext cx="8063865" cy="468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68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6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30" dirty="0">
                          <a:latin typeface="Times New Roman"/>
                          <a:cs typeface="Times New Roman"/>
                        </a:rPr>
                        <a:t>Assembler</a:t>
                      </a:r>
                      <a:r>
                        <a:rPr sz="18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syntax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35" dirty="0">
                          <a:latin typeface="Times New Roman"/>
                          <a:cs typeface="Times New Roman"/>
                        </a:rPr>
                        <a:t>Addressing</a:t>
                      </a: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Immediate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9705" marB="0">
                    <a:lnT w="28575">
                      <a:solidFill>
                        <a:srgbClr val="0134CC"/>
                      </a:solidFill>
                      <a:prstDash val="solid"/>
                    </a:lnT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#Value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9705" marB="0">
                    <a:lnT w="28575">
                      <a:solidFill>
                        <a:srgbClr val="0134CC"/>
                      </a:solidFill>
                      <a:prstDash val="solid"/>
                    </a:lnT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Operand=Value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9705" marB="0">
                    <a:lnT w="28575">
                      <a:solidFill>
                        <a:srgbClr val="0134CC"/>
                      </a:solidFill>
                      <a:prstDash val="solid"/>
                    </a:lnT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EA=Ri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Absolute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(Direct)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LOC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EA=LOC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Indirect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(Ri)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EA=[Ri]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(LOC)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EA=[LOC]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9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8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X(Ri)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EA=[Ri]+X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3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Base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(Ri,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Rj)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EA=[Ri]+[Rj]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Base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offset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X(Ri,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Rj)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EA=[Ri]+[Rj]+X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9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Relative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X(PC)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EA=[PC]+X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99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85" dirty="0">
                          <a:latin typeface="Times New Roman"/>
                          <a:cs typeface="Times New Roman"/>
                        </a:rPr>
                        <a:t>Autoincrement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(Ri)+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EA=[Ri];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Increment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Autodecrement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-(Ri)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75" dirty="0">
                          <a:latin typeface="Times New Roman"/>
                          <a:cs typeface="Times New Roman"/>
                        </a:rPr>
                        <a:t>Decrement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Ri;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EA=[Ri]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3497" y="5601715"/>
            <a:ext cx="213614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Times New Roman"/>
                <a:cs typeface="Times New Roman"/>
              </a:rPr>
              <a:t>EA: </a:t>
            </a:r>
            <a:r>
              <a:rPr sz="1600" spc="30" dirty="0">
                <a:latin typeface="Times New Roman"/>
                <a:cs typeface="Times New Roman"/>
              </a:rPr>
              <a:t>effective </a:t>
            </a:r>
            <a:r>
              <a:rPr sz="1600" spc="70" dirty="0">
                <a:latin typeface="Times New Roman"/>
                <a:cs typeface="Times New Roman"/>
              </a:rPr>
              <a:t>address  </a:t>
            </a:r>
            <a:r>
              <a:rPr sz="1600" spc="40" dirty="0">
                <a:latin typeface="Times New Roman"/>
                <a:cs typeface="Times New Roman"/>
              </a:rPr>
              <a:t>Value: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65" dirty="0">
                <a:latin typeface="Times New Roman"/>
                <a:cs typeface="Times New Roman"/>
              </a:rPr>
              <a:t>signed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005" y="10607"/>
            <a:ext cx="754316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Register,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b="1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B03D1D1A-7EA4-4513-BDD3-73BD61677DD0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832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49478"/>
            <a:ext cx="8133715" cy="518154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82600" marR="29845" indent="-470534" algn="just">
              <a:lnSpc>
                <a:spcPts val="2740"/>
              </a:lnSpc>
              <a:spcBef>
                <a:spcPts val="305"/>
              </a:spcBef>
              <a:buClr>
                <a:srgbClr val="009A00"/>
              </a:buClr>
              <a:buFont typeface="Wingdings"/>
              <a:buChar char=""/>
              <a:tabLst>
                <a:tab pos="483234" algn="l"/>
              </a:tabLst>
            </a:pPr>
            <a:r>
              <a:rPr sz="2400" b="1" spc="55" dirty="0">
                <a:latin typeface="Times New Roman"/>
                <a:cs typeface="Times New Roman"/>
              </a:rPr>
              <a:t>Register </a:t>
            </a:r>
            <a:r>
              <a:rPr sz="2400" b="1" spc="100" dirty="0">
                <a:latin typeface="Times New Roman"/>
                <a:cs typeface="Times New Roman"/>
              </a:rPr>
              <a:t>mode: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operand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the 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processor  </a:t>
            </a:r>
            <a:r>
              <a:rPr sz="2400" spc="60" dirty="0">
                <a:latin typeface="Times New Roman"/>
                <a:cs typeface="Times New Roman"/>
              </a:rPr>
              <a:t>register;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name </a:t>
            </a:r>
            <a:r>
              <a:rPr sz="2400" spc="90" dirty="0">
                <a:latin typeface="Times New Roman"/>
                <a:cs typeface="Times New Roman"/>
              </a:rPr>
              <a:t>(address)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register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80" dirty="0">
                <a:latin typeface="Times New Roman"/>
                <a:cs typeface="Times New Roman"/>
              </a:rPr>
              <a:t>given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  instruction</a:t>
            </a:r>
            <a:endParaRPr sz="2400" dirty="0">
              <a:latin typeface="Times New Roman"/>
              <a:cs typeface="Times New Roman"/>
            </a:endParaRPr>
          </a:p>
          <a:p>
            <a:pPr marL="928369" marR="5080" lvl="1" indent="-444500">
              <a:lnSpc>
                <a:spcPts val="2160"/>
              </a:lnSpc>
              <a:spcBef>
                <a:spcPts val="4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  <a:tab pos="3066415" algn="l"/>
              </a:tabLst>
            </a:pPr>
            <a:r>
              <a:rPr sz="2000" spc="25" dirty="0">
                <a:latin typeface="Times New Roman"/>
                <a:cs typeface="Times New Roman"/>
              </a:rPr>
              <a:t>For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example,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Times New Roman"/>
                <a:cs typeface="Times New Roman"/>
              </a:rPr>
              <a:t>Add	Ri, </a:t>
            </a:r>
            <a:r>
              <a:rPr sz="2000" b="1" spc="-5" dirty="0">
                <a:latin typeface="Times New Roman"/>
                <a:cs typeface="Times New Roman"/>
              </a:rPr>
              <a:t>Rj </a:t>
            </a:r>
            <a:r>
              <a:rPr sz="2000" spc="90" dirty="0">
                <a:latin typeface="Times New Roman"/>
                <a:cs typeface="Times New Roman"/>
              </a:rPr>
              <a:t>(adds </a:t>
            </a:r>
            <a:r>
              <a:rPr sz="2000" spc="80" dirty="0">
                <a:latin typeface="Times New Roman"/>
                <a:cs typeface="Times New Roman"/>
              </a:rPr>
              <a:t>the 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Ri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-45" dirty="0">
                <a:latin typeface="Times New Roman"/>
                <a:cs typeface="Times New Roman"/>
              </a:rPr>
              <a:t>Rj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80" dirty="0">
                <a:latin typeface="Times New Roman"/>
                <a:cs typeface="Times New Roman"/>
              </a:rPr>
              <a:t>the  </a:t>
            </a:r>
            <a:r>
              <a:rPr sz="2000" spc="70" dirty="0">
                <a:latin typeface="Times New Roman"/>
                <a:cs typeface="Times New Roman"/>
              </a:rPr>
              <a:t>result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65" dirty="0">
                <a:latin typeface="Times New Roman"/>
                <a:cs typeface="Times New Roman"/>
              </a:rPr>
              <a:t>stored </a:t>
            </a:r>
            <a:r>
              <a:rPr sz="2000" spc="45" dirty="0">
                <a:latin typeface="Times New Roman"/>
                <a:cs typeface="Times New Roman"/>
              </a:rPr>
              <a:t>in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Rj)</a:t>
            </a:r>
            <a:endParaRPr sz="2000" dirty="0">
              <a:latin typeface="Times New Roman"/>
              <a:cs typeface="Times New Roman"/>
            </a:endParaRPr>
          </a:p>
          <a:p>
            <a:pPr marL="490855" marR="50165" indent="-478790">
              <a:lnSpc>
                <a:spcPts val="2740"/>
              </a:lnSpc>
              <a:spcBef>
                <a:spcPts val="55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b="1" spc="75" dirty="0">
                <a:latin typeface="Times New Roman"/>
                <a:cs typeface="Times New Roman"/>
              </a:rPr>
              <a:t>Absolute </a:t>
            </a:r>
            <a:r>
              <a:rPr sz="2400" b="1" spc="100" dirty="0">
                <a:latin typeface="Times New Roman"/>
                <a:cs typeface="Times New Roman"/>
              </a:rPr>
              <a:t>mode: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operand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memory </a:t>
            </a:r>
            <a:r>
              <a:rPr sz="2400" spc="60" dirty="0">
                <a:latin typeface="Times New Roman"/>
                <a:cs typeface="Times New Roman"/>
              </a:rPr>
              <a:t>location; </a:t>
            </a:r>
            <a:r>
              <a:rPr sz="2400" spc="95" dirty="0">
                <a:latin typeface="Times New Roman"/>
                <a:cs typeface="Times New Roman"/>
              </a:rPr>
              <a:t>the 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75" dirty="0">
                <a:latin typeface="Times New Roman"/>
                <a:cs typeface="Times New Roman"/>
              </a:rPr>
              <a:t>this </a:t>
            </a:r>
            <a:r>
              <a:rPr sz="2400" spc="65" dirty="0">
                <a:latin typeface="Times New Roman"/>
                <a:cs typeface="Times New Roman"/>
              </a:rPr>
              <a:t>location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80" dirty="0">
                <a:latin typeface="Times New Roman"/>
                <a:cs typeface="Times New Roman"/>
              </a:rPr>
              <a:t>given </a:t>
            </a:r>
            <a:r>
              <a:rPr sz="2400" spc="55" dirty="0">
                <a:latin typeface="Times New Roman"/>
                <a:cs typeface="Times New Roman"/>
              </a:rPr>
              <a:t>explicitly in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482600">
              <a:lnSpc>
                <a:spcPts val="2600"/>
              </a:lnSpc>
            </a:pPr>
            <a:r>
              <a:rPr sz="2400" spc="95" dirty="0">
                <a:latin typeface="Times New Roman"/>
                <a:cs typeface="Times New Roman"/>
              </a:rPr>
              <a:t>instruction. </a:t>
            </a:r>
            <a:r>
              <a:rPr sz="2400" spc="30" dirty="0">
                <a:latin typeface="Times New Roman"/>
                <a:cs typeface="Times New Roman"/>
              </a:rPr>
              <a:t>(In </a:t>
            </a:r>
            <a:r>
              <a:rPr sz="2400" spc="90" dirty="0">
                <a:latin typeface="Times New Roman"/>
                <a:cs typeface="Times New Roman"/>
              </a:rPr>
              <a:t>some </a:t>
            </a:r>
            <a:r>
              <a:rPr sz="2400" spc="85" dirty="0">
                <a:latin typeface="Times New Roman"/>
                <a:cs typeface="Times New Roman"/>
              </a:rPr>
              <a:t>assembly </a:t>
            </a:r>
            <a:r>
              <a:rPr sz="2400" spc="100" dirty="0">
                <a:latin typeface="Times New Roman"/>
                <a:cs typeface="Times New Roman"/>
              </a:rPr>
              <a:t>languages, </a:t>
            </a:r>
            <a:r>
              <a:rPr sz="2400" spc="75" dirty="0">
                <a:latin typeface="Times New Roman"/>
                <a:cs typeface="Times New Roman"/>
              </a:rPr>
              <a:t>this </a:t>
            </a:r>
            <a:r>
              <a:rPr sz="2400" spc="135" dirty="0">
                <a:latin typeface="Times New Roman"/>
                <a:cs typeface="Times New Roman"/>
              </a:rPr>
              <a:t>mode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482600">
              <a:lnSpc>
                <a:spcPts val="2810"/>
              </a:lnSpc>
            </a:pPr>
            <a:r>
              <a:rPr sz="2400" spc="60" dirty="0">
                <a:latin typeface="Times New Roman"/>
                <a:cs typeface="Times New Roman"/>
              </a:rPr>
              <a:t>called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Direct)</a:t>
            </a:r>
            <a:endParaRPr sz="2400" dirty="0">
              <a:latin typeface="Times New Roman"/>
              <a:cs typeface="Times New Roman"/>
            </a:endParaRPr>
          </a:p>
          <a:p>
            <a:pPr marL="934719" marR="92075" lvl="1" indent="-450850">
              <a:lnSpc>
                <a:spcPts val="2160"/>
              </a:lnSpc>
              <a:spcBef>
                <a:spcPts val="57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b="1" spc="40" dirty="0">
                <a:latin typeface="Times New Roman"/>
                <a:cs typeface="Times New Roman"/>
              </a:rPr>
              <a:t>Move </a:t>
            </a:r>
            <a:r>
              <a:rPr sz="2000" b="1" spc="-5" dirty="0">
                <a:latin typeface="Times New Roman"/>
                <a:cs typeface="Times New Roman"/>
              </a:rPr>
              <a:t>LOC, R2 </a:t>
            </a:r>
            <a:r>
              <a:rPr sz="2000" spc="60" dirty="0">
                <a:latin typeface="Times New Roman"/>
                <a:cs typeface="Times New Roman"/>
              </a:rPr>
              <a:t>(moves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content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90" dirty="0">
                <a:latin typeface="Times New Roman"/>
                <a:cs typeface="Times New Roman"/>
              </a:rPr>
              <a:t>memory  </a:t>
            </a:r>
            <a:r>
              <a:rPr sz="2000" spc="70" dirty="0">
                <a:latin typeface="Times New Roman"/>
                <a:cs typeface="Times New Roman"/>
              </a:rPr>
              <a:t>with </a:t>
            </a:r>
            <a:r>
              <a:rPr sz="2000" spc="85" dirty="0">
                <a:latin typeface="Times New Roman"/>
                <a:cs typeface="Times New Roman"/>
              </a:rPr>
              <a:t>address </a:t>
            </a:r>
            <a:r>
              <a:rPr sz="2000" spc="55" dirty="0">
                <a:latin typeface="Times New Roman"/>
                <a:cs typeface="Times New Roman"/>
              </a:rPr>
              <a:t>LOC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register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R2)</a:t>
            </a:r>
            <a:endParaRPr sz="2000" dirty="0">
              <a:latin typeface="Times New Roman"/>
              <a:cs typeface="Times New Roman"/>
            </a:endParaRPr>
          </a:p>
          <a:p>
            <a:pPr marL="920750" marR="97155" lvl="1" indent="-436880">
              <a:lnSpc>
                <a:spcPts val="2160"/>
              </a:lnSpc>
              <a:spcBef>
                <a:spcPts val="48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Absolute </a:t>
            </a:r>
            <a:r>
              <a:rPr sz="2000" spc="110" dirty="0">
                <a:latin typeface="Times New Roman"/>
                <a:cs typeface="Times New Roman"/>
              </a:rPr>
              <a:t>mode </a:t>
            </a:r>
            <a:r>
              <a:rPr sz="2000" spc="60" dirty="0">
                <a:latin typeface="Times New Roman"/>
                <a:cs typeface="Times New Roman"/>
              </a:rPr>
              <a:t>can </a:t>
            </a:r>
            <a:r>
              <a:rPr sz="2000" spc="85" dirty="0">
                <a:latin typeface="Times New Roman"/>
                <a:cs typeface="Times New Roman"/>
              </a:rPr>
              <a:t>represent </a:t>
            </a:r>
            <a:r>
              <a:rPr sz="2000" spc="40" dirty="0">
                <a:latin typeface="Times New Roman"/>
                <a:cs typeface="Times New Roman"/>
              </a:rPr>
              <a:t>global </a:t>
            </a:r>
            <a:r>
              <a:rPr sz="2000" spc="45" dirty="0">
                <a:latin typeface="Times New Roman"/>
                <a:cs typeface="Times New Roman"/>
              </a:rPr>
              <a:t>variables in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80" dirty="0">
                <a:latin typeface="Times New Roman"/>
                <a:cs typeface="Times New Roman"/>
              </a:rPr>
              <a:t>program.  </a:t>
            </a: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70" dirty="0">
                <a:latin typeface="Times New Roman"/>
                <a:cs typeface="Times New Roman"/>
              </a:rPr>
              <a:t>example,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55" dirty="0">
                <a:latin typeface="Times New Roman"/>
                <a:cs typeface="Times New Roman"/>
              </a:rPr>
              <a:t>declaration </a:t>
            </a:r>
            <a:r>
              <a:rPr sz="2000" spc="75" dirty="0">
                <a:latin typeface="Times New Roman"/>
                <a:cs typeface="Times New Roman"/>
              </a:rPr>
              <a:t>such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55" dirty="0">
                <a:latin typeface="Times New Roman"/>
                <a:cs typeface="Times New Roman"/>
              </a:rPr>
              <a:t>Integer </a:t>
            </a:r>
            <a:r>
              <a:rPr sz="2000" spc="25" dirty="0">
                <a:latin typeface="Times New Roman"/>
                <a:cs typeface="Times New Roman"/>
              </a:rPr>
              <a:t>A,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B;</a:t>
            </a:r>
            <a:endParaRPr sz="2000" dirty="0">
              <a:latin typeface="Times New Roman"/>
              <a:cs typeface="Times New Roman"/>
            </a:endParaRPr>
          </a:p>
          <a:p>
            <a:pPr marL="482600" marR="309245" indent="-470534">
              <a:lnSpc>
                <a:spcPts val="2590"/>
              </a:lnSpc>
              <a:spcBef>
                <a:spcPts val="55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b="1" spc="105" dirty="0">
                <a:latin typeface="Times New Roman"/>
                <a:cs typeface="Times New Roman"/>
              </a:rPr>
              <a:t>Immediate </a:t>
            </a:r>
            <a:r>
              <a:rPr sz="2400" b="1" spc="100" dirty="0">
                <a:latin typeface="Times New Roman"/>
                <a:cs typeface="Times New Roman"/>
              </a:rPr>
              <a:t>mode: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operand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80" dirty="0">
                <a:latin typeface="Times New Roman"/>
                <a:cs typeface="Times New Roman"/>
              </a:rPr>
              <a:t>given </a:t>
            </a:r>
            <a:r>
              <a:rPr sz="2400" spc="55" dirty="0">
                <a:latin typeface="Times New Roman"/>
                <a:cs typeface="Times New Roman"/>
              </a:rPr>
              <a:t>explicitly in </a:t>
            </a:r>
            <a:r>
              <a:rPr sz="2400" spc="95" dirty="0">
                <a:latin typeface="Times New Roman"/>
                <a:cs typeface="Times New Roman"/>
              </a:rPr>
              <a:t>the  instruction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669" y="10607"/>
            <a:ext cx="444627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Indirection 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F0A4F7E9-A284-499F-8ECE-3FF204C5FAB1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51291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229600" cy="3123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23189" indent="-470534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b="1" spc="95" dirty="0">
                <a:latin typeface="Times New Roman"/>
                <a:cs typeface="Times New Roman"/>
              </a:rPr>
              <a:t>Indirect </a:t>
            </a:r>
            <a:r>
              <a:rPr sz="2400" b="1" spc="100" dirty="0">
                <a:latin typeface="Times New Roman"/>
                <a:cs typeface="Times New Roman"/>
              </a:rPr>
              <a:t>mode: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effective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operand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the  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register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spc="100" dirty="0">
                <a:latin typeface="Times New Roman"/>
                <a:cs typeface="Times New Roman"/>
              </a:rPr>
              <a:t>memory </a:t>
            </a:r>
            <a:r>
              <a:rPr sz="2400" spc="65" dirty="0">
                <a:latin typeface="Times New Roman"/>
                <a:cs typeface="Times New Roman"/>
              </a:rPr>
              <a:t>location </a:t>
            </a:r>
            <a:r>
              <a:rPr sz="2400" spc="95" dirty="0">
                <a:latin typeface="Times New Roman"/>
                <a:cs typeface="Times New Roman"/>
              </a:rPr>
              <a:t>whose </a:t>
            </a:r>
            <a:r>
              <a:rPr sz="2400" spc="110" dirty="0">
                <a:latin typeface="Times New Roman"/>
                <a:cs typeface="Times New Roman"/>
              </a:rPr>
              <a:t>address  </a:t>
            </a:r>
            <a:r>
              <a:rPr sz="2400" spc="105" dirty="0">
                <a:latin typeface="Times New Roman"/>
                <a:cs typeface="Times New Roman"/>
              </a:rPr>
              <a:t>appears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instruction</a:t>
            </a:r>
            <a:endParaRPr sz="2400" dirty="0">
              <a:latin typeface="Times New Roman"/>
              <a:cs typeface="Times New Roman"/>
            </a:endParaRPr>
          </a:p>
          <a:p>
            <a:pPr marL="489584" marR="77470" indent="-477520">
              <a:lnSpc>
                <a:spcPct val="100000"/>
              </a:lnSpc>
              <a:spcBef>
                <a:spcPts val="55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90" dirty="0">
                <a:latin typeface="Times New Roman"/>
                <a:cs typeface="Times New Roman"/>
              </a:rPr>
              <a:t>Indirection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105" dirty="0">
                <a:latin typeface="Times New Roman"/>
                <a:cs typeface="Times New Roman"/>
              </a:rPr>
              <a:t>denoted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75" dirty="0">
                <a:latin typeface="Times New Roman"/>
                <a:cs typeface="Times New Roman"/>
              </a:rPr>
              <a:t>placing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name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register 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memory address </a:t>
            </a:r>
            <a:r>
              <a:rPr sz="2400" spc="80" dirty="0">
                <a:latin typeface="Times New Roman"/>
                <a:cs typeface="Times New Roman"/>
              </a:rPr>
              <a:t>given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 instruction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in</a:t>
            </a:r>
            <a:endParaRPr sz="2400" dirty="0">
              <a:latin typeface="Times New Roman"/>
              <a:cs typeface="Times New Roman"/>
            </a:endParaRPr>
          </a:p>
          <a:p>
            <a:pPr marL="497840">
              <a:lnSpc>
                <a:spcPts val="2870"/>
              </a:lnSpc>
            </a:pPr>
            <a:r>
              <a:rPr sz="2400" spc="100" dirty="0">
                <a:latin typeface="Times New Roman"/>
                <a:cs typeface="Times New Roman"/>
              </a:rPr>
              <a:t>parentheses</a:t>
            </a:r>
            <a:endParaRPr sz="2400" dirty="0">
              <a:latin typeface="Times New Roman"/>
              <a:cs typeface="Times New Roman"/>
            </a:endParaRPr>
          </a:p>
          <a:p>
            <a:pPr marL="489584" marR="5080" indent="-477520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register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spc="105" dirty="0">
                <a:latin typeface="Times New Roman"/>
                <a:cs typeface="Times New Roman"/>
              </a:rPr>
              <a:t>memory </a:t>
            </a:r>
            <a:r>
              <a:rPr sz="2400" spc="50" dirty="0">
                <a:latin typeface="Times New Roman"/>
                <a:cs typeface="Times New Roman"/>
              </a:rPr>
              <a:t>locati </a:t>
            </a:r>
            <a:r>
              <a:rPr sz="2400" spc="75" dirty="0">
                <a:latin typeface="Times New Roman"/>
                <a:cs typeface="Times New Roman"/>
              </a:rPr>
              <a:t>on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spc="90" dirty="0">
                <a:latin typeface="Times New Roman"/>
                <a:cs typeface="Times New Roman"/>
              </a:rPr>
              <a:t>contains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address 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130" dirty="0">
                <a:latin typeface="Times New Roman"/>
                <a:cs typeface="Times New Roman"/>
              </a:rPr>
              <a:t>operand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60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pointer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7072" y="1869694"/>
            <a:ext cx="2820035" cy="2799080"/>
            <a:chOff x="5537072" y="1869694"/>
            <a:chExt cx="2820035" cy="2799080"/>
          </a:xfrm>
        </p:grpSpPr>
        <p:sp>
          <p:nvSpPr>
            <p:cNvPr id="3" name="object 3"/>
            <p:cNvSpPr/>
            <p:nvPr/>
          </p:nvSpPr>
          <p:spPr>
            <a:xfrm>
              <a:off x="5543435" y="1876044"/>
              <a:ext cx="2806700" cy="2786380"/>
            </a:xfrm>
            <a:custGeom>
              <a:avLst/>
              <a:gdLst/>
              <a:ahLst/>
              <a:cxnLst/>
              <a:rect l="l" t="t" r="r" b="b"/>
              <a:pathLst>
                <a:path w="2806700" h="2786379">
                  <a:moveTo>
                    <a:pt x="2806446" y="2785872"/>
                  </a:moveTo>
                  <a:lnTo>
                    <a:pt x="2806446" y="0"/>
                  </a:lnTo>
                  <a:lnTo>
                    <a:pt x="0" y="0"/>
                  </a:lnTo>
                  <a:lnTo>
                    <a:pt x="0" y="2785872"/>
                  </a:lnTo>
                  <a:lnTo>
                    <a:pt x="2806446" y="2785872"/>
                  </a:lnTo>
                  <a:close/>
                </a:path>
              </a:pathLst>
            </a:custGeom>
            <a:solidFill>
              <a:srgbClr val="A3B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3422" y="1876044"/>
              <a:ext cx="2807335" cy="2786380"/>
            </a:xfrm>
            <a:custGeom>
              <a:avLst/>
              <a:gdLst/>
              <a:ahLst/>
              <a:cxnLst/>
              <a:rect l="l" t="t" r="r" b="b"/>
              <a:pathLst>
                <a:path w="2807334" h="2786379">
                  <a:moveTo>
                    <a:pt x="0" y="0"/>
                  </a:moveTo>
                  <a:lnTo>
                    <a:pt x="0" y="2785872"/>
                  </a:lnTo>
                  <a:lnTo>
                    <a:pt x="2807220" y="2785872"/>
                  </a:lnTo>
                  <a:lnTo>
                    <a:pt x="2807220" y="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1010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0789" y="93663"/>
            <a:ext cx="329692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</a:t>
            </a:r>
            <a:endParaRPr b="1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2D647465-0214-47F9-9754-0125BB56A66E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8222341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1149743" y="1012697"/>
            <a:ext cx="3743325" cy="502920"/>
          </a:xfrm>
          <a:prstGeom prst="rect">
            <a:avLst/>
          </a:prstGeom>
          <a:solidFill>
            <a:srgbClr val="D6FFFE"/>
          </a:solidFill>
          <a:ln w="19050">
            <a:solidFill>
              <a:srgbClr val="010101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Arial"/>
                <a:cs typeface="Arial"/>
              </a:rPr>
              <a:t>Main Memory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43744" y="1504569"/>
            <a:ext cx="450850" cy="740410"/>
            <a:chOff x="3443744" y="1504569"/>
            <a:chExt cx="450850" cy="740410"/>
          </a:xfrm>
        </p:grpSpPr>
        <p:sp>
          <p:nvSpPr>
            <p:cNvPr id="8" name="object 8"/>
            <p:cNvSpPr/>
            <p:nvPr/>
          </p:nvSpPr>
          <p:spPr>
            <a:xfrm>
              <a:off x="3453269" y="1514094"/>
              <a:ext cx="431800" cy="721360"/>
            </a:xfrm>
            <a:custGeom>
              <a:avLst/>
              <a:gdLst/>
              <a:ahLst/>
              <a:cxnLst/>
              <a:rect l="l" t="t" r="r" b="b"/>
              <a:pathLst>
                <a:path w="431800" h="721360">
                  <a:moveTo>
                    <a:pt x="431291" y="503681"/>
                  </a:moveTo>
                  <a:lnTo>
                    <a:pt x="323850" y="503681"/>
                  </a:lnTo>
                  <a:lnTo>
                    <a:pt x="323850" y="217931"/>
                  </a:lnTo>
                  <a:lnTo>
                    <a:pt x="431291" y="217931"/>
                  </a:lnTo>
                  <a:lnTo>
                    <a:pt x="215646" y="0"/>
                  </a:lnTo>
                  <a:lnTo>
                    <a:pt x="0" y="217931"/>
                  </a:lnTo>
                  <a:lnTo>
                    <a:pt x="107441" y="217931"/>
                  </a:lnTo>
                  <a:lnTo>
                    <a:pt x="107441" y="503681"/>
                  </a:lnTo>
                  <a:lnTo>
                    <a:pt x="0" y="503681"/>
                  </a:lnTo>
                  <a:lnTo>
                    <a:pt x="215646" y="720851"/>
                  </a:lnTo>
                  <a:lnTo>
                    <a:pt x="431291" y="503681"/>
                  </a:lnTo>
                  <a:close/>
                </a:path>
              </a:pathLst>
            </a:custGeom>
            <a:solidFill>
              <a:srgbClr val="FEF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3269" y="1514094"/>
              <a:ext cx="431800" cy="721360"/>
            </a:xfrm>
            <a:custGeom>
              <a:avLst/>
              <a:gdLst/>
              <a:ahLst/>
              <a:cxnLst/>
              <a:rect l="l" t="t" r="r" b="b"/>
              <a:pathLst>
                <a:path w="431800" h="721360">
                  <a:moveTo>
                    <a:pt x="215646" y="0"/>
                  </a:moveTo>
                  <a:lnTo>
                    <a:pt x="431291" y="217931"/>
                  </a:lnTo>
                  <a:lnTo>
                    <a:pt x="323850" y="217931"/>
                  </a:lnTo>
                  <a:lnTo>
                    <a:pt x="323850" y="503681"/>
                  </a:lnTo>
                  <a:lnTo>
                    <a:pt x="431291" y="503681"/>
                  </a:lnTo>
                  <a:lnTo>
                    <a:pt x="215646" y="720851"/>
                  </a:lnTo>
                  <a:lnTo>
                    <a:pt x="0" y="503681"/>
                  </a:lnTo>
                  <a:lnTo>
                    <a:pt x="107441" y="503681"/>
                  </a:lnTo>
                  <a:lnTo>
                    <a:pt x="107441" y="217931"/>
                  </a:lnTo>
                  <a:lnTo>
                    <a:pt x="0" y="217931"/>
                  </a:lnTo>
                  <a:lnTo>
                    <a:pt x="215646" y="0"/>
                  </a:lnTo>
                  <a:close/>
                </a:path>
              </a:pathLst>
            </a:custGeom>
            <a:ln w="1904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651264" y="4385690"/>
            <a:ext cx="451484" cy="740410"/>
            <a:chOff x="2651264" y="4385690"/>
            <a:chExt cx="451484" cy="740410"/>
          </a:xfrm>
        </p:grpSpPr>
        <p:sp>
          <p:nvSpPr>
            <p:cNvPr id="11" name="object 11"/>
            <p:cNvSpPr/>
            <p:nvPr/>
          </p:nvSpPr>
          <p:spPr>
            <a:xfrm>
              <a:off x="2660789" y="4395215"/>
              <a:ext cx="432434" cy="721360"/>
            </a:xfrm>
            <a:custGeom>
              <a:avLst/>
              <a:gdLst/>
              <a:ahLst/>
              <a:cxnLst/>
              <a:rect l="l" t="t" r="r" b="b"/>
              <a:pathLst>
                <a:path w="432435" h="721360">
                  <a:moveTo>
                    <a:pt x="432053" y="503682"/>
                  </a:moveTo>
                  <a:lnTo>
                    <a:pt x="323850" y="503682"/>
                  </a:lnTo>
                  <a:lnTo>
                    <a:pt x="323850" y="217932"/>
                  </a:lnTo>
                  <a:lnTo>
                    <a:pt x="432053" y="217932"/>
                  </a:lnTo>
                  <a:lnTo>
                    <a:pt x="215645" y="0"/>
                  </a:lnTo>
                  <a:lnTo>
                    <a:pt x="0" y="217932"/>
                  </a:lnTo>
                  <a:lnTo>
                    <a:pt x="108203" y="217932"/>
                  </a:lnTo>
                  <a:lnTo>
                    <a:pt x="108203" y="503682"/>
                  </a:lnTo>
                  <a:lnTo>
                    <a:pt x="0" y="503682"/>
                  </a:lnTo>
                  <a:lnTo>
                    <a:pt x="215645" y="720851"/>
                  </a:lnTo>
                  <a:lnTo>
                    <a:pt x="432053" y="503682"/>
                  </a:lnTo>
                  <a:close/>
                </a:path>
              </a:pathLst>
            </a:custGeom>
            <a:solidFill>
              <a:srgbClr val="FEF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0789" y="4395215"/>
              <a:ext cx="432434" cy="721360"/>
            </a:xfrm>
            <a:custGeom>
              <a:avLst/>
              <a:gdLst/>
              <a:ahLst/>
              <a:cxnLst/>
              <a:rect l="l" t="t" r="r" b="b"/>
              <a:pathLst>
                <a:path w="432435" h="721360">
                  <a:moveTo>
                    <a:pt x="215645" y="0"/>
                  </a:moveTo>
                  <a:lnTo>
                    <a:pt x="432053" y="217932"/>
                  </a:lnTo>
                  <a:lnTo>
                    <a:pt x="323850" y="217932"/>
                  </a:lnTo>
                  <a:lnTo>
                    <a:pt x="323850" y="503682"/>
                  </a:lnTo>
                  <a:lnTo>
                    <a:pt x="432053" y="503682"/>
                  </a:lnTo>
                  <a:lnTo>
                    <a:pt x="215645" y="720851"/>
                  </a:lnTo>
                  <a:lnTo>
                    <a:pt x="0" y="503682"/>
                  </a:lnTo>
                  <a:lnTo>
                    <a:pt x="108203" y="503682"/>
                  </a:lnTo>
                  <a:lnTo>
                    <a:pt x="108203" y="217932"/>
                  </a:lnTo>
                  <a:lnTo>
                    <a:pt x="0" y="217932"/>
                  </a:lnTo>
                  <a:lnTo>
                    <a:pt x="215645" y="0"/>
                  </a:lnTo>
                  <a:close/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9743" y="5116067"/>
            <a:ext cx="3743325" cy="432434"/>
          </a:xfrm>
          <a:prstGeom prst="rect">
            <a:avLst/>
          </a:prstGeom>
          <a:solidFill>
            <a:srgbClr val="D6FFFE"/>
          </a:solidFill>
          <a:ln w="19050">
            <a:solidFill>
              <a:srgbClr val="010101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8328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Input/Output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47938" y="1506092"/>
            <a:ext cx="505459" cy="738505"/>
            <a:chOff x="1947938" y="1506092"/>
            <a:chExt cx="505459" cy="738505"/>
          </a:xfrm>
        </p:grpSpPr>
        <p:sp>
          <p:nvSpPr>
            <p:cNvPr id="15" name="object 15"/>
            <p:cNvSpPr/>
            <p:nvPr/>
          </p:nvSpPr>
          <p:spPr>
            <a:xfrm>
              <a:off x="1957463" y="1515617"/>
              <a:ext cx="486409" cy="719455"/>
            </a:xfrm>
            <a:custGeom>
              <a:avLst/>
              <a:gdLst/>
              <a:ahLst/>
              <a:cxnLst/>
              <a:rect l="l" t="t" r="r" b="b"/>
              <a:pathLst>
                <a:path w="486410" h="719455">
                  <a:moveTo>
                    <a:pt x="486156" y="216407"/>
                  </a:moveTo>
                  <a:lnTo>
                    <a:pt x="243077" y="0"/>
                  </a:lnTo>
                  <a:lnTo>
                    <a:pt x="0" y="216407"/>
                  </a:lnTo>
                  <a:lnTo>
                    <a:pt x="121919" y="216407"/>
                  </a:lnTo>
                  <a:lnTo>
                    <a:pt x="121919" y="719327"/>
                  </a:lnTo>
                  <a:lnTo>
                    <a:pt x="363473" y="719327"/>
                  </a:lnTo>
                  <a:lnTo>
                    <a:pt x="363473" y="216407"/>
                  </a:lnTo>
                  <a:lnTo>
                    <a:pt x="486156" y="216407"/>
                  </a:lnTo>
                  <a:close/>
                </a:path>
              </a:pathLst>
            </a:custGeom>
            <a:solidFill>
              <a:srgbClr val="FEF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7463" y="1515617"/>
              <a:ext cx="486409" cy="719455"/>
            </a:xfrm>
            <a:custGeom>
              <a:avLst/>
              <a:gdLst/>
              <a:ahLst/>
              <a:cxnLst/>
              <a:rect l="l" t="t" r="r" b="b"/>
              <a:pathLst>
                <a:path w="486410" h="719455">
                  <a:moveTo>
                    <a:pt x="0" y="216407"/>
                  </a:moveTo>
                  <a:lnTo>
                    <a:pt x="121919" y="216407"/>
                  </a:lnTo>
                  <a:lnTo>
                    <a:pt x="121919" y="719327"/>
                  </a:lnTo>
                  <a:lnTo>
                    <a:pt x="363473" y="719327"/>
                  </a:lnTo>
                  <a:lnTo>
                    <a:pt x="363473" y="216407"/>
                  </a:lnTo>
                  <a:lnTo>
                    <a:pt x="486156" y="216407"/>
                  </a:lnTo>
                  <a:lnTo>
                    <a:pt x="243077" y="0"/>
                  </a:lnTo>
                  <a:lnTo>
                    <a:pt x="0" y="216407"/>
                  </a:lnTo>
                  <a:close/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53269" y="2595372"/>
            <a:ext cx="1297305" cy="1224280"/>
          </a:xfrm>
          <a:prstGeom prst="rect">
            <a:avLst/>
          </a:prstGeom>
          <a:solidFill>
            <a:srgbClr val="99FF99"/>
          </a:solidFill>
          <a:ln w="12700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86409" marR="310515" indent="-26225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Arith</a:t>
            </a:r>
            <a:r>
              <a:rPr sz="1200" b="1" spc="-10" dirty="0">
                <a:latin typeface="Arial"/>
                <a:cs typeface="Arial"/>
              </a:rPr>
              <a:t>m</a:t>
            </a:r>
            <a:r>
              <a:rPr sz="1200" b="1" spc="-5" dirty="0">
                <a:latin typeface="Arial"/>
                <a:cs typeface="Arial"/>
              </a:rPr>
              <a:t>etic  </a:t>
            </a:r>
            <a:r>
              <a:rPr sz="1200" b="1" spc="-10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4892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Logic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7869" y="2596895"/>
            <a:ext cx="1150620" cy="1224280"/>
          </a:xfrm>
          <a:prstGeom prst="rect">
            <a:avLst/>
          </a:prstGeom>
          <a:solidFill>
            <a:srgbClr val="99FF99"/>
          </a:solidFill>
          <a:ln w="12700">
            <a:solidFill>
              <a:srgbClr val="010101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92405" marR="179070" indent="-7810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Operational  </a:t>
            </a: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8735" y="3316223"/>
            <a:ext cx="1008380" cy="431800"/>
          </a:xfrm>
          <a:prstGeom prst="rect">
            <a:avLst/>
          </a:prstGeom>
          <a:solidFill>
            <a:srgbClr val="FFCCFF"/>
          </a:solidFill>
          <a:ln w="12700">
            <a:solidFill>
              <a:srgbClr val="0101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46379" marR="147320" indent="-20955">
              <a:lnSpc>
                <a:spcPct val="100000"/>
              </a:lnSpc>
              <a:spcBef>
                <a:spcPts val="335"/>
              </a:spcBef>
            </a:pPr>
            <a:r>
              <a:rPr sz="1200" b="1" spc="-10" dirty="0">
                <a:latin typeface="Arial"/>
                <a:cs typeface="Arial"/>
              </a:rPr>
              <a:t>Program  </a:t>
            </a:r>
            <a:r>
              <a:rPr sz="1200" b="1" spc="-5" dirty="0">
                <a:latin typeface="Arial"/>
                <a:cs typeface="Arial"/>
              </a:rPr>
              <a:t>Counter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7869" y="3963923"/>
            <a:ext cx="2592705" cy="360680"/>
          </a:xfrm>
          <a:prstGeom prst="rect">
            <a:avLst/>
          </a:prstGeom>
          <a:solidFill>
            <a:srgbClr val="99FF99"/>
          </a:solidFill>
          <a:ln w="12700">
            <a:solidFill>
              <a:srgbClr val="01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753110">
              <a:lnSpc>
                <a:spcPct val="100000"/>
              </a:lnSpc>
              <a:spcBef>
                <a:spcPts val="900"/>
              </a:spcBef>
            </a:pPr>
            <a:r>
              <a:rPr sz="1200" b="1" spc="-5" dirty="0">
                <a:latin typeface="Arial"/>
                <a:cs typeface="Arial"/>
              </a:rPr>
              <a:t>Control Unit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1727" y="1774190"/>
            <a:ext cx="3677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5075" algn="l"/>
              </a:tabLst>
            </a:pPr>
            <a:r>
              <a:rPr sz="1200" b="1" spc="-5" dirty="0">
                <a:solidFill>
                  <a:srgbClr val="CC0000"/>
                </a:solidFill>
                <a:latin typeface="Arial"/>
                <a:cs typeface="Arial"/>
              </a:rPr>
              <a:t>Address	Data/Instruction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9743" y="2234945"/>
            <a:ext cx="3743325" cy="2160270"/>
          </a:xfrm>
          <a:prstGeom prst="rect">
            <a:avLst/>
          </a:prstGeom>
          <a:solidFill>
            <a:srgbClr val="D6FFFE"/>
          </a:solidFill>
          <a:ln w="19050">
            <a:solidFill>
              <a:srgbClr val="01010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latin typeface="Arial"/>
                <a:cs typeface="Arial"/>
              </a:rPr>
              <a:t>Central Processing Unit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(CPU)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2237" y="2596895"/>
            <a:ext cx="721360" cy="1727835"/>
          </a:xfrm>
          <a:prstGeom prst="rect">
            <a:avLst/>
          </a:prstGeom>
          <a:solidFill>
            <a:srgbClr val="99FF99"/>
          </a:solidFill>
          <a:ln w="12700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01600" marR="18415" indent="66675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Cache 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spc="-15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36068" y="2514219"/>
            <a:ext cx="1675130" cy="1388110"/>
            <a:chOff x="6036068" y="2514219"/>
            <a:chExt cx="1675130" cy="1388110"/>
          </a:xfrm>
        </p:grpSpPr>
        <p:sp>
          <p:nvSpPr>
            <p:cNvPr id="25" name="object 25"/>
            <p:cNvSpPr/>
            <p:nvPr/>
          </p:nvSpPr>
          <p:spPr>
            <a:xfrm>
              <a:off x="6045593" y="2523744"/>
              <a:ext cx="1656080" cy="1369060"/>
            </a:xfrm>
            <a:custGeom>
              <a:avLst/>
              <a:gdLst/>
              <a:ahLst/>
              <a:cxnLst/>
              <a:rect l="l" t="t" r="r" b="b"/>
              <a:pathLst>
                <a:path w="1656079" h="1369060">
                  <a:moveTo>
                    <a:pt x="1655826" y="684276"/>
                  </a:moveTo>
                  <a:lnTo>
                    <a:pt x="1654195" y="640997"/>
                  </a:lnTo>
                  <a:lnTo>
                    <a:pt x="1649368" y="598434"/>
                  </a:lnTo>
                  <a:lnTo>
                    <a:pt x="1641441" y="556667"/>
                  </a:lnTo>
                  <a:lnTo>
                    <a:pt x="1630513" y="515777"/>
                  </a:lnTo>
                  <a:lnTo>
                    <a:pt x="1616679" y="475842"/>
                  </a:lnTo>
                  <a:lnTo>
                    <a:pt x="1600039" y="436944"/>
                  </a:lnTo>
                  <a:lnTo>
                    <a:pt x="1580688" y="399163"/>
                  </a:lnTo>
                  <a:lnTo>
                    <a:pt x="1558725" y="362578"/>
                  </a:lnTo>
                  <a:lnTo>
                    <a:pt x="1534246" y="327269"/>
                  </a:lnTo>
                  <a:lnTo>
                    <a:pt x="1507349" y="293318"/>
                  </a:lnTo>
                  <a:lnTo>
                    <a:pt x="1478131" y="260803"/>
                  </a:lnTo>
                  <a:lnTo>
                    <a:pt x="1446690" y="229806"/>
                  </a:lnTo>
                  <a:lnTo>
                    <a:pt x="1413122" y="200406"/>
                  </a:lnTo>
                  <a:lnTo>
                    <a:pt x="1377525" y="172683"/>
                  </a:lnTo>
                  <a:lnTo>
                    <a:pt x="1339997" y="146717"/>
                  </a:lnTo>
                  <a:lnTo>
                    <a:pt x="1300634" y="122589"/>
                  </a:lnTo>
                  <a:lnTo>
                    <a:pt x="1259534" y="100379"/>
                  </a:lnTo>
                  <a:lnTo>
                    <a:pt x="1216794" y="80166"/>
                  </a:lnTo>
                  <a:lnTo>
                    <a:pt x="1172512" y="62031"/>
                  </a:lnTo>
                  <a:lnTo>
                    <a:pt x="1126785" y="46055"/>
                  </a:lnTo>
                  <a:lnTo>
                    <a:pt x="1079709" y="32316"/>
                  </a:lnTo>
                  <a:lnTo>
                    <a:pt x="1031383" y="20896"/>
                  </a:lnTo>
                  <a:lnTo>
                    <a:pt x="981904" y="11874"/>
                  </a:lnTo>
                  <a:lnTo>
                    <a:pt x="931368" y="5330"/>
                  </a:lnTo>
                  <a:lnTo>
                    <a:pt x="879874" y="1346"/>
                  </a:lnTo>
                  <a:lnTo>
                    <a:pt x="827519" y="0"/>
                  </a:lnTo>
                  <a:lnTo>
                    <a:pt x="775167" y="1346"/>
                  </a:lnTo>
                  <a:lnTo>
                    <a:pt x="723682" y="5330"/>
                  </a:lnTo>
                  <a:lnTo>
                    <a:pt x="673163" y="11874"/>
                  </a:lnTo>
                  <a:lnTo>
                    <a:pt x="623705" y="20896"/>
                  </a:lnTo>
                  <a:lnTo>
                    <a:pt x="575405" y="32316"/>
                  </a:lnTo>
                  <a:lnTo>
                    <a:pt x="528359" y="46055"/>
                  </a:lnTo>
                  <a:lnTo>
                    <a:pt x="482666" y="62031"/>
                  </a:lnTo>
                  <a:lnTo>
                    <a:pt x="438421" y="80166"/>
                  </a:lnTo>
                  <a:lnTo>
                    <a:pt x="395721" y="100379"/>
                  </a:lnTo>
                  <a:lnTo>
                    <a:pt x="354663" y="122589"/>
                  </a:lnTo>
                  <a:lnTo>
                    <a:pt x="315344" y="146717"/>
                  </a:lnTo>
                  <a:lnTo>
                    <a:pt x="277861" y="172683"/>
                  </a:lnTo>
                  <a:lnTo>
                    <a:pt x="242309" y="200405"/>
                  </a:lnTo>
                  <a:lnTo>
                    <a:pt x="208787" y="229806"/>
                  </a:lnTo>
                  <a:lnTo>
                    <a:pt x="177390" y="260803"/>
                  </a:lnTo>
                  <a:lnTo>
                    <a:pt x="148216" y="293318"/>
                  </a:lnTo>
                  <a:lnTo>
                    <a:pt x="121361" y="327269"/>
                  </a:lnTo>
                  <a:lnTo>
                    <a:pt x="96922" y="362578"/>
                  </a:lnTo>
                  <a:lnTo>
                    <a:pt x="74996" y="399163"/>
                  </a:lnTo>
                  <a:lnTo>
                    <a:pt x="55680" y="436944"/>
                  </a:lnTo>
                  <a:lnTo>
                    <a:pt x="39069" y="475842"/>
                  </a:lnTo>
                  <a:lnTo>
                    <a:pt x="25262" y="515777"/>
                  </a:lnTo>
                  <a:lnTo>
                    <a:pt x="14355" y="556667"/>
                  </a:lnTo>
                  <a:lnTo>
                    <a:pt x="6444" y="598434"/>
                  </a:lnTo>
                  <a:lnTo>
                    <a:pt x="1627" y="640997"/>
                  </a:lnTo>
                  <a:lnTo>
                    <a:pt x="0" y="684276"/>
                  </a:lnTo>
                  <a:lnTo>
                    <a:pt x="1627" y="727554"/>
                  </a:lnTo>
                  <a:lnTo>
                    <a:pt x="6444" y="770117"/>
                  </a:lnTo>
                  <a:lnTo>
                    <a:pt x="14355" y="811884"/>
                  </a:lnTo>
                  <a:lnTo>
                    <a:pt x="25262" y="852774"/>
                  </a:lnTo>
                  <a:lnTo>
                    <a:pt x="39069" y="892709"/>
                  </a:lnTo>
                  <a:lnTo>
                    <a:pt x="55680" y="931607"/>
                  </a:lnTo>
                  <a:lnTo>
                    <a:pt x="74996" y="969388"/>
                  </a:lnTo>
                  <a:lnTo>
                    <a:pt x="96922" y="1005973"/>
                  </a:lnTo>
                  <a:lnTo>
                    <a:pt x="121361" y="1041282"/>
                  </a:lnTo>
                  <a:lnTo>
                    <a:pt x="148216" y="1075233"/>
                  </a:lnTo>
                  <a:lnTo>
                    <a:pt x="177390" y="1107748"/>
                  </a:lnTo>
                  <a:lnTo>
                    <a:pt x="208787" y="1138745"/>
                  </a:lnTo>
                  <a:lnTo>
                    <a:pt x="242309" y="1168145"/>
                  </a:lnTo>
                  <a:lnTo>
                    <a:pt x="277861" y="1195868"/>
                  </a:lnTo>
                  <a:lnTo>
                    <a:pt x="315344" y="1221834"/>
                  </a:lnTo>
                  <a:lnTo>
                    <a:pt x="354663" y="1245962"/>
                  </a:lnTo>
                  <a:lnTo>
                    <a:pt x="395721" y="1268172"/>
                  </a:lnTo>
                  <a:lnTo>
                    <a:pt x="438421" y="1288385"/>
                  </a:lnTo>
                  <a:lnTo>
                    <a:pt x="482666" y="1306520"/>
                  </a:lnTo>
                  <a:lnTo>
                    <a:pt x="528359" y="1322496"/>
                  </a:lnTo>
                  <a:lnTo>
                    <a:pt x="575405" y="1336235"/>
                  </a:lnTo>
                  <a:lnTo>
                    <a:pt x="623705" y="1347655"/>
                  </a:lnTo>
                  <a:lnTo>
                    <a:pt x="673163" y="1356677"/>
                  </a:lnTo>
                  <a:lnTo>
                    <a:pt x="723682" y="1363221"/>
                  </a:lnTo>
                  <a:lnTo>
                    <a:pt x="775167" y="1367205"/>
                  </a:lnTo>
                  <a:lnTo>
                    <a:pt x="827519" y="1368552"/>
                  </a:lnTo>
                  <a:lnTo>
                    <a:pt x="879874" y="1367205"/>
                  </a:lnTo>
                  <a:lnTo>
                    <a:pt x="931368" y="1363221"/>
                  </a:lnTo>
                  <a:lnTo>
                    <a:pt x="981904" y="1356677"/>
                  </a:lnTo>
                  <a:lnTo>
                    <a:pt x="1031383" y="1347655"/>
                  </a:lnTo>
                  <a:lnTo>
                    <a:pt x="1079709" y="1336235"/>
                  </a:lnTo>
                  <a:lnTo>
                    <a:pt x="1126785" y="1322496"/>
                  </a:lnTo>
                  <a:lnTo>
                    <a:pt x="1172512" y="1306520"/>
                  </a:lnTo>
                  <a:lnTo>
                    <a:pt x="1216794" y="1288385"/>
                  </a:lnTo>
                  <a:lnTo>
                    <a:pt x="1259534" y="1268172"/>
                  </a:lnTo>
                  <a:lnTo>
                    <a:pt x="1300634" y="1245962"/>
                  </a:lnTo>
                  <a:lnTo>
                    <a:pt x="1339997" y="1221834"/>
                  </a:lnTo>
                  <a:lnTo>
                    <a:pt x="1377525" y="1195868"/>
                  </a:lnTo>
                  <a:lnTo>
                    <a:pt x="1413122" y="1168145"/>
                  </a:lnTo>
                  <a:lnTo>
                    <a:pt x="1446690" y="1138745"/>
                  </a:lnTo>
                  <a:lnTo>
                    <a:pt x="1478131" y="1107748"/>
                  </a:lnTo>
                  <a:lnTo>
                    <a:pt x="1507349" y="1075233"/>
                  </a:lnTo>
                  <a:lnTo>
                    <a:pt x="1534246" y="1041282"/>
                  </a:lnTo>
                  <a:lnTo>
                    <a:pt x="1558725" y="1005973"/>
                  </a:lnTo>
                  <a:lnTo>
                    <a:pt x="1580688" y="969388"/>
                  </a:lnTo>
                  <a:lnTo>
                    <a:pt x="1600039" y="931607"/>
                  </a:lnTo>
                  <a:lnTo>
                    <a:pt x="1616679" y="892709"/>
                  </a:lnTo>
                  <a:lnTo>
                    <a:pt x="1630513" y="852774"/>
                  </a:lnTo>
                  <a:lnTo>
                    <a:pt x="1641441" y="811884"/>
                  </a:lnTo>
                  <a:lnTo>
                    <a:pt x="1649368" y="770117"/>
                  </a:lnTo>
                  <a:lnTo>
                    <a:pt x="1654195" y="727554"/>
                  </a:lnTo>
                  <a:lnTo>
                    <a:pt x="1655826" y="684276"/>
                  </a:lnTo>
                  <a:close/>
                </a:path>
              </a:pathLst>
            </a:custGeom>
            <a:solidFill>
              <a:srgbClr val="FFC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45593" y="2523744"/>
              <a:ext cx="1656080" cy="1369060"/>
            </a:xfrm>
            <a:custGeom>
              <a:avLst/>
              <a:gdLst/>
              <a:ahLst/>
              <a:cxnLst/>
              <a:rect l="l" t="t" r="r" b="b"/>
              <a:pathLst>
                <a:path w="1656079" h="1369060">
                  <a:moveTo>
                    <a:pt x="827519" y="0"/>
                  </a:moveTo>
                  <a:lnTo>
                    <a:pt x="775167" y="1346"/>
                  </a:lnTo>
                  <a:lnTo>
                    <a:pt x="723682" y="5330"/>
                  </a:lnTo>
                  <a:lnTo>
                    <a:pt x="673163" y="11874"/>
                  </a:lnTo>
                  <a:lnTo>
                    <a:pt x="623705" y="20896"/>
                  </a:lnTo>
                  <a:lnTo>
                    <a:pt x="575405" y="32316"/>
                  </a:lnTo>
                  <a:lnTo>
                    <a:pt x="528359" y="46055"/>
                  </a:lnTo>
                  <a:lnTo>
                    <a:pt x="482666" y="62031"/>
                  </a:lnTo>
                  <a:lnTo>
                    <a:pt x="438421" y="80166"/>
                  </a:lnTo>
                  <a:lnTo>
                    <a:pt x="395721" y="100379"/>
                  </a:lnTo>
                  <a:lnTo>
                    <a:pt x="354663" y="122589"/>
                  </a:lnTo>
                  <a:lnTo>
                    <a:pt x="315344" y="146717"/>
                  </a:lnTo>
                  <a:lnTo>
                    <a:pt x="277861" y="172683"/>
                  </a:lnTo>
                  <a:lnTo>
                    <a:pt x="242309" y="200405"/>
                  </a:lnTo>
                  <a:lnTo>
                    <a:pt x="208787" y="229806"/>
                  </a:lnTo>
                  <a:lnTo>
                    <a:pt x="177390" y="260803"/>
                  </a:lnTo>
                  <a:lnTo>
                    <a:pt x="148216" y="293318"/>
                  </a:lnTo>
                  <a:lnTo>
                    <a:pt x="121361" y="327269"/>
                  </a:lnTo>
                  <a:lnTo>
                    <a:pt x="96922" y="362578"/>
                  </a:lnTo>
                  <a:lnTo>
                    <a:pt x="74996" y="399163"/>
                  </a:lnTo>
                  <a:lnTo>
                    <a:pt x="55680" y="436944"/>
                  </a:lnTo>
                  <a:lnTo>
                    <a:pt x="39069" y="475842"/>
                  </a:lnTo>
                  <a:lnTo>
                    <a:pt x="25262" y="515777"/>
                  </a:lnTo>
                  <a:lnTo>
                    <a:pt x="14355" y="556667"/>
                  </a:lnTo>
                  <a:lnTo>
                    <a:pt x="6444" y="598434"/>
                  </a:lnTo>
                  <a:lnTo>
                    <a:pt x="1627" y="640997"/>
                  </a:lnTo>
                  <a:lnTo>
                    <a:pt x="0" y="684276"/>
                  </a:lnTo>
                  <a:lnTo>
                    <a:pt x="1627" y="727554"/>
                  </a:lnTo>
                  <a:lnTo>
                    <a:pt x="6444" y="770117"/>
                  </a:lnTo>
                  <a:lnTo>
                    <a:pt x="14355" y="811884"/>
                  </a:lnTo>
                  <a:lnTo>
                    <a:pt x="25262" y="852774"/>
                  </a:lnTo>
                  <a:lnTo>
                    <a:pt x="39069" y="892709"/>
                  </a:lnTo>
                  <a:lnTo>
                    <a:pt x="55680" y="931607"/>
                  </a:lnTo>
                  <a:lnTo>
                    <a:pt x="74996" y="969388"/>
                  </a:lnTo>
                  <a:lnTo>
                    <a:pt x="96922" y="1005973"/>
                  </a:lnTo>
                  <a:lnTo>
                    <a:pt x="121361" y="1041282"/>
                  </a:lnTo>
                  <a:lnTo>
                    <a:pt x="148216" y="1075233"/>
                  </a:lnTo>
                  <a:lnTo>
                    <a:pt x="177390" y="1107748"/>
                  </a:lnTo>
                  <a:lnTo>
                    <a:pt x="208787" y="1138745"/>
                  </a:lnTo>
                  <a:lnTo>
                    <a:pt x="242309" y="1168145"/>
                  </a:lnTo>
                  <a:lnTo>
                    <a:pt x="277861" y="1195868"/>
                  </a:lnTo>
                  <a:lnTo>
                    <a:pt x="315344" y="1221834"/>
                  </a:lnTo>
                  <a:lnTo>
                    <a:pt x="354663" y="1245962"/>
                  </a:lnTo>
                  <a:lnTo>
                    <a:pt x="395721" y="1268172"/>
                  </a:lnTo>
                  <a:lnTo>
                    <a:pt x="438421" y="1288385"/>
                  </a:lnTo>
                  <a:lnTo>
                    <a:pt x="482666" y="1306520"/>
                  </a:lnTo>
                  <a:lnTo>
                    <a:pt x="528359" y="1322496"/>
                  </a:lnTo>
                  <a:lnTo>
                    <a:pt x="575405" y="1336235"/>
                  </a:lnTo>
                  <a:lnTo>
                    <a:pt x="623705" y="1347655"/>
                  </a:lnTo>
                  <a:lnTo>
                    <a:pt x="673163" y="1356677"/>
                  </a:lnTo>
                  <a:lnTo>
                    <a:pt x="723682" y="1363221"/>
                  </a:lnTo>
                  <a:lnTo>
                    <a:pt x="775167" y="1367205"/>
                  </a:lnTo>
                  <a:lnTo>
                    <a:pt x="827519" y="1368552"/>
                  </a:lnTo>
                  <a:lnTo>
                    <a:pt x="879874" y="1367205"/>
                  </a:lnTo>
                  <a:lnTo>
                    <a:pt x="931368" y="1363221"/>
                  </a:lnTo>
                  <a:lnTo>
                    <a:pt x="981904" y="1356677"/>
                  </a:lnTo>
                  <a:lnTo>
                    <a:pt x="1031383" y="1347655"/>
                  </a:lnTo>
                  <a:lnTo>
                    <a:pt x="1079709" y="1336235"/>
                  </a:lnTo>
                  <a:lnTo>
                    <a:pt x="1126785" y="1322496"/>
                  </a:lnTo>
                  <a:lnTo>
                    <a:pt x="1172512" y="1306520"/>
                  </a:lnTo>
                  <a:lnTo>
                    <a:pt x="1216794" y="1288385"/>
                  </a:lnTo>
                  <a:lnTo>
                    <a:pt x="1259534" y="1268172"/>
                  </a:lnTo>
                  <a:lnTo>
                    <a:pt x="1300634" y="1245962"/>
                  </a:lnTo>
                  <a:lnTo>
                    <a:pt x="1339997" y="1221834"/>
                  </a:lnTo>
                  <a:lnTo>
                    <a:pt x="1377525" y="1195868"/>
                  </a:lnTo>
                  <a:lnTo>
                    <a:pt x="1413122" y="1168145"/>
                  </a:lnTo>
                  <a:lnTo>
                    <a:pt x="1446690" y="1138745"/>
                  </a:lnTo>
                  <a:lnTo>
                    <a:pt x="1478131" y="1107748"/>
                  </a:lnTo>
                  <a:lnTo>
                    <a:pt x="1507349" y="1075233"/>
                  </a:lnTo>
                  <a:lnTo>
                    <a:pt x="1534246" y="1041282"/>
                  </a:lnTo>
                  <a:lnTo>
                    <a:pt x="1558725" y="1005973"/>
                  </a:lnTo>
                  <a:lnTo>
                    <a:pt x="1580688" y="969388"/>
                  </a:lnTo>
                  <a:lnTo>
                    <a:pt x="1600039" y="931607"/>
                  </a:lnTo>
                  <a:lnTo>
                    <a:pt x="1616679" y="892709"/>
                  </a:lnTo>
                  <a:lnTo>
                    <a:pt x="1630513" y="852774"/>
                  </a:lnTo>
                  <a:lnTo>
                    <a:pt x="1641441" y="811884"/>
                  </a:lnTo>
                  <a:lnTo>
                    <a:pt x="1649368" y="770117"/>
                  </a:lnTo>
                  <a:lnTo>
                    <a:pt x="1654195" y="727554"/>
                  </a:lnTo>
                  <a:lnTo>
                    <a:pt x="1655826" y="684276"/>
                  </a:lnTo>
                  <a:lnTo>
                    <a:pt x="1654195" y="640997"/>
                  </a:lnTo>
                  <a:lnTo>
                    <a:pt x="1649368" y="598434"/>
                  </a:lnTo>
                  <a:lnTo>
                    <a:pt x="1641441" y="556667"/>
                  </a:lnTo>
                  <a:lnTo>
                    <a:pt x="1630513" y="515777"/>
                  </a:lnTo>
                  <a:lnTo>
                    <a:pt x="1616679" y="475842"/>
                  </a:lnTo>
                  <a:lnTo>
                    <a:pt x="1600039" y="436944"/>
                  </a:lnTo>
                  <a:lnTo>
                    <a:pt x="1580688" y="399163"/>
                  </a:lnTo>
                  <a:lnTo>
                    <a:pt x="1558725" y="362578"/>
                  </a:lnTo>
                  <a:lnTo>
                    <a:pt x="1534246" y="327269"/>
                  </a:lnTo>
                  <a:lnTo>
                    <a:pt x="1507349" y="293318"/>
                  </a:lnTo>
                  <a:lnTo>
                    <a:pt x="1478131" y="260803"/>
                  </a:lnTo>
                  <a:lnTo>
                    <a:pt x="1446690" y="229806"/>
                  </a:lnTo>
                  <a:lnTo>
                    <a:pt x="1413122" y="200406"/>
                  </a:lnTo>
                  <a:lnTo>
                    <a:pt x="1377525" y="172683"/>
                  </a:lnTo>
                  <a:lnTo>
                    <a:pt x="1339997" y="146717"/>
                  </a:lnTo>
                  <a:lnTo>
                    <a:pt x="1300634" y="122589"/>
                  </a:lnTo>
                  <a:lnTo>
                    <a:pt x="1259534" y="100379"/>
                  </a:lnTo>
                  <a:lnTo>
                    <a:pt x="1216794" y="80166"/>
                  </a:lnTo>
                  <a:lnTo>
                    <a:pt x="1172512" y="62031"/>
                  </a:lnTo>
                  <a:lnTo>
                    <a:pt x="1126785" y="46055"/>
                  </a:lnTo>
                  <a:lnTo>
                    <a:pt x="1079709" y="32316"/>
                  </a:lnTo>
                  <a:lnTo>
                    <a:pt x="1031383" y="20896"/>
                  </a:lnTo>
                  <a:lnTo>
                    <a:pt x="981904" y="11874"/>
                  </a:lnTo>
                  <a:lnTo>
                    <a:pt x="931368" y="5330"/>
                  </a:lnTo>
                  <a:lnTo>
                    <a:pt x="879874" y="1346"/>
                  </a:lnTo>
                  <a:lnTo>
                    <a:pt x="827519" y="0"/>
                  </a:lnTo>
                  <a:close/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40741" y="2982722"/>
            <a:ext cx="9410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070" marR="5080" indent="-29400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str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5" dirty="0">
                <a:latin typeface="Arial"/>
                <a:cs typeface="Arial"/>
              </a:rPr>
              <a:t>tion  Sets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83162" y="2991992"/>
            <a:ext cx="1172210" cy="505459"/>
            <a:chOff x="4883162" y="2991992"/>
            <a:chExt cx="1172210" cy="505459"/>
          </a:xfrm>
        </p:grpSpPr>
        <p:sp>
          <p:nvSpPr>
            <p:cNvPr id="29" name="object 29"/>
            <p:cNvSpPr/>
            <p:nvPr/>
          </p:nvSpPr>
          <p:spPr>
            <a:xfrm>
              <a:off x="4892687" y="3001517"/>
              <a:ext cx="1153160" cy="486409"/>
            </a:xfrm>
            <a:custGeom>
              <a:avLst/>
              <a:gdLst/>
              <a:ahLst/>
              <a:cxnLst/>
              <a:rect l="l" t="t" r="r" b="b"/>
              <a:pathLst>
                <a:path w="1153160" h="486410">
                  <a:moveTo>
                    <a:pt x="1152905" y="363474"/>
                  </a:moveTo>
                  <a:lnTo>
                    <a:pt x="1152905" y="122682"/>
                  </a:lnTo>
                  <a:lnTo>
                    <a:pt x="345948" y="122682"/>
                  </a:lnTo>
                  <a:lnTo>
                    <a:pt x="345948" y="0"/>
                  </a:lnTo>
                  <a:lnTo>
                    <a:pt x="0" y="243078"/>
                  </a:lnTo>
                  <a:lnTo>
                    <a:pt x="345948" y="486156"/>
                  </a:lnTo>
                  <a:lnTo>
                    <a:pt x="345948" y="363474"/>
                  </a:lnTo>
                  <a:lnTo>
                    <a:pt x="1152905" y="363474"/>
                  </a:lnTo>
                  <a:close/>
                </a:path>
              </a:pathLst>
            </a:custGeom>
            <a:solidFill>
              <a:srgbClr val="FEF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92687" y="3001517"/>
              <a:ext cx="1153160" cy="486409"/>
            </a:xfrm>
            <a:custGeom>
              <a:avLst/>
              <a:gdLst/>
              <a:ahLst/>
              <a:cxnLst/>
              <a:rect l="l" t="t" r="r" b="b"/>
              <a:pathLst>
                <a:path w="1153160" h="486410">
                  <a:moveTo>
                    <a:pt x="345948" y="486156"/>
                  </a:moveTo>
                  <a:lnTo>
                    <a:pt x="345948" y="363474"/>
                  </a:lnTo>
                  <a:lnTo>
                    <a:pt x="1152905" y="363474"/>
                  </a:lnTo>
                  <a:lnTo>
                    <a:pt x="1152905" y="122682"/>
                  </a:lnTo>
                  <a:lnTo>
                    <a:pt x="345948" y="122682"/>
                  </a:lnTo>
                  <a:lnTo>
                    <a:pt x="345948" y="0"/>
                  </a:lnTo>
                  <a:lnTo>
                    <a:pt x="0" y="243078"/>
                  </a:lnTo>
                  <a:lnTo>
                    <a:pt x="345948" y="486156"/>
                  </a:lnTo>
                  <a:close/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27" y="10607"/>
            <a:ext cx="624776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Indirect</a:t>
            </a:r>
            <a:r>
              <a:rPr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F3319055-1E90-4DA1-A3F4-BA2D93A3838B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8250704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604" y="1732026"/>
          <a:ext cx="2807970" cy="2017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09600" algn="l"/>
                        </a:tabLst>
                      </a:pPr>
                      <a:r>
                        <a:rPr sz="1800" b="1" spc="3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Add	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(R1),</a:t>
                      </a:r>
                      <a:r>
                        <a:rPr sz="1800" b="1" spc="-1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2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25815" y="2523744"/>
            <a:ext cx="73152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5815" y="2667000"/>
            <a:ext cx="73152" cy="7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815" y="2811017"/>
            <a:ext cx="73152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5169" y="1876044"/>
            <a:ext cx="76200" cy="1800860"/>
          </a:xfrm>
          <a:custGeom>
            <a:avLst/>
            <a:gdLst/>
            <a:ahLst/>
            <a:cxnLst/>
            <a:rect l="l" t="t" r="r" b="b"/>
            <a:pathLst>
              <a:path w="76200" h="1800860">
                <a:moveTo>
                  <a:pt x="76200" y="127254"/>
                </a:moveTo>
                <a:lnTo>
                  <a:pt x="38100" y="0"/>
                </a:lnTo>
                <a:lnTo>
                  <a:pt x="0" y="127254"/>
                </a:lnTo>
                <a:lnTo>
                  <a:pt x="28193" y="127254"/>
                </a:lnTo>
                <a:lnTo>
                  <a:pt x="28193" y="114300"/>
                </a:lnTo>
                <a:lnTo>
                  <a:pt x="47243" y="114300"/>
                </a:lnTo>
                <a:lnTo>
                  <a:pt x="47243" y="127254"/>
                </a:lnTo>
                <a:lnTo>
                  <a:pt x="76200" y="127254"/>
                </a:lnTo>
                <a:close/>
              </a:path>
              <a:path w="76200" h="1800860">
                <a:moveTo>
                  <a:pt x="76200" y="1673352"/>
                </a:moveTo>
                <a:lnTo>
                  <a:pt x="0" y="1673352"/>
                </a:lnTo>
                <a:lnTo>
                  <a:pt x="28193" y="1767519"/>
                </a:lnTo>
                <a:lnTo>
                  <a:pt x="28193" y="1686306"/>
                </a:lnTo>
                <a:lnTo>
                  <a:pt x="47243" y="1686306"/>
                </a:lnTo>
                <a:lnTo>
                  <a:pt x="47243" y="1770065"/>
                </a:lnTo>
                <a:lnTo>
                  <a:pt x="76200" y="1673352"/>
                </a:lnTo>
                <a:close/>
              </a:path>
              <a:path w="76200" h="1800860">
                <a:moveTo>
                  <a:pt x="47243" y="127254"/>
                </a:moveTo>
                <a:lnTo>
                  <a:pt x="47243" y="114300"/>
                </a:lnTo>
                <a:lnTo>
                  <a:pt x="28193" y="114300"/>
                </a:lnTo>
                <a:lnTo>
                  <a:pt x="28193" y="127254"/>
                </a:lnTo>
                <a:lnTo>
                  <a:pt x="47243" y="127254"/>
                </a:lnTo>
                <a:close/>
              </a:path>
              <a:path w="76200" h="1800860">
                <a:moveTo>
                  <a:pt x="47243" y="1673352"/>
                </a:moveTo>
                <a:lnTo>
                  <a:pt x="47243" y="127254"/>
                </a:lnTo>
                <a:lnTo>
                  <a:pt x="28193" y="127254"/>
                </a:lnTo>
                <a:lnTo>
                  <a:pt x="28193" y="1673352"/>
                </a:lnTo>
                <a:lnTo>
                  <a:pt x="47243" y="1673352"/>
                </a:lnTo>
                <a:close/>
              </a:path>
              <a:path w="76200" h="1800860">
                <a:moveTo>
                  <a:pt x="47243" y="1770065"/>
                </a:moveTo>
                <a:lnTo>
                  <a:pt x="47243" y="1686306"/>
                </a:lnTo>
                <a:lnTo>
                  <a:pt x="28193" y="1686306"/>
                </a:lnTo>
                <a:lnTo>
                  <a:pt x="28193" y="1767519"/>
                </a:lnTo>
                <a:lnTo>
                  <a:pt x="38100" y="1800606"/>
                </a:lnTo>
                <a:lnTo>
                  <a:pt x="47243" y="177006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8493" y="2414270"/>
            <a:ext cx="8724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Main  </a:t>
            </a:r>
            <a:r>
              <a:rPr sz="1800" spc="80" dirty="0">
                <a:latin typeface="Times New Roman"/>
                <a:cs typeface="Times New Roman"/>
              </a:rPr>
              <a:t>M</a:t>
            </a:r>
            <a:r>
              <a:rPr sz="1800" spc="125" dirty="0">
                <a:latin typeface="Times New Roman"/>
                <a:cs typeface="Times New Roman"/>
              </a:rPr>
              <a:t>e</a:t>
            </a:r>
            <a:r>
              <a:rPr sz="1800" spc="135" dirty="0">
                <a:latin typeface="Times New Roman"/>
                <a:cs typeface="Times New Roman"/>
              </a:rPr>
              <a:t>m</a:t>
            </a:r>
            <a:r>
              <a:rPr sz="1800" spc="40" dirty="0"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56" y="327152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891" y="4684776"/>
            <a:ext cx="2807970" cy="360045"/>
          </a:xfrm>
          <a:prstGeom prst="rect">
            <a:avLst/>
          </a:prstGeom>
          <a:ln w="28575">
            <a:solidFill>
              <a:srgbClr val="0134C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solidFill>
                  <a:srgbClr val="009A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27" y="4717796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343" y="4705611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219" y="1079245"/>
            <a:ext cx="3965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00" dirty="0">
                <a:solidFill>
                  <a:srgbClr val="0033CC"/>
                </a:solidFill>
                <a:latin typeface="Times New Roman"/>
                <a:cs typeface="Times New Roman"/>
              </a:rPr>
              <a:t>Through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a </a:t>
            </a:r>
            <a:r>
              <a:rPr sz="2000" spc="85" dirty="0">
                <a:solidFill>
                  <a:srgbClr val="0033CC"/>
                </a:solidFill>
                <a:latin typeface="Times New Roman"/>
                <a:cs typeface="Times New Roman"/>
              </a:rPr>
              <a:t>general-purpose</a:t>
            </a:r>
            <a:r>
              <a:rPr sz="2000" spc="229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33CC"/>
                </a:solidFill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8480" y="1074678"/>
            <a:ext cx="3129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00" dirty="0">
                <a:solidFill>
                  <a:srgbClr val="0033CC"/>
                </a:solidFill>
                <a:latin typeface="Times New Roman"/>
                <a:cs typeface="Times New Roman"/>
              </a:rPr>
              <a:t>Through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a </a:t>
            </a:r>
            <a:r>
              <a:rPr sz="2000" spc="85" dirty="0">
                <a:solidFill>
                  <a:srgbClr val="0033CC"/>
                </a:solidFill>
                <a:latin typeface="Times New Roman"/>
                <a:cs typeface="Times New Roman"/>
              </a:rPr>
              <a:t>memory</a:t>
            </a:r>
            <a:r>
              <a:rPr sz="2000" spc="2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33CC"/>
                </a:solidFill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93293" y="2596895"/>
            <a:ext cx="72377" cy="7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3293" y="2739389"/>
            <a:ext cx="72377" cy="71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3293" y="2884170"/>
            <a:ext cx="72377" cy="71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311978" y="1732026"/>
          <a:ext cx="2807970" cy="3384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09600" algn="l"/>
                        </a:tabLst>
                      </a:pPr>
                      <a:r>
                        <a:rPr sz="1800" b="1" spc="3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Add	</a:t>
                      </a:r>
                      <a:r>
                        <a:rPr sz="1800" b="1" spc="2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(A),</a:t>
                      </a:r>
                      <a:r>
                        <a:rPr sz="1800" b="1" spc="-1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2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980082" y="326390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45328" y="457377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94817" y="3892296"/>
            <a:ext cx="73151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4817" y="4034790"/>
            <a:ext cx="73151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4817" y="4179570"/>
            <a:ext cx="73151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473" y="10607"/>
            <a:ext cx="695642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b="1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CD30D6C4-4B79-408E-A67B-A0BA096C19D9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221929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033" y="1431544"/>
          <a:ext cx="5492115" cy="114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Opcode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04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40" dirty="0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4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T w="12700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97592" y="995426"/>
            <a:ext cx="1238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latin typeface="Times New Roman"/>
                <a:cs typeface="Times New Roman"/>
              </a:rPr>
              <a:t>Instruction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89891" y="2268220"/>
          <a:ext cx="2587625" cy="3425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000" spc="110" dirty="0">
                          <a:latin typeface="Times New Roman"/>
                          <a:cs typeface="Times New Roman"/>
                        </a:rPr>
                        <a:t>Operand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514818" y="1755139"/>
            <a:ext cx="9664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6891" y="2955544"/>
          <a:ext cx="2587625" cy="2740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2000" spc="55" dirty="0">
                          <a:latin typeface="Times New Roman"/>
                          <a:cs typeface="Times New Roman"/>
                        </a:rPr>
                        <a:t>Pointer 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10" dirty="0">
                          <a:latin typeface="Times New Roman"/>
                          <a:cs typeface="Times New Roman"/>
                        </a:rPr>
                        <a:t>Operand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07007" y="2595625"/>
            <a:ext cx="1031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latin typeface="Times New Roman"/>
                <a:cs typeface="Times New Roman"/>
              </a:rPr>
              <a:t>R</a:t>
            </a:r>
            <a:r>
              <a:rPr sz="2000" spc="55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i</a:t>
            </a:r>
            <a:r>
              <a:rPr sz="2000" spc="30" dirty="0">
                <a:latin typeface="Times New Roman"/>
                <a:cs typeface="Times New Roman"/>
              </a:rPr>
              <a:t>s</a:t>
            </a:r>
            <a:r>
              <a:rPr sz="2000" spc="35" dirty="0">
                <a:latin typeface="Times New Roman"/>
                <a:cs typeface="Times New Roman"/>
              </a:rPr>
              <a:t>t</a:t>
            </a:r>
            <a:r>
              <a:rPr sz="2000" spc="90" dirty="0">
                <a:latin typeface="Times New Roman"/>
                <a:cs typeface="Times New Roman"/>
              </a:rPr>
              <a:t>er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859" y="2573273"/>
            <a:ext cx="768985" cy="1454150"/>
          </a:xfrm>
          <a:custGeom>
            <a:avLst/>
            <a:gdLst/>
            <a:ahLst/>
            <a:cxnLst/>
            <a:rect l="l" t="t" r="r" b="b"/>
            <a:pathLst>
              <a:path w="768985" h="1454150">
                <a:moveTo>
                  <a:pt x="12954" y="1409700"/>
                </a:moveTo>
                <a:lnTo>
                  <a:pt x="12953" y="2286"/>
                </a:lnTo>
                <a:lnTo>
                  <a:pt x="9906" y="0"/>
                </a:lnTo>
                <a:lnTo>
                  <a:pt x="3047" y="0"/>
                </a:lnTo>
                <a:lnTo>
                  <a:pt x="0" y="2286"/>
                </a:lnTo>
                <a:lnTo>
                  <a:pt x="0" y="1419605"/>
                </a:lnTo>
                <a:lnTo>
                  <a:pt x="3048" y="1421891"/>
                </a:lnTo>
                <a:lnTo>
                  <a:pt x="6857" y="1421891"/>
                </a:lnTo>
                <a:lnTo>
                  <a:pt x="6858" y="1409700"/>
                </a:lnTo>
                <a:lnTo>
                  <a:pt x="12954" y="1409700"/>
                </a:lnTo>
                <a:close/>
              </a:path>
              <a:path w="768985" h="1454150">
                <a:moveTo>
                  <a:pt x="711708" y="1419605"/>
                </a:moveTo>
                <a:lnTo>
                  <a:pt x="711708" y="1411986"/>
                </a:lnTo>
                <a:lnTo>
                  <a:pt x="708660" y="1409700"/>
                </a:lnTo>
                <a:lnTo>
                  <a:pt x="6858" y="1409700"/>
                </a:lnTo>
                <a:lnTo>
                  <a:pt x="12954" y="1415796"/>
                </a:lnTo>
                <a:lnTo>
                  <a:pt x="12954" y="1421891"/>
                </a:lnTo>
                <a:lnTo>
                  <a:pt x="708660" y="1421891"/>
                </a:lnTo>
                <a:lnTo>
                  <a:pt x="711708" y="1419605"/>
                </a:lnTo>
                <a:close/>
              </a:path>
              <a:path w="768985" h="1454150">
                <a:moveTo>
                  <a:pt x="12954" y="1421891"/>
                </a:moveTo>
                <a:lnTo>
                  <a:pt x="12954" y="1415796"/>
                </a:lnTo>
                <a:lnTo>
                  <a:pt x="6858" y="1409700"/>
                </a:lnTo>
                <a:lnTo>
                  <a:pt x="6857" y="1421891"/>
                </a:lnTo>
                <a:lnTo>
                  <a:pt x="12954" y="1421891"/>
                </a:lnTo>
                <a:close/>
              </a:path>
              <a:path w="768985" h="1454150">
                <a:moveTo>
                  <a:pt x="768858" y="1415796"/>
                </a:moveTo>
                <a:lnTo>
                  <a:pt x="692658" y="1377696"/>
                </a:lnTo>
                <a:lnTo>
                  <a:pt x="692658" y="1409700"/>
                </a:lnTo>
                <a:lnTo>
                  <a:pt x="708660" y="1409700"/>
                </a:lnTo>
                <a:lnTo>
                  <a:pt x="711708" y="1411986"/>
                </a:lnTo>
                <a:lnTo>
                  <a:pt x="711708" y="1444371"/>
                </a:lnTo>
                <a:lnTo>
                  <a:pt x="768858" y="1415796"/>
                </a:lnTo>
                <a:close/>
              </a:path>
              <a:path w="768985" h="1454150">
                <a:moveTo>
                  <a:pt x="711708" y="1444371"/>
                </a:moveTo>
                <a:lnTo>
                  <a:pt x="711708" y="1419605"/>
                </a:lnTo>
                <a:lnTo>
                  <a:pt x="708660" y="1421891"/>
                </a:lnTo>
                <a:lnTo>
                  <a:pt x="692658" y="1421891"/>
                </a:lnTo>
                <a:lnTo>
                  <a:pt x="692658" y="1453896"/>
                </a:lnTo>
                <a:lnTo>
                  <a:pt x="711708" y="144437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7183" y="3912870"/>
            <a:ext cx="2367915" cy="76200"/>
          </a:xfrm>
          <a:custGeom>
            <a:avLst/>
            <a:gdLst/>
            <a:ahLst/>
            <a:cxnLst/>
            <a:rect l="l" t="t" r="r" b="b"/>
            <a:pathLst>
              <a:path w="2367915" h="76200">
                <a:moveTo>
                  <a:pt x="2308859" y="41147"/>
                </a:moveTo>
                <a:lnTo>
                  <a:pt x="2308859" y="35813"/>
                </a:lnTo>
                <a:lnTo>
                  <a:pt x="2306574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2672"/>
                </a:lnTo>
                <a:lnTo>
                  <a:pt x="2306574" y="42671"/>
                </a:lnTo>
                <a:lnTo>
                  <a:pt x="2308859" y="41147"/>
                </a:lnTo>
                <a:close/>
              </a:path>
              <a:path w="2367915" h="76200">
                <a:moveTo>
                  <a:pt x="2367533" y="38100"/>
                </a:moveTo>
                <a:lnTo>
                  <a:pt x="2291333" y="0"/>
                </a:lnTo>
                <a:lnTo>
                  <a:pt x="2291333" y="33527"/>
                </a:lnTo>
                <a:lnTo>
                  <a:pt x="2306574" y="33527"/>
                </a:lnTo>
                <a:lnTo>
                  <a:pt x="2308859" y="35813"/>
                </a:lnTo>
                <a:lnTo>
                  <a:pt x="2308859" y="67437"/>
                </a:lnTo>
                <a:lnTo>
                  <a:pt x="2367533" y="38100"/>
                </a:lnTo>
                <a:close/>
              </a:path>
              <a:path w="2367915" h="76200">
                <a:moveTo>
                  <a:pt x="2308859" y="67437"/>
                </a:moveTo>
                <a:lnTo>
                  <a:pt x="2308859" y="41147"/>
                </a:lnTo>
                <a:lnTo>
                  <a:pt x="2306574" y="42671"/>
                </a:lnTo>
                <a:lnTo>
                  <a:pt x="2291333" y="42671"/>
                </a:lnTo>
                <a:lnTo>
                  <a:pt x="2291333" y="76200"/>
                </a:lnTo>
                <a:lnTo>
                  <a:pt x="2308859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88" y="10607"/>
            <a:ext cx="7226934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81D285E6-1985-4AD0-87A2-EBE526C4DAEA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789317" y="1588769"/>
            <a:ext cx="7058025" cy="0"/>
          </a:xfrm>
          <a:custGeom>
            <a:avLst/>
            <a:gdLst/>
            <a:ahLst/>
            <a:cxnLst/>
            <a:rect l="l" t="t" r="r" b="b"/>
            <a:pathLst>
              <a:path w="7058025">
                <a:moveTo>
                  <a:pt x="0" y="0"/>
                </a:moveTo>
                <a:lnTo>
                  <a:pt x="7057631" y="0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17" y="1084325"/>
            <a:ext cx="7058025" cy="1905"/>
          </a:xfrm>
          <a:custGeom>
            <a:avLst/>
            <a:gdLst/>
            <a:ahLst/>
            <a:cxnLst/>
            <a:rect l="l" t="t" r="r" b="b"/>
            <a:pathLst>
              <a:path w="7058025" h="1905">
                <a:moveTo>
                  <a:pt x="0" y="1524"/>
                </a:moveTo>
                <a:lnTo>
                  <a:pt x="7057631" y="0"/>
                </a:lnTo>
              </a:path>
            </a:pathLst>
          </a:custGeom>
          <a:ln w="28575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6507" y="1085088"/>
          <a:ext cx="4971414" cy="360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682">
                <a:tc>
                  <a:txBody>
                    <a:bodyPr/>
                    <a:lstStyle/>
                    <a:p>
                      <a:pPr marR="50101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40" dirty="0">
                          <a:latin typeface="Times New Roman"/>
                          <a:cs typeface="Times New Roman"/>
                        </a:rPr>
                        <a:t>Contents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7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 marR="788035" indent="1270" algn="just">
                        <a:lnSpc>
                          <a:spcPct val="130100"/>
                        </a:lnSpc>
                        <a:spcBef>
                          <a:spcPts val="775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Clear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59715" marR="58419" indent="45085">
                        <a:lnSpc>
                          <a:spcPct val="130000"/>
                        </a:lnSpc>
                        <a:spcBef>
                          <a:spcPts val="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#NUM1,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R2  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09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8353">
                <a:tc>
                  <a:txBody>
                    <a:bodyPr/>
                    <a:lstStyle/>
                    <a:p>
                      <a:pPr marR="52451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7165" marR="252095" indent="5715">
                        <a:lnSpc>
                          <a:spcPct val="130000"/>
                        </a:lnSpc>
                        <a:spcBef>
                          <a:spcPts val="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Branch&gt;0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solidFill>
                      <a:srgbClr val="BCF4E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(R2),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4480" marR="631190" indent="12700">
                        <a:lnSpc>
                          <a:spcPct val="130100"/>
                        </a:lnSpc>
                        <a:spcBef>
                          <a:spcPts val="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#4,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R2  R1 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solidFill>
                      <a:srgbClr val="BC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R0,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32344" y="2168868"/>
            <a:ext cx="128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Initialization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0841" y="4684776"/>
            <a:ext cx="7056120" cy="0"/>
          </a:xfrm>
          <a:custGeom>
            <a:avLst/>
            <a:gdLst/>
            <a:ahLst/>
            <a:cxnLst/>
            <a:rect l="l" t="t" r="r" b="b"/>
            <a:pathLst>
              <a:path w="7056120">
                <a:moveTo>
                  <a:pt x="0" y="0"/>
                </a:moveTo>
                <a:lnTo>
                  <a:pt x="7056107" y="0"/>
                </a:lnTo>
              </a:path>
            </a:pathLst>
          </a:custGeom>
          <a:ln w="28575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7343" y="2919222"/>
            <a:ext cx="1736725" cy="1127125"/>
          </a:xfrm>
          <a:custGeom>
            <a:avLst/>
            <a:gdLst/>
            <a:ahLst/>
            <a:cxnLst/>
            <a:rect l="l" t="t" r="r" b="b"/>
            <a:pathLst>
              <a:path w="1736725" h="1127125">
                <a:moveTo>
                  <a:pt x="309371" y="47243"/>
                </a:moveTo>
                <a:lnTo>
                  <a:pt x="309371" y="28193"/>
                </a:lnTo>
                <a:lnTo>
                  <a:pt x="3809" y="28193"/>
                </a:lnTo>
                <a:lnTo>
                  <a:pt x="0" y="32765"/>
                </a:lnTo>
                <a:lnTo>
                  <a:pt x="0" y="1122426"/>
                </a:lnTo>
                <a:lnTo>
                  <a:pt x="3809" y="1126998"/>
                </a:lnTo>
                <a:lnTo>
                  <a:pt x="9143" y="1126998"/>
                </a:lnTo>
                <a:lnTo>
                  <a:pt x="9143" y="47243"/>
                </a:lnTo>
                <a:lnTo>
                  <a:pt x="19050" y="38100"/>
                </a:lnTo>
                <a:lnTo>
                  <a:pt x="19050" y="47243"/>
                </a:lnTo>
                <a:lnTo>
                  <a:pt x="309371" y="47243"/>
                </a:lnTo>
                <a:close/>
              </a:path>
              <a:path w="1736725" h="1127125">
                <a:moveTo>
                  <a:pt x="19050" y="47243"/>
                </a:moveTo>
                <a:lnTo>
                  <a:pt x="19050" y="38100"/>
                </a:lnTo>
                <a:lnTo>
                  <a:pt x="9143" y="47243"/>
                </a:lnTo>
                <a:lnTo>
                  <a:pt x="19050" y="47243"/>
                </a:lnTo>
                <a:close/>
              </a:path>
              <a:path w="1736725" h="1127125">
                <a:moveTo>
                  <a:pt x="19050" y="1107948"/>
                </a:moveTo>
                <a:lnTo>
                  <a:pt x="19050" y="47243"/>
                </a:lnTo>
                <a:lnTo>
                  <a:pt x="9143" y="47243"/>
                </a:lnTo>
                <a:lnTo>
                  <a:pt x="9143" y="1107948"/>
                </a:lnTo>
                <a:lnTo>
                  <a:pt x="19050" y="1107948"/>
                </a:lnTo>
                <a:close/>
              </a:path>
              <a:path w="1736725" h="1127125">
                <a:moveTo>
                  <a:pt x="1736597" y="1126998"/>
                </a:moveTo>
                <a:lnTo>
                  <a:pt x="1736597" y="1107948"/>
                </a:lnTo>
                <a:lnTo>
                  <a:pt x="9143" y="1107948"/>
                </a:lnTo>
                <a:lnTo>
                  <a:pt x="19050" y="1117853"/>
                </a:lnTo>
                <a:lnTo>
                  <a:pt x="19049" y="1126998"/>
                </a:lnTo>
                <a:lnTo>
                  <a:pt x="1736597" y="1126998"/>
                </a:lnTo>
                <a:close/>
              </a:path>
              <a:path w="1736725" h="1127125">
                <a:moveTo>
                  <a:pt x="19049" y="1126998"/>
                </a:moveTo>
                <a:lnTo>
                  <a:pt x="19050" y="1117853"/>
                </a:lnTo>
                <a:lnTo>
                  <a:pt x="9143" y="1107948"/>
                </a:lnTo>
                <a:lnTo>
                  <a:pt x="9143" y="1126998"/>
                </a:lnTo>
                <a:lnTo>
                  <a:pt x="19049" y="1126998"/>
                </a:lnTo>
                <a:close/>
              </a:path>
              <a:path w="1736725" h="1127125">
                <a:moveTo>
                  <a:pt x="423671" y="38100"/>
                </a:moveTo>
                <a:lnTo>
                  <a:pt x="296418" y="0"/>
                </a:lnTo>
                <a:lnTo>
                  <a:pt x="296418" y="28193"/>
                </a:lnTo>
                <a:lnTo>
                  <a:pt x="309371" y="28193"/>
                </a:lnTo>
                <a:lnTo>
                  <a:pt x="309371" y="72321"/>
                </a:lnTo>
                <a:lnTo>
                  <a:pt x="423671" y="38100"/>
                </a:lnTo>
                <a:close/>
              </a:path>
              <a:path w="1736725" h="1127125">
                <a:moveTo>
                  <a:pt x="309371" y="72321"/>
                </a:moveTo>
                <a:lnTo>
                  <a:pt x="309371" y="47243"/>
                </a:lnTo>
                <a:lnTo>
                  <a:pt x="296418" y="47243"/>
                </a:lnTo>
                <a:lnTo>
                  <a:pt x="296418" y="76200"/>
                </a:lnTo>
                <a:lnTo>
                  <a:pt x="309371" y="7232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7117" y="1876044"/>
            <a:ext cx="144145" cy="863600"/>
          </a:xfrm>
          <a:custGeom>
            <a:avLst/>
            <a:gdLst/>
            <a:ahLst/>
            <a:cxnLst/>
            <a:rect l="l" t="t" r="r" b="b"/>
            <a:pathLst>
              <a:path w="144145" h="863600">
                <a:moveTo>
                  <a:pt x="0" y="0"/>
                </a:moveTo>
                <a:lnTo>
                  <a:pt x="70853" y="73151"/>
                </a:lnTo>
                <a:lnTo>
                  <a:pt x="70853" y="360425"/>
                </a:lnTo>
                <a:lnTo>
                  <a:pt x="144005" y="432054"/>
                </a:lnTo>
                <a:lnTo>
                  <a:pt x="70853" y="505206"/>
                </a:lnTo>
                <a:lnTo>
                  <a:pt x="70853" y="792480"/>
                </a:lnTo>
                <a:lnTo>
                  <a:pt x="0" y="863345"/>
                </a:lnTo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664" y="10607"/>
            <a:ext cx="3770629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4D12375D-BD0E-454B-8EF0-61FF31569D32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73516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251825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b="1" spc="105" dirty="0">
                <a:latin typeface="Times New Roman"/>
                <a:cs typeface="Times New Roman"/>
              </a:rPr>
              <a:t>Index </a:t>
            </a:r>
            <a:r>
              <a:rPr sz="2400" b="1" spc="100" dirty="0">
                <a:latin typeface="Times New Roman"/>
                <a:cs typeface="Times New Roman"/>
              </a:rPr>
              <a:t>mode: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effective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operand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364490" marR="235585" indent="-1270">
              <a:lnSpc>
                <a:spcPts val="2870"/>
              </a:lnSpc>
              <a:spcBef>
                <a:spcPts val="100"/>
              </a:spcBef>
              <a:tabLst>
                <a:tab pos="4680585" algn="l"/>
              </a:tabLst>
            </a:pPr>
            <a:r>
              <a:rPr sz="2400" spc="105" dirty="0">
                <a:latin typeface="Times New Roman"/>
                <a:cs typeface="Times New Roman"/>
              </a:rPr>
              <a:t>generated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120" dirty="0">
                <a:latin typeface="Times New Roman"/>
                <a:cs typeface="Times New Roman"/>
              </a:rPr>
              <a:t>adding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constant	</a:t>
            </a:r>
            <a:r>
              <a:rPr sz="2400" spc="90" dirty="0">
                <a:latin typeface="Times New Roman"/>
                <a:cs typeface="Times New Roman"/>
              </a:rPr>
              <a:t>value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the 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65" dirty="0">
                <a:latin typeface="Times New Roman"/>
                <a:cs typeface="Times New Roman"/>
              </a:rPr>
              <a:t>register</a:t>
            </a:r>
            <a:endParaRPr sz="2400" dirty="0">
              <a:latin typeface="Times New Roman"/>
              <a:cs typeface="Times New Roman"/>
            </a:endParaRPr>
          </a:p>
          <a:p>
            <a:pPr marL="763270" marR="5080" lvl="1" indent="-294005">
              <a:lnSpc>
                <a:spcPct val="100000"/>
              </a:lnSpc>
              <a:spcBef>
                <a:spcPts val="409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register </a:t>
            </a:r>
            <a:r>
              <a:rPr sz="2000" spc="75" dirty="0">
                <a:latin typeface="Times New Roman"/>
                <a:cs typeface="Times New Roman"/>
              </a:rPr>
              <a:t>used </a:t>
            </a:r>
            <a:r>
              <a:rPr sz="2000" spc="70" dirty="0">
                <a:latin typeface="Times New Roman"/>
                <a:cs typeface="Times New Roman"/>
              </a:rPr>
              <a:t>may </a:t>
            </a:r>
            <a:r>
              <a:rPr sz="2000" spc="20" dirty="0">
                <a:latin typeface="Times New Roman"/>
                <a:cs typeface="Times New Roman"/>
              </a:rPr>
              <a:t>be </a:t>
            </a:r>
            <a:r>
              <a:rPr sz="2000" spc="70" dirty="0">
                <a:latin typeface="Times New Roman"/>
                <a:cs typeface="Times New Roman"/>
              </a:rPr>
              <a:t>either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55" dirty="0">
                <a:latin typeface="Times New Roman"/>
                <a:cs typeface="Times New Roman"/>
              </a:rPr>
              <a:t>special register </a:t>
            </a:r>
            <a:r>
              <a:rPr sz="2000" spc="90" dirty="0">
                <a:latin typeface="Times New Roman"/>
                <a:cs typeface="Times New Roman"/>
              </a:rPr>
              <a:t>provided </a:t>
            </a:r>
            <a:r>
              <a:rPr sz="2000" spc="25" dirty="0">
                <a:latin typeface="Times New Roman"/>
                <a:cs typeface="Times New Roman"/>
              </a:rPr>
              <a:t>for </a:t>
            </a:r>
            <a:r>
              <a:rPr sz="2000" spc="60" dirty="0">
                <a:latin typeface="Times New Roman"/>
                <a:cs typeface="Times New Roman"/>
              </a:rPr>
              <a:t>this  </a:t>
            </a:r>
            <a:r>
              <a:rPr sz="2000" spc="85" dirty="0">
                <a:latin typeface="Times New Roman"/>
                <a:cs typeface="Times New Roman"/>
              </a:rPr>
              <a:t>purpose, </a:t>
            </a:r>
            <a:r>
              <a:rPr sz="2000" spc="25" dirty="0">
                <a:latin typeface="Times New Roman"/>
                <a:cs typeface="Times New Roman"/>
              </a:rPr>
              <a:t>or, </a:t>
            </a:r>
            <a:r>
              <a:rPr sz="2000" spc="55" dirty="0">
                <a:latin typeface="Times New Roman"/>
                <a:cs typeface="Times New Roman"/>
              </a:rPr>
              <a:t>more </a:t>
            </a:r>
            <a:r>
              <a:rPr sz="2000" spc="85" dirty="0">
                <a:latin typeface="Times New Roman"/>
                <a:cs typeface="Times New Roman"/>
              </a:rPr>
              <a:t>commonly, </a:t>
            </a:r>
            <a:r>
              <a:rPr sz="2000" spc="25" dirty="0">
                <a:latin typeface="Times New Roman"/>
                <a:cs typeface="Times New Roman"/>
              </a:rPr>
              <a:t>it </a:t>
            </a:r>
            <a:r>
              <a:rPr sz="2000" spc="75" dirty="0">
                <a:latin typeface="Times New Roman"/>
                <a:cs typeface="Times New Roman"/>
              </a:rPr>
              <a:t>ma </a:t>
            </a:r>
            <a:r>
              <a:rPr sz="2000" spc="-5" dirty="0">
                <a:latin typeface="Times New Roman"/>
                <a:cs typeface="Times New Roman"/>
              </a:rPr>
              <a:t>y </a:t>
            </a:r>
            <a:r>
              <a:rPr sz="2000" spc="20" dirty="0">
                <a:latin typeface="Times New Roman"/>
                <a:cs typeface="Times New Roman"/>
              </a:rPr>
              <a:t>be </a:t>
            </a:r>
            <a:r>
              <a:rPr sz="2000" spc="85" dirty="0">
                <a:latin typeface="Times New Roman"/>
                <a:cs typeface="Times New Roman"/>
              </a:rPr>
              <a:t>any </a:t>
            </a:r>
            <a:r>
              <a:rPr sz="2000" spc="75" dirty="0">
                <a:latin typeface="Times New Roman"/>
                <a:cs typeface="Times New Roman"/>
              </a:rPr>
              <a:t>one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20" dirty="0">
                <a:latin typeface="Times New Roman"/>
                <a:cs typeface="Times New Roman"/>
              </a:rPr>
              <a:t>set of </a:t>
            </a:r>
            <a:r>
              <a:rPr sz="2000" spc="65" dirty="0">
                <a:latin typeface="Times New Roman"/>
                <a:cs typeface="Times New Roman"/>
              </a:rPr>
              <a:t>general-  </a:t>
            </a:r>
            <a:r>
              <a:rPr sz="2000" spc="90" dirty="0">
                <a:latin typeface="Times New Roman"/>
                <a:cs typeface="Times New Roman"/>
              </a:rPr>
              <a:t>purpose </a:t>
            </a:r>
            <a:r>
              <a:rPr sz="2000" spc="55" dirty="0">
                <a:latin typeface="Times New Roman"/>
                <a:cs typeface="Times New Roman"/>
              </a:rPr>
              <a:t>registers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processor. </a:t>
            </a:r>
            <a:r>
              <a:rPr sz="2000" spc="20" dirty="0">
                <a:latin typeface="Times New Roman"/>
                <a:cs typeface="Times New Roman"/>
              </a:rPr>
              <a:t>It is </a:t>
            </a:r>
            <a:r>
              <a:rPr sz="2000" spc="65" dirty="0">
                <a:latin typeface="Times New Roman"/>
                <a:cs typeface="Times New Roman"/>
              </a:rPr>
              <a:t>referred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65" dirty="0">
                <a:latin typeface="Times New Roman"/>
                <a:cs typeface="Times New Roman"/>
              </a:rPr>
              <a:t>an </a:t>
            </a:r>
            <a:r>
              <a:rPr sz="2000" spc="95" dirty="0">
                <a:latin typeface="Times New Roman"/>
                <a:cs typeface="Times New Roman"/>
              </a:rPr>
              <a:t>index  </a:t>
            </a:r>
            <a:r>
              <a:rPr sz="2000" spc="55" dirty="0">
                <a:latin typeface="Times New Roman"/>
                <a:cs typeface="Times New Roman"/>
              </a:rPr>
              <a:t>register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90" dirty="0">
                <a:latin typeface="Times New Roman"/>
                <a:cs typeface="Times New Roman"/>
              </a:rPr>
              <a:t>index </a:t>
            </a:r>
            <a:r>
              <a:rPr sz="2000" spc="110" dirty="0">
                <a:latin typeface="Times New Roman"/>
                <a:cs typeface="Times New Roman"/>
              </a:rPr>
              <a:t>mode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65" dirty="0">
                <a:latin typeface="Times New Roman"/>
                <a:cs typeface="Times New Roman"/>
              </a:rPr>
              <a:t>useful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75" dirty="0">
                <a:latin typeface="Times New Roman"/>
                <a:cs typeface="Times New Roman"/>
              </a:rPr>
              <a:t>dealing </a:t>
            </a:r>
            <a:r>
              <a:rPr sz="2000" spc="70" dirty="0">
                <a:latin typeface="Times New Roman"/>
                <a:cs typeface="Times New Roman"/>
              </a:rPr>
              <a:t>with </a:t>
            </a:r>
            <a:r>
              <a:rPr sz="2000" spc="25" dirty="0">
                <a:latin typeface="Times New Roman"/>
                <a:cs typeface="Times New Roman"/>
              </a:rPr>
              <a:t>lists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arrays</a:t>
            </a:r>
            <a:endParaRPr sz="2000" dirty="0">
              <a:latin typeface="Times New Roman"/>
              <a:cs typeface="Times New Roman"/>
            </a:endParaRPr>
          </a:p>
          <a:p>
            <a:pPr marL="761365" marR="28575" lvl="1" indent="-29210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63270" algn="l"/>
              </a:tabLst>
            </a:pPr>
            <a:r>
              <a:rPr sz="2000" spc="40" dirty="0">
                <a:latin typeface="Times New Roman"/>
                <a:cs typeface="Times New Roman"/>
              </a:rPr>
              <a:t>We </a:t>
            </a:r>
            <a:r>
              <a:rPr sz="2000" spc="75" dirty="0">
                <a:latin typeface="Times New Roman"/>
                <a:cs typeface="Times New Roman"/>
              </a:rPr>
              <a:t>denote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90" dirty="0">
                <a:latin typeface="Times New Roman"/>
                <a:cs typeface="Times New Roman"/>
              </a:rPr>
              <a:t>Index </a:t>
            </a:r>
            <a:r>
              <a:rPr sz="2000" spc="110" dirty="0">
                <a:latin typeface="Times New Roman"/>
                <a:cs typeface="Times New Roman"/>
              </a:rPr>
              <a:t>mode </a:t>
            </a:r>
            <a:r>
              <a:rPr sz="2000" spc="70" dirty="0">
                <a:latin typeface="Times New Roman"/>
                <a:cs typeface="Times New Roman"/>
              </a:rPr>
              <a:t>symbolically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-20" dirty="0">
                <a:latin typeface="Times New Roman"/>
                <a:cs typeface="Times New Roman"/>
              </a:rPr>
              <a:t>X(Ri), </a:t>
            </a:r>
            <a:r>
              <a:rPr sz="2000" spc="95" dirty="0">
                <a:latin typeface="Times New Roman"/>
                <a:cs typeface="Times New Roman"/>
              </a:rPr>
              <a:t>where </a:t>
            </a:r>
            <a:r>
              <a:rPr sz="2000" spc="-114" dirty="0">
                <a:latin typeface="Times New Roman"/>
                <a:cs typeface="Times New Roman"/>
              </a:rPr>
              <a:t>X </a:t>
            </a:r>
            <a:r>
              <a:rPr sz="2000" spc="80" dirty="0">
                <a:latin typeface="Times New Roman"/>
                <a:cs typeface="Times New Roman"/>
              </a:rPr>
              <a:t>denotes  the constant </a:t>
            </a:r>
            <a:r>
              <a:rPr sz="2000" spc="75" dirty="0">
                <a:latin typeface="Times New Roman"/>
                <a:cs typeface="Times New Roman"/>
              </a:rPr>
              <a:t>value </a:t>
            </a:r>
            <a:r>
              <a:rPr sz="2000" spc="80" dirty="0">
                <a:latin typeface="Times New Roman"/>
                <a:cs typeface="Times New Roman"/>
              </a:rPr>
              <a:t>contained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Ri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105" dirty="0">
                <a:latin typeface="Times New Roman"/>
                <a:cs typeface="Times New Roman"/>
              </a:rPr>
              <a:t>name 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register </a:t>
            </a:r>
            <a:r>
              <a:rPr sz="2000" spc="85" dirty="0">
                <a:latin typeface="Times New Roman"/>
                <a:cs typeface="Times New Roman"/>
              </a:rPr>
              <a:t>involved. </a:t>
            </a: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40" dirty="0">
                <a:latin typeface="Times New Roman"/>
                <a:cs typeface="Times New Roman"/>
              </a:rPr>
              <a:t>effective </a:t>
            </a:r>
            <a:r>
              <a:rPr sz="2000" spc="85" dirty="0">
                <a:latin typeface="Times New Roman"/>
                <a:cs typeface="Times New Roman"/>
              </a:rPr>
              <a:t>address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105" dirty="0">
                <a:latin typeface="Times New Roman"/>
                <a:cs typeface="Times New Roman"/>
              </a:rPr>
              <a:t>operand </a:t>
            </a:r>
            <a:r>
              <a:rPr sz="2000" spc="20" dirty="0">
                <a:latin typeface="Times New Roman"/>
                <a:cs typeface="Times New Roman"/>
              </a:rPr>
              <a:t>is  </a:t>
            </a:r>
            <a:r>
              <a:rPr sz="2000" spc="65" dirty="0">
                <a:latin typeface="Times New Roman"/>
                <a:cs typeface="Times New Roman"/>
              </a:rPr>
              <a:t>given </a:t>
            </a:r>
            <a:r>
              <a:rPr sz="2000" spc="20" dirty="0">
                <a:latin typeface="Times New Roman"/>
                <a:cs typeface="Times New Roman"/>
              </a:rPr>
              <a:t>by </a:t>
            </a:r>
            <a:r>
              <a:rPr sz="2000" spc="10" dirty="0">
                <a:latin typeface="Times New Roman"/>
                <a:cs typeface="Times New Roman"/>
              </a:rPr>
              <a:t>EA=X+(Ri). </a:t>
            </a: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80" dirty="0">
                <a:latin typeface="Times New Roman"/>
                <a:cs typeface="Times New Roman"/>
              </a:rPr>
              <a:t>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90" dirty="0">
                <a:latin typeface="Times New Roman"/>
                <a:cs typeface="Times New Roman"/>
              </a:rPr>
              <a:t>index </a:t>
            </a:r>
            <a:r>
              <a:rPr sz="2000" spc="55" dirty="0">
                <a:latin typeface="Times New Roman"/>
                <a:cs typeface="Times New Roman"/>
              </a:rPr>
              <a:t>register </a:t>
            </a:r>
            <a:r>
              <a:rPr sz="2000" spc="45" dirty="0">
                <a:latin typeface="Times New Roman"/>
                <a:cs typeface="Times New Roman"/>
              </a:rPr>
              <a:t>are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not</a:t>
            </a:r>
            <a:endParaRPr sz="2000" dirty="0">
              <a:latin typeface="Times New Roman"/>
              <a:cs typeface="Times New Roman"/>
            </a:endParaRPr>
          </a:p>
          <a:p>
            <a:pPr marL="755015">
              <a:lnSpc>
                <a:spcPct val="100000"/>
              </a:lnSpc>
            </a:pPr>
            <a:r>
              <a:rPr sz="2000" spc="100" dirty="0">
                <a:latin typeface="Times New Roman"/>
                <a:cs typeface="Times New Roman"/>
              </a:rPr>
              <a:t>changed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0" dirty="0">
                <a:latin typeface="Times New Roman"/>
                <a:cs typeface="Times New Roman"/>
              </a:rPr>
              <a:t>process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generating the </a:t>
            </a:r>
            <a:r>
              <a:rPr sz="2000" spc="40" dirty="0">
                <a:latin typeface="Times New Roman"/>
                <a:cs typeface="Times New Roman"/>
              </a:rPr>
              <a:t>effective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address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097" y="10607"/>
            <a:ext cx="367284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785DA880-6448-4F1A-9F89-D70CA2D84DA1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298226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3308489" y="2525267"/>
            <a:ext cx="73151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8489" y="2668523"/>
            <a:ext cx="73151" cy="7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8489" y="2812542"/>
            <a:ext cx="73151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27174" y="1660398"/>
          <a:ext cx="2808605" cy="3384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724535" algn="l"/>
                        </a:tabLst>
                      </a:pPr>
                      <a:r>
                        <a:rPr sz="1800" b="1" spc="3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Add	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20(R1),</a:t>
                      </a:r>
                      <a:r>
                        <a:rPr sz="1800" b="1" spc="-1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2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01635" y="319227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0013" y="3820667"/>
            <a:ext cx="73152" cy="7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0013" y="3963923"/>
            <a:ext cx="73152" cy="70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0013" y="4107941"/>
            <a:ext cx="73152" cy="7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5334" y="3305175"/>
            <a:ext cx="306705" cy="1390650"/>
            <a:chOff x="925334" y="3305175"/>
            <a:chExt cx="306705" cy="1390650"/>
          </a:xfrm>
        </p:grpSpPr>
        <p:sp>
          <p:nvSpPr>
            <p:cNvPr id="12" name="object 12"/>
            <p:cNvSpPr/>
            <p:nvPr/>
          </p:nvSpPr>
          <p:spPr>
            <a:xfrm>
              <a:off x="934859" y="3314700"/>
              <a:ext cx="287655" cy="1371600"/>
            </a:xfrm>
            <a:custGeom>
              <a:avLst/>
              <a:gdLst/>
              <a:ahLst/>
              <a:cxnLst/>
              <a:rect l="l" t="t" r="r" b="b"/>
              <a:pathLst>
                <a:path w="287655" h="1371600">
                  <a:moveTo>
                    <a:pt x="0" y="0"/>
                  </a:moveTo>
                  <a:lnTo>
                    <a:pt x="287274" y="1524"/>
                  </a:lnTo>
                </a:path>
                <a:path w="287655" h="1371600">
                  <a:moveTo>
                    <a:pt x="0" y="1370076"/>
                  </a:moveTo>
                  <a:lnTo>
                    <a:pt x="287274" y="1371600"/>
                  </a:lnTo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0015" y="3316224"/>
              <a:ext cx="78105" cy="1369060"/>
            </a:xfrm>
            <a:custGeom>
              <a:avLst/>
              <a:gdLst/>
              <a:ahLst/>
              <a:cxnLst/>
              <a:rect l="l" t="t" r="r" b="b"/>
              <a:pathLst>
                <a:path w="78105" h="136906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8193" y="76200"/>
                  </a:lnTo>
                  <a:lnTo>
                    <a:pt x="28193" y="63246"/>
                  </a:lnTo>
                  <a:lnTo>
                    <a:pt x="47243" y="63246"/>
                  </a:lnTo>
                  <a:lnTo>
                    <a:pt x="47259" y="76200"/>
                  </a:lnTo>
                  <a:lnTo>
                    <a:pt x="76200" y="76200"/>
                  </a:lnTo>
                  <a:close/>
                </a:path>
                <a:path w="78105" h="1369060">
                  <a:moveTo>
                    <a:pt x="48768" y="1350081"/>
                  </a:moveTo>
                  <a:lnTo>
                    <a:pt x="48768" y="1304543"/>
                  </a:lnTo>
                  <a:lnTo>
                    <a:pt x="29718" y="1304543"/>
                  </a:lnTo>
                  <a:lnTo>
                    <a:pt x="29702" y="1292070"/>
                  </a:lnTo>
                  <a:lnTo>
                    <a:pt x="1524" y="1292352"/>
                  </a:lnTo>
                  <a:lnTo>
                    <a:pt x="39624" y="1368552"/>
                  </a:lnTo>
                  <a:lnTo>
                    <a:pt x="48768" y="1350081"/>
                  </a:lnTo>
                  <a:close/>
                </a:path>
                <a:path w="78105" h="1369060">
                  <a:moveTo>
                    <a:pt x="47259" y="76200"/>
                  </a:moveTo>
                  <a:lnTo>
                    <a:pt x="47243" y="63246"/>
                  </a:lnTo>
                  <a:lnTo>
                    <a:pt x="28193" y="63246"/>
                  </a:lnTo>
                  <a:lnTo>
                    <a:pt x="28209" y="76200"/>
                  </a:lnTo>
                  <a:lnTo>
                    <a:pt x="47259" y="76200"/>
                  </a:lnTo>
                  <a:close/>
                </a:path>
                <a:path w="78105" h="1369060">
                  <a:moveTo>
                    <a:pt x="28209" y="76200"/>
                  </a:moveTo>
                  <a:lnTo>
                    <a:pt x="28193" y="63246"/>
                  </a:lnTo>
                  <a:lnTo>
                    <a:pt x="28193" y="76200"/>
                  </a:lnTo>
                  <a:close/>
                </a:path>
                <a:path w="78105" h="1369060">
                  <a:moveTo>
                    <a:pt x="48752" y="1291879"/>
                  </a:moveTo>
                  <a:lnTo>
                    <a:pt x="47259" y="76200"/>
                  </a:lnTo>
                  <a:lnTo>
                    <a:pt x="28209" y="76200"/>
                  </a:lnTo>
                  <a:lnTo>
                    <a:pt x="29702" y="1292070"/>
                  </a:lnTo>
                  <a:lnTo>
                    <a:pt x="48752" y="1291879"/>
                  </a:lnTo>
                  <a:close/>
                </a:path>
                <a:path w="78105" h="1369060">
                  <a:moveTo>
                    <a:pt x="48768" y="1304543"/>
                  </a:moveTo>
                  <a:lnTo>
                    <a:pt x="48752" y="1291879"/>
                  </a:lnTo>
                  <a:lnTo>
                    <a:pt x="29702" y="1292070"/>
                  </a:lnTo>
                  <a:lnTo>
                    <a:pt x="29718" y="1304543"/>
                  </a:lnTo>
                  <a:lnTo>
                    <a:pt x="48768" y="1304543"/>
                  </a:lnTo>
                  <a:close/>
                </a:path>
                <a:path w="78105" h="1369060">
                  <a:moveTo>
                    <a:pt x="77724" y="1291589"/>
                  </a:moveTo>
                  <a:lnTo>
                    <a:pt x="48752" y="1291879"/>
                  </a:lnTo>
                  <a:lnTo>
                    <a:pt x="48768" y="1350081"/>
                  </a:lnTo>
                  <a:lnTo>
                    <a:pt x="77724" y="1291589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-16192" y="3841496"/>
            <a:ext cx="1800860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imes New Roman"/>
                <a:cs typeface="Times New Roman"/>
              </a:rPr>
              <a:t>Offset=20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1020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4625" y="3171444"/>
            <a:ext cx="2809240" cy="360680"/>
          </a:xfrm>
          <a:prstGeom prst="rect">
            <a:avLst/>
          </a:prstGeom>
          <a:ln w="28575">
            <a:solidFill>
              <a:srgbClr val="0134C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009A00"/>
                </a:solidFill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9529" y="3192264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5034" y="733298"/>
            <a:ext cx="43357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latin typeface="Times New Roman"/>
                <a:cs typeface="Times New Roman"/>
              </a:rPr>
              <a:t>Offset </a:t>
            </a:r>
            <a:r>
              <a:rPr sz="2800" spc="30" dirty="0">
                <a:latin typeface="Times New Roman"/>
                <a:cs typeface="Times New Roman"/>
              </a:rPr>
              <a:t>is </a:t>
            </a:r>
            <a:r>
              <a:rPr sz="2800" spc="95" dirty="0">
                <a:latin typeface="Times New Roman"/>
                <a:cs typeface="Times New Roman"/>
              </a:rPr>
              <a:t>given </a:t>
            </a:r>
            <a:r>
              <a:rPr sz="2800" spc="6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constant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097" y="10607"/>
            <a:ext cx="367284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CD776D64-4607-42AE-BB9B-6DA80FF928BB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284372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3308489" y="2525267"/>
            <a:ext cx="73151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8489" y="2668523"/>
            <a:ext cx="73151" cy="7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8489" y="2812542"/>
            <a:ext cx="73151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27174" y="1660398"/>
          <a:ext cx="2808605" cy="3384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724535" algn="l"/>
                        </a:tabLst>
                      </a:pPr>
                      <a:r>
                        <a:rPr sz="1800" b="1" spc="3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Add	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1000(R1),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20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01635" y="319227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0013" y="3820667"/>
            <a:ext cx="73152" cy="7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0013" y="3963923"/>
            <a:ext cx="73152" cy="70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0013" y="4107941"/>
            <a:ext cx="73152" cy="7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5334" y="3305175"/>
            <a:ext cx="306705" cy="1390650"/>
            <a:chOff x="925334" y="3305175"/>
            <a:chExt cx="306705" cy="1390650"/>
          </a:xfrm>
        </p:grpSpPr>
        <p:sp>
          <p:nvSpPr>
            <p:cNvPr id="12" name="object 12"/>
            <p:cNvSpPr/>
            <p:nvPr/>
          </p:nvSpPr>
          <p:spPr>
            <a:xfrm>
              <a:off x="934859" y="3314700"/>
              <a:ext cx="287655" cy="1371600"/>
            </a:xfrm>
            <a:custGeom>
              <a:avLst/>
              <a:gdLst/>
              <a:ahLst/>
              <a:cxnLst/>
              <a:rect l="l" t="t" r="r" b="b"/>
              <a:pathLst>
                <a:path w="287655" h="1371600">
                  <a:moveTo>
                    <a:pt x="0" y="0"/>
                  </a:moveTo>
                  <a:lnTo>
                    <a:pt x="287274" y="1524"/>
                  </a:lnTo>
                </a:path>
                <a:path w="287655" h="1371600">
                  <a:moveTo>
                    <a:pt x="0" y="1370076"/>
                  </a:moveTo>
                  <a:lnTo>
                    <a:pt x="287274" y="1371600"/>
                  </a:lnTo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0015" y="3316224"/>
              <a:ext cx="78105" cy="1369060"/>
            </a:xfrm>
            <a:custGeom>
              <a:avLst/>
              <a:gdLst/>
              <a:ahLst/>
              <a:cxnLst/>
              <a:rect l="l" t="t" r="r" b="b"/>
              <a:pathLst>
                <a:path w="78105" h="136906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8193" y="76200"/>
                  </a:lnTo>
                  <a:lnTo>
                    <a:pt x="28193" y="63246"/>
                  </a:lnTo>
                  <a:lnTo>
                    <a:pt x="47243" y="63246"/>
                  </a:lnTo>
                  <a:lnTo>
                    <a:pt x="47259" y="76200"/>
                  </a:lnTo>
                  <a:lnTo>
                    <a:pt x="76200" y="76200"/>
                  </a:lnTo>
                  <a:close/>
                </a:path>
                <a:path w="78105" h="1369060">
                  <a:moveTo>
                    <a:pt x="48768" y="1350081"/>
                  </a:moveTo>
                  <a:lnTo>
                    <a:pt x="48768" y="1304543"/>
                  </a:lnTo>
                  <a:lnTo>
                    <a:pt x="29718" y="1304543"/>
                  </a:lnTo>
                  <a:lnTo>
                    <a:pt x="29702" y="1292070"/>
                  </a:lnTo>
                  <a:lnTo>
                    <a:pt x="1524" y="1292352"/>
                  </a:lnTo>
                  <a:lnTo>
                    <a:pt x="39624" y="1368552"/>
                  </a:lnTo>
                  <a:lnTo>
                    <a:pt x="48768" y="1350081"/>
                  </a:lnTo>
                  <a:close/>
                </a:path>
                <a:path w="78105" h="1369060">
                  <a:moveTo>
                    <a:pt x="47259" y="76200"/>
                  </a:moveTo>
                  <a:lnTo>
                    <a:pt x="47243" y="63246"/>
                  </a:lnTo>
                  <a:lnTo>
                    <a:pt x="28193" y="63246"/>
                  </a:lnTo>
                  <a:lnTo>
                    <a:pt x="28209" y="76200"/>
                  </a:lnTo>
                  <a:lnTo>
                    <a:pt x="47259" y="76200"/>
                  </a:lnTo>
                  <a:close/>
                </a:path>
                <a:path w="78105" h="1369060">
                  <a:moveTo>
                    <a:pt x="28209" y="76200"/>
                  </a:moveTo>
                  <a:lnTo>
                    <a:pt x="28193" y="63246"/>
                  </a:lnTo>
                  <a:lnTo>
                    <a:pt x="28193" y="76200"/>
                  </a:lnTo>
                  <a:close/>
                </a:path>
                <a:path w="78105" h="1369060">
                  <a:moveTo>
                    <a:pt x="48752" y="1291879"/>
                  </a:moveTo>
                  <a:lnTo>
                    <a:pt x="47259" y="76200"/>
                  </a:lnTo>
                  <a:lnTo>
                    <a:pt x="28209" y="76200"/>
                  </a:lnTo>
                  <a:lnTo>
                    <a:pt x="29702" y="1292070"/>
                  </a:lnTo>
                  <a:lnTo>
                    <a:pt x="48752" y="1291879"/>
                  </a:lnTo>
                  <a:close/>
                </a:path>
                <a:path w="78105" h="1369060">
                  <a:moveTo>
                    <a:pt x="48768" y="1304543"/>
                  </a:moveTo>
                  <a:lnTo>
                    <a:pt x="48752" y="1291879"/>
                  </a:lnTo>
                  <a:lnTo>
                    <a:pt x="29702" y="1292070"/>
                  </a:lnTo>
                  <a:lnTo>
                    <a:pt x="29718" y="1304543"/>
                  </a:lnTo>
                  <a:lnTo>
                    <a:pt x="48768" y="1304543"/>
                  </a:lnTo>
                  <a:close/>
                </a:path>
                <a:path w="78105" h="1369060">
                  <a:moveTo>
                    <a:pt x="77724" y="1291589"/>
                  </a:moveTo>
                  <a:lnTo>
                    <a:pt x="48752" y="1291879"/>
                  </a:lnTo>
                  <a:lnTo>
                    <a:pt x="48768" y="1350081"/>
                  </a:lnTo>
                  <a:lnTo>
                    <a:pt x="77724" y="1291589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-16192" y="3841496"/>
            <a:ext cx="1800860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imes New Roman"/>
                <a:cs typeface="Times New Roman"/>
              </a:rPr>
              <a:t>Offset=20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1020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4625" y="3171444"/>
            <a:ext cx="2809240" cy="360680"/>
          </a:xfrm>
          <a:prstGeom prst="rect">
            <a:avLst/>
          </a:prstGeom>
          <a:ln w="28575">
            <a:solidFill>
              <a:srgbClr val="0134C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009A00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9529" y="3192264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5034" y="733298"/>
            <a:ext cx="4483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latin typeface="Times New Roman"/>
                <a:cs typeface="Times New Roman"/>
              </a:rPr>
              <a:t>Offset </a:t>
            </a:r>
            <a:r>
              <a:rPr sz="2800" spc="30" dirty="0">
                <a:latin typeface="Times New Roman"/>
                <a:cs typeface="Times New Roman"/>
              </a:rPr>
              <a:t>is </a:t>
            </a:r>
            <a:r>
              <a:rPr sz="2800" spc="65" dirty="0">
                <a:latin typeface="Times New Roman"/>
                <a:cs typeface="Times New Roman"/>
              </a:rPr>
              <a:t>in </a:t>
            </a:r>
            <a:r>
              <a:rPr sz="2800" spc="110" dirty="0">
                <a:latin typeface="Times New Roman"/>
                <a:cs typeface="Times New Roman"/>
              </a:rPr>
              <a:t>the </a:t>
            </a:r>
            <a:r>
              <a:rPr sz="2800" spc="125" dirty="0">
                <a:latin typeface="Times New Roman"/>
                <a:cs typeface="Times New Roman"/>
              </a:rPr>
              <a:t>index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register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723" y="10607"/>
            <a:ext cx="661924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b="1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5A7FCE23-E30E-4374-ABC2-CF6C649C61F8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30197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219583" y="1385562"/>
            <a:ext cx="868680" cy="218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2745" indent="12065">
              <a:lnSpc>
                <a:spcPct val="1314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  </a:t>
            </a:r>
            <a:r>
              <a:rPr sz="1800" spc="-20" dirty="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40"/>
              </a:lnSpc>
              <a:spcBef>
                <a:spcPts val="140"/>
              </a:spcBef>
            </a:pPr>
            <a:r>
              <a:rPr sz="1800" dirty="0">
                <a:latin typeface="Times New Roman"/>
                <a:cs typeface="Times New Roman"/>
              </a:rPr>
              <a:t>LIST+4  LIST+8  </a:t>
            </a:r>
            <a:r>
              <a:rPr sz="1800" spc="-15" dirty="0">
                <a:latin typeface="Times New Roman"/>
                <a:cs typeface="Times New Roman"/>
              </a:rPr>
              <a:t>LIS</a:t>
            </a:r>
            <a:r>
              <a:rPr sz="1800" spc="15" dirty="0">
                <a:latin typeface="Times New Roman"/>
                <a:cs typeface="Times New Roman"/>
              </a:rPr>
              <a:t>T</a:t>
            </a:r>
            <a:r>
              <a:rPr sz="1800" spc="35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15" dirty="0">
                <a:latin typeface="Times New Roman"/>
                <a:cs typeface="Times New Roman"/>
              </a:rPr>
              <a:t>LIS</a:t>
            </a:r>
            <a:r>
              <a:rPr sz="1800" spc="15" dirty="0">
                <a:latin typeface="Times New Roman"/>
                <a:cs typeface="Times New Roman"/>
              </a:rPr>
              <a:t>T</a:t>
            </a:r>
            <a:r>
              <a:rPr sz="1800" spc="35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991" y="4901946"/>
            <a:ext cx="73151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1991" y="5044440"/>
            <a:ext cx="73151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1991" y="5189220"/>
            <a:ext cx="73151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30884" y="1285684"/>
          <a:ext cx="2448560" cy="42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i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9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800" b="1" spc="-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3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15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53394" y="1083183"/>
          <a:ext cx="3976370" cy="4969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79"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1275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#LIST,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Clear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Clear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Clear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50"/>
                        </a:lnSpc>
                        <a:spcBef>
                          <a:spcPts val="860"/>
                        </a:spcBef>
                        <a:tabLst>
                          <a:tab pos="831850" algn="l"/>
                        </a:tabLst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LOOP	</a:t>
                      </a:r>
                      <a:r>
                        <a:rPr sz="2700" spc="165" baseline="20061" dirty="0">
                          <a:latin typeface="Times New Roman"/>
                          <a:cs typeface="Times New Roman"/>
                        </a:rPr>
                        <a:t>Add</a:t>
                      </a:r>
                      <a:endParaRPr sz="2700" baseline="20061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4(R0),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8(R0),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12(R0),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#16,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75" dirty="0">
                          <a:latin typeface="Times New Roman"/>
                          <a:cs typeface="Times New Roman"/>
                        </a:rPr>
                        <a:t>Decrement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Branch&gt;0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34734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R1,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SUM1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3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34734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R2,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SUM2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B w="1905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734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R3,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SUM3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B w="1905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237367" y="3061716"/>
            <a:ext cx="1089025" cy="1777364"/>
          </a:xfrm>
          <a:custGeom>
            <a:avLst/>
            <a:gdLst/>
            <a:ahLst/>
            <a:cxnLst/>
            <a:rect l="l" t="t" r="r" b="b"/>
            <a:pathLst>
              <a:path w="1089025" h="1777364">
                <a:moveTo>
                  <a:pt x="212598" y="48006"/>
                </a:moveTo>
                <a:lnTo>
                  <a:pt x="212598" y="28956"/>
                </a:lnTo>
                <a:lnTo>
                  <a:pt x="3810" y="28956"/>
                </a:lnTo>
                <a:lnTo>
                  <a:pt x="0" y="32766"/>
                </a:lnTo>
                <a:lnTo>
                  <a:pt x="0" y="1772412"/>
                </a:lnTo>
                <a:lnTo>
                  <a:pt x="3810" y="1776984"/>
                </a:lnTo>
                <a:lnTo>
                  <a:pt x="9143" y="1776984"/>
                </a:lnTo>
                <a:lnTo>
                  <a:pt x="9143" y="48006"/>
                </a:lnTo>
                <a:lnTo>
                  <a:pt x="19050" y="38100"/>
                </a:lnTo>
                <a:lnTo>
                  <a:pt x="19050" y="48006"/>
                </a:lnTo>
                <a:lnTo>
                  <a:pt x="212598" y="48006"/>
                </a:lnTo>
                <a:close/>
              </a:path>
              <a:path w="1089025" h="1777364">
                <a:moveTo>
                  <a:pt x="19050" y="48006"/>
                </a:moveTo>
                <a:lnTo>
                  <a:pt x="19050" y="38100"/>
                </a:lnTo>
                <a:lnTo>
                  <a:pt x="9143" y="48006"/>
                </a:lnTo>
                <a:lnTo>
                  <a:pt x="19050" y="48006"/>
                </a:lnTo>
                <a:close/>
              </a:path>
              <a:path w="1089025" h="1777364">
                <a:moveTo>
                  <a:pt x="19050" y="1757934"/>
                </a:moveTo>
                <a:lnTo>
                  <a:pt x="19050" y="48006"/>
                </a:lnTo>
                <a:lnTo>
                  <a:pt x="9143" y="48006"/>
                </a:lnTo>
                <a:lnTo>
                  <a:pt x="9143" y="1757934"/>
                </a:lnTo>
                <a:lnTo>
                  <a:pt x="19050" y="1757934"/>
                </a:lnTo>
                <a:close/>
              </a:path>
              <a:path w="1089025" h="1777364">
                <a:moveTo>
                  <a:pt x="1088898" y="1776983"/>
                </a:moveTo>
                <a:lnTo>
                  <a:pt x="1088898" y="1757933"/>
                </a:lnTo>
                <a:lnTo>
                  <a:pt x="9143" y="1757934"/>
                </a:lnTo>
                <a:lnTo>
                  <a:pt x="19050" y="1767078"/>
                </a:lnTo>
                <a:lnTo>
                  <a:pt x="19050" y="1776984"/>
                </a:lnTo>
                <a:lnTo>
                  <a:pt x="1088898" y="1776983"/>
                </a:lnTo>
                <a:close/>
              </a:path>
              <a:path w="1089025" h="1777364">
                <a:moveTo>
                  <a:pt x="19050" y="1776984"/>
                </a:moveTo>
                <a:lnTo>
                  <a:pt x="19050" y="1767078"/>
                </a:lnTo>
                <a:lnTo>
                  <a:pt x="9143" y="1757934"/>
                </a:lnTo>
                <a:lnTo>
                  <a:pt x="9143" y="1776984"/>
                </a:lnTo>
                <a:lnTo>
                  <a:pt x="19050" y="1776984"/>
                </a:lnTo>
                <a:close/>
              </a:path>
              <a:path w="1089025" h="1777364">
                <a:moveTo>
                  <a:pt x="326898" y="38100"/>
                </a:moveTo>
                <a:lnTo>
                  <a:pt x="200405" y="0"/>
                </a:lnTo>
                <a:lnTo>
                  <a:pt x="200405" y="28956"/>
                </a:lnTo>
                <a:lnTo>
                  <a:pt x="212598" y="28956"/>
                </a:lnTo>
                <a:lnTo>
                  <a:pt x="212598" y="72527"/>
                </a:lnTo>
                <a:lnTo>
                  <a:pt x="326898" y="38100"/>
                </a:lnTo>
                <a:close/>
              </a:path>
              <a:path w="1089025" h="1777364">
                <a:moveTo>
                  <a:pt x="212598" y="72527"/>
                </a:moveTo>
                <a:lnTo>
                  <a:pt x="212598" y="48006"/>
                </a:lnTo>
                <a:lnTo>
                  <a:pt x="200405" y="48006"/>
                </a:lnTo>
                <a:lnTo>
                  <a:pt x="200405" y="76200"/>
                </a:lnTo>
                <a:lnTo>
                  <a:pt x="212598" y="7252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215" y="10607"/>
            <a:ext cx="729742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of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b="1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EE13381B-4FAC-4C01-9223-675B14E8FF03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086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159115" cy="399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316230" indent="-360045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85" dirty="0">
                <a:latin typeface="Times New Roman"/>
                <a:cs typeface="Times New Roman"/>
              </a:rPr>
              <a:t>second </a:t>
            </a:r>
            <a:r>
              <a:rPr sz="2400" spc="65" dirty="0">
                <a:latin typeface="Times New Roman"/>
                <a:cs typeface="Times New Roman"/>
              </a:rPr>
              <a:t>register </a:t>
            </a:r>
            <a:r>
              <a:rPr sz="2400" spc="85" dirty="0">
                <a:latin typeface="Times New Roman"/>
                <a:cs typeface="Times New Roman"/>
              </a:rPr>
              <a:t>may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80" dirty="0">
                <a:latin typeface="Times New Roman"/>
                <a:cs typeface="Times New Roman"/>
              </a:rPr>
              <a:t>contain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offset </a:t>
            </a:r>
            <a:r>
              <a:rPr sz="2400" spc="-70" dirty="0">
                <a:latin typeface="Times New Roman"/>
                <a:cs typeface="Times New Roman"/>
              </a:rPr>
              <a:t>X, </a:t>
            </a:r>
            <a:r>
              <a:rPr sz="2400" spc="55" dirty="0">
                <a:latin typeface="Times New Roman"/>
                <a:cs typeface="Times New Roman"/>
              </a:rPr>
              <a:t>in  </a:t>
            </a:r>
            <a:r>
              <a:rPr sz="2400" spc="90" dirty="0">
                <a:latin typeface="Times New Roman"/>
                <a:cs typeface="Times New Roman"/>
              </a:rPr>
              <a:t>which </a:t>
            </a:r>
            <a:r>
              <a:rPr sz="2400" spc="50" dirty="0">
                <a:latin typeface="Times New Roman"/>
                <a:cs typeface="Times New Roman"/>
              </a:rPr>
              <a:t>case </a:t>
            </a:r>
            <a:r>
              <a:rPr sz="2400" spc="85" dirty="0">
                <a:latin typeface="Times New Roman"/>
                <a:cs typeface="Times New Roman"/>
              </a:rPr>
              <a:t>we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80" dirty="0">
                <a:latin typeface="Times New Roman"/>
                <a:cs typeface="Times New Roman"/>
              </a:rPr>
              <a:t>write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05" dirty="0">
                <a:latin typeface="Times New Roman"/>
                <a:cs typeface="Times New Roman"/>
              </a:rPr>
              <a:t>Index </a:t>
            </a:r>
            <a:r>
              <a:rPr sz="2400" spc="135" dirty="0">
                <a:latin typeface="Times New Roman"/>
                <a:cs typeface="Times New Roman"/>
              </a:rPr>
              <a:t>mode </a:t>
            </a:r>
            <a:r>
              <a:rPr sz="2400" spc="50" dirty="0">
                <a:latin typeface="Times New Roman"/>
                <a:cs typeface="Times New Roman"/>
              </a:rPr>
              <a:t>as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(Ri,Rj)</a:t>
            </a:r>
            <a:endParaRPr sz="2400">
              <a:latin typeface="Times New Roman"/>
              <a:cs typeface="Times New Roman"/>
            </a:endParaRPr>
          </a:p>
          <a:p>
            <a:pPr marL="755015" marR="69850" lvl="1" indent="-285750">
              <a:lnSpc>
                <a:spcPct val="100000"/>
              </a:lnSpc>
              <a:spcBef>
                <a:spcPts val="4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40" dirty="0">
                <a:latin typeface="Times New Roman"/>
                <a:cs typeface="Times New Roman"/>
              </a:rPr>
              <a:t>effective </a:t>
            </a:r>
            <a:r>
              <a:rPr sz="2000" spc="85" dirty="0">
                <a:latin typeface="Times New Roman"/>
                <a:cs typeface="Times New Roman"/>
              </a:rPr>
              <a:t>address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sum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contents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55" dirty="0">
                <a:latin typeface="Times New Roman"/>
                <a:cs typeface="Times New Roman"/>
              </a:rPr>
              <a:t>registers </a:t>
            </a:r>
            <a:r>
              <a:rPr sz="2000" spc="-5" dirty="0">
                <a:latin typeface="Times New Roman"/>
                <a:cs typeface="Times New Roman"/>
              </a:rPr>
              <a:t>Ri </a:t>
            </a:r>
            <a:r>
              <a:rPr sz="2000" spc="105" dirty="0">
                <a:latin typeface="Times New Roman"/>
                <a:cs typeface="Times New Roman"/>
              </a:rPr>
              <a:t>and  </a:t>
            </a:r>
            <a:r>
              <a:rPr sz="2000" spc="-50" dirty="0">
                <a:latin typeface="Times New Roman"/>
                <a:cs typeface="Times New Roman"/>
              </a:rPr>
              <a:t>Rj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70" dirty="0">
                <a:latin typeface="Times New Roman"/>
                <a:cs typeface="Times New Roman"/>
              </a:rPr>
              <a:t>second </a:t>
            </a:r>
            <a:r>
              <a:rPr sz="2000" spc="55" dirty="0">
                <a:latin typeface="Times New Roman"/>
                <a:cs typeface="Times New Roman"/>
              </a:rPr>
              <a:t>register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80" dirty="0">
                <a:latin typeface="Times New Roman"/>
                <a:cs typeface="Times New Roman"/>
              </a:rPr>
              <a:t>usually </a:t>
            </a:r>
            <a:r>
              <a:rPr sz="2000" spc="50" dirty="0">
                <a:latin typeface="Times New Roman"/>
                <a:cs typeface="Times New Roman"/>
              </a:rPr>
              <a:t>called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40" dirty="0">
                <a:latin typeface="Times New Roman"/>
                <a:cs typeface="Times New Roman"/>
              </a:rPr>
              <a:t>base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50" dirty="0">
                <a:latin typeface="Times New Roman"/>
                <a:cs typeface="Times New Roman"/>
              </a:rPr>
              <a:t>This </a:t>
            </a:r>
            <a:r>
              <a:rPr sz="2000" spc="110" dirty="0">
                <a:latin typeface="Times New Roman"/>
                <a:cs typeface="Times New Roman"/>
              </a:rPr>
              <a:t>mode </a:t>
            </a:r>
            <a:r>
              <a:rPr sz="2000" spc="90" dirty="0">
                <a:latin typeface="Times New Roman"/>
                <a:cs typeface="Times New Roman"/>
              </a:rPr>
              <a:t>implements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95" dirty="0">
                <a:latin typeface="Times New Roman"/>
                <a:cs typeface="Times New Roman"/>
              </a:rPr>
              <a:t>two-dimensional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 marL="363855" marR="78105" indent="-351790">
              <a:lnSpc>
                <a:spcPct val="10000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110" dirty="0">
                <a:latin typeface="Times New Roman"/>
                <a:cs typeface="Times New Roman"/>
              </a:rPr>
              <a:t>Another </a:t>
            </a:r>
            <a:r>
              <a:rPr sz="2400" spc="85" dirty="0">
                <a:latin typeface="Times New Roman"/>
                <a:cs typeface="Times New Roman"/>
              </a:rPr>
              <a:t>version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05" dirty="0">
                <a:latin typeface="Times New Roman"/>
                <a:cs typeface="Times New Roman"/>
              </a:rPr>
              <a:t>Index </a:t>
            </a:r>
            <a:r>
              <a:rPr sz="2400" spc="135" dirty="0">
                <a:latin typeface="Times New Roman"/>
                <a:cs typeface="Times New Roman"/>
              </a:rPr>
              <a:t>mode </a:t>
            </a:r>
            <a:r>
              <a:rPr sz="2400" spc="65" dirty="0">
                <a:latin typeface="Times New Roman"/>
                <a:cs typeface="Times New Roman"/>
              </a:rPr>
              <a:t>use </a:t>
            </a:r>
            <a:r>
              <a:rPr sz="2400" spc="125" dirty="0">
                <a:latin typeface="Times New Roman"/>
                <a:cs typeface="Times New Roman"/>
              </a:rPr>
              <a:t>two </a:t>
            </a:r>
            <a:r>
              <a:rPr sz="2400" spc="70" dirty="0">
                <a:latin typeface="Times New Roman"/>
                <a:cs typeface="Times New Roman"/>
              </a:rPr>
              <a:t>registers </a:t>
            </a:r>
            <a:r>
              <a:rPr sz="2400" spc="105" dirty="0">
                <a:latin typeface="Times New Roman"/>
                <a:cs typeface="Times New Roman"/>
              </a:rPr>
              <a:t>plus 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95" dirty="0">
                <a:latin typeface="Times New Roman"/>
                <a:cs typeface="Times New Roman"/>
              </a:rPr>
              <a:t>constant, </a:t>
            </a:r>
            <a:r>
              <a:rPr sz="2400" spc="90" dirty="0">
                <a:latin typeface="Times New Roman"/>
                <a:cs typeface="Times New Roman"/>
              </a:rPr>
              <a:t>which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105" dirty="0">
                <a:latin typeface="Times New Roman"/>
                <a:cs typeface="Times New Roman"/>
              </a:rPr>
              <a:t>denoted </a:t>
            </a:r>
            <a:r>
              <a:rPr sz="2400" spc="50" dirty="0">
                <a:latin typeface="Times New Roman"/>
                <a:cs typeface="Times New Roman"/>
              </a:rPr>
              <a:t>as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X(Ri,Rj)</a:t>
            </a:r>
            <a:endParaRPr sz="2400">
              <a:latin typeface="Times New Roman"/>
              <a:cs typeface="Times New Roman"/>
            </a:endParaRPr>
          </a:p>
          <a:p>
            <a:pPr marL="761365" marR="5080" lvl="1" indent="-292100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40" dirty="0">
                <a:latin typeface="Times New Roman"/>
                <a:cs typeface="Times New Roman"/>
              </a:rPr>
              <a:t>effective </a:t>
            </a:r>
            <a:r>
              <a:rPr sz="2000" spc="85" dirty="0">
                <a:latin typeface="Times New Roman"/>
                <a:cs typeface="Times New Roman"/>
              </a:rPr>
              <a:t>address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sum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constant </a:t>
            </a:r>
            <a:r>
              <a:rPr sz="2000" spc="-114" dirty="0">
                <a:latin typeface="Times New Roman"/>
                <a:cs typeface="Times New Roman"/>
              </a:rPr>
              <a:t>X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contents 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55" dirty="0">
                <a:latin typeface="Times New Roman"/>
                <a:cs typeface="Times New Roman"/>
              </a:rPr>
              <a:t>registers </a:t>
            </a:r>
            <a:r>
              <a:rPr sz="2000" spc="-5" dirty="0">
                <a:latin typeface="Times New Roman"/>
                <a:cs typeface="Times New Roman"/>
              </a:rPr>
              <a:t>Ri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Rj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50" dirty="0">
                <a:latin typeface="Times New Roman"/>
                <a:cs typeface="Times New Roman"/>
              </a:rPr>
              <a:t>This </a:t>
            </a:r>
            <a:r>
              <a:rPr sz="2000" spc="110" dirty="0">
                <a:latin typeface="Times New Roman"/>
                <a:cs typeface="Times New Roman"/>
              </a:rPr>
              <a:t>mode </a:t>
            </a:r>
            <a:r>
              <a:rPr sz="2000" spc="90" dirty="0">
                <a:latin typeface="Times New Roman"/>
                <a:cs typeface="Times New Roman"/>
              </a:rPr>
              <a:t>implements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90" dirty="0">
                <a:latin typeface="Times New Roman"/>
                <a:cs typeface="Times New Roman"/>
              </a:rPr>
              <a:t>three-dimensional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0553" y="10607"/>
            <a:ext cx="3307079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13B50772-7428-47FF-B121-3006E3DB2805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91455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141970" cy="375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114" dirty="0">
                <a:latin typeface="Times New Roman"/>
                <a:cs typeface="Times New Roman"/>
              </a:rPr>
              <a:t>Autoincrement </a:t>
            </a:r>
            <a:r>
              <a:rPr sz="2400" spc="75" dirty="0">
                <a:latin typeface="Times New Roman"/>
                <a:cs typeface="Times New Roman"/>
              </a:rPr>
              <a:t>mode: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effective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operand 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the 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register </a:t>
            </a:r>
            <a:r>
              <a:rPr sz="2400" spc="60" dirty="0">
                <a:latin typeface="Times New Roman"/>
                <a:cs typeface="Times New Roman"/>
              </a:rPr>
              <a:t>specified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 marL="363855">
              <a:lnSpc>
                <a:spcPts val="2865"/>
              </a:lnSpc>
            </a:pPr>
            <a:r>
              <a:rPr sz="2400" spc="45" dirty="0">
                <a:latin typeface="Times New Roman"/>
                <a:cs typeface="Times New Roman"/>
              </a:rPr>
              <a:t>After </a:t>
            </a:r>
            <a:r>
              <a:rPr sz="2400" spc="55" dirty="0">
                <a:latin typeface="Times New Roman"/>
                <a:cs typeface="Times New Roman"/>
              </a:rPr>
              <a:t>accessing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0" dirty="0">
                <a:latin typeface="Times New Roman"/>
                <a:cs typeface="Times New Roman"/>
              </a:rPr>
              <a:t>operand, </a:t>
            </a:r>
            <a:r>
              <a:rPr sz="2400" spc="95" dirty="0">
                <a:latin typeface="Times New Roman"/>
                <a:cs typeface="Times New Roman"/>
              </a:rPr>
              <a:t>the 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75" dirty="0">
                <a:latin typeface="Times New Roman"/>
                <a:cs typeface="Times New Roman"/>
              </a:rPr>
              <a:t>this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 marL="363855" marR="80645">
              <a:lnSpc>
                <a:spcPts val="2870"/>
              </a:lnSpc>
              <a:spcBef>
                <a:spcPts val="100"/>
              </a:spcBef>
            </a:pPr>
            <a:r>
              <a:rPr sz="2400" spc="55" dirty="0">
                <a:latin typeface="Times New Roman"/>
                <a:cs typeface="Times New Roman"/>
              </a:rPr>
              <a:t>are </a:t>
            </a:r>
            <a:r>
              <a:rPr sz="2400" spc="90" dirty="0">
                <a:latin typeface="Times New Roman"/>
                <a:cs typeface="Times New Roman"/>
              </a:rPr>
              <a:t>automatically </a:t>
            </a:r>
            <a:r>
              <a:rPr sz="2400" spc="114" dirty="0">
                <a:latin typeface="Times New Roman"/>
                <a:cs typeface="Times New Roman"/>
              </a:rPr>
              <a:t>incremented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00" dirty="0">
                <a:latin typeface="Times New Roman"/>
                <a:cs typeface="Times New Roman"/>
              </a:rPr>
              <a:t>point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55" dirty="0">
                <a:latin typeface="Times New Roman"/>
                <a:cs typeface="Times New Roman"/>
              </a:rPr>
              <a:t>next </a:t>
            </a:r>
            <a:r>
              <a:rPr sz="2400" spc="75" dirty="0">
                <a:latin typeface="Times New Roman"/>
                <a:cs typeface="Times New Roman"/>
              </a:rPr>
              <a:t>item </a:t>
            </a:r>
            <a:r>
              <a:rPr sz="2400" spc="55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09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95" dirty="0">
                <a:latin typeface="Times New Roman"/>
                <a:cs typeface="Times New Roman"/>
              </a:rPr>
              <a:t>Autoincrement </a:t>
            </a:r>
            <a:r>
              <a:rPr sz="2000" spc="85" dirty="0">
                <a:latin typeface="Times New Roman"/>
                <a:cs typeface="Times New Roman"/>
              </a:rPr>
              <a:t>mode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85" dirty="0">
                <a:latin typeface="Times New Roman"/>
                <a:cs typeface="Times New Roman"/>
              </a:rPr>
              <a:t>denoted </a:t>
            </a:r>
            <a:r>
              <a:rPr sz="2000" spc="40" dirty="0">
                <a:latin typeface="Times New Roman"/>
                <a:cs typeface="Times New Roman"/>
              </a:rPr>
              <a:t>as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(Ri)+</a:t>
            </a:r>
            <a:endParaRPr sz="2000">
              <a:latin typeface="Times New Roman"/>
              <a:cs typeface="Times New Roman"/>
            </a:endParaRPr>
          </a:p>
          <a:p>
            <a:pPr marL="355600" marR="79375" indent="-342900" algn="just">
              <a:lnSpc>
                <a:spcPct val="100000"/>
              </a:lnSpc>
              <a:spcBef>
                <a:spcPts val="545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125" dirty="0">
                <a:latin typeface="Times New Roman"/>
                <a:cs typeface="Times New Roman"/>
              </a:rPr>
              <a:t>Autodecrement </a:t>
            </a:r>
            <a:r>
              <a:rPr sz="2400" spc="75" dirty="0">
                <a:latin typeface="Times New Roman"/>
                <a:cs typeface="Times New Roman"/>
              </a:rPr>
              <a:t>mode: </a:t>
            </a:r>
            <a:r>
              <a:rPr sz="2400" spc="95" dirty="0">
                <a:latin typeface="Times New Roman"/>
                <a:cs typeface="Times New Roman"/>
              </a:rPr>
              <a:t>the 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register </a:t>
            </a:r>
            <a:r>
              <a:rPr sz="2400" spc="60" dirty="0">
                <a:latin typeface="Times New Roman"/>
                <a:cs typeface="Times New Roman"/>
              </a:rPr>
              <a:t>specified 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 instruction </a:t>
            </a:r>
            <a:r>
              <a:rPr sz="2400" spc="55" dirty="0">
                <a:latin typeface="Times New Roman"/>
                <a:cs typeface="Times New Roman"/>
              </a:rPr>
              <a:t>are </a:t>
            </a:r>
            <a:r>
              <a:rPr sz="2400" spc="45" dirty="0">
                <a:latin typeface="Times New Roman"/>
                <a:cs typeface="Times New Roman"/>
              </a:rPr>
              <a:t>first </a:t>
            </a:r>
            <a:r>
              <a:rPr sz="2400" spc="90" dirty="0">
                <a:latin typeface="Times New Roman"/>
                <a:cs typeface="Times New Roman"/>
              </a:rPr>
              <a:t>automatically </a:t>
            </a:r>
            <a:r>
              <a:rPr sz="2400" spc="114" dirty="0">
                <a:latin typeface="Times New Roman"/>
                <a:cs typeface="Times New Roman"/>
              </a:rPr>
              <a:t>decremented </a:t>
            </a:r>
            <a:r>
              <a:rPr sz="2400" spc="130" dirty="0">
                <a:latin typeface="Times New Roman"/>
                <a:cs typeface="Times New Roman"/>
              </a:rPr>
              <a:t>and  </a:t>
            </a:r>
            <a:r>
              <a:rPr sz="2400" spc="55" dirty="0">
                <a:latin typeface="Times New Roman"/>
                <a:cs typeface="Times New Roman"/>
              </a:rPr>
              <a:t>are </a:t>
            </a:r>
            <a:r>
              <a:rPr sz="2400" spc="105" dirty="0">
                <a:latin typeface="Times New Roman"/>
                <a:cs typeface="Times New Roman"/>
              </a:rPr>
              <a:t>then </a:t>
            </a: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50" dirty="0">
                <a:latin typeface="Times New Roman"/>
                <a:cs typeface="Times New Roman"/>
              </a:rPr>
              <a:t>as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effective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operand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100" dirty="0">
                <a:latin typeface="Times New Roman"/>
                <a:cs typeface="Times New Roman"/>
              </a:rPr>
              <a:t>Autodecrement </a:t>
            </a:r>
            <a:r>
              <a:rPr sz="2000" spc="85" dirty="0">
                <a:latin typeface="Times New Roman"/>
                <a:cs typeface="Times New Roman"/>
              </a:rPr>
              <a:t>mode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85" dirty="0">
                <a:latin typeface="Times New Roman"/>
                <a:cs typeface="Times New Roman"/>
              </a:rPr>
              <a:t>denoted </a:t>
            </a:r>
            <a:r>
              <a:rPr sz="2000" spc="40" dirty="0">
                <a:latin typeface="Times New Roman"/>
                <a:cs typeface="Times New Roman"/>
              </a:rPr>
              <a:t>as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–(Ri)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42" y="10607"/>
            <a:ext cx="7712709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Autoincrement</a:t>
            </a:r>
            <a:r>
              <a:rPr b="1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20B9AC8E-AEA6-486F-8F23-3EBDC33F12CF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43638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2300363" y="1082039"/>
            <a:ext cx="3962400" cy="2540"/>
          </a:xfrm>
          <a:custGeom>
            <a:avLst/>
            <a:gdLst/>
            <a:ahLst/>
            <a:cxnLst/>
            <a:rect l="l" t="t" r="r" b="b"/>
            <a:pathLst>
              <a:path w="3962400" h="2540">
                <a:moveTo>
                  <a:pt x="0" y="2285"/>
                </a:moveTo>
                <a:lnTo>
                  <a:pt x="3962387" y="0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9852" y="2220721"/>
            <a:ext cx="65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6056" y="1009141"/>
            <a:ext cx="1124585" cy="252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40385" indent="1270" algn="just">
              <a:lnSpc>
                <a:spcPct val="1302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Mo</a:t>
            </a:r>
            <a:r>
              <a:rPr sz="1800" spc="8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e  </a:t>
            </a:r>
            <a:r>
              <a:rPr sz="1800" spc="50" dirty="0">
                <a:latin typeface="Times New Roman"/>
                <a:cs typeface="Times New Roman"/>
              </a:rPr>
              <a:t>Mo</a:t>
            </a:r>
            <a:r>
              <a:rPr sz="1800" spc="8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e  </a:t>
            </a:r>
            <a:r>
              <a:rPr sz="1800" spc="50" dirty="0">
                <a:latin typeface="Times New Roman"/>
                <a:cs typeface="Times New Roman"/>
              </a:rPr>
              <a:t>Clear  </a:t>
            </a:r>
            <a:r>
              <a:rPr sz="1800" spc="110" dirty="0">
                <a:latin typeface="Times New Roman"/>
                <a:cs typeface="Times New Roman"/>
              </a:rPr>
              <a:t>Add</a:t>
            </a:r>
            <a:endParaRPr sz="1800">
              <a:latin typeface="Times New Roman"/>
              <a:cs typeface="Times New Roman"/>
            </a:endParaRPr>
          </a:p>
          <a:p>
            <a:pPr marL="12700" marR="5080" indent="5715">
              <a:lnSpc>
                <a:spcPct val="130300"/>
              </a:lnSpc>
            </a:pPr>
            <a:r>
              <a:rPr sz="1800" spc="45" dirty="0">
                <a:latin typeface="Times New Roman"/>
                <a:cs typeface="Times New Roman"/>
              </a:rPr>
              <a:t>De</a:t>
            </a:r>
            <a:r>
              <a:rPr sz="1800" spc="55" dirty="0">
                <a:latin typeface="Times New Roman"/>
                <a:cs typeface="Times New Roman"/>
              </a:rPr>
              <a:t>c</a:t>
            </a:r>
            <a:r>
              <a:rPr sz="1800" spc="85" dirty="0">
                <a:latin typeface="Times New Roman"/>
                <a:cs typeface="Times New Roman"/>
              </a:rPr>
              <a:t>r</a:t>
            </a:r>
            <a:r>
              <a:rPr sz="1800" spc="125" dirty="0">
                <a:latin typeface="Times New Roman"/>
                <a:cs typeface="Times New Roman"/>
              </a:rPr>
              <a:t>em</a:t>
            </a:r>
            <a:r>
              <a:rPr sz="1800" spc="105" dirty="0">
                <a:latin typeface="Times New Roman"/>
                <a:cs typeface="Times New Roman"/>
              </a:rPr>
              <a:t>e</a:t>
            </a:r>
            <a:r>
              <a:rPr sz="1800" spc="114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  </a:t>
            </a:r>
            <a:r>
              <a:rPr sz="1800" spc="50" dirty="0">
                <a:latin typeface="Times New Roman"/>
                <a:cs typeface="Times New Roman"/>
              </a:rPr>
              <a:t>Branch&gt;0  </a:t>
            </a:r>
            <a:r>
              <a:rPr sz="1800" spc="45" dirty="0">
                <a:latin typeface="Times New Roman"/>
                <a:cs typeface="Times New Roman"/>
              </a:rPr>
              <a:t>Move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5459" y="1009141"/>
            <a:ext cx="1257300" cy="25266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750"/>
              </a:spcBef>
            </a:pPr>
            <a:r>
              <a:rPr sz="1800" spc="45" dirty="0">
                <a:latin typeface="Times New Roman"/>
                <a:cs typeface="Times New Roman"/>
              </a:rPr>
              <a:t>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R1</a:t>
            </a:r>
            <a:endParaRPr sz="1800">
              <a:latin typeface="Times New Roman"/>
              <a:cs typeface="Times New Roman"/>
            </a:endParaRPr>
          </a:p>
          <a:p>
            <a:pPr marL="12700" marR="5080" indent="45085">
              <a:lnSpc>
                <a:spcPct val="130300"/>
              </a:lnSpc>
            </a:pPr>
            <a:r>
              <a:rPr sz="1800" spc="55" dirty="0">
                <a:latin typeface="Times New Roman"/>
                <a:cs typeface="Times New Roman"/>
              </a:rPr>
              <a:t>#NUM1,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R2  R0</a:t>
            </a:r>
            <a:endParaRPr sz="1800">
              <a:latin typeface="Times New Roman"/>
              <a:cs typeface="Times New Roman"/>
            </a:endParaRPr>
          </a:p>
          <a:p>
            <a:pPr marL="125095" marR="272415" indent="-87630">
              <a:lnSpc>
                <a:spcPts val="2810"/>
              </a:lnSpc>
              <a:spcBef>
                <a:spcPts val="200"/>
              </a:spcBef>
            </a:pPr>
            <a:r>
              <a:rPr sz="1800" spc="5" dirty="0">
                <a:latin typeface="Times New Roman"/>
                <a:cs typeface="Times New Roman"/>
              </a:rPr>
              <a:t>(R2)+,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R0  R1</a:t>
            </a:r>
            <a:endParaRPr sz="1800">
              <a:latin typeface="Times New Roman"/>
              <a:cs typeface="Times New Roman"/>
            </a:endParaRPr>
          </a:p>
          <a:p>
            <a:pPr marL="102870" marR="257175" indent="-8890">
              <a:lnSpc>
                <a:spcPts val="2810"/>
              </a:lnSpc>
              <a:spcBef>
                <a:spcPts val="10"/>
              </a:spcBef>
            </a:pPr>
            <a:r>
              <a:rPr sz="1800" spc="55" dirty="0">
                <a:latin typeface="Times New Roman"/>
                <a:cs typeface="Times New Roman"/>
              </a:rPr>
              <a:t>LOOP  </a:t>
            </a:r>
            <a:r>
              <a:rPr sz="1800" dirty="0">
                <a:latin typeface="Times New Roman"/>
                <a:cs typeface="Times New Roman"/>
              </a:rPr>
              <a:t>R0,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SUM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3515" y="3584447"/>
            <a:ext cx="3889375" cy="0"/>
          </a:xfrm>
          <a:custGeom>
            <a:avLst/>
            <a:gdLst/>
            <a:ahLst/>
            <a:cxnLst/>
            <a:rect l="l" t="t" r="r" b="b"/>
            <a:pathLst>
              <a:path w="3889375">
                <a:moveTo>
                  <a:pt x="0" y="0"/>
                </a:moveTo>
                <a:lnTo>
                  <a:pt x="3889235" y="0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811" y="2322576"/>
            <a:ext cx="1089025" cy="768350"/>
          </a:xfrm>
          <a:custGeom>
            <a:avLst/>
            <a:gdLst/>
            <a:ahLst/>
            <a:cxnLst/>
            <a:rect l="l" t="t" r="r" b="b"/>
            <a:pathLst>
              <a:path w="1089025" h="768350">
                <a:moveTo>
                  <a:pt x="213359" y="47243"/>
                </a:moveTo>
                <a:lnTo>
                  <a:pt x="213359" y="28193"/>
                </a:lnTo>
                <a:lnTo>
                  <a:pt x="4571" y="28193"/>
                </a:lnTo>
                <a:lnTo>
                  <a:pt x="0" y="32765"/>
                </a:lnTo>
                <a:lnTo>
                  <a:pt x="0" y="763524"/>
                </a:lnTo>
                <a:lnTo>
                  <a:pt x="4572" y="768096"/>
                </a:lnTo>
                <a:lnTo>
                  <a:pt x="9906" y="768096"/>
                </a:lnTo>
                <a:lnTo>
                  <a:pt x="9906" y="47243"/>
                </a:lnTo>
                <a:lnTo>
                  <a:pt x="19050" y="38099"/>
                </a:lnTo>
                <a:lnTo>
                  <a:pt x="19050" y="47243"/>
                </a:lnTo>
                <a:lnTo>
                  <a:pt x="213359" y="47243"/>
                </a:lnTo>
                <a:close/>
              </a:path>
              <a:path w="1089025" h="768350">
                <a:moveTo>
                  <a:pt x="19050" y="47243"/>
                </a:moveTo>
                <a:lnTo>
                  <a:pt x="19050" y="38099"/>
                </a:lnTo>
                <a:lnTo>
                  <a:pt x="9906" y="47243"/>
                </a:lnTo>
                <a:lnTo>
                  <a:pt x="19050" y="47243"/>
                </a:lnTo>
                <a:close/>
              </a:path>
              <a:path w="1089025" h="768350">
                <a:moveTo>
                  <a:pt x="19050" y="749046"/>
                </a:moveTo>
                <a:lnTo>
                  <a:pt x="19050" y="47243"/>
                </a:lnTo>
                <a:lnTo>
                  <a:pt x="9906" y="47243"/>
                </a:lnTo>
                <a:lnTo>
                  <a:pt x="9906" y="749046"/>
                </a:lnTo>
                <a:lnTo>
                  <a:pt x="19050" y="749046"/>
                </a:lnTo>
                <a:close/>
              </a:path>
              <a:path w="1089025" h="768350">
                <a:moveTo>
                  <a:pt x="1088897" y="768096"/>
                </a:moveTo>
                <a:lnTo>
                  <a:pt x="1088897" y="749046"/>
                </a:lnTo>
                <a:lnTo>
                  <a:pt x="9906" y="749046"/>
                </a:lnTo>
                <a:lnTo>
                  <a:pt x="19050" y="758189"/>
                </a:lnTo>
                <a:lnTo>
                  <a:pt x="19050" y="768096"/>
                </a:lnTo>
                <a:lnTo>
                  <a:pt x="1088897" y="768096"/>
                </a:lnTo>
                <a:close/>
              </a:path>
              <a:path w="1089025" h="768350">
                <a:moveTo>
                  <a:pt x="19050" y="768096"/>
                </a:moveTo>
                <a:lnTo>
                  <a:pt x="19050" y="758189"/>
                </a:lnTo>
                <a:lnTo>
                  <a:pt x="9906" y="749046"/>
                </a:lnTo>
                <a:lnTo>
                  <a:pt x="9906" y="768096"/>
                </a:lnTo>
                <a:lnTo>
                  <a:pt x="19050" y="768096"/>
                </a:lnTo>
                <a:close/>
              </a:path>
              <a:path w="1089025" h="768350">
                <a:moveTo>
                  <a:pt x="327659" y="38099"/>
                </a:moveTo>
                <a:lnTo>
                  <a:pt x="200406" y="0"/>
                </a:lnTo>
                <a:lnTo>
                  <a:pt x="200406" y="28193"/>
                </a:lnTo>
                <a:lnTo>
                  <a:pt x="213359" y="28193"/>
                </a:lnTo>
                <a:lnTo>
                  <a:pt x="213359" y="72321"/>
                </a:lnTo>
                <a:lnTo>
                  <a:pt x="327659" y="38099"/>
                </a:lnTo>
                <a:close/>
              </a:path>
              <a:path w="1089025" h="768350">
                <a:moveTo>
                  <a:pt x="213359" y="72321"/>
                </a:moveTo>
                <a:lnTo>
                  <a:pt x="213359" y="47243"/>
                </a:lnTo>
                <a:lnTo>
                  <a:pt x="200406" y="47243"/>
                </a:lnTo>
                <a:lnTo>
                  <a:pt x="200406" y="76199"/>
                </a:lnTo>
                <a:lnTo>
                  <a:pt x="213359" y="7232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415" y="10607"/>
            <a:ext cx="438150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7A1D5F0A-F3C5-4660-93BA-58BE26E97E28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183158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6785" y="639319"/>
            <a:ext cx="8030209" cy="166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indent="-476884">
              <a:lnSpc>
                <a:spcPts val="3175"/>
              </a:lnSpc>
              <a:spcBef>
                <a:spcPts val="95"/>
              </a:spcBef>
              <a:buClr>
                <a:srgbClr val="009A00"/>
              </a:buClr>
              <a:buFont typeface="Wingdings"/>
              <a:buChar char=""/>
              <a:tabLst>
                <a:tab pos="501650" algn="l"/>
                <a:tab pos="502284" algn="l"/>
              </a:tabLst>
            </a:pPr>
            <a:r>
              <a:rPr sz="3600" spc="150" baseline="1157" dirty="0">
                <a:latin typeface="Times New Roman"/>
                <a:cs typeface="Times New Roman"/>
              </a:rPr>
              <a:t>Consider </a:t>
            </a:r>
            <a:r>
              <a:rPr sz="3600" spc="120" baseline="1157" dirty="0">
                <a:latin typeface="Times New Roman"/>
                <a:cs typeface="Times New Roman"/>
              </a:rPr>
              <a:t>an </a:t>
            </a:r>
            <a:r>
              <a:rPr sz="3600" i="1" spc="75" baseline="1157" dirty="0">
                <a:latin typeface="Times New Roman"/>
                <a:cs typeface="Times New Roman"/>
              </a:rPr>
              <a:t>n</a:t>
            </a:r>
            <a:r>
              <a:rPr sz="3600" spc="75" baseline="1157" dirty="0">
                <a:latin typeface="Times New Roman"/>
                <a:cs typeface="Times New Roman"/>
              </a:rPr>
              <a:t>-bit vector </a:t>
            </a:r>
            <a:r>
              <a:rPr sz="3075" i="1" spc="22" baseline="-8130" dirty="0">
                <a:latin typeface="Times New Roman"/>
                <a:cs typeface="Times New Roman"/>
              </a:rPr>
              <a:t>B </a:t>
            </a:r>
            <a:r>
              <a:rPr sz="3075" spc="15" baseline="-8130" dirty="0">
                <a:latin typeface="Symbol"/>
                <a:cs typeface="Symbol"/>
              </a:rPr>
              <a:t></a:t>
            </a:r>
            <a:r>
              <a:rPr sz="3075" spc="15" baseline="-8130" dirty="0">
                <a:latin typeface="Times New Roman"/>
                <a:cs typeface="Times New Roman"/>
              </a:rPr>
              <a:t> </a:t>
            </a:r>
            <a:r>
              <a:rPr sz="3075" i="1" baseline="-8130" dirty="0">
                <a:latin typeface="Times New Roman"/>
                <a:cs typeface="Times New Roman"/>
              </a:rPr>
              <a:t>b</a:t>
            </a:r>
            <a:r>
              <a:rPr sz="1800" i="1" baseline="-37037" dirty="0">
                <a:latin typeface="Times New Roman"/>
                <a:cs typeface="Times New Roman"/>
              </a:rPr>
              <a:t>n </a:t>
            </a:r>
            <a:r>
              <a:rPr sz="1800" spc="-15" baseline="-37037" dirty="0">
                <a:latin typeface="Symbol"/>
                <a:cs typeface="Symbol"/>
              </a:rPr>
              <a:t></a:t>
            </a:r>
            <a:r>
              <a:rPr sz="1800" spc="-15" baseline="-37037" dirty="0">
                <a:latin typeface="Times New Roman"/>
                <a:cs typeface="Times New Roman"/>
              </a:rPr>
              <a:t>1 </a:t>
            </a:r>
            <a:r>
              <a:rPr sz="3075" spc="157" baseline="-8130" dirty="0">
                <a:latin typeface="Arial"/>
                <a:cs typeface="Arial"/>
              </a:rPr>
              <a:t>K</a:t>
            </a:r>
            <a:r>
              <a:rPr sz="3075" i="1" spc="157" baseline="-8130" dirty="0">
                <a:latin typeface="Times New Roman"/>
                <a:cs typeface="Times New Roman"/>
              </a:rPr>
              <a:t>b</a:t>
            </a:r>
            <a:r>
              <a:rPr sz="1800" spc="157" baseline="-37037" dirty="0">
                <a:latin typeface="Times New Roman"/>
                <a:cs typeface="Times New Roman"/>
              </a:rPr>
              <a:t>1</a:t>
            </a:r>
            <a:r>
              <a:rPr sz="3075" i="1" spc="157" baseline="-8130" dirty="0">
                <a:latin typeface="Times New Roman"/>
                <a:cs typeface="Times New Roman"/>
              </a:rPr>
              <a:t>b</a:t>
            </a:r>
            <a:r>
              <a:rPr sz="1800" spc="157" baseline="-37037" dirty="0">
                <a:latin typeface="Times New Roman"/>
                <a:cs typeface="Times New Roman"/>
              </a:rPr>
              <a:t>0</a:t>
            </a:r>
            <a:r>
              <a:rPr sz="3600" spc="157" baseline="1157" dirty="0">
                <a:latin typeface="Times New Roman"/>
                <a:cs typeface="Times New Roman"/>
              </a:rPr>
              <a:t>, </a:t>
            </a:r>
            <a:r>
              <a:rPr sz="3600" spc="179" baseline="1157" dirty="0">
                <a:latin typeface="Times New Roman"/>
                <a:cs typeface="Times New Roman"/>
              </a:rPr>
              <a:t>where </a:t>
            </a:r>
            <a:r>
              <a:rPr sz="2650" i="1" spc="-75" dirty="0">
                <a:latin typeface="Times New Roman"/>
                <a:cs typeface="Times New Roman"/>
              </a:rPr>
              <a:t>b</a:t>
            </a:r>
            <a:r>
              <a:rPr sz="2325" i="1" spc="-112" baseline="-23297" dirty="0">
                <a:latin typeface="Times New Roman"/>
                <a:cs typeface="Times New Roman"/>
              </a:rPr>
              <a:t>i </a:t>
            </a:r>
            <a:r>
              <a:rPr sz="3600" spc="37" baseline="1157" dirty="0">
                <a:latin typeface="Times New Roman"/>
                <a:cs typeface="Times New Roman"/>
              </a:rPr>
              <a:t>=0 or </a:t>
            </a:r>
            <a:r>
              <a:rPr sz="3600" baseline="1157" dirty="0">
                <a:latin typeface="Times New Roman"/>
                <a:cs typeface="Times New Roman"/>
              </a:rPr>
              <a:t>1</a:t>
            </a:r>
            <a:r>
              <a:rPr sz="3600" spc="-7" baseline="1157" dirty="0">
                <a:latin typeface="Times New Roman"/>
                <a:cs typeface="Times New Roman"/>
              </a:rPr>
              <a:t> </a:t>
            </a:r>
            <a:r>
              <a:rPr sz="3600" spc="82" baseline="1157" dirty="0">
                <a:latin typeface="Times New Roman"/>
                <a:cs typeface="Times New Roman"/>
              </a:rPr>
              <a:t>for</a:t>
            </a:r>
            <a:endParaRPr sz="3600" baseline="1157">
              <a:latin typeface="Times New Roman"/>
              <a:cs typeface="Times New Roman"/>
            </a:endParaRPr>
          </a:p>
          <a:p>
            <a:pPr marL="556260">
              <a:lnSpc>
                <a:spcPts val="3295"/>
              </a:lnSpc>
            </a:pPr>
            <a:r>
              <a:rPr sz="2750" spc="-5" dirty="0">
                <a:latin typeface="Times New Roman"/>
                <a:cs typeface="Times New Roman"/>
              </a:rPr>
              <a:t>0 </a:t>
            </a:r>
            <a:r>
              <a:rPr sz="2750" spc="-5" dirty="0">
                <a:latin typeface="Symbol"/>
                <a:cs typeface="Symbol"/>
              </a:rPr>
              <a:t>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i="1" spc="-5" dirty="0">
                <a:latin typeface="Times New Roman"/>
                <a:cs typeface="Times New Roman"/>
              </a:rPr>
              <a:t>i </a:t>
            </a:r>
            <a:r>
              <a:rPr sz="2750" spc="-5" dirty="0">
                <a:latin typeface="Symbol"/>
                <a:cs typeface="Symbol"/>
              </a:rPr>
              <a:t>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i="1" spc="-5" dirty="0">
                <a:latin typeface="Times New Roman"/>
                <a:cs typeface="Times New Roman"/>
              </a:rPr>
              <a:t>n</a:t>
            </a:r>
            <a:r>
              <a:rPr sz="2750" i="1" spc="-550" dirty="0">
                <a:latin typeface="Times New Roman"/>
                <a:cs typeface="Times New Roman"/>
              </a:rPr>
              <a:t> </a:t>
            </a:r>
            <a:r>
              <a:rPr sz="2750" spc="75" dirty="0">
                <a:latin typeface="Symbol"/>
                <a:cs typeface="Symbol"/>
              </a:rPr>
              <a:t></a:t>
            </a:r>
            <a:r>
              <a:rPr sz="2750" spc="7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  <a:p>
            <a:pPr marL="502284" marR="95250" indent="-477520">
              <a:lnSpc>
                <a:spcPct val="102699"/>
              </a:lnSpc>
              <a:spcBef>
                <a:spcPts val="550"/>
              </a:spcBef>
              <a:buClr>
                <a:srgbClr val="009A00"/>
              </a:buClr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vector </a:t>
            </a:r>
            <a:r>
              <a:rPr sz="2400" spc="-135" dirty="0">
                <a:latin typeface="Times New Roman"/>
                <a:cs typeface="Times New Roman"/>
              </a:rPr>
              <a:t>B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105" dirty="0">
                <a:latin typeface="Times New Roman"/>
                <a:cs typeface="Times New Roman"/>
              </a:rPr>
              <a:t>represent </a:t>
            </a:r>
            <a:r>
              <a:rPr sz="2400" spc="120" dirty="0">
                <a:latin typeface="Times New Roman"/>
                <a:cs typeface="Times New Roman"/>
              </a:rPr>
              <a:t>unsigned </a:t>
            </a:r>
            <a:r>
              <a:rPr sz="2400" spc="65" dirty="0">
                <a:latin typeface="Times New Roman"/>
                <a:cs typeface="Times New Roman"/>
              </a:rPr>
              <a:t>integer </a:t>
            </a:r>
            <a:r>
              <a:rPr sz="2400" spc="80" dirty="0">
                <a:latin typeface="Times New Roman"/>
                <a:cs typeface="Times New Roman"/>
              </a:rPr>
              <a:t>values </a:t>
            </a:r>
            <a:r>
              <a:rPr sz="2400" spc="-5" dirty="0">
                <a:latin typeface="Times New Roman"/>
                <a:cs typeface="Times New Roman"/>
              </a:rPr>
              <a:t>V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3600" spc="82" baseline="2314" dirty="0">
                <a:latin typeface="Times New Roman"/>
                <a:cs typeface="Times New Roman"/>
              </a:rPr>
              <a:t> </a:t>
            </a:r>
            <a:r>
              <a:rPr sz="3600" spc="142" baseline="2314" dirty="0">
                <a:latin typeface="Times New Roman"/>
                <a:cs typeface="Times New Roman"/>
              </a:rPr>
              <a:t>the </a:t>
            </a:r>
            <a:r>
              <a:rPr sz="3600" spc="150" baseline="2314" dirty="0">
                <a:latin typeface="Times New Roman"/>
                <a:cs typeface="Times New Roman"/>
              </a:rPr>
              <a:t>range </a:t>
            </a:r>
            <a:r>
              <a:rPr sz="3600" baseline="2314" dirty="0">
                <a:latin typeface="Times New Roman"/>
                <a:cs typeface="Times New Roman"/>
              </a:rPr>
              <a:t>0 </a:t>
            </a:r>
            <a:r>
              <a:rPr sz="3600" spc="37" baseline="2314" dirty="0">
                <a:latin typeface="Times New Roman"/>
                <a:cs typeface="Times New Roman"/>
              </a:rPr>
              <a:t>to </a:t>
            </a:r>
            <a:r>
              <a:rPr sz="2350" spc="45" dirty="0">
                <a:latin typeface="Times New Roman"/>
                <a:cs typeface="Times New Roman"/>
              </a:rPr>
              <a:t>2</a:t>
            </a:r>
            <a:r>
              <a:rPr sz="2025" i="1" spc="67" baseline="43209" dirty="0">
                <a:latin typeface="Times New Roman"/>
                <a:cs typeface="Times New Roman"/>
              </a:rPr>
              <a:t>n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3600" spc="37" baseline="2314" dirty="0">
                <a:latin typeface="Times New Roman"/>
                <a:cs typeface="Times New Roman"/>
              </a:rPr>
              <a:t>,</a:t>
            </a:r>
            <a:r>
              <a:rPr sz="3600" spc="-487" baseline="2314" dirty="0">
                <a:latin typeface="Times New Roman"/>
                <a:cs typeface="Times New Roman"/>
              </a:rPr>
              <a:t> </a:t>
            </a:r>
            <a:r>
              <a:rPr sz="3600" spc="179" baseline="2314" dirty="0">
                <a:latin typeface="Times New Roman"/>
                <a:cs typeface="Times New Roman"/>
              </a:rPr>
              <a:t>where</a:t>
            </a:r>
            <a:endParaRPr sz="3600" baseline="231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85" y="2708402"/>
            <a:ext cx="798131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spc="55" dirty="0">
                <a:latin typeface="Times New Roman"/>
                <a:cs typeface="Times New Roman"/>
              </a:rPr>
              <a:t>We </a:t>
            </a:r>
            <a:r>
              <a:rPr sz="2400" spc="85" dirty="0">
                <a:latin typeface="Times New Roman"/>
                <a:cs typeface="Times New Roman"/>
              </a:rPr>
              <a:t>need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05" dirty="0">
                <a:latin typeface="Times New Roman"/>
                <a:cs typeface="Times New Roman"/>
              </a:rPr>
              <a:t>represent </a:t>
            </a:r>
            <a:r>
              <a:rPr sz="2400" spc="75" dirty="0">
                <a:latin typeface="Times New Roman"/>
                <a:cs typeface="Times New Roman"/>
              </a:rPr>
              <a:t>positive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negative </a:t>
            </a:r>
            <a:r>
              <a:rPr sz="2400" spc="100" dirty="0">
                <a:latin typeface="Times New Roman"/>
                <a:cs typeface="Times New Roman"/>
              </a:rPr>
              <a:t>numbers </a:t>
            </a:r>
            <a:r>
              <a:rPr sz="2400" spc="55" dirty="0">
                <a:latin typeface="Times New Roman"/>
                <a:cs typeface="Times New Roman"/>
              </a:rPr>
              <a:t>for  </a:t>
            </a:r>
            <a:r>
              <a:rPr sz="2400" spc="70" dirty="0">
                <a:latin typeface="Times New Roman"/>
                <a:cs typeface="Times New Roman"/>
              </a:rPr>
              <a:t>most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applications</a:t>
            </a:r>
            <a:endParaRPr sz="24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6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85" dirty="0">
                <a:latin typeface="Times New Roman"/>
                <a:cs typeface="Times New Roman"/>
              </a:rPr>
              <a:t>Three systems </a:t>
            </a:r>
            <a:r>
              <a:rPr sz="2400" spc="55" dirty="0">
                <a:latin typeface="Times New Roman"/>
                <a:cs typeface="Times New Roman"/>
              </a:rPr>
              <a:t>are </a:t>
            </a: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105" dirty="0">
                <a:latin typeface="Times New Roman"/>
                <a:cs typeface="Times New Roman"/>
              </a:rPr>
              <a:t>representing </a:t>
            </a:r>
            <a:r>
              <a:rPr sz="2400" spc="95" dirty="0">
                <a:latin typeface="Times New Roman"/>
                <a:cs typeface="Times New Roman"/>
              </a:rPr>
              <a:t>such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numbers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50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90" dirty="0">
                <a:latin typeface="Times New Roman"/>
                <a:cs typeface="Times New Roman"/>
              </a:rPr>
              <a:t>Sign-and-magnitude</a:t>
            </a:r>
            <a:endParaRPr sz="20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1’s-complement</a:t>
            </a:r>
            <a:endParaRPr sz="20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8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2’s-complement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9971" y="2320945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3930" y="2320945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056" y="2330813"/>
            <a:ext cx="2241550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8300" indent="-318135">
              <a:lnSpc>
                <a:spcPct val="100000"/>
              </a:lnSpc>
              <a:spcBef>
                <a:spcPts val="110"/>
              </a:spcBef>
              <a:buClr>
                <a:srgbClr val="009A00"/>
              </a:buClr>
              <a:buSzPct val="65306"/>
              <a:buFont typeface="Wingdings"/>
              <a:buChar char=""/>
              <a:tabLst>
                <a:tab pos="368935" algn="l"/>
                <a:tab pos="1829435" algn="l"/>
              </a:tabLst>
            </a:pPr>
            <a:r>
              <a:rPr sz="2450" i="1" spc="5" dirty="0">
                <a:latin typeface="Times New Roman"/>
                <a:cs typeface="Times New Roman"/>
              </a:rPr>
              <a:t>V </a:t>
            </a:r>
            <a:r>
              <a:rPr sz="2450" spc="80" dirty="0">
                <a:latin typeface="Times New Roman"/>
                <a:cs typeface="Times New Roman"/>
              </a:rPr>
              <a:t>(</a:t>
            </a:r>
            <a:r>
              <a:rPr sz="2450" i="1" spc="80" dirty="0">
                <a:latin typeface="Times New Roman"/>
                <a:cs typeface="Times New Roman"/>
              </a:rPr>
              <a:t>B</a:t>
            </a:r>
            <a:r>
              <a:rPr sz="2450" spc="80" dirty="0">
                <a:latin typeface="Times New Roman"/>
                <a:cs typeface="Times New Roman"/>
              </a:rPr>
              <a:t>)</a:t>
            </a:r>
            <a:r>
              <a:rPr sz="2450" spc="-27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0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	</a:t>
            </a:r>
            <a:r>
              <a:rPr sz="2450" spc="5" dirty="0">
                <a:latin typeface="Symbol"/>
                <a:cs typeface="Symbol"/>
              </a:rPr>
              <a:t>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5998" y="2320945"/>
            <a:ext cx="311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10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Symbol"/>
                <a:cs typeface="Symbol"/>
              </a:rPr>
              <a:t></a:t>
            </a:r>
            <a:r>
              <a:rPr sz="1400" spc="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3620" y="2538879"/>
            <a:ext cx="3123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84375" algn="l"/>
                <a:tab pos="3019425" algn="l"/>
              </a:tabLst>
            </a:pPr>
            <a:r>
              <a:rPr sz="1400" i="1" spc="105" dirty="0">
                <a:latin typeface="Times New Roman"/>
                <a:cs typeface="Times New Roman"/>
              </a:rPr>
              <a:t>n</a:t>
            </a:r>
            <a:r>
              <a:rPr sz="1400" spc="-50" dirty="0">
                <a:latin typeface="Symbol"/>
                <a:cs typeface="Symbol"/>
              </a:rPr>
              <a:t></a:t>
            </a:r>
            <a:r>
              <a:rPr sz="1400" spc="1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2654" y="2330813"/>
            <a:ext cx="2482850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76070" algn="l"/>
                <a:tab pos="2096135" algn="l"/>
              </a:tabLst>
            </a:pPr>
            <a:r>
              <a:rPr sz="2450" spc="530" dirty="0">
                <a:latin typeface="Symbol"/>
                <a:cs typeface="Symbol"/>
              </a:rPr>
              <a:t></a:t>
            </a:r>
            <a:r>
              <a:rPr sz="2450" spc="530" dirty="0">
                <a:latin typeface="Arial"/>
                <a:cs typeface="Arial"/>
              </a:rPr>
              <a:t>L</a:t>
            </a:r>
            <a:r>
              <a:rPr sz="2450" spc="530" dirty="0">
                <a:latin typeface="Symbol"/>
                <a:cs typeface="Symbol"/>
              </a:rPr>
              <a:t>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 </a:t>
            </a:r>
            <a:r>
              <a:rPr sz="2450" spc="5" dirty="0">
                <a:latin typeface="Symbol"/>
                <a:cs typeface="Symbol"/>
              </a:rPr>
              <a:t></a:t>
            </a:r>
            <a:r>
              <a:rPr sz="2450" spc="-2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2	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2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	</a:t>
            </a:r>
            <a:r>
              <a:rPr sz="2450" spc="5" dirty="0">
                <a:latin typeface="Symbol"/>
                <a:cs typeface="Symbol"/>
              </a:rPr>
              <a:t></a:t>
            </a:r>
            <a:r>
              <a:rPr sz="2450" spc="-33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34" y="10607"/>
            <a:ext cx="365887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D36FD20E-B667-4FA3-8417-95774C907ED4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32241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210550" cy="462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8595" indent="-342900" algn="just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complete </a:t>
            </a:r>
            <a:r>
              <a:rPr sz="2400" spc="25" dirty="0">
                <a:latin typeface="Times New Roman"/>
                <a:cs typeface="Times New Roman"/>
              </a:rPr>
              <a:t>set of </a:t>
            </a:r>
            <a:r>
              <a:rPr sz="2400" spc="80" dirty="0">
                <a:latin typeface="Times New Roman"/>
                <a:cs typeface="Times New Roman"/>
              </a:rPr>
              <a:t>symbolic </a:t>
            </a:r>
            <a:r>
              <a:rPr sz="2400" spc="110" dirty="0">
                <a:latin typeface="Times New Roman"/>
                <a:cs typeface="Times New Roman"/>
              </a:rPr>
              <a:t>names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rules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85" dirty="0">
                <a:latin typeface="Times New Roman"/>
                <a:cs typeface="Times New Roman"/>
              </a:rPr>
              <a:t>their </a:t>
            </a:r>
            <a:r>
              <a:rPr sz="2400" spc="80" dirty="0">
                <a:latin typeface="Times New Roman"/>
                <a:cs typeface="Times New Roman"/>
              </a:rPr>
              <a:t>use  </a:t>
            </a:r>
            <a:r>
              <a:rPr sz="2400" spc="90" dirty="0">
                <a:latin typeface="Times New Roman"/>
                <a:cs typeface="Times New Roman"/>
              </a:rPr>
              <a:t>constitute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10" dirty="0">
                <a:latin typeface="Times New Roman"/>
                <a:cs typeface="Times New Roman"/>
              </a:rPr>
              <a:t>programming language, </a:t>
            </a:r>
            <a:r>
              <a:rPr sz="2400" spc="80" dirty="0">
                <a:latin typeface="Times New Roman"/>
                <a:cs typeface="Times New Roman"/>
              </a:rPr>
              <a:t>generally referred </a:t>
            </a:r>
            <a:r>
              <a:rPr sz="2400" spc="55" dirty="0">
                <a:latin typeface="Times New Roman"/>
                <a:cs typeface="Times New Roman"/>
              </a:rPr>
              <a:t>to  </a:t>
            </a:r>
            <a:r>
              <a:rPr sz="2400" spc="50" dirty="0">
                <a:latin typeface="Times New Roman"/>
                <a:cs typeface="Times New Roman"/>
              </a:rPr>
              <a:t>as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85" dirty="0">
                <a:latin typeface="Times New Roman"/>
                <a:cs typeface="Times New Roman"/>
              </a:rPr>
              <a:t>assembly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362585" indent="-350520" algn="just">
              <a:lnSpc>
                <a:spcPts val="2875"/>
              </a:lnSpc>
              <a:spcBef>
                <a:spcPts val="555"/>
              </a:spcBef>
              <a:buClr>
                <a:srgbClr val="009A00"/>
              </a:buClr>
              <a:buFont typeface="Wingdings"/>
              <a:buChar char=""/>
              <a:tabLst>
                <a:tab pos="363220" algn="l"/>
              </a:tabLst>
            </a:pPr>
            <a:r>
              <a:rPr sz="2400" spc="75" dirty="0">
                <a:latin typeface="Times New Roman"/>
                <a:cs typeface="Times New Roman"/>
              </a:rPr>
              <a:t>Programs </a:t>
            </a:r>
            <a:r>
              <a:rPr sz="2400" spc="85" dirty="0">
                <a:latin typeface="Times New Roman"/>
                <a:cs typeface="Times New Roman"/>
              </a:rPr>
              <a:t>written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85" dirty="0">
                <a:latin typeface="Times New Roman"/>
                <a:cs typeface="Times New Roman"/>
              </a:rPr>
              <a:t>assembly </a:t>
            </a:r>
            <a:r>
              <a:rPr sz="2400" spc="120" dirty="0">
                <a:latin typeface="Times New Roman"/>
                <a:cs typeface="Times New Roman"/>
              </a:rPr>
              <a:t>language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355600" marR="918844" indent="8255" algn="just">
              <a:lnSpc>
                <a:spcPts val="2870"/>
              </a:lnSpc>
              <a:spcBef>
                <a:spcPts val="105"/>
              </a:spcBef>
            </a:pPr>
            <a:r>
              <a:rPr sz="2400" spc="90" dirty="0">
                <a:latin typeface="Times New Roman"/>
                <a:cs typeface="Times New Roman"/>
              </a:rPr>
              <a:t>automatically </a:t>
            </a:r>
            <a:r>
              <a:rPr sz="2400" spc="85" dirty="0">
                <a:latin typeface="Times New Roman"/>
                <a:cs typeface="Times New Roman"/>
              </a:rPr>
              <a:t>translated </a:t>
            </a:r>
            <a:r>
              <a:rPr sz="2400" spc="80" dirty="0">
                <a:latin typeface="Times New Roman"/>
                <a:cs typeface="Times New Roman"/>
              </a:rPr>
              <a:t>into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95" dirty="0">
                <a:latin typeface="Times New Roman"/>
                <a:cs typeface="Times New Roman"/>
              </a:rPr>
              <a:t>sequence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100" dirty="0">
                <a:latin typeface="Times New Roman"/>
                <a:cs typeface="Times New Roman"/>
              </a:rPr>
              <a:t>machine  </a:t>
            </a:r>
            <a:r>
              <a:rPr sz="2400" spc="95" dirty="0">
                <a:latin typeface="Times New Roman"/>
                <a:cs typeface="Times New Roman"/>
              </a:rPr>
              <a:t>instructions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95" dirty="0">
                <a:latin typeface="Times New Roman"/>
                <a:cs typeface="Times New Roman"/>
              </a:rPr>
              <a:t>program </a:t>
            </a:r>
            <a:r>
              <a:rPr sz="2400" spc="60" dirty="0">
                <a:latin typeface="Times New Roman"/>
                <a:cs typeface="Times New Roman"/>
              </a:rPr>
              <a:t>called </a:t>
            </a:r>
            <a:r>
              <a:rPr sz="2400" spc="80" dirty="0">
                <a:latin typeface="Times New Roman"/>
                <a:cs typeface="Times New Roman"/>
              </a:rPr>
              <a:t>an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i="1" spc="-40" dirty="0">
                <a:latin typeface="Times New Roman"/>
                <a:cs typeface="Times New Roman"/>
              </a:rPr>
              <a:t>assembler</a:t>
            </a:r>
            <a:endParaRPr sz="2400">
              <a:latin typeface="Times New Roman"/>
              <a:cs typeface="Times New Roman"/>
            </a:endParaRPr>
          </a:p>
          <a:p>
            <a:pPr marL="370840" marR="5080" indent="-358775" algn="just">
              <a:lnSpc>
                <a:spcPct val="100000"/>
              </a:lnSpc>
              <a:spcBef>
                <a:spcPts val="48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110" dirty="0">
                <a:latin typeface="Times New Roman"/>
                <a:cs typeface="Times New Roman"/>
              </a:rPr>
              <a:t>When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assembler </a:t>
            </a:r>
            <a:r>
              <a:rPr sz="2400" spc="95" dirty="0">
                <a:latin typeface="Times New Roman"/>
                <a:cs typeface="Times New Roman"/>
              </a:rPr>
              <a:t>program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executed, </a:t>
            </a:r>
            <a:r>
              <a:rPr sz="2400" spc="35" dirty="0">
                <a:latin typeface="Times New Roman"/>
                <a:cs typeface="Times New Roman"/>
              </a:rPr>
              <a:t>it </a:t>
            </a:r>
            <a:r>
              <a:rPr sz="2400" spc="120" dirty="0">
                <a:latin typeface="Times New Roman"/>
                <a:cs typeface="Times New Roman"/>
              </a:rPr>
              <a:t>reads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user  </a:t>
            </a:r>
            <a:r>
              <a:rPr sz="2400" spc="100" dirty="0">
                <a:latin typeface="Times New Roman"/>
                <a:cs typeface="Times New Roman"/>
              </a:rPr>
              <a:t>program, </a:t>
            </a:r>
            <a:r>
              <a:rPr sz="2400" spc="85" dirty="0">
                <a:latin typeface="Times New Roman"/>
                <a:cs typeface="Times New Roman"/>
              </a:rPr>
              <a:t>analyzes </a:t>
            </a:r>
            <a:r>
              <a:rPr sz="2400" spc="40" dirty="0">
                <a:latin typeface="Times New Roman"/>
                <a:cs typeface="Times New Roman"/>
              </a:rPr>
              <a:t>it,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105" dirty="0">
                <a:latin typeface="Times New Roman"/>
                <a:cs typeface="Times New Roman"/>
              </a:rPr>
              <a:t>then </a:t>
            </a:r>
            <a:r>
              <a:rPr sz="2400" spc="85" dirty="0">
                <a:latin typeface="Times New Roman"/>
                <a:cs typeface="Times New Roman"/>
              </a:rPr>
              <a:t>generates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desired</a:t>
            </a:r>
            <a:endParaRPr sz="2400">
              <a:latin typeface="Times New Roman"/>
              <a:cs typeface="Times New Roman"/>
            </a:endParaRPr>
          </a:p>
          <a:p>
            <a:pPr marL="371475" algn="just">
              <a:lnSpc>
                <a:spcPts val="2875"/>
              </a:lnSpc>
            </a:pPr>
            <a:r>
              <a:rPr sz="2400" spc="100" dirty="0">
                <a:latin typeface="Times New Roman"/>
                <a:cs typeface="Times New Roman"/>
              </a:rPr>
              <a:t>machine </a:t>
            </a:r>
            <a:r>
              <a:rPr sz="2400" spc="120" dirty="0">
                <a:latin typeface="Times New Roman"/>
                <a:cs typeface="Times New Roman"/>
              </a:rPr>
              <a:t>language</a:t>
            </a:r>
            <a:r>
              <a:rPr sz="2400" spc="95" dirty="0">
                <a:latin typeface="Times New Roman"/>
                <a:cs typeface="Times New Roman"/>
              </a:rPr>
              <a:t> program</a:t>
            </a:r>
            <a:endParaRPr sz="2400">
              <a:latin typeface="Times New Roman"/>
              <a:cs typeface="Times New Roman"/>
            </a:endParaRPr>
          </a:p>
          <a:p>
            <a:pPr marL="355600" marR="81280" indent="-342900" algn="just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user </a:t>
            </a:r>
            <a:r>
              <a:rPr sz="2400" spc="95" dirty="0">
                <a:latin typeface="Times New Roman"/>
                <a:cs typeface="Times New Roman"/>
              </a:rPr>
              <a:t>program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40" dirty="0">
                <a:latin typeface="Times New Roman"/>
                <a:cs typeface="Times New Roman"/>
              </a:rPr>
              <a:t>its </a:t>
            </a:r>
            <a:r>
              <a:rPr sz="2400" spc="60" dirty="0">
                <a:latin typeface="Times New Roman"/>
                <a:cs typeface="Times New Roman"/>
              </a:rPr>
              <a:t>origin </a:t>
            </a:r>
            <a:r>
              <a:rPr sz="2400" spc="30" dirty="0">
                <a:latin typeface="Times New Roman"/>
                <a:cs typeface="Times New Roman"/>
              </a:rPr>
              <a:t>al </a:t>
            </a:r>
            <a:r>
              <a:rPr sz="2400" spc="114" dirty="0">
                <a:latin typeface="Times New Roman"/>
                <a:cs typeface="Times New Roman"/>
              </a:rPr>
              <a:t>alphanumeric </a:t>
            </a:r>
            <a:r>
              <a:rPr sz="2400" spc="45" dirty="0">
                <a:latin typeface="Times New Roman"/>
                <a:cs typeface="Times New Roman"/>
              </a:rPr>
              <a:t>text </a:t>
            </a:r>
            <a:r>
              <a:rPr sz="2400" spc="100" dirty="0">
                <a:latin typeface="Times New Roman"/>
                <a:cs typeface="Times New Roman"/>
              </a:rPr>
              <a:t>format 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60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40" dirty="0">
                <a:latin typeface="Times New Roman"/>
                <a:cs typeface="Times New Roman"/>
              </a:rPr>
              <a:t>source </a:t>
            </a:r>
            <a:r>
              <a:rPr sz="2400" i="1" spc="-20" dirty="0">
                <a:latin typeface="Times New Roman"/>
                <a:cs typeface="Times New Roman"/>
              </a:rPr>
              <a:t>program</a:t>
            </a:r>
            <a:r>
              <a:rPr sz="2400" spc="-20" dirty="0">
                <a:latin typeface="Times New Roman"/>
                <a:cs typeface="Times New Roman"/>
              </a:rPr>
              <a:t>,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assembled</a:t>
            </a:r>
            <a:r>
              <a:rPr sz="2400" spc="7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machine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ts val="2870"/>
              </a:lnSpc>
            </a:pPr>
            <a:r>
              <a:rPr sz="2400" spc="120" dirty="0">
                <a:latin typeface="Times New Roman"/>
                <a:cs typeface="Times New Roman"/>
              </a:rPr>
              <a:t>language </a:t>
            </a:r>
            <a:r>
              <a:rPr sz="2400" spc="95" dirty="0">
                <a:latin typeface="Times New Roman"/>
                <a:cs typeface="Times New Roman"/>
              </a:rPr>
              <a:t>program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60" dirty="0">
                <a:latin typeface="Times New Roman"/>
                <a:cs typeface="Times New Roman"/>
              </a:rPr>
              <a:t>called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i="1" spc="-65" dirty="0">
                <a:latin typeface="Times New Roman"/>
                <a:cs typeface="Times New Roman"/>
              </a:rPr>
              <a:t>object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34" y="10607"/>
            <a:ext cx="388683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 Directives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BF1C5223-D576-421D-9EA4-3664C59C0282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91224" y="6243638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139430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015" indent="-34290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50" dirty="0">
                <a:latin typeface="Times New Roman"/>
                <a:cs typeface="Times New Roman"/>
              </a:rPr>
              <a:t>In </a:t>
            </a:r>
            <a:r>
              <a:rPr sz="2400" spc="100" dirty="0">
                <a:latin typeface="Times New Roman"/>
                <a:cs typeface="Times New Roman"/>
              </a:rPr>
              <a:t>addition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05" dirty="0">
                <a:latin typeface="Times New Roman"/>
                <a:cs typeface="Times New Roman"/>
              </a:rPr>
              <a:t>providing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5" dirty="0">
                <a:latin typeface="Times New Roman"/>
                <a:cs typeface="Times New Roman"/>
              </a:rPr>
              <a:t>mechanism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105" dirty="0">
                <a:latin typeface="Times New Roman"/>
                <a:cs typeface="Times New Roman"/>
              </a:rPr>
              <a:t>representing  </a:t>
            </a:r>
            <a:r>
              <a:rPr sz="2400" spc="95" dirty="0">
                <a:latin typeface="Times New Roman"/>
                <a:cs typeface="Times New Roman"/>
              </a:rPr>
              <a:t>instructions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program,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assembly </a:t>
            </a:r>
            <a:r>
              <a:rPr sz="2400" spc="120" dirty="0">
                <a:latin typeface="Times New Roman"/>
                <a:cs typeface="Times New Roman"/>
              </a:rPr>
              <a:t>language </a:t>
            </a:r>
            <a:r>
              <a:rPr sz="2400" spc="85" dirty="0">
                <a:latin typeface="Times New Roman"/>
                <a:cs typeface="Times New Roman"/>
              </a:rPr>
              <a:t>allows 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programmer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60" dirty="0">
                <a:latin typeface="Times New Roman"/>
                <a:cs typeface="Times New Roman"/>
              </a:rPr>
              <a:t>specify </a:t>
            </a:r>
            <a:r>
              <a:rPr sz="2400" spc="25" dirty="0">
                <a:latin typeface="Times New Roman"/>
                <a:cs typeface="Times New Roman"/>
              </a:rPr>
              <a:t>ot </a:t>
            </a:r>
            <a:r>
              <a:rPr sz="2400" spc="85" dirty="0">
                <a:latin typeface="Times New Roman"/>
                <a:cs typeface="Times New Roman"/>
              </a:rPr>
              <a:t>her </a:t>
            </a:r>
            <a:r>
              <a:rPr sz="2400" spc="90" dirty="0">
                <a:latin typeface="Times New Roman"/>
                <a:cs typeface="Times New Roman"/>
              </a:rPr>
              <a:t>information </a:t>
            </a:r>
            <a:r>
              <a:rPr sz="2400" spc="114" dirty="0">
                <a:latin typeface="Times New Roman"/>
                <a:cs typeface="Times New Roman"/>
              </a:rPr>
              <a:t>needed </a:t>
            </a:r>
            <a:r>
              <a:rPr sz="2400" spc="55" dirty="0">
                <a:latin typeface="Times New Roman"/>
                <a:cs typeface="Times New Roman"/>
              </a:rPr>
              <a:t>to  </a:t>
            </a:r>
            <a:r>
              <a:rPr sz="2400" spc="75" dirty="0">
                <a:latin typeface="Times New Roman"/>
                <a:cs typeface="Times New Roman"/>
              </a:rPr>
              <a:t>translate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source </a:t>
            </a:r>
            <a:r>
              <a:rPr sz="2400" spc="95" dirty="0">
                <a:latin typeface="Times New Roman"/>
                <a:cs typeface="Times New Roman"/>
              </a:rPr>
              <a:t>program </a:t>
            </a:r>
            <a:r>
              <a:rPr sz="2400" spc="80" dirty="0">
                <a:latin typeface="Times New Roman"/>
                <a:cs typeface="Times New Roman"/>
              </a:rPr>
              <a:t>into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20" dirty="0">
                <a:latin typeface="Times New Roman"/>
                <a:cs typeface="Times New Roman"/>
              </a:rPr>
              <a:t>object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5"/>
              </a:lnSpc>
              <a:spcBef>
                <a:spcPts val="55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80" dirty="0">
                <a:latin typeface="Times New Roman"/>
                <a:cs typeface="Times New Roman"/>
              </a:rPr>
              <a:t>Suppose </a:t>
            </a:r>
            <a:r>
              <a:rPr sz="2400" spc="95" dirty="0">
                <a:latin typeface="Times New Roman"/>
                <a:cs typeface="Times New Roman"/>
              </a:rPr>
              <a:t>that the </a:t>
            </a:r>
            <a:r>
              <a:rPr sz="2400" spc="130" dirty="0">
                <a:latin typeface="Times New Roman"/>
                <a:cs typeface="Times New Roman"/>
              </a:rPr>
              <a:t>name </a:t>
            </a:r>
            <a:r>
              <a:rPr sz="2400" spc="15" dirty="0">
                <a:latin typeface="Times New Roman"/>
                <a:cs typeface="Times New Roman"/>
              </a:rPr>
              <a:t>SUM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05" dirty="0">
                <a:latin typeface="Times New Roman"/>
                <a:cs typeface="Times New Roman"/>
              </a:rPr>
              <a:t>represent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362585" marR="211454" indent="-7620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200. </a:t>
            </a: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fact </a:t>
            </a:r>
            <a:r>
              <a:rPr sz="2400" spc="85" dirty="0">
                <a:latin typeface="Times New Roman"/>
                <a:cs typeface="Times New Roman"/>
              </a:rPr>
              <a:t>may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100" dirty="0">
                <a:latin typeface="Times New Roman"/>
                <a:cs typeface="Times New Roman"/>
              </a:rPr>
              <a:t>conveyed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assembler </a:t>
            </a:r>
            <a:r>
              <a:rPr sz="2400" spc="95" dirty="0">
                <a:latin typeface="Times New Roman"/>
                <a:cs typeface="Times New Roman"/>
              </a:rPr>
              <a:t>program  </a:t>
            </a:r>
            <a:r>
              <a:rPr sz="2400" spc="135" dirty="0">
                <a:latin typeface="Times New Roman"/>
                <a:cs typeface="Times New Roman"/>
              </a:rPr>
              <a:t>through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5" dirty="0">
                <a:latin typeface="Times New Roman"/>
                <a:cs typeface="Times New Roman"/>
              </a:rPr>
              <a:t>statement </a:t>
            </a:r>
            <a:r>
              <a:rPr sz="2400" spc="95" dirty="0">
                <a:latin typeface="Times New Roman"/>
                <a:cs typeface="Times New Roman"/>
              </a:rPr>
              <a:t>such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762000" lvl="1" indent="-293370">
              <a:lnSpc>
                <a:spcPct val="100000"/>
              </a:lnSpc>
              <a:spcBef>
                <a:spcPts val="43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62635" algn="l"/>
              </a:tabLst>
            </a:pPr>
            <a:r>
              <a:rPr sz="2000" b="1" spc="30" dirty="0">
                <a:latin typeface="Times New Roman"/>
                <a:cs typeface="Times New Roman"/>
              </a:rPr>
              <a:t>SUM </a:t>
            </a:r>
            <a:r>
              <a:rPr sz="2000" b="1" spc="-10" dirty="0">
                <a:latin typeface="Times New Roman"/>
                <a:cs typeface="Times New Roman"/>
              </a:rPr>
              <a:t>EQU</a:t>
            </a:r>
            <a:r>
              <a:rPr sz="2000" b="1" spc="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200</a:t>
            </a:r>
            <a:endParaRPr sz="2000">
              <a:latin typeface="Times New Roman"/>
              <a:cs typeface="Times New Roman"/>
            </a:endParaRPr>
          </a:p>
          <a:p>
            <a:pPr marL="360680" marR="51435" indent="-348615">
              <a:lnSpc>
                <a:spcPct val="100000"/>
              </a:lnSpc>
              <a:spcBef>
                <a:spcPts val="53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  <a:tab pos="4642485" algn="l"/>
              </a:tabLst>
            </a:pPr>
            <a:r>
              <a:rPr sz="2400" spc="60" dirty="0">
                <a:latin typeface="Times New Roman"/>
                <a:cs typeface="Times New Roman"/>
              </a:rPr>
              <a:t>This </a:t>
            </a:r>
            <a:r>
              <a:rPr sz="2400" spc="105" dirty="0">
                <a:latin typeface="Times New Roman"/>
                <a:cs typeface="Times New Roman"/>
              </a:rPr>
              <a:t>statement </a:t>
            </a:r>
            <a:r>
              <a:rPr sz="2400" spc="70" dirty="0">
                <a:latin typeface="Times New Roman"/>
                <a:cs typeface="Times New Roman"/>
              </a:rPr>
              <a:t>does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not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denote	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95" dirty="0">
                <a:latin typeface="Times New Roman"/>
                <a:cs typeface="Times New Roman"/>
              </a:rPr>
              <a:t>instruction that </a:t>
            </a:r>
            <a:r>
              <a:rPr sz="2400" spc="45" dirty="0">
                <a:latin typeface="Times New Roman"/>
                <a:cs typeface="Times New Roman"/>
              </a:rPr>
              <a:t>will </a:t>
            </a:r>
            <a:r>
              <a:rPr sz="2400" spc="60" dirty="0">
                <a:latin typeface="Times New Roman"/>
                <a:cs typeface="Times New Roman"/>
              </a:rPr>
              <a:t>be  </a:t>
            </a:r>
            <a:r>
              <a:rPr sz="2400" spc="80" dirty="0">
                <a:latin typeface="Times New Roman"/>
                <a:cs typeface="Times New Roman"/>
              </a:rPr>
              <a:t>executed </a:t>
            </a:r>
            <a:r>
              <a:rPr sz="2400" spc="125" dirty="0">
                <a:latin typeface="Times New Roman"/>
                <a:cs typeface="Times New Roman"/>
              </a:rPr>
              <a:t>when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20" dirty="0">
                <a:latin typeface="Times New Roman"/>
                <a:cs typeface="Times New Roman"/>
              </a:rPr>
              <a:t>object </a:t>
            </a:r>
            <a:r>
              <a:rPr sz="2400" spc="95" dirty="0">
                <a:latin typeface="Times New Roman"/>
                <a:cs typeface="Times New Roman"/>
              </a:rPr>
              <a:t>program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run; </a:t>
            </a:r>
            <a:r>
              <a:rPr sz="2400" spc="35" dirty="0">
                <a:latin typeface="Times New Roman"/>
                <a:cs typeface="Times New Roman"/>
              </a:rPr>
              <a:t>it </a:t>
            </a:r>
            <a:r>
              <a:rPr sz="2400" spc="45" dirty="0">
                <a:latin typeface="Times New Roman"/>
                <a:cs typeface="Times New Roman"/>
              </a:rPr>
              <a:t>will </a:t>
            </a:r>
            <a:r>
              <a:rPr sz="2400" spc="65" dirty="0">
                <a:latin typeface="Times New Roman"/>
                <a:cs typeface="Times New Roman"/>
              </a:rPr>
              <a:t>not </a:t>
            </a:r>
            <a:r>
              <a:rPr sz="2400" spc="95" dirty="0">
                <a:latin typeface="Times New Roman"/>
                <a:cs typeface="Times New Roman"/>
              </a:rPr>
              <a:t>even  </a:t>
            </a:r>
            <a:r>
              <a:rPr sz="2400" spc="105" dirty="0">
                <a:latin typeface="Times New Roman"/>
                <a:cs typeface="Times New Roman"/>
              </a:rPr>
              <a:t>appear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20" dirty="0">
                <a:latin typeface="Times New Roman"/>
                <a:cs typeface="Times New Roman"/>
              </a:rPr>
              <a:t>object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9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50" dirty="0">
                <a:latin typeface="Times New Roman"/>
                <a:cs typeface="Times New Roman"/>
              </a:rPr>
              <a:t>Such </a:t>
            </a:r>
            <a:r>
              <a:rPr sz="2000" spc="75" dirty="0">
                <a:latin typeface="Times New Roman"/>
                <a:cs typeface="Times New Roman"/>
              </a:rPr>
              <a:t>statements, </a:t>
            </a:r>
            <a:r>
              <a:rPr sz="2000" spc="50" dirty="0">
                <a:latin typeface="Times New Roman"/>
                <a:cs typeface="Times New Roman"/>
              </a:rPr>
              <a:t>called </a:t>
            </a:r>
            <a:r>
              <a:rPr sz="2000" i="1" spc="-40" dirty="0">
                <a:latin typeface="Times New Roman"/>
                <a:cs typeface="Times New Roman"/>
              </a:rPr>
              <a:t>assembler </a:t>
            </a:r>
            <a:r>
              <a:rPr sz="2000" i="1" spc="-15" dirty="0">
                <a:latin typeface="Times New Roman"/>
                <a:cs typeface="Times New Roman"/>
              </a:rPr>
              <a:t>directives </a:t>
            </a:r>
            <a:r>
              <a:rPr sz="2000" spc="25" dirty="0">
                <a:latin typeface="Times New Roman"/>
                <a:cs typeface="Times New Roman"/>
              </a:rPr>
              <a:t>(or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commands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116" y="10607"/>
            <a:ext cx="192405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CD5F6C45-76DA-4BF2-859D-6DE4D209493D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3021215" y="786765"/>
            <a:ext cx="5615305" cy="19050"/>
          </a:xfrm>
          <a:custGeom>
            <a:avLst/>
            <a:gdLst/>
            <a:ahLst/>
            <a:cxnLst/>
            <a:rect l="l" t="t" r="r" b="b"/>
            <a:pathLst>
              <a:path w="5615305" h="19050">
                <a:moveTo>
                  <a:pt x="0" y="0"/>
                </a:moveTo>
                <a:lnTo>
                  <a:pt x="0" y="19050"/>
                </a:lnTo>
                <a:lnTo>
                  <a:pt x="5614784" y="19050"/>
                </a:lnTo>
                <a:lnTo>
                  <a:pt x="5614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1215" y="960342"/>
          <a:ext cx="5615939" cy="480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25">
                <a:tc>
                  <a:txBody>
                    <a:bodyPr/>
                    <a:lstStyle/>
                    <a:p>
                      <a:pPr marL="92075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Assembler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directives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EQU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77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ORIGIN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DATAWORD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NUM1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RESERVE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ORIGIN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48">
                <a:tc>
                  <a:txBody>
                    <a:bodyPr/>
                    <a:lstStyle/>
                    <a:p>
                      <a:pPr marL="92075">
                        <a:lnSpc>
                          <a:spcPts val="1839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Statements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839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39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MOVE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839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12">
                <a:tc gridSpan="4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064510" algn="l"/>
                          <a:tab pos="452183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generate	MOVE	#NUM1,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148">
                <a:tc>
                  <a:txBody>
                    <a:bodyPr/>
                    <a:lstStyle/>
                    <a:p>
                      <a:pPr marL="149225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machine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77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CLR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77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78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instructions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(R2),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7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#4,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BGTZ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7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MOVE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R0,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Assembler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directives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5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6081" y="732840"/>
            <a:ext cx="382905" cy="324231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15"/>
              </a:spcBef>
            </a:pPr>
            <a:r>
              <a:rPr sz="1600" spc="-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19"/>
              </a:spcBef>
            </a:pPr>
            <a:r>
              <a:rPr sz="1600" spc="-5" dirty="0">
                <a:latin typeface="Arial"/>
                <a:cs typeface="Arial"/>
              </a:rPr>
              <a:t>104</a:t>
            </a:r>
            <a:endParaRPr sz="16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730"/>
              </a:spcBef>
            </a:pPr>
            <a:r>
              <a:rPr sz="1600" spc="-5" dirty="0">
                <a:latin typeface="Arial"/>
                <a:cs typeface="Arial"/>
              </a:rPr>
              <a:t>108</a:t>
            </a:r>
            <a:endParaRPr sz="16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1095"/>
              </a:spcBef>
            </a:pPr>
            <a:r>
              <a:rPr sz="1600" spc="-5" dirty="0">
                <a:latin typeface="Arial"/>
                <a:cs typeface="Arial"/>
              </a:rPr>
              <a:t>112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spc="-5" dirty="0">
                <a:latin typeface="Arial"/>
                <a:cs typeface="Arial"/>
              </a:rPr>
              <a:t>116</a:t>
            </a:r>
            <a:endParaRPr sz="16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15"/>
              </a:spcBef>
            </a:pPr>
            <a:r>
              <a:rPr sz="1600" spc="-5" dirty="0">
                <a:latin typeface="Arial"/>
                <a:cs typeface="Arial"/>
              </a:rPr>
              <a:t>120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600" spc="-5" dirty="0">
                <a:latin typeface="Arial"/>
                <a:cs typeface="Arial"/>
              </a:rPr>
              <a:t>124</a:t>
            </a:r>
            <a:endParaRPr sz="16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20"/>
              </a:spcBef>
            </a:pPr>
            <a:r>
              <a:rPr sz="1600" spc="-5" dirty="0">
                <a:latin typeface="Arial"/>
                <a:cs typeface="Arial"/>
              </a:rPr>
              <a:t>128</a:t>
            </a:r>
            <a:endParaRPr sz="16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latin typeface="Arial"/>
                <a:cs typeface="Arial"/>
              </a:rPr>
              <a:t>132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5137" y="4107941"/>
            <a:ext cx="73151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5137" y="4251197"/>
            <a:ext cx="73151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5137" y="4395215"/>
            <a:ext cx="73151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5137" y="5334000"/>
            <a:ext cx="73151" cy="7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5137" y="5476494"/>
            <a:ext cx="73151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5137" y="5621273"/>
            <a:ext cx="73151" cy="7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56742" y="637984"/>
          <a:ext cx="1871980" cy="5140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618490" algn="l"/>
                        </a:tabLst>
                      </a:pP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Move	</a:t>
                      </a:r>
                      <a:r>
                        <a:rPr sz="1400" b="1" spc="-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N,</a:t>
                      </a:r>
                      <a:r>
                        <a:rPr sz="1400" b="1" spc="-1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Move #NUM1,</a:t>
                      </a:r>
                      <a:r>
                        <a:rPr sz="1400" b="1" spc="-1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Clear</a:t>
                      </a:r>
                      <a:r>
                        <a:rPr sz="1400" b="1" spc="37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R0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9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560070" algn="l"/>
                        </a:tabLst>
                      </a:pPr>
                      <a:r>
                        <a:rPr sz="1400" b="1" spc="-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Add	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(R2) </a:t>
                      </a:r>
                      <a:r>
                        <a:rPr sz="1400" b="1" spc="-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-2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R0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99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560705" algn="l"/>
                        </a:tabLst>
                      </a:pPr>
                      <a:r>
                        <a:rPr sz="1400" b="1" spc="-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Add	#4,</a:t>
                      </a:r>
                      <a:r>
                        <a:rPr sz="1400" b="1" spc="-1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Decrement</a:t>
                      </a:r>
                      <a:r>
                        <a:rPr sz="1400" b="1" spc="-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Branch&gt;0</a:t>
                      </a:r>
                      <a:r>
                        <a:rPr sz="1400" b="1" spc="36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LOOP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77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718820" algn="l"/>
                        </a:tabLst>
                      </a:pP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Move	</a:t>
                      </a:r>
                      <a:r>
                        <a:rPr sz="1400" b="1" spc="-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R0,</a:t>
                      </a:r>
                      <a:r>
                        <a:rPr sz="1400" b="1" spc="-25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9A00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34CC"/>
                      </a:solidFill>
                      <a:prstDash val="solid"/>
                    </a:lnL>
                    <a:lnR w="539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-51699" y="4452177"/>
            <a:ext cx="782320" cy="74676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15"/>
              </a:spcBef>
            </a:pPr>
            <a:r>
              <a:rPr sz="1600" b="1" spc="-5" dirty="0">
                <a:latin typeface="Arial"/>
                <a:cs typeface="Arial"/>
              </a:rPr>
              <a:t>UM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</a:t>
            </a:r>
            <a:endParaRPr sz="1600">
              <a:latin typeface="Arial"/>
              <a:cs typeface="Arial"/>
            </a:endParaRPr>
          </a:p>
          <a:p>
            <a:pPr marL="194310">
              <a:lnSpc>
                <a:spcPct val="100000"/>
              </a:lnSpc>
              <a:spcBef>
                <a:spcPts val="919"/>
              </a:spcBef>
            </a:pPr>
            <a:r>
              <a:rPr sz="2400" b="1" baseline="-6944" dirty="0">
                <a:latin typeface="Arial"/>
                <a:cs typeface="Arial"/>
              </a:rPr>
              <a:t>N</a:t>
            </a:r>
            <a:r>
              <a:rPr sz="2400" b="1" spc="-217" baseline="-694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493" y="5865368"/>
            <a:ext cx="209168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3300"/>
                </a:solidFill>
                <a:latin typeface="Arial"/>
                <a:cs typeface="Arial"/>
              </a:rPr>
              <a:t>Memory</a:t>
            </a:r>
            <a:r>
              <a:rPr sz="1600" b="1" spc="-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3300"/>
                </a:solidFill>
                <a:latin typeface="Arial"/>
                <a:cs typeface="Arial"/>
              </a:rPr>
              <a:t>arrangement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1483" y="5865368"/>
            <a:ext cx="34016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3300"/>
                </a:solidFill>
                <a:latin typeface="Arial"/>
                <a:cs typeface="Arial"/>
              </a:rPr>
              <a:t>Assembly language</a:t>
            </a:r>
            <a:r>
              <a:rPr sz="1600" b="1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3300"/>
                </a:solidFill>
                <a:latin typeface="Arial"/>
                <a:cs typeface="Arial"/>
              </a:rPr>
              <a:t>representation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918" y="10607"/>
            <a:ext cx="325056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Notation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98E37955-D985-4C3A-9B20-04DCA9A99681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35991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312784" cy="454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495300" indent="-35179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110" dirty="0">
                <a:latin typeface="Times New Roman"/>
                <a:cs typeface="Times New Roman"/>
              </a:rPr>
              <a:t>When </a:t>
            </a:r>
            <a:r>
              <a:rPr sz="2400" spc="90" dirty="0">
                <a:latin typeface="Times New Roman"/>
                <a:cs typeface="Times New Roman"/>
              </a:rPr>
              <a:t>dealing </a:t>
            </a:r>
            <a:r>
              <a:rPr sz="2400" spc="85" dirty="0">
                <a:latin typeface="Times New Roman"/>
                <a:cs typeface="Times New Roman"/>
              </a:rPr>
              <a:t>with </a:t>
            </a:r>
            <a:r>
              <a:rPr sz="2400" spc="95" dirty="0">
                <a:latin typeface="Times New Roman"/>
                <a:cs typeface="Times New Roman"/>
              </a:rPr>
              <a:t>numerical </a:t>
            </a:r>
            <a:r>
              <a:rPr sz="2400" spc="75" dirty="0">
                <a:latin typeface="Times New Roman"/>
                <a:cs typeface="Times New Roman"/>
              </a:rPr>
              <a:t>values, </a:t>
            </a:r>
            <a:r>
              <a:rPr sz="2400" spc="70" dirty="0">
                <a:latin typeface="Times New Roman"/>
                <a:cs typeface="Times New Roman"/>
              </a:rPr>
              <a:t>most </a:t>
            </a:r>
            <a:r>
              <a:rPr sz="2400" spc="85" dirty="0">
                <a:latin typeface="Times New Roman"/>
                <a:cs typeface="Times New Roman"/>
              </a:rPr>
              <a:t>assemblers  </a:t>
            </a:r>
            <a:r>
              <a:rPr sz="2400" spc="65" dirty="0">
                <a:latin typeface="Times New Roman"/>
                <a:cs typeface="Times New Roman"/>
              </a:rPr>
              <a:t>allow </a:t>
            </a:r>
            <a:r>
              <a:rPr sz="2400" spc="90" dirty="0">
                <a:latin typeface="Times New Roman"/>
                <a:cs typeface="Times New Roman"/>
              </a:rPr>
              <a:t>numerical </a:t>
            </a:r>
            <a:r>
              <a:rPr sz="2400" spc="80" dirty="0">
                <a:latin typeface="Times New Roman"/>
                <a:cs typeface="Times New Roman"/>
              </a:rPr>
              <a:t>values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60" dirty="0">
                <a:latin typeface="Times New Roman"/>
                <a:cs typeface="Times New Roman"/>
              </a:rPr>
              <a:t>specified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80" dirty="0">
                <a:latin typeface="Times New Roman"/>
                <a:cs typeface="Times New Roman"/>
              </a:rPr>
              <a:t>different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ways</a:t>
            </a:r>
            <a:endParaRPr sz="2400">
              <a:latin typeface="Times New Roman"/>
              <a:cs typeface="Times New Roman"/>
            </a:endParaRPr>
          </a:p>
          <a:p>
            <a:pPr marL="363220" marR="81280" indent="-351155">
              <a:lnSpc>
                <a:spcPct val="100000"/>
              </a:lnSpc>
              <a:spcBef>
                <a:spcPts val="56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85" dirty="0">
                <a:latin typeface="Times New Roman"/>
                <a:cs typeface="Times New Roman"/>
              </a:rPr>
              <a:t>example, </a:t>
            </a:r>
            <a:r>
              <a:rPr sz="2400" spc="100" dirty="0">
                <a:latin typeface="Times New Roman"/>
                <a:cs typeface="Times New Roman"/>
              </a:rPr>
              <a:t>consider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0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93, </a:t>
            </a:r>
            <a:r>
              <a:rPr sz="2400" spc="90" dirty="0">
                <a:latin typeface="Times New Roman"/>
                <a:cs typeface="Times New Roman"/>
              </a:rPr>
              <a:t>which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105" dirty="0">
                <a:latin typeface="Times New Roman"/>
                <a:cs typeface="Times New Roman"/>
              </a:rPr>
              <a:t>represented 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35" dirty="0">
                <a:latin typeface="Times New Roman"/>
                <a:cs typeface="Times New Roman"/>
              </a:rPr>
              <a:t>8-bit </a:t>
            </a:r>
            <a:r>
              <a:rPr sz="2400" spc="75" dirty="0">
                <a:latin typeface="Times New Roman"/>
                <a:cs typeface="Times New Roman"/>
              </a:rPr>
              <a:t>binary </a:t>
            </a:r>
            <a:r>
              <a:rPr sz="2400" spc="10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01011101. </a:t>
            </a:r>
            <a:r>
              <a:rPr sz="2400" spc="5" dirty="0">
                <a:latin typeface="Times New Roman"/>
                <a:cs typeface="Times New Roman"/>
              </a:rPr>
              <a:t>If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value </a:t>
            </a:r>
            <a:r>
              <a:rPr sz="2400" spc="25" dirty="0">
                <a:latin typeface="Times New Roman"/>
                <a:cs typeface="Times New Roman"/>
              </a:rPr>
              <a:t>is to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370840">
              <a:lnSpc>
                <a:spcPts val="2870"/>
              </a:lnSpc>
            </a:pP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50" dirty="0">
                <a:latin typeface="Times New Roman"/>
                <a:cs typeface="Times New Roman"/>
              </a:rPr>
              <a:t>as </a:t>
            </a:r>
            <a:r>
              <a:rPr sz="2400" spc="105" dirty="0">
                <a:latin typeface="Times New Roman"/>
                <a:cs typeface="Times New Roman"/>
              </a:rPr>
              <a:t>immediate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operand,</a:t>
            </a:r>
            <a:endParaRPr sz="24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0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20" dirty="0">
                <a:latin typeface="Times New Roman"/>
                <a:cs typeface="Times New Roman"/>
              </a:rPr>
              <a:t>It </a:t>
            </a:r>
            <a:r>
              <a:rPr sz="2000" spc="60" dirty="0">
                <a:latin typeface="Times New Roman"/>
                <a:cs typeface="Times New Roman"/>
              </a:rPr>
              <a:t>can </a:t>
            </a:r>
            <a:r>
              <a:rPr sz="2000" spc="25" dirty="0">
                <a:latin typeface="Times New Roman"/>
                <a:cs typeface="Times New Roman"/>
              </a:rPr>
              <a:t>be </a:t>
            </a:r>
            <a:r>
              <a:rPr sz="2000" spc="65" dirty="0">
                <a:latin typeface="Times New Roman"/>
                <a:cs typeface="Times New Roman"/>
              </a:rPr>
              <a:t>given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70" dirty="0">
                <a:latin typeface="Times New Roman"/>
                <a:cs typeface="Times New Roman"/>
              </a:rPr>
              <a:t>decimal </a:t>
            </a:r>
            <a:r>
              <a:rPr sz="2000" spc="90" dirty="0">
                <a:latin typeface="Times New Roman"/>
                <a:cs typeface="Times New Roman"/>
              </a:rPr>
              <a:t>number 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35" dirty="0">
                <a:latin typeface="Times New Roman"/>
                <a:cs typeface="Times New Roman"/>
              </a:rPr>
              <a:t>ADD </a:t>
            </a:r>
            <a:r>
              <a:rPr sz="2000" spc="25" dirty="0">
                <a:latin typeface="Times New Roman"/>
                <a:cs typeface="Times New Roman"/>
              </a:rPr>
              <a:t>#93,  </a:t>
            </a:r>
            <a:r>
              <a:rPr sz="2000" spc="-10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  <a:p>
            <a:pPr marL="759460" marR="252729" lvl="1" indent="-290195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20" dirty="0">
                <a:latin typeface="Times New Roman"/>
                <a:cs typeface="Times New Roman"/>
              </a:rPr>
              <a:t>It </a:t>
            </a:r>
            <a:r>
              <a:rPr sz="2000" spc="60" dirty="0">
                <a:latin typeface="Times New Roman"/>
                <a:cs typeface="Times New Roman"/>
              </a:rPr>
              <a:t>can </a:t>
            </a:r>
            <a:r>
              <a:rPr sz="2000" spc="20" dirty="0">
                <a:latin typeface="Times New Roman"/>
                <a:cs typeface="Times New Roman"/>
              </a:rPr>
              <a:t>be </a:t>
            </a:r>
            <a:r>
              <a:rPr sz="2000" spc="65" dirty="0">
                <a:latin typeface="Times New Roman"/>
                <a:cs typeface="Times New Roman"/>
              </a:rPr>
              <a:t>given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60" dirty="0">
                <a:latin typeface="Times New Roman"/>
                <a:cs typeface="Times New Roman"/>
              </a:rPr>
              <a:t>binary </a:t>
            </a:r>
            <a:r>
              <a:rPr sz="2000" spc="80" dirty="0">
                <a:latin typeface="Times New Roman"/>
                <a:cs typeface="Times New Roman"/>
              </a:rPr>
              <a:t>number,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50" dirty="0">
                <a:latin typeface="Times New Roman"/>
                <a:cs typeface="Times New Roman"/>
              </a:rPr>
              <a:t>ADD  </a:t>
            </a:r>
            <a:r>
              <a:rPr sz="2000" spc="15" dirty="0">
                <a:latin typeface="Times New Roman"/>
                <a:cs typeface="Times New Roman"/>
              </a:rPr>
              <a:t>#%01011101,R1 </a:t>
            </a:r>
            <a:r>
              <a:rPr sz="2000" spc="25" dirty="0">
                <a:latin typeface="Times New Roman"/>
                <a:cs typeface="Times New Roman"/>
              </a:rPr>
              <a:t>(a </a:t>
            </a:r>
            <a:r>
              <a:rPr sz="2000" spc="60" dirty="0">
                <a:latin typeface="Times New Roman"/>
                <a:cs typeface="Times New Roman"/>
              </a:rPr>
              <a:t>binary </a:t>
            </a:r>
            <a:r>
              <a:rPr sz="2000" spc="85" dirty="0">
                <a:latin typeface="Times New Roman"/>
                <a:cs typeface="Times New Roman"/>
              </a:rPr>
              <a:t>number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75" dirty="0">
                <a:latin typeface="Times New Roman"/>
                <a:cs typeface="Times New Roman"/>
              </a:rPr>
              <a:t>identified </a:t>
            </a:r>
            <a:r>
              <a:rPr sz="2000" spc="25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45" dirty="0">
                <a:latin typeface="Times New Roman"/>
                <a:cs typeface="Times New Roman"/>
              </a:rPr>
              <a:t>prefix </a:t>
            </a:r>
            <a:r>
              <a:rPr sz="2000" spc="85" dirty="0">
                <a:latin typeface="Times New Roman"/>
                <a:cs typeface="Times New Roman"/>
              </a:rPr>
              <a:t>symbol  </a:t>
            </a:r>
            <a:r>
              <a:rPr sz="2000" spc="75" dirty="0">
                <a:latin typeface="Times New Roman"/>
                <a:cs typeface="Times New Roman"/>
              </a:rPr>
              <a:t>such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80" dirty="0">
                <a:latin typeface="Times New Roman"/>
                <a:cs typeface="Times New Roman"/>
              </a:rPr>
              <a:t>percent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sign)</a:t>
            </a:r>
            <a:endParaRPr sz="2000">
              <a:latin typeface="Times New Roman"/>
              <a:cs typeface="Times New Roman"/>
            </a:endParaRPr>
          </a:p>
          <a:p>
            <a:pPr marL="762635" marR="176530" lvl="1" indent="-293370">
              <a:lnSpc>
                <a:spcPct val="100000"/>
              </a:lnSpc>
              <a:spcBef>
                <a:spcPts val="48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55650" algn="l"/>
              </a:tabLst>
            </a:pPr>
            <a:r>
              <a:rPr sz="2000" spc="20" dirty="0">
                <a:latin typeface="Times New Roman"/>
                <a:cs typeface="Times New Roman"/>
              </a:rPr>
              <a:t>It </a:t>
            </a:r>
            <a:r>
              <a:rPr sz="2000" spc="30" dirty="0">
                <a:latin typeface="Times New Roman"/>
                <a:cs typeface="Times New Roman"/>
              </a:rPr>
              <a:t>also </a:t>
            </a:r>
            <a:r>
              <a:rPr sz="2000" spc="60" dirty="0">
                <a:latin typeface="Times New Roman"/>
                <a:cs typeface="Times New Roman"/>
              </a:rPr>
              <a:t>can </a:t>
            </a:r>
            <a:r>
              <a:rPr sz="2000" spc="25" dirty="0">
                <a:latin typeface="Times New Roman"/>
                <a:cs typeface="Times New Roman"/>
              </a:rPr>
              <a:t>be </a:t>
            </a:r>
            <a:r>
              <a:rPr sz="2000" spc="65" dirty="0">
                <a:latin typeface="Times New Roman"/>
                <a:cs typeface="Times New Roman"/>
              </a:rPr>
              <a:t>given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90" dirty="0">
                <a:latin typeface="Times New Roman"/>
                <a:cs typeface="Times New Roman"/>
              </a:rPr>
              <a:t>hexadecimal </a:t>
            </a:r>
            <a:r>
              <a:rPr sz="2000" spc="80" dirty="0">
                <a:latin typeface="Times New Roman"/>
                <a:cs typeface="Times New Roman"/>
              </a:rPr>
              <a:t>number,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instruction  </a:t>
            </a:r>
            <a:r>
              <a:rPr sz="2000" spc="35" dirty="0">
                <a:latin typeface="Times New Roman"/>
                <a:cs typeface="Times New Roman"/>
              </a:rPr>
              <a:t>ADD </a:t>
            </a:r>
            <a:r>
              <a:rPr sz="2000" spc="40" dirty="0">
                <a:latin typeface="Times New Roman"/>
                <a:cs typeface="Times New Roman"/>
              </a:rPr>
              <a:t>#$5D, </a:t>
            </a:r>
            <a:r>
              <a:rPr sz="2000" spc="-5" dirty="0">
                <a:latin typeface="Times New Roman"/>
                <a:cs typeface="Times New Roman"/>
              </a:rPr>
              <a:t>R1 </a:t>
            </a:r>
            <a:r>
              <a:rPr sz="2000" spc="25" dirty="0">
                <a:latin typeface="Times New Roman"/>
                <a:cs typeface="Times New Roman"/>
              </a:rPr>
              <a:t>(a </a:t>
            </a:r>
            <a:r>
              <a:rPr sz="2000" spc="80" dirty="0">
                <a:latin typeface="Times New Roman"/>
                <a:cs typeface="Times New Roman"/>
              </a:rPr>
              <a:t>hexadecimal </a:t>
            </a:r>
            <a:r>
              <a:rPr sz="2000" spc="90" dirty="0">
                <a:latin typeface="Times New Roman"/>
                <a:cs typeface="Times New Roman"/>
              </a:rPr>
              <a:t>num </a:t>
            </a:r>
            <a:r>
              <a:rPr sz="2000" spc="35" dirty="0">
                <a:latin typeface="Times New Roman"/>
                <a:cs typeface="Times New Roman"/>
              </a:rPr>
              <a:t>ber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75" dirty="0">
                <a:latin typeface="Times New Roman"/>
                <a:cs typeface="Times New Roman"/>
              </a:rPr>
              <a:t>identified </a:t>
            </a:r>
            <a:r>
              <a:rPr sz="2000" spc="25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prefix</a:t>
            </a:r>
            <a:endParaRPr sz="200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</a:pPr>
            <a:r>
              <a:rPr sz="2000" spc="80" dirty="0">
                <a:latin typeface="Times New Roman"/>
                <a:cs typeface="Times New Roman"/>
              </a:rPr>
              <a:t>symbol </a:t>
            </a:r>
            <a:r>
              <a:rPr sz="2000" spc="75" dirty="0">
                <a:latin typeface="Times New Roman"/>
                <a:cs typeface="Times New Roman"/>
              </a:rPr>
              <a:t>such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55" dirty="0">
                <a:latin typeface="Times New Roman"/>
                <a:cs typeface="Times New Roman"/>
              </a:rPr>
              <a:t>dollar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sign)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4963" y="1650492"/>
            <a:ext cx="5873750" cy="3107055"/>
            <a:chOff x="1004963" y="1650492"/>
            <a:chExt cx="5873750" cy="3107055"/>
          </a:xfrm>
        </p:grpSpPr>
        <p:sp>
          <p:nvSpPr>
            <p:cNvPr id="3" name="object 3"/>
            <p:cNvSpPr/>
            <p:nvPr/>
          </p:nvSpPr>
          <p:spPr>
            <a:xfrm>
              <a:off x="6802247" y="2957322"/>
              <a:ext cx="76200" cy="719455"/>
            </a:xfrm>
            <a:custGeom>
              <a:avLst/>
              <a:gdLst/>
              <a:ahLst/>
              <a:cxnLst/>
              <a:rect l="l" t="t" r="r" b="b"/>
              <a:pathLst>
                <a:path w="76200" h="719454">
                  <a:moveTo>
                    <a:pt x="48018" y="686199"/>
                  </a:moveTo>
                  <a:lnTo>
                    <a:pt x="48018" y="605027"/>
                  </a:lnTo>
                  <a:lnTo>
                    <a:pt x="28968" y="605027"/>
                  </a:lnTo>
                  <a:lnTo>
                    <a:pt x="28936" y="592074"/>
                  </a:lnTo>
                  <a:lnTo>
                    <a:pt x="0" y="592074"/>
                  </a:lnTo>
                  <a:lnTo>
                    <a:pt x="38100" y="719327"/>
                  </a:lnTo>
                  <a:lnTo>
                    <a:pt x="48018" y="686199"/>
                  </a:lnTo>
                  <a:close/>
                </a:path>
                <a:path w="76200" h="719454">
                  <a:moveTo>
                    <a:pt x="47986" y="592074"/>
                  </a:moveTo>
                  <a:lnTo>
                    <a:pt x="46494" y="0"/>
                  </a:lnTo>
                  <a:lnTo>
                    <a:pt x="27444" y="0"/>
                  </a:lnTo>
                  <a:lnTo>
                    <a:pt x="28936" y="592074"/>
                  </a:lnTo>
                  <a:lnTo>
                    <a:pt x="47986" y="592074"/>
                  </a:lnTo>
                  <a:close/>
                </a:path>
                <a:path w="76200" h="719454">
                  <a:moveTo>
                    <a:pt x="48018" y="605027"/>
                  </a:moveTo>
                  <a:lnTo>
                    <a:pt x="47986" y="592074"/>
                  </a:lnTo>
                  <a:lnTo>
                    <a:pt x="28936" y="592074"/>
                  </a:lnTo>
                  <a:lnTo>
                    <a:pt x="28968" y="605027"/>
                  </a:lnTo>
                  <a:lnTo>
                    <a:pt x="48018" y="605027"/>
                  </a:lnTo>
                  <a:close/>
                </a:path>
                <a:path w="76200" h="719454">
                  <a:moveTo>
                    <a:pt x="76200" y="592074"/>
                  </a:moveTo>
                  <a:lnTo>
                    <a:pt x="47986" y="592074"/>
                  </a:lnTo>
                  <a:lnTo>
                    <a:pt x="48018" y="686199"/>
                  </a:lnTo>
                  <a:lnTo>
                    <a:pt x="76200" y="592074"/>
                  </a:lnTo>
                  <a:close/>
                </a:path>
              </a:pathLst>
            </a:custGeom>
            <a:solidFill>
              <a:srgbClr val="34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963" y="2164842"/>
              <a:ext cx="1225550" cy="574675"/>
            </a:xfrm>
            <a:custGeom>
              <a:avLst/>
              <a:gdLst/>
              <a:ahLst/>
              <a:cxnLst/>
              <a:rect l="l" t="t" r="r" b="b"/>
              <a:pathLst>
                <a:path w="1225550" h="574675">
                  <a:moveTo>
                    <a:pt x="1225296" y="574548"/>
                  </a:moveTo>
                  <a:lnTo>
                    <a:pt x="1225296" y="0"/>
                  </a:lnTo>
                  <a:lnTo>
                    <a:pt x="0" y="0"/>
                  </a:lnTo>
                  <a:lnTo>
                    <a:pt x="0" y="574548"/>
                  </a:lnTo>
                  <a:lnTo>
                    <a:pt x="1225296" y="574548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0689" y="1722120"/>
              <a:ext cx="4872355" cy="586105"/>
            </a:xfrm>
            <a:custGeom>
              <a:avLst/>
              <a:gdLst/>
              <a:ahLst/>
              <a:cxnLst/>
              <a:rect l="l" t="t" r="r" b="b"/>
              <a:pathLst>
                <a:path w="4872355" h="586105">
                  <a:moveTo>
                    <a:pt x="4843259" y="458724"/>
                  </a:moveTo>
                  <a:lnTo>
                    <a:pt x="4843259" y="4572"/>
                  </a:lnTo>
                  <a:lnTo>
                    <a:pt x="4839449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442722"/>
                  </a:lnTo>
                  <a:lnTo>
                    <a:pt x="9143" y="442722"/>
                  </a:lnTo>
                  <a:lnTo>
                    <a:pt x="9143" y="19050"/>
                  </a:lnTo>
                  <a:lnTo>
                    <a:pt x="19049" y="9906"/>
                  </a:lnTo>
                  <a:lnTo>
                    <a:pt x="19049" y="19050"/>
                  </a:lnTo>
                  <a:lnTo>
                    <a:pt x="4824209" y="19050"/>
                  </a:lnTo>
                  <a:lnTo>
                    <a:pt x="4824209" y="9906"/>
                  </a:lnTo>
                  <a:lnTo>
                    <a:pt x="4834128" y="19050"/>
                  </a:lnTo>
                  <a:lnTo>
                    <a:pt x="4834128" y="458724"/>
                  </a:lnTo>
                  <a:lnTo>
                    <a:pt x="4843259" y="458724"/>
                  </a:lnTo>
                  <a:close/>
                </a:path>
                <a:path w="4872355" h="586105">
                  <a:moveTo>
                    <a:pt x="19049" y="19050"/>
                  </a:moveTo>
                  <a:lnTo>
                    <a:pt x="19049" y="9906"/>
                  </a:lnTo>
                  <a:lnTo>
                    <a:pt x="9143" y="19050"/>
                  </a:lnTo>
                  <a:lnTo>
                    <a:pt x="19049" y="19050"/>
                  </a:lnTo>
                  <a:close/>
                </a:path>
                <a:path w="4872355" h="586105">
                  <a:moveTo>
                    <a:pt x="19049" y="442722"/>
                  </a:moveTo>
                  <a:lnTo>
                    <a:pt x="19049" y="19050"/>
                  </a:lnTo>
                  <a:lnTo>
                    <a:pt x="9143" y="19050"/>
                  </a:lnTo>
                  <a:lnTo>
                    <a:pt x="9143" y="442722"/>
                  </a:lnTo>
                  <a:lnTo>
                    <a:pt x="19049" y="442722"/>
                  </a:lnTo>
                  <a:close/>
                </a:path>
                <a:path w="4872355" h="586105">
                  <a:moveTo>
                    <a:pt x="4872228" y="458724"/>
                  </a:moveTo>
                  <a:lnTo>
                    <a:pt x="4796028" y="458724"/>
                  </a:lnTo>
                  <a:lnTo>
                    <a:pt x="4824209" y="552849"/>
                  </a:lnTo>
                  <a:lnTo>
                    <a:pt x="4824209" y="471678"/>
                  </a:lnTo>
                  <a:lnTo>
                    <a:pt x="4843259" y="471678"/>
                  </a:lnTo>
                  <a:lnTo>
                    <a:pt x="4843259" y="555479"/>
                  </a:lnTo>
                  <a:lnTo>
                    <a:pt x="4872228" y="458724"/>
                  </a:lnTo>
                  <a:close/>
                </a:path>
                <a:path w="4872355" h="586105">
                  <a:moveTo>
                    <a:pt x="4834128" y="19050"/>
                  </a:moveTo>
                  <a:lnTo>
                    <a:pt x="4824209" y="9906"/>
                  </a:lnTo>
                  <a:lnTo>
                    <a:pt x="4824209" y="19050"/>
                  </a:lnTo>
                  <a:lnTo>
                    <a:pt x="4834128" y="19050"/>
                  </a:lnTo>
                  <a:close/>
                </a:path>
                <a:path w="4872355" h="586105">
                  <a:moveTo>
                    <a:pt x="4834128" y="458724"/>
                  </a:moveTo>
                  <a:lnTo>
                    <a:pt x="4834128" y="19050"/>
                  </a:lnTo>
                  <a:lnTo>
                    <a:pt x="4824209" y="19050"/>
                  </a:lnTo>
                  <a:lnTo>
                    <a:pt x="4824209" y="458724"/>
                  </a:lnTo>
                  <a:lnTo>
                    <a:pt x="4834128" y="458724"/>
                  </a:lnTo>
                  <a:close/>
                </a:path>
                <a:path w="4872355" h="586105">
                  <a:moveTo>
                    <a:pt x="4843259" y="555479"/>
                  </a:moveTo>
                  <a:lnTo>
                    <a:pt x="4843259" y="471678"/>
                  </a:lnTo>
                  <a:lnTo>
                    <a:pt x="4824209" y="471678"/>
                  </a:lnTo>
                  <a:lnTo>
                    <a:pt x="4824209" y="552849"/>
                  </a:lnTo>
                  <a:lnTo>
                    <a:pt x="4834128" y="585978"/>
                  </a:lnTo>
                  <a:lnTo>
                    <a:pt x="4843259" y="555479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9343" y="1650492"/>
              <a:ext cx="2136775" cy="730885"/>
            </a:xfrm>
            <a:custGeom>
              <a:avLst/>
              <a:gdLst/>
              <a:ahLst/>
              <a:cxnLst/>
              <a:rect l="l" t="t" r="r" b="b"/>
              <a:pathLst>
                <a:path w="2136775" h="730885">
                  <a:moveTo>
                    <a:pt x="76200" y="387858"/>
                  </a:moveTo>
                  <a:lnTo>
                    <a:pt x="0" y="387858"/>
                  </a:lnTo>
                  <a:lnTo>
                    <a:pt x="28193" y="481462"/>
                  </a:lnTo>
                  <a:lnTo>
                    <a:pt x="28193" y="400050"/>
                  </a:lnTo>
                  <a:lnTo>
                    <a:pt x="47243" y="400050"/>
                  </a:lnTo>
                  <a:lnTo>
                    <a:pt x="47243" y="483991"/>
                  </a:lnTo>
                  <a:lnTo>
                    <a:pt x="76200" y="387858"/>
                  </a:lnTo>
                  <a:close/>
                </a:path>
                <a:path w="2136775" h="730885">
                  <a:moveTo>
                    <a:pt x="2136648" y="730757"/>
                  </a:moveTo>
                  <a:lnTo>
                    <a:pt x="2136648" y="4571"/>
                  </a:lnTo>
                  <a:lnTo>
                    <a:pt x="2132076" y="0"/>
                  </a:lnTo>
                  <a:lnTo>
                    <a:pt x="32765" y="0"/>
                  </a:lnTo>
                  <a:lnTo>
                    <a:pt x="28193" y="4572"/>
                  </a:lnTo>
                  <a:lnTo>
                    <a:pt x="28193" y="387858"/>
                  </a:lnTo>
                  <a:lnTo>
                    <a:pt x="38100" y="387858"/>
                  </a:lnTo>
                  <a:lnTo>
                    <a:pt x="38100" y="19050"/>
                  </a:lnTo>
                  <a:lnTo>
                    <a:pt x="47243" y="9906"/>
                  </a:lnTo>
                  <a:lnTo>
                    <a:pt x="47243" y="19050"/>
                  </a:lnTo>
                  <a:lnTo>
                    <a:pt x="2117598" y="19050"/>
                  </a:lnTo>
                  <a:lnTo>
                    <a:pt x="2117598" y="9906"/>
                  </a:lnTo>
                  <a:lnTo>
                    <a:pt x="2126741" y="19050"/>
                  </a:lnTo>
                  <a:lnTo>
                    <a:pt x="2126741" y="730757"/>
                  </a:lnTo>
                  <a:lnTo>
                    <a:pt x="2136648" y="730757"/>
                  </a:lnTo>
                  <a:close/>
                </a:path>
                <a:path w="2136775" h="730885">
                  <a:moveTo>
                    <a:pt x="47243" y="483991"/>
                  </a:moveTo>
                  <a:lnTo>
                    <a:pt x="47243" y="400050"/>
                  </a:lnTo>
                  <a:lnTo>
                    <a:pt x="28193" y="400050"/>
                  </a:lnTo>
                  <a:lnTo>
                    <a:pt x="28193" y="481462"/>
                  </a:lnTo>
                  <a:lnTo>
                    <a:pt x="38100" y="514350"/>
                  </a:lnTo>
                  <a:lnTo>
                    <a:pt x="47243" y="483991"/>
                  </a:lnTo>
                  <a:close/>
                </a:path>
                <a:path w="2136775" h="730885">
                  <a:moveTo>
                    <a:pt x="47243" y="19050"/>
                  </a:moveTo>
                  <a:lnTo>
                    <a:pt x="47243" y="9906"/>
                  </a:lnTo>
                  <a:lnTo>
                    <a:pt x="38100" y="19050"/>
                  </a:lnTo>
                  <a:lnTo>
                    <a:pt x="47243" y="19050"/>
                  </a:lnTo>
                  <a:close/>
                </a:path>
                <a:path w="2136775" h="730885">
                  <a:moveTo>
                    <a:pt x="47243" y="387858"/>
                  </a:moveTo>
                  <a:lnTo>
                    <a:pt x="47243" y="19050"/>
                  </a:lnTo>
                  <a:lnTo>
                    <a:pt x="38100" y="19050"/>
                  </a:lnTo>
                  <a:lnTo>
                    <a:pt x="38100" y="387858"/>
                  </a:lnTo>
                  <a:lnTo>
                    <a:pt x="47243" y="387858"/>
                  </a:lnTo>
                  <a:close/>
                </a:path>
                <a:path w="2136775" h="730885">
                  <a:moveTo>
                    <a:pt x="2126741" y="19050"/>
                  </a:moveTo>
                  <a:lnTo>
                    <a:pt x="2117598" y="9906"/>
                  </a:lnTo>
                  <a:lnTo>
                    <a:pt x="2117598" y="19050"/>
                  </a:lnTo>
                  <a:lnTo>
                    <a:pt x="2126741" y="19050"/>
                  </a:lnTo>
                  <a:close/>
                </a:path>
                <a:path w="2136775" h="730885">
                  <a:moveTo>
                    <a:pt x="2126741" y="730757"/>
                  </a:moveTo>
                  <a:lnTo>
                    <a:pt x="2126741" y="19050"/>
                  </a:lnTo>
                  <a:lnTo>
                    <a:pt x="2117598" y="19050"/>
                  </a:lnTo>
                  <a:lnTo>
                    <a:pt x="2117598" y="730757"/>
                  </a:lnTo>
                  <a:lnTo>
                    <a:pt x="2126741" y="730757"/>
                  </a:lnTo>
                  <a:close/>
                </a:path>
              </a:pathLst>
            </a:custGeom>
            <a:solidFill>
              <a:srgbClr val="013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4963" y="2164842"/>
              <a:ext cx="1224280" cy="576580"/>
            </a:xfrm>
            <a:custGeom>
              <a:avLst/>
              <a:gdLst/>
              <a:ahLst/>
              <a:cxnLst/>
              <a:rect l="l" t="t" r="r" b="b"/>
              <a:pathLst>
                <a:path w="1224280" h="576580">
                  <a:moveTo>
                    <a:pt x="1223772" y="576072"/>
                  </a:moveTo>
                  <a:lnTo>
                    <a:pt x="1223772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223772" y="576072"/>
                  </a:lnTo>
                  <a:close/>
                </a:path>
              </a:pathLst>
            </a:custGeom>
            <a:solidFill>
              <a:srgbClr val="8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5917" y="2957322"/>
              <a:ext cx="76200" cy="1800225"/>
            </a:xfrm>
            <a:custGeom>
              <a:avLst/>
              <a:gdLst/>
              <a:ahLst/>
              <a:cxnLst/>
              <a:rect l="l" t="t" r="r" b="b"/>
              <a:pathLst>
                <a:path w="76200" h="1800225">
                  <a:moveTo>
                    <a:pt x="76200" y="127253"/>
                  </a:moveTo>
                  <a:lnTo>
                    <a:pt x="38100" y="0"/>
                  </a:lnTo>
                  <a:lnTo>
                    <a:pt x="0" y="127253"/>
                  </a:lnTo>
                  <a:lnTo>
                    <a:pt x="28182" y="127253"/>
                  </a:lnTo>
                  <a:lnTo>
                    <a:pt x="28193" y="114300"/>
                  </a:lnTo>
                  <a:lnTo>
                    <a:pt x="47243" y="114300"/>
                  </a:lnTo>
                  <a:lnTo>
                    <a:pt x="47243" y="127253"/>
                  </a:lnTo>
                  <a:lnTo>
                    <a:pt x="76200" y="127253"/>
                  </a:lnTo>
                  <a:close/>
                </a:path>
                <a:path w="76200" h="1800225">
                  <a:moveTo>
                    <a:pt x="47232" y="127253"/>
                  </a:moveTo>
                  <a:lnTo>
                    <a:pt x="28182" y="127253"/>
                  </a:lnTo>
                  <a:lnTo>
                    <a:pt x="26669" y="1799843"/>
                  </a:lnTo>
                  <a:lnTo>
                    <a:pt x="45719" y="1799843"/>
                  </a:lnTo>
                  <a:lnTo>
                    <a:pt x="47232" y="127253"/>
                  </a:lnTo>
                  <a:close/>
                </a:path>
                <a:path w="76200" h="1800225">
                  <a:moveTo>
                    <a:pt x="47243" y="114300"/>
                  </a:moveTo>
                  <a:lnTo>
                    <a:pt x="28193" y="114300"/>
                  </a:lnTo>
                  <a:lnTo>
                    <a:pt x="28182" y="127253"/>
                  </a:lnTo>
                  <a:lnTo>
                    <a:pt x="47232" y="127253"/>
                  </a:lnTo>
                  <a:lnTo>
                    <a:pt x="47243" y="114300"/>
                  </a:lnTo>
                  <a:close/>
                </a:path>
                <a:path w="76200" h="1800225">
                  <a:moveTo>
                    <a:pt x="47243" y="127253"/>
                  </a:moveTo>
                  <a:lnTo>
                    <a:pt x="47243" y="114300"/>
                  </a:lnTo>
                  <a:lnTo>
                    <a:pt x="47232" y="127253"/>
                  </a:lnTo>
                  <a:close/>
                </a:path>
              </a:pathLst>
            </a:custGeom>
            <a:solidFill>
              <a:srgbClr val="013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7352" y="10607"/>
            <a:ext cx="566356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Input/Output Operations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23D4AFDD-A5E1-4C7C-9F6E-A45985457B27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64564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10" name="object 10"/>
          <p:cNvSpPr txBox="1"/>
          <p:nvPr/>
        </p:nvSpPr>
        <p:spPr>
          <a:xfrm>
            <a:off x="149485" y="663955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50" dirty="0">
                <a:latin typeface="Times New Roman"/>
                <a:cs typeface="Times New Roman"/>
              </a:rPr>
              <a:t>Bus </a:t>
            </a:r>
            <a:r>
              <a:rPr sz="2400" spc="80" dirty="0">
                <a:latin typeface="Times New Roman"/>
                <a:cs typeface="Times New Roman"/>
              </a:rPr>
              <a:t>connection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65" dirty="0">
                <a:latin typeface="Times New Roman"/>
                <a:cs typeface="Times New Roman"/>
              </a:rPr>
              <a:t>processor, </a:t>
            </a:r>
            <a:r>
              <a:rPr sz="2400" spc="85" dirty="0">
                <a:latin typeface="Times New Roman"/>
                <a:cs typeface="Times New Roman"/>
              </a:rPr>
              <a:t>keyboard,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display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841" y="2164842"/>
            <a:ext cx="1656080" cy="792480"/>
          </a:xfrm>
          <a:prstGeom prst="rect">
            <a:avLst/>
          </a:prstGeom>
          <a:ln w="28575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2000" spc="40" dirty="0">
                <a:latin typeface="Times New Roman"/>
                <a:cs typeface="Times New Roman"/>
              </a:rPr>
              <a:t>Processor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69043" y="2164842"/>
            <a:ext cx="1798320" cy="2159635"/>
          </a:xfrm>
          <a:custGeom>
            <a:avLst/>
            <a:gdLst/>
            <a:ahLst/>
            <a:cxnLst/>
            <a:rect l="l" t="t" r="r" b="b"/>
            <a:pathLst>
              <a:path w="1798320" h="2159635">
                <a:moveTo>
                  <a:pt x="0" y="0"/>
                </a:moveTo>
                <a:lnTo>
                  <a:pt x="0" y="2159508"/>
                </a:lnTo>
                <a:lnTo>
                  <a:pt x="1798319" y="2159507"/>
                </a:lnTo>
                <a:lnTo>
                  <a:pt x="179831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54793" y="2381250"/>
            <a:ext cx="1224280" cy="576580"/>
          </a:xfrm>
          <a:prstGeom prst="rect">
            <a:avLst/>
          </a:prstGeom>
          <a:solidFill>
            <a:srgbClr val="8FFFFC"/>
          </a:solidFill>
          <a:ln w="38100">
            <a:solidFill>
              <a:srgbClr val="0134CC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360"/>
              </a:spcBef>
            </a:pPr>
            <a:r>
              <a:rPr sz="1800" spc="45" dirty="0">
                <a:latin typeface="Times New Roman"/>
                <a:cs typeface="Times New Roman"/>
              </a:rPr>
              <a:t>DATAIN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2221" y="2164842"/>
            <a:ext cx="1799589" cy="2159635"/>
          </a:xfrm>
          <a:custGeom>
            <a:avLst/>
            <a:gdLst/>
            <a:ahLst/>
            <a:cxnLst/>
            <a:rect l="l" t="t" r="r" b="b"/>
            <a:pathLst>
              <a:path w="1799590" h="2159635">
                <a:moveTo>
                  <a:pt x="0" y="0"/>
                </a:moveTo>
                <a:lnTo>
                  <a:pt x="0" y="2159507"/>
                </a:lnTo>
                <a:lnTo>
                  <a:pt x="1799081" y="2159507"/>
                </a:lnTo>
                <a:lnTo>
                  <a:pt x="179908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89611" y="3675888"/>
            <a:ext cx="1225550" cy="574675"/>
          </a:xfrm>
          <a:prstGeom prst="rect">
            <a:avLst/>
          </a:prstGeom>
          <a:solidFill>
            <a:srgbClr val="99FF99"/>
          </a:solidFill>
        </p:spPr>
        <p:txBody>
          <a:bodyPr vert="horz" wrap="square" lIns="0" tIns="1016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800"/>
              </a:spcBef>
            </a:pPr>
            <a:r>
              <a:rPr sz="2000" spc="70" dirty="0">
                <a:latin typeface="Times New Roman"/>
                <a:cs typeface="Times New Roman"/>
              </a:rPr>
              <a:t>Display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6061" y="1560194"/>
            <a:ext cx="7057390" cy="2064385"/>
            <a:chOff x="646061" y="1560194"/>
            <a:chExt cx="7057390" cy="2064385"/>
          </a:xfrm>
        </p:grpSpPr>
        <p:sp>
          <p:nvSpPr>
            <p:cNvPr id="17" name="object 17"/>
            <p:cNvSpPr/>
            <p:nvPr/>
          </p:nvSpPr>
          <p:spPr>
            <a:xfrm>
              <a:off x="3454793" y="3317747"/>
              <a:ext cx="2954655" cy="287655"/>
            </a:xfrm>
            <a:custGeom>
              <a:avLst/>
              <a:gdLst/>
              <a:ahLst/>
              <a:cxnLst/>
              <a:rect l="l" t="t" r="r" b="b"/>
              <a:pathLst>
                <a:path w="2954654" h="287654">
                  <a:moveTo>
                    <a:pt x="0" y="0"/>
                  </a:moveTo>
                  <a:lnTo>
                    <a:pt x="0" y="287274"/>
                  </a:lnTo>
                  <a:lnTo>
                    <a:pt x="288798" y="287274"/>
                  </a:lnTo>
                  <a:lnTo>
                    <a:pt x="288798" y="0"/>
                  </a:lnTo>
                  <a:lnTo>
                    <a:pt x="0" y="0"/>
                  </a:lnTo>
                  <a:close/>
                </a:path>
                <a:path w="2954654" h="287654">
                  <a:moveTo>
                    <a:pt x="2665475" y="0"/>
                  </a:moveTo>
                  <a:lnTo>
                    <a:pt x="2665475" y="287274"/>
                  </a:lnTo>
                  <a:lnTo>
                    <a:pt x="2954273" y="287274"/>
                  </a:lnTo>
                  <a:lnTo>
                    <a:pt x="2954273" y="0"/>
                  </a:lnTo>
                  <a:lnTo>
                    <a:pt x="2665475" y="0"/>
                  </a:lnTo>
                  <a:close/>
                </a:path>
              </a:pathLst>
            </a:custGeom>
            <a:ln w="38100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6061" y="1588769"/>
              <a:ext cx="7057390" cy="0"/>
            </a:xfrm>
            <a:custGeom>
              <a:avLst/>
              <a:gdLst/>
              <a:ahLst/>
              <a:cxnLst/>
              <a:rect l="l" t="t" r="r" b="b"/>
              <a:pathLst>
                <a:path w="7057390">
                  <a:moveTo>
                    <a:pt x="0" y="0"/>
                  </a:moveTo>
                  <a:lnTo>
                    <a:pt x="7056882" y="0"/>
                  </a:lnTo>
                </a:path>
              </a:pathLst>
            </a:custGeom>
            <a:ln w="571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1515" y="1588769"/>
              <a:ext cx="5200015" cy="576580"/>
            </a:xfrm>
            <a:custGeom>
              <a:avLst/>
              <a:gdLst/>
              <a:ahLst/>
              <a:cxnLst/>
              <a:rect l="l" t="t" r="r" b="b"/>
              <a:pathLst>
                <a:path w="5200015" h="576580">
                  <a:moveTo>
                    <a:pt x="86868" y="433578"/>
                  </a:moveTo>
                  <a:lnTo>
                    <a:pt x="58597" y="433578"/>
                  </a:lnTo>
                  <a:lnTo>
                    <a:pt x="57213" y="142760"/>
                  </a:lnTo>
                  <a:lnTo>
                    <a:pt x="86106" y="142494"/>
                  </a:lnTo>
                  <a:lnTo>
                    <a:pt x="42672" y="0"/>
                  </a:lnTo>
                  <a:lnTo>
                    <a:pt x="0" y="143256"/>
                  </a:lnTo>
                  <a:lnTo>
                    <a:pt x="28956" y="143002"/>
                  </a:lnTo>
                  <a:lnTo>
                    <a:pt x="29679" y="433578"/>
                  </a:lnTo>
                  <a:lnTo>
                    <a:pt x="762" y="433578"/>
                  </a:lnTo>
                  <a:lnTo>
                    <a:pt x="44196" y="576072"/>
                  </a:lnTo>
                  <a:lnTo>
                    <a:pt x="58674" y="527735"/>
                  </a:lnTo>
                  <a:lnTo>
                    <a:pt x="86868" y="433578"/>
                  </a:lnTo>
                  <a:close/>
                </a:path>
                <a:path w="5200015" h="576580">
                  <a:moveTo>
                    <a:pt x="2536698" y="433578"/>
                  </a:moveTo>
                  <a:lnTo>
                    <a:pt x="2507704" y="433578"/>
                  </a:lnTo>
                  <a:lnTo>
                    <a:pt x="2507005" y="142748"/>
                  </a:lnTo>
                  <a:lnTo>
                    <a:pt x="2535174" y="142494"/>
                  </a:lnTo>
                  <a:lnTo>
                    <a:pt x="2492502" y="0"/>
                  </a:lnTo>
                  <a:lnTo>
                    <a:pt x="2449830" y="143256"/>
                  </a:lnTo>
                  <a:lnTo>
                    <a:pt x="2478024" y="143014"/>
                  </a:lnTo>
                  <a:lnTo>
                    <a:pt x="2479471" y="433578"/>
                  </a:lnTo>
                  <a:lnTo>
                    <a:pt x="2450592" y="433578"/>
                  </a:lnTo>
                  <a:lnTo>
                    <a:pt x="2494026" y="576072"/>
                  </a:lnTo>
                  <a:lnTo>
                    <a:pt x="2507742" y="530275"/>
                  </a:lnTo>
                  <a:lnTo>
                    <a:pt x="2536698" y="433578"/>
                  </a:lnTo>
                  <a:close/>
                </a:path>
                <a:path w="5200015" h="576580">
                  <a:moveTo>
                    <a:pt x="5199888" y="433578"/>
                  </a:moveTo>
                  <a:lnTo>
                    <a:pt x="5171643" y="433578"/>
                  </a:lnTo>
                  <a:lnTo>
                    <a:pt x="5170957" y="142748"/>
                  </a:lnTo>
                  <a:lnTo>
                    <a:pt x="5199126" y="142494"/>
                  </a:lnTo>
                  <a:lnTo>
                    <a:pt x="5156454" y="0"/>
                  </a:lnTo>
                  <a:lnTo>
                    <a:pt x="5113782" y="143256"/>
                  </a:lnTo>
                  <a:lnTo>
                    <a:pt x="5141976" y="143014"/>
                  </a:lnTo>
                  <a:lnTo>
                    <a:pt x="5142700" y="433578"/>
                  </a:lnTo>
                  <a:lnTo>
                    <a:pt x="5114531" y="433578"/>
                  </a:lnTo>
                  <a:lnTo>
                    <a:pt x="5157978" y="576072"/>
                  </a:lnTo>
                  <a:lnTo>
                    <a:pt x="5171681" y="529488"/>
                  </a:lnTo>
                  <a:lnTo>
                    <a:pt x="5199888" y="433578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35780" y="3273044"/>
            <a:ext cx="427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latin typeface="Times New Roman"/>
                <a:cs typeface="Times New Roman"/>
              </a:rPr>
              <a:t>S</a:t>
            </a:r>
            <a:r>
              <a:rPr sz="2000" spc="8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6992" y="3836918"/>
            <a:ext cx="1081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60" dirty="0">
                <a:latin typeface="Times New Roman"/>
                <a:cs typeface="Times New Roman"/>
              </a:rPr>
              <a:t>Keyboard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0269" y="2381250"/>
            <a:ext cx="1224280" cy="576580"/>
          </a:xfrm>
          <a:prstGeom prst="rect">
            <a:avLst/>
          </a:prstGeom>
          <a:solidFill>
            <a:srgbClr val="99FF99"/>
          </a:solidFill>
          <a:ln w="38100">
            <a:solidFill>
              <a:srgbClr val="0134CC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360"/>
              </a:spcBef>
            </a:pPr>
            <a:r>
              <a:rPr sz="1800" spc="35" dirty="0">
                <a:latin typeface="Times New Roman"/>
                <a:cs typeface="Times New Roman"/>
              </a:rPr>
              <a:t>DATAOUT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1257" y="3273044"/>
            <a:ext cx="692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55" dirty="0">
                <a:latin typeface="Times New Roman"/>
                <a:cs typeface="Times New Roman"/>
              </a:rPr>
              <a:t>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6983" y="3343148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900" dirty="0">
                <a:latin typeface="Times New Roman"/>
                <a:cs typeface="Times New Roman"/>
              </a:rPr>
              <a:t>01</a:t>
            </a:r>
            <a:r>
              <a:rPr sz="2700" baseline="1543" dirty="0">
                <a:latin typeface="Times New Roman"/>
                <a:cs typeface="Times New Roman"/>
              </a:rPr>
              <a:t>0</a:t>
            </a:r>
            <a:endParaRPr sz="2700" baseline="154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4777" y="327151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450" dirty="0">
                <a:latin typeface="Times New Roman"/>
                <a:cs typeface="Times New Roman"/>
              </a:rPr>
              <a:t>1</a:t>
            </a:r>
            <a:r>
              <a:rPr sz="2700" spc="-675" baseline="-16975" dirty="0">
                <a:latin typeface="Times New Roman"/>
                <a:cs typeface="Times New Roman"/>
              </a:rPr>
              <a:t>0</a:t>
            </a:r>
            <a:endParaRPr sz="2700" baseline="-169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6617" y="4916678"/>
            <a:ext cx="3854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DATAIN, </a:t>
            </a:r>
            <a:r>
              <a:rPr sz="1800" spc="30" dirty="0">
                <a:latin typeface="Times New Roman"/>
                <a:cs typeface="Times New Roman"/>
              </a:rPr>
              <a:t>DATAOUT: </a:t>
            </a:r>
            <a:r>
              <a:rPr sz="1800" spc="55" dirty="0">
                <a:latin typeface="Times New Roman"/>
                <a:cs typeface="Times New Roman"/>
              </a:rPr>
              <a:t>buffer </a:t>
            </a:r>
            <a:r>
              <a:rPr sz="1800" spc="50" dirty="0">
                <a:latin typeface="Times New Roman"/>
                <a:cs typeface="Times New Roman"/>
              </a:rPr>
              <a:t>registers  </a:t>
            </a:r>
            <a:r>
              <a:rPr sz="1800" spc="30" dirty="0">
                <a:latin typeface="Times New Roman"/>
                <a:cs typeface="Times New Roman"/>
              </a:rPr>
              <a:t>SIN, </a:t>
            </a:r>
            <a:r>
              <a:rPr sz="1800" spc="10" dirty="0">
                <a:latin typeface="Times New Roman"/>
                <a:cs typeface="Times New Roman"/>
              </a:rPr>
              <a:t>SOUT: </a:t>
            </a:r>
            <a:r>
              <a:rPr sz="1800" spc="70" dirty="0">
                <a:latin typeface="Times New Roman"/>
                <a:cs typeface="Times New Roman"/>
              </a:rPr>
              <a:t>status </a:t>
            </a:r>
            <a:r>
              <a:rPr sz="1800" spc="55" dirty="0">
                <a:latin typeface="Times New Roman"/>
                <a:cs typeface="Times New Roman"/>
              </a:rPr>
              <a:t>control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flags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496" y="10607"/>
            <a:ext cx="193040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Loop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9FC5C4E3-10E8-44DE-A1B7-32A1B5B819C1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277658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09815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50" dirty="0">
                <a:latin typeface="Times New Roman"/>
                <a:cs typeface="Times New Roman"/>
              </a:rPr>
              <a:t>In </a:t>
            </a:r>
            <a:r>
              <a:rPr sz="2400" spc="105" dirty="0">
                <a:latin typeface="Times New Roman"/>
                <a:cs typeface="Times New Roman"/>
              </a:rPr>
              <a:t>order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90" dirty="0">
                <a:latin typeface="Times New Roman"/>
                <a:cs typeface="Times New Roman"/>
              </a:rPr>
              <a:t>perform </a:t>
            </a:r>
            <a:r>
              <a:rPr sz="2400" dirty="0">
                <a:latin typeface="Times New Roman"/>
                <a:cs typeface="Times New Roman"/>
              </a:rPr>
              <a:t>I / O </a:t>
            </a:r>
            <a:r>
              <a:rPr sz="2400" spc="75" dirty="0">
                <a:latin typeface="Times New Roman"/>
                <a:cs typeface="Times New Roman"/>
              </a:rPr>
              <a:t>transfers, </a:t>
            </a:r>
            <a:r>
              <a:rPr sz="2400" spc="85" dirty="0">
                <a:latin typeface="Times New Roman"/>
                <a:cs typeface="Times New Roman"/>
              </a:rPr>
              <a:t>we need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machine</a:t>
            </a:r>
            <a:endParaRPr sz="2400">
              <a:latin typeface="Times New Roman"/>
              <a:cs typeface="Times New Roman"/>
            </a:endParaRPr>
          </a:p>
          <a:p>
            <a:pPr marL="362585" marR="5080" indent="-7620">
              <a:lnSpc>
                <a:spcPts val="2870"/>
              </a:lnSpc>
              <a:spcBef>
                <a:spcPts val="100"/>
              </a:spcBef>
            </a:pPr>
            <a:r>
              <a:rPr sz="2400" spc="95" dirty="0">
                <a:latin typeface="Times New Roman"/>
                <a:cs typeface="Times New Roman"/>
              </a:rPr>
              <a:t>instructions that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65" dirty="0">
                <a:latin typeface="Times New Roman"/>
                <a:cs typeface="Times New Roman"/>
              </a:rPr>
              <a:t>check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0" dirty="0">
                <a:latin typeface="Times New Roman"/>
                <a:cs typeface="Times New Roman"/>
              </a:rPr>
              <a:t>state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status </a:t>
            </a:r>
            <a:r>
              <a:rPr sz="2400" spc="45" dirty="0">
                <a:latin typeface="Times New Roman"/>
                <a:cs typeface="Times New Roman"/>
              </a:rPr>
              <a:t>flags </a:t>
            </a:r>
            <a:r>
              <a:rPr sz="2400" spc="130" dirty="0">
                <a:latin typeface="Times New Roman"/>
                <a:cs typeface="Times New Roman"/>
              </a:rPr>
              <a:t>and  </a:t>
            </a:r>
            <a:r>
              <a:rPr sz="2400" spc="75" dirty="0">
                <a:latin typeface="Times New Roman"/>
                <a:cs typeface="Times New Roman"/>
              </a:rPr>
              <a:t>transfer </a:t>
            </a:r>
            <a:r>
              <a:rPr sz="2400" spc="80" dirty="0">
                <a:latin typeface="Times New Roman"/>
                <a:cs typeface="Times New Roman"/>
              </a:rPr>
              <a:t>data </a:t>
            </a:r>
            <a:r>
              <a:rPr sz="2400" spc="95" dirty="0">
                <a:latin typeface="Times New Roman"/>
                <a:cs typeface="Times New Roman"/>
              </a:rPr>
              <a:t>between the </a:t>
            </a:r>
            <a:r>
              <a:rPr sz="2400" spc="65" dirty="0">
                <a:latin typeface="Times New Roman"/>
                <a:cs typeface="Times New Roman"/>
              </a:rPr>
              <a:t>processor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 / O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device</a:t>
            </a:r>
            <a:endParaRPr sz="24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48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50" dirty="0">
                <a:latin typeface="Times New Roman"/>
                <a:cs typeface="Times New Roman"/>
              </a:rPr>
              <a:t>Wait </a:t>
            </a:r>
            <a:r>
              <a:rPr sz="2400" spc="75" dirty="0">
                <a:latin typeface="Times New Roman"/>
                <a:cs typeface="Times New Roman"/>
              </a:rPr>
              <a:t>loop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85" dirty="0">
                <a:latin typeface="Times New Roman"/>
                <a:cs typeface="Times New Roman"/>
              </a:rPr>
              <a:t>Read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79" y="2261869"/>
            <a:ext cx="1703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298450" algn="l"/>
              </a:tabLst>
            </a:pPr>
            <a:r>
              <a:rPr sz="2000" spc="30" dirty="0">
                <a:solidFill>
                  <a:srgbClr val="0033CC"/>
                </a:solidFill>
                <a:latin typeface="Times New Roman"/>
                <a:cs typeface="Times New Roman"/>
              </a:rPr>
              <a:t>READWAIT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1171" y="2201376"/>
            <a:ext cx="376047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6535">
              <a:lnSpc>
                <a:spcPct val="119700"/>
              </a:lnSpc>
              <a:spcBef>
                <a:spcPts val="100"/>
              </a:spcBef>
            </a:pPr>
            <a:r>
              <a:rPr sz="2000" spc="50" dirty="0">
                <a:solidFill>
                  <a:srgbClr val="0033CC"/>
                </a:solidFill>
                <a:latin typeface="Times New Roman"/>
                <a:cs typeface="Times New Roman"/>
              </a:rPr>
              <a:t>Branch </a:t>
            </a:r>
            <a:r>
              <a:rPr sz="2000" spc="20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2000" spc="30" dirty="0">
                <a:solidFill>
                  <a:srgbClr val="0033CC"/>
                </a:solidFill>
                <a:latin typeface="Times New Roman"/>
                <a:cs typeface="Times New Roman"/>
              </a:rPr>
              <a:t>READWAIT </a:t>
            </a:r>
            <a:r>
              <a:rPr sz="2000" spc="10" dirty="0">
                <a:solidFill>
                  <a:srgbClr val="0033CC"/>
                </a:solidFill>
                <a:latin typeface="Times New Roman"/>
                <a:cs typeface="Times New Roman"/>
              </a:rPr>
              <a:t>if </a:t>
            </a:r>
            <a:r>
              <a:rPr sz="2000" spc="45" dirty="0">
                <a:solidFill>
                  <a:srgbClr val="0033CC"/>
                </a:solidFill>
                <a:latin typeface="Times New Roman"/>
                <a:cs typeface="Times New Roman"/>
              </a:rPr>
              <a:t>SIN=0  </a:t>
            </a:r>
            <a:r>
              <a:rPr sz="2000" spc="95" dirty="0">
                <a:solidFill>
                  <a:srgbClr val="0033CC"/>
                </a:solidFill>
                <a:latin typeface="Times New Roman"/>
                <a:cs typeface="Times New Roman"/>
              </a:rPr>
              <a:t>Input </a:t>
            </a:r>
            <a:r>
              <a:rPr sz="2000" spc="70" dirty="0">
                <a:solidFill>
                  <a:srgbClr val="0033CC"/>
                </a:solidFill>
                <a:latin typeface="Times New Roman"/>
                <a:cs typeface="Times New Roman"/>
              </a:rPr>
              <a:t>from </a:t>
            </a:r>
            <a:r>
              <a:rPr sz="2000" spc="50" dirty="0">
                <a:solidFill>
                  <a:srgbClr val="0033CC"/>
                </a:solidFill>
                <a:latin typeface="Times New Roman"/>
                <a:cs typeface="Times New Roman"/>
              </a:rPr>
              <a:t>DATAIN </a:t>
            </a:r>
            <a:r>
              <a:rPr sz="2000" spc="20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spc="1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485" y="2923361"/>
            <a:ext cx="7978775" cy="20021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705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50" dirty="0">
                <a:latin typeface="Times New Roman"/>
                <a:cs typeface="Times New Roman"/>
              </a:rPr>
              <a:t>Wait </a:t>
            </a:r>
            <a:r>
              <a:rPr sz="2400" spc="75" dirty="0">
                <a:latin typeface="Times New Roman"/>
                <a:cs typeface="Times New Roman"/>
              </a:rPr>
              <a:t>loop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50" dirty="0">
                <a:latin typeface="Times New Roman"/>
                <a:cs typeface="Times New Roman"/>
              </a:rPr>
              <a:t>Write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  <a:p>
            <a:pPr marL="763270" marR="1701164" lvl="1" indent="-763270">
              <a:lnSpc>
                <a:spcPct val="120000"/>
              </a:lnSpc>
              <a:spcBef>
                <a:spcPts val="2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63270" algn="l"/>
                <a:tab pos="2386965" algn="l"/>
              </a:tabLst>
            </a:pPr>
            <a:r>
              <a:rPr sz="2000" spc="20" dirty="0">
                <a:solidFill>
                  <a:srgbClr val="0033CC"/>
                </a:solidFill>
                <a:latin typeface="Times New Roman"/>
                <a:cs typeface="Times New Roman"/>
              </a:rPr>
              <a:t>WRITEWAIT	</a:t>
            </a:r>
            <a:r>
              <a:rPr sz="2000" spc="50" dirty="0">
                <a:solidFill>
                  <a:srgbClr val="0033CC"/>
                </a:solidFill>
                <a:latin typeface="Times New Roman"/>
                <a:cs typeface="Times New Roman"/>
              </a:rPr>
              <a:t>Branch </a:t>
            </a:r>
            <a:r>
              <a:rPr sz="2000" spc="20" dirty="0">
                <a:solidFill>
                  <a:srgbClr val="0033CC"/>
                </a:solidFill>
                <a:latin typeface="Times New Roman"/>
                <a:cs typeface="Times New Roman"/>
              </a:rPr>
              <a:t>to WRITEWAIT </a:t>
            </a:r>
            <a:r>
              <a:rPr sz="2000" spc="10" dirty="0">
                <a:solidFill>
                  <a:srgbClr val="0033CC"/>
                </a:solidFill>
                <a:latin typeface="Times New Roman"/>
                <a:cs typeface="Times New Roman"/>
              </a:rPr>
              <a:t>if </a:t>
            </a:r>
            <a:r>
              <a:rPr sz="2000" spc="35" dirty="0">
                <a:solidFill>
                  <a:srgbClr val="0033CC"/>
                </a:solidFill>
                <a:latin typeface="Times New Roman"/>
                <a:cs typeface="Times New Roman"/>
              </a:rPr>
              <a:t>SOUT=0  </a:t>
            </a:r>
            <a:r>
              <a:rPr sz="2000" spc="114" dirty="0">
                <a:solidFill>
                  <a:srgbClr val="0033CC"/>
                </a:solidFill>
                <a:latin typeface="Times New Roman"/>
                <a:cs typeface="Times New Roman"/>
              </a:rPr>
              <a:t>Output </a:t>
            </a:r>
            <a:r>
              <a:rPr sz="2000" spc="70" dirty="0">
                <a:solidFill>
                  <a:srgbClr val="0033CC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R1 </a:t>
            </a:r>
            <a:r>
              <a:rPr sz="2000" spc="20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spc="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0033CC"/>
                </a:solidFill>
                <a:latin typeface="Times New Roman"/>
                <a:cs typeface="Times New Roman"/>
              </a:rPr>
              <a:t>DATAOUT</a:t>
            </a:r>
            <a:endParaRPr sz="2000">
              <a:latin typeface="Times New Roman"/>
              <a:cs typeface="Times New Roman"/>
            </a:endParaRPr>
          </a:p>
          <a:p>
            <a:pPr marL="360680" marR="5080" indent="-348615">
              <a:lnSpc>
                <a:spcPct val="100000"/>
              </a:lnSpc>
              <a:spcBef>
                <a:spcPts val="545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55" dirty="0">
                <a:latin typeface="Times New Roman"/>
                <a:cs typeface="Times New Roman"/>
              </a:rPr>
              <a:t>We </a:t>
            </a:r>
            <a:r>
              <a:rPr sz="2400" spc="100" dirty="0">
                <a:latin typeface="Times New Roman"/>
                <a:cs typeface="Times New Roman"/>
              </a:rPr>
              <a:t>assume </a:t>
            </a:r>
            <a:r>
              <a:rPr sz="2400" spc="95" dirty="0">
                <a:latin typeface="Times New Roman"/>
                <a:cs typeface="Times New Roman"/>
              </a:rPr>
              <a:t>that the </a:t>
            </a:r>
            <a:r>
              <a:rPr sz="2400" spc="65" dirty="0">
                <a:latin typeface="Times New Roman"/>
                <a:cs typeface="Times New Roman"/>
              </a:rPr>
              <a:t>initial </a:t>
            </a:r>
            <a:r>
              <a:rPr sz="2400" spc="50" dirty="0">
                <a:latin typeface="Times New Roman"/>
                <a:cs typeface="Times New Roman"/>
              </a:rPr>
              <a:t>stat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15" dirty="0">
                <a:latin typeface="Times New Roman"/>
                <a:cs typeface="Times New Roman"/>
              </a:rPr>
              <a:t>SIN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initial  </a:t>
            </a:r>
            <a:r>
              <a:rPr sz="2400" spc="60" dirty="0">
                <a:latin typeface="Times New Roman"/>
                <a:cs typeface="Times New Roman"/>
              </a:rPr>
              <a:t>state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35" dirty="0">
                <a:latin typeface="Times New Roman"/>
                <a:cs typeface="Times New Roman"/>
              </a:rPr>
              <a:t>SOUT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914" y="10607"/>
            <a:ext cx="391858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DB848666-B93B-4DA8-86FD-E496532EE74D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81136" y="6243638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259445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ts val="2875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95" dirty="0">
                <a:latin typeface="Times New Roman"/>
                <a:cs typeface="Times New Roman"/>
              </a:rPr>
              <a:t>Many </a:t>
            </a:r>
            <a:r>
              <a:rPr sz="2400" spc="90" dirty="0">
                <a:latin typeface="Times New Roman"/>
                <a:cs typeface="Times New Roman"/>
              </a:rPr>
              <a:t>computers </a:t>
            </a:r>
            <a:r>
              <a:rPr sz="2400" spc="65" dirty="0">
                <a:latin typeface="Times New Roman"/>
                <a:cs typeface="Times New Roman"/>
              </a:rPr>
              <a:t>use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110" dirty="0">
                <a:latin typeface="Times New Roman"/>
                <a:cs typeface="Times New Roman"/>
              </a:rPr>
              <a:t>arrangement </a:t>
            </a:r>
            <a:r>
              <a:rPr sz="2400" spc="60" dirty="0">
                <a:latin typeface="Times New Roman"/>
                <a:cs typeface="Times New Roman"/>
              </a:rPr>
              <a:t>called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memory-</a:t>
            </a:r>
            <a:endParaRPr sz="2400">
              <a:latin typeface="Times New Roman"/>
              <a:cs typeface="Times New Roman"/>
            </a:endParaRPr>
          </a:p>
          <a:p>
            <a:pPr marL="371475">
              <a:lnSpc>
                <a:spcPts val="2875"/>
              </a:lnSpc>
            </a:pPr>
            <a:r>
              <a:rPr sz="2400" spc="135" dirty="0">
                <a:latin typeface="Times New Roman"/>
                <a:cs typeface="Times New Roman"/>
              </a:rPr>
              <a:t>mapped </a:t>
            </a:r>
            <a:r>
              <a:rPr sz="2400" dirty="0">
                <a:latin typeface="Times New Roman"/>
                <a:cs typeface="Times New Roman"/>
              </a:rPr>
              <a:t>I / O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0" dirty="0">
                <a:latin typeface="Times New Roman"/>
                <a:cs typeface="Times New Roman"/>
              </a:rPr>
              <a:t>which some </a:t>
            </a:r>
            <a:r>
              <a:rPr sz="2400" spc="100" dirty="0">
                <a:latin typeface="Times New Roman"/>
                <a:cs typeface="Times New Roman"/>
              </a:rPr>
              <a:t>memory address </a:t>
            </a:r>
            <a:r>
              <a:rPr sz="2400" spc="80" dirty="0">
                <a:latin typeface="Times New Roman"/>
                <a:cs typeface="Times New Roman"/>
              </a:rPr>
              <a:t>values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363220" marR="222250" indent="7620">
              <a:lnSpc>
                <a:spcPts val="2870"/>
              </a:lnSpc>
              <a:spcBef>
                <a:spcPts val="100"/>
              </a:spcBef>
            </a:pP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60" dirty="0">
                <a:latin typeface="Times New Roman"/>
                <a:cs typeface="Times New Roman"/>
              </a:rPr>
              <a:t>refer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00" dirty="0">
                <a:latin typeface="Times New Roman"/>
                <a:cs typeface="Times New Roman"/>
              </a:rPr>
              <a:t>peripheral </a:t>
            </a:r>
            <a:r>
              <a:rPr sz="2400" spc="70" dirty="0">
                <a:latin typeface="Times New Roman"/>
                <a:cs typeface="Times New Roman"/>
              </a:rPr>
              <a:t>device </a:t>
            </a:r>
            <a:r>
              <a:rPr sz="2400" spc="75" dirty="0">
                <a:latin typeface="Times New Roman"/>
                <a:cs typeface="Times New Roman"/>
              </a:rPr>
              <a:t>buffer </a:t>
            </a:r>
            <a:r>
              <a:rPr sz="2400" spc="65" dirty="0">
                <a:latin typeface="Times New Roman"/>
                <a:cs typeface="Times New Roman"/>
              </a:rPr>
              <a:t>registers, </a:t>
            </a:r>
            <a:r>
              <a:rPr sz="2400" spc="95" dirty="0">
                <a:latin typeface="Times New Roman"/>
                <a:cs typeface="Times New Roman"/>
              </a:rPr>
              <a:t>such </a:t>
            </a:r>
            <a:r>
              <a:rPr sz="2400" spc="50" dirty="0">
                <a:latin typeface="Times New Roman"/>
                <a:cs typeface="Times New Roman"/>
              </a:rPr>
              <a:t>as  </a:t>
            </a:r>
            <a:r>
              <a:rPr sz="2400" spc="60" dirty="0">
                <a:latin typeface="Times New Roman"/>
                <a:cs typeface="Times New Roman"/>
              </a:rPr>
              <a:t>DATAIN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DATAOUT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875"/>
              </a:lnSpc>
              <a:spcBef>
                <a:spcPts val="480"/>
              </a:spcBef>
              <a:buClr>
                <a:srgbClr val="009A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120" dirty="0">
                <a:latin typeface="Times New Roman"/>
                <a:cs typeface="Times New Roman"/>
              </a:rPr>
              <a:t>Thus </a:t>
            </a:r>
            <a:r>
              <a:rPr sz="2400" spc="75" dirty="0">
                <a:latin typeface="Times New Roman"/>
                <a:cs typeface="Times New Roman"/>
              </a:rPr>
              <a:t>no </a:t>
            </a:r>
            <a:r>
              <a:rPr sz="2400" spc="70" dirty="0">
                <a:latin typeface="Times New Roman"/>
                <a:cs typeface="Times New Roman"/>
              </a:rPr>
              <a:t>special </a:t>
            </a:r>
            <a:r>
              <a:rPr sz="2400" spc="95" dirty="0">
                <a:latin typeface="Times New Roman"/>
                <a:cs typeface="Times New Roman"/>
              </a:rPr>
              <a:t>instructions </a:t>
            </a:r>
            <a:r>
              <a:rPr sz="2400" spc="55" dirty="0">
                <a:latin typeface="Times New Roman"/>
                <a:cs typeface="Times New Roman"/>
              </a:rPr>
              <a:t>are </a:t>
            </a:r>
            <a:r>
              <a:rPr sz="2400" spc="114" dirty="0">
                <a:latin typeface="Times New Roman"/>
                <a:cs typeface="Times New Roman"/>
              </a:rPr>
              <a:t>needed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30" dirty="0">
                <a:latin typeface="Times New Roman"/>
                <a:cs typeface="Times New Roman"/>
              </a:rPr>
              <a:t>access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62585" marR="5080" indent="-7620" algn="just">
              <a:lnSpc>
                <a:spcPct val="99900"/>
              </a:lnSpc>
            </a:pPr>
            <a:r>
              <a:rPr sz="2400" spc="95" dirty="0">
                <a:latin typeface="Times New Roman"/>
                <a:cs typeface="Times New Roman"/>
              </a:rPr>
              <a:t>contents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75" dirty="0">
                <a:latin typeface="Times New Roman"/>
                <a:cs typeface="Times New Roman"/>
              </a:rPr>
              <a:t>these </a:t>
            </a:r>
            <a:r>
              <a:rPr sz="2400" spc="60" dirty="0">
                <a:latin typeface="Times New Roman"/>
                <a:cs typeface="Times New Roman"/>
              </a:rPr>
              <a:t>registers; </a:t>
            </a:r>
            <a:r>
              <a:rPr sz="2400" spc="80" dirty="0">
                <a:latin typeface="Times New Roman"/>
                <a:cs typeface="Times New Roman"/>
              </a:rPr>
              <a:t>data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85" dirty="0">
                <a:latin typeface="Times New Roman"/>
                <a:cs typeface="Times New Roman"/>
              </a:rPr>
              <a:t>transferred </a:t>
            </a:r>
            <a:r>
              <a:rPr sz="2400" spc="95" dirty="0">
                <a:latin typeface="Times New Roman"/>
                <a:cs typeface="Times New Roman"/>
              </a:rPr>
              <a:t>between  </a:t>
            </a:r>
            <a:r>
              <a:rPr sz="2400" spc="75" dirty="0">
                <a:latin typeface="Times New Roman"/>
                <a:cs typeface="Times New Roman"/>
              </a:rPr>
              <a:t>these </a:t>
            </a:r>
            <a:r>
              <a:rPr sz="2400" spc="70" dirty="0">
                <a:latin typeface="Times New Roman"/>
                <a:cs typeface="Times New Roman"/>
              </a:rPr>
              <a:t>registers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processor </a:t>
            </a:r>
            <a:r>
              <a:rPr sz="2400" spc="95" dirty="0">
                <a:latin typeface="Times New Roman"/>
                <a:cs typeface="Times New Roman"/>
              </a:rPr>
              <a:t>using instructions that </a:t>
            </a:r>
            <a:r>
              <a:rPr sz="2400" spc="85" dirty="0">
                <a:latin typeface="Times New Roman"/>
                <a:cs typeface="Times New Roman"/>
              </a:rPr>
              <a:t>we  </a:t>
            </a:r>
            <a:r>
              <a:rPr sz="2400" spc="80" dirty="0">
                <a:latin typeface="Times New Roman"/>
                <a:cs typeface="Times New Roman"/>
              </a:rPr>
              <a:t>have </a:t>
            </a:r>
            <a:r>
              <a:rPr sz="2400" spc="85" dirty="0">
                <a:latin typeface="Times New Roman"/>
                <a:cs typeface="Times New Roman"/>
              </a:rPr>
              <a:t>discussed, </a:t>
            </a:r>
            <a:r>
              <a:rPr sz="2400" spc="95" dirty="0">
                <a:latin typeface="Times New Roman"/>
                <a:cs typeface="Times New Roman"/>
              </a:rPr>
              <a:t>such </a:t>
            </a:r>
            <a:r>
              <a:rPr sz="2400" spc="50" dirty="0">
                <a:latin typeface="Times New Roman"/>
                <a:cs typeface="Times New Roman"/>
              </a:rPr>
              <a:t>as </a:t>
            </a:r>
            <a:r>
              <a:rPr sz="2400" spc="55" dirty="0">
                <a:latin typeface="Times New Roman"/>
                <a:cs typeface="Times New Roman"/>
              </a:rPr>
              <a:t>Move, </a:t>
            </a:r>
            <a:r>
              <a:rPr sz="2400" spc="85" dirty="0">
                <a:latin typeface="Times New Roman"/>
                <a:cs typeface="Times New Roman"/>
              </a:rPr>
              <a:t>Load, </a:t>
            </a:r>
            <a:r>
              <a:rPr sz="2400" spc="25" dirty="0">
                <a:latin typeface="Times New Roman"/>
                <a:cs typeface="Times New Roman"/>
              </a:rPr>
              <a:t>or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Store</a:t>
            </a:r>
            <a:endParaRPr sz="2400">
              <a:latin typeface="Times New Roman"/>
              <a:cs typeface="Times New Roman"/>
            </a:endParaRPr>
          </a:p>
          <a:p>
            <a:pPr marL="355600" marR="375285" indent="-342900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40" dirty="0">
                <a:latin typeface="Times New Roman"/>
                <a:cs typeface="Times New Roman"/>
              </a:rPr>
              <a:t>Also,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status </a:t>
            </a:r>
            <a:r>
              <a:rPr sz="2400" spc="45" dirty="0">
                <a:latin typeface="Times New Roman"/>
                <a:cs typeface="Times New Roman"/>
              </a:rPr>
              <a:t>flags </a:t>
            </a:r>
            <a:r>
              <a:rPr sz="2400" spc="15" dirty="0">
                <a:latin typeface="Times New Roman"/>
                <a:cs typeface="Times New Roman"/>
              </a:rPr>
              <a:t>SIN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35" dirty="0">
                <a:latin typeface="Times New Roman"/>
                <a:cs typeface="Times New Roman"/>
              </a:rPr>
              <a:t>SOUT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130" dirty="0">
                <a:latin typeface="Times New Roman"/>
                <a:cs typeface="Times New Roman"/>
              </a:rPr>
              <a:t>handled </a:t>
            </a:r>
            <a:r>
              <a:rPr sz="2400" spc="60" dirty="0">
                <a:latin typeface="Times New Roman"/>
                <a:cs typeface="Times New Roman"/>
              </a:rPr>
              <a:t>by  </a:t>
            </a:r>
            <a:r>
              <a:rPr sz="2400" spc="90" dirty="0">
                <a:latin typeface="Times New Roman"/>
                <a:cs typeface="Times New Roman"/>
              </a:rPr>
              <a:t>including </a:t>
            </a:r>
            <a:r>
              <a:rPr sz="2400" spc="114" dirty="0">
                <a:latin typeface="Times New Roman"/>
                <a:cs typeface="Times New Roman"/>
              </a:rPr>
              <a:t>them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70" dirty="0">
                <a:latin typeface="Times New Roman"/>
                <a:cs typeface="Times New Roman"/>
              </a:rPr>
              <a:t>device </a:t>
            </a:r>
            <a:r>
              <a:rPr sz="2400" spc="90" dirty="0">
                <a:latin typeface="Times New Roman"/>
                <a:cs typeface="Times New Roman"/>
              </a:rPr>
              <a:t>status </a:t>
            </a:r>
            <a:r>
              <a:rPr sz="2400" spc="65" dirty="0">
                <a:latin typeface="Times New Roman"/>
                <a:cs typeface="Times New Roman"/>
              </a:rPr>
              <a:t>registers, </a:t>
            </a:r>
            <a:r>
              <a:rPr sz="2400" spc="95" dirty="0">
                <a:latin typeface="Times New Roman"/>
                <a:cs typeface="Times New Roman"/>
              </a:rPr>
              <a:t>one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65" dirty="0">
                <a:latin typeface="Times New Roman"/>
                <a:cs typeface="Times New Roman"/>
              </a:rPr>
              <a:t>each </a:t>
            </a:r>
            <a:r>
              <a:rPr sz="2400" spc="25" dirty="0">
                <a:latin typeface="Times New Roman"/>
                <a:cs typeface="Times New Roman"/>
              </a:rPr>
              <a:t>of 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25" dirty="0">
                <a:latin typeface="Times New Roman"/>
                <a:cs typeface="Times New Roman"/>
              </a:rPr>
              <a:t>two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273" y="10607"/>
            <a:ext cx="474218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Programs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87450E51-7C25-4426-A1E8-F622708DB6A1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249193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6779" y="663955"/>
            <a:ext cx="8096250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51790">
              <a:lnSpc>
                <a:spcPts val="2875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377190" algn="l"/>
              </a:tabLst>
            </a:pPr>
            <a:r>
              <a:rPr sz="2400" spc="95" dirty="0">
                <a:latin typeface="Times New Roman"/>
                <a:cs typeface="Times New Roman"/>
              </a:rPr>
              <a:t>Assume that </a:t>
            </a:r>
            <a:r>
              <a:rPr sz="2400" spc="40" dirty="0">
                <a:latin typeface="Times New Roman"/>
                <a:cs typeface="Times New Roman"/>
              </a:rPr>
              <a:t>bit </a:t>
            </a:r>
            <a:r>
              <a:rPr sz="2400" dirty="0">
                <a:latin typeface="Times New Roman"/>
                <a:cs typeface="Times New Roman"/>
              </a:rPr>
              <a:t>b </a:t>
            </a:r>
            <a:r>
              <a:rPr sz="2400" baseline="-20833" dirty="0">
                <a:latin typeface="Times New Roman"/>
                <a:cs typeface="Times New Roman"/>
              </a:rPr>
              <a:t>3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70" dirty="0">
                <a:latin typeface="Times New Roman"/>
                <a:cs typeface="Times New Roman"/>
              </a:rPr>
              <a:t>registers </a:t>
            </a:r>
            <a:r>
              <a:rPr sz="2400" spc="45" dirty="0">
                <a:latin typeface="Times New Roman"/>
                <a:cs typeface="Times New Roman"/>
              </a:rPr>
              <a:t>INSTATUS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77825">
              <a:lnSpc>
                <a:spcPts val="2875"/>
              </a:lnSpc>
            </a:pPr>
            <a:r>
              <a:rPr sz="2400" spc="30" dirty="0">
                <a:latin typeface="Times New Roman"/>
                <a:cs typeface="Times New Roman"/>
              </a:rPr>
              <a:t>OUTSTATUS </a:t>
            </a:r>
            <a:r>
              <a:rPr sz="2400" spc="105" dirty="0">
                <a:latin typeface="Times New Roman"/>
                <a:cs typeface="Times New Roman"/>
              </a:rPr>
              <a:t>corresponds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5" dirty="0">
                <a:latin typeface="Times New Roman"/>
                <a:cs typeface="Times New Roman"/>
              </a:rPr>
              <a:t>SIN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30" dirty="0">
                <a:latin typeface="Times New Roman"/>
                <a:cs typeface="Times New Roman"/>
              </a:rPr>
              <a:t>SOUT,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respectively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368300" algn="l"/>
              </a:tabLst>
            </a:pPr>
            <a:r>
              <a:rPr sz="2400" spc="85" dirty="0">
                <a:latin typeface="Times New Roman"/>
                <a:cs typeface="Times New Roman"/>
              </a:rPr>
              <a:t>Read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79" y="1896872"/>
            <a:ext cx="1703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298450" algn="l"/>
              </a:tabLst>
            </a:pPr>
            <a:r>
              <a:rPr sz="2000" spc="30" dirty="0">
                <a:latin typeface="Times New Roman"/>
                <a:cs typeface="Times New Roman"/>
              </a:rPr>
              <a:t>READWAIT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1171" y="1836378"/>
            <a:ext cx="1145540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6535">
              <a:lnSpc>
                <a:spcPct val="119700"/>
              </a:lnSpc>
              <a:spcBef>
                <a:spcPts val="100"/>
              </a:spcBef>
            </a:pPr>
            <a:r>
              <a:rPr sz="2000" spc="30" dirty="0">
                <a:latin typeface="Times New Roman"/>
                <a:cs typeface="Times New Roman"/>
              </a:rPr>
              <a:t>Testbit  </a:t>
            </a:r>
            <a:r>
              <a:rPr sz="2000" spc="55" dirty="0">
                <a:latin typeface="Times New Roman"/>
                <a:cs typeface="Times New Roman"/>
              </a:rPr>
              <a:t>Branch=0  </a:t>
            </a:r>
            <a:r>
              <a:rPr sz="2000" spc="50" dirty="0">
                <a:latin typeface="Times New Roman"/>
                <a:cs typeface="Times New Roman"/>
              </a:rPr>
              <a:t>Mo</a:t>
            </a:r>
            <a:r>
              <a:rPr sz="2000" spc="85" dirty="0">
                <a:latin typeface="Times New Roman"/>
                <a:cs typeface="Times New Roman"/>
              </a:rPr>
              <a:t>v</a:t>
            </a:r>
            <a:r>
              <a:rPr sz="2000" spc="25" dirty="0">
                <a:latin typeface="Times New Roman"/>
                <a:cs typeface="Times New Roman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B</a:t>
            </a:r>
            <a:r>
              <a:rPr sz="2000" spc="50" dirty="0">
                <a:latin typeface="Times New Roman"/>
                <a:cs typeface="Times New Roman"/>
              </a:rPr>
              <a:t>y</a:t>
            </a:r>
            <a:r>
              <a:rPr sz="2000" spc="8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6368" y="1836378"/>
            <a:ext cx="1894839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075">
              <a:lnSpc>
                <a:spcPct val="1197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#3,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INSTATUS  </a:t>
            </a:r>
            <a:r>
              <a:rPr sz="2000" spc="30" dirty="0">
                <a:latin typeface="Times New Roman"/>
                <a:cs typeface="Times New Roman"/>
              </a:rPr>
              <a:t>READWAIT</a:t>
            </a:r>
            <a:endParaRPr sz="20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475"/>
              </a:spcBef>
            </a:pPr>
            <a:r>
              <a:rPr sz="2000" spc="55" dirty="0">
                <a:latin typeface="Times New Roman"/>
                <a:cs typeface="Times New Roman"/>
              </a:rPr>
              <a:t>DATAIN,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485" y="2923361"/>
            <a:ext cx="2273935" cy="8369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705"/>
              </a:spcBef>
              <a:buClr>
                <a:srgbClr val="009A00"/>
              </a:buClr>
              <a:buFont typeface="Wingdings"/>
              <a:buChar char=""/>
              <a:tabLst>
                <a:tab pos="364490" algn="l"/>
              </a:tabLst>
            </a:pPr>
            <a:r>
              <a:rPr sz="2400" spc="50" dirty="0">
                <a:latin typeface="Times New Roman"/>
                <a:cs typeface="Times New Roman"/>
              </a:rPr>
              <a:t>Write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  <a:p>
            <a:pPr marL="762635" lvl="1" indent="-294005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763270" algn="l"/>
              </a:tabLst>
            </a:pPr>
            <a:r>
              <a:rPr sz="2000" spc="20" dirty="0">
                <a:latin typeface="Times New Roman"/>
                <a:cs typeface="Times New Roman"/>
              </a:rPr>
              <a:t>WRITEWAIT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216" y="3430015"/>
            <a:ext cx="31197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6500" algn="l"/>
              </a:tabLst>
            </a:pPr>
            <a:r>
              <a:rPr sz="2000" spc="30" dirty="0">
                <a:latin typeface="Times New Roman"/>
                <a:cs typeface="Times New Roman"/>
              </a:rPr>
              <a:t>Testbit	</a:t>
            </a:r>
            <a:r>
              <a:rPr sz="2000" spc="-5" dirty="0">
                <a:latin typeface="Times New Roman"/>
                <a:cs typeface="Times New Roman"/>
              </a:rPr>
              <a:t>#3,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OUTSTATUS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4430" y="3735272"/>
            <a:ext cx="297307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211580" algn="l"/>
              </a:tabLst>
            </a:pPr>
            <a:r>
              <a:rPr sz="2000" spc="55" dirty="0">
                <a:latin typeface="Times New Roman"/>
                <a:cs typeface="Times New Roman"/>
              </a:rPr>
              <a:t>Branch=0	</a:t>
            </a:r>
            <a:r>
              <a:rPr sz="2000" spc="20" dirty="0">
                <a:latin typeface="Times New Roman"/>
                <a:cs typeface="Times New Roman"/>
              </a:rPr>
              <a:t>WRITEWAIT</a:t>
            </a:r>
            <a:endParaRPr sz="20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470"/>
              </a:spcBef>
              <a:tabLst>
                <a:tab pos="1260475" algn="l"/>
              </a:tabLst>
            </a:pPr>
            <a:r>
              <a:rPr sz="2000" spc="35" dirty="0">
                <a:latin typeface="Times New Roman"/>
                <a:cs typeface="Times New Roman"/>
              </a:rPr>
              <a:t>MoveByte	</a:t>
            </a:r>
            <a:r>
              <a:rPr sz="2000" spc="-5" dirty="0">
                <a:latin typeface="Times New Roman"/>
                <a:cs typeface="Times New Roman"/>
              </a:rPr>
              <a:t>R1,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DATAOUT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869" y="10607"/>
            <a:ext cx="345376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and Queues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3099CA71-A3FF-4868-BA57-C0480D83BAF1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43671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221980" cy="497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121920" indent="-477520" algn="just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149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5" dirty="0">
                <a:latin typeface="Times New Roman"/>
                <a:cs typeface="Times New Roman"/>
              </a:rPr>
              <a:t>stack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25" dirty="0">
                <a:latin typeface="Times New Roman"/>
                <a:cs typeface="Times New Roman"/>
              </a:rPr>
              <a:t>list of </a:t>
            </a:r>
            <a:r>
              <a:rPr sz="2400" spc="80" dirty="0">
                <a:latin typeface="Times New Roman"/>
                <a:cs typeface="Times New Roman"/>
              </a:rPr>
              <a:t>data </a:t>
            </a:r>
            <a:r>
              <a:rPr sz="2400" spc="65" dirty="0">
                <a:latin typeface="Times New Roman"/>
                <a:cs typeface="Times New Roman"/>
              </a:rPr>
              <a:t>elem </a:t>
            </a:r>
            <a:r>
              <a:rPr sz="2400" spc="80" dirty="0">
                <a:latin typeface="Times New Roman"/>
                <a:cs typeface="Times New Roman"/>
              </a:rPr>
              <a:t>ents, </a:t>
            </a:r>
            <a:r>
              <a:rPr sz="2400" spc="95" dirty="0">
                <a:latin typeface="Times New Roman"/>
                <a:cs typeface="Times New Roman"/>
              </a:rPr>
              <a:t>usually </a:t>
            </a:r>
            <a:r>
              <a:rPr sz="2400" spc="120" dirty="0">
                <a:latin typeface="Times New Roman"/>
                <a:cs typeface="Times New Roman"/>
              </a:rPr>
              <a:t>words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spc="50" dirty="0">
                <a:latin typeface="Times New Roman"/>
                <a:cs typeface="Times New Roman"/>
              </a:rPr>
              <a:t>bytes,  </a:t>
            </a:r>
            <a:r>
              <a:rPr sz="2400" spc="85" dirty="0">
                <a:latin typeface="Times New Roman"/>
                <a:cs typeface="Times New Roman"/>
              </a:rPr>
              <a:t>with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55" dirty="0">
                <a:latin typeface="Times New Roman"/>
                <a:cs typeface="Times New Roman"/>
              </a:rPr>
              <a:t>accessing </a:t>
            </a:r>
            <a:r>
              <a:rPr sz="2400" spc="65" dirty="0">
                <a:latin typeface="Times New Roman"/>
                <a:cs typeface="Times New Roman"/>
              </a:rPr>
              <a:t>restriction </a:t>
            </a:r>
            <a:r>
              <a:rPr sz="2400" spc="95" dirty="0">
                <a:latin typeface="Times New Roman"/>
                <a:cs typeface="Times New Roman"/>
              </a:rPr>
              <a:t>that elements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135" dirty="0">
                <a:latin typeface="Times New Roman"/>
                <a:cs typeface="Times New Roman"/>
              </a:rPr>
              <a:t>added 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spc="105" dirty="0">
                <a:latin typeface="Times New Roman"/>
                <a:cs typeface="Times New Roman"/>
              </a:rPr>
              <a:t>removed </a:t>
            </a:r>
            <a:r>
              <a:rPr sz="2400" spc="30" dirty="0">
                <a:latin typeface="Times New Roman"/>
                <a:cs typeface="Times New Roman"/>
              </a:rPr>
              <a:t>at </a:t>
            </a:r>
            <a:r>
              <a:rPr sz="2400" spc="95" dirty="0">
                <a:latin typeface="Times New Roman"/>
                <a:cs typeface="Times New Roman"/>
              </a:rPr>
              <a:t>one </a:t>
            </a:r>
            <a:r>
              <a:rPr sz="2400" spc="120" dirty="0">
                <a:latin typeface="Times New Roman"/>
                <a:cs typeface="Times New Roman"/>
              </a:rPr>
              <a:t>end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list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only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89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20" dirty="0">
                <a:latin typeface="Times New Roman"/>
                <a:cs typeface="Times New Roman"/>
              </a:rPr>
              <a:t>It is </a:t>
            </a:r>
            <a:r>
              <a:rPr sz="2000" spc="30" dirty="0">
                <a:latin typeface="Times New Roman"/>
                <a:cs typeface="Times New Roman"/>
              </a:rPr>
              <a:t>also </a:t>
            </a:r>
            <a:r>
              <a:rPr sz="2000" spc="50" dirty="0">
                <a:latin typeface="Times New Roman"/>
                <a:cs typeface="Times New Roman"/>
              </a:rPr>
              <a:t>called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55" dirty="0">
                <a:latin typeface="Times New Roman"/>
                <a:cs typeface="Times New Roman"/>
              </a:rPr>
              <a:t>last-in-first-out </a:t>
            </a:r>
            <a:r>
              <a:rPr sz="2000" spc="20" dirty="0">
                <a:latin typeface="Times New Roman"/>
                <a:cs typeface="Times New Roman"/>
              </a:rPr>
              <a:t>(LIFO)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stack</a:t>
            </a:r>
            <a:endParaRPr sz="2000" dirty="0">
              <a:latin typeface="Times New Roman"/>
              <a:cs typeface="Times New Roman"/>
            </a:endParaRPr>
          </a:p>
          <a:p>
            <a:pPr marL="927735" lvl="1" indent="-44450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45" dirty="0">
                <a:latin typeface="Times New Roman"/>
                <a:cs typeface="Times New Roman"/>
              </a:rPr>
              <a:t>stack </a:t>
            </a:r>
            <a:r>
              <a:rPr sz="2000" spc="70" dirty="0">
                <a:latin typeface="Times New Roman"/>
                <a:cs typeface="Times New Roman"/>
              </a:rPr>
              <a:t>has </a:t>
            </a:r>
            <a:r>
              <a:rPr sz="2000" spc="100" dirty="0">
                <a:latin typeface="Times New Roman"/>
                <a:cs typeface="Times New Roman"/>
              </a:rPr>
              <a:t>two </a:t>
            </a:r>
            <a:r>
              <a:rPr sz="2000" spc="30" dirty="0">
                <a:latin typeface="Times New Roman"/>
                <a:cs typeface="Times New Roman"/>
              </a:rPr>
              <a:t>basic </a:t>
            </a:r>
            <a:r>
              <a:rPr sz="2000" spc="70" dirty="0">
                <a:latin typeface="Times New Roman"/>
                <a:cs typeface="Times New Roman"/>
              </a:rPr>
              <a:t>operations: </a:t>
            </a:r>
            <a:r>
              <a:rPr sz="2000" spc="85" dirty="0">
                <a:latin typeface="Times New Roman"/>
                <a:cs typeface="Times New Roman"/>
              </a:rPr>
              <a:t>push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509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pop</a:t>
            </a:r>
            <a:endParaRPr sz="2000" dirty="0">
              <a:latin typeface="Times New Roman"/>
              <a:cs typeface="Times New Roman"/>
            </a:endParaRPr>
          </a:p>
          <a:p>
            <a:pPr marL="926465" marR="127000" lvl="1" indent="-442595">
              <a:lnSpc>
                <a:spcPct val="100000"/>
              </a:lnSpc>
              <a:spcBef>
                <a:spcPts val="47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terms </a:t>
            </a:r>
            <a:r>
              <a:rPr sz="2000" spc="85" dirty="0">
                <a:latin typeface="Times New Roman"/>
                <a:cs typeface="Times New Roman"/>
              </a:rPr>
              <a:t>push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95" dirty="0">
                <a:latin typeface="Times New Roman"/>
                <a:cs typeface="Times New Roman"/>
              </a:rPr>
              <a:t>pop </a:t>
            </a:r>
            <a:r>
              <a:rPr sz="2000" spc="45" dirty="0">
                <a:latin typeface="Times New Roman"/>
                <a:cs typeface="Times New Roman"/>
              </a:rPr>
              <a:t>are </a:t>
            </a:r>
            <a:r>
              <a:rPr sz="2000" spc="75" dirty="0">
                <a:latin typeface="Times New Roman"/>
                <a:cs typeface="Times New Roman"/>
              </a:rPr>
              <a:t>used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55" dirty="0">
                <a:latin typeface="Times New Roman"/>
                <a:cs typeface="Times New Roman"/>
              </a:rPr>
              <a:t>describe </a:t>
            </a:r>
            <a:r>
              <a:rPr sz="2000" spc="60" dirty="0">
                <a:latin typeface="Times New Roman"/>
                <a:cs typeface="Times New Roman"/>
              </a:rPr>
              <a:t>placing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85" dirty="0">
                <a:latin typeface="Times New Roman"/>
                <a:cs typeface="Times New Roman"/>
              </a:rPr>
              <a:t>new </a:t>
            </a:r>
            <a:r>
              <a:rPr sz="2000" spc="60" dirty="0">
                <a:latin typeface="Times New Roman"/>
                <a:cs typeface="Times New Roman"/>
              </a:rPr>
              <a:t>item  on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45" dirty="0">
                <a:latin typeface="Times New Roman"/>
                <a:cs typeface="Times New Roman"/>
              </a:rPr>
              <a:t>stack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85" dirty="0">
                <a:latin typeface="Times New Roman"/>
                <a:cs typeface="Times New Roman"/>
              </a:rPr>
              <a:t>removing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top item </a:t>
            </a:r>
            <a:r>
              <a:rPr sz="2000" spc="70" dirty="0">
                <a:latin typeface="Times New Roman"/>
                <a:cs typeface="Times New Roman"/>
              </a:rPr>
              <a:t>from </a:t>
            </a:r>
            <a:r>
              <a:rPr sz="2000" spc="80" dirty="0">
                <a:latin typeface="Times New Roman"/>
                <a:cs typeface="Times New Roman"/>
              </a:rPr>
              <a:t>the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stack,</a:t>
            </a:r>
            <a:endParaRPr sz="2000" dirty="0">
              <a:latin typeface="Times New Roman"/>
              <a:cs typeface="Times New Roman"/>
            </a:endParaRPr>
          </a:p>
          <a:p>
            <a:pPr marL="928369">
              <a:lnSpc>
                <a:spcPct val="100000"/>
              </a:lnSpc>
            </a:pPr>
            <a:r>
              <a:rPr sz="2000" spc="65" dirty="0">
                <a:latin typeface="Times New Roman"/>
                <a:cs typeface="Times New Roman"/>
              </a:rPr>
              <a:t>respectively.</a:t>
            </a:r>
            <a:endParaRPr sz="2000" dirty="0">
              <a:latin typeface="Times New Roman"/>
              <a:cs typeface="Times New Roman"/>
            </a:endParaRPr>
          </a:p>
          <a:p>
            <a:pPr marL="482600" marR="5080" indent="-470534" algn="just">
              <a:lnSpc>
                <a:spcPct val="100000"/>
              </a:lnSpc>
              <a:spcBef>
                <a:spcPts val="545"/>
              </a:spcBef>
              <a:buClr>
                <a:srgbClr val="009A00"/>
              </a:buClr>
              <a:buFont typeface="Wingdings"/>
              <a:buChar char=""/>
              <a:tabLst>
                <a:tab pos="491490" algn="l"/>
              </a:tabLst>
            </a:pPr>
            <a:r>
              <a:rPr sz="2400" spc="110" dirty="0">
                <a:latin typeface="Times New Roman"/>
                <a:cs typeface="Times New Roman"/>
              </a:rPr>
              <a:t>Another </a:t>
            </a:r>
            <a:r>
              <a:rPr sz="2400" spc="80" dirty="0">
                <a:latin typeface="Times New Roman"/>
                <a:cs typeface="Times New Roman"/>
              </a:rPr>
              <a:t>useful data </a:t>
            </a:r>
            <a:r>
              <a:rPr sz="2400" spc="110" dirty="0">
                <a:latin typeface="Times New Roman"/>
                <a:cs typeface="Times New Roman"/>
              </a:rPr>
              <a:t>structure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65" dirty="0">
                <a:latin typeface="Times New Roman"/>
                <a:cs typeface="Times New Roman"/>
              </a:rPr>
              <a:t>similar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55" dirty="0">
                <a:latin typeface="Times New Roman"/>
                <a:cs typeface="Times New Roman"/>
              </a:rPr>
              <a:t>stack </a:t>
            </a:r>
            <a:r>
              <a:rPr sz="2400" spc="25" dirty="0">
                <a:latin typeface="Times New Roman"/>
                <a:cs typeface="Times New Roman"/>
              </a:rPr>
              <a:t>is  </a:t>
            </a:r>
            <a:r>
              <a:rPr sz="2400" spc="60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queue</a:t>
            </a:r>
            <a:endParaRPr sz="2400" dirty="0">
              <a:latin typeface="Times New Roman"/>
              <a:cs typeface="Times New Roman"/>
            </a:endParaRPr>
          </a:p>
          <a:p>
            <a:pPr marL="926465" marR="262890" lvl="1" indent="-442595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100" algn="l"/>
                <a:tab pos="927735" algn="l"/>
              </a:tabLst>
            </a:pPr>
            <a:r>
              <a:rPr sz="2000" spc="35" dirty="0">
                <a:latin typeface="Times New Roman"/>
                <a:cs typeface="Times New Roman"/>
              </a:rPr>
              <a:t>Data </a:t>
            </a:r>
            <a:r>
              <a:rPr sz="2000" spc="45" dirty="0">
                <a:latin typeface="Times New Roman"/>
                <a:cs typeface="Times New Roman"/>
              </a:rPr>
              <a:t>are </a:t>
            </a:r>
            <a:r>
              <a:rPr sz="2000" spc="65" dirty="0">
                <a:latin typeface="Times New Roman"/>
                <a:cs typeface="Times New Roman"/>
              </a:rPr>
              <a:t>stored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105" dirty="0">
                <a:latin typeface="Times New Roman"/>
                <a:cs typeface="Times New Roman"/>
              </a:rPr>
              <a:t>and </a:t>
            </a:r>
            <a:r>
              <a:rPr sz="2000" spc="70" dirty="0">
                <a:latin typeface="Times New Roman"/>
                <a:cs typeface="Times New Roman"/>
              </a:rPr>
              <a:t>retrieved from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110" dirty="0">
                <a:latin typeface="Times New Roman"/>
                <a:cs typeface="Times New Roman"/>
              </a:rPr>
              <a:t>queue </a:t>
            </a:r>
            <a:r>
              <a:rPr sz="2000" spc="6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40" dirty="0">
                <a:latin typeface="Times New Roman"/>
                <a:cs typeface="Times New Roman"/>
              </a:rPr>
              <a:t>first-in-first-  </a:t>
            </a:r>
            <a:r>
              <a:rPr sz="2000" spc="95" dirty="0">
                <a:latin typeface="Times New Roman"/>
                <a:cs typeface="Times New Roman"/>
              </a:rPr>
              <a:t>out </a:t>
            </a:r>
            <a:r>
              <a:rPr sz="2000" spc="15" dirty="0">
                <a:latin typeface="Times New Roman"/>
                <a:cs typeface="Times New Roman"/>
              </a:rPr>
              <a:t>(FIFO)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basis</a:t>
            </a:r>
            <a:endParaRPr sz="2000" dirty="0">
              <a:latin typeface="Times New Roman"/>
              <a:cs typeface="Times New Roman"/>
            </a:endParaRPr>
          </a:p>
          <a:p>
            <a:pPr marL="928369" marR="553085" lvl="1" indent="-44450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85" dirty="0">
                <a:latin typeface="Times New Roman"/>
                <a:cs typeface="Times New Roman"/>
              </a:rPr>
              <a:t>Two </a:t>
            </a:r>
            <a:r>
              <a:rPr sz="2000" spc="65" dirty="0">
                <a:latin typeface="Times New Roman"/>
                <a:cs typeface="Times New Roman"/>
              </a:rPr>
              <a:t>pointers </a:t>
            </a:r>
            <a:r>
              <a:rPr sz="2000" spc="45" dirty="0">
                <a:latin typeface="Times New Roman"/>
                <a:cs typeface="Times New Roman"/>
              </a:rPr>
              <a:t>are </a:t>
            </a:r>
            <a:r>
              <a:rPr sz="2000" spc="95" dirty="0">
                <a:latin typeface="Times New Roman"/>
                <a:cs typeface="Times New Roman"/>
              </a:rPr>
              <a:t>needed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60" dirty="0">
                <a:latin typeface="Times New Roman"/>
                <a:cs typeface="Times New Roman"/>
              </a:rPr>
              <a:t>keep </a:t>
            </a:r>
            <a:r>
              <a:rPr sz="2000" spc="35" dirty="0">
                <a:latin typeface="Times New Roman"/>
                <a:cs typeface="Times New Roman"/>
              </a:rPr>
              <a:t>track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100" dirty="0">
                <a:latin typeface="Times New Roman"/>
                <a:cs typeface="Times New Roman"/>
              </a:rPr>
              <a:t>two </a:t>
            </a:r>
            <a:r>
              <a:rPr sz="2000" spc="110" dirty="0">
                <a:latin typeface="Times New Roman"/>
                <a:cs typeface="Times New Roman"/>
              </a:rPr>
              <a:t>ends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 </a:t>
            </a:r>
            <a:r>
              <a:rPr sz="2000" spc="110" dirty="0">
                <a:latin typeface="Times New Roman"/>
                <a:cs typeface="Times New Roman"/>
              </a:rPr>
              <a:t>queue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288" y="10607"/>
            <a:ext cx="601726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of Words in the Memory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8942DEBD-3CC1-4772-8C5B-D504DC6CA8AE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822113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2185716" y="1615694"/>
            <a:ext cx="29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497" y="1039621"/>
            <a:ext cx="214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imes New Roman"/>
                <a:cs typeface="Times New Roman"/>
              </a:rPr>
              <a:t>Stack </a:t>
            </a:r>
            <a:r>
              <a:rPr sz="1800" spc="60" dirty="0">
                <a:latin typeface="Times New Roman"/>
                <a:cs typeface="Times New Roman"/>
              </a:rPr>
              <a:t>pointer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6511" y="5117591"/>
            <a:ext cx="73151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6511" y="5260847"/>
            <a:ext cx="73151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6511" y="5404865"/>
            <a:ext cx="73151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06166" y="926782"/>
          <a:ext cx="2448560" cy="4779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9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R="106426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-28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marR="104521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739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43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77772" y="2695447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S</a:t>
            </a:r>
            <a:r>
              <a:rPr sz="1800" spc="40" dirty="0">
                <a:latin typeface="Times New Roman"/>
                <a:cs typeface="Times New Roman"/>
              </a:rPr>
              <a:t>ta</a:t>
            </a:r>
            <a:r>
              <a:rPr sz="1800" spc="5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9323" y="3848346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imes New Roman"/>
                <a:cs typeface="Times New Roman"/>
              </a:rPr>
              <a:t>BOTTOM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73359" y="1156716"/>
            <a:ext cx="73151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3359" y="1299972"/>
            <a:ext cx="73151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3359" y="1443989"/>
            <a:ext cx="7315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3359" y="3101339"/>
            <a:ext cx="73151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3359" y="3244595"/>
            <a:ext cx="73151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3359" y="3389376"/>
            <a:ext cx="73151" cy="70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70271" y="3999738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127253" y="28926"/>
                </a:moveTo>
                <a:lnTo>
                  <a:pt x="127253" y="0"/>
                </a:lnTo>
                <a:lnTo>
                  <a:pt x="0" y="38862"/>
                </a:lnTo>
                <a:lnTo>
                  <a:pt x="114300" y="72399"/>
                </a:lnTo>
                <a:lnTo>
                  <a:pt x="114300" y="28956"/>
                </a:lnTo>
                <a:lnTo>
                  <a:pt x="127253" y="28926"/>
                </a:lnTo>
                <a:close/>
              </a:path>
              <a:path w="792479" h="76200">
                <a:moveTo>
                  <a:pt x="792479" y="46482"/>
                </a:moveTo>
                <a:lnTo>
                  <a:pt x="792479" y="27432"/>
                </a:lnTo>
                <a:lnTo>
                  <a:pt x="114300" y="28956"/>
                </a:lnTo>
                <a:lnTo>
                  <a:pt x="114300" y="48006"/>
                </a:lnTo>
                <a:lnTo>
                  <a:pt x="792479" y="46482"/>
                </a:lnTo>
                <a:close/>
              </a:path>
              <a:path w="792479" h="76200">
                <a:moveTo>
                  <a:pt x="127253" y="76200"/>
                </a:moveTo>
                <a:lnTo>
                  <a:pt x="127253" y="47976"/>
                </a:lnTo>
                <a:lnTo>
                  <a:pt x="114300" y="48006"/>
                </a:lnTo>
                <a:lnTo>
                  <a:pt x="114300" y="72399"/>
                </a:lnTo>
                <a:lnTo>
                  <a:pt x="127253" y="762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70271" y="1839467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127253" y="28179"/>
                </a:moveTo>
                <a:lnTo>
                  <a:pt x="127253" y="0"/>
                </a:lnTo>
                <a:lnTo>
                  <a:pt x="0" y="38100"/>
                </a:lnTo>
                <a:lnTo>
                  <a:pt x="114300" y="72321"/>
                </a:lnTo>
                <a:lnTo>
                  <a:pt x="114300" y="28193"/>
                </a:lnTo>
                <a:lnTo>
                  <a:pt x="127253" y="28179"/>
                </a:lnTo>
                <a:close/>
              </a:path>
              <a:path w="792479" h="76200">
                <a:moveTo>
                  <a:pt x="792479" y="46481"/>
                </a:moveTo>
                <a:lnTo>
                  <a:pt x="792479" y="27431"/>
                </a:lnTo>
                <a:lnTo>
                  <a:pt x="114300" y="28193"/>
                </a:lnTo>
                <a:lnTo>
                  <a:pt x="114300" y="47243"/>
                </a:lnTo>
                <a:lnTo>
                  <a:pt x="792479" y="46481"/>
                </a:lnTo>
                <a:close/>
              </a:path>
              <a:path w="792479" h="76200">
                <a:moveTo>
                  <a:pt x="127253" y="76200"/>
                </a:moveTo>
                <a:lnTo>
                  <a:pt x="127253" y="47229"/>
                </a:lnTo>
                <a:lnTo>
                  <a:pt x="114300" y="47243"/>
                </a:lnTo>
                <a:lnTo>
                  <a:pt x="114300" y="72321"/>
                </a:lnTo>
                <a:lnTo>
                  <a:pt x="127253" y="762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18682" y="1758950"/>
            <a:ext cx="205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imes New Roman"/>
                <a:cs typeface="Times New Roman"/>
              </a:rPr>
              <a:t>Current </a:t>
            </a:r>
            <a:r>
              <a:rPr sz="1800" spc="55" dirty="0">
                <a:latin typeface="Times New Roman"/>
                <a:cs typeface="Times New Roman"/>
              </a:rPr>
              <a:t>top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4746" y="3919220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imes New Roman"/>
                <a:cs typeface="Times New Roman"/>
              </a:rPr>
              <a:t>Bottom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91347" y="1292352"/>
            <a:ext cx="437515" cy="367030"/>
          </a:xfrm>
          <a:custGeom>
            <a:avLst/>
            <a:gdLst/>
            <a:ahLst/>
            <a:cxnLst/>
            <a:rect l="l" t="t" r="r" b="b"/>
            <a:pathLst>
              <a:path w="437514" h="367030">
                <a:moveTo>
                  <a:pt x="346204" y="277726"/>
                </a:moveTo>
                <a:lnTo>
                  <a:pt x="12192" y="0"/>
                </a:lnTo>
                <a:lnTo>
                  <a:pt x="0" y="14478"/>
                </a:lnTo>
                <a:lnTo>
                  <a:pt x="334105" y="292282"/>
                </a:lnTo>
                <a:lnTo>
                  <a:pt x="346204" y="277726"/>
                </a:lnTo>
                <a:close/>
              </a:path>
              <a:path w="437514" h="367030">
                <a:moveTo>
                  <a:pt x="355854" y="331870"/>
                </a:moveTo>
                <a:lnTo>
                  <a:pt x="355854" y="285749"/>
                </a:lnTo>
                <a:lnTo>
                  <a:pt x="343662" y="300227"/>
                </a:lnTo>
                <a:lnTo>
                  <a:pt x="334105" y="292282"/>
                </a:lnTo>
                <a:lnTo>
                  <a:pt x="315468" y="314705"/>
                </a:lnTo>
                <a:lnTo>
                  <a:pt x="355854" y="331870"/>
                </a:lnTo>
                <a:close/>
              </a:path>
              <a:path w="437514" h="367030">
                <a:moveTo>
                  <a:pt x="355854" y="285749"/>
                </a:moveTo>
                <a:lnTo>
                  <a:pt x="346204" y="277726"/>
                </a:lnTo>
                <a:lnTo>
                  <a:pt x="334105" y="292282"/>
                </a:lnTo>
                <a:lnTo>
                  <a:pt x="343662" y="300227"/>
                </a:lnTo>
                <a:lnTo>
                  <a:pt x="355854" y="285749"/>
                </a:lnTo>
                <a:close/>
              </a:path>
              <a:path w="437514" h="367030">
                <a:moveTo>
                  <a:pt x="437388" y="366521"/>
                </a:moveTo>
                <a:lnTo>
                  <a:pt x="364236" y="256031"/>
                </a:lnTo>
                <a:lnTo>
                  <a:pt x="346204" y="277726"/>
                </a:lnTo>
                <a:lnTo>
                  <a:pt x="355854" y="285749"/>
                </a:lnTo>
                <a:lnTo>
                  <a:pt x="355854" y="331870"/>
                </a:lnTo>
                <a:lnTo>
                  <a:pt x="437388" y="36652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89161" y="1763267"/>
            <a:ext cx="433705" cy="85725"/>
          </a:xfrm>
          <a:custGeom>
            <a:avLst/>
            <a:gdLst/>
            <a:ahLst/>
            <a:cxnLst/>
            <a:rect l="l" t="t" r="r" b="b"/>
            <a:pathLst>
              <a:path w="433705" h="85725">
                <a:moveTo>
                  <a:pt x="290832" y="28159"/>
                </a:moveTo>
                <a:lnTo>
                  <a:pt x="0" y="27431"/>
                </a:lnTo>
                <a:lnTo>
                  <a:pt x="0" y="55625"/>
                </a:lnTo>
                <a:lnTo>
                  <a:pt x="290574" y="57078"/>
                </a:lnTo>
                <a:lnTo>
                  <a:pt x="290832" y="28159"/>
                </a:lnTo>
                <a:close/>
              </a:path>
              <a:path w="433705" h="85725">
                <a:moveTo>
                  <a:pt x="304800" y="81031"/>
                </a:moveTo>
                <a:lnTo>
                  <a:pt x="304800" y="57150"/>
                </a:lnTo>
                <a:lnTo>
                  <a:pt x="290574" y="57078"/>
                </a:lnTo>
                <a:lnTo>
                  <a:pt x="290322" y="85343"/>
                </a:lnTo>
                <a:lnTo>
                  <a:pt x="304800" y="81031"/>
                </a:lnTo>
                <a:close/>
              </a:path>
              <a:path w="433705" h="85725">
                <a:moveTo>
                  <a:pt x="304800" y="57150"/>
                </a:moveTo>
                <a:lnTo>
                  <a:pt x="304800" y="28193"/>
                </a:lnTo>
                <a:lnTo>
                  <a:pt x="290832" y="28159"/>
                </a:lnTo>
                <a:lnTo>
                  <a:pt x="290574" y="57078"/>
                </a:lnTo>
                <a:lnTo>
                  <a:pt x="304800" y="57150"/>
                </a:lnTo>
                <a:close/>
              </a:path>
              <a:path w="433705" h="85725">
                <a:moveTo>
                  <a:pt x="433578" y="42671"/>
                </a:moveTo>
                <a:lnTo>
                  <a:pt x="291084" y="0"/>
                </a:lnTo>
                <a:lnTo>
                  <a:pt x="290832" y="28159"/>
                </a:lnTo>
                <a:lnTo>
                  <a:pt x="304800" y="28193"/>
                </a:lnTo>
                <a:lnTo>
                  <a:pt x="304800" y="81031"/>
                </a:lnTo>
                <a:lnTo>
                  <a:pt x="433578" y="42671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7715" y="1804416"/>
            <a:ext cx="78105" cy="2232660"/>
          </a:xfrm>
          <a:custGeom>
            <a:avLst/>
            <a:gdLst/>
            <a:ahLst/>
            <a:cxnLst/>
            <a:rect l="l" t="t" r="r" b="b"/>
            <a:pathLst>
              <a:path w="78105" h="2232660">
                <a:moveTo>
                  <a:pt x="76200" y="127253"/>
                </a:moveTo>
                <a:lnTo>
                  <a:pt x="38100" y="0"/>
                </a:lnTo>
                <a:lnTo>
                  <a:pt x="0" y="127253"/>
                </a:lnTo>
                <a:lnTo>
                  <a:pt x="28193" y="127253"/>
                </a:lnTo>
                <a:lnTo>
                  <a:pt x="28193" y="114299"/>
                </a:lnTo>
                <a:lnTo>
                  <a:pt x="47243" y="114299"/>
                </a:lnTo>
                <a:lnTo>
                  <a:pt x="47253" y="127253"/>
                </a:lnTo>
                <a:lnTo>
                  <a:pt x="76200" y="127253"/>
                </a:lnTo>
                <a:close/>
              </a:path>
              <a:path w="78105" h="2232660">
                <a:moveTo>
                  <a:pt x="48768" y="2202119"/>
                </a:moveTo>
                <a:lnTo>
                  <a:pt x="48768" y="2118359"/>
                </a:lnTo>
                <a:lnTo>
                  <a:pt x="29718" y="2118359"/>
                </a:lnTo>
                <a:lnTo>
                  <a:pt x="29708" y="2105405"/>
                </a:lnTo>
                <a:lnTo>
                  <a:pt x="1524" y="2105405"/>
                </a:lnTo>
                <a:lnTo>
                  <a:pt x="39624" y="2232659"/>
                </a:lnTo>
                <a:lnTo>
                  <a:pt x="48768" y="2202119"/>
                </a:lnTo>
                <a:close/>
              </a:path>
              <a:path w="78105" h="2232660">
                <a:moveTo>
                  <a:pt x="47253" y="127253"/>
                </a:moveTo>
                <a:lnTo>
                  <a:pt x="47243" y="114299"/>
                </a:lnTo>
                <a:lnTo>
                  <a:pt x="28193" y="114299"/>
                </a:lnTo>
                <a:lnTo>
                  <a:pt x="28203" y="127253"/>
                </a:lnTo>
                <a:lnTo>
                  <a:pt x="47253" y="127253"/>
                </a:lnTo>
                <a:close/>
              </a:path>
              <a:path w="78105" h="2232660">
                <a:moveTo>
                  <a:pt x="28203" y="127253"/>
                </a:moveTo>
                <a:lnTo>
                  <a:pt x="28193" y="114299"/>
                </a:lnTo>
                <a:lnTo>
                  <a:pt x="28193" y="127253"/>
                </a:lnTo>
                <a:close/>
              </a:path>
              <a:path w="78105" h="2232660">
                <a:moveTo>
                  <a:pt x="48758" y="2105405"/>
                </a:moveTo>
                <a:lnTo>
                  <a:pt x="47253" y="127253"/>
                </a:lnTo>
                <a:lnTo>
                  <a:pt x="28203" y="127253"/>
                </a:lnTo>
                <a:lnTo>
                  <a:pt x="29708" y="2105405"/>
                </a:lnTo>
                <a:lnTo>
                  <a:pt x="48758" y="2105405"/>
                </a:lnTo>
                <a:close/>
              </a:path>
              <a:path w="78105" h="2232660">
                <a:moveTo>
                  <a:pt x="48768" y="2118359"/>
                </a:moveTo>
                <a:lnTo>
                  <a:pt x="48758" y="2105405"/>
                </a:lnTo>
                <a:lnTo>
                  <a:pt x="29708" y="2105405"/>
                </a:lnTo>
                <a:lnTo>
                  <a:pt x="29718" y="2118359"/>
                </a:lnTo>
                <a:lnTo>
                  <a:pt x="48768" y="2118359"/>
                </a:lnTo>
                <a:close/>
              </a:path>
              <a:path w="78105" h="2232660">
                <a:moveTo>
                  <a:pt x="77724" y="2105405"/>
                </a:moveTo>
                <a:lnTo>
                  <a:pt x="48758" y="2105405"/>
                </a:lnTo>
                <a:lnTo>
                  <a:pt x="48768" y="2202119"/>
                </a:lnTo>
                <a:lnTo>
                  <a:pt x="77724" y="210540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49772" y="1105153"/>
            <a:ext cx="1304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0033CC"/>
                </a:solidFill>
                <a:latin typeface="Times New Roman"/>
                <a:cs typeface="Times New Roman"/>
              </a:rPr>
              <a:t>Low</a:t>
            </a:r>
            <a:r>
              <a:rPr sz="1800" spc="80" dirty="0">
                <a:solidFill>
                  <a:srgbClr val="0033CC"/>
                </a:solidFill>
                <a:latin typeface="Times New Roman"/>
                <a:cs typeface="Times New Roman"/>
              </a:rPr>
              <a:t> 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62326" y="4784859"/>
            <a:ext cx="135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0033CC"/>
                </a:solidFill>
                <a:latin typeface="Times New Roman"/>
                <a:cs typeface="Times New Roman"/>
              </a:rPr>
              <a:t>High </a:t>
            </a:r>
            <a:r>
              <a:rPr sz="1800" spc="80" dirty="0">
                <a:solidFill>
                  <a:srgbClr val="0033CC"/>
                </a:solidFill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345518"/>
            <a:ext cx="7448550" cy="549972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0000 0</a:t>
            </a:r>
          </a:p>
          <a:p>
            <a:r>
              <a:rPr lang="en-GB" dirty="0" smtClean="0"/>
              <a:t>0001 1</a:t>
            </a:r>
          </a:p>
          <a:p>
            <a:r>
              <a:rPr lang="en-GB" dirty="0" smtClean="0"/>
              <a:t>0010 2</a:t>
            </a:r>
          </a:p>
          <a:p>
            <a:r>
              <a:rPr lang="en-GB" dirty="0" smtClean="0"/>
              <a:t>(+12)</a:t>
            </a:r>
          </a:p>
          <a:p>
            <a:r>
              <a:rPr lang="en-GB" dirty="0" smtClean="0"/>
              <a:t>(-5)</a:t>
            </a:r>
          </a:p>
          <a:p>
            <a:r>
              <a:rPr lang="en-GB" dirty="0" smtClean="0"/>
              <a:t>Sign + Magnitude</a:t>
            </a:r>
          </a:p>
          <a:p>
            <a:r>
              <a:rPr lang="en-GB" dirty="0" smtClean="0"/>
              <a:t>+ = 0</a:t>
            </a:r>
          </a:p>
          <a:p>
            <a:r>
              <a:rPr lang="en-GB" dirty="0" smtClean="0"/>
              <a:t>- = 1</a:t>
            </a:r>
          </a:p>
          <a:p>
            <a:r>
              <a:rPr lang="en-GB" dirty="0" smtClean="0"/>
              <a:t>0 0101</a:t>
            </a:r>
          </a:p>
          <a:p>
            <a:r>
              <a:rPr lang="en-GB" dirty="0" smtClean="0"/>
              <a:t>1’s complement 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10001101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01110010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2’s complement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10001101  (Given no.)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01110010  (1’s complement)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               1 (add 1)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-----------------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0111001  1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fld id="{32F3D678-1D9A-4C1E-9EAB-486AC30E75F3}" type="datetime1">
              <a:rPr lang="en-US" spc="10" smtClean="0"/>
              <a:t>9/10/2022</a:t>
            </a:fld>
            <a:endParaRPr lang="en-US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lang="en-US"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GB" spc="-5" smtClean="0"/>
              <a:t>5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28166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989" y="10607"/>
            <a:ext cx="464820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and Pop Operations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F3222ABA-8AEA-436F-972C-CA6786BE8EEA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43638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77969"/>
            <a:ext cx="7680959" cy="762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90220" indent="-478155">
              <a:lnSpc>
                <a:spcPct val="100000"/>
              </a:lnSpc>
              <a:spcBef>
                <a:spcPts val="355"/>
              </a:spcBef>
              <a:buClr>
                <a:srgbClr val="009A00"/>
              </a:buClr>
              <a:buFont typeface="Wingdings"/>
              <a:buChar char=""/>
              <a:tabLst>
                <a:tab pos="490220" algn="l"/>
                <a:tab pos="490855" algn="l"/>
              </a:tabLst>
            </a:pPr>
            <a:r>
              <a:rPr sz="2200" spc="90" dirty="0">
                <a:latin typeface="Times New Roman"/>
                <a:cs typeface="Times New Roman"/>
              </a:rPr>
              <a:t>Assume </a:t>
            </a:r>
            <a:r>
              <a:rPr sz="2200" spc="60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75" dirty="0">
                <a:latin typeface="Times New Roman"/>
                <a:cs typeface="Times New Roman"/>
              </a:rPr>
              <a:t>byte-addressable </a:t>
            </a:r>
            <a:r>
              <a:rPr sz="2200" spc="90" dirty="0">
                <a:latin typeface="Times New Roman"/>
                <a:cs typeface="Times New Roman"/>
              </a:rPr>
              <a:t>memory </a:t>
            </a:r>
            <a:r>
              <a:rPr sz="2200" spc="80" dirty="0">
                <a:latin typeface="Times New Roman"/>
                <a:cs typeface="Times New Roman"/>
              </a:rPr>
              <a:t>with </a:t>
            </a:r>
            <a:r>
              <a:rPr sz="2200" spc="25" dirty="0">
                <a:latin typeface="Times New Roman"/>
                <a:cs typeface="Times New Roman"/>
              </a:rPr>
              <a:t>32-bit</a:t>
            </a:r>
            <a:r>
              <a:rPr sz="2200" spc="50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words</a:t>
            </a:r>
            <a:endParaRPr sz="220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26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spc="70" dirty="0">
                <a:latin typeface="Times New Roman"/>
                <a:cs typeface="Times New Roman"/>
              </a:rPr>
              <a:t>The </a:t>
            </a:r>
            <a:r>
              <a:rPr sz="2200" spc="90" dirty="0">
                <a:latin typeface="Times New Roman"/>
                <a:cs typeface="Times New Roman"/>
              </a:rPr>
              <a:t>push </a:t>
            </a:r>
            <a:r>
              <a:rPr sz="2200" spc="85" dirty="0">
                <a:latin typeface="Times New Roman"/>
                <a:cs typeface="Times New Roman"/>
              </a:rPr>
              <a:t>operation </a:t>
            </a:r>
            <a:r>
              <a:rPr sz="2200" spc="65" dirty="0">
                <a:latin typeface="Times New Roman"/>
                <a:cs typeface="Times New Roman"/>
              </a:rPr>
              <a:t>can </a:t>
            </a:r>
            <a:r>
              <a:rPr sz="2200" spc="25" dirty="0">
                <a:latin typeface="Times New Roman"/>
                <a:cs typeface="Times New Roman"/>
              </a:rPr>
              <a:t>be </a:t>
            </a:r>
            <a:r>
              <a:rPr sz="2200" spc="105" dirty="0">
                <a:latin typeface="Times New Roman"/>
                <a:cs typeface="Times New Roman"/>
              </a:rPr>
              <a:t>implemented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161" y="1416511"/>
            <a:ext cx="930275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70485">
              <a:lnSpc>
                <a:spcPct val="109700"/>
              </a:lnSpc>
              <a:spcBef>
                <a:spcPts val="100"/>
              </a:spcBef>
            </a:pPr>
            <a:r>
              <a:rPr sz="2000" spc="3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000" spc="150" dirty="0">
                <a:solidFill>
                  <a:srgbClr val="0033CC"/>
                </a:solidFill>
                <a:latin typeface="Times New Roman"/>
                <a:cs typeface="Times New Roman"/>
              </a:rPr>
              <a:t>u</a:t>
            </a:r>
            <a:r>
              <a:rPr sz="2000" spc="45" dirty="0">
                <a:solidFill>
                  <a:srgbClr val="0033CC"/>
                </a:solidFill>
                <a:latin typeface="Times New Roman"/>
                <a:cs typeface="Times New Roman"/>
              </a:rPr>
              <a:t>btra</a:t>
            </a:r>
            <a:r>
              <a:rPr sz="2000" spc="4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  </a:t>
            </a:r>
            <a:r>
              <a:rPr sz="2000" spc="45" dirty="0">
                <a:solidFill>
                  <a:srgbClr val="0033CC"/>
                </a:solidFill>
                <a:latin typeface="Times New Roman"/>
                <a:cs typeface="Times New Roman"/>
              </a:rPr>
              <a:t>Move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5774" y="1416511"/>
            <a:ext cx="1888489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5080" indent="-38100">
              <a:lnSpc>
                <a:spcPct val="109700"/>
              </a:lnSpc>
              <a:spcBef>
                <a:spcPts val="100"/>
              </a:spcBef>
            </a:pPr>
            <a:r>
              <a:rPr sz="2000" spc="30" dirty="0">
                <a:solidFill>
                  <a:srgbClr val="0033CC"/>
                </a:solidFill>
                <a:latin typeface="Times New Roman"/>
                <a:cs typeface="Times New Roman"/>
              </a:rPr>
              <a:t>#4,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SP  </a:t>
            </a:r>
            <a:r>
              <a:rPr sz="2000" spc="40" dirty="0">
                <a:solidFill>
                  <a:srgbClr val="0033CC"/>
                </a:solidFill>
                <a:latin typeface="Times New Roman"/>
                <a:cs typeface="Times New Roman"/>
              </a:rPr>
              <a:t>NEWITEM,</a:t>
            </a:r>
            <a:r>
              <a:rPr sz="2000" spc="-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CC"/>
                </a:solidFill>
                <a:latin typeface="Times New Roman"/>
                <a:cs typeface="Times New Roman"/>
              </a:rPr>
              <a:t>(SP)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485" y="2102868"/>
            <a:ext cx="7779384" cy="30899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43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spc="70" dirty="0">
                <a:latin typeface="Times New Roman"/>
                <a:cs typeface="Times New Roman"/>
              </a:rPr>
              <a:t>The </a:t>
            </a:r>
            <a:r>
              <a:rPr sz="2200" spc="100" dirty="0">
                <a:latin typeface="Times New Roman"/>
                <a:cs typeface="Times New Roman"/>
              </a:rPr>
              <a:t>pop </a:t>
            </a:r>
            <a:r>
              <a:rPr sz="2200" spc="85" dirty="0">
                <a:latin typeface="Times New Roman"/>
                <a:cs typeface="Times New Roman"/>
              </a:rPr>
              <a:t>operation </a:t>
            </a:r>
            <a:r>
              <a:rPr sz="2200" spc="65" dirty="0">
                <a:latin typeface="Times New Roman"/>
                <a:cs typeface="Times New Roman"/>
              </a:rPr>
              <a:t>can </a:t>
            </a:r>
            <a:r>
              <a:rPr sz="2200" spc="25" dirty="0">
                <a:latin typeface="Times New Roman"/>
                <a:cs typeface="Times New Roman"/>
              </a:rPr>
              <a:t>be </a:t>
            </a:r>
            <a:r>
              <a:rPr sz="2200" spc="105" dirty="0">
                <a:latin typeface="Times New Roman"/>
                <a:cs typeface="Times New Roman"/>
              </a:rPr>
              <a:t>implemented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  <a:p>
            <a:pPr marL="808355" marR="4811395">
              <a:lnSpc>
                <a:spcPct val="110000"/>
              </a:lnSpc>
              <a:spcBef>
                <a:spcPts val="55"/>
              </a:spcBef>
              <a:tabLst>
                <a:tab pos="1748155" algn="l"/>
                <a:tab pos="1816735" algn="l"/>
              </a:tabLst>
            </a:pPr>
            <a:r>
              <a:rPr sz="2000" spc="45" dirty="0">
                <a:solidFill>
                  <a:srgbClr val="0033CC"/>
                </a:solidFill>
                <a:latin typeface="Times New Roman"/>
                <a:cs typeface="Times New Roman"/>
              </a:rPr>
              <a:t>Move	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(SP),</a:t>
            </a:r>
            <a:r>
              <a:rPr sz="2000" spc="-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33CC"/>
                </a:solidFill>
                <a:latin typeface="Times New Roman"/>
                <a:cs typeface="Times New Roman"/>
              </a:rPr>
              <a:t>ITEM  </a:t>
            </a:r>
            <a:r>
              <a:rPr sz="2000" spc="90" dirty="0">
                <a:solidFill>
                  <a:srgbClr val="0033CC"/>
                </a:solidFill>
                <a:latin typeface="Times New Roman"/>
                <a:cs typeface="Times New Roman"/>
              </a:rPr>
              <a:t>Add		</a:t>
            </a:r>
            <a:r>
              <a:rPr sz="2000" spc="30" dirty="0">
                <a:solidFill>
                  <a:srgbClr val="0033CC"/>
                </a:solidFill>
                <a:latin typeface="Times New Roman"/>
                <a:cs typeface="Times New Roman"/>
              </a:rPr>
              <a:t>#4,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SP</a:t>
            </a:r>
            <a:endParaRPr sz="2000">
              <a:latin typeface="Times New Roman"/>
              <a:cs typeface="Times New Roman"/>
            </a:endParaRPr>
          </a:p>
          <a:p>
            <a:pPr marL="490220" marR="5080" indent="-478155">
              <a:lnSpc>
                <a:spcPts val="238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60" dirty="0">
                <a:latin typeface="Times New Roman"/>
                <a:cs typeface="Times New Roman"/>
              </a:rPr>
              <a:t>processor </a:t>
            </a:r>
            <a:r>
              <a:rPr sz="2200" spc="80" dirty="0">
                <a:latin typeface="Times New Roman"/>
                <a:cs typeface="Times New Roman"/>
              </a:rPr>
              <a:t>has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100" dirty="0">
                <a:latin typeface="Times New Roman"/>
                <a:cs typeface="Times New Roman"/>
              </a:rPr>
              <a:t>Autoincrement </a:t>
            </a:r>
            <a:r>
              <a:rPr sz="2200" spc="95" dirty="0">
                <a:latin typeface="Times New Roman"/>
                <a:cs typeface="Times New Roman"/>
              </a:rPr>
              <a:t>and </a:t>
            </a:r>
            <a:r>
              <a:rPr sz="2200" spc="110" dirty="0">
                <a:latin typeface="Times New Roman"/>
                <a:cs typeface="Times New Roman"/>
              </a:rPr>
              <a:t>Autodecrement  </a:t>
            </a:r>
            <a:r>
              <a:rPr sz="2200" spc="95" dirty="0">
                <a:latin typeface="Times New Roman"/>
                <a:cs typeface="Times New Roman"/>
              </a:rPr>
              <a:t>addressing </a:t>
            </a:r>
            <a:r>
              <a:rPr sz="2200" spc="90" dirty="0">
                <a:latin typeface="Times New Roman"/>
                <a:cs typeface="Times New Roman"/>
              </a:rPr>
              <a:t>modes, </a:t>
            </a:r>
            <a:r>
              <a:rPr sz="2200" spc="95" dirty="0">
                <a:latin typeface="Times New Roman"/>
                <a:cs typeface="Times New Roman"/>
              </a:rPr>
              <a:t>then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90" dirty="0">
                <a:latin typeface="Times New Roman"/>
                <a:cs typeface="Times New Roman"/>
              </a:rPr>
              <a:t>push </a:t>
            </a:r>
            <a:r>
              <a:rPr sz="2200" spc="85" dirty="0">
                <a:latin typeface="Times New Roman"/>
                <a:cs typeface="Times New Roman"/>
              </a:rPr>
              <a:t>operation </a:t>
            </a:r>
            <a:r>
              <a:rPr sz="2200" spc="70" dirty="0">
                <a:latin typeface="Times New Roman"/>
                <a:cs typeface="Times New Roman"/>
              </a:rPr>
              <a:t>can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  <a:p>
            <a:pPr marL="482600">
              <a:lnSpc>
                <a:spcPts val="2335"/>
              </a:lnSpc>
            </a:pPr>
            <a:r>
              <a:rPr sz="2200" spc="105" dirty="0">
                <a:latin typeface="Times New Roman"/>
                <a:cs typeface="Times New Roman"/>
              </a:rPr>
              <a:t>implemented </a:t>
            </a:r>
            <a:r>
              <a:rPr sz="2200" spc="25" dirty="0">
                <a:latin typeface="Times New Roman"/>
                <a:cs typeface="Times New Roman"/>
              </a:rPr>
              <a:t>by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65" dirty="0">
                <a:latin typeface="Times New Roman"/>
                <a:cs typeface="Times New Roman"/>
              </a:rPr>
              <a:t>single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instruction</a:t>
            </a:r>
            <a:endParaRPr sz="2200">
              <a:latin typeface="Times New Roman"/>
              <a:cs typeface="Times New Roman"/>
            </a:endParaRPr>
          </a:p>
          <a:p>
            <a:pPr marL="871219">
              <a:lnSpc>
                <a:spcPct val="100000"/>
              </a:lnSpc>
              <a:spcBef>
                <a:spcPts val="250"/>
              </a:spcBef>
              <a:tabLst>
                <a:tab pos="1634489" algn="l"/>
              </a:tabLst>
            </a:pPr>
            <a:r>
              <a:rPr sz="2000" spc="45" dirty="0">
                <a:solidFill>
                  <a:srgbClr val="0033CC"/>
                </a:solidFill>
                <a:latin typeface="Times New Roman"/>
                <a:cs typeface="Times New Roman"/>
              </a:rPr>
              <a:t>Move	</a:t>
            </a:r>
            <a:r>
              <a:rPr sz="2000" spc="40" dirty="0">
                <a:solidFill>
                  <a:srgbClr val="0033CC"/>
                </a:solidFill>
                <a:latin typeface="Times New Roman"/>
                <a:cs typeface="Times New Roman"/>
              </a:rPr>
              <a:t>NEWITEM,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-(SP)</a:t>
            </a:r>
            <a:endParaRPr sz="2000">
              <a:latin typeface="Times New Roman"/>
              <a:cs typeface="Times New Roman"/>
            </a:endParaRPr>
          </a:p>
          <a:p>
            <a:pPr marL="490220" indent="-478155">
              <a:lnSpc>
                <a:spcPct val="100000"/>
              </a:lnSpc>
              <a:spcBef>
                <a:spcPts val="250"/>
              </a:spcBef>
              <a:buClr>
                <a:srgbClr val="009A00"/>
              </a:buClr>
              <a:buFont typeface="Wingdings"/>
              <a:buChar char=""/>
              <a:tabLst>
                <a:tab pos="490220" algn="l"/>
                <a:tab pos="490855" algn="l"/>
              </a:tabLst>
            </a:pPr>
            <a:r>
              <a:rPr sz="2200" spc="114" dirty="0">
                <a:latin typeface="Times New Roman"/>
                <a:cs typeface="Times New Roman"/>
              </a:rPr>
              <a:t>And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100" dirty="0">
                <a:latin typeface="Times New Roman"/>
                <a:cs typeface="Times New Roman"/>
              </a:rPr>
              <a:t>pop </a:t>
            </a:r>
            <a:r>
              <a:rPr sz="2200" spc="85" dirty="0">
                <a:latin typeface="Times New Roman"/>
                <a:cs typeface="Times New Roman"/>
              </a:rPr>
              <a:t>operation </a:t>
            </a:r>
            <a:r>
              <a:rPr sz="2200" spc="65" dirty="0">
                <a:latin typeface="Times New Roman"/>
                <a:cs typeface="Times New Roman"/>
              </a:rPr>
              <a:t>can </a:t>
            </a:r>
            <a:r>
              <a:rPr sz="2200" spc="25" dirty="0">
                <a:latin typeface="Times New Roman"/>
                <a:cs typeface="Times New Roman"/>
              </a:rPr>
              <a:t>be </a:t>
            </a:r>
            <a:r>
              <a:rPr sz="2200" spc="105" dirty="0">
                <a:latin typeface="Times New Roman"/>
                <a:cs typeface="Times New Roman"/>
              </a:rPr>
              <a:t>implemented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  <a:p>
            <a:pPr marL="871219">
              <a:lnSpc>
                <a:spcPct val="100000"/>
              </a:lnSpc>
              <a:spcBef>
                <a:spcPts val="245"/>
              </a:spcBef>
            </a:pPr>
            <a:r>
              <a:rPr sz="2000" spc="45" dirty="0">
                <a:solidFill>
                  <a:srgbClr val="0033CC"/>
                </a:solidFill>
                <a:latin typeface="Times New Roman"/>
                <a:cs typeface="Times New Roman"/>
              </a:rPr>
              <a:t>Move </a:t>
            </a:r>
            <a:r>
              <a:rPr sz="2000" spc="15" dirty="0">
                <a:solidFill>
                  <a:srgbClr val="0033CC"/>
                </a:solidFill>
                <a:latin typeface="Times New Roman"/>
                <a:cs typeface="Times New Roman"/>
              </a:rPr>
              <a:t>(SP)+,</a:t>
            </a:r>
            <a:r>
              <a:rPr sz="2000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33CC"/>
                </a:solidFill>
                <a:latin typeface="Times New Roman"/>
                <a:cs typeface="Times New Roman"/>
              </a:rPr>
              <a:t>ITEM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648" y="10607"/>
            <a:ext cx="176403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60995B0A-2408-49B8-AE88-267504687FD6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66748" y="941069"/>
          <a:ext cx="2016125" cy="3600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37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R="8858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R="8477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-28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R="88582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R="8858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43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81035" y="4828794"/>
            <a:ext cx="2016760" cy="360680"/>
          </a:xfrm>
          <a:custGeom>
            <a:avLst/>
            <a:gdLst/>
            <a:ahLst/>
            <a:cxnLst/>
            <a:rect l="l" t="t" r="r" b="b"/>
            <a:pathLst>
              <a:path w="2016760" h="360679">
                <a:moveTo>
                  <a:pt x="0" y="0"/>
                </a:moveTo>
                <a:lnTo>
                  <a:pt x="0" y="360425"/>
                </a:lnTo>
                <a:lnTo>
                  <a:pt x="2016251" y="360425"/>
                </a:lnTo>
                <a:lnTo>
                  <a:pt x="201625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62148" y="484200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9A00"/>
                </a:solidFill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9161" y="941069"/>
            <a:ext cx="73151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9161" y="1084325"/>
            <a:ext cx="73151" cy="7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9161" y="1228344"/>
            <a:ext cx="73151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9743" y="2122932"/>
            <a:ext cx="431800" cy="86360"/>
          </a:xfrm>
          <a:custGeom>
            <a:avLst/>
            <a:gdLst/>
            <a:ahLst/>
            <a:cxnLst/>
            <a:rect l="l" t="t" r="r" b="b"/>
            <a:pathLst>
              <a:path w="431800" h="86360">
                <a:moveTo>
                  <a:pt x="303275" y="28956"/>
                </a:moveTo>
                <a:lnTo>
                  <a:pt x="0" y="28194"/>
                </a:lnTo>
                <a:lnTo>
                  <a:pt x="0" y="56388"/>
                </a:lnTo>
                <a:lnTo>
                  <a:pt x="302513" y="57912"/>
                </a:lnTo>
                <a:lnTo>
                  <a:pt x="303275" y="28956"/>
                </a:lnTo>
                <a:close/>
              </a:path>
              <a:path w="431800" h="86360">
                <a:moveTo>
                  <a:pt x="431292" y="43434"/>
                </a:moveTo>
                <a:lnTo>
                  <a:pt x="288797" y="0"/>
                </a:lnTo>
                <a:lnTo>
                  <a:pt x="288797" y="28919"/>
                </a:lnTo>
                <a:lnTo>
                  <a:pt x="303275" y="28956"/>
                </a:lnTo>
                <a:lnTo>
                  <a:pt x="303275" y="81770"/>
                </a:lnTo>
                <a:lnTo>
                  <a:pt x="431292" y="43434"/>
                </a:lnTo>
                <a:close/>
              </a:path>
              <a:path w="431800" h="86360">
                <a:moveTo>
                  <a:pt x="303275" y="81770"/>
                </a:moveTo>
                <a:lnTo>
                  <a:pt x="303275" y="28956"/>
                </a:lnTo>
                <a:lnTo>
                  <a:pt x="302513" y="57912"/>
                </a:lnTo>
                <a:lnTo>
                  <a:pt x="288797" y="57842"/>
                </a:lnTo>
                <a:lnTo>
                  <a:pt x="288797" y="86106"/>
                </a:lnTo>
                <a:lnTo>
                  <a:pt x="303275" y="8177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1820" y="1525015"/>
            <a:ext cx="29845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P  </a:t>
            </a:r>
            <a:r>
              <a:rPr sz="1800" b="1" spc="4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936" y="4856472"/>
            <a:ext cx="1139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imes New Roman"/>
                <a:cs typeface="Times New Roman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EW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5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5265" y="1756410"/>
            <a:ext cx="433705" cy="86360"/>
          </a:xfrm>
          <a:custGeom>
            <a:avLst/>
            <a:gdLst/>
            <a:ahLst/>
            <a:cxnLst/>
            <a:rect l="l" t="t" r="r" b="b"/>
            <a:pathLst>
              <a:path w="433705" h="86360">
                <a:moveTo>
                  <a:pt x="304800" y="57150"/>
                </a:moveTo>
                <a:lnTo>
                  <a:pt x="304800" y="28956"/>
                </a:lnTo>
                <a:lnTo>
                  <a:pt x="0" y="27431"/>
                </a:lnTo>
                <a:lnTo>
                  <a:pt x="0" y="56387"/>
                </a:lnTo>
                <a:lnTo>
                  <a:pt x="304800" y="57150"/>
                </a:lnTo>
                <a:close/>
              </a:path>
              <a:path w="433705" h="86360">
                <a:moveTo>
                  <a:pt x="433578" y="43433"/>
                </a:moveTo>
                <a:lnTo>
                  <a:pt x="290322" y="0"/>
                </a:lnTo>
                <a:lnTo>
                  <a:pt x="290322" y="28883"/>
                </a:lnTo>
                <a:lnTo>
                  <a:pt x="304800" y="28956"/>
                </a:lnTo>
                <a:lnTo>
                  <a:pt x="304800" y="81793"/>
                </a:lnTo>
                <a:lnTo>
                  <a:pt x="433578" y="43433"/>
                </a:lnTo>
                <a:close/>
              </a:path>
              <a:path w="433705" h="86360">
                <a:moveTo>
                  <a:pt x="304800" y="81793"/>
                </a:moveTo>
                <a:lnTo>
                  <a:pt x="304800" y="57150"/>
                </a:lnTo>
                <a:lnTo>
                  <a:pt x="290322" y="57113"/>
                </a:lnTo>
                <a:lnTo>
                  <a:pt x="290322" y="86106"/>
                </a:lnTo>
                <a:lnTo>
                  <a:pt x="304800" y="81793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0443" y="1804416"/>
            <a:ext cx="307975" cy="3171190"/>
          </a:xfrm>
          <a:custGeom>
            <a:avLst/>
            <a:gdLst/>
            <a:ahLst/>
            <a:cxnLst/>
            <a:rect l="l" t="t" r="r" b="b"/>
            <a:pathLst>
              <a:path w="307975" h="3171190">
                <a:moveTo>
                  <a:pt x="288798" y="1596389"/>
                </a:moveTo>
                <a:lnTo>
                  <a:pt x="288798" y="1224534"/>
                </a:lnTo>
                <a:lnTo>
                  <a:pt x="287274" y="1325118"/>
                </a:lnTo>
                <a:lnTo>
                  <a:pt x="284988" y="1376934"/>
                </a:lnTo>
                <a:lnTo>
                  <a:pt x="278891" y="1483614"/>
                </a:lnTo>
                <a:lnTo>
                  <a:pt x="269748" y="1594104"/>
                </a:lnTo>
                <a:lnTo>
                  <a:pt x="257555" y="1707642"/>
                </a:lnTo>
                <a:lnTo>
                  <a:pt x="250698" y="1765554"/>
                </a:lnTo>
                <a:lnTo>
                  <a:pt x="235458" y="1883664"/>
                </a:lnTo>
                <a:lnTo>
                  <a:pt x="217931" y="2004822"/>
                </a:lnTo>
                <a:lnTo>
                  <a:pt x="198881" y="2127504"/>
                </a:lnTo>
                <a:lnTo>
                  <a:pt x="177546" y="2253234"/>
                </a:lnTo>
                <a:lnTo>
                  <a:pt x="131063" y="2508504"/>
                </a:lnTo>
                <a:lnTo>
                  <a:pt x="0" y="3166872"/>
                </a:lnTo>
                <a:lnTo>
                  <a:pt x="18287" y="3170682"/>
                </a:lnTo>
                <a:lnTo>
                  <a:pt x="124967" y="2642616"/>
                </a:lnTo>
                <a:lnTo>
                  <a:pt x="173736" y="2383536"/>
                </a:lnTo>
                <a:lnTo>
                  <a:pt x="217169" y="2130552"/>
                </a:lnTo>
                <a:lnTo>
                  <a:pt x="236981" y="2007870"/>
                </a:lnTo>
                <a:lnTo>
                  <a:pt x="254508" y="1886712"/>
                </a:lnTo>
                <a:lnTo>
                  <a:pt x="276605" y="1709928"/>
                </a:lnTo>
                <a:lnTo>
                  <a:pt x="288798" y="1596389"/>
                </a:lnTo>
                <a:close/>
              </a:path>
              <a:path w="307975" h="3171190">
                <a:moveTo>
                  <a:pt x="92963" y="102869"/>
                </a:moveTo>
                <a:lnTo>
                  <a:pt x="9143" y="0"/>
                </a:lnTo>
                <a:lnTo>
                  <a:pt x="22098" y="132587"/>
                </a:lnTo>
                <a:lnTo>
                  <a:pt x="44196" y="123321"/>
                </a:lnTo>
                <a:lnTo>
                  <a:pt x="44196" y="109727"/>
                </a:lnTo>
                <a:lnTo>
                  <a:pt x="61722" y="102107"/>
                </a:lnTo>
                <a:lnTo>
                  <a:pt x="66409" y="114005"/>
                </a:lnTo>
                <a:lnTo>
                  <a:pt x="92963" y="102869"/>
                </a:lnTo>
                <a:close/>
              </a:path>
              <a:path w="307975" h="3171190">
                <a:moveTo>
                  <a:pt x="66409" y="114005"/>
                </a:moveTo>
                <a:lnTo>
                  <a:pt x="61722" y="102107"/>
                </a:lnTo>
                <a:lnTo>
                  <a:pt x="44196" y="109727"/>
                </a:lnTo>
                <a:lnTo>
                  <a:pt x="48791" y="121393"/>
                </a:lnTo>
                <a:lnTo>
                  <a:pt x="66409" y="114005"/>
                </a:lnTo>
                <a:close/>
              </a:path>
              <a:path w="307975" h="3171190">
                <a:moveTo>
                  <a:pt x="48791" y="121393"/>
                </a:moveTo>
                <a:lnTo>
                  <a:pt x="44196" y="109727"/>
                </a:lnTo>
                <a:lnTo>
                  <a:pt x="44196" y="123321"/>
                </a:lnTo>
                <a:lnTo>
                  <a:pt x="48791" y="121393"/>
                </a:lnTo>
                <a:close/>
              </a:path>
              <a:path w="307975" h="3171190">
                <a:moveTo>
                  <a:pt x="307848" y="1224534"/>
                </a:moveTo>
                <a:lnTo>
                  <a:pt x="306324" y="1126998"/>
                </a:lnTo>
                <a:lnTo>
                  <a:pt x="304038" y="1079754"/>
                </a:lnTo>
                <a:lnTo>
                  <a:pt x="297941" y="988313"/>
                </a:lnTo>
                <a:lnTo>
                  <a:pt x="288798" y="900683"/>
                </a:lnTo>
                <a:lnTo>
                  <a:pt x="276605" y="816101"/>
                </a:lnTo>
                <a:lnTo>
                  <a:pt x="269748" y="774953"/>
                </a:lnTo>
                <a:lnTo>
                  <a:pt x="254508" y="694182"/>
                </a:lnTo>
                <a:lnTo>
                  <a:pt x="236981" y="617219"/>
                </a:lnTo>
                <a:lnTo>
                  <a:pt x="217169" y="541782"/>
                </a:lnTo>
                <a:lnTo>
                  <a:pt x="195834" y="469391"/>
                </a:lnTo>
                <a:lnTo>
                  <a:pt x="172974" y="397763"/>
                </a:lnTo>
                <a:lnTo>
                  <a:pt x="149351" y="328421"/>
                </a:lnTo>
                <a:lnTo>
                  <a:pt x="124205" y="260603"/>
                </a:lnTo>
                <a:lnTo>
                  <a:pt x="98298" y="193547"/>
                </a:lnTo>
                <a:lnTo>
                  <a:pt x="66409" y="114005"/>
                </a:lnTo>
                <a:lnTo>
                  <a:pt x="48791" y="121393"/>
                </a:lnTo>
                <a:lnTo>
                  <a:pt x="54101" y="134873"/>
                </a:lnTo>
                <a:lnTo>
                  <a:pt x="80772" y="200406"/>
                </a:lnTo>
                <a:lnTo>
                  <a:pt x="106679" y="267461"/>
                </a:lnTo>
                <a:lnTo>
                  <a:pt x="131063" y="334517"/>
                </a:lnTo>
                <a:lnTo>
                  <a:pt x="154686" y="403859"/>
                </a:lnTo>
                <a:lnTo>
                  <a:pt x="177546" y="474725"/>
                </a:lnTo>
                <a:lnTo>
                  <a:pt x="198881" y="547115"/>
                </a:lnTo>
                <a:lnTo>
                  <a:pt x="217931" y="621029"/>
                </a:lnTo>
                <a:lnTo>
                  <a:pt x="235458" y="697991"/>
                </a:lnTo>
                <a:lnTo>
                  <a:pt x="250698" y="778001"/>
                </a:lnTo>
                <a:lnTo>
                  <a:pt x="257555" y="818388"/>
                </a:lnTo>
                <a:lnTo>
                  <a:pt x="269748" y="902207"/>
                </a:lnTo>
                <a:lnTo>
                  <a:pt x="278891" y="989838"/>
                </a:lnTo>
                <a:lnTo>
                  <a:pt x="284988" y="1080516"/>
                </a:lnTo>
                <a:lnTo>
                  <a:pt x="287274" y="1127760"/>
                </a:lnTo>
                <a:lnTo>
                  <a:pt x="288798" y="1224534"/>
                </a:lnTo>
                <a:lnTo>
                  <a:pt x="288798" y="1596389"/>
                </a:lnTo>
                <a:lnTo>
                  <a:pt x="297941" y="1485138"/>
                </a:lnTo>
                <a:lnTo>
                  <a:pt x="304038" y="1377696"/>
                </a:lnTo>
                <a:lnTo>
                  <a:pt x="306324" y="1325880"/>
                </a:lnTo>
                <a:lnTo>
                  <a:pt x="307848" y="1224534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888037" y="1012697"/>
          <a:ext cx="2016125" cy="3600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3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-28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009A00"/>
                          </a:solidFill>
                          <a:latin typeface="Times New Roman"/>
                          <a:cs typeface="Times New Roman"/>
                        </a:rPr>
                        <a:t>43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902325" y="4900421"/>
            <a:ext cx="2016760" cy="360680"/>
          </a:xfrm>
          <a:custGeom>
            <a:avLst/>
            <a:gdLst/>
            <a:ahLst/>
            <a:cxnLst/>
            <a:rect l="l" t="t" r="r" b="b"/>
            <a:pathLst>
              <a:path w="2016759" h="360679">
                <a:moveTo>
                  <a:pt x="0" y="0"/>
                </a:moveTo>
                <a:lnTo>
                  <a:pt x="0" y="360425"/>
                </a:lnTo>
                <a:lnTo>
                  <a:pt x="2016252" y="360425"/>
                </a:lnTo>
                <a:lnTo>
                  <a:pt x="2016252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45363" y="4912867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9A00"/>
                </a:solidFill>
                <a:latin typeface="Times New Roman"/>
                <a:cs typeface="Times New Roman"/>
              </a:rPr>
              <a:t>-28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10451" y="1012697"/>
            <a:ext cx="73164" cy="71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10451" y="1155191"/>
            <a:ext cx="73164" cy="71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10451" y="1299972"/>
            <a:ext cx="73164" cy="71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0271" y="2194560"/>
            <a:ext cx="432434" cy="86360"/>
          </a:xfrm>
          <a:custGeom>
            <a:avLst/>
            <a:gdLst/>
            <a:ahLst/>
            <a:cxnLst/>
            <a:rect l="l" t="t" r="r" b="b"/>
            <a:pathLst>
              <a:path w="432435" h="86360">
                <a:moveTo>
                  <a:pt x="289317" y="28885"/>
                </a:moveTo>
                <a:lnTo>
                  <a:pt x="762" y="27432"/>
                </a:lnTo>
                <a:lnTo>
                  <a:pt x="0" y="56388"/>
                </a:lnTo>
                <a:lnTo>
                  <a:pt x="289067" y="57114"/>
                </a:lnTo>
                <a:lnTo>
                  <a:pt x="289317" y="28885"/>
                </a:lnTo>
                <a:close/>
              </a:path>
              <a:path w="432435" h="86360">
                <a:moveTo>
                  <a:pt x="303275" y="81796"/>
                </a:moveTo>
                <a:lnTo>
                  <a:pt x="303275" y="57150"/>
                </a:lnTo>
                <a:lnTo>
                  <a:pt x="289067" y="57114"/>
                </a:lnTo>
                <a:lnTo>
                  <a:pt x="288810" y="86106"/>
                </a:lnTo>
                <a:lnTo>
                  <a:pt x="303275" y="81796"/>
                </a:lnTo>
                <a:close/>
              </a:path>
              <a:path w="432435" h="86360">
                <a:moveTo>
                  <a:pt x="303275" y="57150"/>
                </a:moveTo>
                <a:lnTo>
                  <a:pt x="303275" y="28956"/>
                </a:lnTo>
                <a:lnTo>
                  <a:pt x="289317" y="28885"/>
                </a:lnTo>
                <a:lnTo>
                  <a:pt x="289067" y="57114"/>
                </a:lnTo>
                <a:lnTo>
                  <a:pt x="303275" y="57150"/>
                </a:lnTo>
                <a:close/>
              </a:path>
              <a:path w="432435" h="86360">
                <a:moveTo>
                  <a:pt x="432053" y="43434"/>
                </a:moveTo>
                <a:lnTo>
                  <a:pt x="289572" y="0"/>
                </a:lnTo>
                <a:lnTo>
                  <a:pt x="289317" y="28885"/>
                </a:lnTo>
                <a:lnTo>
                  <a:pt x="303275" y="28956"/>
                </a:lnTo>
                <a:lnTo>
                  <a:pt x="303275" y="81796"/>
                </a:lnTo>
                <a:lnTo>
                  <a:pt x="432053" y="4343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53122" y="1946402"/>
            <a:ext cx="2984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200"/>
              </a:lnSpc>
              <a:spcBef>
                <a:spcPts val="100"/>
              </a:spcBef>
            </a:pPr>
            <a:r>
              <a:rPr sz="1800" b="1" spc="4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P  </a:t>
            </a:r>
            <a:r>
              <a:rPr sz="1800" b="1" spc="4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51838" y="4927346"/>
            <a:ext cx="59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5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6567" y="2554985"/>
            <a:ext cx="433070" cy="86360"/>
          </a:xfrm>
          <a:custGeom>
            <a:avLst/>
            <a:gdLst/>
            <a:ahLst/>
            <a:cxnLst/>
            <a:rect l="l" t="t" r="r" b="b"/>
            <a:pathLst>
              <a:path w="433070" h="86360">
                <a:moveTo>
                  <a:pt x="304799" y="57150"/>
                </a:moveTo>
                <a:lnTo>
                  <a:pt x="304799" y="28956"/>
                </a:lnTo>
                <a:lnTo>
                  <a:pt x="0" y="27432"/>
                </a:lnTo>
                <a:lnTo>
                  <a:pt x="0" y="56388"/>
                </a:lnTo>
                <a:lnTo>
                  <a:pt x="304799" y="57150"/>
                </a:lnTo>
                <a:close/>
              </a:path>
              <a:path w="433070" h="86360">
                <a:moveTo>
                  <a:pt x="432803" y="43434"/>
                </a:moveTo>
                <a:lnTo>
                  <a:pt x="290309" y="0"/>
                </a:lnTo>
                <a:lnTo>
                  <a:pt x="290309" y="28883"/>
                </a:lnTo>
                <a:lnTo>
                  <a:pt x="304799" y="28956"/>
                </a:lnTo>
                <a:lnTo>
                  <a:pt x="304799" y="81766"/>
                </a:lnTo>
                <a:lnTo>
                  <a:pt x="432803" y="43434"/>
                </a:lnTo>
                <a:close/>
              </a:path>
              <a:path w="433070" h="86360">
                <a:moveTo>
                  <a:pt x="304799" y="81766"/>
                </a:moveTo>
                <a:lnTo>
                  <a:pt x="304799" y="57150"/>
                </a:lnTo>
                <a:lnTo>
                  <a:pt x="290309" y="57113"/>
                </a:lnTo>
                <a:lnTo>
                  <a:pt x="290309" y="86106"/>
                </a:lnTo>
                <a:lnTo>
                  <a:pt x="304799" y="81766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6096" y="2235707"/>
            <a:ext cx="227329" cy="2880360"/>
          </a:xfrm>
          <a:custGeom>
            <a:avLst/>
            <a:gdLst/>
            <a:ahLst/>
            <a:cxnLst/>
            <a:rect l="l" t="t" r="r" b="b"/>
            <a:pathLst>
              <a:path w="227329" h="2880360">
                <a:moveTo>
                  <a:pt x="27760" y="2756011"/>
                </a:moveTo>
                <a:lnTo>
                  <a:pt x="774" y="2747771"/>
                </a:lnTo>
                <a:lnTo>
                  <a:pt x="0" y="2880359"/>
                </a:lnTo>
                <a:lnTo>
                  <a:pt x="24396" y="2843510"/>
                </a:lnTo>
                <a:lnTo>
                  <a:pt x="24396" y="2768345"/>
                </a:lnTo>
                <a:lnTo>
                  <a:pt x="27760" y="2756011"/>
                </a:lnTo>
                <a:close/>
              </a:path>
              <a:path w="227329" h="2880360">
                <a:moveTo>
                  <a:pt x="45985" y="2761575"/>
                </a:moveTo>
                <a:lnTo>
                  <a:pt x="27760" y="2756011"/>
                </a:lnTo>
                <a:lnTo>
                  <a:pt x="24396" y="2768345"/>
                </a:lnTo>
                <a:lnTo>
                  <a:pt x="42684" y="2773679"/>
                </a:lnTo>
                <a:lnTo>
                  <a:pt x="45985" y="2761575"/>
                </a:lnTo>
                <a:close/>
              </a:path>
              <a:path w="227329" h="2880360">
                <a:moveTo>
                  <a:pt x="73151" y="2769869"/>
                </a:moveTo>
                <a:lnTo>
                  <a:pt x="45985" y="2761575"/>
                </a:lnTo>
                <a:lnTo>
                  <a:pt x="42684" y="2773679"/>
                </a:lnTo>
                <a:lnTo>
                  <a:pt x="24396" y="2768345"/>
                </a:lnTo>
                <a:lnTo>
                  <a:pt x="24396" y="2843510"/>
                </a:lnTo>
                <a:lnTo>
                  <a:pt x="73151" y="2769869"/>
                </a:lnTo>
                <a:close/>
              </a:path>
              <a:path w="227329" h="2880360">
                <a:moveTo>
                  <a:pt x="208025" y="2005885"/>
                </a:moveTo>
                <a:lnTo>
                  <a:pt x="208025" y="1638300"/>
                </a:lnTo>
                <a:lnTo>
                  <a:pt x="205739" y="1773936"/>
                </a:lnTo>
                <a:lnTo>
                  <a:pt x="201180" y="1860041"/>
                </a:lnTo>
                <a:lnTo>
                  <a:pt x="198132" y="1901952"/>
                </a:lnTo>
                <a:lnTo>
                  <a:pt x="191274" y="1984247"/>
                </a:lnTo>
                <a:lnTo>
                  <a:pt x="182879" y="2063495"/>
                </a:lnTo>
                <a:lnTo>
                  <a:pt x="172224" y="2139695"/>
                </a:lnTo>
                <a:lnTo>
                  <a:pt x="160032" y="2214371"/>
                </a:lnTo>
                <a:lnTo>
                  <a:pt x="147066" y="2286762"/>
                </a:lnTo>
                <a:lnTo>
                  <a:pt x="132600" y="2356866"/>
                </a:lnTo>
                <a:lnTo>
                  <a:pt x="117360" y="2425445"/>
                </a:lnTo>
                <a:lnTo>
                  <a:pt x="101358" y="2492502"/>
                </a:lnTo>
                <a:lnTo>
                  <a:pt x="66306" y="2623566"/>
                </a:lnTo>
                <a:lnTo>
                  <a:pt x="48018" y="2687574"/>
                </a:lnTo>
                <a:lnTo>
                  <a:pt x="28968" y="2751581"/>
                </a:lnTo>
                <a:lnTo>
                  <a:pt x="27760" y="2756011"/>
                </a:lnTo>
                <a:lnTo>
                  <a:pt x="45985" y="2761575"/>
                </a:lnTo>
                <a:lnTo>
                  <a:pt x="47256" y="2756916"/>
                </a:lnTo>
                <a:lnTo>
                  <a:pt x="66306" y="2692907"/>
                </a:lnTo>
                <a:lnTo>
                  <a:pt x="84594" y="2628900"/>
                </a:lnTo>
                <a:lnTo>
                  <a:pt x="119646" y="2497074"/>
                </a:lnTo>
                <a:lnTo>
                  <a:pt x="151650" y="2360676"/>
                </a:lnTo>
                <a:lnTo>
                  <a:pt x="166116" y="2289809"/>
                </a:lnTo>
                <a:lnTo>
                  <a:pt x="179082" y="2217419"/>
                </a:lnTo>
                <a:lnTo>
                  <a:pt x="191274" y="2142743"/>
                </a:lnTo>
                <a:lnTo>
                  <a:pt x="201180" y="2065781"/>
                </a:lnTo>
                <a:lnTo>
                  <a:pt x="208025" y="2005885"/>
                </a:lnTo>
                <a:close/>
              </a:path>
              <a:path w="227329" h="2880360">
                <a:moveTo>
                  <a:pt x="227075" y="1638300"/>
                </a:moveTo>
                <a:lnTo>
                  <a:pt x="223266" y="1444752"/>
                </a:lnTo>
                <a:lnTo>
                  <a:pt x="218706" y="1344167"/>
                </a:lnTo>
                <a:lnTo>
                  <a:pt x="205739" y="1135379"/>
                </a:lnTo>
                <a:lnTo>
                  <a:pt x="176034" y="806957"/>
                </a:lnTo>
                <a:lnTo>
                  <a:pt x="151650" y="580643"/>
                </a:lnTo>
                <a:lnTo>
                  <a:pt x="81546" y="0"/>
                </a:lnTo>
                <a:lnTo>
                  <a:pt x="62496" y="2286"/>
                </a:lnTo>
                <a:lnTo>
                  <a:pt x="132600" y="582929"/>
                </a:lnTo>
                <a:lnTo>
                  <a:pt x="156984" y="809243"/>
                </a:lnTo>
                <a:lnTo>
                  <a:pt x="186689" y="1136903"/>
                </a:lnTo>
                <a:lnTo>
                  <a:pt x="199656" y="1345691"/>
                </a:lnTo>
                <a:lnTo>
                  <a:pt x="204216" y="1446276"/>
                </a:lnTo>
                <a:lnTo>
                  <a:pt x="208025" y="1638300"/>
                </a:lnTo>
                <a:lnTo>
                  <a:pt x="208025" y="2005885"/>
                </a:lnTo>
                <a:lnTo>
                  <a:pt x="210324" y="1985771"/>
                </a:lnTo>
                <a:lnTo>
                  <a:pt x="217182" y="1903476"/>
                </a:lnTo>
                <a:lnTo>
                  <a:pt x="220230" y="1861565"/>
                </a:lnTo>
                <a:lnTo>
                  <a:pt x="224789" y="1774697"/>
                </a:lnTo>
                <a:lnTo>
                  <a:pt x="227075" y="1638300"/>
                </a:lnTo>
                <a:close/>
              </a:path>
            </a:pathLst>
          </a:custGeom>
          <a:solidFill>
            <a:srgbClr val="C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19173" y="5719826"/>
            <a:ext cx="1705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95" dirty="0">
                <a:solidFill>
                  <a:srgbClr val="0033CC"/>
                </a:solidFill>
                <a:latin typeface="Times New Roman"/>
                <a:cs typeface="Times New Roman"/>
              </a:rPr>
              <a:t>Push</a:t>
            </a:r>
            <a:r>
              <a:rPr sz="2000" spc="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33CC"/>
                </a:solidFill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71523" y="5719826"/>
            <a:ext cx="15817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0" dirty="0">
                <a:solidFill>
                  <a:srgbClr val="0033CC"/>
                </a:solidFill>
                <a:latin typeface="Times New Roman"/>
                <a:cs typeface="Times New Roman"/>
              </a:rPr>
              <a:t>Pop</a:t>
            </a:r>
            <a:r>
              <a:rPr sz="2000" spc="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33CC"/>
                </a:solidFill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549" y="10607"/>
            <a:ext cx="653542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Empty and Full Errors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F96AD0FD-F540-4336-A00B-A2DD837787B3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07403" y="6244233"/>
            <a:ext cx="22539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055609" cy="393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spc="11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5" dirty="0">
                <a:latin typeface="Times New Roman"/>
                <a:cs typeface="Times New Roman"/>
              </a:rPr>
              <a:t>stack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program, </a:t>
            </a:r>
            <a:r>
              <a:rPr sz="2400" spc="35" dirty="0">
                <a:latin typeface="Times New Roman"/>
                <a:cs typeface="Times New Roman"/>
              </a:rPr>
              <a:t>it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usually </a:t>
            </a:r>
            <a:r>
              <a:rPr sz="2400" spc="65" dirty="0">
                <a:latin typeface="Times New Roman"/>
                <a:cs typeface="Times New Roman"/>
              </a:rPr>
              <a:t>allocated 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40" dirty="0">
                <a:latin typeface="Times New Roman"/>
                <a:cs typeface="Times New Roman"/>
              </a:rPr>
              <a:t>fixed </a:t>
            </a:r>
            <a:r>
              <a:rPr sz="2400" spc="150" dirty="0">
                <a:latin typeface="Times New Roman"/>
                <a:cs typeface="Times New Roman"/>
              </a:rPr>
              <a:t>amount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0" dirty="0">
                <a:latin typeface="Times New Roman"/>
                <a:cs typeface="Times New Roman"/>
              </a:rPr>
              <a:t>space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930910" marR="246379" lvl="1" indent="-447040" algn="just">
              <a:lnSpc>
                <a:spcPct val="100000"/>
              </a:lnSpc>
              <a:spcBef>
                <a:spcPts val="49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8369" algn="l"/>
              </a:tabLst>
            </a:pPr>
            <a:r>
              <a:rPr sz="2000" spc="40" dirty="0">
                <a:latin typeface="Times New Roman"/>
                <a:cs typeface="Times New Roman"/>
              </a:rPr>
              <a:t>We </a:t>
            </a:r>
            <a:r>
              <a:rPr sz="2000" spc="65" dirty="0">
                <a:latin typeface="Times New Roman"/>
                <a:cs typeface="Times New Roman"/>
              </a:rPr>
              <a:t>must </a:t>
            </a:r>
            <a:r>
              <a:rPr sz="2000" spc="55" dirty="0">
                <a:latin typeface="Times New Roman"/>
                <a:cs typeface="Times New Roman"/>
              </a:rPr>
              <a:t>avoid </a:t>
            </a:r>
            <a:r>
              <a:rPr sz="2000" spc="90" dirty="0">
                <a:latin typeface="Times New Roman"/>
                <a:cs typeface="Times New Roman"/>
              </a:rPr>
              <a:t>pushing </a:t>
            </a:r>
            <a:r>
              <a:rPr sz="2000" spc="65" dirty="0">
                <a:latin typeface="Times New Roman"/>
                <a:cs typeface="Times New Roman"/>
              </a:rPr>
              <a:t>an </a:t>
            </a:r>
            <a:r>
              <a:rPr sz="2000" spc="60" dirty="0">
                <a:latin typeface="Times New Roman"/>
                <a:cs typeface="Times New Roman"/>
              </a:rPr>
              <a:t>item </a:t>
            </a:r>
            <a:r>
              <a:rPr sz="2000" spc="70" dirty="0">
                <a:latin typeface="Times New Roman"/>
                <a:cs typeface="Times New Roman"/>
              </a:rPr>
              <a:t>onto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45" dirty="0">
                <a:latin typeface="Times New Roman"/>
                <a:cs typeface="Times New Roman"/>
              </a:rPr>
              <a:t>stack </a:t>
            </a:r>
            <a:r>
              <a:rPr sz="2000" spc="100" dirty="0">
                <a:latin typeface="Times New Roman"/>
                <a:cs typeface="Times New Roman"/>
              </a:rPr>
              <a:t>when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45" dirty="0">
                <a:latin typeface="Times New Roman"/>
                <a:cs typeface="Times New Roman"/>
              </a:rPr>
              <a:t>stack  </a:t>
            </a:r>
            <a:r>
              <a:rPr sz="2000" spc="70" dirty="0">
                <a:latin typeface="Times New Roman"/>
                <a:cs typeface="Times New Roman"/>
              </a:rPr>
              <a:t>has </a:t>
            </a:r>
            <a:r>
              <a:rPr sz="2000" spc="80" dirty="0">
                <a:latin typeface="Times New Roman"/>
                <a:cs typeface="Times New Roman"/>
              </a:rPr>
              <a:t>reached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30" dirty="0">
                <a:latin typeface="Times New Roman"/>
                <a:cs typeface="Times New Roman"/>
              </a:rPr>
              <a:t>its </a:t>
            </a:r>
            <a:r>
              <a:rPr sz="2000" spc="75" dirty="0">
                <a:latin typeface="Times New Roman"/>
                <a:cs typeface="Times New Roman"/>
              </a:rPr>
              <a:t>maximum </a:t>
            </a:r>
            <a:r>
              <a:rPr sz="2000" spc="15" dirty="0">
                <a:latin typeface="Times New Roman"/>
                <a:cs typeface="Times New Roman"/>
              </a:rPr>
              <a:t>si </a:t>
            </a:r>
            <a:r>
              <a:rPr sz="2000" spc="40" dirty="0">
                <a:latin typeface="Times New Roman"/>
                <a:cs typeface="Times New Roman"/>
              </a:rPr>
              <a:t>ze, </a:t>
            </a:r>
            <a:r>
              <a:rPr sz="2000" spc="15" dirty="0">
                <a:latin typeface="Times New Roman"/>
                <a:cs typeface="Times New Roman"/>
              </a:rPr>
              <a:t>i.e.,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45" dirty="0">
                <a:latin typeface="Times New Roman"/>
                <a:cs typeface="Times New Roman"/>
              </a:rPr>
              <a:t>stack </a:t>
            </a:r>
            <a:r>
              <a:rPr sz="2000" spc="20" dirty="0">
                <a:latin typeface="Times New Roman"/>
                <a:cs typeface="Times New Roman"/>
              </a:rPr>
              <a:t>is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full</a:t>
            </a:r>
            <a:endParaRPr sz="2000">
              <a:latin typeface="Times New Roman"/>
              <a:cs typeface="Times New Roman"/>
            </a:endParaRPr>
          </a:p>
          <a:p>
            <a:pPr marL="925194" marR="5080" lvl="1" indent="-441325" algn="just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9640" algn="l"/>
              </a:tabLst>
            </a:pPr>
            <a:r>
              <a:rPr sz="2000" spc="25" dirty="0">
                <a:latin typeface="Times New Roman"/>
                <a:cs typeface="Times New Roman"/>
              </a:rPr>
              <a:t>On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75" dirty="0">
                <a:latin typeface="Times New Roman"/>
                <a:cs typeface="Times New Roman"/>
              </a:rPr>
              <a:t>other </a:t>
            </a:r>
            <a:r>
              <a:rPr sz="2000" spc="110" dirty="0">
                <a:latin typeface="Times New Roman"/>
                <a:cs typeface="Times New Roman"/>
              </a:rPr>
              <a:t>hand, </a:t>
            </a:r>
            <a:r>
              <a:rPr sz="2000" spc="70" dirty="0">
                <a:latin typeface="Times New Roman"/>
                <a:cs typeface="Times New Roman"/>
              </a:rPr>
              <a:t>we </a:t>
            </a:r>
            <a:r>
              <a:rPr sz="2000" spc="65" dirty="0">
                <a:latin typeface="Times New Roman"/>
                <a:cs typeface="Times New Roman"/>
              </a:rPr>
              <a:t>must </a:t>
            </a:r>
            <a:r>
              <a:rPr sz="2000" spc="55" dirty="0">
                <a:latin typeface="Times New Roman"/>
                <a:cs typeface="Times New Roman"/>
              </a:rPr>
              <a:t>avoid </a:t>
            </a:r>
            <a:r>
              <a:rPr sz="2000" spc="100" dirty="0">
                <a:latin typeface="Times New Roman"/>
                <a:cs typeface="Times New Roman"/>
              </a:rPr>
              <a:t>popping </a:t>
            </a:r>
            <a:r>
              <a:rPr sz="2000" spc="65" dirty="0">
                <a:latin typeface="Times New Roman"/>
                <a:cs typeface="Times New Roman"/>
              </a:rPr>
              <a:t>an </a:t>
            </a:r>
            <a:r>
              <a:rPr sz="2000" spc="60" dirty="0">
                <a:latin typeface="Times New Roman"/>
                <a:cs typeface="Times New Roman"/>
              </a:rPr>
              <a:t>item </a:t>
            </a:r>
            <a:r>
              <a:rPr sz="2000" spc="10" dirty="0">
                <a:latin typeface="Times New Roman"/>
                <a:cs typeface="Times New Roman"/>
              </a:rPr>
              <a:t>off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45" dirty="0">
                <a:latin typeface="Times New Roman"/>
                <a:cs typeface="Times New Roman"/>
              </a:rPr>
              <a:t>stack  </a:t>
            </a:r>
            <a:r>
              <a:rPr sz="2000" spc="105" dirty="0">
                <a:latin typeface="Times New Roman"/>
                <a:cs typeface="Times New Roman"/>
              </a:rPr>
              <a:t>when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45" dirty="0">
                <a:latin typeface="Times New Roman"/>
                <a:cs typeface="Times New Roman"/>
              </a:rPr>
              <a:t>stack </a:t>
            </a:r>
            <a:r>
              <a:rPr sz="2000" spc="70" dirty="0">
                <a:latin typeface="Times New Roman"/>
                <a:cs typeface="Times New Roman"/>
              </a:rPr>
              <a:t>has </a:t>
            </a:r>
            <a:r>
              <a:rPr sz="2000" spc="80" dirty="0">
                <a:latin typeface="Times New Roman"/>
                <a:cs typeface="Times New Roman"/>
              </a:rPr>
              <a:t>reached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30" dirty="0">
                <a:latin typeface="Times New Roman"/>
                <a:cs typeface="Times New Roman"/>
              </a:rPr>
              <a:t>its </a:t>
            </a:r>
            <a:r>
              <a:rPr sz="2000" spc="85" dirty="0">
                <a:latin typeface="Times New Roman"/>
                <a:cs typeface="Times New Roman"/>
              </a:rPr>
              <a:t>minimum </a:t>
            </a:r>
            <a:r>
              <a:rPr sz="2000" spc="45" dirty="0">
                <a:latin typeface="Times New Roman"/>
                <a:cs typeface="Times New Roman"/>
              </a:rPr>
              <a:t>size, </a:t>
            </a:r>
            <a:r>
              <a:rPr sz="2000" spc="15" dirty="0">
                <a:latin typeface="Times New Roman"/>
                <a:cs typeface="Times New Roman"/>
              </a:rPr>
              <a:t>i.e.,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45" dirty="0">
                <a:latin typeface="Times New Roman"/>
                <a:cs typeface="Times New Roman"/>
              </a:rPr>
              <a:t>stack </a:t>
            </a:r>
            <a:r>
              <a:rPr sz="2000" spc="20" dirty="0">
                <a:latin typeface="Times New Roman"/>
                <a:cs typeface="Times New Roman"/>
              </a:rPr>
              <a:t>is  </a:t>
            </a:r>
            <a:r>
              <a:rPr sz="2000" spc="95" dirty="0">
                <a:latin typeface="Times New Roman"/>
                <a:cs typeface="Times New Roman"/>
              </a:rPr>
              <a:t>empty</a:t>
            </a:r>
            <a:endParaRPr sz="200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100" dirty="0">
                <a:latin typeface="Times New Roman"/>
                <a:cs typeface="Times New Roman"/>
              </a:rPr>
              <a:t>Routine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0" dirty="0">
                <a:latin typeface="Times New Roman"/>
                <a:cs typeface="Times New Roman"/>
              </a:rPr>
              <a:t>safe </a:t>
            </a:r>
            <a:r>
              <a:rPr sz="2400" spc="114" dirty="0">
                <a:latin typeface="Times New Roman"/>
                <a:cs typeface="Times New Roman"/>
              </a:rPr>
              <a:t>pop </a:t>
            </a:r>
            <a:r>
              <a:rPr sz="2400" spc="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0" dirty="0">
                <a:latin typeface="Times New Roman"/>
                <a:cs typeface="Times New Roman"/>
              </a:rPr>
              <a:t>safe </a:t>
            </a:r>
            <a:r>
              <a:rPr sz="2400" spc="105" dirty="0">
                <a:latin typeface="Times New Roman"/>
                <a:cs typeface="Times New Roman"/>
              </a:rPr>
              <a:t>push</a:t>
            </a:r>
            <a:r>
              <a:rPr sz="2400" spc="7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  <a:p>
            <a:pPr marL="925830" lvl="1" indent="-442595">
              <a:lnSpc>
                <a:spcPct val="100000"/>
              </a:lnSpc>
              <a:spcBef>
                <a:spcPts val="50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5830" algn="l"/>
                <a:tab pos="926465" algn="l"/>
              </a:tabLst>
            </a:pPr>
            <a:r>
              <a:rPr sz="2000" spc="80" dirty="0">
                <a:latin typeface="Times New Roman"/>
                <a:cs typeface="Times New Roman"/>
              </a:rPr>
              <a:t>Compare </a:t>
            </a:r>
            <a:r>
              <a:rPr sz="2000" spc="35" dirty="0">
                <a:latin typeface="Times New Roman"/>
                <a:cs typeface="Times New Roman"/>
              </a:rPr>
              <a:t>src,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dst</a:t>
            </a:r>
            <a:endParaRPr sz="2000">
              <a:latin typeface="Times New Roman"/>
              <a:cs typeface="Times New Roman"/>
            </a:endParaRPr>
          </a:p>
          <a:p>
            <a:pPr marL="926465" lvl="1" indent="-443230">
              <a:lnSpc>
                <a:spcPct val="100000"/>
              </a:lnSpc>
              <a:spcBef>
                <a:spcPts val="47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6465" algn="l"/>
                <a:tab pos="927100" algn="l"/>
              </a:tabLst>
            </a:pPr>
            <a:r>
              <a:rPr sz="2000" spc="50" dirty="0">
                <a:latin typeface="Times New Roman"/>
                <a:cs typeface="Times New Roman"/>
              </a:rPr>
              <a:t>Perform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[dst]-[src]</a:t>
            </a:r>
            <a:endParaRPr sz="200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8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5" dirty="0">
                <a:latin typeface="Times New Roman"/>
                <a:cs typeface="Times New Roman"/>
              </a:rPr>
              <a:t>Sets </a:t>
            </a:r>
            <a:r>
              <a:rPr sz="2000" spc="80" dirty="0">
                <a:latin typeface="Times New Roman"/>
                <a:cs typeface="Times New Roman"/>
              </a:rPr>
              <a:t>the condition </a:t>
            </a:r>
            <a:r>
              <a:rPr sz="2000" spc="85" dirty="0">
                <a:latin typeface="Times New Roman"/>
                <a:cs typeface="Times New Roman"/>
              </a:rPr>
              <a:t>code </a:t>
            </a:r>
            <a:r>
              <a:rPr sz="2000" spc="35" dirty="0">
                <a:latin typeface="Times New Roman"/>
                <a:cs typeface="Times New Roman"/>
              </a:rPr>
              <a:t>flags </a:t>
            </a:r>
            <a:r>
              <a:rPr sz="2000" spc="70" dirty="0">
                <a:latin typeface="Times New Roman"/>
                <a:cs typeface="Times New Roman"/>
              </a:rPr>
              <a:t>according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80" dirty="0">
                <a:latin typeface="Times New Roman"/>
                <a:cs typeface="Times New Roman"/>
              </a:rPr>
              <a:t>the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result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898" y="10607"/>
            <a:ext cx="222504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9952538A-E3BF-4889-B471-AD8FCDF76613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8300821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4717"/>
            <a:ext cx="82791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  <a:tab pos="5807710" algn="l"/>
              </a:tabLst>
            </a:pPr>
            <a:r>
              <a:rPr sz="2200" spc="4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70" dirty="0">
                <a:latin typeface="Times New Roman"/>
                <a:cs typeface="Times New Roman"/>
              </a:rPr>
              <a:t>given </a:t>
            </a:r>
            <a:r>
              <a:rPr sz="2200" spc="90" dirty="0">
                <a:latin typeface="Times New Roman"/>
                <a:cs typeface="Times New Roman"/>
              </a:rPr>
              <a:t>program, </a:t>
            </a:r>
            <a:r>
              <a:rPr sz="2200" spc="30" dirty="0">
                <a:latin typeface="Times New Roman"/>
                <a:cs typeface="Times New Roman"/>
              </a:rPr>
              <a:t>it </a:t>
            </a:r>
            <a:r>
              <a:rPr sz="2200" spc="25" dirty="0">
                <a:latin typeface="Times New Roman"/>
                <a:cs typeface="Times New Roman"/>
              </a:rPr>
              <a:t>is </a:t>
            </a:r>
            <a:r>
              <a:rPr sz="2200" spc="55" dirty="0">
                <a:latin typeface="Times New Roman"/>
                <a:cs typeface="Times New Roman"/>
              </a:rPr>
              <a:t>often</a:t>
            </a:r>
            <a:r>
              <a:rPr sz="2200" spc="58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necessary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to	</a:t>
            </a:r>
            <a:r>
              <a:rPr sz="2200" spc="80" dirty="0">
                <a:solidFill>
                  <a:srgbClr val="0033CC"/>
                </a:solidFill>
                <a:latin typeface="Times New Roman"/>
                <a:cs typeface="Times New Roman"/>
              </a:rPr>
              <a:t>perform </a:t>
            </a:r>
            <a:r>
              <a:rPr sz="2200" dirty="0">
                <a:solidFill>
                  <a:srgbClr val="0033CC"/>
                </a:solidFill>
                <a:latin typeface="Times New Roman"/>
                <a:cs typeface="Times New Roman"/>
              </a:rPr>
              <a:t>a </a:t>
            </a:r>
            <a:r>
              <a:rPr sz="2200" spc="75" dirty="0">
                <a:solidFill>
                  <a:srgbClr val="0033CC"/>
                </a:solidFill>
                <a:latin typeface="Times New Roman"/>
                <a:cs typeface="Times New Roman"/>
              </a:rPr>
              <a:t>particular  subtask </a:t>
            </a:r>
            <a:r>
              <a:rPr sz="2200" spc="114" dirty="0">
                <a:solidFill>
                  <a:srgbClr val="0033CC"/>
                </a:solidFill>
                <a:latin typeface="Times New Roman"/>
                <a:cs typeface="Times New Roman"/>
              </a:rPr>
              <a:t>many </a:t>
            </a:r>
            <a:r>
              <a:rPr sz="2200" spc="70" dirty="0">
                <a:solidFill>
                  <a:srgbClr val="0033CC"/>
                </a:solidFill>
                <a:latin typeface="Times New Roman"/>
                <a:cs typeface="Times New Roman"/>
              </a:rPr>
              <a:t>times </a:t>
            </a:r>
            <a:r>
              <a:rPr sz="2200" spc="65" dirty="0">
                <a:latin typeface="Times New Roman"/>
                <a:cs typeface="Times New Roman"/>
              </a:rPr>
              <a:t>on </a:t>
            </a:r>
            <a:r>
              <a:rPr sz="2200" spc="70" dirty="0">
                <a:latin typeface="Times New Roman"/>
                <a:cs typeface="Times New Roman"/>
              </a:rPr>
              <a:t>different </a:t>
            </a:r>
            <a:r>
              <a:rPr sz="2200" spc="75" dirty="0">
                <a:latin typeface="Times New Roman"/>
                <a:cs typeface="Times New Roman"/>
              </a:rPr>
              <a:t>data </a:t>
            </a:r>
            <a:r>
              <a:rPr sz="2200" spc="60" dirty="0">
                <a:latin typeface="Times New Roman"/>
                <a:cs typeface="Times New Roman"/>
              </a:rPr>
              <a:t>valu </a:t>
            </a:r>
            <a:r>
              <a:rPr sz="2200" spc="20" dirty="0">
                <a:latin typeface="Times New Roman"/>
                <a:cs typeface="Times New Roman"/>
              </a:rPr>
              <a:t>es. </a:t>
            </a:r>
            <a:r>
              <a:rPr sz="2200" spc="60" dirty="0">
                <a:latin typeface="Times New Roman"/>
                <a:cs typeface="Times New Roman"/>
              </a:rPr>
              <a:t>Such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75" dirty="0">
                <a:latin typeface="Times New Roman"/>
                <a:cs typeface="Times New Roman"/>
              </a:rPr>
              <a:t>subtask </a:t>
            </a:r>
            <a:r>
              <a:rPr sz="2200" spc="25" dirty="0">
                <a:latin typeface="Times New Roman"/>
                <a:cs typeface="Times New Roman"/>
              </a:rPr>
              <a:t>is  </a:t>
            </a:r>
            <a:r>
              <a:rPr sz="2200" spc="55" dirty="0">
                <a:latin typeface="Times New Roman"/>
                <a:cs typeface="Times New Roman"/>
              </a:rPr>
              <a:t>called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subroutine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85" y="4291830"/>
            <a:ext cx="797115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48895" indent="-476884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spc="70" dirty="0">
                <a:latin typeface="Times New Roman"/>
                <a:cs typeface="Times New Roman"/>
              </a:rPr>
              <a:t>The </a:t>
            </a:r>
            <a:r>
              <a:rPr sz="2200" spc="55" dirty="0">
                <a:latin typeface="Times New Roman"/>
                <a:cs typeface="Times New Roman"/>
              </a:rPr>
              <a:t>location </a:t>
            </a:r>
            <a:r>
              <a:rPr sz="2200" spc="105" dirty="0">
                <a:latin typeface="Times New Roman"/>
                <a:cs typeface="Times New Roman"/>
              </a:rPr>
              <a:t>where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50" dirty="0">
                <a:latin typeface="Times New Roman"/>
                <a:cs typeface="Times New Roman"/>
              </a:rPr>
              <a:t>calling </a:t>
            </a:r>
            <a:r>
              <a:rPr sz="2200" spc="85" dirty="0">
                <a:latin typeface="Times New Roman"/>
                <a:cs typeface="Times New Roman"/>
              </a:rPr>
              <a:t>program </a:t>
            </a:r>
            <a:r>
              <a:rPr sz="2200" spc="80" dirty="0">
                <a:latin typeface="Times New Roman"/>
                <a:cs typeface="Times New Roman"/>
              </a:rPr>
              <a:t>resumes </a:t>
            </a:r>
            <a:r>
              <a:rPr sz="2200" spc="70" dirty="0">
                <a:latin typeface="Times New Roman"/>
                <a:cs typeface="Times New Roman"/>
              </a:rPr>
              <a:t>execution </a:t>
            </a:r>
            <a:r>
              <a:rPr sz="2200" spc="25" dirty="0">
                <a:latin typeface="Times New Roman"/>
                <a:cs typeface="Times New Roman"/>
              </a:rPr>
              <a:t>is 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55" dirty="0">
                <a:latin typeface="Times New Roman"/>
                <a:cs typeface="Times New Roman"/>
              </a:rPr>
              <a:t>location </a:t>
            </a:r>
            <a:r>
              <a:rPr sz="2200" spc="95" dirty="0">
                <a:latin typeface="Times New Roman"/>
                <a:cs typeface="Times New Roman"/>
              </a:rPr>
              <a:t>pointed </a:t>
            </a:r>
            <a:r>
              <a:rPr sz="2200" spc="25" dirty="0">
                <a:latin typeface="Times New Roman"/>
                <a:cs typeface="Times New Roman"/>
              </a:rPr>
              <a:t>by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100" dirty="0">
                <a:latin typeface="Times New Roman"/>
                <a:cs typeface="Times New Roman"/>
              </a:rPr>
              <a:t>updated </a:t>
            </a:r>
            <a:r>
              <a:rPr sz="2200" spc="25" dirty="0">
                <a:latin typeface="Times New Roman"/>
                <a:cs typeface="Times New Roman"/>
              </a:rPr>
              <a:t>PC </a:t>
            </a:r>
            <a:r>
              <a:rPr sz="2200" spc="70" dirty="0">
                <a:latin typeface="Times New Roman"/>
                <a:cs typeface="Times New Roman"/>
              </a:rPr>
              <a:t>while </a:t>
            </a:r>
            <a:r>
              <a:rPr sz="2200" spc="85" dirty="0">
                <a:latin typeface="Times New Roman"/>
                <a:cs typeface="Times New Roman"/>
              </a:rPr>
              <a:t>the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Call</a:t>
            </a:r>
            <a:endParaRPr sz="2200">
              <a:latin typeface="Times New Roman"/>
              <a:cs typeface="Times New Roman"/>
            </a:endParaRPr>
          </a:p>
          <a:p>
            <a:pPr marL="489584" marR="5080" indent="-6985">
              <a:lnSpc>
                <a:spcPct val="100000"/>
              </a:lnSpc>
            </a:pPr>
            <a:r>
              <a:rPr sz="2200" spc="85" dirty="0">
                <a:latin typeface="Times New Roman"/>
                <a:cs typeface="Times New Roman"/>
              </a:rPr>
              <a:t>instruction </a:t>
            </a:r>
            <a:r>
              <a:rPr sz="2200" spc="25" dirty="0">
                <a:latin typeface="Times New Roman"/>
                <a:cs typeface="Times New Roman"/>
              </a:rPr>
              <a:t>is </a:t>
            </a:r>
            <a:r>
              <a:rPr sz="2200" spc="70" dirty="0">
                <a:latin typeface="Times New Roman"/>
                <a:cs typeface="Times New Roman"/>
              </a:rPr>
              <a:t>being </a:t>
            </a:r>
            <a:r>
              <a:rPr sz="2200" spc="80" dirty="0">
                <a:latin typeface="Times New Roman"/>
                <a:cs typeface="Times New Roman"/>
              </a:rPr>
              <a:t>executed. Hence </a:t>
            </a:r>
            <a:r>
              <a:rPr sz="2200" spc="85" dirty="0">
                <a:latin typeface="Times New Roman"/>
                <a:cs typeface="Times New Roman"/>
              </a:rPr>
              <a:t>the contents </a:t>
            </a:r>
            <a:r>
              <a:rPr sz="2200" spc="20" dirty="0">
                <a:latin typeface="Times New Roman"/>
                <a:cs typeface="Times New Roman"/>
              </a:rPr>
              <a:t>of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45" dirty="0">
                <a:latin typeface="Times New Roman"/>
                <a:cs typeface="Times New Roman"/>
              </a:rPr>
              <a:t>PC  </a:t>
            </a:r>
            <a:r>
              <a:rPr sz="2200" spc="70" dirty="0">
                <a:latin typeface="Times New Roman"/>
                <a:cs typeface="Times New Roman"/>
              </a:rPr>
              <a:t>must </a:t>
            </a:r>
            <a:r>
              <a:rPr sz="2200" spc="25" dirty="0">
                <a:latin typeface="Times New Roman"/>
                <a:cs typeface="Times New Roman"/>
              </a:rPr>
              <a:t>be </a:t>
            </a:r>
            <a:r>
              <a:rPr sz="2200" spc="80" dirty="0">
                <a:latin typeface="Times New Roman"/>
                <a:cs typeface="Times New Roman"/>
              </a:rPr>
              <a:t>saved </a:t>
            </a:r>
            <a:r>
              <a:rPr sz="2200" spc="25" dirty="0">
                <a:latin typeface="Times New Roman"/>
                <a:cs typeface="Times New Roman"/>
              </a:rPr>
              <a:t>by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25" dirty="0">
                <a:latin typeface="Times New Roman"/>
                <a:cs typeface="Times New Roman"/>
              </a:rPr>
              <a:t>Call </a:t>
            </a:r>
            <a:r>
              <a:rPr sz="2200" spc="85" dirty="0">
                <a:latin typeface="Times New Roman"/>
                <a:cs typeface="Times New Roman"/>
              </a:rPr>
              <a:t>instru </a:t>
            </a:r>
            <a:r>
              <a:rPr sz="2200" spc="55" dirty="0">
                <a:latin typeface="Times New Roman"/>
                <a:cs typeface="Times New Roman"/>
              </a:rPr>
              <a:t>ction </a:t>
            </a:r>
            <a:r>
              <a:rPr sz="2200" spc="25" dirty="0">
                <a:latin typeface="Times New Roman"/>
                <a:cs typeface="Times New Roman"/>
              </a:rPr>
              <a:t>to </a:t>
            </a:r>
            <a:r>
              <a:rPr sz="2200" spc="70" dirty="0">
                <a:latin typeface="Times New Roman"/>
                <a:cs typeface="Times New Roman"/>
              </a:rPr>
              <a:t>enable </a:t>
            </a:r>
            <a:r>
              <a:rPr sz="2200" spc="40" dirty="0">
                <a:latin typeface="Times New Roman"/>
                <a:cs typeface="Times New Roman"/>
              </a:rPr>
              <a:t>correct </a:t>
            </a:r>
            <a:r>
              <a:rPr sz="2200" spc="100" dirty="0">
                <a:latin typeface="Times New Roman"/>
                <a:cs typeface="Times New Roman"/>
              </a:rPr>
              <a:t>return  </a:t>
            </a:r>
            <a:r>
              <a:rPr sz="2200" spc="25" dirty="0">
                <a:latin typeface="Times New Roman"/>
                <a:cs typeface="Times New Roman"/>
              </a:rPr>
              <a:t>to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55" dirty="0">
                <a:latin typeface="Times New Roman"/>
                <a:cs typeface="Times New Roman"/>
              </a:rPr>
              <a:t>calling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program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689" y="1876044"/>
            <a:ext cx="7200900" cy="0"/>
          </a:xfrm>
          <a:custGeom>
            <a:avLst/>
            <a:gdLst/>
            <a:ahLst/>
            <a:cxnLst/>
            <a:rect l="l" t="t" r="r" b="b"/>
            <a:pathLst>
              <a:path w="7200900">
                <a:moveTo>
                  <a:pt x="0" y="0"/>
                </a:moveTo>
                <a:lnTo>
                  <a:pt x="7200887" y="0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689" y="2523744"/>
            <a:ext cx="7200900" cy="1905"/>
          </a:xfrm>
          <a:custGeom>
            <a:avLst/>
            <a:gdLst/>
            <a:ahLst/>
            <a:cxnLst/>
            <a:rect l="l" t="t" r="r" b="b"/>
            <a:pathLst>
              <a:path w="7200900" h="1905">
                <a:moveTo>
                  <a:pt x="0" y="0"/>
                </a:moveTo>
                <a:lnTo>
                  <a:pt x="7200887" y="1523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7179" y="1903729"/>
            <a:ext cx="879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M</a:t>
            </a:r>
            <a:r>
              <a:rPr sz="1800" spc="125" dirty="0">
                <a:latin typeface="Times New Roman"/>
                <a:cs typeface="Times New Roman"/>
              </a:rPr>
              <a:t>e</a:t>
            </a:r>
            <a:r>
              <a:rPr sz="1800" spc="135" dirty="0">
                <a:latin typeface="Times New Roman"/>
                <a:cs typeface="Times New Roman"/>
              </a:rPr>
              <a:t>m</a:t>
            </a:r>
            <a:r>
              <a:rPr sz="1800" spc="40" dirty="0">
                <a:latin typeface="Times New Roman"/>
                <a:cs typeface="Times New Roman"/>
              </a:rPr>
              <a:t>ory  </a:t>
            </a:r>
            <a:r>
              <a:rPr sz="1800" spc="45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4124" y="2185662"/>
            <a:ext cx="1647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imes New Roman"/>
                <a:cs typeface="Times New Roman"/>
              </a:rPr>
              <a:t>Calling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9804" y="1903729"/>
            <a:ext cx="879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M</a:t>
            </a:r>
            <a:r>
              <a:rPr sz="1800" spc="125" dirty="0">
                <a:latin typeface="Times New Roman"/>
                <a:cs typeface="Times New Roman"/>
              </a:rPr>
              <a:t>e</a:t>
            </a:r>
            <a:r>
              <a:rPr sz="1800" spc="135" dirty="0">
                <a:latin typeface="Times New Roman"/>
                <a:cs typeface="Times New Roman"/>
              </a:rPr>
              <a:t>m</a:t>
            </a:r>
            <a:r>
              <a:rPr sz="1800" spc="40" dirty="0">
                <a:latin typeface="Times New Roman"/>
                <a:cs typeface="Times New Roman"/>
              </a:rPr>
              <a:t>ory  </a:t>
            </a:r>
            <a:r>
              <a:rPr sz="1800" spc="45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2703" y="2185662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imes New Roman"/>
                <a:cs typeface="Times New Roman"/>
              </a:rPr>
              <a:t>Subroutine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SUB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7689" y="4106417"/>
            <a:ext cx="7200900" cy="1905"/>
          </a:xfrm>
          <a:custGeom>
            <a:avLst/>
            <a:gdLst/>
            <a:ahLst/>
            <a:cxnLst/>
            <a:rect l="l" t="t" r="r" b="b"/>
            <a:pathLst>
              <a:path w="7200900" h="1904">
                <a:moveTo>
                  <a:pt x="0" y="0"/>
                </a:moveTo>
                <a:lnTo>
                  <a:pt x="7200887" y="1523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26157" y="2439415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157" y="2577330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3699" y="2656585"/>
            <a:ext cx="1591945" cy="9804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396240" algn="ctr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20" dirty="0">
                <a:latin typeface="Times New Roman"/>
                <a:cs typeface="Times New Roman"/>
              </a:rPr>
              <a:t>Call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Times New Roman"/>
                <a:cs typeface="Times New Roman"/>
              </a:rPr>
              <a:t>SUB</a:t>
            </a:r>
            <a:endParaRPr sz="18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imes New Roman"/>
                <a:cs typeface="Times New Roman"/>
              </a:rPr>
              <a:t>next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699" y="3049777"/>
            <a:ext cx="368935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204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157" y="3517653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6157" y="3655567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6157" y="3793482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3708" y="3048246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9741" y="3048246"/>
            <a:ext cx="155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imes New Roman"/>
                <a:cs typeface="Times New Roman"/>
              </a:rPr>
              <a:t>first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12933" y="3204972"/>
            <a:ext cx="1081405" cy="76200"/>
          </a:xfrm>
          <a:custGeom>
            <a:avLst/>
            <a:gdLst/>
            <a:ahLst/>
            <a:cxnLst/>
            <a:rect l="l" t="t" r="r" b="b"/>
            <a:pathLst>
              <a:path w="1081404" h="76200">
                <a:moveTo>
                  <a:pt x="966977" y="47243"/>
                </a:moveTo>
                <a:lnTo>
                  <a:pt x="966977" y="28193"/>
                </a:lnTo>
                <a:lnTo>
                  <a:pt x="0" y="28193"/>
                </a:lnTo>
                <a:lnTo>
                  <a:pt x="0" y="47243"/>
                </a:lnTo>
                <a:lnTo>
                  <a:pt x="966977" y="47243"/>
                </a:lnTo>
                <a:close/>
              </a:path>
              <a:path w="1081404" h="76200">
                <a:moveTo>
                  <a:pt x="1081277" y="38099"/>
                </a:moveTo>
                <a:lnTo>
                  <a:pt x="954786" y="0"/>
                </a:lnTo>
                <a:lnTo>
                  <a:pt x="954786" y="28193"/>
                </a:lnTo>
                <a:lnTo>
                  <a:pt x="966977" y="28193"/>
                </a:lnTo>
                <a:lnTo>
                  <a:pt x="966977" y="72527"/>
                </a:lnTo>
                <a:lnTo>
                  <a:pt x="1081277" y="38099"/>
                </a:lnTo>
                <a:close/>
              </a:path>
              <a:path w="1081404" h="76200">
                <a:moveTo>
                  <a:pt x="966977" y="72527"/>
                </a:moveTo>
                <a:lnTo>
                  <a:pt x="966977" y="47243"/>
                </a:lnTo>
                <a:lnTo>
                  <a:pt x="954786" y="47243"/>
                </a:lnTo>
                <a:lnTo>
                  <a:pt x="954786" y="76200"/>
                </a:lnTo>
                <a:lnTo>
                  <a:pt x="966977" y="7252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5172" y="3228848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45172" y="3366762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1810" y="3504676"/>
            <a:ext cx="74358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6040" algn="ctr">
              <a:lnSpc>
                <a:spcPts val="212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120"/>
              </a:lnSpc>
            </a:pPr>
            <a:r>
              <a:rPr sz="1800" b="1" spc="45" dirty="0">
                <a:latin typeface="Times New Roman"/>
                <a:cs typeface="Times New Roman"/>
              </a:rPr>
              <a:t>R</a:t>
            </a:r>
            <a:r>
              <a:rPr sz="1800" b="1" spc="50" dirty="0">
                <a:latin typeface="Times New Roman"/>
                <a:cs typeface="Times New Roman"/>
              </a:rPr>
              <a:t>etu</a:t>
            </a:r>
            <a:r>
              <a:rPr sz="1800" b="1" spc="-50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12933" y="3493770"/>
            <a:ext cx="2593340" cy="407670"/>
          </a:xfrm>
          <a:custGeom>
            <a:avLst/>
            <a:gdLst/>
            <a:ahLst/>
            <a:cxnLst/>
            <a:rect l="l" t="t" r="r" b="b"/>
            <a:pathLst>
              <a:path w="2593340" h="407670">
                <a:moveTo>
                  <a:pt x="127253" y="28955"/>
                </a:moveTo>
                <a:lnTo>
                  <a:pt x="127253" y="0"/>
                </a:lnTo>
                <a:lnTo>
                  <a:pt x="0" y="38100"/>
                </a:lnTo>
                <a:lnTo>
                  <a:pt x="114300" y="72321"/>
                </a:lnTo>
                <a:lnTo>
                  <a:pt x="114300" y="28955"/>
                </a:lnTo>
                <a:lnTo>
                  <a:pt x="127253" y="28955"/>
                </a:lnTo>
                <a:close/>
              </a:path>
              <a:path w="2593340" h="407670">
                <a:moveTo>
                  <a:pt x="659129" y="388619"/>
                </a:moveTo>
                <a:lnTo>
                  <a:pt x="659129" y="32765"/>
                </a:lnTo>
                <a:lnTo>
                  <a:pt x="654558" y="28955"/>
                </a:lnTo>
                <a:lnTo>
                  <a:pt x="114300" y="28955"/>
                </a:lnTo>
                <a:lnTo>
                  <a:pt x="114300" y="48005"/>
                </a:lnTo>
                <a:lnTo>
                  <a:pt x="640079" y="48005"/>
                </a:lnTo>
                <a:lnTo>
                  <a:pt x="640079" y="38100"/>
                </a:lnTo>
                <a:lnTo>
                  <a:pt x="649986" y="48005"/>
                </a:lnTo>
                <a:lnTo>
                  <a:pt x="649986" y="388619"/>
                </a:lnTo>
                <a:lnTo>
                  <a:pt x="659129" y="388619"/>
                </a:lnTo>
                <a:close/>
              </a:path>
              <a:path w="2593340" h="407670">
                <a:moveTo>
                  <a:pt x="127253" y="76200"/>
                </a:moveTo>
                <a:lnTo>
                  <a:pt x="127253" y="48005"/>
                </a:lnTo>
                <a:lnTo>
                  <a:pt x="114300" y="48005"/>
                </a:lnTo>
                <a:lnTo>
                  <a:pt x="114300" y="72321"/>
                </a:lnTo>
                <a:lnTo>
                  <a:pt x="127253" y="76200"/>
                </a:lnTo>
                <a:close/>
              </a:path>
              <a:path w="2593340" h="407670">
                <a:moveTo>
                  <a:pt x="649986" y="48005"/>
                </a:moveTo>
                <a:lnTo>
                  <a:pt x="640079" y="38100"/>
                </a:lnTo>
                <a:lnTo>
                  <a:pt x="640079" y="48005"/>
                </a:lnTo>
                <a:lnTo>
                  <a:pt x="649986" y="48005"/>
                </a:lnTo>
                <a:close/>
              </a:path>
              <a:path w="2593340" h="407670">
                <a:moveTo>
                  <a:pt x="659129" y="407669"/>
                </a:moveTo>
                <a:lnTo>
                  <a:pt x="659129" y="398525"/>
                </a:lnTo>
                <a:lnTo>
                  <a:pt x="649986" y="388619"/>
                </a:lnTo>
                <a:lnTo>
                  <a:pt x="649986" y="48005"/>
                </a:lnTo>
                <a:lnTo>
                  <a:pt x="640079" y="48005"/>
                </a:lnTo>
                <a:lnTo>
                  <a:pt x="640079" y="403859"/>
                </a:lnTo>
                <a:lnTo>
                  <a:pt x="644651" y="407669"/>
                </a:lnTo>
                <a:lnTo>
                  <a:pt x="659129" y="407669"/>
                </a:lnTo>
                <a:close/>
              </a:path>
              <a:path w="2593340" h="407670">
                <a:moveTo>
                  <a:pt x="2593085" y="407669"/>
                </a:moveTo>
                <a:lnTo>
                  <a:pt x="2593085" y="388619"/>
                </a:lnTo>
                <a:lnTo>
                  <a:pt x="649986" y="388619"/>
                </a:lnTo>
                <a:lnTo>
                  <a:pt x="659129" y="398525"/>
                </a:lnTo>
                <a:lnTo>
                  <a:pt x="659129" y="407669"/>
                </a:lnTo>
                <a:lnTo>
                  <a:pt x="2593085" y="40766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381" y="10607"/>
            <a:ext cx="363283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 Linkage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DD9E6FA8-C1ED-4F7C-88CF-461635EC6186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7698740" cy="225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way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0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95" dirty="0">
                <a:latin typeface="Times New Roman"/>
                <a:cs typeface="Times New Roman"/>
              </a:rPr>
              <a:t>computer </a:t>
            </a:r>
            <a:r>
              <a:rPr sz="2400" spc="80" dirty="0">
                <a:latin typeface="Times New Roman"/>
                <a:cs typeface="Times New Roman"/>
              </a:rPr>
              <a:t>makes </a:t>
            </a:r>
            <a:r>
              <a:rPr sz="2400" spc="35" dirty="0">
                <a:latin typeface="Times New Roman"/>
                <a:cs typeface="Times New Roman"/>
              </a:rPr>
              <a:t>it </a:t>
            </a:r>
            <a:r>
              <a:rPr sz="2400" spc="65" dirty="0">
                <a:latin typeface="Times New Roman"/>
                <a:cs typeface="Times New Roman"/>
              </a:rPr>
              <a:t>possible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45" dirty="0">
                <a:latin typeface="Times New Roman"/>
                <a:cs typeface="Times New Roman"/>
              </a:rPr>
              <a:t>call 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110" dirty="0">
                <a:latin typeface="Times New Roman"/>
                <a:cs typeface="Times New Roman"/>
              </a:rPr>
              <a:t>return </a:t>
            </a:r>
            <a:r>
              <a:rPr sz="2400" spc="85" dirty="0">
                <a:latin typeface="Times New Roman"/>
                <a:cs typeface="Times New Roman"/>
              </a:rPr>
              <a:t>from </a:t>
            </a:r>
            <a:r>
              <a:rPr sz="2400" spc="105" dirty="0">
                <a:latin typeface="Times New Roman"/>
                <a:cs typeface="Times New Roman"/>
              </a:rPr>
              <a:t>subroutines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80" dirty="0">
                <a:latin typeface="Times New Roman"/>
                <a:cs typeface="Times New Roman"/>
              </a:rPr>
              <a:t>referred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55" dirty="0">
                <a:latin typeface="Times New Roman"/>
                <a:cs typeface="Times New Roman"/>
              </a:rPr>
              <a:t>as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its</a:t>
            </a:r>
            <a:endParaRPr sz="2400">
              <a:latin typeface="Times New Roman"/>
              <a:cs typeface="Times New Roman"/>
            </a:endParaRPr>
          </a:p>
          <a:p>
            <a:pPr marL="487680">
              <a:lnSpc>
                <a:spcPts val="2870"/>
              </a:lnSpc>
            </a:pPr>
            <a:r>
              <a:rPr sz="2400" spc="114" dirty="0">
                <a:latin typeface="Times New Roman"/>
                <a:cs typeface="Times New Roman"/>
              </a:rPr>
              <a:t>subroutine </a:t>
            </a:r>
            <a:r>
              <a:rPr sz="2400" spc="75" dirty="0">
                <a:latin typeface="Times New Roman"/>
                <a:cs typeface="Times New Roman"/>
              </a:rPr>
              <a:t>linkage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100" dirty="0">
                <a:latin typeface="Times New Roman"/>
                <a:cs typeface="Times New Roman"/>
              </a:rPr>
              <a:t>Subroutine </a:t>
            </a:r>
            <a:r>
              <a:rPr sz="2400" spc="75" dirty="0">
                <a:latin typeface="Times New Roman"/>
                <a:cs typeface="Times New Roman"/>
              </a:rPr>
              <a:t>linkage </a:t>
            </a:r>
            <a:r>
              <a:rPr sz="2400" spc="9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0" dirty="0">
                <a:latin typeface="Times New Roman"/>
                <a:cs typeface="Times New Roman"/>
              </a:rPr>
              <a:t>link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209931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1035" y="3518915"/>
            <a:ext cx="1872614" cy="360680"/>
          </a:xfrm>
          <a:prstGeom prst="rect">
            <a:avLst/>
          </a:prstGeom>
          <a:ln w="28575">
            <a:solidFill>
              <a:srgbClr val="0134C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imes New Roman"/>
                <a:cs typeface="Times New Roman"/>
              </a:rPr>
              <a:t>204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342" y="3538212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imes New Roman"/>
                <a:cs typeface="Times New Roman"/>
              </a:rPr>
              <a:t>PC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7987" y="4743450"/>
            <a:ext cx="1871980" cy="360680"/>
          </a:xfrm>
          <a:custGeom>
            <a:avLst/>
            <a:gdLst/>
            <a:ahLst/>
            <a:cxnLst/>
            <a:rect l="l" t="t" r="r" b="b"/>
            <a:pathLst>
              <a:path w="1871979" h="360679">
                <a:moveTo>
                  <a:pt x="0" y="0"/>
                </a:moveTo>
                <a:lnTo>
                  <a:pt x="0" y="360425"/>
                </a:lnTo>
                <a:lnTo>
                  <a:pt x="1871471" y="360425"/>
                </a:lnTo>
                <a:lnTo>
                  <a:pt x="187147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2837" y="47627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70" dirty="0">
                <a:latin typeface="Times New Roman"/>
                <a:cs typeface="Times New Roman"/>
              </a:rPr>
              <a:t>i</a:t>
            </a:r>
            <a:r>
              <a:rPr sz="1800" spc="12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0619" y="4749546"/>
            <a:ext cx="1871980" cy="360680"/>
          </a:xfrm>
          <a:prstGeom prst="rect">
            <a:avLst/>
          </a:prstGeom>
          <a:ln w="28575">
            <a:solidFill>
              <a:srgbClr val="0134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Times New Roman"/>
                <a:cs typeface="Times New Roman"/>
              </a:rPr>
              <a:t>204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0619" y="3525773"/>
            <a:ext cx="1871980" cy="360680"/>
          </a:xfrm>
          <a:custGeom>
            <a:avLst/>
            <a:gdLst/>
            <a:ahLst/>
            <a:cxnLst/>
            <a:rect l="l" t="t" r="r" b="b"/>
            <a:pathLst>
              <a:path w="1871979" h="360679">
                <a:moveTo>
                  <a:pt x="0" y="0"/>
                </a:moveTo>
                <a:lnTo>
                  <a:pt x="0" y="360425"/>
                </a:lnTo>
                <a:lnTo>
                  <a:pt x="1871471" y="360425"/>
                </a:lnTo>
                <a:lnTo>
                  <a:pt x="187147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0957" y="2955798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48005" y="473279"/>
                </a:moveTo>
                <a:lnTo>
                  <a:pt x="48005" y="390143"/>
                </a:lnTo>
                <a:lnTo>
                  <a:pt x="28955" y="390143"/>
                </a:lnTo>
                <a:lnTo>
                  <a:pt x="28907" y="377662"/>
                </a:lnTo>
                <a:lnTo>
                  <a:pt x="0" y="377951"/>
                </a:lnTo>
                <a:lnTo>
                  <a:pt x="38862" y="504443"/>
                </a:lnTo>
                <a:lnTo>
                  <a:pt x="48005" y="473279"/>
                </a:lnTo>
                <a:close/>
              </a:path>
              <a:path w="76200" h="504825">
                <a:moveTo>
                  <a:pt x="47956" y="377472"/>
                </a:moveTo>
                <a:lnTo>
                  <a:pt x="46482" y="0"/>
                </a:lnTo>
                <a:lnTo>
                  <a:pt x="27432" y="0"/>
                </a:lnTo>
                <a:lnTo>
                  <a:pt x="28907" y="377662"/>
                </a:lnTo>
                <a:lnTo>
                  <a:pt x="47956" y="377472"/>
                </a:lnTo>
                <a:close/>
              </a:path>
              <a:path w="76200" h="504825">
                <a:moveTo>
                  <a:pt x="48005" y="390143"/>
                </a:moveTo>
                <a:lnTo>
                  <a:pt x="47956" y="377472"/>
                </a:lnTo>
                <a:lnTo>
                  <a:pt x="28907" y="377662"/>
                </a:lnTo>
                <a:lnTo>
                  <a:pt x="28955" y="390143"/>
                </a:lnTo>
                <a:lnTo>
                  <a:pt x="48005" y="390143"/>
                </a:lnTo>
                <a:close/>
              </a:path>
              <a:path w="76200" h="504825">
                <a:moveTo>
                  <a:pt x="76200" y="377189"/>
                </a:moveTo>
                <a:lnTo>
                  <a:pt x="47956" y="377472"/>
                </a:lnTo>
                <a:lnTo>
                  <a:pt x="48005" y="473279"/>
                </a:lnTo>
                <a:lnTo>
                  <a:pt x="76200" y="37718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9433" y="3963923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76200" y="520446"/>
                </a:moveTo>
                <a:lnTo>
                  <a:pt x="0" y="520446"/>
                </a:lnTo>
                <a:lnTo>
                  <a:pt x="28956" y="617159"/>
                </a:lnTo>
                <a:lnTo>
                  <a:pt x="28956" y="533400"/>
                </a:lnTo>
                <a:lnTo>
                  <a:pt x="48006" y="533400"/>
                </a:lnTo>
                <a:lnTo>
                  <a:pt x="48006" y="614613"/>
                </a:lnTo>
                <a:lnTo>
                  <a:pt x="76200" y="520446"/>
                </a:lnTo>
                <a:close/>
              </a:path>
              <a:path w="76200" h="647700">
                <a:moveTo>
                  <a:pt x="48006" y="520446"/>
                </a:moveTo>
                <a:lnTo>
                  <a:pt x="48006" y="0"/>
                </a:lnTo>
                <a:lnTo>
                  <a:pt x="28956" y="0"/>
                </a:lnTo>
                <a:lnTo>
                  <a:pt x="28956" y="520446"/>
                </a:lnTo>
                <a:lnTo>
                  <a:pt x="48006" y="520446"/>
                </a:lnTo>
                <a:close/>
              </a:path>
              <a:path w="76200" h="647700">
                <a:moveTo>
                  <a:pt x="48006" y="614613"/>
                </a:moveTo>
                <a:lnTo>
                  <a:pt x="48006" y="533400"/>
                </a:lnTo>
                <a:lnTo>
                  <a:pt x="28956" y="533400"/>
                </a:lnTo>
                <a:lnTo>
                  <a:pt x="28956" y="617159"/>
                </a:lnTo>
                <a:lnTo>
                  <a:pt x="38100" y="647700"/>
                </a:lnTo>
                <a:lnTo>
                  <a:pt x="48006" y="61461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6884" y="5538470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" dirty="0">
                <a:solidFill>
                  <a:srgbClr val="CC3300"/>
                </a:solidFill>
                <a:latin typeface="Times New Roman"/>
                <a:cs typeface="Times New Roman"/>
              </a:rPr>
              <a:t>Ca</a:t>
            </a:r>
            <a:r>
              <a:rPr sz="2000" spc="5" dirty="0">
                <a:solidFill>
                  <a:srgbClr val="CC3300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4754" y="5503427"/>
            <a:ext cx="782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solidFill>
                  <a:srgbClr val="CC3300"/>
                </a:solidFill>
                <a:latin typeface="Times New Roman"/>
                <a:cs typeface="Times New Roman"/>
              </a:rPr>
              <a:t>Return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4613" y="2523744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80" h="432435">
                <a:moveTo>
                  <a:pt x="504443" y="0"/>
                </a:moveTo>
                <a:lnTo>
                  <a:pt x="441109" y="1683"/>
                </a:lnTo>
                <a:lnTo>
                  <a:pt x="380139" y="6599"/>
                </a:lnTo>
                <a:lnTo>
                  <a:pt x="322003" y="14543"/>
                </a:lnTo>
                <a:lnTo>
                  <a:pt x="267171" y="25310"/>
                </a:lnTo>
                <a:lnTo>
                  <a:pt x="216115" y="38698"/>
                </a:lnTo>
                <a:lnTo>
                  <a:pt x="169304" y="54501"/>
                </a:lnTo>
                <a:lnTo>
                  <a:pt x="127208" y="72517"/>
                </a:lnTo>
                <a:lnTo>
                  <a:pt x="90298" y="92541"/>
                </a:lnTo>
                <a:lnTo>
                  <a:pt x="59045" y="114369"/>
                </a:lnTo>
                <a:lnTo>
                  <a:pt x="15388" y="162623"/>
                </a:lnTo>
                <a:lnTo>
                  <a:pt x="0" y="215646"/>
                </a:lnTo>
                <a:lnTo>
                  <a:pt x="3925" y="242814"/>
                </a:lnTo>
                <a:lnTo>
                  <a:pt x="33918" y="293908"/>
                </a:lnTo>
                <a:lnTo>
                  <a:pt x="90298" y="339334"/>
                </a:lnTo>
                <a:lnTo>
                  <a:pt x="127208" y="359417"/>
                </a:lnTo>
                <a:lnTo>
                  <a:pt x="169304" y="377477"/>
                </a:lnTo>
                <a:lnTo>
                  <a:pt x="216115" y="393312"/>
                </a:lnTo>
                <a:lnTo>
                  <a:pt x="267171" y="406721"/>
                </a:lnTo>
                <a:lnTo>
                  <a:pt x="322003" y="417501"/>
                </a:lnTo>
                <a:lnTo>
                  <a:pt x="380139" y="425451"/>
                </a:lnTo>
                <a:lnTo>
                  <a:pt x="441109" y="430369"/>
                </a:lnTo>
                <a:lnTo>
                  <a:pt x="504443" y="432054"/>
                </a:lnTo>
                <a:lnTo>
                  <a:pt x="567615" y="430369"/>
                </a:lnTo>
                <a:lnTo>
                  <a:pt x="628448" y="425451"/>
                </a:lnTo>
                <a:lnTo>
                  <a:pt x="686469" y="417501"/>
                </a:lnTo>
                <a:lnTo>
                  <a:pt x="741207" y="406721"/>
                </a:lnTo>
                <a:lnTo>
                  <a:pt x="792188" y="393312"/>
                </a:lnTo>
                <a:lnTo>
                  <a:pt x="838940" y="377477"/>
                </a:lnTo>
                <a:lnTo>
                  <a:pt x="880992" y="359417"/>
                </a:lnTo>
                <a:lnTo>
                  <a:pt x="917870" y="339334"/>
                </a:lnTo>
                <a:lnTo>
                  <a:pt x="949102" y="317431"/>
                </a:lnTo>
                <a:lnTo>
                  <a:pt x="992740" y="268969"/>
                </a:lnTo>
                <a:lnTo>
                  <a:pt x="1008126" y="215646"/>
                </a:lnTo>
                <a:lnTo>
                  <a:pt x="1004200" y="188640"/>
                </a:lnTo>
                <a:lnTo>
                  <a:pt x="974216" y="137798"/>
                </a:lnTo>
                <a:lnTo>
                  <a:pt x="917870" y="92541"/>
                </a:lnTo>
                <a:lnTo>
                  <a:pt x="880992" y="72517"/>
                </a:lnTo>
                <a:lnTo>
                  <a:pt x="838940" y="54501"/>
                </a:lnTo>
                <a:lnTo>
                  <a:pt x="792188" y="38698"/>
                </a:lnTo>
                <a:lnTo>
                  <a:pt x="741207" y="25310"/>
                </a:lnTo>
                <a:lnTo>
                  <a:pt x="686469" y="14543"/>
                </a:lnTo>
                <a:lnTo>
                  <a:pt x="628448" y="6599"/>
                </a:lnTo>
                <a:lnTo>
                  <a:pt x="567615" y="1683"/>
                </a:lnTo>
                <a:lnTo>
                  <a:pt x="504443" y="0"/>
                </a:lnTo>
                <a:close/>
              </a:path>
            </a:pathLst>
          </a:custGeom>
          <a:ln w="38100">
            <a:solidFill>
              <a:srgbClr val="C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9779" y="3965447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76200" y="127253"/>
                </a:moveTo>
                <a:lnTo>
                  <a:pt x="38861" y="0"/>
                </a:lnTo>
                <a:lnTo>
                  <a:pt x="0" y="126491"/>
                </a:lnTo>
                <a:lnTo>
                  <a:pt x="28907" y="126781"/>
                </a:lnTo>
                <a:lnTo>
                  <a:pt x="28943" y="114300"/>
                </a:lnTo>
                <a:lnTo>
                  <a:pt x="47993" y="114300"/>
                </a:lnTo>
                <a:lnTo>
                  <a:pt x="47993" y="126971"/>
                </a:lnTo>
                <a:lnTo>
                  <a:pt x="76200" y="127253"/>
                </a:lnTo>
                <a:close/>
              </a:path>
              <a:path w="76200" h="647700">
                <a:moveTo>
                  <a:pt x="47957" y="126971"/>
                </a:moveTo>
                <a:lnTo>
                  <a:pt x="28907" y="126781"/>
                </a:lnTo>
                <a:lnTo>
                  <a:pt x="27419" y="647700"/>
                </a:lnTo>
                <a:lnTo>
                  <a:pt x="46469" y="647700"/>
                </a:lnTo>
                <a:lnTo>
                  <a:pt x="47957" y="126971"/>
                </a:lnTo>
                <a:close/>
              </a:path>
              <a:path w="76200" h="647700">
                <a:moveTo>
                  <a:pt x="47993" y="114300"/>
                </a:moveTo>
                <a:lnTo>
                  <a:pt x="28943" y="114300"/>
                </a:lnTo>
                <a:lnTo>
                  <a:pt x="28907" y="126781"/>
                </a:lnTo>
                <a:lnTo>
                  <a:pt x="47957" y="126971"/>
                </a:lnTo>
                <a:lnTo>
                  <a:pt x="47993" y="114300"/>
                </a:lnTo>
                <a:close/>
              </a:path>
              <a:path w="76200" h="647700">
                <a:moveTo>
                  <a:pt x="47993" y="126971"/>
                </a:moveTo>
                <a:lnTo>
                  <a:pt x="47993" y="114300"/>
                </a:lnTo>
                <a:lnTo>
                  <a:pt x="47957" y="12697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479" y="10607"/>
            <a:ext cx="358711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 Nesting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F90D6ADB-2E18-4FA8-A6A0-4C5C06FF5A33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41694" y="6250709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089900" cy="426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607060" indent="-483234" algn="just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149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14" dirty="0">
                <a:latin typeface="Times New Roman"/>
                <a:cs typeface="Times New Roman"/>
              </a:rPr>
              <a:t>common </a:t>
            </a:r>
            <a:r>
              <a:rPr sz="2400" spc="110" dirty="0">
                <a:latin typeface="Times New Roman"/>
                <a:cs typeface="Times New Roman"/>
              </a:rPr>
              <a:t>programming </a:t>
            </a:r>
            <a:r>
              <a:rPr sz="2400" spc="60" dirty="0">
                <a:latin typeface="Times New Roman"/>
                <a:cs typeface="Times New Roman"/>
              </a:rPr>
              <a:t>practice, called </a:t>
            </a:r>
            <a:r>
              <a:rPr sz="2400" spc="110" dirty="0">
                <a:latin typeface="Times New Roman"/>
                <a:cs typeface="Times New Roman"/>
              </a:rPr>
              <a:t>subroutine  </a:t>
            </a:r>
            <a:r>
              <a:rPr sz="2400" spc="75" dirty="0">
                <a:latin typeface="Times New Roman"/>
                <a:cs typeface="Times New Roman"/>
              </a:rPr>
              <a:t>nesting, </a:t>
            </a:r>
            <a:r>
              <a:rPr sz="2400" spc="25" dirty="0">
                <a:latin typeface="Times New Roman"/>
                <a:cs typeface="Times New Roman"/>
              </a:rPr>
              <a:t>is to </a:t>
            </a:r>
            <a:r>
              <a:rPr sz="2400" spc="85" dirty="0">
                <a:latin typeface="Times New Roman"/>
                <a:cs typeface="Times New Roman"/>
              </a:rPr>
              <a:t>have </a:t>
            </a:r>
            <a:r>
              <a:rPr sz="2400" spc="95" dirty="0">
                <a:latin typeface="Times New Roman"/>
                <a:cs typeface="Times New Roman"/>
              </a:rPr>
              <a:t>one </a:t>
            </a:r>
            <a:r>
              <a:rPr sz="2400" spc="110" dirty="0">
                <a:latin typeface="Times New Roman"/>
                <a:cs typeface="Times New Roman"/>
              </a:rPr>
              <a:t>subroutine </a:t>
            </a:r>
            <a:r>
              <a:rPr sz="2400" spc="40" dirty="0">
                <a:latin typeface="Times New Roman"/>
                <a:cs typeface="Times New Roman"/>
              </a:rPr>
              <a:t>call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482600" indent="-470534" algn="just">
              <a:lnSpc>
                <a:spcPts val="2875"/>
              </a:lnSpc>
              <a:spcBef>
                <a:spcPts val="560"/>
              </a:spcBef>
              <a:buClr>
                <a:srgbClr val="009A00"/>
              </a:buClr>
              <a:buFont typeface="Wingdings"/>
              <a:buChar char=""/>
              <a:tabLst>
                <a:tab pos="483234" algn="l"/>
              </a:tabLst>
            </a:pPr>
            <a:r>
              <a:rPr sz="2400" spc="100" dirty="0">
                <a:latin typeface="Times New Roman"/>
                <a:cs typeface="Times New Roman"/>
              </a:rPr>
              <a:t>Subroutine </a:t>
            </a:r>
            <a:r>
              <a:rPr sz="2400" spc="75" dirty="0">
                <a:latin typeface="Times New Roman"/>
                <a:cs typeface="Times New Roman"/>
              </a:rPr>
              <a:t>nesting </a:t>
            </a:r>
            <a:r>
              <a:rPr sz="2400" spc="40" dirty="0">
                <a:latin typeface="Times New Roman"/>
                <a:cs typeface="Times New Roman"/>
              </a:rPr>
              <a:t>call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70" dirty="0">
                <a:latin typeface="Times New Roman"/>
                <a:cs typeface="Times New Roman"/>
              </a:rPr>
              <a:t>carried </a:t>
            </a:r>
            <a:r>
              <a:rPr sz="2400" spc="114" dirty="0">
                <a:latin typeface="Times New Roman"/>
                <a:cs typeface="Times New Roman"/>
              </a:rPr>
              <a:t>out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10" dirty="0">
                <a:latin typeface="Times New Roman"/>
                <a:cs typeface="Times New Roman"/>
              </a:rPr>
              <a:t>any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depth.</a:t>
            </a:r>
            <a:endParaRPr sz="2400">
              <a:latin typeface="Times New Roman"/>
              <a:cs typeface="Times New Roman"/>
            </a:endParaRPr>
          </a:p>
          <a:p>
            <a:pPr marL="482600" algn="just">
              <a:lnSpc>
                <a:spcPts val="2875"/>
              </a:lnSpc>
            </a:pPr>
            <a:r>
              <a:rPr sz="2400" spc="95" dirty="0">
                <a:latin typeface="Times New Roman"/>
                <a:cs typeface="Times New Roman"/>
              </a:rPr>
              <a:t>Eventually, the </a:t>
            </a:r>
            <a:r>
              <a:rPr sz="2400" spc="55" dirty="0">
                <a:latin typeface="Times New Roman"/>
                <a:cs typeface="Times New Roman"/>
              </a:rPr>
              <a:t>last </a:t>
            </a:r>
            <a:r>
              <a:rPr sz="2400" spc="110" dirty="0">
                <a:latin typeface="Times New Roman"/>
                <a:cs typeface="Times New Roman"/>
              </a:rPr>
              <a:t>subroutine </a:t>
            </a:r>
            <a:r>
              <a:rPr sz="2400" spc="60" dirty="0">
                <a:latin typeface="Times New Roman"/>
                <a:cs typeface="Times New Roman"/>
              </a:rPr>
              <a:t>called </a:t>
            </a:r>
            <a:r>
              <a:rPr sz="2400" spc="70" dirty="0">
                <a:latin typeface="Times New Roman"/>
                <a:cs typeface="Times New Roman"/>
              </a:rPr>
              <a:t>completes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its</a:t>
            </a:r>
            <a:endParaRPr sz="2400">
              <a:latin typeface="Times New Roman"/>
              <a:cs typeface="Times New Roman"/>
            </a:endParaRPr>
          </a:p>
          <a:p>
            <a:pPr marL="482600" algn="just">
              <a:lnSpc>
                <a:spcPts val="2875"/>
              </a:lnSpc>
            </a:pPr>
            <a:r>
              <a:rPr sz="2400" spc="100" dirty="0">
                <a:latin typeface="Times New Roman"/>
                <a:cs typeface="Times New Roman"/>
              </a:rPr>
              <a:t>computations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114" dirty="0">
                <a:latin typeface="Times New Roman"/>
                <a:cs typeface="Times New Roman"/>
              </a:rPr>
              <a:t>returns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14" dirty="0">
                <a:latin typeface="Times New Roman"/>
                <a:cs typeface="Times New Roman"/>
              </a:rPr>
              <a:t>subroutine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spc="60" dirty="0">
                <a:latin typeface="Times New Roman"/>
                <a:cs typeface="Times New Roman"/>
              </a:rPr>
              <a:t>called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489584" marR="20955" indent="-477520" algn="just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return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114" dirty="0">
                <a:latin typeface="Times New Roman"/>
                <a:cs typeface="Times New Roman"/>
              </a:rPr>
              <a:t>needed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75" dirty="0">
                <a:latin typeface="Times New Roman"/>
                <a:cs typeface="Times New Roman"/>
              </a:rPr>
              <a:t>this </a:t>
            </a:r>
            <a:r>
              <a:rPr sz="2400" spc="45" dirty="0">
                <a:latin typeface="Times New Roman"/>
                <a:cs typeface="Times New Roman"/>
              </a:rPr>
              <a:t>first </a:t>
            </a:r>
            <a:r>
              <a:rPr sz="2400" spc="114" dirty="0">
                <a:latin typeface="Times New Roman"/>
                <a:cs typeface="Times New Roman"/>
              </a:rPr>
              <a:t>returns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last  </a:t>
            </a:r>
            <a:r>
              <a:rPr sz="2400" spc="95" dirty="0">
                <a:latin typeface="Times New Roman"/>
                <a:cs typeface="Times New Roman"/>
              </a:rPr>
              <a:t>one </a:t>
            </a:r>
            <a:r>
              <a:rPr sz="2400" spc="105" dirty="0">
                <a:latin typeface="Times New Roman"/>
                <a:cs typeface="Times New Roman"/>
              </a:rPr>
              <a:t>generated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nested </a:t>
            </a:r>
            <a:r>
              <a:rPr sz="2400" spc="40" dirty="0">
                <a:latin typeface="Times New Roman"/>
                <a:cs typeface="Times New Roman"/>
              </a:rPr>
              <a:t>call </a:t>
            </a:r>
            <a:r>
              <a:rPr sz="2400" spc="90" dirty="0">
                <a:latin typeface="Times New Roman"/>
                <a:cs typeface="Times New Roman"/>
              </a:rPr>
              <a:t>sequence. </a:t>
            </a:r>
            <a:r>
              <a:rPr sz="2400" spc="80" dirty="0">
                <a:latin typeface="Times New Roman"/>
                <a:cs typeface="Times New Roman"/>
              </a:rPr>
              <a:t>That </a:t>
            </a:r>
            <a:r>
              <a:rPr sz="2400" spc="30" dirty="0">
                <a:latin typeface="Times New Roman"/>
                <a:cs typeface="Times New Roman"/>
              </a:rPr>
              <a:t>is, </a:t>
            </a:r>
            <a:r>
              <a:rPr sz="2400" spc="110" dirty="0">
                <a:latin typeface="Times New Roman"/>
                <a:cs typeface="Times New Roman"/>
              </a:rPr>
              <a:t>return  </a:t>
            </a:r>
            <a:r>
              <a:rPr sz="2400" spc="90" dirty="0">
                <a:latin typeface="Times New Roman"/>
                <a:cs typeface="Times New Roman"/>
              </a:rPr>
              <a:t>addresses </a:t>
            </a:r>
            <a:r>
              <a:rPr sz="2400" spc="55" dirty="0">
                <a:latin typeface="Times New Roman"/>
                <a:cs typeface="Times New Roman"/>
              </a:rPr>
              <a:t>are </a:t>
            </a:r>
            <a:r>
              <a:rPr sz="2400" spc="100" dirty="0">
                <a:latin typeface="Times New Roman"/>
                <a:cs typeface="Times New Roman"/>
              </a:rPr>
              <a:t>generated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last-in-first-out</a:t>
            </a:r>
            <a:endParaRPr sz="2400">
              <a:latin typeface="Times New Roman"/>
              <a:cs typeface="Times New Roman"/>
            </a:endParaRPr>
          </a:p>
          <a:p>
            <a:pPr marL="489584" algn="just">
              <a:lnSpc>
                <a:spcPts val="2870"/>
              </a:lnSpc>
            </a:pPr>
            <a:r>
              <a:rPr sz="2400" spc="100" dirty="0">
                <a:latin typeface="Times New Roman"/>
                <a:cs typeface="Times New Roman"/>
              </a:rPr>
              <a:t>order</a:t>
            </a:r>
            <a:endParaRPr sz="2400">
              <a:latin typeface="Times New Roman"/>
              <a:cs typeface="Times New Roman"/>
            </a:endParaRPr>
          </a:p>
          <a:p>
            <a:pPr marL="487680" marR="5080" indent="-475615" algn="just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92125" algn="l"/>
              </a:tabLst>
            </a:pPr>
            <a:r>
              <a:rPr sz="2400" spc="95" dirty="0">
                <a:latin typeface="Times New Roman"/>
                <a:cs typeface="Times New Roman"/>
              </a:rPr>
              <a:t>Many </a:t>
            </a:r>
            <a:r>
              <a:rPr sz="2400" spc="70" dirty="0">
                <a:latin typeface="Times New Roman"/>
                <a:cs typeface="Times New Roman"/>
              </a:rPr>
              <a:t>processors </a:t>
            </a:r>
            <a:r>
              <a:rPr sz="2400" spc="90" dirty="0">
                <a:latin typeface="Times New Roman"/>
                <a:cs typeface="Times New Roman"/>
              </a:rPr>
              <a:t>do </a:t>
            </a:r>
            <a:r>
              <a:rPr sz="2400" spc="75" dirty="0">
                <a:latin typeface="Times New Roman"/>
                <a:cs typeface="Times New Roman"/>
              </a:rPr>
              <a:t>this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9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5" dirty="0">
                <a:latin typeface="Times New Roman"/>
                <a:cs typeface="Times New Roman"/>
              </a:rPr>
              <a:t>stack </a:t>
            </a:r>
            <a:r>
              <a:rPr sz="2400" spc="85" dirty="0">
                <a:latin typeface="Times New Roman"/>
                <a:cs typeface="Times New Roman"/>
              </a:rPr>
              <a:t>pointer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spc="95" dirty="0">
                <a:latin typeface="Times New Roman"/>
                <a:cs typeface="Times New Roman"/>
              </a:rPr>
              <a:t>the  </a:t>
            </a:r>
            <a:r>
              <a:rPr sz="2400" spc="55" dirty="0">
                <a:latin typeface="Times New Roman"/>
                <a:cs typeface="Times New Roman"/>
              </a:rPr>
              <a:t>stack </a:t>
            </a:r>
            <a:r>
              <a:rPr sz="2400" spc="85" dirty="0">
                <a:latin typeface="Times New Roman"/>
                <a:cs typeface="Times New Roman"/>
              </a:rPr>
              <a:t>pointer </a:t>
            </a:r>
            <a:r>
              <a:rPr sz="2400" spc="90" dirty="0">
                <a:latin typeface="Times New Roman"/>
                <a:cs typeface="Times New Roman"/>
              </a:rPr>
              <a:t>points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5" dirty="0">
                <a:latin typeface="Times New Roman"/>
                <a:cs typeface="Times New Roman"/>
              </a:rPr>
              <a:t>stack </a:t>
            </a:r>
            <a:r>
              <a:rPr sz="2400" spc="60" dirty="0">
                <a:latin typeface="Times New Roman"/>
                <a:cs typeface="Times New Roman"/>
              </a:rPr>
              <a:t>called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processor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4359" y="2236470"/>
            <a:ext cx="3961129" cy="1433830"/>
            <a:chOff x="4554359" y="2236470"/>
            <a:chExt cx="3961129" cy="1433830"/>
          </a:xfrm>
        </p:grpSpPr>
        <p:sp>
          <p:nvSpPr>
            <p:cNvPr id="3" name="object 3"/>
            <p:cNvSpPr/>
            <p:nvPr/>
          </p:nvSpPr>
          <p:spPr>
            <a:xfrm>
              <a:off x="4554359" y="2236469"/>
              <a:ext cx="3961129" cy="1433830"/>
            </a:xfrm>
            <a:custGeom>
              <a:avLst/>
              <a:gdLst/>
              <a:ahLst/>
              <a:cxnLst/>
              <a:rect l="l" t="t" r="r" b="b"/>
              <a:pathLst>
                <a:path w="3961129" h="1433829">
                  <a:moveTo>
                    <a:pt x="1799844" y="0"/>
                  </a:moveTo>
                  <a:lnTo>
                    <a:pt x="0" y="0"/>
                  </a:lnTo>
                  <a:lnTo>
                    <a:pt x="0" y="360426"/>
                  </a:lnTo>
                  <a:lnTo>
                    <a:pt x="1799844" y="360426"/>
                  </a:lnTo>
                  <a:lnTo>
                    <a:pt x="1799844" y="0"/>
                  </a:lnTo>
                  <a:close/>
                </a:path>
                <a:path w="3961129" h="1433829">
                  <a:moveTo>
                    <a:pt x="3960863" y="1072896"/>
                  </a:moveTo>
                  <a:lnTo>
                    <a:pt x="2160257" y="1072896"/>
                  </a:lnTo>
                  <a:lnTo>
                    <a:pt x="2160257" y="1433322"/>
                  </a:lnTo>
                  <a:lnTo>
                    <a:pt x="3960863" y="1433322"/>
                  </a:lnTo>
                  <a:lnTo>
                    <a:pt x="3960863" y="1072896"/>
                  </a:lnTo>
                  <a:close/>
                </a:path>
              </a:pathLst>
            </a:custGeom>
            <a:solidFill>
              <a:srgbClr val="8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39319" y="2452116"/>
              <a:ext cx="801370" cy="1083945"/>
            </a:xfrm>
            <a:custGeom>
              <a:avLst/>
              <a:gdLst/>
              <a:ahLst/>
              <a:cxnLst/>
              <a:rect l="l" t="t" r="r" b="b"/>
              <a:pathLst>
                <a:path w="801370" h="1083945">
                  <a:moveTo>
                    <a:pt x="128003" y="35051"/>
                  </a:moveTo>
                  <a:lnTo>
                    <a:pt x="0" y="0"/>
                  </a:lnTo>
                  <a:lnTo>
                    <a:pt x="87617" y="99821"/>
                  </a:lnTo>
                  <a:lnTo>
                    <a:pt x="92202" y="92469"/>
                  </a:lnTo>
                  <a:lnTo>
                    <a:pt x="92202" y="68579"/>
                  </a:lnTo>
                  <a:lnTo>
                    <a:pt x="102108" y="52577"/>
                  </a:lnTo>
                  <a:lnTo>
                    <a:pt x="112846" y="59360"/>
                  </a:lnTo>
                  <a:lnTo>
                    <a:pt x="128003" y="35051"/>
                  </a:lnTo>
                  <a:close/>
                </a:path>
                <a:path w="801370" h="1083945">
                  <a:moveTo>
                    <a:pt x="112846" y="59360"/>
                  </a:moveTo>
                  <a:lnTo>
                    <a:pt x="102108" y="52577"/>
                  </a:lnTo>
                  <a:lnTo>
                    <a:pt x="92202" y="68579"/>
                  </a:lnTo>
                  <a:lnTo>
                    <a:pt x="102886" y="75333"/>
                  </a:lnTo>
                  <a:lnTo>
                    <a:pt x="112846" y="59360"/>
                  </a:lnTo>
                  <a:close/>
                </a:path>
                <a:path w="801370" h="1083945">
                  <a:moveTo>
                    <a:pt x="102886" y="75333"/>
                  </a:moveTo>
                  <a:lnTo>
                    <a:pt x="92202" y="68579"/>
                  </a:lnTo>
                  <a:lnTo>
                    <a:pt x="92202" y="92469"/>
                  </a:lnTo>
                  <a:lnTo>
                    <a:pt x="102886" y="75333"/>
                  </a:lnTo>
                  <a:close/>
                </a:path>
                <a:path w="801370" h="1083945">
                  <a:moveTo>
                    <a:pt x="800862" y="1075943"/>
                  </a:moveTo>
                  <a:lnTo>
                    <a:pt x="714743" y="874775"/>
                  </a:lnTo>
                  <a:lnTo>
                    <a:pt x="692658" y="826007"/>
                  </a:lnTo>
                  <a:lnTo>
                    <a:pt x="671322" y="777239"/>
                  </a:lnTo>
                  <a:lnTo>
                    <a:pt x="627126" y="681989"/>
                  </a:lnTo>
                  <a:lnTo>
                    <a:pt x="592836" y="613409"/>
                  </a:lnTo>
                  <a:lnTo>
                    <a:pt x="581393" y="591311"/>
                  </a:lnTo>
                  <a:lnTo>
                    <a:pt x="569976" y="569975"/>
                  </a:lnTo>
                  <a:lnTo>
                    <a:pt x="558546" y="547877"/>
                  </a:lnTo>
                  <a:lnTo>
                    <a:pt x="547103" y="526541"/>
                  </a:lnTo>
                  <a:lnTo>
                    <a:pt x="535686" y="505967"/>
                  </a:lnTo>
                  <a:lnTo>
                    <a:pt x="523481" y="485393"/>
                  </a:lnTo>
                  <a:lnTo>
                    <a:pt x="512051" y="465581"/>
                  </a:lnTo>
                  <a:lnTo>
                    <a:pt x="499872" y="445769"/>
                  </a:lnTo>
                  <a:lnTo>
                    <a:pt x="488429" y="426719"/>
                  </a:lnTo>
                  <a:lnTo>
                    <a:pt x="464058" y="390143"/>
                  </a:lnTo>
                  <a:lnTo>
                    <a:pt x="451853" y="372617"/>
                  </a:lnTo>
                  <a:lnTo>
                    <a:pt x="438912" y="355091"/>
                  </a:lnTo>
                  <a:lnTo>
                    <a:pt x="426707" y="338327"/>
                  </a:lnTo>
                  <a:lnTo>
                    <a:pt x="413753" y="322325"/>
                  </a:lnTo>
                  <a:lnTo>
                    <a:pt x="401574" y="306323"/>
                  </a:lnTo>
                  <a:lnTo>
                    <a:pt x="388607" y="291083"/>
                  </a:lnTo>
                  <a:lnTo>
                    <a:pt x="362712" y="262127"/>
                  </a:lnTo>
                  <a:lnTo>
                    <a:pt x="323088" y="221741"/>
                  </a:lnTo>
                  <a:lnTo>
                    <a:pt x="282702" y="184403"/>
                  </a:lnTo>
                  <a:lnTo>
                    <a:pt x="241554" y="150113"/>
                  </a:lnTo>
                  <a:lnTo>
                    <a:pt x="200393" y="118871"/>
                  </a:lnTo>
                  <a:lnTo>
                    <a:pt x="144767" y="80009"/>
                  </a:lnTo>
                  <a:lnTo>
                    <a:pt x="112846" y="59360"/>
                  </a:lnTo>
                  <a:lnTo>
                    <a:pt x="102886" y="75333"/>
                  </a:lnTo>
                  <a:lnTo>
                    <a:pt x="106667" y="77723"/>
                  </a:lnTo>
                  <a:lnTo>
                    <a:pt x="161531" y="114300"/>
                  </a:lnTo>
                  <a:lnTo>
                    <a:pt x="216408" y="154685"/>
                  </a:lnTo>
                  <a:lnTo>
                    <a:pt x="256781" y="187451"/>
                  </a:lnTo>
                  <a:lnTo>
                    <a:pt x="269748" y="198881"/>
                  </a:lnTo>
                  <a:lnTo>
                    <a:pt x="283451" y="210311"/>
                  </a:lnTo>
                  <a:lnTo>
                    <a:pt x="335267" y="261365"/>
                  </a:lnTo>
                  <a:lnTo>
                    <a:pt x="374129" y="303275"/>
                  </a:lnTo>
                  <a:lnTo>
                    <a:pt x="386334" y="318515"/>
                  </a:lnTo>
                  <a:lnTo>
                    <a:pt x="399288" y="333755"/>
                  </a:lnTo>
                  <a:lnTo>
                    <a:pt x="411467" y="349757"/>
                  </a:lnTo>
                  <a:lnTo>
                    <a:pt x="435851" y="383285"/>
                  </a:lnTo>
                  <a:lnTo>
                    <a:pt x="460248" y="418337"/>
                  </a:lnTo>
                  <a:lnTo>
                    <a:pt x="471678" y="437387"/>
                  </a:lnTo>
                  <a:lnTo>
                    <a:pt x="483857" y="455675"/>
                  </a:lnTo>
                  <a:lnTo>
                    <a:pt x="495300" y="475487"/>
                  </a:lnTo>
                  <a:lnTo>
                    <a:pt x="507479" y="495299"/>
                  </a:lnTo>
                  <a:lnTo>
                    <a:pt x="518922" y="515111"/>
                  </a:lnTo>
                  <a:lnTo>
                    <a:pt x="530352" y="535685"/>
                  </a:lnTo>
                  <a:lnTo>
                    <a:pt x="553212" y="578357"/>
                  </a:lnTo>
                  <a:lnTo>
                    <a:pt x="587502" y="644651"/>
                  </a:lnTo>
                  <a:lnTo>
                    <a:pt x="598157" y="667511"/>
                  </a:lnTo>
                  <a:lnTo>
                    <a:pt x="609600" y="690371"/>
                  </a:lnTo>
                  <a:lnTo>
                    <a:pt x="631698" y="736853"/>
                  </a:lnTo>
                  <a:lnTo>
                    <a:pt x="653796" y="784859"/>
                  </a:lnTo>
                  <a:lnTo>
                    <a:pt x="675119" y="833627"/>
                  </a:lnTo>
                  <a:lnTo>
                    <a:pt x="697217" y="882395"/>
                  </a:lnTo>
                  <a:lnTo>
                    <a:pt x="783336" y="1083563"/>
                  </a:lnTo>
                  <a:lnTo>
                    <a:pt x="800862" y="1075943"/>
                  </a:lnTo>
                  <a:close/>
                </a:path>
              </a:pathLst>
            </a:custGeom>
            <a:solidFill>
              <a:srgbClr val="CC3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1348" y="4908232"/>
          <a:ext cx="1440180" cy="1059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089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C+4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CC3401"/>
                      </a:solidFill>
                      <a:prstDash val="solid"/>
                    </a:lnL>
                    <a:lnR w="28575">
                      <a:solidFill>
                        <a:srgbClr val="CC3401"/>
                      </a:solidFill>
                      <a:prstDash val="solid"/>
                    </a:lnR>
                    <a:lnT w="28575">
                      <a:solidFill>
                        <a:srgbClr val="CC3401"/>
                      </a:solidFill>
                      <a:prstDash val="solid"/>
                    </a:lnT>
                    <a:lnB w="28575">
                      <a:solidFill>
                        <a:srgbClr val="CC34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01"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47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700" spc="-705" baseline="1543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700" spc="-705" baseline="3086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700" spc="-705" baseline="1543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spc="-47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700" spc="-705" baseline="1543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 baseline="1543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CC3401"/>
                      </a:solidFill>
                      <a:prstDash val="solid"/>
                    </a:lnL>
                    <a:lnR w="28575">
                      <a:solidFill>
                        <a:srgbClr val="CC3401"/>
                      </a:solidFill>
                      <a:prstDash val="solid"/>
                    </a:lnR>
                    <a:lnT w="28575">
                      <a:solidFill>
                        <a:srgbClr val="CC3401"/>
                      </a:solidFill>
                      <a:prstDash val="solid"/>
                    </a:lnT>
                    <a:lnB w="28575">
                      <a:solidFill>
                        <a:srgbClr val="CC34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700" b="1" spc="-705" baseline="1543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4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700" b="1" spc="-705" baseline="1543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spc="-47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700" b="1" spc="-705" baseline="1543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spc="-47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CC3401"/>
                      </a:solidFill>
                      <a:prstDash val="solid"/>
                    </a:lnL>
                    <a:lnR w="28575">
                      <a:solidFill>
                        <a:srgbClr val="CC3401"/>
                      </a:solidFill>
                      <a:prstDash val="solid"/>
                    </a:lnR>
                    <a:lnT w="28575">
                      <a:solidFill>
                        <a:srgbClr val="CC3401"/>
                      </a:solidFill>
                      <a:prstDash val="solid"/>
                    </a:lnT>
                    <a:lnB w="28575">
                      <a:solidFill>
                        <a:srgbClr val="CC34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0108" y="10607"/>
            <a:ext cx="574357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Subroutine Nesting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941B5CBB-E838-4DD3-8D4F-96E4925CD045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4294967295"/>
          </p:nvPr>
        </p:nvSpPr>
        <p:spPr>
          <a:xfrm>
            <a:off x="8289816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pSp>
        <p:nvGrpSpPr>
          <p:cNvPr id="7" name="object 7"/>
          <p:cNvGrpSpPr/>
          <p:nvPr/>
        </p:nvGrpSpPr>
        <p:grpSpPr>
          <a:xfrm>
            <a:off x="2359228" y="1142428"/>
            <a:ext cx="1828800" cy="2548890"/>
            <a:chOff x="2359228" y="1142428"/>
            <a:chExt cx="1828800" cy="2548890"/>
          </a:xfrm>
        </p:grpSpPr>
        <p:sp>
          <p:nvSpPr>
            <p:cNvPr id="8" name="object 8"/>
            <p:cNvSpPr/>
            <p:nvPr/>
          </p:nvSpPr>
          <p:spPr>
            <a:xfrm>
              <a:off x="2373515" y="1156716"/>
              <a:ext cx="1800225" cy="2520315"/>
            </a:xfrm>
            <a:custGeom>
              <a:avLst/>
              <a:gdLst/>
              <a:ahLst/>
              <a:cxnLst/>
              <a:rect l="l" t="t" r="r" b="b"/>
              <a:pathLst>
                <a:path w="1800225" h="2520315">
                  <a:moveTo>
                    <a:pt x="0" y="0"/>
                  </a:moveTo>
                  <a:lnTo>
                    <a:pt x="0" y="2519934"/>
                  </a:lnTo>
                  <a:lnTo>
                    <a:pt x="1799843" y="2519934"/>
                  </a:lnTo>
                  <a:lnTo>
                    <a:pt x="179984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3515" y="1515618"/>
              <a:ext cx="1800225" cy="360680"/>
            </a:xfrm>
            <a:custGeom>
              <a:avLst/>
              <a:gdLst/>
              <a:ahLst/>
              <a:cxnLst/>
              <a:rect l="l" t="t" r="r" b="b"/>
              <a:pathLst>
                <a:path w="1800225" h="360680">
                  <a:moveTo>
                    <a:pt x="0" y="0"/>
                  </a:moveTo>
                  <a:lnTo>
                    <a:pt x="1799843" y="0"/>
                  </a:lnTo>
                </a:path>
                <a:path w="1800225" h="360680">
                  <a:moveTo>
                    <a:pt x="0" y="360425"/>
                  </a:moveTo>
                  <a:lnTo>
                    <a:pt x="1799843" y="360425"/>
                  </a:lnTo>
                </a:path>
              </a:pathLst>
            </a:custGeom>
            <a:ln w="19050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3515" y="2228278"/>
              <a:ext cx="1800225" cy="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843" y="0"/>
                  </a:lnTo>
                </a:path>
              </a:pathLst>
            </a:custGeom>
            <a:ln w="31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3515" y="2593466"/>
              <a:ext cx="1800225" cy="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843" y="0"/>
                  </a:lnTo>
                </a:path>
              </a:pathLst>
            </a:custGeom>
            <a:ln w="6858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3515" y="3316223"/>
              <a:ext cx="1800225" cy="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843" y="0"/>
                  </a:lnTo>
                </a:path>
              </a:pathLst>
            </a:custGeom>
            <a:ln w="19050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17974" y="1142428"/>
            <a:ext cx="1829435" cy="2548890"/>
            <a:chOff x="4517974" y="1142428"/>
            <a:chExt cx="1829435" cy="2548890"/>
          </a:xfrm>
        </p:grpSpPr>
        <p:sp>
          <p:nvSpPr>
            <p:cNvPr id="14" name="object 14"/>
            <p:cNvSpPr/>
            <p:nvPr/>
          </p:nvSpPr>
          <p:spPr>
            <a:xfrm>
              <a:off x="4532261" y="1156716"/>
              <a:ext cx="1800860" cy="2520315"/>
            </a:xfrm>
            <a:custGeom>
              <a:avLst/>
              <a:gdLst/>
              <a:ahLst/>
              <a:cxnLst/>
              <a:rect l="l" t="t" r="r" b="b"/>
              <a:pathLst>
                <a:path w="1800860" h="2520315">
                  <a:moveTo>
                    <a:pt x="0" y="0"/>
                  </a:moveTo>
                  <a:lnTo>
                    <a:pt x="0" y="2519934"/>
                  </a:lnTo>
                  <a:lnTo>
                    <a:pt x="1800605" y="2519933"/>
                  </a:lnTo>
                  <a:lnTo>
                    <a:pt x="1800605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2261" y="1515618"/>
              <a:ext cx="1800860" cy="1081405"/>
            </a:xfrm>
            <a:custGeom>
              <a:avLst/>
              <a:gdLst/>
              <a:ahLst/>
              <a:cxnLst/>
              <a:rect l="l" t="t" r="r" b="b"/>
              <a:pathLst>
                <a:path w="1800860" h="1081405">
                  <a:moveTo>
                    <a:pt x="0" y="0"/>
                  </a:moveTo>
                  <a:lnTo>
                    <a:pt x="1800605" y="0"/>
                  </a:lnTo>
                </a:path>
                <a:path w="1800860" h="1081405">
                  <a:moveTo>
                    <a:pt x="0" y="360425"/>
                  </a:moveTo>
                  <a:lnTo>
                    <a:pt x="1800605" y="360425"/>
                  </a:lnTo>
                </a:path>
                <a:path w="1800860" h="1081405">
                  <a:moveTo>
                    <a:pt x="0" y="720851"/>
                  </a:moveTo>
                  <a:lnTo>
                    <a:pt x="1800605" y="720851"/>
                  </a:lnTo>
                </a:path>
                <a:path w="1800860" h="1081405">
                  <a:moveTo>
                    <a:pt x="0" y="1081277"/>
                  </a:moveTo>
                  <a:lnTo>
                    <a:pt x="1800605" y="1081277"/>
                  </a:lnTo>
                </a:path>
              </a:pathLst>
            </a:custGeom>
            <a:ln w="19050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2261" y="3311080"/>
              <a:ext cx="1800860" cy="0"/>
            </a:xfrm>
            <a:custGeom>
              <a:avLst/>
              <a:gdLst/>
              <a:ahLst/>
              <a:cxnLst/>
              <a:rect l="l" t="t" r="r" b="b"/>
              <a:pathLst>
                <a:path w="1800860">
                  <a:moveTo>
                    <a:pt x="0" y="0"/>
                  </a:moveTo>
                  <a:lnTo>
                    <a:pt x="1800605" y="0"/>
                  </a:lnTo>
                </a:path>
              </a:pathLst>
            </a:custGeom>
            <a:ln w="8762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680530" y="1142428"/>
            <a:ext cx="1828800" cy="2548890"/>
            <a:chOff x="6680530" y="1142428"/>
            <a:chExt cx="1828800" cy="2548890"/>
          </a:xfrm>
        </p:grpSpPr>
        <p:sp>
          <p:nvSpPr>
            <p:cNvPr id="18" name="object 18"/>
            <p:cNvSpPr/>
            <p:nvPr/>
          </p:nvSpPr>
          <p:spPr>
            <a:xfrm>
              <a:off x="6694817" y="1156716"/>
              <a:ext cx="1800225" cy="2520315"/>
            </a:xfrm>
            <a:custGeom>
              <a:avLst/>
              <a:gdLst/>
              <a:ahLst/>
              <a:cxnLst/>
              <a:rect l="l" t="t" r="r" b="b"/>
              <a:pathLst>
                <a:path w="1800225" h="2520315">
                  <a:moveTo>
                    <a:pt x="0" y="0"/>
                  </a:moveTo>
                  <a:lnTo>
                    <a:pt x="0" y="2519934"/>
                  </a:lnTo>
                  <a:lnTo>
                    <a:pt x="1799844" y="2519934"/>
                  </a:lnTo>
                  <a:lnTo>
                    <a:pt x="1799844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94817" y="1515618"/>
              <a:ext cx="1800225" cy="1800860"/>
            </a:xfrm>
            <a:custGeom>
              <a:avLst/>
              <a:gdLst/>
              <a:ahLst/>
              <a:cxnLst/>
              <a:rect l="l" t="t" r="r" b="b"/>
              <a:pathLst>
                <a:path w="1800225" h="1800860">
                  <a:moveTo>
                    <a:pt x="0" y="0"/>
                  </a:moveTo>
                  <a:lnTo>
                    <a:pt x="1799831" y="0"/>
                  </a:lnTo>
                </a:path>
                <a:path w="1800225" h="1800860">
                  <a:moveTo>
                    <a:pt x="0" y="360426"/>
                  </a:moveTo>
                  <a:lnTo>
                    <a:pt x="1799831" y="360426"/>
                  </a:lnTo>
                </a:path>
                <a:path w="1800225" h="1800860">
                  <a:moveTo>
                    <a:pt x="0" y="720852"/>
                  </a:moveTo>
                  <a:lnTo>
                    <a:pt x="1799831" y="720852"/>
                  </a:lnTo>
                </a:path>
                <a:path w="1800225" h="1800860">
                  <a:moveTo>
                    <a:pt x="0" y="1081278"/>
                  </a:moveTo>
                  <a:lnTo>
                    <a:pt x="1799831" y="1081278"/>
                  </a:lnTo>
                </a:path>
                <a:path w="1800225" h="1800860">
                  <a:moveTo>
                    <a:pt x="0" y="1800606"/>
                  </a:moveTo>
                  <a:lnTo>
                    <a:pt x="1799831" y="1800606"/>
                  </a:lnTo>
                </a:path>
              </a:pathLst>
            </a:custGeom>
            <a:ln w="19050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6394" y="823976"/>
            <a:ext cx="525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2690" algn="l"/>
                <a:tab pos="4632960" algn="l"/>
              </a:tabLst>
            </a:pPr>
            <a:r>
              <a:rPr sz="2700" spc="67" baseline="1543" dirty="0">
                <a:latin typeface="Times New Roman"/>
                <a:cs typeface="Times New Roman"/>
              </a:rPr>
              <a:t>Main</a:t>
            </a:r>
            <a:r>
              <a:rPr sz="2700" spc="179" baseline="1543" dirty="0">
                <a:latin typeface="Times New Roman"/>
                <a:cs typeface="Times New Roman"/>
              </a:rPr>
              <a:t> </a:t>
            </a:r>
            <a:r>
              <a:rPr sz="2700" spc="67" baseline="1543" dirty="0">
                <a:latin typeface="Times New Roman"/>
                <a:cs typeface="Times New Roman"/>
              </a:rPr>
              <a:t>Program	</a:t>
            </a:r>
            <a:r>
              <a:rPr sz="1800" spc="-25" dirty="0">
                <a:latin typeface="Times New Roman"/>
                <a:cs typeface="Times New Roman"/>
              </a:rPr>
              <a:t>SUB</a:t>
            </a:r>
            <a:r>
              <a:rPr sz="1800" dirty="0">
                <a:latin typeface="Times New Roman"/>
                <a:cs typeface="Times New Roman"/>
              </a:rPr>
              <a:t> 1	</a:t>
            </a:r>
            <a:r>
              <a:rPr sz="1800" spc="-25" dirty="0">
                <a:latin typeface="Times New Roman"/>
                <a:cs typeface="Times New Roman"/>
              </a:rPr>
              <a:t>SUB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7372" y="823976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SUB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-59777" y="190372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63737" y="1299972"/>
            <a:ext cx="4490720" cy="1290320"/>
            <a:chOff x="1863737" y="1299972"/>
            <a:chExt cx="4490720" cy="1290320"/>
          </a:xfrm>
        </p:grpSpPr>
        <p:sp>
          <p:nvSpPr>
            <p:cNvPr id="24" name="object 24"/>
            <p:cNvSpPr/>
            <p:nvPr/>
          </p:nvSpPr>
          <p:spPr>
            <a:xfrm>
              <a:off x="1863737" y="1627631"/>
              <a:ext cx="798830" cy="400050"/>
            </a:xfrm>
            <a:custGeom>
              <a:avLst/>
              <a:gdLst/>
              <a:ahLst/>
              <a:cxnLst/>
              <a:rect l="l" t="t" r="r" b="b"/>
              <a:pathLst>
                <a:path w="798830" h="400050">
                  <a:moveTo>
                    <a:pt x="672197" y="47999"/>
                  </a:moveTo>
                  <a:lnTo>
                    <a:pt x="671244" y="28938"/>
                  </a:lnTo>
                  <a:lnTo>
                    <a:pt x="657606" y="29718"/>
                  </a:lnTo>
                  <a:lnTo>
                    <a:pt x="629411" y="32004"/>
                  </a:lnTo>
                  <a:lnTo>
                    <a:pt x="574547" y="38100"/>
                  </a:lnTo>
                  <a:lnTo>
                    <a:pt x="519683" y="47243"/>
                  </a:lnTo>
                  <a:lnTo>
                    <a:pt x="466344" y="58674"/>
                  </a:lnTo>
                  <a:lnTo>
                    <a:pt x="413766" y="74675"/>
                  </a:lnTo>
                  <a:lnTo>
                    <a:pt x="375666" y="89916"/>
                  </a:lnTo>
                  <a:lnTo>
                    <a:pt x="362711" y="95250"/>
                  </a:lnTo>
                  <a:lnTo>
                    <a:pt x="350519" y="101345"/>
                  </a:lnTo>
                  <a:lnTo>
                    <a:pt x="337565" y="107442"/>
                  </a:lnTo>
                  <a:lnTo>
                    <a:pt x="313181" y="121157"/>
                  </a:lnTo>
                  <a:lnTo>
                    <a:pt x="265175" y="150875"/>
                  </a:lnTo>
                  <a:lnTo>
                    <a:pt x="219456" y="184404"/>
                  </a:lnTo>
                  <a:lnTo>
                    <a:pt x="173736" y="220980"/>
                  </a:lnTo>
                  <a:lnTo>
                    <a:pt x="129539" y="260604"/>
                  </a:lnTo>
                  <a:lnTo>
                    <a:pt x="107442" y="280416"/>
                  </a:lnTo>
                  <a:lnTo>
                    <a:pt x="64007" y="322325"/>
                  </a:lnTo>
                  <a:lnTo>
                    <a:pt x="0" y="386334"/>
                  </a:lnTo>
                  <a:lnTo>
                    <a:pt x="12953" y="400050"/>
                  </a:lnTo>
                  <a:lnTo>
                    <a:pt x="56387" y="356616"/>
                  </a:lnTo>
                  <a:lnTo>
                    <a:pt x="77724" y="336042"/>
                  </a:lnTo>
                  <a:lnTo>
                    <a:pt x="120395" y="294131"/>
                  </a:lnTo>
                  <a:lnTo>
                    <a:pt x="164592" y="254507"/>
                  </a:lnTo>
                  <a:lnTo>
                    <a:pt x="208787" y="217169"/>
                  </a:lnTo>
                  <a:lnTo>
                    <a:pt x="253745" y="182118"/>
                  </a:lnTo>
                  <a:lnTo>
                    <a:pt x="299465" y="151637"/>
                  </a:lnTo>
                  <a:lnTo>
                    <a:pt x="334518" y="131063"/>
                  </a:lnTo>
                  <a:lnTo>
                    <a:pt x="346709" y="124206"/>
                  </a:lnTo>
                  <a:lnTo>
                    <a:pt x="395478" y="102107"/>
                  </a:lnTo>
                  <a:lnTo>
                    <a:pt x="445769" y="84581"/>
                  </a:lnTo>
                  <a:lnTo>
                    <a:pt x="497585" y="70866"/>
                  </a:lnTo>
                  <a:lnTo>
                    <a:pt x="550164" y="60960"/>
                  </a:lnTo>
                  <a:lnTo>
                    <a:pt x="604266" y="53340"/>
                  </a:lnTo>
                  <a:lnTo>
                    <a:pt x="659130" y="48768"/>
                  </a:lnTo>
                  <a:lnTo>
                    <a:pt x="672197" y="47999"/>
                  </a:lnTo>
                  <a:close/>
                </a:path>
                <a:path w="798830" h="400050">
                  <a:moveTo>
                    <a:pt x="798575" y="32766"/>
                  </a:moveTo>
                  <a:lnTo>
                    <a:pt x="669797" y="0"/>
                  </a:lnTo>
                  <a:lnTo>
                    <a:pt x="671244" y="28938"/>
                  </a:lnTo>
                  <a:lnTo>
                    <a:pt x="684275" y="28193"/>
                  </a:lnTo>
                  <a:lnTo>
                    <a:pt x="685037" y="47243"/>
                  </a:lnTo>
                  <a:lnTo>
                    <a:pt x="685037" y="72227"/>
                  </a:lnTo>
                  <a:lnTo>
                    <a:pt x="798575" y="32766"/>
                  </a:lnTo>
                  <a:close/>
                </a:path>
                <a:path w="798830" h="400050">
                  <a:moveTo>
                    <a:pt x="685037" y="47243"/>
                  </a:moveTo>
                  <a:lnTo>
                    <a:pt x="684275" y="28193"/>
                  </a:lnTo>
                  <a:lnTo>
                    <a:pt x="671244" y="28938"/>
                  </a:lnTo>
                  <a:lnTo>
                    <a:pt x="672197" y="47999"/>
                  </a:lnTo>
                  <a:lnTo>
                    <a:pt x="685037" y="47243"/>
                  </a:lnTo>
                  <a:close/>
                </a:path>
                <a:path w="798830" h="400050">
                  <a:moveTo>
                    <a:pt x="685037" y="72227"/>
                  </a:moveTo>
                  <a:lnTo>
                    <a:pt x="685037" y="47243"/>
                  </a:lnTo>
                  <a:lnTo>
                    <a:pt x="672197" y="47999"/>
                  </a:lnTo>
                  <a:lnTo>
                    <a:pt x="673607" y="76200"/>
                  </a:lnTo>
                  <a:lnTo>
                    <a:pt x="685037" y="72227"/>
                  </a:lnTo>
                  <a:close/>
                </a:path>
              </a:pathLst>
            </a:custGeom>
            <a:solidFill>
              <a:srgbClr val="CC3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75039" y="2229611"/>
              <a:ext cx="1800225" cy="360680"/>
            </a:xfrm>
            <a:custGeom>
              <a:avLst/>
              <a:gdLst/>
              <a:ahLst/>
              <a:cxnLst/>
              <a:rect l="l" t="t" r="r" b="b"/>
              <a:pathLst>
                <a:path w="1800225" h="360680">
                  <a:moveTo>
                    <a:pt x="1799844" y="360426"/>
                  </a:moveTo>
                  <a:lnTo>
                    <a:pt x="1799844" y="0"/>
                  </a:lnTo>
                  <a:lnTo>
                    <a:pt x="0" y="0"/>
                  </a:lnTo>
                  <a:lnTo>
                    <a:pt x="0" y="360426"/>
                  </a:lnTo>
                  <a:lnTo>
                    <a:pt x="1799844" y="360426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49331" y="1299972"/>
              <a:ext cx="944880" cy="1085215"/>
            </a:xfrm>
            <a:custGeom>
              <a:avLst/>
              <a:gdLst/>
              <a:ahLst/>
              <a:cxnLst/>
              <a:rect l="l" t="t" r="r" b="b"/>
              <a:pathLst>
                <a:path w="944879" h="1085214">
                  <a:moveTo>
                    <a:pt x="841133" y="73691"/>
                  </a:moveTo>
                  <a:lnTo>
                    <a:pt x="831268" y="57055"/>
                  </a:lnTo>
                  <a:lnTo>
                    <a:pt x="821436" y="63245"/>
                  </a:lnTo>
                  <a:lnTo>
                    <a:pt x="782574" y="86867"/>
                  </a:lnTo>
                  <a:lnTo>
                    <a:pt x="743712" y="111251"/>
                  </a:lnTo>
                  <a:lnTo>
                    <a:pt x="667512" y="161543"/>
                  </a:lnTo>
                  <a:lnTo>
                    <a:pt x="630174" y="188213"/>
                  </a:lnTo>
                  <a:lnTo>
                    <a:pt x="593598" y="214883"/>
                  </a:lnTo>
                  <a:lnTo>
                    <a:pt x="557784" y="241553"/>
                  </a:lnTo>
                  <a:lnTo>
                    <a:pt x="522731" y="269747"/>
                  </a:lnTo>
                  <a:lnTo>
                    <a:pt x="488441" y="299465"/>
                  </a:lnTo>
                  <a:lnTo>
                    <a:pt x="454913" y="329183"/>
                  </a:lnTo>
                  <a:lnTo>
                    <a:pt x="422910" y="360425"/>
                  </a:lnTo>
                  <a:lnTo>
                    <a:pt x="376427" y="408431"/>
                  </a:lnTo>
                  <a:lnTo>
                    <a:pt x="346710" y="442721"/>
                  </a:lnTo>
                  <a:lnTo>
                    <a:pt x="332993" y="460247"/>
                  </a:lnTo>
                  <a:lnTo>
                    <a:pt x="318515" y="477773"/>
                  </a:lnTo>
                  <a:lnTo>
                    <a:pt x="278891" y="532637"/>
                  </a:lnTo>
                  <a:lnTo>
                    <a:pt x="252984" y="570737"/>
                  </a:lnTo>
                  <a:lnTo>
                    <a:pt x="228600" y="609599"/>
                  </a:lnTo>
                  <a:lnTo>
                    <a:pt x="204977" y="649223"/>
                  </a:lnTo>
                  <a:lnTo>
                    <a:pt x="182117" y="689609"/>
                  </a:lnTo>
                  <a:lnTo>
                    <a:pt x="160020" y="731519"/>
                  </a:lnTo>
                  <a:lnTo>
                    <a:pt x="117348" y="815339"/>
                  </a:lnTo>
                  <a:lnTo>
                    <a:pt x="76962" y="901445"/>
                  </a:lnTo>
                  <a:lnTo>
                    <a:pt x="57150" y="945641"/>
                  </a:lnTo>
                  <a:lnTo>
                    <a:pt x="0" y="1077467"/>
                  </a:lnTo>
                  <a:lnTo>
                    <a:pt x="17525" y="1085087"/>
                  </a:lnTo>
                  <a:lnTo>
                    <a:pt x="74675" y="953261"/>
                  </a:lnTo>
                  <a:lnTo>
                    <a:pt x="114300" y="866393"/>
                  </a:lnTo>
                  <a:lnTo>
                    <a:pt x="155448" y="781811"/>
                  </a:lnTo>
                  <a:lnTo>
                    <a:pt x="176784" y="739901"/>
                  </a:lnTo>
                  <a:lnTo>
                    <a:pt x="198881" y="698753"/>
                  </a:lnTo>
                  <a:lnTo>
                    <a:pt x="221741" y="658367"/>
                  </a:lnTo>
                  <a:lnTo>
                    <a:pt x="244601" y="619505"/>
                  </a:lnTo>
                  <a:lnTo>
                    <a:pt x="268986" y="580643"/>
                  </a:lnTo>
                  <a:lnTo>
                    <a:pt x="294131" y="543305"/>
                  </a:lnTo>
                  <a:lnTo>
                    <a:pt x="333755" y="489203"/>
                  </a:lnTo>
                  <a:lnTo>
                    <a:pt x="361950" y="454913"/>
                  </a:lnTo>
                  <a:lnTo>
                    <a:pt x="375665" y="438149"/>
                  </a:lnTo>
                  <a:lnTo>
                    <a:pt x="405384" y="405383"/>
                  </a:lnTo>
                  <a:lnTo>
                    <a:pt x="436625" y="373379"/>
                  </a:lnTo>
                  <a:lnTo>
                    <a:pt x="468629" y="342899"/>
                  </a:lnTo>
                  <a:lnTo>
                    <a:pt x="501396" y="313181"/>
                  </a:lnTo>
                  <a:lnTo>
                    <a:pt x="534924" y="284987"/>
                  </a:lnTo>
                  <a:lnTo>
                    <a:pt x="569976" y="256793"/>
                  </a:lnTo>
                  <a:lnTo>
                    <a:pt x="605027" y="229361"/>
                  </a:lnTo>
                  <a:lnTo>
                    <a:pt x="641603" y="203453"/>
                  </a:lnTo>
                  <a:lnTo>
                    <a:pt x="678941" y="177545"/>
                  </a:lnTo>
                  <a:lnTo>
                    <a:pt x="716279" y="152399"/>
                  </a:lnTo>
                  <a:lnTo>
                    <a:pt x="754379" y="127253"/>
                  </a:lnTo>
                  <a:lnTo>
                    <a:pt x="793241" y="102869"/>
                  </a:lnTo>
                  <a:lnTo>
                    <a:pt x="832103" y="79247"/>
                  </a:lnTo>
                  <a:lnTo>
                    <a:pt x="841133" y="73691"/>
                  </a:lnTo>
                  <a:close/>
                </a:path>
                <a:path w="944879" h="1085214">
                  <a:moveTo>
                    <a:pt x="944879" y="0"/>
                  </a:moveTo>
                  <a:lnTo>
                    <a:pt x="816863" y="32765"/>
                  </a:lnTo>
                  <a:lnTo>
                    <a:pt x="831268" y="57055"/>
                  </a:lnTo>
                  <a:lnTo>
                    <a:pt x="842010" y="50291"/>
                  </a:lnTo>
                  <a:lnTo>
                    <a:pt x="851915" y="67055"/>
                  </a:lnTo>
                  <a:lnTo>
                    <a:pt x="851915" y="91873"/>
                  </a:lnTo>
                  <a:lnTo>
                    <a:pt x="855726" y="98297"/>
                  </a:lnTo>
                  <a:lnTo>
                    <a:pt x="944879" y="0"/>
                  </a:lnTo>
                  <a:close/>
                </a:path>
                <a:path w="944879" h="1085214">
                  <a:moveTo>
                    <a:pt x="851915" y="67055"/>
                  </a:moveTo>
                  <a:lnTo>
                    <a:pt x="842010" y="50291"/>
                  </a:lnTo>
                  <a:lnTo>
                    <a:pt x="831268" y="57055"/>
                  </a:lnTo>
                  <a:lnTo>
                    <a:pt x="841133" y="73691"/>
                  </a:lnTo>
                  <a:lnTo>
                    <a:pt x="851915" y="67055"/>
                  </a:lnTo>
                  <a:close/>
                </a:path>
                <a:path w="944879" h="1085214">
                  <a:moveTo>
                    <a:pt x="851915" y="91873"/>
                  </a:moveTo>
                  <a:lnTo>
                    <a:pt x="851915" y="67055"/>
                  </a:lnTo>
                  <a:lnTo>
                    <a:pt x="841133" y="73691"/>
                  </a:lnTo>
                  <a:lnTo>
                    <a:pt x="851915" y="91873"/>
                  </a:lnTo>
                  <a:close/>
                </a:path>
              </a:pathLst>
            </a:custGeom>
            <a:solidFill>
              <a:srgbClr val="CC3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4359" y="1869186"/>
              <a:ext cx="1800225" cy="360680"/>
            </a:xfrm>
            <a:custGeom>
              <a:avLst/>
              <a:gdLst/>
              <a:ahLst/>
              <a:cxnLst/>
              <a:rect l="l" t="t" r="r" b="b"/>
              <a:pathLst>
                <a:path w="1800225" h="360680">
                  <a:moveTo>
                    <a:pt x="1799844" y="360426"/>
                  </a:moveTo>
                  <a:lnTo>
                    <a:pt x="1799844" y="0"/>
                  </a:lnTo>
                  <a:lnTo>
                    <a:pt x="0" y="0"/>
                  </a:lnTo>
                  <a:lnTo>
                    <a:pt x="0" y="360426"/>
                  </a:lnTo>
                  <a:lnTo>
                    <a:pt x="1799844" y="360426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066167" y="2010917"/>
            <a:ext cx="936625" cy="90805"/>
          </a:xfrm>
          <a:custGeom>
            <a:avLst/>
            <a:gdLst/>
            <a:ahLst/>
            <a:cxnLst/>
            <a:rect l="l" t="t" r="r" b="b"/>
            <a:pathLst>
              <a:path w="936625" h="90805">
                <a:moveTo>
                  <a:pt x="818538" y="32870"/>
                </a:moveTo>
                <a:lnTo>
                  <a:pt x="779526" y="22098"/>
                </a:lnTo>
                <a:lnTo>
                  <a:pt x="734555" y="12954"/>
                </a:lnTo>
                <a:lnTo>
                  <a:pt x="685800" y="6095"/>
                </a:lnTo>
                <a:lnTo>
                  <a:pt x="633971" y="1524"/>
                </a:lnTo>
                <a:lnTo>
                  <a:pt x="605790" y="721"/>
                </a:lnTo>
                <a:lnTo>
                  <a:pt x="592074" y="0"/>
                </a:lnTo>
                <a:lnTo>
                  <a:pt x="562356" y="0"/>
                </a:lnTo>
                <a:lnTo>
                  <a:pt x="547878" y="762"/>
                </a:lnTo>
                <a:lnTo>
                  <a:pt x="531876" y="762"/>
                </a:lnTo>
                <a:lnTo>
                  <a:pt x="516636" y="1524"/>
                </a:lnTo>
                <a:lnTo>
                  <a:pt x="483857" y="3809"/>
                </a:lnTo>
                <a:lnTo>
                  <a:pt x="450329" y="6095"/>
                </a:lnTo>
                <a:lnTo>
                  <a:pt x="416051" y="9143"/>
                </a:lnTo>
                <a:lnTo>
                  <a:pt x="381000" y="12954"/>
                </a:lnTo>
                <a:lnTo>
                  <a:pt x="345186" y="17525"/>
                </a:lnTo>
                <a:lnTo>
                  <a:pt x="308610" y="22098"/>
                </a:lnTo>
                <a:lnTo>
                  <a:pt x="271259" y="27431"/>
                </a:lnTo>
                <a:lnTo>
                  <a:pt x="233159" y="32765"/>
                </a:lnTo>
                <a:lnTo>
                  <a:pt x="195059" y="38862"/>
                </a:lnTo>
                <a:lnTo>
                  <a:pt x="156210" y="44957"/>
                </a:lnTo>
                <a:lnTo>
                  <a:pt x="117348" y="51815"/>
                </a:lnTo>
                <a:lnTo>
                  <a:pt x="78486" y="57912"/>
                </a:lnTo>
                <a:lnTo>
                  <a:pt x="0" y="71627"/>
                </a:lnTo>
                <a:lnTo>
                  <a:pt x="3048" y="90677"/>
                </a:lnTo>
                <a:lnTo>
                  <a:pt x="81521" y="76962"/>
                </a:lnTo>
                <a:lnTo>
                  <a:pt x="120383" y="70104"/>
                </a:lnTo>
                <a:lnTo>
                  <a:pt x="198107" y="57912"/>
                </a:lnTo>
                <a:lnTo>
                  <a:pt x="236207" y="51815"/>
                </a:lnTo>
                <a:lnTo>
                  <a:pt x="274307" y="46481"/>
                </a:lnTo>
                <a:lnTo>
                  <a:pt x="310883" y="41148"/>
                </a:lnTo>
                <a:lnTo>
                  <a:pt x="347459" y="36575"/>
                </a:lnTo>
                <a:lnTo>
                  <a:pt x="383286" y="32004"/>
                </a:lnTo>
                <a:lnTo>
                  <a:pt x="418338" y="28193"/>
                </a:lnTo>
                <a:lnTo>
                  <a:pt x="452628" y="25145"/>
                </a:lnTo>
                <a:lnTo>
                  <a:pt x="485381" y="22859"/>
                </a:lnTo>
                <a:lnTo>
                  <a:pt x="517398" y="20574"/>
                </a:lnTo>
                <a:lnTo>
                  <a:pt x="531876" y="19850"/>
                </a:lnTo>
                <a:lnTo>
                  <a:pt x="547878" y="19812"/>
                </a:lnTo>
                <a:lnTo>
                  <a:pt x="562356" y="19087"/>
                </a:lnTo>
                <a:lnTo>
                  <a:pt x="592074" y="19050"/>
                </a:lnTo>
                <a:lnTo>
                  <a:pt x="605790" y="19812"/>
                </a:lnTo>
                <a:lnTo>
                  <a:pt x="620255" y="19853"/>
                </a:lnTo>
                <a:lnTo>
                  <a:pt x="659130" y="22859"/>
                </a:lnTo>
                <a:lnTo>
                  <a:pt x="707898" y="28193"/>
                </a:lnTo>
                <a:lnTo>
                  <a:pt x="753605" y="36575"/>
                </a:lnTo>
                <a:lnTo>
                  <a:pt x="796290" y="46481"/>
                </a:lnTo>
                <a:lnTo>
                  <a:pt x="812562" y="51194"/>
                </a:lnTo>
                <a:lnTo>
                  <a:pt x="818538" y="32870"/>
                </a:lnTo>
                <a:close/>
              </a:path>
              <a:path w="936625" h="90805">
                <a:moveTo>
                  <a:pt x="830580" y="78337"/>
                </a:moveTo>
                <a:lnTo>
                  <a:pt x="830580" y="36575"/>
                </a:lnTo>
                <a:lnTo>
                  <a:pt x="825233" y="54863"/>
                </a:lnTo>
                <a:lnTo>
                  <a:pt x="812562" y="51194"/>
                </a:lnTo>
                <a:lnTo>
                  <a:pt x="803910" y="77724"/>
                </a:lnTo>
                <a:lnTo>
                  <a:pt x="830580" y="78337"/>
                </a:lnTo>
                <a:close/>
              </a:path>
              <a:path w="936625" h="90805">
                <a:moveTo>
                  <a:pt x="830580" y="36575"/>
                </a:moveTo>
                <a:lnTo>
                  <a:pt x="818538" y="32870"/>
                </a:lnTo>
                <a:lnTo>
                  <a:pt x="812562" y="51194"/>
                </a:lnTo>
                <a:lnTo>
                  <a:pt x="825233" y="54863"/>
                </a:lnTo>
                <a:lnTo>
                  <a:pt x="830580" y="36575"/>
                </a:lnTo>
                <a:close/>
              </a:path>
              <a:path w="936625" h="90805">
                <a:moveTo>
                  <a:pt x="936498" y="80771"/>
                </a:moveTo>
                <a:lnTo>
                  <a:pt x="827519" y="5333"/>
                </a:lnTo>
                <a:lnTo>
                  <a:pt x="818538" y="32870"/>
                </a:lnTo>
                <a:lnTo>
                  <a:pt x="830580" y="36575"/>
                </a:lnTo>
                <a:lnTo>
                  <a:pt x="830580" y="78337"/>
                </a:lnTo>
                <a:lnTo>
                  <a:pt x="936498" y="80771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797443" y="2452116"/>
            <a:ext cx="4536440" cy="1224280"/>
            <a:chOff x="1797443" y="2452116"/>
            <a:chExt cx="4536440" cy="1224280"/>
          </a:xfrm>
        </p:grpSpPr>
        <p:sp>
          <p:nvSpPr>
            <p:cNvPr id="30" name="object 30"/>
            <p:cNvSpPr/>
            <p:nvPr/>
          </p:nvSpPr>
          <p:spPr>
            <a:xfrm>
              <a:off x="2372753" y="2596895"/>
              <a:ext cx="3961129" cy="1079500"/>
            </a:xfrm>
            <a:custGeom>
              <a:avLst/>
              <a:gdLst/>
              <a:ahLst/>
              <a:cxnLst/>
              <a:rect l="l" t="t" r="r" b="b"/>
              <a:pathLst>
                <a:path w="3961129" h="1079500">
                  <a:moveTo>
                    <a:pt x="1800606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1800606" y="359664"/>
                  </a:lnTo>
                  <a:lnTo>
                    <a:pt x="1800606" y="0"/>
                  </a:lnTo>
                  <a:close/>
                </a:path>
                <a:path w="3961129" h="1079500">
                  <a:moveTo>
                    <a:pt x="3960876" y="718566"/>
                  </a:moveTo>
                  <a:lnTo>
                    <a:pt x="2161032" y="718566"/>
                  </a:lnTo>
                  <a:lnTo>
                    <a:pt x="2161032" y="1078992"/>
                  </a:lnTo>
                  <a:lnTo>
                    <a:pt x="3960876" y="1078992"/>
                  </a:lnTo>
                  <a:lnTo>
                    <a:pt x="3960876" y="718566"/>
                  </a:lnTo>
                  <a:close/>
                </a:path>
              </a:pathLst>
            </a:custGeom>
            <a:solidFill>
              <a:srgbClr val="8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30865" y="2812542"/>
              <a:ext cx="725805" cy="726440"/>
            </a:xfrm>
            <a:custGeom>
              <a:avLst/>
              <a:gdLst/>
              <a:ahLst/>
              <a:cxnLst/>
              <a:rect l="l" t="t" r="r" b="b"/>
              <a:pathLst>
                <a:path w="725804" h="726439">
                  <a:moveTo>
                    <a:pt x="116586" y="63246"/>
                  </a:moveTo>
                  <a:lnTo>
                    <a:pt x="0" y="0"/>
                  </a:lnTo>
                  <a:lnTo>
                    <a:pt x="62483" y="116586"/>
                  </a:lnTo>
                  <a:lnTo>
                    <a:pt x="73913" y="105316"/>
                  </a:lnTo>
                  <a:lnTo>
                    <a:pt x="73913" y="87630"/>
                  </a:lnTo>
                  <a:lnTo>
                    <a:pt x="87629" y="74675"/>
                  </a:lnTo>
                  <a:lnTo>
                    <a:pt x="96249" y="83295"/>
                  </a:lnTo>
                  <a:lnTo>
                    <a:pt x="116586" y="63246"/>
                  </a:lnTo>
                  <a:close/>
                </a:path>
                <a:path w="725804" h="726439">
                  <a:moveTo>
                    <a:pt x="96249" y="83295"/>
                  </a:moveTo>
                  <a:lnTo>
                    <a:pt x="87629" y="74675"/>
                  </a:lnTo>
                  <a:lnTo>
                    <a:pt x="73913" y="87630"/>
                  </a:lnTo>
                  <a:lnTo>
                    <a:pt x="82820" y="96536"/>
                  </a:lnTo>
                  <a:lnTo>
                    <a:pt x="96249" y="83295"/>
                  </a:lnTo>
                  <a:close/>
                </a:path>
                <a:path w="725804" h="726439">
                  <a:moveTo>
                    <a:pt x="82820" y="96536"/>
                  </a:moveTo>
                  <a:lnTo>
                    <a:pt x="73913" y="87630"/>
                  </a:lnTo>
                  <a:lnTo>
                    <a:pt x="73913" y="105316"/>
                  </a:lnTo>
                  <a:lnTo>
                    <a:pt x="82820" y="96536"/>
                  </a:lnTo>
                  <a:close/>
                </a:path>
                <a:path w="725804" h="726439">
                  <a:moveTo>
                    <a:pt x="725424" y="712470"/>
                  </a:moveTo>
                  <a:lnTo>
                    <a:pt x="705612" y="692658"/>
                  </a:lnTo>
                  <a:lnTo>
                    <a:pt x="701039" y="687324"/>
                  </a:lnTo>
                  <a:lnTo>
                    <a:pt x="695705" y="682752"/>
                  </a:lnTo>
                  <a:lnTo>
                    <a:pt x="684276" y="671322"/>
                  </a:lnTo>
                  <a:lnTo>
                    <a:pt x="678179" y="664463"/>
                  </a:lnTo>
                  <a:lnTo>
                    <a:pt x="671321" y="657606"/>
                  </a:lnTo>
                  <a:lnTo>
                    <a:pt x="663701" y="650748"/>
                  </a:lnTo>
                  <a:lnTo>
                    <a:pt x="571500" y="558546"/>
                  </a:lnTo>
                  <a:lnTo>
                    <a:pt x="560831" y="547116"/>
                  </a:lnTo>
                  <a:lnTo>
                    <a:pt x="549401" y="535686"/>
                  </a:lnTo>
                  <a:lnTo>
                    <a:pt x="537209" y="524256"/>
                  </a:lnTo>
                  <a:lnTo>
                    <a:pt x="525779" y="512063"/>
                  </a:lnTo>
                  <a:lnTo>
                    <a:pt x="500633" y="487680"/>
                  </a:lnTo>
                  <a:lnTo>
                    <a:pt x="391667" y="378713"/>
                  </a:lnTo>
                  <a:lnTo>
                    <a:pt x="362712" y="348996"/>
                  </a:lnTo>
                  <a:lnTo>
                    <a:pt x="332231" y="319278"/>
                  </a:lnTo>
                  <a:lnTo>
                    <a:pt x="238505" y="225552"/>
                  </a:lnTo>
                  <a:lnTo>
                    <a:pt x="206501" y="192786"/>
                  </a:lnTo>
                  <a:lnTo>
                    <a:pt x="173736" y="160782"/>
                  </a:lnTo>
                  <a:lnTo>
                    <a:pt x="96249" y="83295"/>
                  </a:lnTo>
                  <a:lnTo>
                    <a:pt x="82820" y="96536"/>
                  </a:lnTo>
                  <a:lnTo>
                    <a:pt x="406907" y="420624"/>
                  </a:lnTo>
                  <a:lnTo>
                    <a:pt x="434339" y="448818"/>
                  </a:lnTo>
                  <a:lnTo>
                    <a:pt x="461771" y="475488"/>
                  </a:lnTo>
                  <a:lnTo>
                    <a:pt x="589788" y="603504"/>
                  </a:lnTo>
                  <a:lnTo>
                    <a:pt x="598931" y="613410"/>
                  </a:lnTo>
                  <a:lnTo>
                    <a:pt x="608838" y="622554"/>
                  </a:lnTo>
                  <a:lnTo>
                    <a:pt x="696467" y="710184"/>
                  </a:lnTo>
                  <a:lnTo>
                    <a:pt x="699515" y="713994"/>
                  </a:lnTo>
                  <a:lnTo>
                    <a:pt x="703326" y="717042"/>
                  </a:lnTo>
                  <a:lnTo>
                    <a:pt x="710183" y="723900"/>
                  </a:lnTo>
                  <a:lnTo>
                    <a:pt x="710945" y="725424"/>
                  </a:lnTo>
                  <a:lnTo>
                    <a:pt x="711707" y="726186"/>
                  </a:lnTo>
                  <a:lnTo>
                    <a:pt x="712469" y="726186"/>
                  </a:lnTo>
                  <a:lnTo>
                    <a:pt x="725424" y="712470"/>
                  </a:lnTo>
                  <a:close/>
                </a:path>
              </a:pathLst>
            </a:custGeom>
            <a:solidFill>
              <a:srgbClr val="CC3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72753" y="3315462"/>
              <a:ext cx="1800860" cy="360680"/>
            </a:xfrm>
            <a:custGeom>
              <a:avLst/>
              <a:gdLst/>
              <a:ahLst/>
              <a:cxnLst/>
              <a:rect l="l" t="t" r="r" b="b"/>
              <a:pathLst>
                <a:path w="1800860" h="360679">
                  <a:moveTo>
                    <a:pt x="1800605" y="360425"/>
                  </a:moveTo>
                  <a:lnTo>
                    <a:pt x="1800605" y="0"/>
                  </a:lnTo>
                  <a:lnTo>
                    <a:pt x="0" y="0"/>
                  </a:lnTo>
                  <a:lnTo>
                    <a:pt x="0" y="360425"/>
                  </a:lnTo>
                  <a:lnTo>
                    <a:pt x="1800605" y="360425"/>
                  </a:lnTo>
                  <a:close/>
                </a:path>
              </a:pathLst>
            </a:custGeom>
            <a:solidFill>
              <a:srgbClr val="8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443" y="2452116"/>
              <a:ext cx="799465" cy="1085215"/>
            </a:xfrm>
            <a:custGeom>
              <a:avLst/>
              <a:gdLst/>
              <a:ahLst/>
              <a:cxnLst/>
              <a:rect l="l" t="t" r="r" b="b"/>
              <a:pathLst>
                <a:path w="799464" h="1085214">
                  <a:moveTo>
                    <a:pt x="105918" y="80009"/>
                  </a:moveTo>
                  <a:lnTo>
                    <a:pt x="0" y="0"/>
                  </a:lnTo>
                  <a:lnTo>
                    <a:pt x="44195" y="124967"/>
                  </a:lnTo>
                  <a:lnTo>
                    <a:pt x="59436" y="113867"/>
                  </a:lnTo>
                  <a:lnTo>
                    <a:pt x="59436" y="98297"/>
                  </a:lnTo>
                  <a:lnTo>
                    <a:pt x="74675" y="86867"/>
                  </a:lnTo>
                  <a:lnTo>
                    <a:pt x="82278" y="97228"/>
                  </a:lnTo>
                  <a:lnTo>
                    <a:pt x="105918" y="80009"/>
                  </a:lnTo>
                  <a:close/>
                </a:path>
                <a:path w="799464" h="1085214">
                  <a:moveTo>
                    <a:pt x="82278" y="97228"/>
                  </a:moveTo>
                  <a:lnTo>
                    <a:pt x="74675" y="86867"/>
                  </a:lnTo>
                  <a:lnTo>
                    <a:pt x="59436" y="98297"/>
                  </a:lnTo>
                  <a:lnTo>
                    <a:pt x="66884" y="108441"/>
                  </a:lnTo>
                  <a:lnTo>
                    <a:pt x="82278" y="97228"/>
                  </a:lnTo>
                  <a:close/>
                </a:path>
                <a:path w="799464" h="1085214">
                  <a:moveTo>
                    <a:pt x="66884" y="108441"/>
                  </a:moveTo>
                  <a:lnTo>
                    <a:pt x="59436" y="98297"/>
                  </a:lnTo>
                  <a:lnTo>
                    <a:pt x="59436" y="113867"/>
                  </a:lnTo>
                  <a:lnTo>
                    <a:pt x="66884" y="108441"/>
                  </a:lnTo>
                  <a:close/>
                </a:path>
                <a:path w="799464" h="1085214">
                  <a:moveTo>
                    <a:pt x="799337" y="1074419"/>
                  </a:moveTo>
                  <a:lnTo>
                    <a:pt x="82278" y="97228"/>
                  </a:lnTo>
                  <a:lnTo>
                    <a:pt x="66884" y="108441"/>
                  </a:lnTo>
                  <a:lnTo>
                    <a:pt x="784097" y="1085087"/>
                  </a:lnTo>
                  <a:lnTo>
                    <a:pt x="799337" y="1074419"/>
                  </a:lnTo>
                  <a:close/>
                </a:path>
              </a:pathLst>
            </a:custGeom>
            <a:solidFill>
              <a:srgbClr val="CC3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00482" y="1142428"/>
          <a:ext cx="1799589" cy="251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952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9525">
                      <a:solidFill>
                        <a:srgbClr val="0134CC"/>
                      </a:solidFill>
                      <a:prstDash val="solid"/>
                    </a:lnT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B w="9525">
                      <a:solidFill>
                        <a:srgbClr val="0134CC"/>
                      </a:solidFill>
                      <a:prstDash val="solid"/>
                    </a:lnB>
                    <a:solidFill>
                      <a:srgbClr val="8FF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565">
                <a:tc>
                  <a:txBody>
                    <a:bodyPr/>
                    <a:lstStyle/>
                    <a:p>
                      <a:pPr marR="113030" algn="ctr">
                        <a:lnSpc>
                          <a:spcPts val="1625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13030" algn="ctr">
                        <a:lnSpc>
                          <a:spcPts val="1090"/>
                        </a:lnSpc>
                      </a:pPr>
                      <a:r>
                        <a:rPr sz="18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13030" algn="ctr">
                        <a:lnSpc>
                          <a:spcPts val="1625"/>
                        </a:lnSpc>
                      </a:pPr>
                      <a:r>
                        <a:rPr sz="18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9525">
                      <a:solidFill>
                        <a:srgbClr val="0134CC"/>
                      </a:solidFill>
                      <a:prstDash val="solid"/>
                    </a:lnT>
                    <a:lnB w="1905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1905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3172332" y="2655061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72332" y="2793753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72332" y="2931667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43778" y="2655061"/>
            <a:ext cx="6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3778" y="2793753"/>
            <a:ext cx="6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43778" y="2931667"/>
            <a:ext cx="6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05572" y="2655061"/>
            <a:ext cx="6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5572" y="2793753"/>
            <a:ext cx="6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05572" y="2931667"/>
            <a:ext cx="6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94102" y="225729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8224" y="189687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108" y="10607"/>
            <a:ext cx="574357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Subroutine Nesting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328538F4-EF56-43CB-8DE7-E1149F1F6F77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4294967295"/>
          </p:nvPr>
        </p:nvSpPr>
        <p:spPr>
          <a:xfrm>
            <a:off x="8313923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pSp>
        <p:nvGrpSpPr>
          <p:cNvPr id="3" name="object 3"/>
          <p:cNvGrpSpPr/>
          <p:nvPr/>
        </p:nvGrpSpPr>
        <p:grpSpPr>
          <a:xfrm>
            <a:off x="4122305" y="2243772"/>
            <a:ext cx="1231265" cy="1874520"/>
            <a:chOff x="4122305" y="2243772"/>
            <a:chExt cx="1231265" cy="1874520"/>
          </a:xfrm>
        </p:grpSpPr>
        <p:sp>
          <p:nvSpPr>
            <p:cNvPr id="4" name="object 4"/>
            <p:cNvSpPr/>
            <p:nvPr/>
          </p:nvSpPr>
          <p:spPr>
            <a:xfrm>
              <a:off x="4215269" y="2251710"/>
              <a:ext cx="1130300" cy="1858645"/>
            </a:xfrm>
            <a:custGeom>
              <a:avLst/>
              <a:gdLst/>
              <a:ahLst/>
              <a:cxnLst/>
              <a:rect l="l" t="t" r="r" b="b"/>
              <a:pathLst>
                <a:path w="1130300" h="1858645">
                  <a:moveTo>
                    <a:pt x="0" y="0"/>
                  </a:moveTo>
                  <a:lnTo>
                    <a:pt x="0" y="1858518"/>
                  </a:lnTo>
                  <a:lnTo>
                    <a:pt x="1130046" y="1858517"/>
                  </a:lnTo>
                  <a:lnTo>
                    <a:pt x="1130046" y="0"/>
                  </a:lnTo>
                  <a:lnTo>
                    <a:pt x="0" y="0"/>
                  </a:lnTo>
                  <a:close/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22305" y="225171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03" y="61722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108203" y="61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38713" y="2375915"/>
              <a:ext cx="821690" cy="139700"/>
            </a:xfrm>
            <a:custGeom>
              <a:avLst/>
              <a:gdLst/>
              <a:ahLst/>
              <a:cxnLst/>
              <a:rect l="l" t="t" r="r" b="b"/>
              <a:pathLst>
                <a:path w="821689" h="139700">
                  <a:moveTo>
                    <a:pt x="62484" y="123444"/>
                  </a:moveTo>
                  <a:lnTo>
                    <a:pt x="0" y="123444"/>
                  </a:lnTo>
                  <a:lnTo>
                    <a:pt x="0" y="139446"/>
                  </a:lnTo>
                  <a:lnTo>
                    <a:pt x="62484" y="139446"/>
                  </a:lnTo>
                  <a:lnTo>
                    <a:pt x="62484" y="123444"/>
                  </a:lnTo>
                  <a:close/>
                </a:path>
                <a:path w="821689" h="139700">
                  <a:moveTo>
                    <a:pt x="62484" y="61722"/>
                  </a:moveTo>
                  <a:lnTo>
                    <a:pt x="0" y="61722"/>
                  </a:lnTo>
                  <a:lnTo>
                    <a:pt x="0" y="76962"/>
                  </a:lnTo>
                  <a:lnTo>
                    <a:pt x="62484" y="76962"/>
                  </a:lnTo>
                  <a:lnTo>
                    <a:pt x="62484" y="61722"/>
                  </a:lnTo>
                  <a:close/>
                </a:path>
                <a:path w="821689" h="139700">
                  <a:moveTo>
                    <a:pt x="6248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2484" y="15240"/>
                  </a:lnTo>
                  <a:lnTo>
                    <a:pt x="62484" y="0"/>
                  </a:lnTo>
                  <a:close/>
                </a:path>
                <a:path w="821689" h="139700">
                  <a:moveTo>
                    <a:pt x="170688" y="123444"/>
                  </a:moveTo>
                  <a:lnTo>
                    <a:pt x="92964" y="123444"/>
                  </a:lnTo>
                  <a:lnTo>
                    <a:pt x="108966" y="139446"/>
                  </a:lnTo>
                  <a:lnTo>
                    <a:pt x="170688" y="139446"/>
                  </a:lnTo>
                  <a:lnTo>
                    <a:pt x="170688" y="123444"/>
                  </a:lnTo>
                  <a:close/>
                </a:path>
                <a:path w="821689" h="139700">
                  <a:moveTo>
                    <a:pt x="170688" y="61722"/>
                  </a:moveTo>
                  <a:lnTo>
                    <a:pt x="92964" y="61722"/>
                  </a:lnTo>
                  <a:lnTo>
                    <a:pt x="108966" y="76962"/>
                  </a:lnTo>
                  <a:lnTo>
                    <a:pt x="170688" y="76962"/>
                  </a:lnTo>
                  <a:lnTo>
                    <a:pt x="170688" y="61722"/>
                  </a:lnTo>
                  <a:close/>
                </a:path>
                <a:path w="821689" h="139700">
                  <a:moveTo>
                    <a:pt x="170688" y="0"/>
                  </a:moveTo>
                  <a:lnTo>
                    <a:pt x="92964" y="0"/>
                  </a:lnTo>
                  <a:lnTo>
                    <a:pt x="108966" y="15240"/>
                  </a:lnTo>
                  <a:lnTo>
                    <a:pt x="170688" y="15240"/>
                  </a:lnTo>
                  <a:lnTo>
                    <a:pt x="170688" y="0"/>
                  </a:lnTo>
                  <a:close/>
                </a:path>
                <a:path w="821689" h="139700">
                  <a:moveTo>
                    <a:pt x="278892" y="123444"/>
                  </a:moveTo>
                  <a:lnTo>
                    <a:pt x="201930" y="123444"/>
                  </a:lnTo>
                  <a:lnTo>
                    <a:pt x="217170" y="139446"/>
                  </a:lnTo>
                  <a:lnTo>
                    <a:pt x="278892" y="139446"/>
                  </a:lnTo>
                  <a:lnTo>
                    <a:pt x="278892" y="123444"/>
                  </a:lnTo>
                  <a:close/>
                </a:path>
                <a:path w="821689" h="139700">
                  <a:moveTo>
                    <a:pt x="278892" y="61722"/>
                  </a:moveTo>
                  <a:lnTo>
                    <a:pt x="201930" y="61722"/>
                  </a:lnTo>
                  <a:lnTo>
                    <a:pt x="217170" y="76962"/>
                  </a:lnTo>
                  <a:lnTo>
                    <a:pt x="278892" y="76962"/>
                  </a:lnTo>
                  <a:lnTo>
                    <a:pt x="278892" y="61722"/>
                  </a:lnTo>
                  <a:close/>
                </a:path>
                <a:path w="821689" h="139700">
                  <a:moveTo>
                    <a:pt x="278892" y="0"/>
                  </a:moveTo>
                  <a:lnTo>
                    <a:pt x="201930" y="0"/>
                  </a:lnTo>
                  <a:lnTo>
                    <a:pt x="217170" y="15240"/>
                  </a:lnTo>
                  <a:lnTo>
                    <a:pt x="278892" y="15240"/>
                  </a:lnTo>
                  <a:lnTo>
                    <a:pt x="278892" y="0"/>
                  </a:lnTo>
                  <a:close/>
                </a:path>
                <a:path w="821689" h="139700">
                  <a:moveTo>
                    <a:pt x="387096" y="123444"/>
                  </a:moveTo>
                  <a:lnTo>
                    <a:pt x="310134" y="123444"/>
                  </a:lnTo>
                  <a:lnTo>
                    <a:pt x="325374" y="139446"/>
                  </a:lnTo>
                  <a:lnTo>
                    <a:pt x="387096" y="139446"/>
                  </a:lnTo>
                  <a:lnTo>
                    <a:pt x="387096" y="123444"/>
                  </a:lnTo>
                  <a:close/>
                </a:path>
                <a:path w="821689" h="139700">
                  <a:moveTo>
                    <a:pt x="387096" y="61722"/>
                  </a:moveTo>
                  <a:lnTo>
                    <a:pt x="310134" y="61722"/>
                  </a:lnTo>
                  <a:lnTo>
                    <a:pt x="325374" y="76962"/>
                  </a:lnTo>
                  <a:lnTo>
                    <a:pt x="387096" y="76962"/>
                  </a:lnTo>
                  <a:lnTo>
                    <a:pt x="387096" y="61722"/>
                  </a:lnTo>
                  <a:close/>
                </a:path>
                <a:path w="821689" h="139700">
                  <a:moveTo>
                    <a:pt x="387096" y="0"/>
                  </a:moveTo>
                  <a:lnTo>
                    <a:pt x="310134" y="0"/>
                  </a:lnTo>
                  <a:lnTo>
                    <a:pt x="325374" y="15240"/>
                  </a:lnTo>
                  <a:lnTo>
                    <a:pt x="387096" y="15240"/>
                  </a:lnTo>
                  <a:lnTo>
                    <a:pt x="387096" y="0"/>
                  </a:lnTo>
                  <a:close/>
                </a:path>
                <a:path w="821689" h="139700">
                  <a:moveTo>
                    <a:pt x="496062" y="123444"/>
                  </a:moveTo>
                  <a:lnTo>
                    <a:pt x="418338" y="123444"/>
                  </a:lnTo>
                  <a:lnTo>
                    <a:pt x="433578" y="139446"/>
                  </a:lnTo>
                  <a:lnTo>
                    <a:pt x="496062" y="139446"/>
                  </a:lnTo>
                  <a:lnTo>
                    <a:pt x="496062" y="123444"/>
                  </a:lnTo>
                  <a:close/>
                </a:path>
                <a:path w="821689" h="139700">
                  <a:moveTo>
                    <a:pt x="496062" y="61722"/>
                  </a:moveTo>
                  <a:lnTo>
                    <a:pt x="418338" y="61722"/>
                  </a:lnTo>
                  <a:lnTo>
                    <a:pt x="433578" y="76962"/>
                  </a:lnTo>
                  <a:lnTo>
                    <a:pt x="496062" y="76962"/>
                  </a:lnTo>
                  <a:lnTo>
                    <a:pt x="496062" y="61722"/>
                  </a:lnTo>
                  <a:close/>
                </a:path>
                <a:path w="821689" h="139700">
                  <a:moveTo>
                    <a:pt x="496062" y="0"/>
                  </a:moveTo>
                  <a:lnTo>
                    <a:pt x="418338" y="0"/>
                  </a:lnTo>
                  <a:lnTo>
                    <a:pt x="433578" y="15240"/>
                  </a:lnTo>
                  <a:lnTo>
                    <a:pt x="496062" y="15240"/>
                  </a:lnTo>
                  <a:lnTo>
                    <a:pt x="496062" y="0"/>
                  </a:lnTo>
                  <a:close/>
                </a:path>
                <a:path w="821689" h="139700">
                  <a:moveTo>
                    <a:pt x="604266" y="123444"/>
                  </a:moveTo>
                  <a:lnTo>
                    <a:pt x="526542" y="123444"/>
                  </a:lnTo>
                  <a:lnTo>
                    <a:pt x="542544" y="139446"/>
                  </a:lnTo>
                  <a:lnTo>
                    <a:pt x="604266" y="139446"/>
                  </a:lnTo>
                  <a:lnTo>
                    <a:pt x="604266" y="123444"/>
                  </a:lnTo>
                  <a:close/>
                </a:path>
                <a:path w="821689" h="139700">
                  <a:moveTo>
                    <a:pt x="604266" y="61722"/>
                  </a:moveTo>
                  <a:lnTo>
                    <a:pt x="526542" y="61722"/>
                  </a:lnTo>
                  <a:lnTo>
                    <a:pt x="542544" y="76962"/>
                  </a:lnTo>
                  <a:lnTo>
                    <a:pt x="604266" y="76962"/>
                  </a:lnTo>
                  <a:lnTo>
                    <a:pt x="604266" y="61722"/>
                  </a:lnTo>
                  <a:close/>
                </a:path>
                <a:path w="821689" h="139700">
                  <a:moveTo>
                    <a:pt x="604266" y="0"/>
                  </a:moveTo>
                  <a:lnTo>
                    <a:pt x="526542" y="0"/>
                  </a:lnTo>
                  <a:lnTo>
                    <a:pt x="542544" y="15240"/>
                  </a:lnTo>
                  <a:lnTo>
                    <a:pt x="604266" y="15240"/>
                  </a:lnTo>
                  <a:lnTo>
                    <a:pt x="604266" y="0"/>
                  </a:lnTo>
                  <a:close/>
                </a:path>
                <a:path w="821689" h="139700">
                  <a:moveTo>
                    <a:pt x="712470" y="123444"/>
                  </a:moveTo>
                  <a:lnTo>
                    <a:pt x="635508" y="123444"/>
                  </a:lnTo>
                  <a:lnTo>
                    <a:pt x="650748" y="139446"/>
                  </a:lnTo>
                  <a:lnTo>
                    <a:pt x="712470" y="139446"/>
                  </a:lnTo>
                  <a:lnTo>
                    <a:pt x="712470" y="123444"/>
                  </a:lnTo>
                  <a:close/>
                </a:path>
                <a:path w="821689" h="139700">
                  <a:moveTo>
                    <a:pt x="712470" y="61722"/>
                  </a:moveTo>
                  <a:lnTo>
                    <a:pt x="635508" y="61722"/>
                  </a:lnTo>
                  <a:lnTo>
                    <a:pt x="650748" y="76962"/>
                  </a:lnTo>
                  <a:lnTo>
                    <a:pt x="712470" y="76962"/>
                  </a:lnTo>
                  <a:lnTo>
                    <a:pt x="712470" y="61722"/>
                  </a:lnTo>
                  <a:close/>
                </a:path>
                <a:path w="821689" h="139700">
                  <a:moveTo>
                    <a:pt x="712470" y="0"/>
                  </a:moveTo>
                  <a:lnTo>
                    <a:pt x="635508" y="0"/>
                  </a:lnTo>
                  <a:lnTo>
                    <a:pt x="650748" y="15240"/>
                  </a:lnTo>
                  <a:lnTo>
                    <a:pt x="712470" y="15240"/>
                  </a:lnTo>
                  <a:lnTo>
                    <a:pt x="712470" y="0"/>
                  </a:lnTo>
                  <a:close/>
                </a:path>
                <a:path w="821689" h="139700">
                  <a:moveTo>
                    <a:pt x="821436" y="123444"/>
                  </a:moveTo>
                  <a:lnTo>
                    <a:pt x="743712" y="123444"/>
                  </a:lnTo>
                  <a:lnTo>
                    <a:pt x="758952" y="139446"/>
                  </a:lnTo>
                  <a:lnTo>
                    <a:pt x="821436" y="139446"/>
                  </a:lnTo>
                  <a:lnTo>
                    <a:pt x="821436" y="123444"/>
                  </a:lnTo>
                  <a:close/>
                </a:path>
                <a:path w="821689" h="139700">
                  <a:moveTo>
                    <a:pt x="821436" y="61722"/>
                  </a:moveTo>
                  <a:lnTo>
                    <a:pt x="743712" y="61722"/>
                  </a:lnTo>
                  <a:lnTo>
                    <a:pt x="758952" y="76962"/>
                  </a:lnTo>
                  <a:lnTo>
                    <a:pt x="821436" y="76962"/>
                  </a:lnTo>
                  <a:lnTo>
                    <a:pt x="821436" y="61722"/>
                  </a:lnTo>
                  <a:close/>
                </a:path>
                <a:path w="821689" h="139700">
                  <a:moveTo>
                    <a:pt x="821436" y="0"/>
                  </a:moveTo>
                  <a:lnTo>
                    <a:pt x="743712" y="0"/>
                  </a:lnTo>
                  <a:lnTo>
                    <a:pt x="758952" y="15240"/>
                  </a:lnTo>
                  <a:lnTo>
                    <a:pt x="821436" y="1524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01184" y="3788182"/>
            <a:ext cx="77152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433070" algn="l"/>
              </a:tabLst>
            </a:pPr>
            <a:r>
              <a:rPr sz="1450" spc="-25" dirty="0">
                <a:latin typeface="Courier New"/>
                <a:cs typeface="Courier New"/>
              </a:rPr>
              <a:t>j</a:t>
            </a:r>
            <a:r>
              <a:rPr sz="1450" spc="5" dirty="0">
                <a:latin typeface="Courier New"/>
                <a:cs typeface="Courier New"/>
              </a:rPr>
              <a:t>r</a:t>
            </a:r>
            <a:r>
              <a:rPr sz="1450" dirty="0">
                <a:latin typeface="Courier New"/>
                <a:cs typeface="Courier New"/>
              </a:rPr>
              <a:t>	</a:t>
            </a:r>
            <a:r>
              <a:rPr sz="1450" spc="-25" dirty="0">
                <a:latin typeface="Courier New"/>
                <a:cs typeface="Courier New"/>
              </a:rPr>
              <a:t>$ra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5329" y="1507997"/>
            <a:ext cx="821055" cy="16510"/>
          </a:xfrm>
          <a:custGeom>
            <a:avLst/>
            <a:gdLst/>
            <a:ahLst/>
            <a:cxnLst/>
            <a:rect l="l" t="t" r="r" b="b"/>
            <a:pathLst>
              <a:path w="821055" h="16509">
                <a:moveTo>
                  <a:pt x="61722" y="0"/>
                </a:moveTo>
                <a:lnTo>
                  <a:pt x="0" y="0"/>
                </a:lnTo>
                <a:lnTo>
                  <a:pt x="0" y="16002"/>
                </a:lnTo>
                <a:lnTo>
                  <a:pt x="61722" y="16002"/>
                </a:lnTo>
                <a:lnTo>
                  <a:pt x="61722" y="0"/>
                </a:lnTo>
                <a:close/>
              </a:path>
              <a:path w="821055" h="16509">
                <a:moveTo>
                  <a:pt x="169926" y="0"/>
                </a:moveTo>
                <a:lnTo>
                  <a:pt x="92964" y="0"/>
                </a:lnTo>
                <a:lnTo>
                  <a:pt x="108204" y="16002"/>
                </a:lnTo>
                <a:lnTo>
                  <a:pt x="169926" y="16002"/>
                </a:lnTo>
                <a:lnTo>
                  <a:pt x="169926" y="0"/>
                </a:lnTo>
                <a:close/>
              </a:path>
              <a:path w="821055" h="16509">
                <a:moveTo>
                  <a:pt x="278892" y="0"/>
                </a:moveTo>
                <a:lnTo>
                  <a:pt x="201168" y="0"/>
                </a:lnTo>
                <a:lnTo>
                  <a:pt x="216408" y="16002"/>
                </a:lnTo>
                <a:lnTo>
                  <a:pt x="278892" y="16002"/>
                </a:lnTo>
                <a:lnTo>
                  <a:pt x="278892" y="0"/>
                </a:lnTo>
                <a:close/>
              </a:path>
              <a:path w="821055" h="16509">
                <a:moveTo>
                  <a:pt x="387096" y="0"/>
                </a:moveTo>
                <a:lnTo>
                  <a:pt x="309372" y="0"/>
                </a:lnTo>
                <a:lnTo>
                  <a:pt x="325374" y="16002"/>
                </a:lnTo>
                <a:lnTo>
                  <a:pt x="387096" y="16002"/>
                </a:lnTo>
                <a:lnTo>
                  <a:pt x="387096" y="0"/>
                </a:lnTo>
                <a:close/>
              </a:path>
              <a:path w="821055" h="16509">
                <a:moveTo>
                  <a:pt x="495300" y="0"/>
                </a:moveTo>
                <a:lnTo>
                  <a:pt x="417576" y="0"/>
                </a:lnTo>
                <a:lnTo>
                  <a:pt x="433578" y="16002"/>
                </a:lnTo>
                <a:lnTo>
                  <a:pt x="495300" y="16002"/>
                </a:lnTo>
                <a:lnTo>
                  <a:pt x="495300" y="0"/>
                </a:lnTo>
                <a:close/>
              </a:path>
              <a:path w="821055" h="16509">
                <a:moveTo>
                  <a:pt x="603504" y="0"/>
                </a:moveTo>
                <a:lnTo>
                  <a:pt x="526542" y="0"/>
                </a:lnTo>
                <a:lnTo>
                  <a:pt x="541782" y="16002"/>
                </a:lnTo>
                <a:lnTo>
                  <a:pt x="603504" y="16002"/>
                </a:lnTo>
                <a:lnTo>
                  <a:pt x="603504" y="0"/>
                </a:lnTo>
                <a:close/>
              </a:path>
              <a:path w="821055" h="16509">
                <a:moveTo>
                  <a:pt x="712470" y="0"/>
                </a:moveTo>
                <a:lnTo>
                  <a:pt x="634746" y="0"/>
                </a:lnTo>
                <a:lnTo>
                  <a:pt x="649986" y="16002"/>
                </a:lnTo>
                <a:lnTo>
                  <a:pt x="712470" y="16002"/>
                </a:lnTo>
                <a:lnTo>
                  <a:pt x="712470" y="0"/>
                </a:lnTo>
                <a:close/>
              </a:path>
              <a:path w="821055" h="16509">
                <a:moveTo>
                  <a:pt x="820674" y="0"/>
                </a:moveTo>
                <a:lnTo>
                  <a:pt x="742950" y="0"/>
                </a:lnTo>
                <a:lnTo>
                  <a:pt x="758952" y="16002"/>
                </a:lnTo>
                <a:lnTo>
                  <a:pt x="820674" y="16002"/>
                </a:lnTo>
                <a:lnTo>
                  <a:pt x="8206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5329" y="1570481"/>
            <a:ext cx="821055" cy="15240"/>
          </a:xfrm>
          <a:custGeom>
            <a:avLst/>
            <a:gdLst/>
            <a:ahLst/>
            <a:cxnLst/>
            <a:rect l="l" t="t" r="r" b="b"/>
            <a:pathLst>
              <a:path w="821055" h="15240">
                <a:moveTo>
                  <a:pt x="61722" y="0"/>
                </a:moveTo>
                <a:lnTo>
                  <a:pt x="0" y="0"/>
                </a:lnTo>
                <a:lnTo>
                  <a:pt x="0" y="15240"/>
                </a:lnTo>
                <a:lnTo>
                  <a:pt x="61722" y="15240"/>
                </a:lnTo>
                <a:lnTo>
                  <a:pt x="61722" y="0"/>
                </a:lnTo>
                <a:close/>
              </a:path>
              <a:path w="821055" h="15240">
                <a:moveTo>
                  <a:pt x="169926" y="0"/>
                </a:moveTo>
                <a:lnTo>
                  <a:pt x="92964" y="0"/>
                </a:lnTo>
                <a:lnTo>
                  <a:pt x="108204" y="15240"/>
                </a:lnTo>
                <a:lnTo>
                  <a:pt x="169926" y="15240"/>
                </a:lnTo>
                <a:lnTo>
                  <a:pt x="169926" y="0"/>
                </a:lnTo>
                <a:close/>
              </a:path>
              <a:path w="821055" h="15240">
                <a:moveTo>
                  <a:pt x="278892" y="0"/>
                </a:moveTo>
                <a:lnTo>
                  <a:pt x="201168" y="0"/>
                </a:lnTo>
                <a:lnTo>
                  <a:pt x="216408" y="15240"/>
                </a:lnTo>
                <a:lnTo>
                  <a:pt x="278892" y="15240"/>
                </a:lnTo>
                <a:lnTo>
                  <a:pt x="278892" y="0"/>
                </a:lnTo>
                <a:close/>
              </a:path>
              <a:path w="821055" h="15240">
                <a:moveTo>
                  <a:pt x="387096" y="0"/>
                </a:moveTo>
                <a:lnTo>
                  <a:pt x="309372" y="0"/>
                </a:lnTo>
                <a:lnTo>
                  <a:pt x="325374" y="15240"/>
                </a:lnTo>
                <a:lnTo>
                  <a:pt x="387096" y="15240"/>
                </a:lnTo>
                <a:lnTo>
                  <a:pt x="387096" y="0"/>
                </a:lnTo>
                <a:close/>
              </a:path>
              <a:path w="821055" h="15240">
                <a:moveTo>
                  <a:pt x="495300" y="0"/>
                </a:moveTo>
                <a:lnTo>
                  <a:pt x="417576" y="0"/>
                </a:lnTo>
                <a:lnTo>
                  <a:pt x="433578" y="15240"/>
                </a:lnTo>
                <a:lnTo>
                  <a:pt x="495300" y="15240"/>
                </a:lnTo>
                <a:lnTo>
                  <a:pt x="495300" y="0"/>
                </a:lnTo>
                <a:close/>
              </a:path>
              <a:path w="821055" h="15240">
                <a:moveTo>
                  <a:pt x="603504" y="0"/>
                </a:moveTo>
                <a:lnTo>
                  <a:pt x="526542" y="0"/>
                </a:lnTo>
                <a:lnTo>
                  <a:pt x="541782" y="15240"/>
                </a:lnTo>
                <a:lnTo>
                  <a:pt x="603504" y="15240"/>
                </a:lnTo>
                <a:lnTo>
                  <a:pt x="603504" y="0"/>
                </a:lnTo>
                <a:close/>
              </a:path>
              <a:path w="821055" h="15240">
                <a:moveTo>
                  <a:pt x="712470" y="0"/>
                </a:moveTo>
                <a:lnTo>
                  <a:pt x="634746" y="0"/>
                </a:lnTo>
                <a:lnTo>
                  <a:pt x="649986" y="15240"/>
                </a:lnTo>
                <a:lnTo>
                  <a:pt x="712470" y="15240"/>
                </a:lnTo>
                <a:lnTo>
                  <a:pt x="712470" y="0"/>
                </a:lnTo>
                <a:close/>
              </a:path>
              <a:path w="821055" h="15240">
                <a:moveTo>
                  <a:pt x="820674" y="0"/>
                </a:moveTo>
                <a:lnTo>
                  <a:pt x="742950" y="0"/>
                </a:lnTo>
                <a:lnTo>
                  <a:pt x="758952" y="15240"/>
                </a:lnTo>
                <a:lnTo>
                  <a:pt x="820674" y="15240"/>
                </a:lnTo>
                <a:lnTo>
                  <a:pt x="8206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329" y="1632203"/>
            <a:ext cx="821055" cy="15240"/>
          </a:xfrm>
          <a:custGeom>
            <a:avLst/>
            <a:gdLst/>
            <a:ahLst/>
            <a:cxnLst/>
            <a:rect l="l" t="t" r="r" b="b"/>
            <a:pathLst>
              <a:path w="821055" h="15239">
                <a:moveTo>
                  <a:pt x="61722" y="0"/>
                </a:moveTo>
                <a:lnTo>
                  <a:pt x="0" y="0"/>
                </a:lnTo>
                <a:lnTo>
                  <a:pt x="0" y="15240"/>
                </a:lnTo>
                <a:lnTo>
                  <a:pt x="61722" y="15240"/>
                </a:lnTo>
                <a:lnTo>
                  <a:pt x="61722" y="0"/>
                </a:lnTo>
                <a:close/>
              </a:path>
              <a:path w="821055" h="15239">
                <a:moveTo>
                  <a:pt x="169926" y="0"/>
                </a:moveTo>
                <a:lnTo>
                  <a:pt x="92964" y="0"/>
                </a:lnTo>
                <a:lnTo>
                  <a:pt x="108204" y="15240"/>
                </a:lnTo>
                <a:lnTo>
                  <a:pt x="169926" y="15240"/>
                </a:lnTo>
                <a:lnTo>
                  <a:pt x="169926" y="0"/>
                </a:lnTo>
                <a:close/>
              </a:path>
              <a:path w="821055" h="15239">
                <a:moveTo>
                  <a:pt x="278892" y="0"/>
                </a:moveTo>
                <a:lnTo>
                  <a:pt x="201168" y="0"/>
                </a:lnTo>
                <a:lnTo>
                  <a:pt x="216408" y="15240"/>
                </a:lnTo>
                <a:lnTo>
                  <a:pt x="278892" y="15240"/>
                </a:lnTo>
                <a:lnTo>
                  <a:pt x="278892" y="0"/>
                </a:lnTo>
                <a:close/>
              </a:path>
              <a:path w="821055" h="15239">
                <a:moveTo>
                  <a:pt x="387096" y="0"/>
                </a:moveTo>
                <a:lnTo>
                  <a:pt x="309372" y="0"/>
                </a:lnTo>
                <a:lnTo>
                  <a:pt x="325374" y="15240"/>
                </a:lnTo>
                <a:lnTo>
                  <a:pt x="387096" y="15240"/>
                </a:lnTo>
                <a:lnTo>
                  <a:pt x="387096" y="0"/>
                </a:lnTo>
                <a:close/>
              </a:path>
              <a:path w="821055" h="15239">
                <a:moveTo>
                  <a:pt x="495300" y="0"/>
                </a:moveTo>
                <a:lnTo>
                  <a:pt x="417576" y="0"/>
                </a:lnTo>
                <a:lnTo>
                  <a:pt x="433578" y="15240"/>
                </a:lnTo>
                <a:lnTo>
                  <a:pt x="495300" y="15240"/>
                </a:lnTo>
                <a:lnTo>
                  <a:pt x="495300" y="0"/>
                </a:lnTo>
                <a:close/>
              </a:path>
              <a:path w="821055" h="15239">
                <a:moveTo>
                  <a:pt x="603504" y="0"/>
                </a:moveTo>
                <a:lnTo>
                  <a:pt x="526542" y="0"/>
                </a:lnTo>
                <a:lnTo>
                  <a:pt x="541782" y="15240"/>
                </a:lnTo>
                <a:lnTo>
                  <a:pt x="603504" y="15240"/>
                </a:lnTo>
                <a:lnTo>
                  <a:pt x="603504" y="0"/>
                </a:lnTo>
                <a:close/>
              </a:path>
              <a:path w="821055" h="15239">
                <a:moveTo>
                  <a:pt x="712470" y="0"/>
                </a:moveTo>
                <a:lnTo>
                  <a:pt x="634746" y="0"/>
                </a:lnTo>
                <a:lnTo>
                  <a:pt x="649986" y="15240"/>
                </a:lnTo>
                <a:lnTo>
                  <a:pt x="712470" y="15240"/>
                </a:lnTo>
                <a:lnTo>
                  <a:pt x="712470" y="0"/>
                </a:lnTo>
                <a:close/>
              </a:path>
              <a:path w="821055" h="15239">
                <a:moveTo>
                  <a:pt x="820674" y="0"/>
                </a:moveTo>
                <a:lnTo>
                  <a:pt x="742950" y="0"/>
                </a:lnTo>
                <a:lnTo>
                  <a:pt x="758952" y="15240"/>
                </a:lnTo>
                <a:lnTo>
                  <a:pt x="820674" y="15240"/>
                </a:lnTo>
                <a:lnTo>
                  <a:pt x="8206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329" y="2004059"/>
            <a:ext cx="821055" cy="15240"/>
          </a:xfrm>
          <a:custGeom>
            <a:avLst/>
            <a:gdLst/>
            <a:ahLst/>
            <a:cxnLst/>
            <a:rect l="l" t="t" r="r" b="b"/>
            <a:pathLst>
              <a:path w="821055" h="15239">
                <a:moveTo>
                  <a:pt x="61722" y="0"/>
                </a:moveTo>
                <a:lnTo>
                  <a:pt x="0" y="0"/>
                </a:lnTo>
                <a:lnTo>
                  <a:pt x="0" y="15240"/>
                </a:lnTo>
                <a:lnTo>
                  <a:pt x="61722" y="15240"/>
                </a:lnTo>
                <a:lnTo>
                  <a:pt x="61722" y="0"/>
                </a:lnTo>
                <a:close/>
              </a:path>
              <a:path w="821055" h="15239">
                <a:moveTo>
                  <a:pt x="169926" y="0"/>
                </a:moveTo>
                <a:lnTo>
                  <a:pt x="92964" y="0"/>
                </a:lnTo>
                <a:lnTo>
                  <a:pt x="108204" y="15240"/>
                </a:lnTo>
                <a:lnTo>
                  <a:pt x="169926" y="15240"/>
                </a:lnTo>
                <a:lnTo>
                  <a:pt x="169926" y="0"/>
                </a:lnTo>
                <a:close/>
              </a:path>
              <a:path w="821055" h="15239">
                <a:moveTo>
                  <a:pt x="278892" y="0"/>
                </a:moveTo>
                <a:lnTo>
                  <a:pt x="201168" y="0"/>
                </a:lnTo>
                <a:lnTo>
                  <a:pt x="216408" y="15240"/>
                </a:lnTo>
                <a:lnTo>
                  <a:pt x="278892" y="15240"/>
                </a:lnTo>
                <a:lnTo>
                  <a:pt x="278892" y="0"/>
                </a:lnTo>
                <a:close/>
              </a:path>
              <a:path w="821055" h="15239">
                <a:moveTo>
                  <a:pt x="387096" y="0"/>
                </a:moveTo>
                <a:lnTo>
                  <a:pt x="309372" y="0"/>
                </a:lnTo>
                <a:lnTo>
                  <a:pt x="325374" y="15240"/>
                </a:lnTo>
                <a:lnTo>
                  <a:pt x="387096" y="15240"/>
                </a:lnTo>
                <a:lnTo>
                  <a:pt x="387096" y="0"/>
                </a:lnTo>
                <a:close/>
              </a:path>
              <a:path w="821055" h="15239">
                <a:moveTo>
                  <a:pt x="495300" y="0"/>
                </a:moveTo>
                <a:lnTo>
                  <a:pt x="417576" y="0"/>
                </a:lnTo>
                <a:lnTo>
                  <a:pt x="433578" y="15240"/>
                </a:lnTo>
                <a:lnTo>
                  <a:pt x="495300" y="15240"/>
                </a:lnTo>
                <a:lnTo>
                  <a:pt x="495300" y="0"/>
                </a:lnTo>
                <a:close/>
              </a:path>
              <a:path w="821055" h="15239">
                <a:moveTo>
                  <a:pt x="603504" y="0"/>
                </a:moveTo>
                <a:lnTo>
                  <a:pt x="526542" y="0"/>
                </a:lnTo>
                <a:lnTo>
                  <a:pt x="541782" y="15240"/>
                </a:lnTo>
                <a:lnTo>
                  <a:pt x="603504" y="15240"/>
                </a:lnTo>
                <a:lnTo>
                  <a:pt x="603504" y="0"/>
                </a:lnTo>
                <a:close/>
              </a:path>
              <a:path w="821055" h="15239">
                <a:moveTo>
                  <a:pt x="712470" y="0"/>
                </a:moveTo>
                <a:lnTo>
                  <a:pt x="634746" y="0"/>
                </a:lnTo>
                <a:lnTo>
                  <a:pt x="649986" y="15240"/>
                </a:lnTo>
                <a:lnTo>
                  <a:pt x="712470" y="15240"/>
                </a:lnTo>
                <a:lnTo>
                  <a:pt x="712470" y="0"/>
                </a:lnTo>
                <a:close/>
              </a:path>
              <a:path w="821055" h="15239">
                <a:moveTo>
                  <a:pt x="820674" y="0"/>
                </a:moveTo>
                <a:lnTo>
                  <a:pt x="742950" y="0"/>
                </a:lnTo>
                <a:lnTo>
                  <a:pt x="758952" y="15240"/>
                </a:lnTo>
                <a:lnTo>
                  <a:pt x="820674" y="15240"/>
                </a:lnTo>
                <a:lnTo>
                  <a:pt x="8206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329" y="2065781"/>
            <a:ext cx="821055" cy="15240"/>
          </a:xfrm>
          <a:custGeom>
            <a:avLst/>
            <a:gdLst/>
            <a:ahLst/>
            <a:cxnLst/>
            <a:rect l="l" t="t" r="r" b="b"/>
            <a:pathLst>
              <a:path w="821055" h="15239">
                <a:moveTo>
                  <a:pt x="61722" y="0"/>
                </a:moveTo>
                <a:lnTo>
                  <a:pt x="0" y="0"/>
                </a:lnTo>
                <a:lnTo>
                  <a:pt x="0" y="15240"/>
                </a:lnTo>
                <a:lnTo>
                  <a:pt x="61722" y="15240"/>
                </a:lnTo>
                <a:lnTo>
                  <a:pt x="61722" y="0"/>
                </a:lnTo>
                <a:close/>
              </a:path>
              <a:path w="821055" h="15239">
                <a:moveTo>
                  <a:pt x="169926" y="0"/>
                </a:moveTo>
                <a:lnTo>
                  <a:pt x="92964" y="0"/>
                </a:lnTo>
                <a:lnTo>
                  <a:pt x="108204" y="15240"/>
                </a:lnTo>
                <a:lnTo>
                  <a:pt x="169926" y="15240"/>
                </a:lnTo>
                <a:lnTo>
                  <a:pt x="169926" y="0"/>
                </a:lnTo>
                <a:close/>
              </a:path>
              <a:path w="821055" h="15239">
                <a:moveTo>
                  <a:pt x="278892" y="0"/>
                </a:moveTo>
                <a:lnTo>
                  <a:pt x="201168" y="0"/>
                </a:lnTo>
                <a:lnTo>
                  <a:pt x="216408" y="15240"/>
                </a:lnTo>
                <a:lnTo>
                  <a:pt x="278892" y="15240"/>
                </a:lnTo>
                <a:lnTo>
                  <a:pt x="278892" y="0"/>
                </a:lnTo>
                <a:close/>
              </a:path>
              <a:path w="821055" h="15239">
                <a:moveTo>
                  <a:pt x="387096" y="0"/>
                </a:moveTo>
                <a:lnTo>
                  <a:pt x="309372" y="0"/>
                </a:lnTo>
                <a:lnTo>
                  <a:pt x="325374" y="15240"/>
                </a:lnTo>
                <a:lnTo>
                  <a:pt x="387096" y="15240"/>
                </a:lnTo>
                <a:lnTo>
                  <a:pt x="387096" y="0"/>
                </a:lnTo>
                <a:close/>
              </a:path>
              <a:path w="821055" h="15239">
                <a:moveTo>
                  <a:pt x="495300" y="0"/>
                </a:moveTo>
                <a:lnTo>
                  <a:pt x="417576" y="0"/>
                </a:lnTo>
                <a:lnTo>
                  <a:pt x="433578" y="15240"/>
                </a:lnTo>
                <a:lnTo>
                  <a:pt x="495300" y="15240"/>
                </a:lnTo>
                <a:lnTo>
                  <a:pt x="495300" y="0"/>
                </a:lnTo>
                <a:close/>
              </a:path>
              <a:path w="821055" h="15239">
                <a:moveTo>
                  <a:pt x="603504" y="0"/>
                </a:moveTo>
                <a:lnTo>
                  <a:pt x="526542" y="0"/>
                </a:lnTo>
                <a:lnTo>
                  <a:pt x="541782" y="15240"/>
                </a:lnTo>
                <a:lnTo>
                  <a:pt x="603504" y="15240"/>
                </a:lnTo>
                <a:lnTo>
                  <a:pt x="603504" y="0"/>
                </a:lnTo>
                <a:close/>
              </a:path>
              <a:path w="821055" h="15239">
                <a:moveTo>
                  <a:pt x="712470" y="0"/>
                </a:moveTo>
                <a:lnTo>
                  <a:pt x="634746" y="0"/>
                </a:lnTo>
                <a:lnTo>
                  <a:pt x="649986" y="15240"/>
                </a:lnTo>
                <a:lnTo>
                  <a:pt x="712470" y="15240"/>
                </a:lnTo>
                <a:lnTo>
                  <a:pt x="712470" y="0"/>
                </a:lnTo>
                <a:close/>
              </a:path>
              <a:path w="821055" h="15239">
                <a:moveTo>
                  <a:pt x="820674" y="0"/>
                </a:moveTo>
                <a:lnTo>
                  <a:pt x="742950" y="0"/>
                </a:lnTo>
                <a:lnTo>
                  <a:pt x="758952" y="15240"/>
                </a:lnTo>
                <a:lnTo>
                  <a:pt x="820674" y="15240"/>
                </a:lnTo>
                <a:lnTo>
                  <a:pt x="8206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329" y="2127503"/>
            <a:ext cx="821055" cy="16510"/>
          </a:xfrm>
          <a:custGeom>
            <a:avLst/>
            <a:gdLst/>
            <a:ahLst/>
            <a:cxnLst/>
            <a:rect l="l" t="t" r="r" b="b"/>
            <a:pathLst>
              <a:path w="821055" h="16510">
                <a:moveTo>
                  <a:pt x="61722" y="0"/>
                </a:moveTo>
                <a:lnTo>
                  <a:pt x="0" y="0"/>
                </a:lnTo>
                <a:lnTo>
                  <a:pt x="0" y="16002"/>
                </a:lnTo>
                <a:lnTo>
                  <a:pt x="61722" y="16002"/>
                </a:lnTo>
                <a:lnTo>
                  <a:pt x="61722" y="0"/>
                </a:lnTo>
                <a:close/>
              </a:path>
              <a:path w="821055" h="16510">
                <a:moveTo>
                  <a:pt x="169926" y="0"/>
                </a:moveTo>
                <a:lnTo>
                  <a:pt x="92964" y="0"/>
                </a:lnTo>
                <a:lnTo>
                  <a:pt x="108204" y="16002"/>
                </a:lnTo>
                <a:lnTo>
                  <a:pt x="169926" y="16002"/>
                </a:lnTo>
                <a:lnTo>
                  <a:pt x="169926" y="0"/>
                </a:lnTo>
                <a:close/>
              </a:path>
              <a:path w="821055" h="16510">
                <a:moveTo>
                  <a:pt x="278892" y="0"/>
                </a:moveTo>
                <a:lnTo>
                  <a:pt x="201168" y="0"/>
                </a:lnTo>
                <a:lnTo>
                  <a:pt x="216408" y="16002"/>
                </a:lnTo>
                <a:lnTo>
                  <a:pt x="278892" y="16002"/>
                </a:lnTo>
                <a:lnTo>
                  <a:pt x="278892" y="0"/>
                </a:lnTo>
                <a:close/>
              </a:path>
              <a:path w="821055" h="16510">
                <a:moveTo>
                  <a:pt x="387096" y="0"/>
                </a:moveTo>
                <a:lnTo>
                  <a:pt x="309372" y="0"/>
                </a:lnTo>
                <a:lnTo>
                  <a:pt x="325374" y="16002"/>
                </a:lnTo>
                <a:lnTo>
                  <a:pt x="387096" y="16002"/>
                </a:lnTo>
                <a:lnTo>
                  <a:pt x="387096" y="0"/>
                </a:lnTo>
                <a:close/>
              </a:path>
              <a:path w="821055" h="16510">
                <a:moveTo>
                  <a:pt x="495300" y="0"/>
                </a:moveTo>
                <a:lnTo>
                  <a:pt x="417576" y="0"/>
                </a:lnTo>
                <a:lnTo>
                  <a:pt x="433578" y="16002"/>
                </a:lnTo>
                <a:lnTo>
                  <a:pt x="495300" y="16002"/>
                </a:lnTo>
                <a:lnTo>
                  <a:pt x="495300" y="0"/>
                </a:lnTo>
                <a:close/>
              </a:path>
              <a:path w="821055" h="16510">
                <a:moveTo>
                  <a:pt x="603504" y="0"/>
                </a:moveTo>
                <a:lnTo>
                  <a:pt x="526542" y="0"/>
                </a:lnTo>
                <a:lnTo>
                  <a:pt x="541782" y="16002"/>
                </a:lnTo>
                <a:lnTo>
                  <a:pt x="603504" y="16002"/>
                </a:lnTo>
                <a:lnTo>
                  <a:pt x="603504" y="0"/>
                </a:lnTo>
                <a:close/>
              </a:path>
              <a:path w="821055" h="16510">
                <a:moveTo>
                  <a:pt x="712470" y="0"/>
                </a:moveTo>
                <a:lnTo>
                  <a:pt x="634746" y="0"/>
                </a:lnTo>
                <a:lnTo>
                  <a:pt x="649986" y="16002"/>
                </a:lnTo>
                <a:lnTo>
                  <a:pt x="712470" y="16002"/>
                </a:lnTo>
                <a:lnTo>
                  <a:pt x="712470" y="0"/>
                </a:lnTo>
                <a:close/>
              </a:path>
              <a:path w="821055" h="16510">
                <a:moveTo>
                  <a:pt x="820674" y="0"/>
                </a:moveTo>
                <a:lnTo>
                  <a:pt x="742950" y="0"/>
                </a:lnTo>
                <a:lnTo>
                  <a:pt x="758952" y="16002"/>
                </a:lnTo>
                <a:lnTo>
                  <a:pt x="820674" y="16002"/>
                </a:lnTo>
                <a:lnTo>
                  <a:pt x="8206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57886" y="1957577"/>
            <a:ext cx="5576570" cy="2641600"/>
            <a:chOff x="257886" y="1957577"/>
            <a:chExt cx="5576570" cy="2641600"/>
          </a:xfrm>
        </p:grpSpPr>
        <p:sp>
          <p:nvSpPr>
            <p:cNvPr id="15" name="object 15"/>
            <p:cNvSpPr/>
            <p:nvPr/>
          </p:nvSpPr>
          <p:spPr>
            <a:xfrm>
              <a:off x="265823" y="2004059"/>
              <a:ext cx="5560695" cy="2586990"/>
            </a:xfrm>
            <a:custGeom>
              <a:avLst/>
              <a:gdLst/>
              <a:ahLst/>
              <a:cxnLst/>
              <a:rect l="l" t="t" r="r" b="b"/>
              <a:pathLst>
                <a:path w="5560695" h="2586990">
                  <a:moveTo>
                    <a:pt x="0" y="2586990"/>
                  </a:moveTo>
                  <a:lnTo>
                    <a:pt x="5560301" y="2586989"/>
                  </a:lnTo>
                </a:path>
                <a:path w="5560695" h="2586990">
                  <a:moveTo>
                    <a:pt x="0" y="0"/>
                  </a:moveTo>
                  <a:lnTo>
                    <a:pt x="0" y="2586990"/>
                  </a:lnTo>
                </a:path>
                <a:path w="5560695" h="2586990">
                  <a:moveTo>
                    <a:pt x="0" y="0"/>
                  </a:moveTo>
                  <a:lnTo>
                    <a:pt x="433577" y="0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8159" y="1957577"/>
              <a:ext cx="93345" cy="108585"/>
            </a:xfrm>
            <a:custGeom>
              <a:avLst/>
              <a:gdLst/>
              <a:ahLst/>
              <a:cxnLst/>
              <a:rect l="l" t="t" r="r" b="b"/>
              <a:pathLst>
                <a:path w="93345" h="108585">
                  <a:moveTo>
                    <a:pt x="92964" y="46482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92964" y="46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0063" y="3971544"/>
              <a:ext cx="496570" cy="619760"/>
            </a:xfrm>
            <a:custGeom>
              <a:avLst/>
              <a:gdLst/>
              <a:ahLst/>
              <a:cxnLst/>
              <a:rect l="l" t="t" r="r" b="b"/>
              <a:pathLst>
                <a:path w="496570" h="619760">
                  <a:moveTo>
                    <a:pt x="0" y="0"/>
                  </a:moveTo>
                  <a:lnTo>
                    <a:pt x="496062" y="0"/>
                  </a:lnTo>
                  <a:lnTo>
                    <a:pt x="496062" y="619505"/>
                  </a:lnTo>
                </a:path>
              </a:pathLst>
            </a:custGeom>
            <a:ln w="15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58857" y="2052855"/>
            <a:ext cx="59880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550" u="heavy" spc="-30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550" u="heavy" spc="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abc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6255" y="2238782"/>
            <a:ext cx="4781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60" dirty="0">
                <a:latin typeface="Arial"/>
                <a:cs typeface="Arial"/>
              </a:rPr>
              <a:t>S</a:t>
            </a:r>
            <a:r>
              <a:rPr sz="1550" spc="110" dirty="0">
                <a:latin typeface="Arial"/>
                <a:cs typeface="Arial"/>
              </a:rPr>
              <a:t>a</a:t>
            </a:r>
            <a:r>
              <a:rPr sz="1550" spc="-175" dirty="0">
                <a:latin typeface="Arial"/>
                <a:cs typeface="Arial"/>
              </a:rPr>
              <a:t>v</a:t>
            </a:r>
            <a:r>
              <a:rPr sz="1550" spc="15" dirty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6255" y="3509800"/>
            <a:ext cx="74168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5" dirty="0">
                <a:latin typeface="Arial"/>
                <a:cs typeface="Arial"/>
              </a:rPr>
              <a:t>Restore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637" y="1697012"/>
            <a:ext cx="3155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60" dirty="0">
                <a:latin typeface="Arial"/>
                <a:cs typeface="Arial"/>
              </a:rPr>
              <a:t>PC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3473" y="1786889"/>
            <a:ext cx="247650" cy="109220"/>
            <a:chOff x="513473" y="1786889"/>
            <a:chExt cx="247650" cy="109220"/>
          </a:xfrm>
        </p:grpSpPr>
        <p:sp>
          <p:nvSpPr>
            <p:cNvPr id="23" name="object 23"/>
            <p:cNvSpPr/>
            <p:nvPr/>
          </p:nvSpPr>
          <p:spPr>
            <a:xfrm>
              <a:off x="513473" y="1833371"/>
              <a:ext cx="186055" cy="0"/>
            </a:xfrm>
            <a:custGeom>
              <a:avLst/>
              <a:gdLst/>
              <a:ahLst/>
              <a:cxnLst/>
              <a:rect l="l" t="t" r="r" b="b"/>
              <a:pathLst>
                <a:path w="186054">
                  <a:moveTo>
                    <a:pt x="0" y="0"/>
                  </a:moveTo>
                  <a:lnTo>
                    <a:pt x="185927" y="0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159" y="1786889"/>
              <a:ext cx="93345" cy="109220"/>
            </a:xfrm>
            <a:custGeom>
              <a:avLst/>
              <a:gdLst/>
              <a:ahLst/>
              <a:cxnLst/>
              <a:rect l="l" t="t" r="r" b="b"/>
              <a:pathLst>
                <a:path w="93345" h="109219">
                  <a:moveTo>
                    <a:pt x="92964" y="62484"/>
                  </a:moveTo>
                  <a:lnTo>
                    <a:pt x="0" y="0"/>
                  </a:lnTo>
                  <a:lnTo>
                    <a:pt x="0" y="108966"/>
                  </a:lnTo>
                  <a:lnTo>
                    <a:pt x="92964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53376" y="1004950"/>
          <a:ext cx="2710814" cy="2725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019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tabLst>
                          <a:tab pos="665480" algn="l"/>
                        </a:tabLst>
                      </a:pPr>
                      <a:r>
                        <a:rPr sz="1450" spc="-15" dirty="0">
                          <a:latin typeface="Courier New"/>
                          <a:cs typeface="Courier New"/>
                        </a:rPr>
                        <a:t>jal	</a:t>
                      </a:r>
                      <a:r>
                        <a:rPr sz="1450" spc="25" dirty="0">
                          <a:latin typeface="Courier New"/>
                          <a:cs typeface="Courier New"/>
                        </a:rPr>
                        <a:t>abc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63525" marR="632460">
                        <a:lnSpc>
                          <a:spcPts val="170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5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35" dirty="0">
                          <a:latin typeface="Arial"/>
                          <a:cs typeface="Arial"/>
                        </a:rPr>
                        <a:t>epa</a:t>
                      </a:r>
                      <a:r>
                        <a:rPr sz="145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450" spc="-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20" dirty="0">
                          <a:latin typeface="Arial"/>
                          <a:cs typeface="Arial"/>
                        </a:rPr>
                        <a:t>call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1725"/>
                        </a:lnSpc>
                        <a:spcBef>
                          <a:spcPts val="620"/>
                        </a:spcBef>
                      </a:pPr>
                      <a:r>
                        <a:rPr sz="1450" spc="20" dirty="0">
                          <a:latin typeface="Arial"/>
                          <a:cs typeface="Arial"/>
                        </a:rPr>
                        <a:t>Prepare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ts val="1455"/>
                        </a:lnSpc>
                      </a:pPr>
                      <a:r>
                        <a:rPr sz="1450" spc="-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20" dirty="0">
                          <a:latin typeface="Arial"/>
                          <a:cs typeface="Arial"/>
                        </a:rPr>
                        <a:t>continue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44152" y="938050"/>
            <a:ext cx="52197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45" dirty="0">
                <a:latin typeface="Courier New"/>
                <a:cs typeface="Courier New"/>
              </a:rPr>
              <a:t>main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16725" y="2623566"/>
            <a:ext cx="1115060" cy="1487170"/>
          </a:xfrm>
          <a:custGeom>
            <a:avLst/>
            <a:gdLst/>
            <a:ahLst/>
            <a:cxnLst/>
            <a:rect l="l" t="t" r="r" b="b"/>
            <a:pathLst>
              <a:path w="1115059" h="1487170">
                <a:moveTo>
                  <a:pt x="0" y="0"/>
                </a:moveTo>
                <a:lnTo>
                  <a:pt x="0" y="1486662"/>
                </a:lnTo>
                <a:lnTo>
                  <a:pt x="1114805" y="1486662"/>
                </a:lnTo>
                <a:lnTo>
                  <a:pt x="1114805" y="0"/>
                </a:lnTo>
                <a:lnTo>
                  <a:pt x="0" y="0"/>
                </a:lnTo>
                <a:close/>
              </a:path>
            </a:pathLst>
          </a:custGeom>
          <a:ln w="15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8701" y="2936266"/>
            <a:ext cx="89979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542290" algn="l"/>
              </a:tabLst>
            </a:pPr>
            <a:r>
              <a:rPr sz="1450" u="heavy" spc="-20" dirty="0">
                <a:uFill>
                  <a:solidFill>
                    <a:srgbClr val="C0C0C0"/>
                  </a:solidFill>
                </a:uFill>
                <a:latin typeface="Courier New"/>
                <a:cs typeface="Courier New"/>
              </a:rPr>
              <a:t>j</a:t>
            </a:r>
            <a:r>
              <a:rPr sz="1450" spc="-20" dirty="0">
                <a:latin typeface="Courier New"/>
                <a:cs typeface="Courier New"/>
              </a:rPr>
              <a:t>a</a:t>
            </a:r>
            <a:r>
              <a:rPr sz="1450" spc="5" dirty="0">
                <a:latin typeface="Courier New"/>
                <a:cs typeface="Courier New"/>
              </a:rPr>
              <a:t>l</a:t>
            </a:r>
            <a:r>
              <a:rPr sz="1450" dirty="0">
                <a:latin typeface="Courier New"/>
                <a:cs typeface="Courier New"/>
              </a:rPr>
              <a:t>	</a:t>
            </a:r>
            <a:r>
              <a:rPr sz="1450" spc="-20" dirty="0">
                <a:latin typeface="Courier New"/>
                <a:cs typeface="Courier New"/>
              </a:rPr>
              <a:t>x</a:t>
            </a:r>
            <a:r>
              <a:rPr sz="1450" spc="100" dirty="0">
                <a:latin typeface="Courier New"/>
                <a:cs typeface="Courier New"/>
              </a:rPr>
              <a:t>y</a:t>
            </a:r>
            <a:r>
              <a:rPr sz="1450" spc="5" dirty="0">
                <a:latin typeface="Courier New"/>
                <a:cs typeface="Courier New"/>
              </a:rPr>
              <a:t>z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38413" y="1431036"/>
            <a:ext cx="123825" cy="247650"/>
          </a:xfrm>
          <a:custGeom>
            <a:avLst/>
            <a:gdLst/>
            <a:ahLst/>
            <a:cxnLst/>
            <a:rect l="l" t="t" r="r" b="b"/>
            <a:pathLst>
              <a:path w="123825" h="247650">
                <a:moveTo>
                  <a:pt x="0" y="0"/>
                </a:moveTo>
                <a:lnTo>
                  <a:pt x="46481" y="15240"/>
                </a:lnTo>
                <a:lnTo>
                  <a:pt x="61722" y="30480"/>
                </a:lnTo>
                <a:lnTo>
                  <a:pt x="61722" y="108204"/>
                </a:lnTo>
                <a:lnTo>
                  <a:pt x="76962" y="123444"/>
                </a:lnTo>
                <a:lnTo>
                  <a:pt x="123443" y="123444"/>
                </a:lnTo>
                <a:lnTo>
                  <a:pt x="76962" y="139446"/>
                </a:lnTo>
                <a:lnTo>
                  <a:pt x="61722" y="154686"/>
                </a:lnTo>
                <a:lnTo>
                  <a:pt x="61722" y="232410"/>
                </a:lnTo>
                <a:lnTo>
                  <a:pt x="46481" y="247650"/>
                </a:lnTo>
                <a:lnTo>
                  <a:pt x="0" y="247650"/>
                </a:lnTo>
              </a:path>
            </a:pathLst>
          </a:custGeom>
          <a:ln w="15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38413" y="1942338"/>
            <a:ext cx="123825" cy="247650"/>
          </a:xfrm>
          <a:custGeom>
            <a:avLst/>
            <a:gdLst/>
            <a:ahLst/>
            <a:cxnLst/>
            <a:rect l="l" t="t" r="r" b="b"/>
            <a:pathLst>
              <a:path w="123825" h="247650">
                <a:moveTo>
                  <a:pt x="0" y="0"/>
                </a:moveTo>
                <a:lnTo>
                  <a:pt x="46481" y="15240"/>
                </a:lnTo>
                <a:lnTo>
                  <a:pt x="61722" y="15240"/>
                </a:lnTo>
                <a:lnTo>
                  <a:pt x="61722" y="108204"/>
                </a:lnTo>
                <a:lnTo>
                  <a:pt x="76962" y="123444"/>
                </a:lnTo>
                <a:lnTo>
                  <a:pt x="123443" y="123444"/>
                </a:lnTo>
                <a:lnTo>
                  <a:pt x="76962" y="138684"/>
                </a:lnTo>
                <a:lnTo>
                  <a:pt x="61722" y="138684"/>
                </a:lnTo>
                <a:lnTo>
                  <a:pt x="61722" y="231648"/>
                </a:lnTo>
                <a:lnTo>
                  <a:pt x="46481" y="247650"/>
                </a:lnTo>
                <a:lnTo>
                  <a:pt x="0" y="247650"/>
                </a:lnTo>
              </a:path>
            </a:pathLst>
          </a:custGeom>
          <a:ln w="15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711270" y="2701289"/>
            <a:ext cx="4709160" cy="1650364"/>
            <a:chOff x="3711270" y="2701289"/>
            <a:chExt cx="4709160" cy="1650364"/>
          </a:xfrm>
        </p:grpSpPr>
        <p:sp>
          <p:nvSpPr>
            <p:cNvPr id="32" name="object 32"/>
            <p:cNvSpPr/>
            <p:nvPr/>
          </p:nvSpPr>
          <p:spPr>
            <a:xfrm>
              <a:off x="4338714" y="2809493"/>
              <a:ext cx="821690" cy="511809"/>
            </a:xfrm>
            <a:custGeom>
              <a:avLst/>
              <a:gdLst/>
              <a:ahLst/>
              <a:cxnLst/>
              <a:rect l="l" t="t" r="r" b="b"/>
              <a:pathLst>
                <a:path w="821689" h="511810">
                  <a:moveTo>
                    <a:pt x="62484" y="496062"/>
                  </a:moveTo>
                  <a:lnTo>
                    <a:pt x="0" y="496062"/>
                  </a:lnTo>
                  <a:lnTo>
                    <a:pt x="0" y="511302"/>
                  </a:lnTo>
                  <a:lnTo>
                    <a:pt x="62484" y="511302"/>
                  </a:lnTo>
                  <a:lnTo>
                    <a:pt x="62484" y="496062"/>
                  </a:lnTo>
                  <a:close/>
                </a:path>
                <a:path w="821689" h="511810">
                  <a:moveTo>
                    <a:pt x="62484" y="433578"/>
                  </a:moveTo>
                  <a:lnTo>
                    <a:pt x="0" y="433578"/>
                  </a:lnTo>
                  <a:lnTo>
                    <a:pt x="0" y="449580"/>
                  </a:lnTo>
                  <a:lnTo>
                    <a:pt x="62484" y="449580"/>
                  </a:lnTo>
                  <a:lnTo>
                    <a:pt x="62484" y="433578"/>
                  </a:lnTo>
                  <a:close/>
                </a:path>
                <a:path w="821689" h="511810">
                  <a:moveTo>
                    <a:pt x="62484" y="124206"/>
                  </a:moveTo>
                  <a:lnTo>
                    <a:pt x="0" y="124206"/>
                  </a:lnTo>
                  <a:lnTo>
                    <a:pt x="0" y="139446"/>
                  </a:lnTo>
                  <a:lnTo>
                    <a:pt x="62484" y="139446"/>
                  </a:lnTo>
                  <a:lnTo>
                    <a:pt x="62484" y="124206"/>
                  </a:lnTo>
                  <a:close/>
                </a:path>
                <a:path w="821689" h="511810">
                  <a:moveTo>
                    <a:pt x="62484" y="61722"/>
                  </a:moveTo>
                  <a:lnTo>
                    <a:pt x="0" y="61722"/>
                  </a:lnTo>
                  <a:lnTo>
                    <a:pt x="0" y="77724"/>
                  </a:lnTo>
                  <a:lnTo>
                    <a:pt x="62484" y="77724"/>
                  </a:lnTo>
                  <a:lnTo>
                    <a:pt x="62484" y="61722"/>
                  </a:lnTo>
                  <a:close/>
                </a:path>
                <a:path w="821689" h="511810">
                  <a:moveTo>
                    <a:pt x="6248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2484" y="15240"/>
                  </a:lnTo>
                  <a:lnTo>
                    <a:pt x="62484" y="0"/>
                  </a:lnTo>
                  <a:close/>
                </a:path>
                <a:path w="821689" h="511810">
                  <a:moveTo>
                    <a:pt x="170688" y="496062"/>
                  </a:moveTo>
                  <a:lnTo>
                    <a:pt x="92964" y="496062"/>
                  </a:lnTo>
                  <a:lnTo>
                    <a:pt x="108966" y="511302"/>
                  </a:lnTo>
                  <a:lnTo>
                    <a:pt x="170688" y="511302"/>
                  </a:lnTo>
                  <a:lnTo>
                    <a:pt x="170688" y="496062"/>
                  </a:lnTo>
                  <a:close/>
                </a:path>
                <a:path w="821689" h="511810">
                  <a:moveTo>
                    <a:pt x="170688" y="433578"/>
                  </a:moveTo>
                  <a:lnTo>
                    <a:pt x="92964" y="433578"/>
                  </a:lnTo>
                  <a:lnTo>
                    <a:pt x="108966" y="449580"/>
                  </a:lnTo>
                  <a:lnTo>
                    <a:pt x="170688" y="449580"/>
                  </a:lnTo>
                  <a:lnTo>
                    <a:pt x="170688" y="433578"/>
                  </a:lnTo>
                  <a:close/>
                </a:path>
                <a:path w="821689" h="511810">
                  <a:moveTo>
                    <a:pt x="170688" y="371856"/>
                  </a:moveTo>
                  <a:lnTo>
                    <a:pt x="92964" y="371856"/>
                  </a:lnTo>
                  <a:lnTo>
                    <a:pt x="108966" y="387096"/>
                  </a:lnTo>
                  <a:lnTo>
                    <a:pt x="170688" y="387096"/>
                  </a:lnTo>
                  <a:lnTo>
                    <a:pt x="170688" y="371856"/>
                  </a:lnTo>
                  <a:close/>
                </a:path>
                <a:path w="821689" h="511810">
                  <a:moveTo>
                    <a:pt x="170688" y="124206"/>
                  </a:moveTo>
                  <a:lnTo>
                    <a:pt x="92964" y="124206"/>
                  </a:lnTo>
                  <a:lnTo>
                    <a:pt x="108966" y="139446"/>
                  </a:lnTo>
                  <a:lnTo>
                    <a:pt x="170688" y="139446"/>
                  </a:lnTo>
                  <a:lnTo>
                    <a:pt x="170688" y="124206"/>
                  </a:lnTo>
                  <a:close/>
                </a:path>
                <a:path w="821689" h="511810">
                  <a:moveTo>
                    <a:pt x="170688" y="61722"/>
                  </a:moveTo>
                  <a:lnTo>
                    <a:pt x="92964" y="61722"/>
                  </a:lnTo>
                  <a:lnTo>
                    <a:pt x="108966" y="77724"/>
                  </a:lnTo>
                  <a:lnTo>
                    <a:pt x="170688" y="77724"/>
                  </a:lnTo>
                  <a:lnTo>
                    <a:pt x="170688" y="61722"/>
                  </a:lnTo>
                  <a:close/>
                </a:path>
                <a:path w="821689" h="511810">
                  <a:moveTo>
                    <a:pt x="170688" y="0"/>
                  </a:moveTo>
                  <a:lnTo>
                    <a:pt x="92964" y="0"/>
                  </a:lnTo>
                  <a:lnTo>
                    <a:pt x="108966" y="15240"/>
                  </a:lnTo>
                  <a:lnTo>
                    <a:pt x="170688" y="15240"/>
                  </a:lnTo>
                  <a:lnTo>
                    <a:pt x="170688" y="0"/>
                  </a:lnTo>
                  <a:close/>
                </a:path>
                <a:path w="821689" h="511810">
                  <a:moveTo>
                    <a:pt x="278892" y="496062"/>
                  </a:moveTo>
                  <a:lnTo>
                    <a:pt x="201930" y="496062"/>
                  </a:lnTo>
                  <a:lnTo>
                    <a:pt x="217170" y="511302"/>
                  </a:lnTo>
                  <a:lnTo>
                    <a:pt x="278892" y="511302"/>
                  </a:lnTo>
                  <a:lnTo>
                    <a:pt x="278892" y="496062"/>
                  </a:lnTo>
                  <a:close/>
                </a:path>
                <a:path w="821689" h="511810">
                  <a:moveTo>
                    <a:pt x="278892" y="433578"/>
                  </a:moveTo>
                  <a:lnTo>
                    <a:pt x="201930" y="433578"/>
                  </a:lnTo>
                  <a:lnTo>
                    <a:pt x="217170" y="449580"/>
                  </a:lnTo>
                  <a:lnTo>
                    <a:pt x="278892" y="449580"/>
                  </a:lnTo>
                  <a:lnTo>
                    <a:pt x="278892" y="433578"/>
                  </a:lnTo>
                  <a:close/>
                </a:path>
                <a:path w="821689" h="511810">
                  <a:moveTo>
                    <a:pt x="278892" y="371856"/>
                  </a:moveTo>
                  <a:lnTo>
                    <a:pt x="201930" y="371856"/>
                  </a:lnTo>
                  <a:lnTo>
                    <a:pt x="217170" y="387096"/>
                  </a:lnTo>
                  <a:lnTo>
                    <a:pt x="278892" y="387096"/>
                  </a:lnTo>
                  <a:lnTo>
                    <a:pt x="278892" y="371856"/>
                  </a:lnTo>
                  <a:close/>
                </a:path>
                <a:path w="821689" h="511810">
                  <a:moveTo>
                    <a:pt x="278892" y="124206"/>
                  </a:moveTo>
                  <a:lnTo>
                    <a:pt x="201930" y="124206"/>
                  </a:lnTo>
                  <a:lnTo>
                    <a:pt x="217170" y="139446"/>
                  </a:lnTo>
                  <a:lnTo>
                    <a:pt x="278892" y="139446"/>
                  </a:lnTo>
                  <a:lnTo>
                    <a:pt x="278892" y="124206"/>
                  </a:lnTo>
                  <a:close/>
                </a:path>
                <a:path w="821689" h="511810">
                  <a:moveTo>
                    <a:pt x="278892" y="61722"/>
                  </a:moveTo>
                  <a:lnTo>
                    <a:pt x="201930" y="61722"/>
                  </a:lnTo>
                  <a:lnTo>
                    <a:pt x="217170" y="77724"/>
                  </a:lnTo>
                  <a:lnTo>
                    <a:pt x="278892" y="77724"/>
                  </a:lnTo>
                  <a:lnTo>
                    <a:pt x="278892" y="61722"/>
                  </a:lnTo>
                  <a:close/>
                </a:path>
                <a:path w="821689" h="511810">
                  <a:moveTo>
                    <a:pt x="278892" y="0"/>
                  </a:moveTo>
                  <a:lnTo>
                    <a:pt x="201930" y="0"/>
                  </a:lnTo>
                  <a:lnTo>
                    <a:pt x="217170" y="15240"/>
                  </a:lnTo>
                  <a:lnTo>
                    <a:pt x="278892" y="15240"/>
                  </a:lnTo>
                  <a:lnTo>
                    <a:pt x="278892" y="0"/>
                  </a:lnTo>
                  <a:close/>
                </a:path>
                <a:path w="821689" h="511810">
                  <a:moveTo>
                    <a:pt x="387096" y="496062"/>
                  </a:moveTo>
                  <a:lnTo>
                    <a:pt x="310134" y="496062"/>
                  </a:lnTo>
                  <a:lnTo>
                    <a:pt x="325374" y="511302"/>
                  </a:lnTo>
                  <a:lnTo>
                    <a:pt x="387096" y="511302"/>
                  </a:lnTo>
                  <a:lnTo>
                    <a:pt x="387096" y="496062"/>
                  </a:lnTo>
                  <a:close/>
                </a:path>
                <a:path w="821689" h="511810">
                  <a:moveTo>
                    <a:pt x="387096" y="433578"/>
                  </a:moveTo>
                  <a:lnTo>
                    <a:pt x="310134" y="433578"/>
                  </a:lnTo>
                  <a:lnTo>
                    <a:pt x="325374" y="449580"/>
                  </a:lnTo>
                  <a:lnTo>
                    <a:pt x="387096" y="449580"/>
                  </a:lnTo>
                  <a:lnTo>
                    <a:pt x="387096" y="433578"/>
                  </a:lnTo>
                  <a:close/>
                </a:path>
                <a:path w="821689" h="511810">
                  <a:moveTo>
                    <a:pt x="387096" y="371856"/>
                  </a:moveTo>
                  <a:lnTo>
                    <a:pt x="310134" y="371856"/>
                  </a:lnTo>
                  <a:lnTo>
                    <a:pt x="325374" y="387096"/>
                  </a:lnTo>
                  <a:lnTo>
                    <a:pt x="387096" y="387096"/>
                  </a:lnTo>
                  <a:lnTo>
                    <a:pt x="387096" y="371856"/>
                  </a:lnTo>
                  <a:close/>
                </a:path>
                <a:path w="821689" h="511810">
                  <a:moveTo>
                    <a:pt x="387096" y="124206"/>
                  </a:moveTo>
                  <a:lnTo>
                    <a:pt x="310134" y="124206"/>
                  </a:lnTo>
                  <a:lnTo>
                    <a:pt x="325374" y="139446"/>
                  </a:lnTo>
                  <a:lnTo>
                    <a:pt x="387096" y="139446"/>
                  </a:lnTo>
                  <a:lnTo>
                    <a:pt x="387096" y="124206"/>
                  </a:lnTo>
                  <a:close/>
                </a:path>
                <a:path w="821689" h="511810">
                  <a:moveTo>
                    <a:pt x="387096" y="61722"/>
                  </a:moveTo>
                  <a:lnTo>
                    <a:pt x="310134" y="61722"/>
                  </a:lnTo>
                  <a:lnTo>
                    <a:pt x="325374" y="77724"/>
                  </a:lnTo>
                  <a:lnTo>
                    <a:pt x="387096" y="77724"/>
                  </a:lnTo>
                  <a:lnTo>
                    <a:pt x="387096" y="61722"/>
                  </a:lnTo>
                  <a:close/>
                </a:path>
                <a:path w="821689" h="511810">
                  <a:moveTo>
                    <a:pt x="387096" y="0"/>
                  </a:moveTo>
                  <a:lnTo>
                    <a:pt x="310134" y="0"/>
                  </a:lnTo>
                  <a:lnTo>
                    <a:pt x="325374" y="15240"/>
                  </a:lnTo>
                  <a:lnTo>
                    <a:pt x="387096" y="15240"/>
                  </a:lnTo>
                  <a:lnTo>
                    <a:pt x="387096" y="0"/>
                  </a:lnTo>
                  <a:close/>
                </a:path>
                <a:path w="821689" h="511810">
                  <a:moveTo>
                    <a:pt x="496062" y="496062"/>
                  </a:moveTo>
                  <a:lnTo>
                    <a:pt x="418338" y="496062"/>
                  </a:lnTo>
                  <a:lnTo>
                    <a:pt x="433578" y="511302"/>
                  </a:lnTo>
                  <a:lnTo>
                    <a:pt x="496062" y="511302"/>
                  </a:lnTo>
                  <a:lnTo>
                    <a:pt x="496062" y="496062"/>
                  </a:lnTo>
                  <a:close/>
                </a:path>
                <a:path w="821689" h="511810">
                  <a:moveTo>
                    <a:pt x="496062" y="433578"/>
                  </a:moveTo>
                  <a:lnTo>
                    <a:pt x="418338" y="433578"/>
                  </a:lnTo>
                  <a:lnTo>
                    <a:pt x="433578" y="449580"/>
                  </a:lnTo>
                  <a:lnTo>
                    <a:pt x="496062" y="449580"/>
                  </a:lnTo>
                  <a:lnTo>
                    <a:pt x="496062" y="433578"/>
                  </a:lnTo>
                  <a:close/>
                </a:path>
                <a:path w="821689" h="511810">
                  <a:moveTo>
                    <a:pt x="496062" y="371856"/>
                  </a:moveTo>
                  <a:lnTo>
                    <a:pt x="418338" y="371856"/>
                  </a:lnTo>
                  <a:lnTo>
                    <a:pt x="433578" y="387096"/>
                  </a:lnTo>
                  <a:lnTo>
                    <a:pt x="496062" y="387096"/>
                  </a:lnTo>
                  <a:lnTo>
                    <a:pt x="496062" y="371856"/>
                  </a:lnTo>
                  <a:close/>
                </a:path>
                <a:path w="821689" h="511810">
                  <a:moveTo>
                    <a:pt x="496062" y="124206"/>
                  </a:moveTo>
                  <a:lnTo>
                    <a:pt x="418338" y="124206"/>
                  </a:lnTo>
                  <a:lnTo>
                    <a:pt x="433578" y="139446"/>
                  </a:lnTo>
                  <a:lnTo>
                    <a:pt x="496062" y="139446"/>
                  </a:lnTo>
                  <a:lnTo>
                    <a:pt x="496062" y="124206"/>
                  </a:lnTo>
                  <a:close/>
                </a:path>
                <a:path w="821689" h="511810">
                  <a:moveTo>
                    <a:pt x="496062" y="61722"/>
                  </a:moveTo>
                  <a:lnTo>
                    <a:pt x="418338" y="61722"/>
                  </a:lnTo>
                  <a:lnTo>
                    <a:pt x="433578" y="77724"/>
                  </a:lnTo>
                  <a:lnTo>
                    <a:pt x="496062" y="77724"/>
                  </a:lnTo>
                  <a:lnTo>
                    <a:pt x="496062" y="61722"/>
                  </a:lnTo>
                  <a:close/>
                </a:path>
                <a:path w="821689" h="511810">
                  <a:moveTo>
                    <a:pt x="496062" y="0"/>
                  </a:moveTo>
                  <a:lnTo>
                    <a:pt x="418338" y="0"/>
                  </a:lnTo>
                  <a:lnTo>
                    <a:pt x="433578" y="15240"/>
                  </a:lnTo>
                  <a:lnTo>
                    <a:pt x="496062" y="15240"/>
                  </a:lnTo>
                  <a:lnTo>
                    <a:pt x="496062" y="0"/>
                  </a:lnTo>
                  <a:close/>
                </a:path>
                <a:path w="821689" h="511810">
                  <a:moveTo>
                    <a:pt x="604266" y="496062"/>
                  </a:moveTo>
                  <a:lnTo>
                    <a:pt x="526542" y="496062"/>
                  </a:lnTo>
                  <a:lnTo>
                    <a:pt x="542544" y="511302"/>
                  </a:lnTo>
                  <a:lnTo>
                    <a:pt x="604266" y="511302"/>
                  </a:lnTo>
                  <a:lnTo>
                    <a:pt x="604266" y="496062"/>
                  </a:lnTo>
                  <a:close/>
                </a:path>
                <a:path w="821689" h="511810">
                  <a:moveTo>
                    <a:pt x="604266" y="433578"/>
                  </a:moveTo>
                  <a:lnTo>
                    <a:pt x="526542" y="433578"/>
                  </a:lnTo>
                  <a:lnTo>
                    <a:pt x="542544" y="449580"/>
                  </a:lnTo>
                  <a:lnTo>
                    <a:pt x="604266" y="449580"/>
                  </a:lnTo>
                  <a:lnTo>
                    <a:pt x="604266" y="433578"/>
                  </a:lnTo>
                  <a:close/>
                </a:path>
                <a:path w="821689" h="511810">
                  <a:moveTo>
                    <a:pt x="604266" y="371856"/>
                  </a:moveTo>
                  <a:lnTo>
                    <a:pt x="526542" y="371856"/>
                  </a:lnTo>
                  <a:lnTo>
                    <a:pt x="542544" y="387096"/>
                  </a:lnTo>
                  <a:lnTo>
                    <a:pt x="604266" y="387096"/>
                  </a:lnTo>
                  <a:lnTo>
                    <a:pt x="604266" y="371856"/>
                  </a:lnTo>
                  <a:close/>
                </a:path>
                <a:path w="821689" h="511810">
                  <a:moveTo>
                    <a:pt x="604266" y="124206"/>
                  </a:moveTo>
                  <a:lnTo>
                    <a:pt x="526542" y="124206"/>
                  </a:lnTo>
                  <a:lnTo>
                    <a:pt x="542544" y="139446"/>
                  </a:lnTo>
                  <a:lnTo>
                    <a:pt x="604266" y="139446"/>
                  </a:lnTo>
                  <a:lnTo>
                    <a:pt x="604266" y="124206"/>
                  </a:lnTo>
                  <a:close/>
                </a:path>
                <a:path w="821689" h="511810">
                  <a:moveTo>
                    <a:pt x="604266" y="61722"/>
                  </a:moveTo>
                  <a:lnTo>
                    <a:pt x="526542" y="61722"/>
                  </a:lnTo>
                  <a:lnTo>
                    <a:pt x="542544" y="77724"/>
                  </a:lnTo>
                  <a:lnTo>
                    <a:pt x="604266" y="77724"/>
                  </a:lnTo>
                  <a:lnTo>
                    <a:pt x="604266" y="61722"/>
                  </a:lnTo>
                  <a:close/>
                </a:path>
                <a:path w="821689" h="511810">
                  <a:moveTo>
                    <a:pt x="604266" y="0"/>
                  </a:moveTo>
                  <a:lnTo>
                    <a:pt x="526542" y="0"/>
                  </a:lnTo>
                  <a:lnTo>
                    <a:pt x="542544" y="15240"/>
                  </a:lnTo>
                  <a:lnTo>
                    <a:pt x="604266" y="15240"/>
                  </a:lnTo>
                  <a:lnTo>
                    <a:pt x="604266" y="0"/>
                  </a:lnTo>
                  <a:close/>
                </a:path>
                <a:path w="821689" h="511810">
                  <a:moveTo>
                    <a:pt x="712470" y="496062"/>
                  </a:moveTo>
                  <a:lnTo>
                    <a:pt x="635508" y="496062"/>
                  </a:lnTo>
                  <a:lnTo>
                    <a:pt x="650748" y="511302"/>
                  </a:lnTo>
                  <a:lnTo>
                    <a:pt x="712470" y="511302"/>
                  </a:lnTo>
                  <a:lnTo>
                    <a:pt x="712470" y="496062"/>
                  </a:lnTo>
                  <a:close/>
                </a:path>
                <a:path w="821689" h="511810">
                  <a:moveTo>
                    <a:pt x="712470" y="433578"/>
                  </a:moveTo>
                  <a:lnTo>
                    <a:pt x="635508" y="433578"/>
                  </a:lnTo>
                  <a:lnTo>
                    <a:pt x="650748" y="449580"/>
                  </a:lnTo>
                  <a:lnTo>
                    <a:pt x="712470" y="449580"/>
                  </a:lnTo>
                  <a:lnTo>
                    <a:pt x="712470" y="433578"/>
                  </a:lnTo>
                  <a:close/>
                </a:path>
                <a:path w="821689" h="511810">
                  <a:moveTo>
                    <a:pt x="712470" y="371856"/>
                  </a:moveTo>
                  <a:lnTo>
                    <a:pt x="635508" y="371856"/>
                  </a:lnTo>
                  <a:lnTo>
                    <a:pt x="650748" y="387096"/>
                  </a:lnTo>
                  <a:lnTo>
                    <a:pt x="712470" y="387096"/>
                  </a:lnTo>
                  <a:lnTo>
                    <a:pt x="712470" y="371856"/>
                  </a:lnTo>
                  <a:close/>
                </a:path>
                <a:path w="821689" h="511810">
                  <a:moveTo>
                    <a:pt x="712470" y="124206"/>
                  </a:moveTo>
                  <a:lnTo>
                    <a:pt x="635508" y="124206"/>
                  </a:lnTo>
                  <a:lnTo>
                    <a:pt x="650748" y="139446"/>
                  </a:lnTo>
                  <a:lnTo>
                    <a:pt x="712470" y="139446"/>
                  </a:lnTo>
                  <a:lnTo>
                    <a:pt x="712470" y="124206"/>
                  </a:lnTo>
                  <a:close/>
                </a:path>
                <a:path w="821689" h="511810">
                  <a:moveTo>
                    <a:pt x="712470" y="61722"/>
                  </a:moveTo>
                  <a:lnTo>
                    <a:pt x="635508" y="61722"/>
                  </a:lnTo>
                  <a:lnTo>
                    <a:pt x="650748" y="77724"/>
                  </a:lnTo>
                  <a:lnTo>
                    <a:pt x="712470" y="77724"/>
                  </a:lnTo>
                  <a:lnTo>
                    <a:pt x="712470" y="61722"/>
                  </a:lnTo>
                  <a:close/>
                </a:path>
                <a:path w="821689" h="511810">
                  <a:moveTo>
                    <a:pt x="712470" y="0"/>
                  </a:moveTo>
                  <a:lnTo>
                    <a:pt x="635508" y="0"/>
                  </a:lnTo>
                  <a:lnTo>
                    <a:pt x="650748" y="15240"/>
                  </a:lnTo>
                  <a:lnTo>
                    <a:pt x="712470" y="15240"/>
                  </a:lnTo>
                  <a:lnTo>
                    <a:pt x="712470" y="0"/>
                  </a:lnTo>
                  <a:close/>
                </a:path>
                <a:path w="821689" h="511810">
                  <a:moveTo>
                    <a:pt x="821436" y="496062"/>
                  </a:moveTo>
                  <a:lnTo>
                    <a:pt x="743712" y="496062"/>
                  </a:lnTo>
                  <a:lnTo>
                    <a:pt x="758952" y="511302"/>
                  </a:lnTo>
                  <a:lnTo>
                    <a:pt x="821436" y="511302"/>
                  </a:lnTo>
                  <a:lnTo>
                    <a:pt x="821436" y="496062"/>
                  </a:lnTo>
                  <a:close/>
                </a:path>
                <a:path w="821689" h="511810">
                  <a:moveTo>
                    <a:pt x="821436" y="433578"/>
                  </a:moveTo>
                  <a:lnTo>
                    <a:pt x="743712" y="433578"/>
                  </a:lnTo>
                  <a:lnTo>
                    <a:pt x="758952" y="449580"/>
                  </a:lnTo>
                  <a:lnTo>
                    <a:pt x="821436" y="449580"/>
                  </a:lnTo>
                  <a:lnTo>
                    <a:pt x="821436" y="433578"/>
                  </a:lnTo>
                  <a:close/>
                </a:path>
                <a:path w="821689" h="511810">
                  <a:moveTo>
                    <a:pt x="821436" y="371856"/>
                  </a:moveTo>
                  <a:lnTo>
                    <a:pt x="743712" y="371856"/>
                  </a:lnTo>
                  <a:lnTo>
                    <a:pt x="758952" y="387096"/>
                  </a:lnTo>
                  <a:lnTo>
                    <a:pt x="821436" y="387096"/>
                  </a:lnTo>
                  <a:lnTo>
                    <a:pt x="821436" y="371856"/>
                  </a:lnTo>
                  <a:close/>
                </a:path>
                <a:path w="821689" h="511810">
                  <a:moveTo>
                    <a:pt x="821436" y="124206"/>
                  </a:moveTo>
                  <a:lnTo>
                    <a:pt x="743712" y="124206"/>
                  </a:lnTo>
                  <a:lnTo>
                    <a:pt x="758952" y="139446"/>
                  </a:lnTo>
                  <a:lnTo>
                    <a:pt x="821436" y="139446"/>
                  </a:lnTo>
                  <a:lnTo>
                    <a:pt x="821436" y="124206"/>
                  </a:lnTo>
                  <a:close/>
                </a:path>
                <a:path w="821689" h="511810">
                  <a:moveTo>
                    <a:pt x="821436" y="61722"/>
                  </a:moveTo>
                  <a:lnTo>
                    <a:pt x="743712" y="61722"/>
                  </a:lnTo>
                  <a:lnTo>
                    <a:pt x="758952" y="77724"/>
                  </a:lnTo>
                  <a:lnTo>
                    <a:pt x="821436" y="77724"/>
                  </a:lnTo>
                  <a:lnTo>
                    <a:pt x="821436" y="61722"/>
                  </a:lnTo>
                  <a:close/>
                </a:path>
                <a:path w="821689" h="511810">
                  <a:moveTo>
                    <a:pt x="821436" y="0"/>
                  </a:moveTo>
                  <a:lnTo>
                    <a:pt x="743712" y="0"/>
                  </a:lnTo>
                  <a:lnTo>
                    <a:pt x="758952" y="15240"/>
                  </a:lnTo>
                  <a:lnTo>
                    <a:pt x="821436" y="1524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0063" y="2747771"/>
              <a:ext cx="991869" cy="309880"/>
            </a:xfrm>
            <a:custGeom>
              <a:avLst/>
              <a:gdLst/>
              <a:ahLst/>
              <a:cxnLst/>
              <a:rect l="l" t="t" r="r" b="b"/>
              <a:pathLst>
                <a:path w="991870" h="309880">
                  <a:moveTo>
                    <a:pt x="0" y="309372"/>
                  </a:moveTo>
                  <a:lnTo>
                    <a:pt x="991362" y="309372"/>
                  </a:lnTo>
                  <a:lnTo>
                    <a:pt x="991362" y="0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24523" y="2701289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203" y="46482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108203" y="46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9207" y="3243071"/>
              <a:ext cx="4693285" cy="1100455"/>
            </a:xfrm>
            <a:custGeom>
              <a:avLst/>
              <a:gdLst/>
              <a:ahLst/>
              <a:cxnLst/>
              <a:rect l="l" t="t" r="r" b="b"/>
              <a:pathLst>
                <a:path w="4693284" h="1100454">
                  <a:moveTo>
                    <a:pt x="4197858" y="728471"/>
                  </a:moveTo>
                  <a:lnTo>
                    <a:pt x="4693158" y="728471"/>
                  </a:lnTo>
                  <a:lnTo>
                    <a:pt x="4693158" y="1100327"/>
                  </a:lnTo>
                  <a:lnTo>
                    <a:pt x="0" y="1100327"/>
                  </a:lnTo>
                  <a:lnTo>
                    <a:pt x="0" y="0"/>
                  </a:lnTo>
                  <a:lnTo>
                    <a:pt x="433577" y="0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22305" y="3196589"/>
              <a:ext cx="108585" cy="109220"/>
            </a:xfrm>
            <a:custGeom>
              <a:avLst/>
              <a:gdLst/>
              <a:ahLst/>
              <a:cxnLst/>
              <a:rect l="l" t="t" r="r" b="b"/>
              <a:pathLst>
                <a:path w="108585" h="109220">
                  <a:moveTo>
                    <a:pt x="108203" y="46482"/>
                  </a:moveTo>
                  <a:lnTo>
                    <a:pt x="0" y="0"/>
                  </a:lnTo>
                  <a:lnTo>
                    <a:pt x="0" y="108965"/>
                  </a:lnTo>
                  <a:lnTo>
                    <a:pt x="108203" y="46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38714" y="2747771"/>
              <a:ext cx="3423285" cy="1053465"/>
            </a:xfrm>
            <a:custGeom>
              <a:avLst/>
              <a:gdLst/>
              <a:ahLst/>
              <a:cxnLst/>
              <a:rect l="l" t="t" r="r" b="b"/>
              <a:pathLst>
                <a:path w="3423284" h="1053464">
                  <a:moveTo>
                    <a:pt x="62484" y="1037844"/>
                  </a:moveTo>
                  <a:lnTo>
                    <a:pt x="0" y="1037844"/>
                  </a:lnTo>
                  <a:lnTo>
                    <a:pt x="0" y="1053084"/>
                  </a:lnTo>
                  <a:lnTo>
                    <a:pt x="62484" y="1053084"/>
                  </a:lnTo>
                  <a:lnTo>
                    <a:pt x="62484" y="1037844"/>
                  </a:lnTo>
                  <a:close/>
                </a:path>
                <a:path w="3423284" h="1053464">
                  <a:moveTo>
                    <a:pt x="62484" y="976122"/>
                  </a:moveTo>
                  <a:lnTo>
                    <a:pt x="0" y="976122"/>
                  </a:lnTo>
                  <a:lnTo>
                    <a:pt x="0" y="991362"/>
                  </a:lnTo>
                  <a:lnTo>
                    <a:pt x="62484" y="991362"/>
                  </a:lnTo>
                  <a:lnTo>
                    <a:pt x="62484" y="976122"/>
                  </a:lnTo>
                  <a:close/>
                </a:path>
                <a:path w="3423284" h="1053464">
                  <a:moveTo>
                    <a:pt x="62484" y="913638"/>
                  </a:moveTo>
                  <a:lnTo>
                    <a:pt x="0" y="913638"/>
                  </a:lnTo>
                  <a:lnTo>
                    <a:pt x="0" y="929640"/>
                  </a:lnTo>
                  <a:lnTo>
                    <a:pt x="62484" y="929640"/>
                  </a:lnTo>
                  <a:lnTo>
                    <a:pt x="62484" y="913638"/>
                  </a:lnTo>
                  <a:close/>
                </a:path>
                <a:path w="3423284" h="1053464">
                  <a:moveTo>
                    <a:pt x="170688" y="1037844"/>
                  </a:moveTo>
                  <a:lnTo>
                    <a:pt x="92964" y="1037844"/>
                  </a:lnTo>
                  <a:lnTo>
                    <a:pt x="108966" y="1053084"/>
                  </a:lnTo>
                  <a:lnTo>
                    <a:pt x="170688" y="1053084"/>
                  </a:lnTo>
                  <a:lnTo>
                    <a:pt x="170688" y="1037844"/>
                  </a:lnTo>
                  <a:close/>
                </a:path>
                <a:path w="3423284" h="1053464">
                  <a:moveTo>
                    <a:pt x="170688" y="976122"/>
                  </a:moveTo>
                  <a:lnTo>
                    <a:pt x="92964" y="976122"/>
                  </a:lnTo>
                  <a:lnTo>
                    <a:pt x="108966" y="991362"/>
                  </a:lnTo>
                  <a:lnTo>
                    <a:pt x="170688" y="991362"/>
                  </a:lnTo>
                  <a:lnTo>
                    <a:pt x="170688" y="976122"/>
                  </a:lnTo>
                  <a:close/>
                </a:path>
                <a:path w="3423284" h="1053464">
                  <a:moveTo>
                    <a:pt x="170688" y="913638"/>
                  </a:moveTo>
                  <a:lnTo>
                    <a:pt x="92964" y="913638"/>
                  </a:lnTo>
                  <a:lnTo>
                    <a:pt x="108966" y="929640"/>
                  </a:lnTo>
                  <a:lnTo>
                    <a:pt x="170688" y="929640"/>
                  </a:lnTo>
                  <a:lnTo>
                    <a:pt x="170688" y="913638"/>
                  </a:lnTo>
                  <a:close/>
                </a:path>
                <a:path w="3423284" h="1053464">
                  <a:moveTo>
                    <a:pt x="278892" y="1037844"/>
                  </a:moveTo>
                  <a:lnTo>
                    <a:pt x="201930" y="1037844"/>
                  </a:lnTo>
                  <a:lnTo>
                    <a:pt x="217170" y="1053084"/>
                  </a:lnTo>
                  <a:lnTo>
                    <a:pt x="278892" y="1053084"/>
                  </a:lnTo>
                  <a:lnTo>
                    <a:pt x="278892" y="1037844"/>
                  </a:lnTo>
                  <a:close/>
                </a:path>
                <a:path w="3423284" h="1053464">
                  <a:moveTo>
                    <a:pt x="278892" y="976122"/>
                  </a:moveTo>
                  <a:lnTo>
                    <a:pt x="201930" y="976122"/>
                  </a:lnTo>
                  <a:lnTo>
                    <a:pt x="217170" y="991362"/>
                  </a:lnTo>
                  <a:lnTo>
                    <a:pt x="278892" y="991362"/>
                  </a:lnTo>
                  <a:lnTo>
                    <a:pt x="278892" y="976122"/>
                  </a:lnTo>
                  <a:close/>
                </a:path>
                <a:path w="3423284" h="1053464">
                  <a:moveTo>
                    <a:pt x="278892" y="913638"/>
                  </a:moveTo>
                  <a:lnTo>
                    <a:pt x="201930" y="913638"/>
                  </a:lnTo>
                  <a:lnTo>
                    <a:pt x="217170" y="929640"/>
                  </a:lnTo>
                  <a:lnTo>
                    <a:pt x="278892" y="929640"/>
                  </a:lnTo>
                  <a:lnTo>
                    <a:pt x="278892" y="913638"/>
                  </a:lnTo>
                  <a:close/>
                </a:path>
                <a:path w="3423284" h="1053464">
                  <a:moveTo>
                    <a:pt x="387096" y="1037844"/>
                  </a:moveTo>
                  <a:lnTo>
                    <a:pt x="310134" y="1037844"/>
                  </a:lnTo>
                  <a:lnTo>
                    <a:pt x="325374" y="1053084"/>
                  </a:lnTo>
                  <a:lnTo>
                    <a:pt x="387096" y="1053084"/>
                  </a:lnTo>
                  <a:lnTo>
                    <a:pt x="387096" y="1037844"/>
                  </a:lnTo>
                  <a:close/>
                </a:path>
                <a:path w="3423284" h="1053464">
                  <a:moveTo>
                    <a:pt x="387096" y="976122"/>
                  </a:moveTo>
                  <a:lnTo>
                    <a:pt x="310134" y="976122"/>
                  </a:lnTo>
                  <a:lnTo>
                    <a:pt x="325374" y="991362"/>
                  </a:lnTo>
                  <a:lnTo>
                    <a:pt x="387096" y="991362"/>
                  </a:lnTo>
                  <a:lnTo>
                    <a:pt x="387096" y="976122"/>
                  </a:lnTo>
                  <a:close/>
                </a:path>
                <a:path w="3423284" h="1053464">
                  <a:moveTo>
                    <a:pt x="387096" y="913638"/>
                  </a:moveTo>
                  <a:lnTo>
                    <a:pt x="310134" y="913638"/>
                  </a:lnTo>
                  <a:lnTo>
                    <a:pt x="325374" y="929640"/>
                  </a:lnTo>
                  <a:lnTo>
                    <a:pt x="387096" y="929640"/>
                  </a:lnTo>
                  <a:lnTo>
                    <a:pt x="387096" y="913638"/>
                  </a:lnTo>
                  <a:close/>
                </a:path>
                <a:path w="3423284" h="1053464">
                  <a:moveTo>
                    <a:pt x="496062" y="1037844"/>
                  </a:moveTo>
                  <a:lnTo>
                    <a:pt x="418338" y="1037844"/>
                  </a:lnTo>
                  <a:lnTo>
                    <a:pt x="433578" y="1053084"/>
                  </a:lnTo>
                  <a:lnTo>
                    <a:pt x="496062" y="1053084"/>
                  </a:lnTo>
                  <a:lnTo>
                    <a:pt x="496062" y="1037844"/>
                  </a:lnTo>
                  <a:close/>
                </a:path>
                <a:path w="3423284" h="1053464">
                  <a:moveTo>
                    <a:pt x="496062" y="976122"/>
                  </a:moveTo>
                  <a:lnTo>
                    <a:pt x="418338" y="976122"/>
                  </a:lnTo>
                  <a:lnTo>
                    <a:pt x="433578" y="991362"/>
                  </a:lnTo>
                  <a:lnTo>
                    <a:pt x="496062" y="991362"/>
                  </a:lnTo>
                  <a:lnTo>
                    <a:pt x="496062" y="976122"/>
                  </a:lnTo>
                  <a:close/>
                </a:path>
                <a:path w="3423284" h="1053464">
                  <a:moveTo>
                    <a:pt x="496062" y="913638"/>
                  </a:moveTo>
                  <a:lnTo>
                    <a:pt x="418338" y="913638"/>
                  </a:lnTo>
                  <a:lnTo>
                    <a:pt x="433578" y="929640"/>
                  </a:lnTo>
                  <a:lnTo>
                    <a:pt x="496062" y="929640"/>
                  </a:lnTo>
                  <a:lnTo>
                    <a:pt x="496062" y="913638"/>
                  </a:lnTo>
                  <a:close/>
                </a:path>
                <a:path w="3423284" h="1053464">
                  <a:moveTo>
                    <a:pt x="604266" y="1037844"/>
                  </a:moveTo>
                  <a:lnTo>
                    <a:pt x="526542" y="1037844"/>
                  </a:lnTo>
                  <a:lnTo>
                    <a:pt x="542544" y="1053084"/>
                  </a:lnTo>
                  <a:lnTo>
                    <a:pt x="604266" y="1053084"/>
                  </a:lnTo>
                  <a:lnTo>
                    <a:pt x="604266" y="1037844"/>
                  </a:lnTo>
                  <a:close/>
                </a:path>
                <a:path w="3423284" h="1053464">
                  <a:moveTo>
                    <a:pt x="604266" y="976122"/>
                  </a:moveTo>
                  <a:lnTo>
                    <a:pt x="526542" y="976122"/>
                  </a:lnTo>
                  <a:lnTo>
                    <a:pt x="542544" y="991362"/>
                  </a:lnTo>
                  <a:lnTo>
                    <a:pt x="604266" y="991362"/>
                  </a:lnTo>
                  <a:lnTo>
                    <a:pt x="604266" y="976122"/>
                  </a:lnTo>
                  <a:close/>
                </a:path>
                <a:path w="3423284" h="1053464">
                  <a:moveTo>
                    <a:pt x="604266" y="913638"/>
                  </a:moveTo>
                  <a:lnTo>
                    <a:pt x="526542" y="913638"/>
                  </a:lnTo>
                  <a:lnTo>
                    <a:pt x="542544" y="929640"/>
                  </a:lnTo>
                  <a:lnTo>
                    <a:pt x="604266" y="929640"/>
                  </a:lnTo>
                  <a:lnTo>
                    <a:pt x="604266" y="913638"/>
                  </a:lnTo>
                  <a:close/>
                </a:path>
                <a:path w="3423284" h="1053464">
                  <a:moveTo>
                    <a:pt x="712470" y="1037844"/>
                  </a:moveTo>
                  <a:lnTo>
                    <a:pt x="635508" y="1037844"/>
                  </a:lnTo>
                  <a:lnTo>
                    <a:pt x="650748" y="1053084"/>
                  </a:lnTo>
                  <a:lnTo>
                    <a:pt x="712470" y="1053084"/>
                  </a:lnTo>
                  <a:lnTo>
                    <a:pt x="712470" y="1037844"/>
                  </a:lnTo>
                  <a:close/>
                </a:path>
                <a:path w="3423284" h="1053464">
                  <a:moveTo>
                    <a:pt x="712470" y="976122"/>
                  </a:moveTo>
                  <a:lnTo>
                    <a:pt x="635508" y="976122"/>
                  </a:lnTo>
                  <a:lnTo>
                    <a:pt x="650748" y="991362"/>
                  </a:lnTo>
                  <a:lnTo>
                    <a:pt x="712470" y="991362"/>
                  </a:lnTo>
                  <a:lnTo>
                    <a:pt x="712470" y="976122"/>
                  </a:lnTo>
                  <a:close/>
                </a:path>
                <a:path w="3423284" h="1053464">
                  <a:moveTo>
                    <a:pt x="712470" y="913638"/>
                  </a:moveTo>
                  <a:lnTo>
                    <a:pt x="635508" y="913638"/>
                  </a:lnTo>
                  <a:lnTo>
                    <a:pt x="650748" y="929640"/>
                  </a:lnTo>
                  <a:lnTo>
                    <a:pt x="712470" y="929640"/>
                  </a:lnTo>
                  <a:lnTo>
                    <a:pt x="712470" y="913638"/>
                  </a:lnTo>
                  <a:close/>
                </a:path>
                <a:path w="3423284" h="1053464">
                  <a:moveTo>
                    <a:pt x="821436" y="1037844"/>
                  </a:moveTo>
                  <a:lnTo>
                    <a:pt x="743712" y="1037844"/>
                  </a:lnTo>
                  <a:lnTo>
                    <a:pt x="758952" y="1053084"/>
                  </a:lnTo>
                  <a:lnTo>
                    <a:pt x="821436" y="1053084"/>
                  </a:lnTo>
                  <a:lnTo>
                    <a:pt x="821436" y="1037844"/>
                  </a:lnTo>
                  <a:close/>
                </a:path>
                <a:path w="3423284" h="1053464">
                  <a:moveTo>
                    <a:pt x="821436" y="976122"/>
                  </a:moveTo>
                  <a:lnTo>
                    <a:pt x="743712" y="976122"/>
                  </a:lnTo>
                  <a:lnTo>
                    <a:pt x="758952" y="991362"/>
                  </a:lnTo>
                  <a:lnTo>
                    <a:pt x="821436" y="991362"/>
                  </a:lnTo>
                  <a:lnTo>
                    <a:pt x="821436" y="976122"/>
                  </a:lnTo>
                  <a:close/>
                </a:path>
                <a:path w="3423284" h="1053464">
                  <a:moveTo>
                    <a:pt x="821436" y="913638"/>
                  </a:moveTo>
                  <a:lnTo>
                    <a:pt x="743712" y="913638"/>
                  </a:lnTo>
                  <a:lnTo>
                    <a:pt x="758952" y="929640"/>
                  </a:lnTo>
                  <a:lnTo>
                    <a:pt x="821436" y="929640"/>
                  </a:lnTo>
                  <a:lnTo>
                    <a:pt x="821436" y="913638"/>
                  </a:lnTo>
                  <a:close/>
                </a:path>
                <a:path w="3423284" h="1053464">
                  <a:moveTo>
                    <a:pt x="2663952" y="1037844"/>
                  </a:moveTo>
                  <a:lnTo>
                    <a:pt x="2602230" y="1037844"/>
                  </a:lnTo>
                  <a:lnTo>
                    <a:pt x="2602230" y="1053084"/>
                  </a:lnTo>
                  <a:lnTo>
                    <a:pt x="2663952" y="1053084"/>
                  </a:lnTo>
                  <a:lnTo>
                    <a:pt x="2663952" y="1037844"/>
                  </a:lnTo>
                  <a:close/>
                </a:path>
                <a:path w="3423284" h="1053464">
                  <a:moveTo>
                    <a:pt x="2663952" y="976122"/>
                  </a:moveTo>
                  <a:lnTo>
                    <a:pt x="2602230" y="976122"/>
                  </a:lnTo>
                  <a:lnTo>
                    <a:pt x="2602230" y="991362"/>
                  </a:lnTo>
                  <a:lnTo>
                    <a:pt x="2663952" y="991362"/>
                  </a:lnTo>
                  <a:lnTo>
                    <a:pt x="2663952" y="976122"/>
                  </a:lnTo>
                  <a:close/>
                </a:path>
                <a:path w="3423284" h="1053464">
                  <a:moveTo>
                    <a:pt x="2663952" y="913638"/>
                  </a:moveTo>
                  <a:lnTo>
                    <a:pt x="2602230" y="913638"/>
                  </a:lnTo>
                  <a:lnTo>
                    <a:pt x="2602230" y="929640"/>
                  </a:lnTo>
                  <a:lnTo>
                    <a:pt x="2663952" y="929640"/>
                  </a:lnTo>
                  <a:lnTo>
                    <a:pt x="2663952" y="913638"/>
                  </a:lnTo>
                  <a:close/>
                </a:path>
                <a:path w="3423284" h="1053464">
                  <a:moveTo>
                    <a:pt x="2663952" y="123444"/>
                  </a:moveTo>
                  <a:lnTo>
                    <a:pt x="2602230" y="123444"/>
                  </a:lnTo>
                  <a:lnTo>
                    <a:pt x="2602230" y="139446"/>
                  </a:lnTo>
                  <a:lnTo>
                    <a:pt x="2663952" y="139446"/>
                  </a:lnTo>
                  <a:lnTo>
                    <a:pt x="2663952" y="123444"/>
                  </a:lnTo>
                  <a:close/>
                </a:path>
                <a:path w="3423284" h="1053464">
                  <a:moveTo>
                    <a:pt x="2663952" y="61722"/>
                  </a:moveTo>
                  <a:lnTo>
                    <a:pt x="2602230" y="61722"/>
                  </a:lnTo>
                  <a:lnTo>
                    <a:pt x="2602230" y="76962"/>
                  </a:lnTo>
                  <a:lnTo>
                    <a:pt x="2663952" y="76962"/>
                  </a:lnTo>
                  <a:lnTo>
                    <a:pt x="2663952" y="61722"/>
                  </a:lnTo>
                  <a:close/>
                </a:path>
                <a:path w="3423284" h="1053464">
                  <a:moveTo>
                    <a:pt x="2663952" y="0"/>
                  </a:moveTo>
                  <a:lnTo>
                    <a:pt x="2602230" y="0"/>
                  </a:lnTo>
                  <a:lnTo>
                    <a:pt x="2602230" y="15240"/>
                  </a:lnTo>
                  <a:lnTo>
                    <a:pt x="2663952" y="15240"/>
                  </a:lnTo>
                  <a:lnTo>
                    <a:pt x="2663952" y="0"/>
                  </a:lnTo>
                  <a:close/>
                </a:path>
                <a:path w="3423284" h="1053464">
                  <a:moveTo>
                    <a:pt x="2772918" y="1037844"/>
                  </a:moveTo>
                  <a:lnTo>
                    <a:pt x="2695194" y="1037844"/>
                  </a:lnTo>
                  <a:lnTo>
                    <a:pt x="2710434" y="1053084"/>
                  </a:lnTo>
                  <a:lnTo>
                    <a:pt x="2772918" y="1053084"/>
                  </a:lnTo>
                  <a:lnTo>
                    <a:pt x="2772918" y="1037844"/>
                  </a:lnTo>
                  <a:close/>
                </a:path>
                <a:path w="3423284" h="1053464">
                  <a:moveTo>
                    <a:pt x="2772918" y="976122"/>
                  </a:moveTo>
                  <a:lnTo>
                    <a:pt x="2695194" y="976122"/>
                  </a:lnTo>
                  <a:lnTo>
                    <a:pt x="2710434" y="991362"/>
                  </a:lnTo>
                  <a:lnTo>
                    <a:pt x="2772918" y="991362"/>
                  </a:lnTo>
                  <a:lnTo>
                    <a:pt x="2772918" y="976122"/>
                  </a:lnTo>
                  <a:close/>
                </a:path>
                <a:path w="3423284" h="1053464">
                  <a:moveTo>
                    <a:pt x="2772918" y="913638"/>
                  </a:moveTo>
                  <a:lnTo>
                    <a:pt x="2695194" y="913638"/>
                  </a:lnTo>
                  <a:lnTo>
                    <a:pt x="2710434" y="929640"/>
                  </a:lnTo>
                  <a:lnTo>
                    <a:pt x="2772918" y="929640"/>
                  </a:lnTo>
                  <a:lnTo>
                    <a:pt x="2772918" y="913638"/>
                  </a:lnTo>
                  <a:close/>
                </a:path>
                <a:path w="3423284" h="1053464">
                  <a:moveTo>
                    <a:pt x="2772918" y="123444"/>
                  </a:moveTo>
                  <a:lnTo>
                    <a:pt x="2695194" y="123444"/>
                  </a:lnTo>
                  <a:lnTo>
                    <a:pt x="2710434" y="139446"/>
                  </a:lnTo>
                  <a:lnTo>
                    <a:pt x="2772918" y="139446"/>
                  </a:lnTo>
                  <a:lnTo>
                    <a:pt x="2772918" y="123444"/>
                  </a:lnTo>
                  <a:close/>
                </a:path>
                <a:path w="3423284" h="1053464">
                  <a:moveTo>
                    <a:pt x="2772918" y="61722"/>
                  </a:moveTo>
                  <a:lnTo>
                    <a:pt x="2695194" y="61722"/>
                  </a:lnTo>
                  <a:lnTo>
                    <a:pt x="2710434" y="76962"/>
                  </a:lnTo>
                  <a:lnTo>
                    <a:pt x="2772918" y="76962"/>
                  </a:lnTo>
                  <a:lnTo>
                    <a:pt x="2772918" y="61722"/>
                  </a:lnTo>
                  <a:close/>
                </a:path>
                <a:path w="3423284" h="1053464">
                  <a:moveTo>
                    <a:pt x="2772918" y="0"/>
                  </a:moveTo>
                  <a:lnTo>
                    <a:pt x="2695194" y="0"/>
                  </a:lnTo>
                  <a:lnTo>
                    <a:pt x="2710434" y="15240"/>
                  </a:lnTo>
                  <a:lnTo>
                    <a:pt x="2772918" y="15240"/>
                  </a:lnTo>
                  <a:lnTo>
                    <a:pt x="2772918" y="0"/>
                  </a:lnTo>
                  <a:close/>
                </a:path>
                <a:path w="3423284" h="1053464">
                  <a:moveTo>
                    <a:pt x="2881109" y="1037844"/>
                  </a:moveTo>
                  <a:lnTo>
                    <a:pt x="2803385" y="1037844"/>
                  </a:lnTo>
                  <a:lnTo>
                    <a:pt x="2819387" y="1053084"/>
                  </a:lnTo>
                  <a:lnTo>
                    <a:pt x="2881109" y="1053084"/>
                  </a:lnTo>
                  <a:lnTo>
                    <a:pt x="2881109" y="1037844"/>
                  </a:lnTo>
                  <a:close/>
                </a:path>
                <a:path w="3423284" h="1053464">
                  <a:moveTo>
                    <a:pt x="2881109" y="976122"/>
                  </a:moveTo>
                  <a:lnTo>
                    <a:pt x="2803385" y="976122"/>
                  </a:lnTo>
                  <a:lnTo>
                    <a:pt x="2819387" y="991362"/>
                  </a:lnTo>
                  <a:lnTo>
                    <a:pt x="2881109" y="991362"/>
                  </a:lnTo>
                  <a:lnTo>
                    <a:pt x="2881109" y="976122"/>
                  </a:lnTo>
                  <a:close/>
                </a:path>
                <a:path w="3423284" h="1053464">
                  <a:moveTo>
                    <a:pt x="2881109" y="913638"/>
                  </a:moveTo>
                  <a:lnTo>
                    <a:pt x="2803385" y="913638"/>
                  </a:lnTo>
                  <a:lnTo>
                    <a:pt x="2819387" y="929640"/>
                  </a:lnTo>
                  <a:lnTo>
                    <a:pt x="2881109" y="929640"/>
                  </a:lnTo>
                  <a:lnTo>
                    <a:pt x="2881109" y="913638"/>
                  </a:lnTo>
                  <a:close/>
                </a:path>
                <a:path w="3423284" h="1053464">
                  <a:moveTo>
                    <a:pt x="2881109" y="123444"/>
                  </a:moveTo>
                  <a:lnTo>
                    <a:pt x="2803385" y="123444"/>
                  </a:lnTo>
                  <a:lnTo>
                    <a:pt x="2819387" y="139446"/>
                  </a:lnTo>
                  <a:lnTo>
                    <a:pt x="2881109" y="139446"/>
                  </a:lnTo>
                  <a:lnTo>
                    <a:pt x="2881109" y="123444"/>
                  </a:lnTo>
                  <a:close/>
                </a:path>
                <a:path w="3423284" h="1053464">
                  <a:moveTo>
                    <a:pt x="2881109" y="61722"/>
                  </a:moveTo>
                  <a:lnTo>
                    <a:pt x="2803385" y="61722"/>
                  </a:lnTo>
                  <a:lnTo>
                    <a:pt x="2819387" y="76962"/>
                  </a:lnTo>
                  <a:lnTo>
                    <a:pt x="2881109" y="76962"/>
                  </a:lnTo>
                  <a:lnTo>
                    <a:pt x="2881109" y="61722"/>
                  </a:lnTo>
                  <a:close/>
                </a:path>
                <a:path w="3423284" h="1053464">
                  <a:moveTo>
                    <a:pt x="2881109" y="0"/>
                  </a:moveTo>
                  <a:lnTo>
                    <a:pt x="2803385" y="0"/>
                  </a:lnTo>
                  <a:lnTo>
                    <a:pt x="2819387" y="15240"/>
                  </a:lnTo>
                  <a:lnTo>
                    <a:pt x="2881109" y="15240"/>
                  </a:lnTo>
                  <a:lnTo>
                    <a:pt x="2881109" y="0"/>
                  </a:lnTo>
                  <a:close/>
                </a:path>
                <a:path w="3423284" h="1053464">
                  <a:moveTo>
                    <a:pt x="2989313" y="1037844"/>
                  </a:moveTo>
                  <a:lnTo>
                    <a:pt x="2912364" y="1037844"/>
                  </a:lnTo>
                  <a:lnTo>
                    <a:pt x="2927604" y="1053084"/>
                  </a:lnTo>
                  <a:lnTo>
                    <a:pt x="2989313" y="1053084"/>
                  </a:lnTo>
                  <a:lnTo>
                    <a:pt x="2989313" y="1037844"/>
                  </a:lnTo>
                  <a:close/>
                </a:path>
                <a:path w="3423284" h="1053464">
                  <a:moveTo>
                    <a:pt x="2989313" y="976122"/>
                  </a:moveTo>
                  <a:lnTo>
                    <a:pt x="2912364" y="976122"/>
                  </a:lnTo>
                  <a:lnTo>
                    <a:pt x="2927604" y="991362"/>
                  </a:lnTo>
                  <a:lnTo>
                    <a:pt x="2989313" y="991362"/>
                  </a:lnTo>
                  <a:lnTo>
                    <a:pt x="2989313" y="976122"/>
                  </a:lnTo>
                  <a:close/>
                </a:path>
                <a:path w="3423284" h="1053464">
                  <a:moveTo>
                    <a:pt x="2989313" y="913638"/>
                  </a:moveTo>
                  <a:lnTo>
                    <a:pt x="2912364" y="913638"/>
                  </a:lnTo>
                  <a:lnTo>
                    <a:pt x="2927604" y="929640"/>
                  </a:lnTo>
                  <a:lnTo>
                    <a:pt x="2989313" y="929640"/>
                  </a:lnTo>
                  <a:lnTo>
                    <a:pt x="2989313" y="913638"/>
                  </a:lnTo>
                  <a:close/>
                </a:path>
                <a:path w="3423284" h="1053464">
                  <a:moveTo>
                    <a:pt x="2989313" y="123444"/>
                  </a:moveTo>
                  <a:lnTo>
                    <a:pt x="2912364" y="123444"/>
                  </a:lnTo>
                  <a:lnTo>
                    <a:pt x="2927604" y="139446"/>
                  </a:lnTo>
                  <a:lnTo>
                    <a:pt x="2989313" y="139446"/>
                  </a:lnTo>
                  <a:lnTo>
                    <a:pt x="2989313" y="123444"/>
                  </a:lnTo>
                  <a:close/>
                </a:path>
                <a:path w="3423284" h="1053464">
                  <a:moveTo>
                    <a:pt x="2989313" y="61722"/>
                  </a:moveTo>
                  <a:lnTo>
                    <a:pt x="2912364" y="61722"/>
                  </a:lnTo>
                  <a:lnTo>
                    <a:pt x="2927604" y="76962"/>
                  </a:lnTo>
                  <a:lnTo>
                    <a:pt x="2989313" y="76962"/>
                  </a:lnTo>
                  <a:lnTo>
                    <a:pt x="2989313" y="61722"/>
                  </a:lnTo>
                  <a:close/>
                </a:path>
                <a:path w="3423284" h="1053464">
                  <a:moveTo>
                    <a:pt x="2989313" y="0"/>
                  </a:moveTo>
                  <a:lnTo>
                    <a:pt x="2912364" y="0"/>
                  </a:lnTo>
                  <a:lnTo>
                    <a:pt x="2927604" y="15240"/>
                  </a:lnTo>
                  <a:lnTo>
                    <a:pt x="2989313" y="15240"/>
                  </a:lnTo>
                  <a:lnTo>
                    <a:pt x="2989313" y="0"/>
                  </a:lnTo>
                  <a:close/>
                </a:path>
                <a:path w="3423284" h="1053464">
                  <a:moveTo>
                    <a:pt x="3098292" y="1037844"/>
                  </a:moveTo>
                  <a:lnTo>
                    <a:pt x="3020568" y="1037844"/>
                  </a:lnTo>
                  <a:lnTo>
                    <a:pt x="3035808" y="1053084"/>
                  </a:lnTo>
                  <a:lnTo>
                    <a:pt x="3098292" y="1053084"/>
                  </a:lnTo>
                  <a:lnTo>
                    <a:pt x="3098292" y="1037844"/>
                  </a:lnTo>
                  <a:close/>
                </a:path>
                <a:path w="3423284" h="1053464">
                  <a:moveTo>
                    <a:pt x="3098292" y="976122"/>
                  </a:moveTo>
                  <a:lnTo>
                    <a:pt x="3020568" y="976122"/>
                  </a:lnTo>
                  <a:lnTo>
                    <a:pt x="3035808" y="991362"/>
                  </a:lnTo>
                  <a:lnTo>
                    <a:pt x="3098292" y="991362"/>
                  </a:lnTo>
                  <a:lnTo>
                    <a:pt x="3098292" y="976122"/>
                  </a:lnTo>
                  <a:close/>
                </a:path>
                <a:path w="3423284" h="1053464">
                  <a:moveTo>
                    <a:pt x="3098292" y="913638"/>
                  </a:moveTo>
                  <a:lnTo>
                    <a:pt x="3020568" y="913638"/>
                  </a:lnTo>
                  <a:lnTo>
                    <a:pt x="3035808" y="929640"/>
                  </a:lnTo>
                  <a:lnTo>
                    <a:pt x="3098292" y="929640"/>
                  </a:lnTo>
                  <a:lnTo>
                    <a:pt x="3098292" y="913638"/>
                  </a:lnTo>
                  <a:close/>
                </a:path>
                <a:path w="3423284" h="1053464">
                  <a:moveTo>
                    <a:pt x="3098292" y="123444"/>
                  </a:moveTo>
                  <a:lnTo>
                    <a:pt x="3020568" y="123444"/>
                  </a:lnTo>
                  <a:lnTo>
                    <a:pt x="3035808" y="139446"/>
                  </a:lnTo>
                  <a:lnTo>
                    <a:pt x="3098292" y="139446"/>
                  </a:lnTo>
                  <a:lnTo>
                    <a:pt x="3098292" y="123444"/>
                  </a:lnTo>
                  <a:close/>
                </a:path>
                <a:path w="3423284" h="1053464">
                  <a:moveTo>
                    <a:pt x="3098292" y="61722"/>
                  </a:moveTo>
                  <a:lnTo>
                    <a:pt x="3020568" y="61722"/>
                  </a:lnTo>
                  <a:lnTo>
                    <a:pt x="3035808" y="76962"/>
                  </a:lnTo>
                  <a:lnTo>
                    <a:pt x="3098292" y="76962"/>
                  </a:lnTo>
                  <a:lnTo>
                    <a:pt x="3098292" y="61722"/>
                  </a:lnTo>
                  <a:close/>
                </a:path>
                <a:path w="3423284" h="1053464">
                  <a:moveTo>
                    <a:pt x="3098292" y="0"/>
                  </a:moveTo>
                  <a:lnTo>
                    <a:pt x="3020568" y="0"/>
                  </a:lnTo>
                  <a:lnTo>
                    <a:pt x="3035808" y="15240"/>
                  </a:lnTo>
                  <a:lnTo>
                    <a:pt x="3098292" y="15240"/>
                  </a:lnTo>
                  <a:lnTo>
                    <a:pt x="3098292" y="0"/>
                  </a:lnTo>
                  <a:close/>
                </a:path>
                <a:path w="3423284" h="1053464">
                  <a:moveTo>
                    <a:pt x="3206483" y="1037844"/>
                  </a:moveTo>
                  <a:lnTo>
                    <a:pt x="3128759" y="1037844"/>
                  </a:lnTo>
                  <a:lnTo>
                    <a:pt x="3144761" y="1053084"/>
                  </a:lnTo>
                  <a:lnTo>
                    <a:pt x="3206483" y="1053084"/>
                  </a:lnTo>
                  <a:lnTo>
                    <a:pt x="3206483" y="1037844"/>
                  </a:lnTo>
                  <a:close/>
                </a:path>
                <a:path w="3423284" h="1053464">
                  <a:moveTo>
                    <a:pt x="3206483" y="976122"/>
                  </a:moveTo>
                  <a:lnTo>
                    <a:pt x="3128759" y="976122"/>
                  </a:lnTo>
                  <a:lnTo>
                    <a:pt x="3144761" y="991362"/>
                  </a:lnTo>
                  <a:lnTo>
                    <a:pt x="3206483" y="991362"/>
                  </a:lnTo>
                  <a:lnTo>
                    <a:pt x="3206483" y="976122"/>
                  </a:lnTo>
                  <a:close/>
                </a:path>
                <a:path w="3423284" h="1053464">
                  <a:moveTo>
                    <a:pt x="3206483" y="913638"/>
                  </a:moveTo>
                  <a:lnTo>
                    <a:pt x="3128759" y="913638"/>
                  </a:lnTo>
                  <a:lnTo>
                    <a:pt x="3144761" y="929640"/>
                  </a:lnTo>
                  <a:lnTo>
                    <a:pt x="3206483" y="929640"/>
                  </a:lnTo>
                  <a:lnTo>
                    <a:pt x="3206483" y="913638"/>
                  </a:lnTo>
                  <a:close/>
                </a:path>
                <a:path w="3423284" h="1053464">
                  <a:moveTo>
                    <a:pt x="3206483" y="123444"/>
                  </a:moveTo>
                  <a:lnTo>
                    <a:pt x="3128759" y="123444"/>
                  </a:lnTo>
                  <a:lnTo>
                    <a:pt x="3144761" y="139446"/>
                  </a:lnTo>
                  <a:lnTo>
                    <a:pt x="3206483" y="139446"/>
                  </a:lnTo>
                  <a:lnTo>
                    <a:pt x="3206483" y="123444"/>
                  </a:lnTo>
                  <a:close/>
                </a:path>
                <a:path w="3423284" h="1053464">
                  <a:moveTo>
                    <a:pt x="3206483" y="61722"/>
                  </a:moveTo>
                  <a:lnTo>
                    <a:pt x="3128759" y="61722"/>
                  </a:lnTo>
                  <a:lnTo>
                    <a:pt x="3144761" y="76962"/>
                  </a:lnTo>
                  <a:lnTo>
                    <a:pt x="3206483" y="76962"/>
                  </a:lnTo>
                  <a:lnTo>
                    <a:pt x="3206483" y="61722"/>
                  </a:lnTo>
                  <a:close/>
                </a:path>
                <a:path w="3423284" h="1053464">
                  <a:moveTo>
                    <a:pt x="3206483" y="0"/>
                  </a:moveTo>
                  <a:lnTo>
                    <a:pt x="3128759" y="0"/>
                  </a:lnTo>
                  <a:lnTo>
                    <a:pt x="3144761" y="15240"/>
                  </a:lnTo>
                  <a:lnTo>
                    <a:pt x="3206483" y="15240"/>
                  </a:lnTo>
                  <a:lnTo>
                    <a:pt x="3206483" y="0"/>
                  </a:lnTo>
                  <a:close/>
                </a:path>
                <a:path w="3423284" h="1053464">
                  <a:moveTo>
                    <a:pt x="3314687" y="1037844"/>
                  </a:moveTo>
                  <a:lnTo>
                    <a:pt x="3236963" y="1037844"/>
                  </a:lnTo>
                  <a:lnTo>
                    <a:pt x="3252978" y="1053084"/>
                  </a:lnTo>
                  <a:lnTo>
                    <a:pt x="3314687" y="1053084"/>
                  </a:lnTo>
                  <a:lnTo>
                    <a:pt x="3314687" y="1037844"/>
                  </a:lnTo>
                  <a:close/>
                </a:path>
                <a:path w="3423284" h="1053464">
                  <a:moveTo>
                    <a:pt x="3314687" y="976122"/>
                  </a:moveTo>
                  <a:lnTo>
                    <a:pt x="3236963" y="976122"/>
                  </a:lnTo>
                  <a:lnTo>
                    <a:pt x="3252978" y="991362"/>
                  </a:lnTo>
                  <a:lnTo>
                    <a:pt x="3314687" y="991362"/>
                  </a:lnTo>
                  <a:lnTo>
                    <a:pt x="3314687" y="976122"/>
                  </a:lnTo>
                  <a:close/>
                </a:path>
                <a:path w="3423284" h="1053464">
                  <a:moveTo>
                    <a:pt x="3314687" y="913638"/>
                  </a:moveTo>
                  <a:lnTo>
                    <a:pt x="3236963" y="913638"/>
                  </a:lnTo>
                  <a:lnTo>
                    <a:pt x="3252978" y="929640"/>
                  </a:lnTo>
                  <a:lnTo>
                    <a:pt x="3314687" y="929640"/>
                  </a:lnTo>
                  <a:lnTo>
                    <a:pt x="3314687" y="913638"/>
                  </a:lnTo>
                  <a:close/>
                </a:path>
                <a:path w="3423284" h="1053464">
                  <a:moveTo>
                    <a:pt x="3314687" y="123444"/>
                  </a:moveTo>
                  <a:lnTo>
                    <a:pt x="3236963" y="123444"/>
                  </a:lnTo>
                  <a:lnTo>
                    <a:pt x="3252978" y="139446"/>
                  </a:lnTo>
                  <a:lnTo>
                    <a:pt x="3314687" y="139446"/>
                  </a:lnTo>
                  <a:lnTo>
                    <a:pt x="3314687" y="123444"/>
                  </a:lnTo>
                  <a:close/>
                </a:path>
                <a:path w="3423284" h="1053464">
                  <a:moveTo>
                    <a:pt x="3314687" y="61722"/>
                  </a:moveTo>
                  <a:lnTo>
                    <a:pt x="3236963" y="61722"/>
                  </a:lnTo>
                  <a:lnTo>
                    <a:pt x="3252978" y="76962"/>
                  </a:lnTo>
                  <a:lnTo>
                    <a:pt x="3314687" y="76962"/>
                  </a:lnTo>
                  <a:lnTo>
                    <a:pt x="3314687" y="61722"/>
                  </a:lnTo>
                  <a:close/>
                </a:path>
                <a:path w="3423284" h="1053464">
                  <a:moveTo>
                    <a:pt x="3314687" y="0"/>
                  </a:moveTo>
                  <a:lnTo>
                    <a:pt x="3236963" y="0"/>
                  </a:lnTo>
                  <a:lnTo>
                    <a:pt x="3252978" y="15240"/>
                  </a:lnTo>
                  <a:lnTo>
                    <a:pt x="3314687" y="15240"/>
                  </a:lnTo>
                  <a:lnTo>
                    <a:pt x="3314687" y="0"/>
                  </a:lnTo>
                  <a:close/>
                </a:path>
                <a:path w="3423284" h="1053464">
                  <a:moveTo>
                    <a:pt x="3422904" y="1037844"/>
                  </a:moveTo>
                  <a:lnTo>
                    <a:pt x="3345942" y="1037844"/>
                  </a:lnTo>
                  <a:lnTo>
                    <a:pt x="3361182" y="1053084"/>
                  </a:lnTo>
                  <a:lnTo>
                    <a:pt x="3422904" y="1053084"/>
                  </a:lnTo>
                  <a:lnTo>
                    <a:pt x="3422904" y="1037844"/>
                  </a:lnTo>
                  <a:close/>
                </a:path>
                <a:path w="3423284" h="1053464">
                  <a:moveTo>
                    <a:pt x="3422904" y="976122"/>
                  </a:moveTo>
                  <a:lnTo>
                    <a:pt x="3345942" y="976122"/>
                  </a:lnTo>
                  <a:lnTo>
                    <a:pt x="3361182" y="991362"/>
                  </a:lnTo>
                  <a:lnTo>
                    <a:pt x="3422904" y="991362"/>
                  </a:lnTo>
                  <a:lnTo>
                    <a:pt x="3422904" y="976122"/>
                  </a:lnTo>
                  <a:close/>
                </a:path>
                <a:path w="3423284" h="1053464">
                  <a:moveTo>
                    <a:pt x="3422904" y="913638"/>
                  </a:moveTo>
                  <a:lnTo>
                    <a:pt x="3345942" y="913638"/>
                  </a:lnTo>
                  <a:lnTo>
                    <a:pt x="3361182" y="929640"/>
                  </a:lnTo>
                  <a:lnTo>
                    <a:pt x="3422904" y="929640"/>
                  </a:lnTo>
                  <a:lnTo>
                    <a:pt x="3422904" y="913638"/>
                  </a:lnTo>
                  <a:close/>
                </a:path>
                <a:path w="3423284" h="1053464">
                  <a:moveTo>
                    <a:pt x="3422904" y="61722"/>
                  </a:moveTo>
                  <a:lnTo>
                    <a:pt x="3345942" y="61722"/>
                  </a:lnTo>
                  <a:lnTo>
                    <a:pt x="3361182" y="76962"/>
                  </a:lnTo>
                  <a:lnTo>
                    <a:pt x="3422904" y="76962"/>
                  </a:lnTo>
                  <a:lnTo>
                    <a:pt x="3422904" y="61722"/>
                  </a:lnTo>
                  <a:close/>
                </a:path>
                <a:path w="3423284" h="1053464">
                  <a:moveTo>
                    <a:pt x="3422904" y="0"/>
                  </a:moveTo>
                  <a:lnTo>
                    <a:pt x="3345942" y="0"/>
                  </a:lnTo>
                  <a:lnTo>
                    <a:pt x="3361182" y="15240"/>
                  </a:lnTo>
                  <a:lnTo>
                    <a:pt x="3422904" y="15240"/>
                  </a:lnTo>
                  <a:lnTo>
                    <a:pt x="342290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5677" y="2871215"/>
              <a:ext cx="186055" cy="16510"/>
            </a:xfrm>
            <a:custGeom>
              <a:avLst/>
              <a:gdLst/>
              <a:ahLst/>
              <a:cxnLst/>
              <a:rect l="l" t="t" r="r" b="b"/>
              <a:pathLst>
                <a:path w="186054" h="16510">
                  <a:moveTo>
                    <a:pt x="77724" y="0"/>
                  </a:moveTo>
                  <a:lnTo>
                    <a:pt x="0" y="0"/>
                  </a:lnTo>
                  <a:lnTo>
                    <a:pt x="16014" y="16002"/>
                  </a:lnTo>
                  <a:lnTo>
                    <a:pt x="77724" y="16002"/>
                  </a:lnTo>
                  <a:lnTo>
                    <a:pt x="77724" y="0"/>
                  </a:lnTo>
                  <a:close/>
                </a:path>
                <a:path w="186054" h="16510">
                  <a:moveTo>
                    <a:pt x="185940" y="0"/>
                  </a:moveTo>
                  <a:lnTo>
                    <a:pt x="108978" y="0"/>
                  </a:lnTo>
                  <a:lnTo>
                    <a:pt x="124218" y="16002"/>
                  </a:lnTo>
                  <a:lnTo>
                    <a:pt x="185940" y="16002"/>
                  </a:lnTo>
                  <a:lnTo>
                    <a:pt x="18594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816725" y="2623566"/>
            <a:ext cx="1115060" cy="1487170"/>
          </a:xfrm>
          <a:prstGeom prst="rect">
            <a:avLst/>
          </a:prstGeom>
          <a:ln w="154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  <a:tabLst>
                <a:tab pos="619760" algn="l"/>
              </a:tabLst>
            </a:pPr>
            <a:r>
              <a:rPr sz="1450" spc="-5" dirty="0">
                <a:latin typeface="Courier New"/>
                <a:cs typeface="Courier New"/>
              </a:rPr>
              <a:t>jr	</a:t>
            </a:r>
            <a:r>
              <a:rPr sz="1450" spc="-20" dirty="0">
                <a:latin typeface="Courier New"/>
                <a:cs typeface="Courier New"/>
              </a:rPr>
              <a:t>$ra</a:t>
            </a:r>
            <a:endParaRPr sz="1450"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84812" y="2290445"/>
            <a:ext cx="2741295" cy="1534160"/>
            <a:chOff x="5384812" y="2290445"/>
            <a:chExt cx="2741295" cy="1534160"/>
          </a:xfrm>
        </p:grpSpPr>
        <p:sp>
          <p:nvSpPr>
            <p:cNvPr id="41" name="object 41"/>
            <p:cNvSpPr/>
            <p:nvPr/>
          </p:nvSpPr>
          <p:spPr>
            <a:xfrm>
              <a:off x="5392559" y="2298192"/>
              <a:ext cx="123825" cy="1503045"/>
            </a:xfrm>
            <a:custGeom>
              <a:avLst/>
              <a:gdLst/>
              <a:ahLst/>
              <a:cxnLst/>
              <a:rect l="l" t="t" r="r" b="b"/>
              <a:pathLst>
                <a:path w="123825" h="1503045">
                  <a:moveTo>
                    <a:pt x="0" y="0"/>
                  </a:moveTo>
                  <a:lnTo>
                    <a:pt x="45720" y="15239"/>
                  </a:lnTo>
                  <a:lnTo>
                    <a:pt x="61722" y="31241"/>
                  </a:lnTo>
                  <a:lnTo>
                    <a:pt x="61722" y="108203"/>
                  </a:lnTo>
                  <a:lnTo>
                    <a:pt x="76962" y="124206"/>
                  </a:lnTo>
                  <a:lnTo>
                    <a:pt x="123444" y="124206"/>
                  </a:lnTo>
                  <a:lnTo>
                    <a:pt x="76962" y="139445"/>
                  </a:lnTo>
                  <a:lnTo>
                    <a:pt x="61722" y="154685"/>
                  </a:lnTo>
                  <a:lnTo>
                    <a:pt x="61722" y="232409"/>
                  </a:lnTo>
                  <a:lnTo>
                    <a:pt x="45720" y="247650"/>
                  </a:lnTo>
                  <a:lnTo>
                    <a:pt x="0" y="247650"/>
                  </a:lnTo>
                </a:path>
                <a:path w="123825" h="1503045">
                  <a:moveTo>
                    <a:pt x="0" y="1255013"/>
                  </a:moveTo>
                  <a:lnTo>
                    <a:pt x="45720" y="1255013"/>
                  </a:lnTo>
                  <a:lnTo>
                    <a:pt x="61722" y="1270253"/>
                  </a:lnTo>
                  <a:lnTo>
                    <a:pt x="61722" y="1347977"/>
                  </a:lnTo>
                  <a:lnTo>
                    <a:pt x="76962" y="1363217"/>
                  </a:lnTo>
                  <a:lnTo>
                    <a:pt x="123444" y="1379219"/>
                  </a:lnTo>
                  <a:lnTo>
                    <a:pt x="76962" y="1379219"/>
                  </a:lnTo>
                  <a:lnTo>
                    <a:pt x="61722" y="1394459"/>
                  </a:lnTo>
                  <a:lnTo>
                    <a:pt x="61722" y="1472183"/>
                  </a:lnTo>
                  <a:lnTo>
                    <a:pt x="45720" y="1487423"/>
                  </a:lnTo>
                  <a:lnTo>
                    <a:pt x="0" y="1502663"/>
                  </a:lnTo>
                </a:path>
                <a:path w="123825" h="1503045">
                  <a:moveTo>
                    <a:pt x="0" y="449579"/>
                  </a:moveTo>
                  <a:lnTo>
                    <a:pt x="45720" y="449579"/>
                  </a:lnTo>
                  <a:lnTo>
                    <a:pt x="61722" y="464819"/>
                  </a:lnTo>
                  <a:lnTo>
                    <a:pt x="61722" y="542543"/>
                  </a:lnTo>
                  <a:lnTo>
                    <a:pt x="76962" y="557783"/>
                  </a:lnTo>
                  <a:lnTo>
                    <a:pt x="123444" y="573023"/>
                  </a:lnTo>
                  <a:lnTo>
                    <a:pt x="76962" y="573023"/>
                  </a:lnTo>
                  <a:lnTo>
                    <a:pt x="61722" y="589025"/>
                  </a:lnTo>
                  <a:lnTo>
                    <a:pt x="61722" y="665987"/>
                  </a:lnTo>
                  <a:lnTo>
                    <a:pt x="45720" y="681989"/>
                  </a:lnTo>
                  <a:lnTo>
                    <a:pt x="0" y="69722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84812" y="3111881"/>
              <a:ext cx="138938" cy="247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027" y="2701290"/>
              <a:ext cx="124460" cy="1115695"/>
            </a:xfrm>
            <a:custGeom>
              <a:avLst/>
              <a:gdLst/>
              <a:ahLst/>
              <a:cxnLst/>
              <a:rect l="l" t="t" r="r" b="b"/>
              <a:pathLst>
                <a:path w="124459" h="1115695">
                  <a:moveTo>
                    <a:pt x="0" y="0"/>
                  </a:moveTo>
                  <a:lnTo>
                    <a:pt x="46469" y="15240"/>
                  </a:lnTo>
                  <a:lnTo>
                    <a:pt x="62471" y="15240"/>
                  </a:lnTo>
                  <a:lnTo>
                    <a:pt x="62471" y="108204"/>
                  </a:lnTo>
                  <a:lnTo>
                    <a:pt x="77711" y="123444"/>
                  </a:lnTo>
                  <a:lnTo>
                    <a:pt x="124193" y="123444"/>
                  </a:lnTo>
                  <a:lnTo>
                    <a:pt x="77711" y="139446"/>
                  </a:lnTo>
                  <a:lnTo>
                    <a:pt x="62471" y="139446"/>
                  </a:lnTo>
                  <a:lnTo>
                    <a:pt x="62471" y="232410"/>
                  </a:lnTo>
                  <a:lnTo>
                    <a:pt x="46469" y="247650"/>
                  </a:lnTo>
                  <a:lnTo>
                    <a:pt x="0" y="247650"/>
                  </a:lnTo>
                </a:path>
                <a:path w="124459" h="1115695">
                  <a:moveTo>
                    <a:pt x="0" y="867156"/>
                  </a:moveTo>
                  <a:lnTo>
                    <a:pt x="46469" y="883158"/>
                  </a:lnTo>
                  <a:lnTo>
                    <a:pt x="62471" y="883158"/>
                  </a:lnTo>
                  <a:lnTo>
                    <a:pt x="62471" y="976122"/>
                  </a:lnTo>
                  <a:lnTo>
                    <a:pt x="77711" y="991362"/>
                  </a:lnTo>
                  <a:lnTo>
                    <a:pt x="124193" y="991362"/>
                  </a:lnTo>
                  <a:lnTo>
                    <a:pt x="77711" y="991362"/>
                  </a:lnTo>
                  <a:lnTo>
                    <a:pt x="62471" y="1006601"/>
                  </a:lnTo>
                  <a:lnTo>
                    <a:pt x="62471" y="1099565"/>
                  </a:lnTo>
                  <a:lnTo>
                    <a:pt x="46469" y="1115568"/>
                  </a:lnTo>
                  <a:lnTo>
                    <a:pt x="0" y="1115568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308725" y="2471193"/>
            <a:ext cx="4756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u="heavy" spc="-3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550" u="heavy" spc="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xyz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0760" y="1696994"/>
            <a:ext cx="9582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Arial"/>
                <a:cs typeface="Arial"/>
              </a:rPr>
              <a:t>Procedure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20887" y="1929403"/>
            <a:ext cx="33909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-15" dirty="0">
                <a:latin typeface="Arial"/>
                <a:cs typeface="Arial"/>
              </a:rPr>
              <a:t>abc</a:t>
            </a:r>
            <a:endParaRPr sz="1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12973" y="2068848"/>
            <a:ext cx="9582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60" dirty="0">
                <a:latin typeface="Arial"/>
                <a:cs typeface="Arial"/>
              </a:rPr>
              <a:t>P</a:t>
            </a:r>
            <a:r>
              <a:rPr sz="1550" spc="-35" dirty="0">
                <a:latin typeface="Arial"/>
                <a:cs typeface="Arial"/>
              </a:rPr>
              <a:t>r</a:t>
            </a:r>
            <a:r>
              <a:rPr sz="1550" spc="-15" dirty="0">
                <a:latin typeface="Arial"/>
                <a:cs typeface="Arial"/>
              </a:rPr>
              <a:t>o</a:t>
            </a:r>
            <a:r>
              <a:rPr sz="1550" spc="80" dirty="0">
                <a:latin typeface="Arial"/>
                <a:cs typeface="Arial"/>
              </a:rPr>
              <a:t>c</a:t>
            </a:r>
            <a:r>
              <a:rPr sz="1550" spc="-15" dirty="0">
                <a:latin typeface="Arial"/>
                <a:cs typeface="Arial"/>
              </a:rPr>
              <a:t>ed</a:t>
            </a:r>
            <a:r>
              <a:rPr sz="1550" spc="110" dirty="0">
                <a:latin typeface="Arial"/>
                <a:cs typeface="Arial"/>
              </a:rPr>
              <a:t>u</a:t>
            </a:r>
            <a:r>
              <a:rPr sz="1550" spc="-35" dirty="0">
                <a:latin typeface="Arial"/>
                <a:cs typeface="Arial"/>
              </a:rPr>
              <a:t>r</a:t>
            </a:r>
            <a:r>
              <a:rPr sz="1550" spc="15" dirty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38345" y="2301257"/>
            <a:ext cx="3200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70" dirty="0">
                <a:latin typeface="Arial"/>
                <a:cs typeface="Arial"/>
              </a:rPr>
              <a:t>x</a:t>
            </a:r>
            <a:r>
              <a:rPr sz="1550" spc="-50" dirty="0">
                <a:latin typeface="Arial"/>
                <a:cs typeface="Arial"/>
              </a:rPr>
              <a:t>yz</a:t>
            </a:r>
            <a:endParaRPr sz="1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6180" y="5351017"/>
            <a:ext cx="24803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5" dirty="0">
                <a:latin typeface="Times New Roman"/>
                <a:cs typeface="Times New Roman"/>
              </a:rPr>
              <a:t>[Source: </a:t>
            </a:r>
            <a:r>
              <a:rPr sz="1600" spc="-50" dirty="0">
                <a:latin typeface="Times New Roman"/>
                <a:cs typeface="Times New Roman"/>
              </a:rPr>
              <a:t>B. </a:t>
            </a:r>
            <a:r>
              <a:rPr sz="1600" spc="60" dirty="0">
                <a:latin typeface="Times New Roman"/>
                <a:cs typeface="Times New Roman"/>
              </a:rPr>
              <a:t>Parhami,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UCSB]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929" y="10607"/>
            <a:ext cx="336613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BE3B9E11-F999-4441-BBC8-F9FDBD71E07C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23510" y="6264564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074025" cy="443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327025" indent="-47752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400" spc="110" dirty="0">
                <a:latin typeface="Times New Roman"/>
                <a:cs typeface="Times New Roman"/>
              </a:rPr>
              <a:t>When </a:t>
            </a:r>
            <a:r>
              <a:rPr sz="2400" spc="60" dirty="0">
                <a:latin typeface="Times New Roman"/>
                <a:cs typeface="Times New Roman"/>
              </a:rPr>
              <a:t>calling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5" dirty="0">
                <a:latin typeface="Times New Roman"/>
                <a:cs typeface="Times New Roman"/>
              </a:rPr>
              <a:t>subroutine,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95" dirty="0">
                <a:latin typeface="Times New Roman"/>
                <a:cs typeface="Times New Roman"/>
              </a:rPr>
              <a:t>program </a:t>
            </a:r>
            <a:r>
              <a:rPr sz="2400" spc="80" dirty="0">
                <a:latin typeface="Times New Roman"/>
                <a:cs typeface="Times New Roman"/>
              </a:rPr>
              <a:t>must </a:t>
            </a:r>
            <a:r>
              <a:rPr sz="2400" spc="105" dirty="0">
                <a:latin typeface="Times New Roman"/>
                <a:cs typeface="Times New Roman"/>
              </a:rPr>
              <a:t>provide </a:t>
            </a:r>
            <a:r>
              <a:rPr sz="2400" spc="55" dirty="0">
                <a:latin typeface="Times New Roman"/>
                <a:cs typeface="Times New Roman"/>
              </a:rPr>
              <a:t>to 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subroutine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parameters,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spc="30" dirty="0">
                <a:latin typeface="Times New Roman"/>
                <a:cs typeface="Times New Roman"/>
              </a:rPr>
              <a:t>is, </a:t>
            </a:r>
            <a:r>
              <a:rPr sz="2400" spc="95" dirty="0">
                <a:latin typeface="Times New Roman"/>
                <a:cs typeface="Times New Roman"/>
              </a:rPr>
              <a:t>the </a:t>
            </a:r>
            <a:r>
              <a:rPr sz="2400" spc="135" dirty="0">
                <a:latin typeface="Times New Roman"/>
                <a:cs typeface="Times New Roman"/>
              </a:rPr>
              <a:t>operands </a:t>
            </a:r>
            <a:r>
              <a:rPr sz="2400" spc="5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487680" marR="5080" indent="1905">
              <a:lnSpc>
                <a:spcPts val="2870"/>
              </a:lnSpc>
              <a:spcBef>
                <a:spcPts val="90"/>
              </a:spcBef>
              <a:tabLst>
                <a:tab pos="4121785" algn="l"/>
              </a:tabLst>
            </a:pPr>
            <a:r>
              <a:rPr sz="2400" spc="85" dirty="0">
                <a:latin typeface="Times New Roman"/>
                <a:cs typeface="Times New Roman"/>
              </a:rPr>
              <a:t>their addresses,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be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used	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5" dirty="0">
                <a:latin typeface="Times New Roman"/>
                <a:cs typeface="Times New Roman"/>
              </a:rPr>
              <a:t>the computation. </a:t>
            </a:r>
            <a:r>
              <a:rPr sz="2400" spc="70" dirty="0">
                <a:latin typeface="Times New Roman"/>
                <a:cs typeface="Times New Roman"/>
              </a:rPr>
              <a:t>Later,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the  </a:t>
            </a:r>
            <a:r>
              <a:rPr sz="2400" spc="110" dirty="0">
                <a:latin typeface="Times New Roman"/>
                <a:cs typeface="Times New Roman"/>
              </a:rPr>
              <a:t>subroutine </a:t>
            </a:r>
            <a:r>
              <a:rPr sz="2400" spc="114" dirty="0">
                <a:latin typeface="Times New Roman"/>
                <a:cs typeface="Times New Roman"/>
              </a:rPr>
              <a:t>returns </a:t>
            </a:r>
            <a:r>
              <a:rPr sz="2400" spc="90" dirty="0">
                <a:latin typeface="Times New Roman"/>
                <a:cs typeface="Times New Roman"/>
              </a:rPr>
              <a:t>other parameters,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75" dirty="0">
                <a:latin typeface="Times New Roman"/>
                <a:cs typeface="Times New Roman"/>
              </a:rPr>
              <a:t>this </a:t>
            </a:r>
            <a:r>
              <a:rPr sz="2400" spc="50" dirty="0">
                <a:latin typeface="Times New Roman"/>
                <a:cs typeface="Times New Roman"/>
              </a:rPr>
              <a:t>case,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92125">
              <a:lnSpc>
                <a:spcPts val="2785"/>
              </a:lnSpc>
            </a:pPr>
            <a:r>
              <a:rPr sz="2400" spc="85" dirty="0">
                <a:latin typeface="Times New Roman"/>
                <a:cs typeface="Times New Roman"/>
              </a:rPr>
              <a:t>result </a:t>
            </a:r>
            <a:r>
              <a:rPr sz="2400" spc="25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computation</a:t>
            </a:r>
            <a:endParaRPr sz="2400">
              <a:latin typeface="Times New Roman"/>
              <a:cs typeface="Times New Roman"/>
            </a:endParaRPr>
          </a:p>
          <a:p>
            <a:pPr marL="490855" marR="111125" indent="-478790">
              <a:lnSpc>
                <a:spcPct val="100000"/>
              </a:lnSpc>
              <a:spcBef>
                <a:spcPts val="5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exchange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0" dirty="0">
                <a:latin typeface="Times New Roman"/>
                <a:cs typeface="Times New Roman"/>
              </a:rPr>
              <a:t>information </a:t>
            </a:r>
            <a:r>
              <a:rPr sz="2400" spc="9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60" dirty="0">
                <a:latin typeface="Times New Roman"/>
                <a:cs typeface="Times New Roman"/>
              </a:rPr>
              <a:t>calling </a:t>
            </a:r>
            <a:r>
              <a:rPr sz="2400" spc="95" dirty="0">
                <a:latin typeface="Times New Roman"/>
                <a:cs typeface="Times New Roman"/>
              </a:rPr>
              <a:t>program  </a:t>
            </a:r>
            <a:r>
              <a:rPr sz="2400" spc="130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10" dirty="0">
                <a:latin typeface="Times New Roman"/>
                <a:cs typeface="Times New Roman"/>
              </a:rPr>
              <a:t>subroutine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70" dirty="0">
                <a:latin typeface="Times New Roman"/>
                <a:cs typeface="Times New Roman"/>
              </a:rPr>
              <a:t>referre 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50" dirty="0">
                <a:latin typeface="Times New Roman"/>
                <a:cs typeface="Times New Roman"/>
              </a:rPr>
              <a:t>as </a:t>
            </a:r>
            <a:r>
              <a:rPr sz="2400" spc="95" dirty="0">
                <a:latin typeface="Times New Roman"/>
                <a:cs typeface="Times New Roman"/>
              </a:rPr>
              <a:t>parameter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passing</a:t>
            </a:r>
            <a:endParaRPr sz="2400">
              <a:latin typeface="Times New Roman"/>
              <a:cs typeface="Times New Roman"/>
            </a:endParaRPr>
          </a:p>
          <a:p>
            <a:pPr marL="489584" indent="-477520">
              <a:lnSpc>
                <a:spcPct val="100000"/>
              </a:lnSpc>
              <a:spcBef>
                <a:spcPts val="565"/>
              </a:spcBef>
              <a:buClr>
                <a:srgbClr val="009A00"/>
              </a:buClr>
              <a:buFont typeface="Wingdings"/>
              <a:buChar char=""/>
              <a:tabLst>
                <a:tab pos="489584" algn="l"/>
                <a:tab pos="490220" algn="l"/>
              </a:tabLst>
            </a:pPr>
            <a:r>
              <a:rPr sz="2400" spc="75" dirty="0">
                <a:latin typeface="Times New Roman"/>
                <a:cs typeface="Times New Roman"/>
              </a:rPr>
              <a:t>Parameter </a:t>
            </a:r>
            <a:r>
              <a:rPr sz="2400" spc="90" dirty="0">
                <a:latin typeface="Times New Roman"/>
                <a:cs typeface="Times New Roman"/>
              </a:rPr>
              <a:t>passing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approaches</a:t>
            </a:r>
            <a:endParaRPr sz="2400">
              <a:latin typeface="Times New Roman"/>
              <a:cs typeface="Times New Roman"/>
            </a:endParaRPr>
          </a:p>
          <a:p>
            <a:pPr marL="920750" marR="876935" lvl="1" indent="-436880">
              <a:lnSpc>
                <a:spcPct val="100000"/>
              </a:lnSpc>
              <a:spcBef>
                <a:spcPts val="509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80" dirty="0">
                <a:latin typeface="Times New Roman"/>
                <a:cs typeface="Times New Roman"/>
              </a:rPr>
              <a:t>parameters </a:t>
            </a:r>
            <a:r>
              <a:rPr sz="2000" spc="70" dirty="0">
                <a:latin typeface="Times New Roman"/>
                <a:cs typeface="Times New Roman"/>
              </a:rPr>
              <a:t>may </a:t>
            </a:r>
            <a:r>
              <a:rPr sz="2000" spc="20" dirty="0">
                <a:latin typeface="Times New Roman"/>
                <a:cs typeface="Times New Roman"/>
              </a:rPr>
              <a:t>be </a:t>
            </a:r>
            <a:r>
              <a:rPr sz="2000" spc="65" dirty="0">
                <a:latin typeface="Times New Roman"/>
                <a:cs typeface="Times New Roman"/>
              </a:rPr>
              <a:t>placed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55" dirty="0">
                <a:latin typeface="Times New Roman"/>
                <a:cs typeface="Times New Roman"/>
              </a:rPr>
              <a:t>registers </a:t>
            </a:r>
            <a:r>
              <a:rPr sz="2000" spc="20" dirty="0">
                <a:latin typeface="Times New Roman"/>
                <a:cs typeface="Times New Roman"/>
              </a:rPr>
              <a:t>or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90" dirty="0">
                <a:latin typeface="Times New Roman"/>
                <a:cs typeface="Times New Roman"/>
              </a:rPr>
              <a:t>memory  </a:t>
            </a:r>
            <a:r>
              <a:rPr sz="2000" spc="55" dirty="0">
                <a:latin typeface="Times New Roman"/>
                <a:cs typeface="Times New Roman"/>
              </a:rPr>
              <a:t>locations, </a:t>
            </a:r>
            <a:r>
              <a:rPr sz="2000" spc="95" dirty="0">
                <a:latin typeface="Times New Roman"/>
                <a:cs typeface="Times New Roman"/>
              </a:rPr>
              <a:t>where </a:t>
            </a:r>
            <a:r>
              <a:rPr sz="2000" spc="80" dirty="0">
                <a:latin typeface="Times New Roman"/>
                <a:cs typeface="Times New Roman"/>
              </a:rPr>
              <a:t>they </a:t>
            </a:r>
            <a:r>
              <a:rPr sz="2000" spc="60" dirty="0">
                <a:latin typeface="Times New Roman"/>
                <a:cs typeface="Times New Roman"/>
              </a:rPr>
              <a:t>can </a:t>
            </a:r>
            <a:r>
              <a:rPr sz="2000" spc="20" dirty="0">
                <a:latin typeface="Times New Roman"/>
                <a:cs typeface="Times New Roman"/>
              </a:rPr>
              <a:t>be </a:t>
            </a:r>
            <a:r>
              <a:rPr sz="2000" spc="40" dirty="0">
                <a:latin typeface="Times New Roman"/>
                <a:cs typeface="Times New Roman"/>
              </a:rPr>
              <a:t>accessed </a:t>
            </a:r>
            <a:r>
              <a:rPr sz="2000" spc="20" dirty="0">
                <a:latin typeface="Times New Roman"/>
                <a:cs typeface="Times New Roman"/>
              </a:rPr>
              <a:t>by </a:t>
            </a:r>
            <a:r>
              <a:rPr sz="2000" spc="80" dirty="0">
                <a:latin typeface="Times New Roman"/>
                <a:cs typeface="Times New Roman"/>
              </a:rPr>
              <a:t>the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subroutine</a:t>
            </a:r>
            <a:endParaRPr sz="2000">
              <a:latin typeface="Times New Roman"/>
              <a:cs typeface="Times New Roman"/>
            </a:endParaRPr>
          </a:p>
          <a:p>
            <a:pPr marL="925194" marR="250825" lvl="1" indent="-441325">
              <a:lnSpc>
                <a:spcPct val="100000"/>
              </a:lnSpc>
              <a:spcBef>
                <a:spcPts val="47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80" dirty="0">
                <a:latin typeface="Times New Roman"/>
                <a:cs typeface="Times New Roman"/>
              </a:rPr>
              <a:t>parameters </a:t>
            </a:r>
            <a:r>
              <a:rPr sz="2000" spc="70" dirty="0">
                <a:latin typeface="Times New Roman"/>
                <a:cs typeface="Times New Roman"/>
              </a:rPr>
              <a:t>may </a:t>
            </a:r>
            <a:r>
              <a:rPr sz="2000" spc="20" dirty="0">
                <a:latin typeface="Times New Roman"/>
                <a:cs typeface="Times New Roman"/>
              </a:rPr>
              <a:t>be </a:t>
            </a:r>
            <a:r>
              <a:rPr sz="2000" spc="65" dirty="0">
                <a:latin typeface="Times New Roman"/>
                <a:cs typeface="Times New Roman"/>
              </a:rPr>
              <a:t>placed </a:t>
            </a:r>
            <a:r>
              <a:rPr sz="2000" spc="60" dirty="0">
                <a:latin typeface="Times New Roman"/>
                <a:cs typeface="Times New Roman"/>
              </a:rPr>
              <a:t>on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processor </a:t>
            </a:r>
            <a:r>
              <a:rPr sz="2000" spc="45" dirty="0">
                <a:latin typeface="Times New Roman"/>
                <a:cs typeface="Times New Roman"/>
              </a:rPr>
              <a:t>stack </a:t>
            </a:r>
            <a:r>
              <a:rPr sz="2000" spc="75" dirty="0">
                <a:latin typeface="Times New Roman"/>
                <a:cs typeface="Times New Roman"/>
              </a:rPr>
              <a:t>used </a:t>
            </a:r>
            <a:r>
              <a:rPr sz="2000" spc="40" dirty="0">
                <a:latin typeface="Times New Roman"/>
                <a:cs typeface="Times New Roman"/>
              </a:rPr>
              <a:t>for  </a:t>
            </a:r>
            <a:r>
              <a:rPr sz="2000" spc="70" dirty="0">
                <a:latin typeface="Times New Roman"/>
                <a:cs typeface="Times New Roman"/>
              </a:rPr>
              <a:t>saving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90" dirty="0">
                <a:latin typeface="Times New Roman"/>
                <a:cs typeface="Times New Roman"/>
              </a:rPr>
              <a:t>return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649" y="10607"/>
            <a:ext cx="627697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Parameters with Registers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1581518B-AD2E-4958-A4E5-FE46164F8E12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8295699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646061" y="1299972"/>
            <a:ext cx="7200900" cy="0"/>
          </a:xfrm>
          <a:custGeom>
            <a:avLst/>
            <a:gdLst/>
            <a:ahLst/>
            <a:cxnLst/>
            <a:rect l="l" t="t" r="r" b="b"/>
            <a:pathLst>
              <a:path w="7200900">
                <a:moveTo>
                  <a:pt x="0" y="0"/>
                </a:moveTo>
                <a:lnTo>
                  <a:pt x="7200887" y="0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3026" y="1720842"/>
            <a:ext cx="138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N,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R1</a:t>
            </a:r>
            <a:endParaRPr sz="18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1800" u="heavy" spc="-110" dirty="0">
                <a:uFill>
                  <a:solidFill>
                    <a:srgbClr val="CC340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55" dirty="0">
                <a:uFill>
                  <a:solidFill>
                    <a:srgbClr val="CC3401"/>
                  </a:solidFill>
                </a:uFill>
                <a:latin typeface="Times New Roman"/>
                <a:cs typeface="Times New Roman"/>
              </a:rPr>
              <a:t>#NUM1,</a:t>
            </a:r>
            <a:r>
              <a:rPr sz="1800" u="heavy" spc="-30" dirty="0">
                <a:uFill>
                  <a:solidFill>
                    <a:srgbClr val="CC340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dirty="0">
                <a:uFill>
                  <a:solidFill>
                    <a:srgbClr val="CC3401"/>
                  </a:solidFill>
                </a:uFill>
                <a:latin typeface="Times New Roman"/>
                <a:cs typeface="Times New Roman"/>
              </a:rPr>
              <a:t>R2</a:t>
            </a:r>
            <a:r>
              <a:rPr sz="1800" u="heavy" spc="-15" dirty="0">
                <a:uFill>
                  <a:solidFill>
                    <a:srgbClr val="CC3401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935" y="1353573"/>
            <a:ext cx="2174240" cy="12166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65"/>
              </a:spcBef>
            </a:pPr>
            <a:r>
              <a:rPr sz="1800" b="1" spc="30" dirty="0">
                <a:latin typeface="Times New Roman"/>
                <a:cs typeface="Times New Roman"/>
              </a:rPr>
              <a:t>Calling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 marL="1602105" marR="5080" indent="1270" algn="just">
              <a:lnSpc>
                <a:spcPct val="100000"/>
              </a:lnSpc>
              <a:spcBef>
                <a:spcPts val="365"/>
              </a:spcBef>
            </a:pPr>
            <a:r>
              <a:rPr sz="1800" spc="50" dirty="0">
                <a:latin typeface="Times New Roman"/>
                <a:cs typeface="Times New Roman"/>
              </a:rPr>
              <a:t>Mo</a:t>
            </a:r>
            <a:r>
              <a:rPr sz="1800" spc="8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e  </a:t>
            </a:r>
            <a:r>
              <a:rPr sz="1800" spc="50" dirty="0">
                <a:latin typeface="Times New Roman"/>
                <a:cs typeface="Times New Roman"/>
              </a:rPr>
              <a:t>Mo</a:t>
            </a:r>
            <a:r>
              <a:rPr sz="1800" spc="8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e  </a:t>
            </a:r>
            <a:r>
              <a:rPr sz="1800" spc="25" dirty="0">
                <a:latin typeface="Times New Roman"/>
                <a:cs typeface="Times New Roman"/>
              </a:rPr>
              <a:t>Call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6167" y="2270236"/>
            <a:ext cx="10236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143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LIS</a:t>
            </a:r>
            <a:r>
              <a:rPr sz="1800" spc="50" dirty="0">
                <a:latin typeface="Times New Roman"/>
                <a:cs typeface="Times New Roman"/>
              </a:rPr>
              <a:t>TADD  </a:t>
            </a:r>
            <a:r>
              <a:rPr sz="1800" dirty="0">
                <a:latin typeface="Times New Roman"/>
                <a:cs typeface="Times New Roman"/>
              </a:rPr>
              <a:t>R0,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SUM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3638" y="1720842"/>
            <a:ext cx="22237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R1 </a:t>
            </a:r>
            <a:r>
              <a:rPr sz="1800" spc="45" dirty="0">
                <a:latin typeface="Times New Roman"/>
                <a:cs typeface="Times New Roman"/>
              </a:rPr>
              <a:t>serves </a:t>
            </a:r>
            <a:r>
              <a:rPr sz="1800" spc="40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80" dirty="0">
                <a:latin typeface="Times New Roman"/>
                <a:cs typeface="Times New Roman"/>
              </a:rPr>
              <a:t>counter  </a:t>
            </a:r>
            <a:r>
              <a:rPr sz="1800" dirty="0">
                <a:latin typeface="Times New Roman"/>
                <a:cs typeface="Times New Roman"/>
              </a:rPr>
              <a:t>R2 </a:t>
            </a:r>
            <a:r>
              <a:rPr sz="1800" spc="65" dirty="0">
                <a:latin typeface="Times New Roman"/>
                <a:cs typeface="Times New Roman"/>
              </a:rPr>
              <a:t>points </a:t>
            </a:r>
            <a:r>
              <a:rPr sz="1800" spc="20" dirty="0">
                <a:latin typeface="Times New Roman"/>
                <a:cs typeface="Times New Roman"/>
              </a:rPr>
              <a:t>to </a:t>
            </a: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list  </a:t>
            </a:r>
            <a:r>
              <a:rPr sz="1800" spc="20" dirty="0">
                <a:latin typeface="Times New Roman"/>
                <a:cs typeface="Times New Roman"/>
              </a:rPr>
              <a:t>Call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subroutine</a:t>
            </a:r>
            <a:endParaRPr sz="1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latin typeface="Times New Roman"/>
                <a:cs typeface="Times New Roman"/>
              </a:rPr>
              <a:t>Save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result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9984" y="2544556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</a:t>
            </a:r>
            <a:r>
              <a:rPr sz="2700" spc="-82" baseline="-26234" dirty="0">
                <a:latin typeface="Times New Roman"/>
                <a:cs typeface="Times New Roman"/>
              </a:rPr>
              <a:t>.</a:t>
            </a:r>
            <a:r>
              <a:rPr sz="1800" spc="-55" dirty="0">
                <a:latin typeface="Times New Roman"/>
                <a:cs typeface="Times New Roman"/>
              </a:rPr>
              <a:t>ove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825" y="3178525"/>
            <a:ext cx="1306830" cy="10344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800" b="1" spc="35" dirty="0">
                <a:latin typeface="Times New Roman"/>
                <a:cs typeface="Times New Roman"/>
              </a:rPr>
              <a:t>Subroutine</a:t>
            </a:r>
            <a:endParaRPr sz="1800">
              <a:latin typeface="Times New Roman"/>
              <a:cs typeface="Times New Roman"/>
            </a:endParaRPr>
          </a:p>
          <a:p>
            <a:pPr marL="296545" marR="5080">
              <a:lnSpc>
                <a:spcPct val="100000"/>
              </a:lnSpc>
              <a:spcBef>
                <a:spcPts val="735"/>
              </a:spcBef>
            </a:pPr>
            <a:r>
              <a:rPr sz="1800" spc="-15" dirty="0">
                <a:latin typeface="Times New Roman"/>
                <a:cs typeface="Times New Roman"/>
              </a:rPr>
              <a:t>LIS</a:t>
            </a:r>
            <a:r>
              <a:rPr sz="1800" spc="30" dirty="0">
                <a:latin typeface="Times New Roman"/>
                <a:cs typeface="Times New Roman"/>
              </a:rPr>
              <a:t>T</a:t>
            </a:r>
            <a:r>
              <a:rPr sz="1800" spc="50" dirty="0">
                <a:latin typeface="Times New Roman"/>
                <a:cs typeface="Times New Roman"/>
              </a:rPr>
              <a:t>ADD  </a:t>
            </a:r>
            <a:r>
              <a:rPr sz="1800" spc="55" dirty="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6061" y="5187696"/>
            <a:ext cx="7200900" cy="1905"/>
          </a:xfrm>
          <a:custGeom>
            <a:avLst/>
            <a:gdLst/>
            <a:ahLst/>
            <a:cxnLst/>
            <a:rect l="l" t="t" r="r" b="b"/>
            <a:pathLst>
              <a:path w="7200900" h="1904">
                <a:moveTo>
                  <a:pt x="0" y="0"/>
                </a:moveTo>
                <a:lnTo>
                  <a:pt x="7200887" y="1523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54529" y="2792229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4529" y="2930144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7768" y="3665481"/>
            <a:ext cx="5549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Times New Roman"/>
                <a:cs typeface="Times New Roman"/>
              </a:rPr>
              <a:t>C</a:t>
            </a:r>
            <a:r>
              <a:rPr sz="1800" spc="40" dirty="0">
                <a:latin typeface="Times New Roman"/>
                <a:cs typeface="Times New Roman"/>
              </a:rPr>
              <a:t>l</a:t>
            </a:r>
            <a:r>
              <a:rPr sz="1800" spc="80" dirty="0">
                <a:latin typeface="Times New Roman"/>
                <a:cs typeface="Times New Roman"/>
              </a:rPr>
              <a:t>e</a:t>
            </a:r>
            <a:r>
              <a:rPr sz="1800" spc="50" dirty="0">
                <a:latin typeface="Times New Roman"/>
                <a:cs typeface="Times New Roman"/>
              </a:rPr>
              <a:t>ar  </a:t>
            </a:r>
            <a:r>
              <a:rPr sz="1800" spc="110" dirty="0">
                <a:latin typeface="Times New Roman"/>
                <a:cs typeface="Times New Roman"/>
              </a:rPr>
              <a:t>Add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5398" y="3665481"/>
            <a:ext cx="9893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R0</a:t>
            </a:r>
            <a:endParaRPr sz="18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Times New Roman"/>
                <a:cs typeface="Times New Roman"/>
              </a:rPr>
              <a:t>(R2)+,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5770" y="3665481"/>
            <a:ext cx="19545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Initialize </a:t>
            </a:r>
            <a:r>
              <a:rPr sz="1800" spc="70" dirty="0">
                <a:latin typeface="Times New Roman"/>
                <a:cs typeface="Times New Roman"/>
              </a:rPr>
              <a:t>sum </a:t>
            </a:r>
            <a:r>
              <a:rPr sz="1800" spc="2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0  </a:t>
            </a:r>
            <a:r>
              <a:rPr sz="1800" spc="80" dirty="0">
                <a:latin typeface="Times New Roman"/>
                <a:cs typeface="Times New Roman"/>
              </a:rPr>
              <a:t>Add </a:t>
            </a:r>
            <a:r>
              <a:rPr sz="1800" spc="60" dirty="0">
                <a:latin typeface="Times New Roman"/>
                <a:cs typeface="Times New Roman"/>
              </a:rPr>
              <a:t>entry </a:t>
            </a:r>
            <a:r>
              <a:rPr sz="1800" spc="65" dirty="0">
                <a:latin typeface="Times New Roman"/>
                <a:cs typeface="Times New Roman"/>
              </a:rPr>
              <a:t>from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967" y="4214876"/>
            <a:ext cx="184023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imes New Roman"/>
                <a:cs typeface="Times New Roman"/>
              </a:rPr>
              <a:t>Decrement</a:t>
            </a:r>
            <a:r>
              <a:rPr sz="1800" spc="4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R1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200150" algn="l"/>
              </a:tabLst>
            </a:pPr>
            <a:r>
              <a:rPr sz="1800" spc="-50" dirty="0">
                <a:latin typeface="Times New Roman"/>
                <a:cs typeface="Times New Roman"/>
              </a:rPr>
              <a:t>B</a:t>
            </a:r>
            <a:r>
              <a:rPr sz="1800" spc="55" dirty="0">
                <a:latin typeface="Times New Roman"/>
                <a:cs typeface="Times New Roman"/>
              </a:rPr>
              <a:t>r</a:t>
            </a:r>
            <a:r>
              <a:rPr sz="1800" spc="130" dirty="0">
                <a:latin typeface="Times New Roman"/>
                <a:cs typeface="Times New Roman"/>
              </a:rPr>
              <a:t>a</a:t>
            </a:r>
            <a:r>
              <a:rPr sz="1800" spc="70" dirty="0">
                <a:latin typeface="Times New Roman"/>
                <a:cs typeface="Times New Roman"/>
              </a:rPr>
              <a:t>nc</a:t>
            </a:r>
            <a:r>
              <a:rPr sz="1800" spc="110" dirty="0">
                <a:latin typeface="Times New Roman"/>
                <a:cs typeface="Times New Roman"/>
              </a:rPr>
              <a:t>h</a:t>
            </a:r>
            <a:r>
              <a:rPr sz="1800" spc="35" dirty="0">
                <a:latin typeface="Times New Roman"/>
                <a:cs typeface="Times New Roman"/>
              </a:rPr>
              <a:t>&gt;</a:t>
            </a:r>
            <a:r>
              <a:rPr sz="1800" dirty="0">
                <a:latin typeface="Times New Roman"/>
                <a:cs typeface="Times New Roman"/>
              </a:rPr>
              <a:t>0	</a:t>
            </a:r>
            <a:r>
              <a:rPr sz="1800" spc="55" dirty="0">
                <a:latin typeface="Times New Roman"/>
                <a:cs typeface="Times New Roman"/>
              </a:rPr>
              <a:t>LOOP  </a:t>
            </a:r>
            <a:r>
              <a:rPr sz="1800" spc="75" dirty="0">
                <a:latin typeface="Times New Roman"/>
                <a:cs typeface="Times New Roman"/>
              </a:rPr>
              <a:t>Return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0136" y="4764270"/>
            <a:ext cx="259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imes New Roman"/>
                <a:cs typeface="Times New Roman"/>
              </a:rPr>
              <a:t>Return </a:t>
            </a:r>
            <a:r>
              <a:rPr sz="1800" spc="20" dirty="0">
                <a:latin typeface="Times New Roman"/>
                <a:cs typeface="Times New Roman"/>
              </a:rPr>
              <a:t>to </a:t>
            </a:r>
            <a:r>
              <a:rPr sz="1800" spc="45" dirty="0">
                <a:latin typeface="Times New Roman"/>
                <a:cs typeface="Times New Roman"/>
              </a:rPr>
              <a:t>calling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72116" y="2514219"/>
            <a:ext cx="1171575" cy="1748155"/>
            <a:chOff x="3372116" y="2514219"/>
            <a:chExt cx="1171575" cy="1748155"/>
          </a:xfrm>
        </p:grpSpPr>
        <p:sp>
          <p:nvSpPr>
            <p:cNvPr id="19" name="object 19"/>
            <p:cNvSpPr/>
            <p:nvPr/>
          </p:nvSpPr>
          <p:spPr>
            <a:xfrm>
              <a:off x="3381641" y="2523744"/>
              <a:ext cx="1152525" cy="1729105"/>
            </a:xfrm>
            <a:custGeom>
              <a:avLst/>
              <a:gdLst/>
              <a:ahLst/>
              <a:cxnLst/>
              <a:rect l="l" t="t" r="r" b="b"/>
              <a:pathLst>
                <a:path w="1152525" h="1729104">
                  <a:moveTo>
                    <a:pt x="936498" y="1368552"/>
                  </a:moveTo>
                  <a:lnTo>
                    <a:pt x="886883" y="1373315"/>
                  </a:lnTo>
                  <a:lnTo>
                    <a:pt x="841427" y="1386875"/>
                  </a:lnTo>
                  <a:lnTo>
                    <a:pt x="801397" y="1408140"/>
                  </a:lnTo>
                  <a:lnTo>
                    <a:pt x="768058" y="1436016"/>
                  </a:lnTo>
                  <a:lnTo>
                    <a:pt x="742676" y="1469411"/>
                  </a:lnTo>
                  <a:lnTo>
                    <a:pt x="726519" y="1507231"/>
                  </a:lnTo>
                  <a:lnTo>
                    <a:pt x="720851" y="1548384"/>
                  </a:lnTo>
                  <a:lnTo>
                    <a:pt x="726519" y="1589818"/>
                  </a:lnTo>
                  <a:lnTo>
                    <a:pt x="742676" y="1627840"/>
                  </a:lnTo>
                  <a:lnTo>
                    <a:pt x="768058" y="1661371"/>
                  </a:lnTo>
                  <a:lnTo>
                    <a:pt x="801397" y="1689329"/>
                  </a:lnTo>
                  <a:lnTo>
                    <a:pt x="841427" y="1710636"/>
                  </a:lnTo>
                  <a:lnTo>
                    <a:pt x="886883" y="1724212"/>
                  </a:lnTo>
                  <a:lnTo>
                    <a:pt x="936498" y="1728978"/>
                  </a:lnTo>
                  <a:lnTo>
                    <a:pt x="985872" y="1724212"/>
                  </a:lnTo>
                  <a:lnTo>
                    <a:pt x="1031234" y="1710636"/>
                  </a:lnTo>
                  <a:lnTo>
                    <a:pt x="1071278" y="1689329"/>
                  </a:lnTo>
                  <a:lnTo>
                    <a:pt x="1104697" y="1661371"/>
                  </a:lnTo>
                  <a:lnTo>
                    <a:pt x="1130185" y="1627840"/>
                  </a:lnTo>
                  <a:lnTo>
                    <a:pt x="1146436" y="1589818"/>
                  </a:lnTo>
                  <a:lnTo>
                    <a:pt x="1152143" y="1548384"/>
                  </a:lnTo>
                  <a:lnTo>
                    <a:pt x="1146436" y="1507231"/>
                  </a:lnTo>
                  <a:lnTo>
                    <a:pt x="1130185" y="1469411"/>
                  </a:lnTo>
                  <a:lnTo>
                    <a:pt x="1104697" y="1436016"/>
                  </a:lnTo>
                  <a:lnTo>
                    <a:pt x="1071278" y="1408140"/>
                  </a:lnTo>
                  <a:lnTo>
                    <a:pt x="1031234" y="1386875"/>
                  </a:lnTo>
                  <a:lnTo>
                    <a:pt x="985872" y="1373315"/>
                  </a:lnTo>
                  <a:lnTo>
                    <a:pt x="936498" y="1368552"/>
                  </a:lnTo>
                  <a:close/>
                </a:path>
                <a:path w="1152525" h="1729104">
                  <a:moveTo>
                    <a:pt x="215645" y="0"/>
                  </a:moveTo>
                  <a:lnTo>
                    <a:pt x="166271" y="4765"/>
                  </a:lnTo>
                  <a:lnTo>
                    <a:pt x="120909" y="18341"/>
                  </a:lnTo>
                  <a:lnTo>
                    <a:pt x="80865" y="39648"/>
                  </a:lnTo>
                  <a:lnTo>
                    <a:pt x="47446" y="67606"/>
                  </a:lnTo>
                  <a:lnTo>
                    <a:pt x="21958" y="101137"/>
                  </a:lnTo>
                  <a:lnTo>
                    <a:pt x="5707" y="139159"/>
                  </a:lnTo>
                  <a:lnTo>
                    <a:pt x="0" y="180594"/>
                  </a:lnTo>
                  <a:lnTo>
                    <a:pt x="5707" y="221746"/>
                  </a:lnTo>
                  <a:lnTo>
                    <a:pt x="21958" y="259566"/>
                  </a:lnTo>
                  <a:lnTo>
                    <a:pt x="47446" y="292961"/>
                  </a:lnTo>
                  <a:lnTo>
                    <a:pt x="80865" y="320837"/>
                  </a:lnTo>
                  <a:lnTo>
                    <a:pt x="120909" y="342102"/>
                  </a:lnTo>
                  <a:lnTo>
                    <a:pt x="166271" y="355662"/>
                  </a:lnTo>
                  <a:lnTo>
                    <a:pt x="215645" y="360426"/>
                  </a:lnTo>
                  <a:lnTo>
                    <a:pt x="265260" y="355662"/>
                  </a:lnTo>
                  <a:lnTo>
                    <a:pt x="310716" y="342102"/>
                  </a:lnTo>
                  <a:lnTo>
                    <a:pt x="350746" y="320837"/>
                  </a:lnTo>
                  <a:lnTo>
                    <a:pt x="384085" y="292961"/>
                  </a:lnTo>
                  <a:lnTo>
                    <a:pt x="409467" y="259566"/>
                  </a:lnTo>
                  <a:lnTo>
                    <a:pt x="425624" y="221746"/>
                  </a:lnTo>
                  <a:lnTo>
                    <a:pt x="431291" y="180594"/>
                  </a:lnTo>
                  <a:lnTo>
                    <a:pt x="425624" y="139159"/>
                  </a:lnTo>
                  <a:lnTo>
                    <a:pt x="409467" y="101137"/>
                  </a:lnTo>
                  <a:lnTo>
                    <a:pt x="384085" y="67606"/>
                  </a:lnTo>
                  <a:lnTo>
                    <a:pt x="350746" y="39648"/>
                  </a:lnTo>
                  <a:lnTo>
                    <a:pt x="310716" y="18341"/>
                  </a:lnTo>
                  <a:lnTo>
                    <a:pt x="265260" y="4765"/>
                  </a:lnTo>
                  <a:lnTo>
                    <a:pt x="215645" y="0"/>
                  </a:lnTo>
                  <a:close/>
                </a:path>
              </a:pathLst>
            </a:custGeom>
            <a:ln w="19050">
              <a:solidFill>
                <a:srgbClr val="CC34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0439" y="2884170"/>
              <a:ext cx="655320" cy="1013460"/>
            </a:xfrm>
            <a:custGeom>
              <a:avLst/>
              <a:gdLst/>
              <a:ahLst/>
              <a:cxnLst/>
              <a:rect l="l" t="t" r="r" b="b"/>
              <a:pathLst>
                <a:path w="655320" h="1013460">
                  <a:moveTo>
                    <a:pt x="100583" y="86105"/>
                  </a:moveTo>
                  <a:lnTo>
                    <a:pt x="0" y="0"/>
                  </a:lnTo>
                  <a:lnTo>
                    <a:pt x="36575" y="127253"/>
                  </a:lnTo>
                  <a:lnTo>
                    <a:pt x="54101" y="115987"/>
                  </a:lnTo>
                  <a:lnTo>
                    <a:pt x="54101" y="101345"/>
                  </a:lnTo>
                  <a:lnTo>
                    <a:pt x="70103" y="90677"/>
                  </a:lnTo>
                  <a:lnTo>
                    <a:pt x="76927" y="101313"/>
                  </a:lnTo>
                  <a:lnTo>
                    <a:pt x="100583" y="86105"/>
                  </a:lnTo>
                  <a:close/>
                </a:path>
                <a:path w="655320" h="1013460">
                  <a:moveTo>
                    <a:pt x="76927" y="101313"/>
                  </a:moveTo>
                  <a:lnTo>
                    <a:pt x="70103" y="90677"/>
                  </a:lnTo>
                  <a:lnTo>
                    <a:pt x="54101" y="101345"/>
                  </a:lnTo>
                  <a:lnTo>
                    <a:pt x="60752" y="111711"/>
                  </a:lnTo>
                  <a:lnTo>
                    <a:pt x="76927" y="101313"/>
                  </a:lnTo>
                  <a:close/>
                </a:path>
                <a:path w="655320" h="1013460">
                  <a:moveTo>
                    <a:pt x="60752" y="111711"/>
                  </a:moveTo>
                  <a:lnTo>
                    <a:pt x="54101" y="101345"/>
                  </a:lnTo>
                  <a:lnTo>
                    <a:pt x="54101" y="115987"/>
                  </a:lnTo>
                  <a:lnTo>
                    <a:pt x="60752" y="111711"/>
                  </a:lnTo>
                  <a:close/>
                </a:path>
                <a:path w="655320" h="1013460">
                  <a:moveTo>
                    <a:pt x="655319" y="1002791"/>
                  </a:moveTo>
                  <a:lnTo>
                    <a:pt x="76927" y="101313"/>
                  </a:lnTo>
                  <a:lnTo>
                    <a:pt x="60752" y="111711"/>
                  </a:lnTo>
                  <a:lnTo>
                    <a:pt x="639317" y="1013459"/>
                  </a:lnTo>
                  <a:lnTo>
                    <a:pt x="655319" y="1002791"/>
                  </a:lnTo>
                  <a:close/>
                </a:path>
              </a:pathLst>
            </a:custGeom>
            <a:solidFill>
              <a:srgbClr val="CC3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228860" y="1084325"/>
            <a:ext cx="2602230" cy="946150"/>
            <a:chOff x="3228860" y="1084325"/>
            <a:chExt cx="2602230" cy="946150"/>
          </a:xfrm>
        </p:grpSpPr>
        <p:sp>
          <p:nvSpPr>
            <p:cNvPr id="22" name="object 22"/>
            <p:cNvSpPr/>
            <p:nvPr/>
          </p:nvSpPr>
          <p:spPr>
            <a:xfrm>
              <a:off x="3238385" y="1732025"/>
              <a:ext cx="914400" cy="288925"/>
            </a:xfrm>
            <a:custGeom>
              <a:avLst/>
              <a:gdLst/>
              <a:ahLst/>
              <a:cxnLst/>
              <a:rect l="l" t="t" r="r" b="b"/>
              <a:pathLst>
                <a:path w="914400" h="288925">
                  <a:moveTo>
                    <a:pt x="457200" y="0"/>
                  </a:moveTo>
                  <a:lnTo>
                    <a:pt x="389702" y="1550"/>
                  </a:lnTo>
                  <a:lnTo>
                    <a:pt x="325257" y="6059"/>
                  </a:lnTo>
                  <a:lnTo>
                    <a:pt x="264578" y="13308"/>
                  </a:lnTo>
                  <a:lnTo>
                    <a:pt x="208374" y="23083"/>
                  </a:lnTo>
                  <a:lnTo>
                    <a:pt x="157357" y="35165"/>
                  </a:lnTo>
                  <a:lnTo>
                    <a:pt x="112238" y="49340"/>
                  </a:lnTo>
                  <a:lnTo>
                    <a:pt x="73729" y="65390"/>
                  </a:lnTo>
                  <a:lnTo>
                    <a:pt x="19380" y="102251"/>
                  </a:lnTo>
                  <a:lnTo>
                    <a:pt x="0" y="144017"/>
                  </a:lnTo>
                  <a:lnTo>
                    <a:pt x="4963" y="165423"/>
                  </a:lnTo>
                  <a:lnTo>
                    <a:pt x="42539" y="205075"/>
                  </a:lnTo>
                  <a:lnTo>
                    <a:pt x="112238" y="239024"/>
                  </a:lnTo>
                  <a:lnTo>
                    <a:pt x="157357" y="253302"/>
                  </a:lnTo>
                  <a:lnTo>
                    <a:pt x="208374" y="265485"/>
                  </a:lnTo>
                  <a:lnTo>
                    <a:pt x="264578" y="275349"/>
                  </a:lnTo>
                  <a:lnTo>
                    <a:pt x="325257" y="282672"/>
                  </a:lnTo>
                  <a:lnTo>
                    <a:pt x="389702" y="287229"/>
                  </a:lnTo>
                  <a:lnTo>
                    <a:pt x="457200" y="288797"/>
                  </a:lnTo>
                  <a:lnTo>
                    <a:pt x="524869" y="287229"/>
                  </a:lnTo>
                  <a:lnTo>
                    <a:pt x="589420" y="282672"/>
                  </a:lnTo>
                  <a:lnTo>
                    <a:pt x="650151" y="275349"/>
                  </a:lnTo>
                  <a:lnTo>
                    <a:pt x="706361" y="265485"/>
                  </a:lnTo>
                  <a:lnTo>
                    <a:pt x="757351" y="253302"/>
                  </a:lnTo>
                  <a:lnTo>
                    <a:pt x="802418" y="239024"/>
                  </a:lnTo>
                  <a:lnTo>
                    <a:pt x="840863" y="222874"/>
                  </a:lnTo>
                  <a:lnTo>
                    <a:pt x="895081" y="185850"/>
                  </a:lnTo>
                  <a:lnTo>
                    <a:pt x="914400" y="144017"/>
                  </a:lnTo>
                  <a:lnTo>
                    <a:pt x="909453" y="122629"/>
                  </a:lnTo>
                  <a:lnTo>
                    <a:pt x="871984" y="83099"/>
                  </a:lnTo>
                  <a:lnTo>
                    <a:pt x="802418" y="49340"/>
                  </a:lnTo>
                  <a:lnTo>
                    <a:pt x="757351" y="35165"/>
                  </a:lnTo>
                  <a:lnTo>
                    <a:pt x="706361" y="23083"/>
                  </a:lnTo>
                  <a:lnTo>
                    <a:pt x="650151" y="13308"/>
                  </a:lnTo>
                  <a:lnTo>
                    <a:pt x="589420" y="6059"/>
                  </a:lnTo>
                  <a:lnTo>
                    <a:pt x="524869" y="1550"/>
                  </a:lnTo>
                  <a:lnTo>
                    <a:pt x="457200" y="0"/>
                  </a:lnTo>
                  <a:close/>
                </a:path>
              </a:pathLst>
            </a:custGeom>
            <a:ln w="19050">
              <a:solidFill>
                <a:srgbClr val="CC34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7599" y="1084325"/>
              <a:ext cx="2023110" cy="944880"/>
            </a:xfrm>
            <a:custGeom>
              <a:avLst/>
              <a:gdLst/>
              <a:ahLst/>
              <a:cxnLst/>
              <a:rect l="l" t="t" r="r" b="b"/>
              <a:pathLst>
                <a:path w="2023110" h="944880">
                  <a:moveTo>
                    <a:pt x="797814" y="0"/>
                  </a:moveTo>
                  <a:lnTo>
                    <a:pt x="675132" y="50292"/>
                  </a:lnTo>
                  <a:lnTo>
                    <a:pt x="693559" y="72758"/>
                  </a:lnTo>
                  <a:lnTo>
                    <a:pt x="0" y="640080"/>
                  </a:lnTo>
                  <a:lnTo>
                    <a:pt x="11430" y="654558"/>
                  </a:lnTo>
                  <a:lnTo>
                    <a:pt x="705561" y="87388"/>
                  </a:lnTo>
                  <a:lnTo>
                    <a:pt x="715518" y="99517"/>
                  </a:lnTo>
                  <a:lnTo>
                    <a:pt x="723900" y="109728"/>
                  </a:lnTo>
                  <a:lnTo>
                    <a:pt x="797814" y="0"/>
                  </a:lnTo>
                  <a:close/>
                </a:path>
                <a:path w="2023110" h="944880">
                  <a:moveTo>
                    <a:pt x="2023097" y="72390"/>
                  </a:moveTo>
                  <a:lnTo>
                    <a:pt x="1893570" y="99822"/>
                  </a:lnTo>
                  <a:lnTo>
                    <a:pt x="1907336" y="125082"/>
                  </a:lnTo>
                  <a:lnTo>
                    <a:pt x="434340" y="928116"/>
                  </a:lnTo>
                  <a:lnTo>
                    <a:pt x="443484" y="944880"/>
                  </a:lnTo>
                  <a:lnTo>
                    <a:pt x="1916480" y="141833"/>
                  </a:lnTo>
                  <a:lnTo>
                    <a:pt x="1927847" y="162674"/>
                  </a:lnTo>
                  <a:lnTo>
                    <a:pt x="1930146" y="166878"/>
                  </a:lnTo>
                  <a:lnTo>
                    <a:pt x="2023097" y="72390"/>
                  </a:lnTo>
                  <a:close/>
                </a:path>
              </a:pathLst>
            </a:custGeom>
            <a:solidFill>
              <a:srgbClr val="CC3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45343" y="699770"/>
            <a:ext cx="3674110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spc="65" dirty="0">
                <a:solidFill>
                  <a:srgbClr val="CC3300"/>
                </a:solidFill>
                <a:latin typeface="Times New Roman"/>
                <a:cs typeface="Times New Roman"/>
              </a:rPr>
              <a:t>passed </a:t>
            </a:r>
            <a:r>
              <a:rPr sz="1800" spc="20" dirty="0">
                <a:solidFill>
                  <a:srgbClr val="CC3300"/>
                </a:solidFill>
                <a:latin typeface="Times New Roman"/>
                <a:cs typeface="Times New Roman"/>
              </a:rPr>
              <a:t>by</a:t>
            </a:r>
            <a:r>
              <a:rPr sz="1800" spc="18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CC3300"/>
                </a:solidFill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  <a:p>
            <a:pPr marL="1615440">
              <a:lnSpc>
                <a:spcPts val="2105"/>
              </a:lnSpc>
            </a:pPr>
            <a:r>
              <a:rPr sz="1800" spc="70" dirty="0">
                <a:solidFill>
                  <a:srgbClr val="CC3300"/>
                </a:solidFill>
                <a:latin typeface="Times New Roman"/>
                <a:cs typeface="Times New Roman"/>
              </a:rPr>
              <a:t>passing </a:t>
            </a:r>
            <a:r>
              <a:rPr sz="1800" spc="20" dirty="0">
                <a:solidFill>
                  <a:srgbClr val="CC3300"/>
                </a:solidFill>
                <a:latin typeface="Times New Roman"/>
                <a:cs typeface="Times New Roman"/>
              </a:rPr>
              <a:t>by</a:t>
            </a:r>
            <a:r>
              <a:rPr sz="1800" spc="7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CC3300"/>
                </a:solidFill>
                <a:latin typeface="Times New Roman"/>
                <a:cs typeface="Times New Roman"/>
              </a:rPr>
              <a:t>reference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543" y="10607"/>
            <a:ext cx="3117215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DA8A59EE-8041-4FA6-873D-4C01A9EC10C3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87486" y="6243638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6785" y="587069"/>
            <a:ext cx="8278495" cy="48272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95300" indent="-470534">
              <a:lnSpc>
                <a:spcPct val="100000"/>
              </a:lnSpc>
              <a:spcBef>
                <a:spcPts val="705"/>
              </a:spcBef>
              <a:buClr>
                <a:srgbClr val="009A00"/>
              </a:buClr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400" spc="50" dirty="0">
                <a:latin typeface="Times New Roman"/>
                <a:cs typeface="Times New Roman"/>
              </a:rPr>
              <a:t>In </a:t>
            </a:r>
            <a:r>
              <a:rPr sz="2400" i="1" spc="15" dirty="0">
                <a:latin typeface="Times New Roman"/>
                <a:cs typeface="Times New Roman"/>
              </a:rPr>
              <a:t>sign-and-magnitude</a:t>
            </a:r>
            <a:r>
              <a:rPr sz="2400" i="1" spc="45" dirty="0">
                <a:latin typeface="Times New Roman"/>
                <a:cs typeface="Times New Roman"/>
              </a:rPr>
              <a:t> </a:t>
            </a:r>
            <a:r>
              <a:rPr sz="2400" i="1" spc="30" dirty="0">
                <a:latin typeface="Times New Roman"/>
                <a:cs typeface="Times New Roman"/>
              </a:rPr>
              <a:t>system</a:t>
            </a:r>
            <a:endParaRPr sz="2400" dirty="0">
              <a:latin typeface="Times New Roman"/>
              <a:cs typeface="Times New Roman"/>
            </a:endParaRPr>
          </a:p>
          <a:p>
            <a:pPr marL="939800" marR="17780" lvl="1" indent="-443865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47419" algn="l"/>
                <a:tab pos="948055" algn="l"/>
                <a:tab pos="4629785" algn="l"/>
              </a:tabLst>
            </a:pPr>
            <a:r>
              <a:rPr sz="2000" spc="70" dirty="0">
                <a:latin typeface="Times New Roman"/>
                <a:cs typeface="Times New Roman"/>
              </a:rPr>
              <a:t>Negative </a:t>
            </a:r>
            <a:r>
              <a:rPr sz="2000" spc="65" dirty="0">
                <a:latin typeface="Times New Roman"/>
                <a:cs typeface="Times New Roman"/>
              </a:rPr>
              <a:t>values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are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represented	</a:t>
            </a:r>
            <a:r>
              <a:rPr sz="2000" spc="20" dirty="0">
                <a:latin typeface="Times New Roman"/>
                <a:cs typeface="Times New Roman"/>
              </a:rPr>
              <a:t>by </a:t>
            </a:r>
            <a:r>
              <a:rPr sz="2000" spc="95" dirty="0">
                <a:latin typeface="Times New Roman"/>
                <a:cs typeface="Times New Roman"/>
              </a:rPr>
              <a:t>changing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most </a:t>
            </a:r>
            <a:r>
              <a:rPr sz="2000" spc="60" dirty="0">
                <a:latin typeface="Times New Roman"/>
                <a:cs typeface="Times New Roman"/>
              </a:rPr>
              <a:t>significant  </a:t>
            </a:r>
            <a:r>
              <a:rPr sz="2000" spc="35" dirty="0">
                <a:latin typeface="Times New Roman"/>
                <a:cs typeface="Times New Roman"/>
              </a:rPr>
              <a:t>bit </a:t>
            </a:r>
            <a:r>
              <a:rPr sz="2000" spc="7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0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495300" indent="-470534">
              <a:lnSpc>
                <a:spcPct val="100000"/>
              </a:lnSpc>
              <a:spcBef>
                <a:spcPts val="545"/>
              </a:spcBef>
              <a:buClr>
                <a:srgbClr val="009A00"/>
              </a:buClr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400" spc="50" dirty="0">
                <a:latin typeface="Times New Roman"/>
                <a:cs typeface="Times New Roman"/>
              </a:rPr>
              <a:t>In </a:t>
            </a:r>
            <a:r>
              <a:rPr sz="2400" i="1" spc="-20" dirty="0">
                <a:latin typeface="Times New Roman"/>
                <a:cs typeface="Times New Roman"/>
              </a:rPr>
              <a:t>1’s-complement</a:t>
            </a:r>
            <a:r>
              <a:rPr sz="2400" i="1" spc="110" dirty="0">
                <a:latin typeface="Times New Roman"/>
                <a:cs typeface="Times New Roman"/>
              </a:rPr>
              <a:t> </a:t>
            </a:r>
            <a:r>
              <a:rPr sz="2400" i="1" spc="30" dirty="0">
                <a:latin typeface="Times New Roman"/>
                <a:cs typeface="Times New Roman"/>
              </a:rPr>
              <a:t>system</a:t>
            </a:r>
            <a:endParaRPr sz="2400" dirty="0">
              <a:latin typeface="Times New Roman"/>
              <a:cs typeface="Times New Roman"/>
            </a:endParaRPr>
          </a:p>
          <a:p>
            <a:pPr marL="933450" marR="335915" lvl="1" indent="-436880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47419" algn="l"/>
                <a:tab pos="948055" algn="l"/>
              </a:tabLst>
            </a:pPr>
            <a:r>
              <a:rPr sz="2000" spc="70" dirty="0">
                <a:latin typeface="Times New Roman"/>
                <a:cs typeface="Times New Roman"/>
              </a:rPr>
              <a:t>Negative </a:t>
            </a:r>
            <a:r>
              <a:rPr sz="2000" spc="65" dirty="0">
                <a:latin typeface="Times New Roman"/>
                <a:cs typeface="Times New Roman"/>
              </a:rPr>
              <a:t>values </a:t>
            </a:r>
            <a:r>
              <a:rPr sz="2000" spc="45" dirty="0">
                <a:latin typeface="Times New Roman"/>
                <a:cs typeface="Times New Roman"/>
              </a:rPr>
              <a:t>are </a:t>
            </a:r>
            <a:r>
              <a:rPr sz="2000" spc="65" dirty="0">
                <a:latin typeface="Times New Roman"/>
                <a:cs typeface="Times New Roman"/>
              </a:rPr>
              <a:t>obtained </a:t>
            </a:r>
            <a:r>
              <a:rPr sz="2000" spc="20" dirty="0">
                <a:latin typeface="Times New Roman"/>
                <a:cs typeface="Times New Roman"/>
              </a:rPr>
              <a:t>by </a:t>
            </a:r>
            <a:r>
              <a:rPr sz="2000" spc="95" dirty="0">
                <a:latin typeface="Times New Roman"/>
                <a:cs typeface="Times New Roman"/>
              </a:rPr>
              <a:t>complementing </a:t>
            </a:r>
            <a:r>
              <a:rPr sz="2000" spc="55" dirty="0">
                <a:latin typeface="Times New Roman"/>
                <a:cs typeface="Times New Roman"/>
              </a:rPr>
              <a:t>each </a:t>
            </a:r>
            <a:r>
              <a:rPr sz="2000" spc="35" dirty="0">
                <a:latin typeface="Times New Roman"/>
                <a:cs typeface="Times New Roman"/>
              </a:rPr>
              <a:t>bit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the  </a:t>
            </a:r>
            <a:r>
              <a:rPr sz="2000" spc="85" dirty="0">
                <a:latin typeface="Times New Roman"/>
                <a:cs typeface="Times New Roman"/>
              </a:rPr>
              <a:t>corresponding </a:t>
            </a:r>
            <a:r>
              <a:rPr sz="2000" spc="60" dirty="0">
                <a:latin typeface="Times New Roman"/>
                <a:cs typeface="Times New Roman"/>
              </a:rPr>
              <a:t>positive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number</a:t>
            </a:r>
            <a:endParaRPr sz="2000" dirty="0">
              <a:latin typeface="Times New Roman"/>
              <a:cs typeface="Times New Roman"/>
            </a:endParaRPr>
          </a:p>
          <a:p>
            <a:pPr marL="933450" marR="181610" lvl="1" indent="-43688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3450" algn="l"/>
                <a:tab pos="934085" algn="l"/>
              </a:tabLst>
            </a:pPr>
            <a:r>
              <a:rPr sz="2000" spc="60" dirty="0">
                <a:latin typeface="Times New Roman"/>
                <a:cs typeface="Times New Roman"/>
              </a:rPr>
              <a:t>The </a:t>
            </a:r>
            <a:r>
              <a:rPr sz="2000" spc="80" dirty="0">
                <a:latin typeface="Times New Roman"/>
                <a:cs typeface="Times New Roman"/>
              </a:rPr>
              <a:t>operation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forming the </a:t>
            </a:r>
            <a:r>
              <a:rPr sz="2000" spc="65" dirty="0">
                <a:latin typeface="Times New Roman"/>
                <a:cs typeface="Times New Roman"/>
              </a:rPr>
              <a:t>1’s-complement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65" dirty="0">
                <a:latin typeface="Times New Roman"/>
                <a:cs typeface="Times New Roman"/>
              </a:rPr>
              <a:t>given </a:t>
            </a:r>
            <a:r>
              <a:rPr sz="2000" spc="95" dirty="0">
                <a:latin typeface="Times New Roman"/>
                <a:cs typeface="Times New Roman"/>
              </a:rPr>
              <a:t>number 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80" dirty="0">
                <a:latin typeface="Times New Roman"/>
                <a:cs typeface="Times New Roman"/>
              </a:rPr>
              <a:t>equivalent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70" dirty="0">
                <a:latin typeface="Times New Roman"/>
                <a:cs typeface="Times New Roman"/>
              </a:rPr>
              <a:t>subtracting </a:t>
            </a:r>
            <a:r>
              <a:rPr sz="2000" spc="75" dirty="0">
                <a:latin typeface="Times New Roman"/>
                <a:cs typeface="Times New Roman"/>
              </a:rPr>
              <a:t>that </a:t>
            </a:r>
            <a:r>
              <a:rPr sz="2000" spc="85" dirty="0">
                <a:latin typeface="Times New Roman"/>
                <a:cs typeface="Times New Roman"/>
              </a:rPr>
              <a:t>number </a:t>
            </a:r>
            <a:r>
              <a:rPr sz="2000" spc="7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1950" spc="22" baseline="25641" dirty="0">
                <a:latin typeface="Times New Roman"/>
                <a:cs typeface="Times New Roman"/>
              </a:rPr>
              <a:t>n</a:t>
            </a:r>
            <a:r>
              <a:rPr sz="2000" spc="15" dirty="0">
                <a:latin typeface="Times New Roman"/>
                <a:cs typeface="Times New Roman"/>
              </a:rPr>
              <a:t>-1</a:t>
            </a:r>
            <a:endParaRPr sz="2000" dirty="0">
              <a:latin typeface="Times New Roman"/>
              <a:cs typeface="Times New Roman"/>
            </a:endParaRPr>
          </a:p>
          <a:p>
            <a:pPr marL="495300" indent="-470534">
              <a:lnSpc>
                <a:spcPct val="10000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400" spc="50" dirty="0">
                <a:latin typeface="Times New Roman"/>
                <a:cs typeface="Times New Roman"/>
              </a:rPr>
              <a:t>In </a:t>
            </a:r>
            <a:r>
              <a:rPr sz="2400" i="1" spc="-20" dirty="0">
                <a:latin typeface="Times New Roman"/>
                <a:cs typeface="Times New Roman"/>
              </a:rPr>
              <a:t>2’s-complement</a:t>
            </a:r>
            <a:r>
              <a:rPr sz="2400" i="1" spc="110" dirty="0">
                <a:latin typeface="Times New Roman"/>
                <a:cs typeface="Times New Roman"/>
              </a:rPr>
              <a:t> </a:t>
            </a:r>
            <a:r>
              <a:rPr sz="2400" i="1" spc="30" dirty="0">
                <a:latin typeface="Times New Roman"/>
                <a:cs typeface="Times New Roman"/>
              </a:rPr>
              <a:t>system</a:t>
            </a:r>
            <a:endParaRPr sz="2400" dirty="0">
              <a:latin typeface="Times New Roman"/>
              <a:cs typeface="Times New Roman"/>
            </a:endParaRPr>
          </a:p>
          <a:p>
            <a:pPr marL="933450" marR="181610" lvl="1" indent="-436880">
              <a:lnSpc>
                <a:spcPct val="100000"/>
              </a:lnSpc>
              <a:spcBef>
                <a:spcPts val="50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33450" algn="l"/>
                <a:tab pos="934085" algn="l"/>
              </a:tabLst>
            </a:pPr>
            <a:r>
              <a:rPr sz="2000" spc="60" dirty="0">
                <a:latin typeface="Times New Roman"/>
                <a:cs typeface="Times New Roman"/>
              </a:rPr>
              <a:t>The </a:t>
            </a:r>
            <a:r>
              <a:rPr sz="2000" spc="80" dirty="0">
                <a:latin typeface="Times New Roman"/>
                <a:cs typeface="Times New Roman"/>
              </a:rPr>
              <a:t>operation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forming the </a:t>
            </a:r>
            <a:r>
              <a:rPr sz="2000" spc="65" dirty="0">
                <a:latin typeface="Times New Roman"/>
                <a:cs typeface="Times New Roman"/>
              </a:rPr>
              <a:t>2’s-complement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65" dirty="0">
                <a:latin typeface="Times New Roman"/>
                <a:cs typeface="Times New Roman"/>
              </a:rPr>
              <a:t>given </a:t>
            </a:r>
            <a:r>
              <a:rPr sz="2000" spc="95" dirty="0">
                <a:latin typeface="Times New Roman"/>
                <a:cs typeface="Times New Roman"/>
              </a:rPr>
              <a:t>number 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95" dirty="0">
                <a:latin typeface="Times New Roman"/>
                <a:cs typeface="Times New Roman"/>
              </a:rPr>
              <a:t>done </a:t>
            </a:r>
            <a:r>
              <a:rPr sz="2000" spc="20" dirty="0">
                <a:latin typeface="Times New Roman"/>
                <a:cs typeface="Times New Roman"/>
              </a:rPr>
              <a:t>by </a:t>
            </a:r>
            <a:r>
              <a:rPr sz="2000" spc="70" dirty="0">
                <a:latin typeface="Times New Roman"/>
                <a:cs typeface="Times New Roman"/>
              </a:rPr>
              <a:t>subtracting </a:t>
            </a:r>
            <a:r>
              <a:rPr sz="2000" spc="75" dirty="0">
                <a:latin typeface="Times New Roman"/>
                <a:cs typeface="Times New Roman"/>
              </a:rPr>
              <a:t>that </a:t>
            </a:r>
            <a:r>
              <a:rPr sz="2000" spc="85" dirty="0">
                <a:latin typeface="Times New Roman"/>
                <a:cs typeface="Times New Roman"/>
              </a:rPr>
              <a:t>number </a:t>
            </a:r>
            <a:r>
              <a:rPr sz="2000" spc="7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1950" baseline="25641" dirty="0">
                <a:latin typeface="Times New Roman"/>
                <a:cs typeface="Times New Roman"/>
              </a:rPr>
              <a:t>n</a:t>
            </a:r>
          </a:p>
          <a:p>
            <a:pPr marL="502284" marR="193040" indent="-477520">
              <a:lnSpc>
                <a:spcPct val="10000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75" dirty="0">
                <a:latin typeface="Times New Roman"/>
                <a:cs typeface="Times New Roman"/>
              </a:rPr>
              <a:t>2’s-complement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5" dirty="0">
                <a:latin typeface="Times New Roman"/>
                <a:cs typeface="Times New Roman"/>
              </a:rPr>
              <a:t>number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80" dirty="0">
                <a:latin typeface="Times New Roman"/>
                <a:cs typeface="Times New Roman"/>
              </a:rPr>
              <a:t>obtained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120" dirty="0">
                <a:latin typeface="Times New Roman"/>
                <a:cs typeface="Times New Roman"/>
              </a:rPr>
              <a:t>adding </a:t>
            </a:r>
            <a:r>
              <a:rPr sz="2400" dirty="0">
                <a:latin typeface="Times New Roman"/>
                <a:cs typeface="Times New Roman"/>
              </a:rPr>
              <a:t>1 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75" dirty="0">
                <a:latin typeface="Times New Roman"/>
                <a:cs typeface="Times New Roman"/>
              </a:rPr>
              <a:t>1’s-complement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that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number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30" y="10607"/>
            <a:ext cx="560832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Parameters with Stack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0467938F-8B52-4064-93D3-CE4163A2F445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294967295"/>
          </p:nvPr>
        </p:nvSpPr>
        <p:spPr>
          <a:xfrm>
            <a:off x="8201949" y="626745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101993" y="723900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>
                <a:moveTo>
                  <a:pt x="0" y="0"/>
                </a:moveTo>
                <a:lnTo>
                  <a:pt x="6695681" y="0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159" y="823214"/>
            <a:ext cx="401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Assume top of stack is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level 1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below.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9490" y="2652727"/>
            <a:ext cx="20732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(top of stack </a:t>
            </a:r>
            <a:r>
              <a:rPr sz="1600" spc="-5" dirty="0">
                <a:latin typeface="Arial"/>
                <a:cs typeface="Arial"/>
              </a:rPr>
              <a:t>at </a:t>
            </a:r>
            <a:r>
              <a:rPr sz="1600" dirty="0">
                <a:latin typeface="Arial"/>
                <a:cs typeface="Arial"/>
              </a:rPr>
              <a:t>level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17" y="5981700"/>
            <a:ext cx="6699250" cy="0"/>
          </a:xfrm>
          <a:custGeom>
            <a:avLst/>
            <a:gdLst/>
            <a:ahLst/>
            <a:cxnLst/>
            <a:rect l="l" t="t" r="r" b="b"/>
            <a:pathLst>
              <a:path w="6699250">
                <a:moveTo>
                  <a:pt x="0" y="0"/>
                </a:moveTo>
                <a:lnTo>
                  <a:pt x="6698729" y="0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41752" y="263372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1752" y="277164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1752" y="2910332"/>
            <a:ext cx="1244600" cy="53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4610">
              <a:lnSpc>
                <a:spcPts val="1895"/>
              </a:lnSpc>
            </a:pPr>
            <a:r>
              <a:rPr sz="1600" dirty="0">
                <a:latin typeface="Arial"/>
                <a:cs typeface="Arial"/>
              </a:rPr>
              <a:t>R0-R2,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-(SP)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25778" y="1217898"/>
          <a:ext cx="5600065" cy="144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944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Move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ts val="17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#NUM1,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-(SP)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7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Push parameters onto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16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Move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182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-(SP)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216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LISTADD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 marR="21590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Call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subroutine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 marR="21590">
                        <a:lnSpc>
                          <a:spcPts val="17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(top of stack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40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Move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4(SP),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 marR="21590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Save result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944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7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#8,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60"/>
                        </a:lnSpc>
                        <a:tabLst>
                          <a:tab pos="211010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stack	</a:t>
                      </a:r>
                      <a:r>
                        <a:rPr sz="2400" spc="-7" baseline="13888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2400" baseline="1388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6322" y="3177712"/>
            <a:ext cx="21640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LISTADD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MoveMultiple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0381" y="3177794"/>
            <a:ext cx="209994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Save </a:t>
            </a:r>
            <a:r>
              <a:rPr sz="1600" dirty="0">
                <a:latin typeface="Arial"/>
                <a:cs typeface="Arial"/>
              </a:rPr>
              <a:t>registers</a:t>
            </a:r>
            <a:endParaRPr sz="1600">
              <a:latin typeface="Arial"/>
              <a:cs typeface="Arial"/>
            </a:endParaRPr>
          </a:p>
          <a:p>
            <a:pPr marL="55244" marR="5080" indent="-1587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(top of stack at level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3)  </a:t>
            </a:r>
            <a:r>
              <a:rPr sz="1600" spc="-5" dirty="0">
                <a:latin typeface="Arial"/>
                <a:cs typeface="Arial"/>
              </a:rPr>
              <a:t>Initialize counter 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5872" y="3666978"/>
            <a:ext cx="122301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2945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Move  Move  </a:t>
            </a:r>
            <a:r>
              <a:rPr sz="1600" spc="-5" dirty="0">
                <a:latin typeface="Arial"/>
                <a:cs typeface="Arial"/>
              </a:rPr>
              <a:t>Clear  </a:t>
            </a:r>
            <a:r>
              <a:rPr sz="1600" dirty="0">
                <a:latin typeface="Arial"/>
                <a:cs typeface="Arial"/>
              </a:rPr>
              <a:t>Add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Decrement  </a:t>
            </a:r>
            <a:r>
              <a:rPr sz="1600" dirty="0">
                <a:latin typeface="Arial"/>
                <a:cs typeface="Arial"/>
              </a:rPr>
              <a:t>Branch&gt;0  Move  </a:t>
            </a:r>
            <a:r>
              <a:rPr sz="1600" spc="-5" dirty="0">
                <a:latin typeface="Arial"/>
                <a:cs typeface="Arial"/>
              </a:rPr>
              <a:t>MoveMultiple  </a:t>
            </a:r>
            <a:r>
              <a:rPr sz="1600" dirty="0">
                <a:latin typeface="Arial"/>
                <a:cs typeface="Arial"/>
              </a:rPr>
              <a:t>Return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9696" y="3666978"/>
            <a:ext cx="132270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16(SP),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R1</a:t>
            </a:r>
            <a:endParaRPr sz="1600">
              <a:latin typeface="Arial"/>
              <a:cs typeface="Arial"/>
            </a:endParaRPr>
          </a:p>
          <a:p>
            <a:pPr marL="59055" marR="292735" indent="-4635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20(SP),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R2  R0</a:t>
            </a:r>
            <a:endParaRPr sz="1600">
              <a:latin typeface="Arial"/>
              <a:cs typeface="Arial"/>
            </a:endParaRPr>
          </a:p>
          <a:p>
            <a:pPr marL="54610" marR="377825" indent="-50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(R2)+,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R0  R1</a:t>
            </a:r>
            <a:endParaRPr sz="16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LOOP</a:t>
            </a:r>
            <a:endParaRPr sz="16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R0,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20(SP)</a:t>
            </a:r>
            <a:endParaRPr sz="16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(SP)+,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R0-R2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3391" y="3911571"/>
            <a:ext cx="2308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Initialize pointer to 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7776" y="4156163"/>
            <a:ext cx="1670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Initialize </a:t>
            </a:r>
            <a:r>
              <a:rPr sz="1600" dirty="0">
                <a:latin typeface="Arial"/>
                <a:cs typeface="Arial"/>
              </a:rPr>
              <a:t>sum to 0  Add entry from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2333" y="5133780"/>
            <a:ext cx="233489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296545" indent="-571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Put result on 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stack  </a:t>
            </a:r>
            <a:r>
              <a:rPr sz="1600" spc="-5" dirty="0">
                <a:latin typeface="Arial"/>
                <a:cs typeface="Arial"/>
              </a:rPr>
              <a:t>Restore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registers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Return to </a:t>
            </a:r>
            <a:r>
              <a:rPr sz="1600" spc="-5" dirty="0">
                <a:latin typeface="Arial"/>
                <a:cs typeface="Arial"/>
              </a:rPr>
              <a:t>calling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22" y="4399962"/>
            <a:ext cx="602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LOOP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97725" y="2379726"/>
            <a:ext cx="1438275" cy="1441450"/>
          </a:xfrm>
          <a:custGeom>
            <a:avLst/>
            <a:gdLst/>
            <a:ahLst/>
            <a:cxnLst/>
            <a:rect l="l" t="t" r="r" b="b"/>
            <a:pathLst>
              <a:path w="1438275" h="1441450">
                <a:moveTo>
                  <a:pt x="0" y="0"/>
                </a:moveTo>
                <a:lnTo>
                  <a:pt x="0" y="288798"/>
                </a:lnTo>
                <a:lnTo>
                  <a:pt x="1438275" y="288798"/>
                </a:lnTo>
              </a:path>
              <a:path w="1438275" h="1441450">
                <a:moveTo>
                  <a:pt x="1438275" y="0"/>
                </a:moveTo>
                <a:lnTo>
                  <a:pt x="0" y="0"/>
                </a:lnTo>
              </a:path>
              <a:path w="1438275" h="1441450">
                <a:moveTo>
                  <a:pt x="0" y="287274"/>
                </a:moveTo>
                <a:lnTo>
                  <a:pt x="0" y="576072"/>
                </a:lnTo>
                <a:lnTo>
                  <a:pt x="1438275" y="576072"/>
                </a:lnTo>
              </a:path>
              <a:path w="1438275" h="1441450">
                <a:moveTo>
                  <a:pt x="1438275" y="287274"/>
                </a:moveTo>
                <a:lnTo>
                  <a:pt x="0" y="287274"/>
                </a:lnTo>
              </a:path>
              <a:path w="1438275" h="1441450">
                <a:moveTo>
                  <a:pt x="0" y="576072"/>
                </a:moveTo>
                <a:lnTo>
                  <a:pt x="0" y="864870"/>
                </a:lnTo>
                <a:lnTo>
                  <a:pt x="1438275" y="864870"/>
                </a:lnTo>
              </a:path>
              <a:path w="1438275" h="1441450">
                <a:moveTo>
                  <a:pt x="1438275" y="576072"/>
                </a:moveTo>
                <a:lnTo>
                  <a:pt x="0" y="576072"/>
                </a:lnTo>
              </a:path>
              <a:path w="1438275" h="1441450">
                <a:moveTo>
                  <a:pt x="0" y="864870"/>
                </a:moveTo>
                <a:lnTo>
                  <a:pt x="0" y="1153668"/>
                </a:lnTo>
                <a:lnTo>
                  <a:pt x="1438275" y="1153668"/>
                </a:lnTo>
              </a:path>
              <a:path w="1438275" h="1441450">
                <a:moveTo>
                  <a:pt x="1438275" y="864870"/>
                </a:moveTo>
                <a:lnTo>
                  <a:pt x="0" y="864870"/>
                </a:lnTo>
              </a:path>
              <a:path w="1438275" h="1441450">
                <a:moveTo>
                  <a:pt x="0" y="1152144"/>
                </a:moveTo>
                <a:lnTo>
                  <a:pt x="0" y="1440942"/>
                </a:lnTo>
                <a:lnTo>
                  <a:pt x="1438275" y="1440942"/>
                </a:lnTo>
              </a:path>
              <a:path w="1438275" h="1441450">
                <a:moveTo>
                  <a:pt x="1438275" y="1152144"/>
                </a:moveTo>
                <a:lnTo>
                  <a:pt x="0" y="1152144"/>
                </a:lnTo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01495" y="2360167"/>
            <a:ext cx="3981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[R2]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01495" y="2649723"/>
            <a:ext cx="3981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[R1]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01495" y="2937000"/>
            <a:ext cx="3981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[R0]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7235" y="3217421"/>
            <a:ext cx="14147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Return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3315" y="3513080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85025" y="3849878"/>
            <a:ext cx="1463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450340" algn="l"/>
              </a:tabLst>
            </a:pPr>
            <a:r>
              <a:rPr sz="1600" u="heavy" dirty="0"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 	</a:t>
            </a:r>
            <a:r>
              <a:rPr sz="1600" u="heavy" spc="-5" dirty="0"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NUM1	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88250" y="2003527"/>
            <a:ext cx="1457325" cy="2447925"/>
            <a:chOff x="7188200" y="2020823"/>
            <a:chExt cx="1457325" cy="2447925"/>
          </a:xfrm>
        </p:grpSpPr>
        <p:sp>
          <p:nvSpPr>
            <p:cNvPr id="27" name="object 27"/>
            <p:cNvSpPr/>
            <p:nvPr/>
          </p:nvSpPr>
          <p:spPr>
            <a:xfrm>
              <a:off x="7197725" y="3820667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75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7725" y="2020823"/>
              <a:ext cx="0" cy="2447925"/>
            </a:xfrm>
            <a:custGeom>
              <a:avLst/>
              <a:gdLst/>
              <a:ahLst/>
              <a:cxnLst/>
              <a:rect l="l" t="t" r="r" b="b"/>
              <a:pathLst>
                <a:path h="2447925">
                  <a:moveTo>
                    <a:pt x="0" y="0"/>
                  </a:moveTo>
                  <a:lnTo>
                    <a:pt x="0" y="2447543"/>
                  </a:lnTo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97725" y="4109466"/>
              <a:ext cx="1438275" cy="287655"/>
            </a:xfrm>
            <a:custGeom>
              <a:avLst/>
              <a:gdLst/>
              <a:ahLst/>
              <a:cxnLst/>
              <a:rect l="l" t="t" r="r" b="b"/>
              <a:pathLst>
                <a:path w="1438275" h="287654">
                  <a:moveTo>
                    <a:pt x="0" y="0"/>
                  </a:moveTo>
                  <a:lnTo>
                    <a:pt x="0" y="287274"/>
                  </a:lnTo>
                  <a:lnTo>
                    <a:pt x="1438275" y="287274"/>
                  </a:lnTo>
                </a:path>
              </a:pathLst>
            </a:custGeom>
            <a:ln w="1905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837298" y="2486405"/>
            <a:ext cx="288925" cy="76200"/>
          </a:xfrm>
          <a:custGeom>
            <a:avLst/>
            <a:gdLst/>
            <a:ahLst/>
            <a:cxnLst/>
            <a:rect l="l" t="t" r="r" b="b"/>
            <a:pathLst>
              <a:path w="288925" h="76200">
                <a:moveTo>
                  <a:pt x="162029" y="28901"/>
                </a:moveTo>
                <a:lnTo>
                  <a:pt x="0" y="28193"/>
                </a:lnTo>
                <a:lnTo>
                  <a:pt x="0" y="47243"/>
                </a:lnTo>
                <a:lnTo>
                  <a:pt x="161839" y="47950"/>
                </a:lnTo>
                <a:lnTo>
                  <a:pt x="162029" y="28901"/>
                </a:lnTo>
                <a:close/>
              </a:path>
              <a:path w="288925" h="76200">
                <a:moveTo>
                  <a:pt x="174498" y="72402"/>
                </a:moveTo>
                <a:lnTo>
                  <a:pt x="174498" y="48006"/>
                </a:lnTo>
                <a:lnTo>
                  <a:pt x="161839" y="47950"/>
                </a:lnTo>
                <a:lnTo>
                  <a:pt x="161556" y="76200"/>
                </a:lnTo>
                <a:lnTo>
                  <a:pt x="174498" y="72402"/>
                </a:lnTo>
                <a:close/>
              </a:path>
              <a:path w="288925" h="76200">
                <a:moveTo>
                  <a:pt x="174498" y="48006"/>
                </a:moveTo>
                <a:lnTo>
                  <a:pt x="174498" y="28956"/>
                </a:lnTo>
                <a:lnTo>
                  <a:pt x="162029" y="28901"/>
                </a:lnTo>
                <a:lnTo>
                  <a:pt x="161839" y="47950"/>
                </a:lnTo>
                <a:lnTo>
                  <a:pt x="174498" y="48006"/>
                </a:lnTo>
                <a:close/>
              </a:path>
              <a:path w="288925" h="76200">
                <a:moveTo>
                  <a:pt x="288798" y="38862"/>
                </a:moveTo>
                <a:lnTo>
                  <a:pt x="162318" y="0"/>
                </a:lnTo>
                <a:lnTo>
                  <a:pt x="162029" y="28901"/>
                </a:lnTo>
                <a:lnTo>
                  <a:pt x="174498" y="28956"/>
                </a:lnTo>
                <a:lnTo>
                  <a:pt x="174498" y="72402"/>
                </a:lnTo>
                <a:lnTo>
                  <a:pt x="288798" y="3886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7298" y="3350514"/>
            <a:ext cx="288925" cy="76200"/>
          </a:xfrm>
          <a:custGeom>
            <a:avLst/>
            <a:gdLst/>
            <a:ahLst/>
            <a:cxnLst/>
            <a:rect l="l" t="t" r="r" b="b"/>
            <a:pathLst>
              <a:path w="288925" h="76200">
                <a:moveTo>
                  <a:pt x="162037" y="28139"/>
                </a:moveTo>
                <a:lnTo>
                  <a:pt x="0" y="27432"/>
                </a:lnTo>
                <a:lnTo>
                  <a:pt x="0" y="46482"/>
                </a:lnTo>
                <a:lnTo>
                  <a:pt x="161846" y="47188"/>
                </a:lnTo>
                <a:lnTo>
                  <a:pt x="162037" y="28139"/>
                </a:lnTo>
                <a:close/>
              </a:path>
              <a:path w="288925" h="76200">
                <a:moveTo>
                  <a:pt x="174498" y="72402"/>
                </a:moveTo>
                <a:lnTo>
                  <a:pt x="174498" y="47244"/>
                </a:lnTo>
                <a:lnTo>
                  <a:pt x="161846" y="47188"/>
                </a:lnTo>
                <a:lnTo>
                  <a:pt x="161556" y="76200"/>
                </a:lnTo>
                <a:lnTo>
                  <a:pt x="174498" y="72402"/>
                </a:lnTo>
                <a:close/>
              </a:path>
              <a:path w="288925" h="76200">
                <a:moveTo>
                  <a:pt x="174498" y="47244"/>
                </a:moveTo>
                <a:lnTo>
                  <a:pt x="174498" y="28194"/>
                </a:lnTo>
                <a:lnTo>
                  <a:pt x="162037" y="28139"/>
                </a:lnTo>
                <a:lnTo>
                  <a:pt x="161846" y="47188"/>
                </a:lnTo>
                <a:lnTo>
                  <a:pt x="174498" y="47244"/>
                </a:lnTo>
                <a:close/>
              </a:path>
              <a:path w="288925" h="76200">
                <a:moveTo>
                  <a:pt x="288798" y="38862"/>
                </a:moveTo>
                <a:lnTo>
                  <a:pt x="162318" y="0"/>
                </a:lnTo>
                <a:lnTo>
                  <a:pt x="162037" y="28139"/>
                </a:lnTo>
                <a:lnTo>
                  <a:pt x="174498" y="28194"/>
                </a:lnTo>
                <a:lnTo>
                  <a:pt x="174498" y="72402"/>
                </a:lnTo>
                <a:lnTo>
                  <a:pt x="288798" y="3886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7298" y="4215384"/>
            <a:ext cx="288925" cy="76200"/>
          </a:xfrm>
          <a:custGeom>
            <a:avLst/>
            <a:gdLst/>
            <a:ahLst/>
            <a:cxnLst/>
            <a:rect l="l" t="t" r="r" b="b"/>
            <a:pathLst>
              <a:path w="288925" h="76200">
                <a:moveTo>
                  <a:pt x="162030" y="28847"/>
                </a:moveTo>
                <a:lnTo>
                  <a:pt x="0" y="27431"/>
                </a:lnTo>
                <a:lnTo>
                  <a:pt x="0" y="46481"/>
                </a:lnTo>
                <a:lnTo>
                  <a:pt x="161839" y="47895"/>
                </a:lnTo>
                <a:lnTo>
                  <a:pt x="162030" y="28847"/>
                </a:lnTo>
                <a:close/>
              </a:path>
              <a:path w="288925" h="76200">
                <a:moveTo>
                  <a:pt x="174498" y="72402"/>
                </a:moveTo>
                <a:lnTo>
                  <a:pt x="174498" y="48005"/>
                </a:lnTo>
                <a:lnTo>
                  <a:pt x="161839" y="47895"/>
                </a:lnTo>
                <a:lnTo>
                  <a:pt x="161556" y="76200"/>
                </a:lnTo>
                <a:lnTo>
                  <a:pt x="174498" y="72402"/>
                </a:lnTo>
                <a:close/>
              </a:path>
              <a:path w="288925" h="76200">
                <a:moveTo>
                  <a:pt x="174498" y="48005"/>
                </a:moveTo>
                <a:lnTo>
                  <a:pt x="174498" y="28955"/>
                </a:lnTo>
                <a:lnTo>
                  <a:pt x="162030" y="28847"/>
                </a:lnTo>
                <a:lnTo>
                  <a:pt x="161839" y="47895"/>
                </a:lnTo>
                <a:lnTo>
                  <a:pt x="174498" y="48005"/>
                </a:lnTo>
                <a:close/>
              </a:path>
              <a:path w="288925" h="76200">
                <a:moveTo>
                  <a:pt x="288798" y="38862"/>
                </a:moveTo>
                <a:lnTo>
                  <a:pt x="162318" y="0"/>
                </a:lnTo>
                <a:lnTo>
                  <a:pt x="162030" y="28847"/>
                </a:lnTo>
                <a:lnTo>
                  <a:pt x="174498" y="28955"/>
                </a:lnTo>
                <a:lnTo>
                  <a:pt x="174498" y="72402"/>
                </a:lnTo>
                <a:lnTo>
                  <a:pt x="288798" y="3886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66242" y="2360167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5095" y="3273045"/>
            <a:ext cx="680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Level</a:t>
            </a:r>
            <a:r>
              <a:rPr sz="1600" spc="-8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25095" y="4089140"/>
            <a:ext cx="680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Level</a:t>
            </a:r>
            <a:r>
              <a:rPr sz="1600" spc="-8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CC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725" y="726771"/>
            <a:ext cx="744855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Frame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3C3E2C85-7069-4919-A2C7-6447564705FB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204200" y="6217083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16134" y="1156716"/>
          <a:ext cx="2376805" cy="38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615950">
                        <a:lnSpc>
                          <a:spcPts val="1875"/>
                        </a:lnSpc>
                      </a:pPr>
                      <a:r>
                        <a:rPr sz="1600" spc="40" dirty="0">
                          <a:latin typeface="Times New Roman"/>
                          <a:cs typeface="Times New Roman"/>
                        </a:rPr>
                        <a:t>Saved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[R1]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615950">
                        <a:lnSpc>
                          <a:spcPts val="1880"/>
                        </a:lnSpc>
                      </a:pPr>
                      <a:r>
                        <a:rPr sz="1600" spc="40" dirty="0">
                          <a:latin typeface="Times New Roman"/>
                          <a:cs typeface="Times New Roman"/>
                        </a:rPr>
                        <a:t>Saved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[R0]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80720">
                        <a:lnSpc>
                          <a:spcPts val="1839"/>
                        </a:lnSpc>
                        <a:spcBef>
                          <a:spcPts val="335"/>
                        </a:spcBef>
                      </a:pPr>
                      <a:r>
                        <a:rPr sz="1600" spc="40" dirty="0">
                          <a:latin typeface="Times New Roman"/>
                          <a:cs typeface="Times New Roman"/>
                        </a:rPr>
                        <a:t>localvar3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680720">
                        <a:lnSpc>
                          <a:spcPts val="1655"/>
                        </a:lnSpc>
                        <a:spcBef>
                          <a:spcPts val="509"/>
                        </a:spcBef>
                      </a:pPr>
                      <a:r>
                        <a:rPr sz="1600" spc="40" dirty="0">
                          <a:latin typeface="Times New Roman"/>
                          <a:cs typeface="Times New Roman"/>
                        </a:rPr>
                        <a:t>localvar2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74">
                <a:tc>
                  <a:txBody>
                    <a:bodyPr/>
                    <a:lstStyle/>
                    <a:p>
                      <a:pPr marL="668655">
                        <a:lnSpc>
                          <a:spcPts val="1839"/>
                        </a:lnSpc>
                        <a:spcBef>
                          <a:spcPts val="320"/>
                        </a:spcBef>
                      </a:pPr>
                      <a:r>
                        <a:rPr sz="1600" spc="40" dirty="0">
                          <a:latin typeface="Times New Roman"/>
                          <a:cs typeface="Times New Roman"/>
                        </a:rPr>
                        <a:t>localvar1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98">
                <a:tc>
                  <a:txBody>
                    <a:bodyPr/>
                    <a:lstStyle/>
                    <a:p>
                      <a:pPr marL="684530">
                        <a:lnSpc>
                          <a:spcPts val="1839"/>
                        </a:lnSpc>
                        <a:spcBef>
                          <a:spcPts val="330"/>
                        </a:spcBef>
                      </a:pPr>
                      <a:r>
                        <a:rPr sz="1600" spc="55" dirty="0">
                          <a:latin typeface="Times New Roman"/>
                          <a:cs typeface="Times New Roman"/>
                        </a:rPr>
                        <a:t>saved</a:t>
                      </a:r>
                      <a:r>
                        <a:rPr sz="16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[FP]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523875">
                        <a:lnSpc>
                          <a:spcPts val="1850"/>
                        </a:lnSpc>
                        <a:spcBef>
                          <a:spcPts val="32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6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73">
                <a:tc>
                  <a:txBody>
                    <a:bodyPr/>
                    <a:lstStyle/>
                    <a:p>
                      <a:pPr marR="75565" algn="ctr">
                        <a:lnSpc>
                          <a:spcPts val="1835"/>
                        </a:lnSpc>
                        <a:spcBef>
                          <a:spcPts val="325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param1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R="57150" algn="ctr">
                        <a:lnSpc>
                          <a:spcPts val="1839"/>
                        </a:lnSpc>
                        <a:spcBef>
                          <a:spcPts val="325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param2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179">
                <a:tc>
                  <a:txBody>
                    <a:bodyPr/>
                    <a:lstStyle/>
                    <a:p>
                      <a:pPr marR="57150" algn="ctr">
                        <a:lnSpc>
                          <a:spcPts val="1845"/>
                        </a:lnSpc>
                        <a:spcBef>
                          <a:spcPts val="330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param3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417">
                <a:tc>
                  <a:txBody>
                    <a:bodyPr/>
                    <a:lstStyle/>
                    <a:p>
                      <a:pPr marR="57150" algn="ctr">
                        <a:lnSpc>
                          <a:spcPts val="1855"/>
                        </a:lnSpc>
                        <a:spcBef>
                          <a:spcPts val="315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param4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07093" y="1622297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7243"/>
                </a:moveTo>
                <a:lnTo>
                  <a:pt x="533400" y="28193"/>
                </a:lnTo>
                <a:lnTo>
                  <a:pt x="0" y="28193"/>
                </a:lnTo>
                <a:lnTo>
                  <a:pt x="0" y="47243"/>
                </a:lnTo>
                <a:lnTo>
                  <a:pt x="533400" y="47243"/>
                </a:lnTo>
                <a:close/>
              </a:path>
              <a:path w="647700" h="76200">
                <a:moveTo>
                  <a:pt x="647700" y="38099"/>
                </a:moveTo>
                <a:lnTo>
                  <a:pt x="520446" y="0"/>
                </a:lnTo>
                <a:lnTo>
                  <a:pt x="520446" y="28193"/>
                </a:lnTo>
                <a:lnTo>
                  <a:pt x="533400" y="28193"/>
                </a:lnTo>
                <a:lnTo>
                  <a:pt x="533400" y="72321"/>
                </a:lnTo>
                <a:lnTo>
                  <a:pt x="647700" y="38099"/>
                </a:lnTo>
                <a:close/>
              </a:path>
              <a:path w="647700" h="76200">
                <a:moveTo>
                  <a:pt x="533400" y="72321"/>
                </a:moveTo>
                <a:lnTo>
                  <a:pt x="533400" y="47243"/>
                </a:lnTo>
                <a:lnTo>
                  <a:pt x="520446" y="47243"/>
                </a:lnTo>
                <a:lnTo>
                  <a:pt x="520446" y="76199"/>
                </a:lnTo>
                <a:lnTo>
                  <a:pt x="533400" y="7232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233" y="1471676"/>
            <a:ext cx="180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SP </a:t>
            </a:r>
            <a:r>
              <a:rPr sz="1800" spc="20" dirty="0">
                <a:latin typeface="Times New Roman"/>
                <a:cs typeface="Times New Roman"/>
              </a:rPr>
              <a:t>(Stack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pointer)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5465" y="3063239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8006"/>
                </a:moveTo>
                <a:lnTo>
                  <a:pt x="533400" y="28956"/>
                </a:lnTo>
                <a:lnTo>
                  <a:pt x="0" y="28956"/>
                </a:lnTo>
                <a:lnTo>
                  <a:pt x="0" y="48006"/>
                </a:lnTo>
                <a:lnTo>
                  <a:pt x="533400" y="48006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0445" y="0"/>
                </a:lnTo>
                <a:lnTo>
                  <a:pt x="520445" y="28956"/>
                </a:lnTo>
                <a:lnTo>
                  <a:pt x="533400" y="28956"/>
                </a:lnTo>
                <a:lnTo>
                  <a:pt x="533400" y="72321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321"/>
                </a:moveTo>
                <a:lnTo>
                  <a:pt x="533400" y="48006"/>
                </a:lnTo>
                <a:lnTo>
                  <a:pt x="520445" y="48006"/>
                </a:lnTo>
                <a:lnTo>
                  <a:pt x="520445" y="76200"/>
                </a:lnTo>
                <a:lnTo>
                  <a:pt x="533400" y="7232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543" y="2033285"/>
            <a:ext cx="2073910" cy="11715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08100">
              <a:lnSpc>
                <a:spcPct val="100000"/>
              </a:lnSpc>
              <a:spcBef>
                <a:spcPts val="210"/>
              </a:spcBef>
            </a:pPr>
            <a:r>
              <a:rPr sz="1800" spc="10" dirty="0">
                <a:solidFill>
                  <a:srgbClr val="0033CC"/>
                </a:solidFill>
                <a:latin typeface="Times New Roman"/>
                <a:cs typeface="Times New Roman"/>
              </a:rPr>
              <a:t>-12(FP)</a:t>
            </a:r>
            <a:endParaRPr sz="1800">
              <a:latin typeface="Times New Roman"/>
              <a:cs typeface="Times New Roman"/>
            </a:endParaRPr>
          </a:p>
          <a:p>
            <a:pPr marL="1452880">
              <a:lnSpc>
                <a:spcPct val="100000"/>
              </a:lnSpc>
              <a:spcBef>
                <a:spcPts val="114"/>
              </a:spcBef>
            </a:pPr>
            <a:r>
              <a:rPr sz="1800" spc="-10" dirty="0">
                <a:solidFill>
                  <a:srgbClr val="0033CC"/>
                </a:solidFill>
                <a:latin typeface="Times New Roman"/>
                <a:cs typeface="Times New Roman"/>
              </a:rPr>
              <a:t>-8(</a:t>
            </a:r>
            <a:r>
              <a:rPr sz="1800" spc="35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r>
              <a:rPr sz="1800" spc="4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452880">
              <a:lnSpc>
                <a:spcPct val="100000"/>
              </a:lnSpc>
              <a:spcBef>
                <a:spcPts val="55"/>
              </a:spcBef>
            </a:pPr>
            <a:r>
              <a:rPr sz="1800" spc="-10" dirty="0">
                <a:solidFill>
                  <a:srgbClr val="0033CC"/>
                </a:solidFill>
                <a:latin typeface="Times New Roman"/>
                <a:cs typeface="Times New Roman"/>
              </a:rPr>
              <a:t>-4(</a:t>
            </a:r>
            <a:r>
              <a:rPr sz="1800" spc="35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r>
              <a:rPr sz="1800" spc="4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imes New Roman"/>
                <a:cs typeface="Times New Roman"/>
              </a:rPr>
              <a:t>FP </a:t>
            </a:r>
            <a:r>
              <a:rPr sz="1800" spc="60" dirty="0">
                <a:latin typeface="Times New Roman"/>
                <a:cs typeface="Times New Roman"/>
              </a:rPr>
              <a:t>(Frame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pointer)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47117" y="1517141"/>
            <a:ext cx="81280" cy="3168015"/>
          </a:xfrm>
          <a:custGeom>
            <a:avLst/>
            <a:gdLst/>
            <a:ahLst/>
            <a:cxnLst/>
            <a:rect l="l" t="t" r="r" b="b"/>
            <a:pathLst>
              <a:path w="81279" h="3168015">
                <a:moveTo>
                  <a:pt x="68580" y="51053"/>
                </a:moveTo>
                <a:lnTo>
                  <a:pt x="0" y="0"/>
                </a:lnTo>
                <a:lnTo>
                  <a:pt x="762" y="85343"/>
                </a:lnTo>
                <a:lnTo>
                  <a:pt x="20574" y="75326"/>
                </a:lnTo>
                <a:lnTo>
                  <a:pt x="20574" y="60959"/>
                </a:lnTo>
                <a:lnTo>
                  <a:pt x="37338" y="52577"/>
                </a:lnTo>
                <a:lnTo>
                  <a:pt x="43158" y="63907"/>
                </a:lnTo>
                <a:lnTo>
                  <a:pt x="68580" y="51053"/>
                </a:lnTo>
                <a:close/>
              </a:path>
              <a:path w="81279" h="3168015">
                <a:moveTo>
                  <a:pt x="25584" y="3095228"/>
                </a:moveTo>
                <a:lnTo>
                  <a:pt x="0" y="3082290"/>
                </a:lnTo>
                <a:lnTo>
                  <a:pt x="0" y="3167633"/>
                </a:lnTo>
                <a:lnTo>
                  <a:pt x="19812" y="3152716"/>
                </a:lnTo>
                <a:lnTo>
                  <a:pt x="19812" y="3106673"/>
                </a:lnTo>
                <a:lnTo>
                  <a:pt x="25584" y="3095228"/>
                </a:lnTo>
                <a:close/>
              </a:path>
              <a:path w="81279" h="3168015">
                <a:moveTo>
                  <a:pt x="42392" y="3103728"/>
                </a:moveTo>
                <a:lnTo>
                  <a:pt x="25584" y="3095228"/>
                </a:lnTo>
                <a:lnTo>
                  <a:pt x="19812" y="3106673"/>
                </a:lnTo>
                <a:lnTo>
                  <a:pt x="36575" y="3115055"/>
                </a:lnTo>
                <a:lnTo>
                  <a:pt x="42392" y="3103728"/>
                </a:lnTo>
                <a:close/>
              </a:path>
              <a:path w="81279" h="3168015">
                <a:moveTo>
                  <a:pt x="67805" y="3116579"/>
                </a:moveTo>
                <a:lnTo>
                  <a:pt x="42392" y="3103728"/>
                </a:lnTo>
                <a:lnTo>
                  <a:pt x="36575" y="3115055"/>
                </a:lnTo>
                <a:lnTo>
                  <a:pt x="19812" y="3106673"/>
                </a:lnTo>
                <a:lnTo>
                  <a:pt x="19812" y="3152716"/>
                </a:lnTo>
                <a:lnTo>
                  <a:pt x="67805" y="3116579"/>
                </a:lnTo>
                <a:close/>
              </a:path>
              <a:path w="81279" h="3168015">
                <a:moveTo>
                  <a:pt x="43158" y="63907"/>
                </a:moveTo>
                <a:lnTo>
                  <a:pt x="37338" y="52577"/>
                </a:lnTo>
                <a:lnTo>
                  <a:pt x="20574" y="60959"/>
                </a:lnTo>
                <a:lnTo>
                  <a:pt x="26348" y="72407"/>
                </a:lnTo>
                <a:lnTo>
                  <a:pt x="43158" y="63907"/>
                </a:lnTo>
                <a:close/>
              </a:path>
              <a:path w="81279" h="3168015">
                <a:moveTo>
                  <a:pt x="26348" y="72407"/>
                </a:moveTo>
                <a:lnTo>
                  <a:pt x="20574" y="60959"/>
                </a:lnTo>
                <a:lnTo>
                  <a:pt x="20574" y="75326"/>
                </a:lnTo>
                <a:lnTo>
                  <a:pt x="26348" y="72407"/>
                </a:lnTo>
                <a:close/>
              </a:path>
              <a:path w="81279" h="3168015">
                <a:moveTo>
                  <a:pt x="62471" y="3022091"/>
                </a:moveTo>
                <a:lnTo>
                  <a:pt x="25584" y="3095228"/>
                </a:lnTo>
                <a:lnTo>
                  <a:pt x="42392" y="3103728"/>
                </a:lnTo>
                <a:lnTo>
                  <a:pt x="61709" y="3066112"/>
                </a:lnTo>
                <a:lnTo>
                  <a:pt x="61709" y="3025902"/>
                </a:lnTo>
                <a:lnTo>
                  <a:pt x="62471" y="3022091"/>
                </a:lnTo>
                <a:close/>
              </a:path>
              <a:path w="81279" h="3168015">
                <a:moveTo>
                  <a:pt x="80759" y="3028949"/>
                </a:moveTo>
                <a:lnTo>
                  <a:pt x="80759" y="138683"/>
                </a:lnTo>
                <a:lnTo>
                  <a:pt x="80010" y="137159"/>
                </a:lnTo>
                <a:lnTo>
                  <a:pt x="80010" y="135635"/>
                </a:lnTo>
                <a:lnTo>
                  <a:pt x="43158" y="63907"/>
                </a:lnTo>
                <a:lnTo>
                  <a:pt x="26348" y="72407"/>
                </a:lnTo>
                <a:lnTo>
                  <a:pt x="61709" y="142507"/>
                </a:lnTo>
                <a:lnTo>
                  <a:pt x="61709" y="140207"/>
                </a:lnTo>
                <a:lnTo>
                  <a:pt x="62471" y="144018"/>
                </a:lnTo>
                <a:lnTo>
                  <a:pt x="62471" y="3064628"/>
                </a:lnTo>
                <a:lnTo>
                  <a:pt x="80010" y="3030473"/>
                </a:lnTo>
                <a:lnTo>
                  <a:pt x="80759" y="3028949"/>
                </a:lnTo>
                <a:close/>
              </a:path>
              <a:path w="81279" h="3168015">
                <a:moveTo>
                  <a:pt x="62471" y="144018"/>
                </a:moveTo>
                <a:lnTo>
                  <a:pt x="61709" y="140207"/>
                </a:lnTo>
                <a:lnTo>
                  <a:pt x="61709" y="142507"/>
                </a:lnTo>
                <a:lnTo>
                  <a:pt x="62471" y="144018"/>
                </a:lnTo>
                <a:close/>
              </a:path>
              <a:path w="81279" h="3168015">
                <a:moveTo>
                  <a:pt x="62471" y="3022091"/>
                </a:moveTo>
                <a:lnTo>
                  <a:pt x="62471" y="144018"/>
                </a:lnTo>
                <a:lnTo>
                  <a:pt x="61709" y="142507"/>
                </a:lnTo>
                <a:lnTo>
                  <a:pt x="61709" y="3023602"/>
                </a:lnTo>
                <a:lnTo>
                  <a:pt x="62471" y="3022091"/>
                </a:lnTo>
                <a:close/>
              </a:path>
              <a:path w="81279" h="3168015">
                <a:moveTo>
                  <a:pt x="62471" y="3064628"/>
                </a:moveTo>
                <a:lnTo>
                  <a:pt x="62471" y="3022091"/>
                </a:lnTo>
                <a:lnTo>
                  <a:pt x="61709" y="3025902"/>
                </a:lnTo>
                <a:lnTo>
                  <a:pt x="61709" y="3066112"/>
                </a:lnTo>
                <a:lnTo>
                  <a:pt x="62471" y="306462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70625" y="2833370"/>
            <a:ext cx="1196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imes New Roman"/>
                <a:cs typeface="Times New Roman"/>
              </a:rPr>
              <a:t>Stack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frame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4102" y="3487920"/>
            <a:ext cx="671830" cy="116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0033CC"/>
                </a:solidFill>
                <a:latin typeface="Times New Roman"/>
                <a:cs typeface="Times New Roman"/>
              </a:rPr>
              <a:t>8(FP)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12(</a:t>
            </a:r>
            <a:r>
              <a:rPr sz="1800" spc="35" dirty="0">
                <a:solidFill>
                  <a:srgbClr val="0033CC"/>
                </a:solidFill>
                <a:latin typeface="Times New Roman"/>
                <a:cs typeface="Times New Roman"/>
              </a:rPr>
              <a:t>FP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16(</a:t>
            </a:r>
            <a:r>
              <a:rPr sz="1800" spc="35" dirty="0">
                <a:solidFill>
                  <a:srgbClr val="0033CC"/>
                </a:solidFill>
                <a:latin typeface="Times New Roman"/>
                <a:cs typeface="Times New Roman"/>
              </a:rPr>
              <a:t>FP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20(</a:t>
            </a:r>
            <a:r>
              <a:rPr sz="1800" spc="35" dirty="0">
                <a:solidFill>
                  <a:srgbClr val="0033CC"/>
                </a:solidFill>
                <a:latin typeface="Times New Roman"/>
                <a:cs typeface="Times New Roman"/>
              </a:rPr>
              <a:t>FP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77959" y="363855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7244"/>
                </a:moveTo>
                <a:lnTo>
                  <a:pt x="533400" y="28194"/>
                </a:lnTo>
                <a:lnTo>
                  <a:pt x="0" y="28194"/>
                </a:lnTo>
                <a:lnTo>
                  <a:pt x="0" y="47244"/>
                </a:lnTo>
                <a:lnTo>
                  <a:pt x="533400" y="47244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1208" y="0"/>
                </a:lnTo>
                <a:lnTo>
                  <a:pt x="521208" y="28194"/>
                </a:lnTo>
                <a:lnTo>
                  <a:pt x="533400" y="28194"/>
                </a:lnTo>
                <a:lnTo>
                  <a:pt x="533400" y="72527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527"/>
                </a:moveTo>
                <a:lnTo>
                  <a:pt x="533400" y="47244"/>
                </a:lnTo>
                <a:lnTo>
                  <a:pt x="521208" y="47244"/>
                </a:lnTo>
                <a:lnTo>
                  <a:pt x="521208" y="76200"/>
                </a:lnTo>
                <a:lnTo>
                  <a:pt x="533400" y="72527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7959" y="3927347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7243"/>
                </a:moveTo>
                <a:lnTo>
                  <a:pt x="533400" y="28193"/>
                </a:lnTo>
                <a:lnTo>
                  <a:pt x="0" y="28193"/>
                </a:lnTo>
                <a:lnTo>
                  <a:pt x="0" y="47243"/>
                </a:lnTo>
                <a:lnTo>
                  <a:pt x="533400" y="47243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1208" y="0"/>
                </a:lnTo>
                <a:lnTo>
                  <a:pt x="521208" y="28193"/>
                </a:lnTo>
                <a:lnTo>
                  <a:pt x="533400" y="28193"/>
                </a:lnTo>
                <a:lnTo>
                  <a:pt x="533400" y="72527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527"/>
                </a:moveTo>
                <a:lnTo>
                  <a:pt x="533400" y="47243"/>
                </a:lnTo>
                <a:lnTo>
                  <a:pt x="521208" y="47243"/>
                </a:lnTo>
                <a:lnTo>
                  <a:pt x="521208" y="76200"/>
                </a:lnTo>
                <a:lnTo>
                  <a:pt x="533400" y="72527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7959" y="4214621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7243"/>
                </a:moveTo>
                <a:lnTo>
                  <a:pt x="533400" y="28193"/>
                </a:lnTo>
                <a:lnTo>
                  <a:pt x="0" y="28193"/>
                </a:lnTo>
                <a:lnTo>
                  <a:pt x="0" y="47243"/>
                </a:lnTo>
                <a:lnTo>
                  <a:pt x="533400" y="47243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1208" y="0"/>
                </a:lnTo>
                <a:lnTo>
                  <a:pt x="521208" y="28193"/>
                </a:lnTo>
                <a:lnTo>
                  <a:pt x="533400" y="28193"/>
                </a:lnTo>
                <a:lnTo>
                  <a:pt x="533400" y="72527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527"/>
                </a:moveTo>
                <a:lnTo>
                  <a:pt x="533400" y="47243"/>
                </a:lnTo>
                <a:lnTo>
                  <a:pt x="521208" y="47243"/>
                </a:lnTo>
                <a:lnTo>
                  <a:pt x="521208" y="76200"/>
                </a:lnTo>
                <a:lnTo>
                  <a:pt x="533400" y="72527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7959" y="450342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8005"/>
                </a:moveTo>
                <a:lnTo>
                  <a:pt x="533400" y="28955"/>
                </a:lnTo>
                <a:lnTo>
                  <a:pt x="0" y="28955"/>
                </a:lnTo>
                <a:lnTo>
                  <a:pt x="0" y="48005"/>
                </a:lnTo>
                <a:lnTo>
                  <a:pt x="533400" y="48005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1208" y="0"/>
                </a:lnTo>
                <a:lnTo>
                  <a:pt x="521208" y="28955"/>
                </a:lnTo>
                <a:lnTo>
                  <a:pt x="533400" y="28955"/>
                </a:lnTo>
                <a:lnTo>
                  <a:pt x="533400" y="72527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527"/>
                </a:moveTo>
                <a:lnTo>
                  <a:pt x="533400" y="48005"/>
                </a:lnTo>
                <a:lnTo>
                  <a:pt x="521208" y="48005"/>
                </a:lnTo>
                <a:lnTo>
                  <a:pt x="521208" y="76200"/>
                </a:lnTo>
                <a:lnTo>
                  <a:pt x="533400" y="72527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7959" y="2774442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8006"/>
                </a:moveTo>
                <a:lnTo>
                  <a:pt x="533400" y="28956"/>
                </a:lnTo>
                <a:lnTo>
                  <a:pt x="0" y="28956"/>
                </a:lnTo>
                <a:lnTo>
                  <a:pt x="0" y="48006"/>
                </a:lnTo>
                <a:lnTo>
                  <a:pt x="533400" y="48006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1208" y="0"/>
                </a:lnTo>
                <a:lnTo>
                  <a:pt x="521208" y="28956"/>
                </a:lnTo>
                <a:lnTo>
                  <a:pt x="533400" y="28956"/>
                </a:lnTo>
                <a:lnTo>
                  <a:pt x="533400" y="72527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527"/>
                </a:moveTo>
                <a:lnTo>
                  <a:pt x="533400" y="48006"/>
                </a:lnTo>
                <a:lnTo>
                  <a:pt x="521208" y="48006"/>
                </a:lnTo>
                <a:lnTo>
                  <a:pt x="521208" y="76200"/>
                </a:lnTo>
                <a:lnTo>
                  <a:pt x="533400" y="72527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7959" y="2487167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8006"/>
                </a:moveTo>
                <a:lnTo>
                  <a:pt x="533400" y="28956"/>
                </a:lnTo>
                <a:lnTo>
                  <a:pt x="0" y="28956"/>
                </a:lnTo>
                <a:lnTo>
                  <a:pt x="0" y="48006"/>
                </a:lnTo>
                <a:lnTo>
                  <a:pt x="533400" y="48006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1208" y="0"/>
                </a:lnTo>
                <a:lnTo>
                  <a:pt x="521208" y="28956"/>
                </a:lnTo>
                <a:lnTo>
                  <a:pt x="533400" y="28956"/>
                </a:lnTo>
                <a:lnTo>
                  <a:pt x="533400" y="72527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527"/>
                </a:moveTo>
                <a:lnTo>
                  <a:pt x="533400" y="48006"/>
                </a:lnTo>
                <a:lnTo>
                  <a:pt x="521208" y="48006"/>
                </a:lnTo>
                <a:lnTo>
                  <a:pt x="521208" y="76200"/>
                </a:lnTo>
                <a:lnTo>
                  <a:pt x="533400" y="72527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7959" y="219837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33400" y="48006"/>
                </a:moveTo>
                <a:lnTo>
                  <a:pt x="533400" y="28956"/>
                </a:lnTo>
                <a:lnTo>
                  <a:pt x="0" y="28956"/>
                </a:lnTo>
                <a:lnTo>
                  <a:pt x="0" y="48006"/>
                </a:lnTo>
                <a:lnTo>
                  <a:pt x="533400" y="48006"/>
                </a:lnTo>
                <a:close/>
              </a:path>
              <a:path w="647700" h="76200">
                <a:moveTo>
                  <a:pt x="647700" y="38100"/>
                </a:moveTo>
                <a:lnTo>
                  <a:pt x="521208" y="0"/>
                </a:lnTo>
                <a:lnTo>
                  <a:pt x="521208" y="28956"/>
                </a:lnTo>
                <a:lnTo>
                  <a:pt x="533400" y="28956"/>
                </a:lnTo>
                <a:lnTo>
                  <a:pt x="533400" y="72527"/>
                </a:lnTo>
                <a:lnTo>
                  <a:pt x="647700" y="38100"/>
                </a:lnTo>
                <a:close/>
              </a:path>
              <a:path w="647700" h="76200">
                <a:moveTo>
                  <a:pt x="533400" y="72527"/>
                </a:moveTo>
                <a:lnTo>
                  <a:pt x="533400" y="48006"/>
                </a:lnTo>
                <a:lnTo>
                  <a:pt x="521208" y="48006"/>
                </a:lnTo>
                <a:lnTo>
                  <a:pt x="521208" y="76200"/>
                </a:lnTo>
                <a:lnTo>
                  <a:pt x="533400" y="72527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7409" y="10607"/>
            <a:ext cx="319659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Instructions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31B270B0-ABE0-4886-AE3E-6602ADFDDB1E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8302729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471059"/>
            <a:ext cx="2204720" cy="164338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162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spc="40" dirty="0">
                <a:latin typeface="Times New Roman"/>
                <a:cs typeface="Times New Roman"/>
              </a:rPr>
              <a:t>Logical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shifts</a:t>
            </a:r>
            <a:endParaRPr sz="22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1380"/>
              </a:spcBef>
            </a:pPr>
            <a:r>
              <a:rPr sz="2000" b="1" spc="20" dirty="0">
                <a:solidFill>
                  <a:srgbClr val="0033CC"/>
                </a:solidFill>
                <a:latin typeface="Times New Roman"/>
                <a:cs typeface="Times New Roman"/>
              </a:rPr>
              <a:t>Logic </a:t>
            </a:r>
            <a:r>
              <a:rPr sz="2000" b="1" spc="35" dirty="0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sz="2000" b="1" spc="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spc="35" dirty="0">
                <a:solidFill>
                  <a:srgbClr val="0033CC"/>
                </a:solidFill>
                <a:latin typeface="Times New Roman"/>
                <a:cs typeface="Times New Roman"/>
              </a:rPr>
              <a:t>left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  <a:tabLst>
                <a:tab pos="1512570" algn="l"/>
              </a:tabLst>
            </a:pPr>
            <a:r>
              <a:rPr sz="2000" spc="25" dirty="0">
                <a:solidFill>
                  <a:srgbClr val="CC3300"/>
                </a:solidFill>
                <a:latin typeface="Times New Roman"/>
                <a:cs typeface="Times New Roman"/>
              </a:rPr>
              <a:t>LShiftL	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#2,</a:t>
            </a:r>
            <a:r>
              <a:rPr sz="2000" spc="-6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R0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85" y="2991926"/>
            <a:ext cx="2548890" cy="164020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490220" indent="-478155">
              <a:lnSpc>
                <a:spcPct val="100000"/>
              </a:lnSpc>
              <a:spcBef>
                <a:spcPts val="1610"/>
              </a:spcBef>
              <a:buClr>
                <a:srgbClr val="009A00"/>
              </a:buClr>
              <a:buFont typeface="Wingdings"/>
              <a:buChar char=""/>
              <a:tabLst>
                <a:tab pos="490220" algn="l"/>
                <a:tab pos="490855" algn="l"/>
              </a:tabLst>
            </a:pPr>
            <a:r>
              <a:rPr sz="2200" spc="75" dirty="0">
                <a:latin typeface="Times New Roman"/>
                <a:cs typeface="Times New Roman"/>
              </a:rPr>
              <a:t>Arithmetic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shifts</a:t>
            </a:r>
            <a:endParaRPr sz="220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1370"/>
              </a:spcBef>
            </a:pPr>
            <a:r>
              <a:rPr sz="2000" b="1" spc="35" dirty="0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sz="20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right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5"/>
              </a:spcBef>
              <a:tabLst>
                <a:tab pos="1583690" algn="l"/>
              </a:tabLst>
            </a:pPr>
            <a:r>
              <a:rPr sz="2000" spc="35" dirty="0">
                <a:solidFill>
                  <a:srgbClr val="CC3300"/>
                </a:solidFill>
                <a:latin typeface="Times New Roman"/>
                <a:cs typeface="Times New Roman"/>
              </a:rPr>
              <a:t>AShiftR	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#2,</a:t>
            </a:r>
            <a:r>
              <a:rPr sz="20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R0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3946" y="2654236"/>
          <a:ext cx="3432806" cy="431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1291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93946" y="2001202"/>
          <a:ext cx="3432175" cy="432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5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443363" y="2015489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0" y="0"/>
                </a:moveTo>
                <a:lnTo>
                  <a:pt x="0" y="432054"/>
                </a:lnTo>
                <a:lnTo>
                  <a:pt x="432053" y="432054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3363" y="2668523"/>
            <a:ext cx="432434" cy="431800"/>
          </a:xfrm>
          <a:custGeom>
            <a:avLst/>
            <a:gdLst/>
            <a:ahLst/>
            <a:cxnLst/>
            <a:rect l="l" t="t" r="r" b="b"/>
            <a:pathLst>
              <a:path w="432435" h="431800">
                <a:moveTo>
                  <a:pt x="0" y="0"/>
                </a:moveTo>
                <a:lnTo>
                  <a:pt x="0" y="431291"/>
                </a:lnTo>
                <a:lnTo>
                  <a:pt x="432053" y="431291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3907" y="211480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2375" y="276098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3583" y="2037079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Before: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3691" y="2689344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40" dirty="0">
                <a:latin typeface="Times New Roman"/>
                <a:cs typeface="Times New Roman"/>
              </a:rPr>
              <a:t>fter</a:t>
            </a:r>
            <a:r>
              <a:rPr sz="1800" spc="-5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39519" y="153314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126479" y="28166"/>
                </a:moveTo>
                <a:lnTo>
                  <a:pt x="126479" y="0"/>
                </a:lnTo>
                <a:lnTo>
                  <a:pt x="0" y="38100"/>
                </a:lnTo>
                <a:lnTo>
                  <a:pt x="114300" y="72531"/>
                </a:lnTo>
                <a:lnTo>
                  <a:pt x="114300" y="28194"/>
                </a:lnTo>
                <a:lnTo>
                  <a:pt x="126479" y="28166"/>
                </a:lnTo>
                <a:close/>
              </a:path>
              <a:path w="457200" h="76200">
                <a:moveTo>
                  <a:pt x="457200" y="46482"/>
                </a:moveTo>
                <a:lnTo>
                  <a:pt x="457200" y="27432"/>
                </a:lnTo>
                <a:lnTo>
                  <a:pt x="114300" y="28194"/>
                </a:lnTo>
                <a:lnTo>
                  <a:pt x="114300" y="47244"/>
                </a:lnTo>
                <a:lnTo>
                  <a:pt x="457200" y="46482"/>
                </a:lnTo>
                <a:close/>
              </a:path>
              <a:path w="457200" h="76200">
                <a:moveTo>
                  <a:pt x="126479" y="76200"/>
                </a:moveTo>
                <a:lnTo>
                  <a:pt x="126479" y="47216"/>
                </a:lnTo>
                <a:lnTo>
                  <a:pt x="114300" y="47244"/>
                </a:lnTo>
                <a:lnTo>
                  <a:pt x="114300" y="72531"/>
                </a:lnTo>
                <a:lnTo>
                  <a:pt x="126479" y="762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011309" y="1339786"/>
            <a:ext cx="1295400" cy="461645"/>
            <a:chOff x="3011309" y="1339786"/>
            <a:chExt cx="1295400" cy="461645"/>
          </a:xfrm>
        </p:grpSpPr>
        <p:sp>
          <p:nvSpPr>
            <p:cNvPr id="15" name="object 15"/>
            <p:cNvSpPr/>
            <p:nvPr/>
          </p:nvSpPr>
          <p:spPr>
            <a:xfrm>
              <a:off x="3875417" y="1531620"/>
              <a:ext cx="431800" cy="76200"/>
            </a:xfrm>
            <a:custGeom>
              <a:avLst/>
              <a:gdLst/>
              <a:ahLst/>
              <a:cxnLst/>
              <a:rect l="l" t="t" r="r" b="b"/>
              <a:pathLst>
                <a:path w="431800" h="76200">
                  <a:moveTo>
                    <a:pt x="126491" y="28956"/>
                  </a:moveTo>
                  <a:lnTo>
                    <a:pt x="126491" y="0"/>
                  </a:lnTo>
                  <a:lnTo>
                    <a:pt x="0" y="38100"/>
                  </a:lnTo>
                  <a:lnTo>
                    <a:pt x="114300" y="72527"/>
                  </a:lnTo>
                  <a:lnTo>
                    <a:pt x="114300" y="28956"/>
                  </a:lnTo>
                  <a:lnTo>
                    <a:pt x="126491" y="28956"/>
                  </a:lnTo>
                  <a:close/>
                </a:path>
                <a:path w="431800" h="76200">
                  <a:moveTo>
                    <a:pt x="431291" y="48006"/>
                  </a:moveTo>
                  <a:lnTo>
                    <a:pt x="431291" y="28956"/>
                  </a:lnTo>
                  <a:lnTo>
                    <a:pt x="114300" y="28956"/>
                  </a:lnTo>
                  <a:lnTo>
                    <a:pt x="114300" y="48006"/>
                  </a:lnTo>
                  <a:lnTo>
                    <a:pt x="431291" y="48006"/>
                  </a:lnTo>
                  <a:close/>
                </a:path>
                <a:path w="431800" h="76200">
                  <a:moveTo>
                    <a:pt x="126491" y="76200"/>
                  </a:moveTo>
                  <a:lnTo>
                    <a:pt x="126491" y="48006"/>
                  </a:lnTo>
                  <a:lnTo>
                    <a:pt x="114300" y="48006"/>
                  </a:lnTo>
                  <a:lnTo>
                    <a:pt x="114300" y="72527"/>
                  </a:lnTo>
                  <a:lnTo>
                    <a:pt x="126491" y="762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3363" y="1354074"/>
              <a:ext cx="432434" cy="433070"/>
            </a:xfrm>
            <a:custGeom>
              <a:avLst/>
              <a:gdLst/>
              <a:ahLst/>
              <a:cxnLst/>
              <a:rect l="l" t="t" r="r" b="b"/>
              <a:pathLst>
                <a:path w="432435" h="433069">
                  <a:moveTo>
                    <a:pt x="0" y="0"/>
                  </a:moveTo>
                  <a:lnTo>
                    <a:pt x="0" y="432815"/>
                  </a:lnTo>
                  <a:lnTo>
                    <a:pt x="432053" y="432815"/>
                  </a:lnTo>
                  <a:lnTo>
                    <a:pt x="432053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1309" y="1531620"/>
              <a:ext cx="432434" cy="76200"/>
            </a:xfrm>
            <a:custGeom>
              <a:avLst/>
              <a:gdLst/>
              <a:ahLst/>
              <a:cxnLst/>
              <a:rect l="l" t="t" r="r" b="b"/>
              <a:pathLst>
                <a:path w="432435" h="76200">
                  <a:moveTo>
                    <a:pt x="127253" y="28956"/>
                  </a:moveTo>
                  <a:lnTo>
                    <a:pt x="127253" y="0"/>
                  </a:lnTo>
                  <a:lnTo>
                    <a:pt x="0" y="38100"/>
                  </a:lnTo>
                  <a:lnTo>
                    <a:pt x="114300" y="72321"/>
                  </a:lnTo>
                  <a:lnTo>
                    <a:pt x="114300" y="28956"/>
                  </a:lnTo>
                  <a:lnTo>
                    <a:pt x="127253" y="28956"/>
                  </a:lnTo>
                  <a:close/>
                </a:path>
                <a:path w="432435" h="76200">
                  <a:moveTo>
                    <a:pt x="432053" y="48006"/>
                  </a:moveTo>
                  <a:lnTo>
                    <a:pt x="432053" y="28956"/>
                  </a:lnTo>
                  <a:lnTo>
                    <a:pt x="114300" y="28956"/>
                  </a:lnTo>
                  <a:lnTo>
                    <a:pt x="114300" y="48006"/>
                  </a:lnTo>
                  <a:lnTo>
                    <a:pt x="432053" y="48006"/>
                  </a:lnTo>
                  <a:close/>
                </a:path>
                <a:path w="432435" h="76200">
                  <a:moveTo>
                    <a:pt x="127253" y="76200"/>
                  </a:moveTo>
                  <a:lnTo>
                    <a:pt x="127253" y="48006"/>
                  </a:lnTo>
                  <a:lnTo>
                    <a:pt x="114300" y="48006"/>
                  </a:lnTo>
                  <a:lnTo>
                    <a:pt x="114300" y="72321"/>
                  </a:lnTo>
                  <a:lnTo>
                    <a:pt x="127253" y="762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06709" y="1354074"/>
            <a:ext cx="3432810" cy="433070"/>
          </a:xfrm>
          <a:prstGeom prst="rect">
            <a:avLst/>
          </a:prstGeom>
          <a:ln w="28575">
            <a:solidFill>
              <a:srgbClr val="0134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99390" algn="ctr">
              <a:lnSpc>
                <a:spcPct val="100000"/>
              </a:lnSpc>
              <a:spcBef>
                <a:spcPts val="470"/>
              </a:spcBef>
            </a:pPr>
            <a:r>
              <a:rPr sz="1800" b="1" spc="-5" dirty="0">
                <a:solidFill>
                  <a:srgbClr val="33CC33"/>
                </a:solidFill>
                <a:latin typeface="Times New Roman"/>
                <a:cs typeface="Times New Roman"/>
              </a:rPr>
              <a:t>R0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5452" y="138099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9089" y="14541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5232" y="1019055"/>
            <a:ext cx="100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CC3300"/>
                </a:solidFill>
                <a:latin typeface="Times New Roman"/>
                <a:cs typeface="Times New Roman"/>
              </a:rPr>
              <a:t>Carry</a:t>
            </a:r>
            <a:r>
              <a:rPr sz="18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CC3300"/>
                </a:solidFill>
                <a:latin typeface="Times New Roman"/>
                <a:cs typeface="Times New Roman"/>
              </a:rPr>
              <a:t>flag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69106" y="4742878"/>
          <a:ext cx="3397882" cy="43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BCBF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3667582" y="4089082"/>
            <a:ext cx="4712970" cy="466725"/>
            <a:chOff x="3667582" y="4089082"/>
            <a:chExt cx="4712970" cy="466725"/>
          </a:xfrm>
        </p:grpSpPr>
        <p:sp>
          <p:nvSpPr>
            <p:cNvPr id="24" name="object 24"/>
            <p:cNvSpPr/>
            <p:nvPr/>
          </p:nvSpPr>
          <p:spPr>
            <a:xfrm>
              <a:off x="3681869" y="4103370"/>
              <a:ext cx="3400425" cy="433705"/>
            </a:xfrm>
            <a:custGeom>
              <a:avLst/>
              <a:gdLst/>
              <a:ahLst/>
              <a:cxnLst/>
              <a:rect l="l" t="t" r="r" b="b"/>
              <a:pathLst>
                <a:path w="3400425" h="433704">
                  <a:moveTo>
                    <a:pt x="0" y="0"/>
                  </a:moveTo>
                  <a:lnTo>
                    <a:pt x="0" y="433578"/>
                  </a:lnTo>
                  <a:lnTo>
                    <a:pt x="3400044" y="433577"/>
                  </a:lnTo>
                  <a:lnTo>
                    <a:pt x="3400044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81913" y="4286250"/>
              <a:ext cx="433705" cy="76200"/>
            </a:xfrm>
            <a:custGeom>
              <a:avLst/>
              <a:gdLst/>
              <a:ahLst/>
              <a:cxnLst/>
              <a:rect l="l" t="t" r="r" b="b"/>
              <a:pathLst>
                <a:path w="433704" h="76200">
                  <a:moveTo>
                    <a:pt x="319277" y="47244"/>
                  </a:moveTo>
                  <a:lnTo>
                    <a:pt x="319277" y="28194"/>
                  </a:lnTo>
                  <a:lnTo>
                    <a:pt x="0" y="28194"/>
                  </a:lnTo>
                  <a:lnTo>
                    <a:pt x="0" y="47244"/>
                  </a:lnTo>
                  <a:lnTo>
                    <a:pt x="319277" y="47244"/>
                  </a:lnTo>
                  <a:close/>
                </a:path>
                <a:path w="433704" h="76200">
                  <a:moveTo>
                    <a:pt x="433577" y="38100"/>
                  </a:moveTo>
                  <a:lnTo>
                    <a:pt x="306311" y="0"/>
                  </a:lnTo>
                  <a:lnTo>
                    <a:pt x="306311" y="28194"/>
                  </a:lnTo>
                  <a:lnTo>
                    <a:pt x="319277" y="28194"/>
                  </a:lnTo>
                  <a:lnTo>
                    <a:pt x="319277" y="72318"/>
                  </a:lnTo>
                  <a:lnTo>
                    <a:pt x="433577" y="38100"/>
                  </a:lnTo>
                  <a:close/>
                </a:path>
                <a:path w="433704" h="76200">
                  <a:moveTo>
                    <a:pt x="319277" y="72318"/>
                  </a:moveTo>
                  <a:lnTo>
                    <a:pt x="319277" y="47244"/>
                  </a:lnTo>
                  <a:lnTo>
                    <a:pt x="306311" y="47244"/>
                  </a:lnTo>
                  <a:lnTo>
                    <a:pt x="306311" y="76200"/>
                  </a:lnTo>
                  <a:lnTo>
                    <a:pt x="319277" y="72318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15491" y="4107942"/>
              <a:ext cx="431800" cy="433705"/>
            </a:xfrm>
            <a:custGeom>
              <a:avLst/>
              <a:gdLst/>
              <a:ahLst/>
              <a:cxnLst/>
              <a:rect l="l" t="t" r="r" b="b"/>
              <a:pathLst>
                <a:path w="431800" h="433704">
                  <a:moveTo>
                    <a:pt x="0" y="0"/>
                  </a:moveTo>
                  <a:lnTo>
                    <a:pt x="0" y="433577"/>
                  </a:lnTo>
                  <a:lnTo>
                    <a:pt x="431292" y="433577"/>
                  </a:lnTo>
                  <a:lnTo>
                    <a:pt x="431292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37627" y="4287012"/>
              <a:ext cx="443230" cy="76200"/>
            </a:xfrm>
            <a:custGeom>
              <a:avLst/>
              <a:gdLst/>
              <a:ahLst/>
              <a:cxnLst/>
              <a:rect l="l" t="t" r="r" b="b"/>
              <a:pathLst>
                <a:path w="443229" h="76200">
                  <a:moveTo>
                    <a:pt x="315953" y="28898"/>
                  </a:moveTo>
                  <a:lnTo>
                    <a:pt x="0" y="27432"/>
                  </a:lnTo>
                  <a:lnTo>
                    <a:pt x="0" y="46482"/>
                  </a:lnTo>
                  <a:lnTo>
                    <a:pt x="315763" y="47947"/>
                  </a:lnTo>
                  <a:lnTo>
                    <a:pt x="315953" y="28898"/>
                  </a:lnTo>
                  <a:close/>
                </a:path>
                <a:path w="443229" h="76200">
                  <a:moveTo>
                    <a:pt x="328422" y="72402"/>
                  </a:moveTo>
                  <a:lnTo>
                    <a:pt x="328422" y="48005"/>
                  </a:lnTo>
                  <a:lnTo>
                    <a:pt x="315763" y="47947"/>
                  </a:lnTo>
                  <a:lnTo>
                    <a:pt x="315480" y="76200"/>
                  </a:lnTo>
                  <a:lnTo>
                    <a:pt x="328422" y="72402"/>
                  </a:lnTo>
                  <a:close/>
                </a:path>
                <a:path w="443229" h="76200">
                  <a:moveTo>
                    <a:pt x="328422" y="48005"/>
                  </a:moveTo>
                  <a:lnTo>
                    <a:pt x="328422" y="28955"/>
                  </a:lnTo>
                  <a:lnTo>
                    <a:pt x="315953" y="28898"/>
                  </a:lnTo>
                  <a:lnTo>
                    <a:pt x="315763" y="47947"/>
                  </a:lnTo>
                  <a:lnTo>
                    <a:pt x="328422" y="48005"/>
                  </a:lnTo>
                  <a:close/>
                </a:path>
                <a:path w="443229" h="76200">
                  <a:moveTo>
                    <a:pt x="442722" y="38862"/>
                  </a:moveTo>
                  <a:lnTo>
                    <a:pt x="316242" y="0"/>
                  </a:lnTo>
                  <a:lnTo>
                    <a:pt x="315953" y="28898"/>
                  </a:lnTo>
                  <a:lnTo>
                    <a:pt x="328422" y="28955"/>
                  </a:lnTo>
                  <a:lnTo>
                    <a:pt x="328422" y="72402"/>
                  </a:lnTo>
                  <a:lnTo>
                    <a:pt x="442722" y="38862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83393" y="5404865"/>
            <a:ext cx="3398520" cy="432434"/>
          </a:xfrm>
          <a:prstGeom prst="rect">
            <a:avLst/>
          </a:prstGeom>
          <a:ln w="28575">
            <a:solidFill>
              <a:srgbClr val="010101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880"/>
              </a:spcBef>
              <a:tabLst>
                <a:tab pos="382270" algn="l"/>
                <a:tab pos="668020" algn="l"/>
                <a:tab pos="953769" algn="l"/>
                <a:tab pos="1239520" algn="l"/>
                <a:tab pos="1525270" algn="l"/>
                <a:tab pos="1811020" algn="l"/>
                <a:tab pos="3182620" algn="l"/>
              </a:tabLst>
            </a:pPr>
            <a:r>
              <a:rPr sz="1800" dirty="0">
                <a:latin typeface="Times New Roman"/>
                <a:cs typeface="Times New Roman"/>
              </a:rPr>
              <a:t>1	1	1	0	0	1	1 .  .  .  .  .  . .	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15491" y="4770120"/>
            <a:ext cx="431800" cy="432434"/>
          </a:xfrm>
          <a:custGeom>
            <a:avLst/>
            <a:gdLst/>
            <a:ahLst/>
            <a:cxnLst/>
            <a:rect l="l" t="t" r="r" b="b"/>
            <a:pathLst>
              <a:path w="431800" h="432435">
                <a:moveTo>
                  <a:pt x="0" y="0"/>
                </a:moveTo>
                <a:lnTo>
                  <a:pt x="0" y="432053"/>
                </a:lnTo>
                <a:lnTo>
                  <a:pt x="431292" y="432053"/>
                </a:lnTo>
                <a:lnTo>
                  <a:pt x="431292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15491" y="5417820"/>
            <a:ext cx="431800" cy="432434"/>
          </a:xfrm>
          <a:custGeom>
            <a:avLst/>
            <a:gdLst/>
            <a:ahLst/>
            <a:cxnLst/>
            <a:rect l="l" t="t" r="r" b="b"/>
            <a:pathLst>
              <a:path w="431800" h="432435">
                <a:moveTo>
                  <a:pt x="0" y="0"/>
                </a:moveTo>
                <a:lnTo>
                  <a:pt x="0" y="432053"/>
                </a:lnTo>
                <a:lnTo>
                  <a:pt x="431292" y="432053"/>
                </a:lnTo>
                <a:lnTo>
                  <a:pt x="431292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45272" y="486867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43741" y="551028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4289" y="4773437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Before: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3360" y="5426478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40" dirty="0">
                <a:latin typeface="Times New Roman"/>
                <a:cs typeface="Times New Roman"/>
              </a:rPr>
              <a:t>fter</a:t>
            </a:r>
            <a:r>
              <a:rPr sz="1800" spc="-5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5557" y="4150867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CC33"/>
                </a:solidFill>
                <a:latin typeface="Times New Roman"/>
                <a:cs typeface="Times New Roman"/>
              </a:rPr>
              <a:t>R0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10457" y="420877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84283" y="3882390"/>
            <a:ext cx="738505" cy="480059"/>
          </a:xfrm>
          <a:custGeom>
            <a:avLst/>
            <a:gdLst/>
            <a:ahLst/>
            <a:cxnLst/>
            <a:rect l="l" t="t" r="r" b="b"/>
            <a:pathLst>
              <a:path w="738504" h="480060">
                <a:moveTo>
                  <a:pt x="738377" y="225551"/>
                </a:moveTo>
                <a:lnTo>
                  <a:pt x="738377" y="4572"/>
                </a:lnTo>
                <a:lnTo>
                  <a:pt x="734568" y="0"/>
                </a:lnTo>
                <a:lnTo>
                  <a:pt x="4572" y="0"/>
                </a:lnTo>
                <a:lnTo>
                  <a:pt x="0" y="4572"/>
                </a:lnTo>
                <a:lnTo>
                  <a:pt x="0" y="447294"/>
                </a:lnTo>
                <a:lnTo>
                  <a:pt x="4572" y="451104"/>
                </a:lnTo>
                <a:lnTo>
                  <a:pt x="9906" y="451104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719327" y="19050"/>
                </a:lnTo>
                <a:lnTo>
                  <a:pt x="719327" y="9906"/>
                </a:lnTo>
                <a:lnTo>
                  <a:pt x="729234" y="19050"/>
                </a:lnTo>
                <a:lnTo>
                  <a:pt x="729234" y="225551"/>
                </a:lnTo>
                <a:lnTo>
                  <a:pt x="738377" y="225551"/>
                </a:lnTo>
                <a:close/>
              </a:path>
              <a:path w="738504" h="48006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738504" h="480060">
                <a:moveTo>
                  <a:pt x="19050" y="432054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432054"/>
                </a:lnTo>
                <a:lnTo>
                  <a:pt x="19050" y="432054"/>
                </a:lnTo>
                <a:close/>
              </a:path>
              <a:path w="738504" h="480060">
                <a:moveTo>
                  <a:pt x="398525" y="451104"/>
                </a:moveTo>
                <a:lnTo>
                  <a:pt x="398525" y="432054"/>
                </a:lnTo>
                <a:lnTo>
                  <a:pt x="9906" y="432054"/>
                </a:lnTo>
                <a:lnTo>
                  <a:pt x="19050" y="441960"/>
                </a:lnTo>
                <a:lnTo>
                  <a:pt x="19050" y="451104"/>
                </a:lnTo>
                <a:lnTo>
                  <a:pt x="398525" y="451104"/>
                </a:lnTo>
                <a:close/>
              </a:path>
              <a:path w="738504" h="480060">
                <a:moveTo>
                  <a:pt x="19050" y="451104"/>
                </a:moveTo>
                <a:lnTo>
                  <a:pt x="19050" y="441960"/>
                </a:lnTo>
                <a:lnTo>
                  <a:pt x="9906" y="432054"/>
                </a:lnTo>
                <a:lnTo>
                  <a:pt x="9906" y="451104"/>
                </a:lnTo>
                <a:lnTo>
                  <a:pt x="19050" y="451104"/>
                </a:lnTo>
                <a:close/>
              </a:path>
              <a:path w="738504" h="480060">
                <a:moveTo>
                  <a:pt x="512825" y="441960"/>
                </a:moveTo>
                <a:lnTo>
                  <a:pt x="386334" y="403860"/>
                </a:lnTo>
                <a:lnTo>
                  <a:pt x="386334" y="432054"/>
                </a:lnTo>
                <a:lnTo>
                  <a:pt x="398525" y="432054"/>
                </a:lnTo>
                <a:lnTo>
                  <a:pt x="398525" y="476387"/>
                </a:lnTo>
                <a:lnTo>
                  <a:pt x="512825" y="441960"/>
                </a:lnTo>
                <a:close/>
              </a:path>
              <a:path w="738504" h="480060">
                <a:moveTo>
                  <a:pt x="398525" y="476387"/>
                </a:moveTo>
                <a:lnTo>
                  <a:pt x="398525" y="451104"/>
                </a:lnTo>
                <a:lnTo>
                  <a:pt x="386334" y="451104"/>
                </a:lnTo>
                <a:lnTo>
                  <a:pt x="386334" y="480060"/>
                </a:lnTo>
                <a:lnTo>
                  <a:pt x="398525" y="476387"/>
                </a:lnTo>
                <a:close/>
              </a:path>
              <a:path w="738504" h="480060">
                <a:moveTo>
                  <a:pt x="729234" y="19050"/>
                </a:moveTo>
                <a:lnTo>
                  <a:pt x="719327" y="9906"/>
                </a:lnTo>
                <a:lnTo>
                  <a:pt x="719327" y="19050"/>
                </a:lnTo>
                <a:lnTo>
                  <a:pt x="729234" y="19050"/>
                </a:lnTo>
                <a:close/>
              </a:path>
              <a:path w="738504" h="480060">
                <a:moveTo>
                  <a:pt x="729234" y="225551"/>
                </a:moveTo>
                <a:lnTo>
                  <a:pt x="729234" y="19050"/>
                </a:lnTo>
                <a:lnTo>
                  <a:pt x="719327" y="19050"/>
                </a:lnTo>
                <a:lnTo>
                  <a:pt x="719327" y="225551"/>
                </a:lnTo>
                <a:lnTo>
                  <a:pt x="729234" y="22555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21378" y="3631946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CC3300"/>
                </a:solidFill>
                <a:latin typeface="Times New Roman"/>
                <a:cs typeface="Times New Roman"/>
              </a:rPr>
              <a:t>Sign</a:t>
            </a:r>
            <a:r>
              <a:rPr sz="1800" spc="6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CC3300"/>
                </a:solidFill>
                <a:latin typeface="Times New Roman"/>
                <a:cs typeface="Times New Roman"/>
              </a:rPr>
              <a:t>bit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635" y="10607"/>
            <a:ext cx="3510279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Instructions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AB732DF6-34B8-457E-A028-D5402B2A14BE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320417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3191141" y="236372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0" y="431291"/>
                </a:lnTo>
                <a:lnTo>
                  <a:pt x="431291" y="431291"/>
                </a:lnTo>
                <a:lnTo>
                  <a:pt x="43129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1141" y="29512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0" y="431291"/>
                </a:lnTo>
                <a:lnTo>
                  <a:pt x="431291" y="431291"/>
                </a:lnTo>
                <a:lnTo>
                  <a:pt x="43129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59087" y="1717738"/>
            <a:ext cx="1295400" cy="461645"/>
            <a:chOff x="2759087" y="1717738"/>
            <a:chExt cx="1295400" cy="461645"/>
          </a:xfrm>
        </p:grpSpPr>
        <p:sp>
          <p:nvSpPr>
            <p:cNvPr id="6" name="object 6"/>
            <p:cNvSpPr/>
            <p:nvPr/>
          </p:nvSpPr>
          <p:spPr>
            <a:xfrm>
              <a:off x="3622433" y="1909572"/>
              <a:ext cx="432434" cy="76200"/>
            </a:xfrm>
            <a:custGeom>
              <a:avLst/>
              <a:gdLst/>
              <a:ahLst/>
              <a:cxnLst/>
              <a:rect l="l" t="t" r="r" b="b"/>
              <a:pathLst>
                <a:path w="432435" h="76200">
                  <a:moveTo>
                    <a:pt x="127253" y="28193"/>
                  </a:moveTo>
                  <a:lnTo>
                    <a:pt x="127253" y="0"/>
                  </a:lnTo>
                  <a:lnTo>
                    <a:pt x="0" y="38099"/>
                  </a:lnTo>
                  <a:lnTo>
                    <a:pt x="114300" y="72321"/>
                  </a:lnTo>
                  <a:lnTo>
                    <a:pt x="114300" y="28193"/>
                  </a:lnTo>
                  <a:lnTo>
                    <a:pt x="127253" y="28193"/>
                  </a:lnTo>
                  <a:close/>
                </a:path>
                <a:path w="432435" h="76200">
                  <a:moveTo>
                    <a:pt x="432053" y="47243"/>
                  </a:moveTo>
                  <a:lnTo>
                    <a:pt x="432053" y="28193"/>
                  </a:lnTo>
                  <a:lnTo>
                    <a:pt x="114300" y="28193"/>
                  </a:lnTo>
                  <a:lnTo>
                    <a:pt x="114300" y="47243"/>
                  </a:lnTo>
                  <a:lnTo>
                    <a:pt x="432053" y="47243"/>
                  </a:lnTo>
                  <a:close/>
                </a:path>
                <a:path w="432435" h="76200">
                  <a:moveTo>
                    <a:pt x="127253" y="76199"/>
                  </a:moveTo>
                  <a:lnTo>
                    <a:pt x="127253" y="47243"/>
                  </a:lnTo>
                  <a:lnTo>
                    <a:pt x="114300" y="47243"/>
                  </a:lnTo>
                  <a:lnTo>
                    <a:pt x="114300" y="72321"/>
                  </a:lnTo>
                  <a:lnTo>
                    <a:pt x="127253" y="76199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1141" y="1732026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0" y="0"/>
                  </a:moveTo>
                  <a:lnTo>
                    <a:pt x="0" y="432815"/>
                  </a:lnTo>
                  <a:lnTo>
                    <a:pt x="431291" y="432815"/>
                  </a:lnTo>
                  <a:lnTo>
                    <a:pt x="431291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9087" y="1909572"/>
              <a:ext cx="432434" cy="76200"/>
            </a:xfrm>
            <a:custGeom>
              <a:avLst/>
              <a:gdLst/>
              <a:ahLst/>
              <a:cxnLst/>
              <a:rect l="l" t="t" r="r" b="b"/>
              <a:pathLst>
                <a:path w="432435" h="76200">
                  <a:moveTo>
                    <a:pt x="127254" y="28193"/>
                  </a:moveTo>
                  <a:lnTo>
                    <a:pt x="127254" y="0"/>
                  </a:lnTo>
                  <a:lnTo>
                    <a:pt x="0" y="38099"/>
                  </a:lnTo>
                  <a:lnTo>
                    <a:pt x="114300" y="72321"/>
                  </a:lnTo>
                  <a:lnTo>
                    <a:pt x="114300" y="28193"/>
                  </a:lnTo>
                  <a:lnTo>
                    <a:pt x="127254" y="28193"/>
                  </a:lnTo>
                  <a:close/>
                </a:path>
                <a:path w="432435" h="76200">
                  <a:moveTo>
                    <a:pt x="432054" y="47243"/>
                  </a:moveTo>
                  <a:lnTo>
                    <a:pt x="432054" y="28193"/>
                  </a:lnTo>
                  <a:lnTo>
                    <a:pt x="114300" y="28193"/>
                  </a:lnTo>
                  <a:lnTo>
                    <a:pt x="114300" y="47243"/>
                  </a:lnTo>
                  <a:lnTo>
                    <a:pt x="432054" y="47243"/>
                  </a:lnTo>
                  <a:close/>
                </a:path>
                <a:path w="432435" h="76200">
                  <a:moveTo>
                    <a:pt x="127254" y="76199"/>
                  </a:moveTo>
                  <a:lnTo>
                    <a:pt x="127254" y="47243"/>
                  </a:lnTo>
                  <a:lnTo>
                    <a:pt x="114300" y="47243"/>
                  </a:lnTo>
                  <a:lnTo>
                    <a:pt x="114300" y="72321"/>
                  </a:lnTo>
                  <a:lnTo>
                    <a:pt x="127254" y="76199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9485" y="664717"/>
            <a:ext cx="345821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spc="35" dirty="0">
                <a:latin typeface="Times New Roman"/>
                <a:cs typeface="Times New Roman"/>
              </a:rPr>
              <a:t>Rotate </a:t>
            </a:r>
            <a:r>
              <a:rPr sz="2200" spc="30" dirty="0">
                <a:latin typeface="Times New Roman"/>
                <a:cs typeface="Times New Roman"/>
              </a:rPr>
              <a:t>left </a:t>
            </a:r>
            <a:r>
              <a:rPr sz="2200" spc="110" dirty="0">
                <a:latin typeface="Times New Roman"/>
                <a:cs typeface="Times New Roman"/>
              </a:rPr>
              <a:t>without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carry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tabLst>
                <a:tab pos="1487805" algn="l"/>
              </a:tabLst>
            </a:pPr>
            <a:r>
              <a:rPr sz="2000" spc="35" dirty="0">
                <a:solidFill>
                  <a:srgbClr val="CC3300"/>
                </a:solidFill>
                <a:latin typeface="Times New Roman"/>
                <a:cs typeface="Times New Roman"/>
              </a:rPr>
              <a:t>RotateL	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#2, R0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6941" y="1363217"/>
            <a:ext cx="4338955" cy="622935"/>
          </a:xfrm>
          <a:custGeom>
            <a:avLst/>
            <a:gdLst/>
            <a:ahLst/>
            <a:cxnLst/>
            <a:rect l="l" t="t" r="r" b="b"/>
            <a:pathLst>
              <a:path w="4338955" h="622935">
                <a:moveTo>
                  <a:pt x="4338827" y="589788"/>
                </a:moveTo>
                <a:lnTo>
                  <a:pt x="4338827" y="4572"/>
                </a:lnTo>
                <a:lnTo>
                  <a:pt x="4334256" y="0"/>
                </a:lnTo>
                <a:lnTo>
                  <a:pt x="3810" y="0"/>
                </a:lnTo>
                <a:lnTo>
                  <a:pt x="0" y="4572"/>
                </a:lnTo>
                <a:lnTo>
                  <a:pt x="0" y="584454"/>
                </a:lnTo>
                <a:lnTo>
                  <a:pt x="9143" y="584454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4319777" y="19050"/>
                </a:lnTo>
                <a:lnTo>
                  <a:pt x="4319777" y="9906"/>
                </a:lnTo>
                <a:lnTo>
                  <a:pt x="4328909" y="19050"/>
                </a:lnTo>
                <a:lnTo>
                  <a:pt x="4328909" y="593598"/>
                </a:lnTo>
                <a:lnTo>
                  <a:pt x="4334256" y="593598"/>
                </a:lnTo>
                <a:lnTo>
                  <a:pt x="4338827" y="589788"/>
                </a:lnTo>
                <a:close/>
              </a:path>
              <a:path w="4338955" h="622935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4338955" h="622935">
                <a:moveTo>
                  <a:pt x="19050" y="584454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584454"/>
                </a:lnTo>
                <a:lnTo>
                  <a:pt x="19050" y="584454"/>
                </a:lnTo>
                <a:close/>
              </a:path>
              <a:path w="4338955" h="622935">
                <a:moveTo>
                  <a:pt x="4097273" y="574548"/>
                </a:moveTo>
                <a:lnTo>
                  <a:pt x="4097273" y="546354"/>
                </a:lnTo>
                <a:lnTo>
                  <a:pt x="3970007" y="584454"/>
                </a:lnTo>
                <a:lnTo>
                  <a:pt x="4084307" y="618672"/>
                </a:lnTo>
                <a:lnTo>
                  <a:pt x="4084307" y="574548"/>
                </a:lnTo>
                <a:lnTo>
                  <a:pt x="4097273" y="574548"/>
                </a:lnTo>
                <a:close/>
              </a:path>
              <a:path w="4338955" h="622935">
                <a:moveTo>
                  <a:pt x="4328909" y="574548"/>
                </a:moveTo>
                <a:lnTo>
                  <a:pt x="4084307" y="574548"/>
                </a:lnTo>
                <a:lnTo>
                  <a:pt x="4084307" y="593598"/>
                </a:lnTo>
                <a:lnTo>
                  <a:pt x="4319777" y="593598"/>
                </a:lnTo>
                <a:lnTo>
                  <a:pt x="4319777" y="584454"/>
                </a:lnTo>
                <a:lnTo>
                  <a:pt x="4328909" y="574548"/>
                </a:lnTo>
                <a:close/>
              </a:path>
              <a:path w="4338955" h="622935">
                <a:moveTo>
                  <a:pt x="4097273" y="622554"/>
                </a:moveTo>
                <a:lnTo>
                  <a:pt x="4097273" y="593598"/>
                </a:lnTo>
                <a:lnTo>
                  <a:pt x="4084307" y="593598"/>
                </a:lnTo>
                <a:lnTo>
                  <a:pt x="4084307" y="618672"/>
                </a:lnTo>
                <a:lnTo>
                  <a:pt x="4097273" y="622554"/>
                </a:lnTo>
                <a:close/>
              </a:path>
              <a:path w="4338955" h="622935">
                <a:moveTo>
                  <a:pt x="4328909" y="19050"/>
                </a:moveTo>
                <a:lnTo>
                  <a:pt x="4319777" y="9906"/>
                </a:lnTo>
                <a:lnTo>
                  <a:pt x="4319777" y="19050"/>
                </a:lnTo>
                <a:lnTo>
                  <a:pt x="4328909" y="19050"/>
                </a:lnTo>
                <a:close/>
              </a:path>
              <a:path w="4338955" h="622935">
                <a:moveTo>
                  <a:pt x="4328909" y="574548"/>
                </a:moveTo>
                <a:lnTo>
                  <a:pt x="4328909" y="19050"/>
                </a:lnTo>
                <a:lnTo>
                  <a:pt x="4319777" y="19050"/>
                </a:lnTo>
                <a:lnTo>
                  <a:pt x="4319777" y="574548"/>
                </a:lnTo>
                <a:lnTo>
                  <a:pt x="4328909" y="574548"/>
                </a:lnTo>
                <a:close/>
              </a:path>
              <a:path w="4338955" h="622935">
                <a:moveTo>
                  <a:pt x="4328909" y="593598"/>
                </a:moveTo>
                <a:lnTo>
                  <a:pt x="4328909" y="574548"/>
                </a:lnTo>
                <a:lnTo>
                  <a:pt x="4319777" y="584454"/>
                </a:lnTo>
                <a:lnTo>
                  <a:pt x="4319777" y="593598"/>
                </a:lnTo>
                <a:lnTo>
                  <a:pt x="4328909" y="59359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2383" y="5087873"/>
            <a:ext cx="432434" cy="431800"/>
          </a:xfrm>
          <a:custGeom>
            <a:avLst/>
            <a:gdLst/>
            <a:ahLst/>
            <a:cxnLst/>
            <a:rect l="l" t="t" r="r" b="b"/>
            <a:pathLst>
              <a:path w="432435" h="431800">
                <a:moveTo>
                  <a:pt x="0" y="0"/>
                </a:moveTo>
                <a:lnTo>
                  <a:pt x="0" y="431291"/>
                </a:lnTo>
                <a:lnTo>
                  <a:pt x="432054" y="431291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2383" y="5675376"/>
            <a:ext cx="432434" cy="431800"/>
          </a:xfrm>
          <a:custGeom>
            <a:avLst/>
            <a:gdLst/>
            <a:ahLst/>
            <a:cxnLst/>
            <a:rect l="l" t="t" r="r" b="b"/>
            <a:pathLst>
              <a:path w="432435" h="431800">
                <a:moveTo>
                  <a:pt x="0" y="0"/>
                </a:moveTo>
                <a:lnTo>
                  <a:pt x="0" y="431292"/>
                </a:lnTo>
                <a:lnTo>
                  <a:pt x="432053" y="431292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9989" y="5675376"/>
          <a:ext cx="7818116" cy="521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3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1292"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fter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R w="28575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 . . . .</a:t>
                      </a:r>
                      <a:r>
                        <a:rPr sz="18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29291" y="4684776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126491" y="28194"/>
                </a:moveTo>
                <a:lnTo>
                  <a:pt x="126491" y="0"/>
                </a:lnTo>
                <a:lnTo>
                  <a:pt x="0" y="38100"/>
                </a:lnTo>
                <a:lnTo>
                  <a:pt x="114300" y="72527"/>
                </a:lnTo>
                <a:lnTo>
                  <a:pt x="114300" y="28194"/>
                </a:lnTo>
                <a:lnTo>
                  <a:pt x="126491" y="28194"/>
                </a:lnTo>
                <a:close/>
              </a:path>
              <a:path w="431800" h="76200">
                <a:moveTo>
                  <a:pt x="431291" y="47244"/>
                </a:moveTo>
                <a:lnTo>
                  <a:pt x="431291" y="28194"/>
                </a:lnTo>
                <a:lnTo>
                  <a:pt x="114300" y="28194"/>
                </a:lnTo>
                <a:lnTo>
                  <a:pt x="114300" y="47244"/>
                </a:lnTo>
                <a:lnTo>
                  <a:pt x="431291" y="47244"/>
                </a:lnTo>
                <a:close/>
              </a:path>
              <a:path w="431800" h="76200">
                <a:moveTo>
                  <a:pt x="126491" y="76200"/>
                </a:moveTo>
                <a:lnTo>
                  <a:pt x="126491" y="47244"/>
                </a:lnTo>
                <a:lnTo>
                  <a:pt x="114300" y="47244"/>
                </a:lnTo>
                <a:lnTo>
                  <a:pt x="114300" y="72527"/>
                </a:lnTo>
                <a:lnTo>
                  <a:pt x="126491" y="762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4743" y="4744973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142493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0435" y="1732026"/>
          <a:ext cx="7747629" cy="3787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2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7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8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solidFill>
                            <a:srgbClr val="3365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fore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25"/>
                        </a:spcBef>
                        <a:tabLst>
                          <a:tab pos="31369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	. . . . .</a:t>
                      </a:r>
                      <a:r>
                        <a:rPr sz="18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R="3257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fter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75"/>
                        </a:spcBef>
                        <a:tabLst>
                          <a:tab pos="828040" algn="l"/>
                          <a:tab pos="111379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.  .  .  .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501650" indent="-470534">
                        <a:lnSpc>
                          <a:spcPct val="100000"/>
                        </a:lnSpc>
                        <a:spcBef>
                          <a:spcPts val="1700"/>
                        </a:spcBef>
                        <a:buClr>
                          <a:srgbClr val="009A00"/>
                        </a:buClr>
                        <a:buFont typeface="Wingdings"/>
                        <a:buChar char=""/>
                        <a:tabLst>
                          <a:tab pos="501650" algn="l"/>
                          <a:tab pos="502284" algn="l"/>
                        </a:tabLst>
                      </a:pPr>
                      <a:r>
                        <a:rPr sz="2200" spc="35" dirty="0">
                          <a:latin typeface="Times New Roman"/>
                          <a:cs typeface="Times New Roman"/>
                        </a:rPr>
                        <a:t>Rotate </a:t>
                      </a:r>
                      <a:r>
                        <a:rPr sz="2200" spc="30" dirty="0"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2200" spc="8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2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carry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77520">
                        <a:lnSpc>
                          <a:spcPct val="100000"/>
                        </a:lnSpc>
                        <a:spcBef>
                          <a:spcPts val="1595"/>
                        </a:spcBef>
                        <a:tabLst>
                          <a:tab pos="1644014" algn="l"/>
                        </a:tabLst>
                      </a:pPr>
                      <a:r>
                        <a:rPr sz="2000" spc="3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RotateLC	</a:t>
                      </a:r>
                      <a:r>
                        <a:rPr sz="2000" spc="3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#2,</a:t>
                      </a:r>
                      <a:r>
                        <a:rPr sz="2000" spc="-1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5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34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134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336500"/>
                          </a:solidFill>
                          <a:latin typeface="Times New Roman"/>
                          <a:cs typeface="Times New Roman"/>
                        </a:rPr>
                        <a:t>R0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34CC"/>
                      </a:solidFill>
                      <a:prstDash val="solid"/>
                    </a:lnR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R="22987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fore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25"/>
                        </a:spcBef>
                        <a:tabLst>
                          <a:tab pos="32258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	. . . . .</a:t>
                      </a:r>
                      <a:r>
                        <a:rPr sz="18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044837" y="4230623"/>
            <a:ext cx="5275580" cy="552450"/>
          </a:xfrm>
          <a:custGeom>
            <a:avLst/>
            <a:gdLst/>
            <a:ahLst/>
            <a:cxnLst/>
            <a:rect l="l" t="t" r="r" b="b"/>
            <a:pathLst>
              <a:path w="5275580" h="552450">
                <a:moveTo>
                  <a:pt x="5275313" y="519684"/>
                </a:moveTo>
                <a:lnTo>
                  <a:pt x="5275313" y="3810"/>
                </a:lnTo>
                <a:lnTo>
                  <a:pt x="5270754" y="0"/>
                </a:lnTo>
                <a:lnTo>
                  <a:pt x="4572" y="0"/>
                </a:lnTo>
                <a:lnTo>
                  <a:pt x="0" y="3810"/>
                </a:lnTo>
                <a:lnTo>
                  <a:pt x="0" y="514350"/>
                </a:lnTo>
                <a:lnTo>
                  <a:pt x="9906" y="514350"/>
                </a:lnTo>
                <a:lnTo>
                  <a:pt x="9906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5256263" y="19050"/>
                </a:lnTo>
                <a:lnTo>
                  <a:pt x="5256263" y="9143"/>
                </a:lnTo>
                <a:lnTo>
                  <a:pt x="5266182" y="19050"/>
                </a:lnTo>
                <a:lnTo>
                  <a:pt x="5266182" y="523493"/>
                </a:lnTo>
                <a:lnTo>
                  <a:pt x="5270754" y="523493"/>
                </a:lnTo>
                <a:lnTo>
                  <a:pt x="5275313" y="519684"/>
                </a:lnTo>
                <a:close/>
              </a:path>
              <a:path w="5275580" h="552450">
                <a:moveTo>
                  <a:pt x="19050" y="19050"/>
                </a:moveTo>
                <a:lnTo>
                  <a:pt x="19050" y="9144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5275580" h="552450">
                <a:moveTo>
                  <a:pt x="19050" y="514350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514350"/>
                </a:lnTo>
                <a:lnTo>
                  <a:pt x="19050" y="514350"/>
                </a:lnTo>
                <a:close/>
              </a:path>
              <a:path w="5275580" h="552450">
                <a:moveTo>
                  <a:pt x="4956035" y="504443"/>
                </a:moveTo>
                <a:lnTo>
                  <a:pt x="4956035" y="476250"/>
                </a:lnTo>
                <a:lnTo>
                  <a:pt x="4829556" y="514350"/>
                </a:lnTo>
                <a:lnTo>
                  <a:pt x="4943856" y="548781"/>
                </a:lnTo>
                <a:lnTo>
                  <a:pt x="4943856" y="504443"/>
                </a:lnTo>
                <a:lnTo>
                  <a:pt x="4956035" y="504443"/>
                </a:lnTo>
                <a:close/>
              </a:path>
              <a:path w="5275580" h="552450">
                <a:moveTo>
                  <a:pt x="5266182" y="504443"/>
                </a:moveTo>
                <a:lnTo>
                  <a:pt x="4943856" y="504443"/>
                </a:lnTo>
                <a:lnTo>
                  <a:pt x="4943856" y="523493"/>
                </a:lnTo>
                <a:lnTo>
                  <a:pt x="5256263" y="523493"/>
                </a:lnTo>
                <a:lnTo>
                  <a:pt x="5256263" y="514350"/>
                </a:lnTo>
                <a:lnTo>
                  <a:pt x="5266182" y="504443"/>
                </a:lnTo>
                <a:close/>
              </a:path>
              <a:path w="5275580" h="552450">
                <a:moveTo>
                  <a:pt x="4956035" y="552450"/>
                </a:moveTo>
                <a:lnTo>
                  <a:pt x="4956035" y="523493"/>
                </a:lnTo>
                <a:lnTo>
                  <a:pt x="4943856" y="523493"/>
                </a:lnTo>
                <a:lnTo>
                  <a:pt x="4943856" y="548781"/>
                </a:lnTo>
                <a:lnTo>
                  <a:pt x="4956035" y="552450"/>
                </a:lnTo>
                <a:close/>
              </a:path>
              <a:path w="5275580" h="552450">
                <a:moveTo>
                  <a:pt x="5266182" y="19050"/>
                </a:moveTo>
                <a:lnTo>
                  <a:pt x="5256263" y="9143"/>
                </a:lnTo>
                <a:lnTo>
                  <a:pt x="5256263" y="19050"/>
                </a:lnTo>
                <a:lnTo>
                  <a:pt x="5266182" y="19050"/>
                </a:lnTo>
                <a:close/>
              </a:path>
              <a:path w="5275580" h="552450">
                <a:moveTo>
                  <a:pt x="5266182" y="504443"/>
                </a:moveTo>
                <a:lnTo>
                  <a:pt x="5266182" y="19050"/>
                </a:lnTo>
                <a:lnTo>
                  <a:pt x="5256263" y="19050"/>
                </a:lnTo>
                <a:lnTo>
                  <a:pt x="5256263" y="504443"/>
                </a:lnTo>
                <a:lnTo>
                  <a:pt x="5266182" y="504443"/>
                </a:lnTo>
                <a:close/>
              </a:path>
              <a:path w="5275580" h="552450">
                <a:moveTo>
                  <a:pt x="5266182" y="523493"/>
                </a:moveTo>
                <a:lnTo>
                  <a:pt x="5266182" y="504443"/>
                </a:lnTo>
                <a:lnTo>
                  <a:pt x="5256263" y="514350"/>
                </a:lnTo>
                <a:lnTo>
                  <a:pt x="5256263" y="523493"/>
                </a:lnTo>
                <a:lnTo>
                  <a:pt x="5266182" y="52349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913" y="10607"/>
            <a:ext cx="209994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87CB1722-B451-49EE-BB9E-07A547EAA1CD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8235867" y="6243638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pSp>
        <p:nvGrpSpPr>
          <p:cNvPr id="3" name="object 3"/>
          <p:cNvGrpSpPr/>
          <p:nvPr/>
        </p:nvGrpSpPr>
        <p:grpSpPr>
          <a:xfrm>
            <a:off x="344500" y="1646110"/>
            <a:ext cx="2389505" cy="605155"/>
            <a:chOff x="344500" y="1646110"/>
            <a:chExt cx="2389505" cy="605155"/>
          </a:xfrm>
        </p:grpSpPr>
        <p:sp>
          <p:nvSpPr>
            <p:cNvPr id="4" name="object 4"/>
            <p:cNvSpPr/>
            <p:nvPr/>
          </p:nvSpPr>
          <p:spPr>
            <a:xfrm>
              <a:off x="1725815" y="1912620"/>
              <a:ext cx="1008380" cy="76200"/>
            </a:xfrm>
            <a:custGeom>
              <a:avLst/>
              <a:gdLst/>
              <a:ahLst/>
              <a:cxnLst/>
              <a:rect l="l" t="t" r="r" b="b"/>
              <a:pathLst>
                <a:path w="1008380" h="76200">
                  <a:moveTo>
                    <a:pt x="893826" y="47243"/>
                  </a:moveTo>
                  <a:lnTo>
                    <a:pt x="893826" y="28193"/>
                  </a:lnTo>
                  <a:lnTo>
                    <a:pt x="0" y="26670"/>
                  </a:lnTo>
                  <a:lnTo>
                    <a:pt x="0" y="45720"/>
                  </a:lnTo>
                  <a:lnTo>
                    <a:pt x="893826" y="47243"/>
                  </a:lnTo>
                  <a:close/>
                </a:path>
                <a:path w="1008380" h="76200">
                  <a:moveTo>
                    <a:pt x="1008126" y="38100"/>
                  </a:moveTo>
                  <a:lnTo>
                    <a:pt x="880871" y="0"/>
                  </a:lnTo>
                  <a:lnTo>
                    <a:pt x="880871" y="28171"/>
                  </a:lnTo>
                  <a:lnTo>
                    <a:pt x="893826" y="28193"/>
                  </a:lnTo>
                  <a:lnTo>
                    <a:pt x="893826" y="72321"/>
                  </a:lnTo>
                  <a:lnTo>
                    <a:pt x="1008126" y="38100"/>
                  </a:lnTo>
                  <a:close/>
                </a:path>
                <a:path w="1008380" h="76200">
                  <a:moveTo>
                    <a:pt x="893826" y="72321"/>
                  </a:moveTo>
                  <a:lnTo>
                    <a:pt x="893826" y="47243"/>
                  </a:lnTo>
                  <a:lnTo>
                    <a:pt x="880871" y="47221"/>
                  </a:lnTo>
                  <a:lnTo>
                    <a:pt x="880871" y="76200"/>
                  </a:lnTo>
                  <a:lnTo>
                    <a:pt x="893826" y="7232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787" y="1660398"/>
              <a:ext cx="1656080" cy="576580"/>
            </a:xfrm>
            <a:custGeom>
              <a:avLst/>
              <a:gdLst/>
              <a:ahLst/>
              <a:cxnLst/>
              <a:rect l="l" t="t" r="r" b="b"/>
              <a:pathLst>
                <a:path w="1656080" h="576580">
                  <a:moveTo>
                    <a:pt x="0" y="0"/>
                  </a:moveTo>
                  <a:lnTo>
                    <a:pt x="0" y="576072"/>
                  </a:lnTo>
                  <a:lnTo>
                    <a:pt x="1655826" y="576071"/>
                  </a:lnTo>
                  <a:lnTo>
                    <a:pt x="1655826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8787" y="1660398"/>
            <a:ext cx="1151890" cy="576580"/>
          </a:xfrm>
          <a:prstGeom prst="rect">
            <a:avLst/>
          </a:prstGeom>
          <a:ln w="28575">
            <a:solidFill>
              <a:srgbClr val="010101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0"/>
              </a:spcBef>
            </a:pPr>
            <a:r>
              <a:rPr sz="1800" spc="45" dirty="0">
                <a:latin typeface="Times New Roman"/>
                <a:cs typeface="Times New Roman"/>
              </a:rPr>
              <a:t>Record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95882" y="1646110"/>
            <a:ext cx="2910205" cy="605155"/>
            <a:chOff x="1495882" y="1646110"/>
            <a:chExt cx="2910205" cy="605155"/>
          </a:xfrm>
        </p:grpSpPr>
        <p:sp>
          <p:nvSpPr>
            <p:cNvPr id="8" name="object 8"/>
            <p:cNvSpPr/>
            <p:nvPr/>
          </p:nvSpPr>
          <p:spPr>
            <a:xfrm>
              <a:off x="1510169" y="1660398"/>
              <a:ext cx="504825" cy="576580"/>
            </a:xfrm>
            <a:custGeom>
              <a:avLst/>
              <a:gdLst/>
              <a:ahLst/>
              <a:cxnLst/>
              <a:rect l="l" t="t" r="r" b="b"/>
              <a:pathLst>
                <a:path w="504825" h="576580">
                  <a:moveTo>
                    <a:pt x="0" y="0"/>
                  </a:moveTo>
                  <a:lnTo>
                    <a:pt x="0" y="576072"/>
                  </a:lnTo>
                  <a:lnTo>
                    <a:pt x="504444" y="576071"/>
                  </a:lnTo>
                  <a:lnTo>
                    <a:pt x="504444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4187" y="1876044"/>
              <a:ext cx="144780" cy="143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5465" y="1660398"/>
              <a:ext cx="1656080" cy="576580"/>
            </a:xfrm>
            <a:custGeom>
              <a:avLst/>
              <a:gdLst/>
              <a:ahLst/>
              <a:cxnLst/>
              <a:rect l="l" t="t" r="r" b="b"/>
              <a:pathLst>
                <a:path w="1656079" h="576580">
                  <a:moveTo>
                    <a:pt x="0" y="0"/>
                  </a:moveTo>
                  <a:lnTo>
                    <a:pt x="0" y="576071"/>
                  </a:lnTo>
                  <a:lnTo>
                    <a:pt x="1655826" y="576071"/>
                  </a:lnTo>
                  <a:lnTo>
                    <a:pt x="1655826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35465" y="1660398"/>
            <a:ext cx="1150620" cy="576580"/>
          </a:xfrm>
          <a:prstGeom prst="rect">
            <a:avLst/>
          </a:prstGeom>
          <a:ln w="28575">
            <a:solidFill>
              <a:srgbClr val="010101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0"/>
              </a:spcBef>
            </a:pPr>
            <a:r>
              <a:rPr sz="1800" spc="45" dirty="0">
                <a:latin typeface="Times New Roman"/>
                <a:cs typeface="Times New Roman"/>
              </a:rPr>
              <a:t>Record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87715" y="1156716"/>
            <a:ext cx="3423285" cy="1094105"/>
            <a:chOff x="1687715" y="1156716"/>
            <a:chExt cx="3423285" cy="1094105"/>
          </a:xfrm>
        </p:grpSpPr>
        <p:sp>
          <p:nvSpPr>
            <p:cNvPr id="13" name="object 13"/>
            <p:cNvSpPr/>
            <p:nvPr/>
          </p:nvSpPr>
          <p:spPr>
            <a:xfrm>
              <a:off x="3886085" y="1660398"/>
              <a:ext cx="505459" cy="576580"/>
            </a:xfrm>
            <a:custGeom>
              <a:avLst/>
              <a:gdLst/>
              <a:ahLst/>
              <a:cxnLst/>
              <a:rect l="l" t="t" r="r" b="b"/>
              <a:pathLst>
                <a:path w="505460" h="576580">
                  <a:moveTo>
                    <a:pt x="0" y="0"/>
                  </a:moveTo>
                  <a:lnTo>
                    <a:pt x="0" y="576071"/>
                  </a:lnTo>
                  <a:lnTo>
                    <a:pt x="505205" y="576071"/>
                  </a:lnTo>
                  <a:lnTo>
                    <a:pt x="505205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0865" y="1876044"/>
              <a:ext cx="144017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7715" y="1156715"/>
              <a:ext cx="3423285" cy="832485"/>
            </a:xfrm>
            <a:custGeom>
              <a:avLst/>
              <a:gdLst/>
              <a:ahLst/>
              <a:cxnLst/>
              <a:rect l="l" t="t" r="r" b="b"/>
              <a:pathLst>
                <a:path w="3423285" h="832485">
                  <a:moveTo>
                    <a:pt x="76200" y="376428"/>
                  </a:moveTo>
                  <a:lnTo>
                    <a:pt x="47244" y="376428"/>
                  </a:lnTo>
                  <a:lnTo>
                    <a:pt x="47244" y="0"/>
                  </a:lnTo>
                  <a:lnTo>
                    <a:pt x="28194" y="0"/>
                  </a:lnTo>
                  <a:lnTo>
                    <a:pt x="28194" y="376428"/>
                  </a:lnTo>
                  <a:lnTo>
                    <a:pt x="0" y="376428"/>
                  </a:lnTo>
                  <a:lnTo>
                    <a:pt x="28194" y="470598"/>
                  </a:lnTo>
                  <a:lnTo>
                    <a:pt x="38100" y="503682"/>
                  </a:lnTo>
                  <a:lnTo>
                    <a:pt x="47244" y="473151"/>
                  </a:lnTo>
                  <a:lnTo>
                    <a:pt x="76200" y="376428"/>
                  </a:lnTo>
                  <a:close/>
                </a:path>
                <a:path w="3423285" h="832485">
                  <a:moveTo>
                    <a:pt x="3422904" y="794004"/>
                  </a:moveTo>
                  <a:lnTo>
                    <a:pt x="3295650" y="755904"/>
                  </a:lnTo>
                  <a:lnTo>
                    <a:pt x="3295650" y="784085"/>
                  </a:lnTo>
                  <a:lnTo>
                    <a:pt x="2414778" y="782574"/>
                  </a:lnTo>
                  <a:lnTo>
                    <a:pt x="2414778" y="801624"/>
                  </a:lnTo>
                  <a:lnTo>
                    <a:pt x="3295650" y="803135"/>
                  </a:lnTo>
                  <a:lnTo>
                    <a:pt x="3295650" y="832104"/>
                  </a:lnTo>
                  <a:lnTo>
                    <a:pt x="3308604" y="828230"/>
                  </a:lnTo>
                  <a:lnTo>
                    <a:pt x="3422904" y="794004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50025" y="1660398"/>
            <a:ext cx="1151890" cy="576580"/>
          </a:xfrm>
          <a:prstGeom prst="rect">
            <a:avLst/>
          </a:prstGeom>
          <a:ln w="28575">
            <a:solidFill>
              <a:srgbClr val="010101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0"/>
              </a:spcBef>
            </a:pPr>
            <a:r>
              <a:rPr sz="1800" spc="45" dirty="0">
                <a:latin typeface="Times New Roman"/>
                <a:cs typeface="Times New Roman"/>
              </a:rPr>
              <a:t>Record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17971" y="1911857"/>
            <a:ext cx="432434" cy="76200"/>
          </a:xfrm>
          <a:custGeom>
            <a:avLst/>
            <a:gdLst/>
            <a:ahLst/>
            <a:cxnLst/>
            <a:rect l="l" t="t" r="r" b="b"/>
            <a:pathLst>
              <a:path w="432434" h="76200">
                <a:moveTo>
                  <a:pt x="305280" y="28896"/>
                </a:moveTo>
                <a:lnTo>
                  <a:pt x="774" y="27431"/>
                </a:lnTo>
                <a:lnTo>
                  <a:pt x="0" y="46481"/>
                </a:lnTo>
                <a:lnTo>
                  <a:pt x="305087" y="47945"/>
                </a:lnTo>
                <a:lnTo>
                  <a:pt x="305280" y="28896"/>
                </a:lnTo>
                <a:close/>
              </a:path>
              <a:path w="432434" h="76200">
                <a:moveTo>
                  <a:pt x="317753" y="72399"/>
                </a:moveTo>
                <a:lnTo>
                  <a:pt x="317753" y="48006"/>
                </a:lnTo>
                <a:lnTo>
                  <a:pt x="305087" y="47945"/>
                </a:lnTo>
                <a:lnTo>
                  <a:pt x="304800" y="76200"/>
                </a:lnTo>
                <a:lnTo>
                  <a:pt x="317753" y="72399"/>
                </a:lnTo>
                <a:close/>
              </a:path>
              <a:path w="432434" h="76200">
                <a:moveTo>
                  <a:pt x="317753" y="48006"/>
                </a:moveTo>
                <a:lnTo>
                  <a:pt x="317753" y="28956"/>
                </a:lnTo>
                <a:lnTo>
                  <a:pt x="305280" y="28896"/>
                </a:lnTo>
                <a:lnTo>
                  <a:pt x="305087" y="47945"/>
                </a:lnTo>
                <a:lnTo>
                  <a:pt x="317753" y="48006"/>
                </a:lnTo>
                <a:close/>
              </a:path>
              <a:path w="432434" h="76200">
                <a:moveTo>
                  <a:pt x="432053" y="38862"/>
                </a:moveTo>
                <a:lnTo>
                  <a:pt x="305574" y="0"/>
                </a:lnTo>
                <a:lnTo>
                  <a:pt x="305280" y="28896"/>
                </a:lnTo>
                <a:lnTo>
                  <a:pt x="317753" y="28956"/>
                </a:lnTo>
                <a:lnTo>
                  <a:pt x="317753" y="72399"/>
                </a:lnTo>
                <a:lnTo>
                  <a:pt x="432053" y="3886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70271" y="1947672"/>
            <a:ext cx="71627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3527" y="1947672"/>
            <a:ext cx="71640" cy="7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8319" y="1947672"/>
            <a:ext cx="70853" cy="73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01419" y="1660398"/>
            <a:ext cx="504825" cy="576580"/>
          </a:xfrm>
          <a:prstGeom prst="rect">
            <a:avLst/>
          </a:prstGeom>
          <a:ln w="28587">
            <a:solidFill>
              <a:srgbClr val="010101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4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4452" y="823983"/>
            <a:ext cx="131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Link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656" y="2335021"/>
            <a:ext cx="55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1800" spc="80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1800" spc="15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9564" y="2328918"/>
            <a:ext cx="40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1800" spc="4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0033CC"/>
                </a:solidFill>
                <a:latin typeface="Times New Roman"/>
                <a:cs typeface="Times New Roman"/>
              </a:rPr>
              <a:t>il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3298" y="3878008"/>
            <a:ext cx="4059554" cy="1680210"/>
            <a:chOff x="633298" y="3878008"/>
            <a:chExt cx="4059554" cy="1680210"/>
          </a:xfrm>
        </p:grpSpPr>
        <p:sp>
          <p:nvSpPr>
            <p:cNvPr id="26" name="object 26"/>
            <p:cNvSpPr/>
            <p:nvPr/>
          </p:nvSpPr>
          <p:spPr>
            <a:xfrm>
              <a:off x="3022739" y="4966716"/>
              <a:ext cx="1656080" cy="577215"/>
            </a:xfrm>
            <a:custGeom>
              <a:avLst/>
              <a:gdLst/>
              <a:ahLst/>
              <a:cxnLst/>
              <a:rect l="l" t="t" r="r" b="b"/>
              <a:pathLst>
                <a:path w="1656079" h="577214">
                  <a:moveTo>
                    <a:pt x="0" y="0"/>
                  </a:moveTo>
                  <a:lnTo>
                    <a:pt x="0" y="576834"/>
                  </a:lnTo>
                  <a:lnTo>
                    <a:pt x="1150620" y="576834"/>
                  </a:lnTo>
                  <a:lnTo>
                    <a:pt x="1150619" y="0"/>
                  </a:lnTo>
                  <a:lnTo>
                    <a:pt x="0" y="0"/>
                  </a:lnTo>
                  <a:close/>
                </a:path>
                <a:path w="1656079" h="577214">
                  <a:moveTo>
                    <a:pt x="1152143" y="0"/>
                  </a:moveTo>
                  <a:lnTo>
                    <a:pt x="1152144" y="576834"/>
                  </a:lnTo>
                  <a:lnTo>
                    <a:pt x="1655826" y="576834"/>
                  </a:lnTo>
                  <a:lnTo>
                    <a:pt x="1655825" y="0"/>
                  </a:lnTo>
                  <a:lnTo>
                    <a:pt x="1152143" y="0"/>
                  </a:lnTo>
                  <a:close/>
                </a:path>
              </a:pathLst>
            </a:custGeom>
            <a:ln w="28575">
              <a:solidFill>
                <a:srgbClr val="013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585" y="3892296"/>
              <a:ext cx="1656080" cy="576580"/>
            </a:xfrm>
            <a:custGeom>
              <a:avLst/>
              <a:gdLst/>
              <a:ahLst/>
              <a:cxnLst/>
              <a:rect l="l" t="t" r="r" b="b"/>
              <a:pathLst>
                <a:path w="1656080" h="576579">
                  <a:moveTo>
                    <a:pt x="0" y="0"/>
                  </a:moveTo>
                  <a:lnTo>
                    <a:pt x="0" y="576072"/>
                  </a:lnTo>
                  <a:lnTo>
                    <a:pt x="1655825" y="576072"/>
                  </a:lnTo>
                  <a:lnTo>
                    <a:pt x="1655825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7585" y="3892296"/>
            <a:ext cx="1151890" cy="576580"/>
          </a:xfrm>
          <a:prstGeom prst="rect">
            <a:avLst/>
          </a:prstGeom>
          <a:ln w="28575">
            <a:solidFill>
              <a:srgbClr val="010101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5"/>
              </a:spcBef>
            </a:pPr>
            <a:r>
              <a:rPr sz="1800" spc="45" dirty="0">
                <a:latin typeface="Times New Roman"/>
                <a:cs typeface="Times New Roman"/>
              </a:rPr>
              <a:t>Record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84680" y="3878008"/>
            <a:ext cx="5213350" cy="670560"/>
            <a:chOff x="1784680" y="3878008"/>
            <a:chExt cx="5213350" cy="670560"/>
          </a:xfrm>
        </p:grpSpPr>
        <p:sp>
          <p:nvSpPr>
            <p:cNvPr id="30" name="object 30"/>
            <p:cNvSpPr/>
            <p:nvPr/>
          </p:nvSpPr>
          <p:spPr>
            <a:xfrm>
              <a:off x="1798967" y="3892296"/>
              <a:ext cx="504825" cy="576580"/>
            </a:xfrm>
            <a:custGeom>
              <a:avLst/>
              <a:gdLst/>
              <a:ahLst/>
              <a:cxnLst/>
              <a:rect l="l" t="t" r="r" b="b"/>
              <a:pathLst>
                <a:path w="504825" h="576579">
                  <a:moveTo>
                    <a:pt x="0" y="0"/>
                  </a:moveTo>
                  <a:lnTo>
                    <a:pt x="0" y="576072"/>
                  </a:lnTo>
                  <a:lnTo>
                    <a:pt x="504443" y="576072"/>
                  </a:lnTo>
                  <a:lnTo>
                    <a:pt x="50444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2985" y="4107942"/>
              <a:ext cx="144779" cy="1432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27777" y="3957066"/>
              <a:ext cx="1656080" cy="577215"/>
            </a:xfrm>
            <a:custGeom>
              <a:avLst/>
              <a:gdLst/>
              <a:ahLst/>
              <a:cxnLst/>
              <a:rect l="l" t="t" r="r" b="b"/>
              <a:pathLst>
                <a:path w="1656079" h="577214">
                  <a:moveTo>
                    <a:pt x="0" y="0"/>
                  </a:moveTo>
                  <a:lnTo>
                    <a:pt x="0" y="576834"/>
                  </a:lnTo>
                  <a:lnTo>
                    <a:pt x="1655826" y="576834"/>
                  </a:lnTo>
                  <a:lnTo>
                    <a:pt x="1655826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27777" y="3957065"/>
            <a:ext cx="1150620" cy="577215"/>
          </a:xfrm>
          <a:prstGeom prst="rect">
            <a:avLst/>
          </a:prstGeom>
          <a:ln w="28575">
            <a:solidFill>
              <a:srgbClr val="010101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0"/>
              </a:spcBef>
            </a:pPr>
            <a:r>
              <a:rPr sz="1800" spc="45" dirty="0">
                <a:latin typeface="Times New Roman"/>
                <a:cs typeface="Times New Roman"/>
              </a:rPr>
              <a:t>Record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64109" y="3942778"/>
            <a:ext cx="1238885" cy="605790"/>
            <a:chOff x="6464109" y="3942778"/>
            <a:chExt cx="1238885" cy="605790"/>
          </a:xfrm>
        </p:grpSpPr>
        <p:sp>
          <p:nvSpPr>
            <p:cNvPr id="35" name="object 35"/>
            <p:cNvSpPr/>
            <p:nvPr/>
          </p:nvSpPr>
          <p:spPr>
            <a:xfrm>
              <a:off x="6478396" y="3957065"/>
              <a:ext cx="505459" cy="577215"/>
            </a:xfrm>
            <a:custGeom>
              <a:avLst/>
              <a:gdLst/>
              <a:ahLst/>
              <a:cxnLst/>
              <a:rect l="l" t="t" r="r" b="b"/>
              <a:pathLst>
                <a:path w="505459" h="577214">
                  <a:moveTo>
                    <a:pt x="0" y="0"/>
                  </a:moveTo>
                  <a:lnTo>
                    <a:pt x="0" y="576834"/>
                  </a:lnTo>
                  <a:lnTo>
                    <a:pt x="505205" y="576834"/>
                  </a:lnTo>
                  <a:lnTo>
                    <a:pt x="505205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23176" y="4173473"/>
              <a:ext cx="144792" cy="1424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94817" y="4208525"/>
              <a:ext cx="1008380" cy="76200"/>
            </a:xfrm>
            <a:custGeom>
              <a:avLst/>
              <a:gdLst/>
              <a:ahLst/>
              <a:cxnLst/>
              <a:rect l="l" t="t" r="r" b="b"/>
              <a:pathLst>
                <a:path w="1008379" h="76200">
                  <a:moveTo>
                    <a:pt x="893826" y="47244"/>
                  </a:moveTo>
                  <a:lnTo>
                    <a:pt x="893826" y="28194"/>
                  </a:lnTo>
                  <a:lnTo>
                    <a:pt x="0" y="28194"/>
                  </a:lnTo>
                  <a:lnTo>
                    <a:pt x="0" y="47244"/>
                  </a:lnTo>
                  <a:lnTo>
                    <a:pt x="893826" y="47244"/>
                  </a:lnTo>
                  <a:close/>
                </a:path>
                <a:path w="1008379" h="76200">
                  <a:moveTo>
                    <a:pt x="1008126" y="38100"/>
                  </a:moveTo>
                  <a:lnTo>
                    <a:pt x="880859" y="0"/>
                  </a:lnTo>
                  <a:lnTo>
                    <a:pt x="880859" y="28194"/>
                  </a:lnTo>
                  <a:lnTo>
                    <a:pt x="893826" y="28194"/>
                  </a:lnTo>
                  <a:lnTo>
                    <a:pt x="893826" y="72318"/>
                  </a:lnTo>
                  <a:lnTo>
                    <a:pt x="1008126" y="38100"/>
                  </a:lnTo>
                  <a:close/>
                </a:path>
                <a:path w="1008379" h="76200">
                  <a:moveTo>
                    <a:pt x="893826" y="72318"/>
                  </a:moveTo>
                  <a:lnTo>
                    <a:pt x="893826" y="47244"/>
                  </a:lnTo>
                  <a:lnTo>
                    <a:pt x="880859" y="47244"/>
                  </a:lnTo>
                  <a:lnTo>
                    <a:pt x="880859" y="76200"/>
                  </a:lnTo>
                  <a:lnTo>
                    <a:pt x="893826" y="72318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7846948" y="4246626"/>
            <a:ext cx="71627" cy="723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90217" y="4246626"/>
            <a:ext cx="70853" cy="723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34222" y="4246626"/>
            <a:ext cx="71627" cy="723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22739" y="4966715"/>
            <a:ext cx="1151890" cy="577215"/>
          </a:xfrm>
          <a:prstGeom prst="rect">
            <a:avLst/>
          </a:prstGeom>
          <a:ln w="30099">
            <a:solidFill>
              <a:srgbClr val="0134C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87325" marR="258445" indent="97155">
              <a:lnSpc>
                <a:spcPct val="100000"/>
              </a:lnSpc>
              <a:spcBef>
                <a:spcPts val="315"/>
              </a:spcBef>
            </a:pPr>
            <a:r>
              <a:rPr sz="1800" spc="85" dirty="0">
                <a:latin typeface="Times New Roman"/>
                <a:cs typeface="Times New Roman"/>
              </a:rPr>
              <a:t>New  </a:t>
            </a:r>
            <a:r>
              <a:rPr sz="1800" spc="30" dirty="0">
                <a:latin typeface="Times New Roman"/>
                <a:cs typeface="Times New Roman"/>
              </a:rPr>
              <a:t>Re</a:t>
            </a:r>
            <a:r>
              <a:rPr sz="1800" spc="40" dirty="0">
                <a:latin typeface="Times New Roman"/>
                <a:cs typeface="Times New Roman"/>
              </a:rPr>
              <a:t>co</a:t>
            </a:r>
            <a:r>
              <a:rPr sz="1800" spc="14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14613" y="4165091"/>
            <a:ext cx="3312160" cy="1160780"/>
            <a:chOff x="2014613" y="4165091"/>
            <a:chExt cx="3312160" cy="1160780"/>
          </a:xfrm>
        </p:grpSpPr>
        <p:sp>
          <p:nvSpPr>
            <p:cNvPr id="43" name="object 43"/>
            <p:cNvSpPr/>
            <p:nvPr/>
          </p:nvSpPr>
          <p:spPr>
            <a:xfrm>
              <a:off x="4318139" y="5183123"/>
              <a:ext cx="144779" cy="14249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14613" y="4165091"/>
              <a:ext cx="3312160" cy="1127125"/>
            </a:xfrm>
            <a:custGeom>
              <a:avLst/>
              <a:gdLst/>
              <a:ahLst/>
              <a:cxnLst/>
              <a:rect l="l" t="t" r="r" b="b"/>
              <a:pathLst>
                <a:path w="3312160" h="1127125">
                  <a:moveTo>
                    <a:pt x="1008126" y="1088898"/>
                  </a:moveTo>
                  <a:lnTo>
                    <a:pt x="880872" y="1050798"/>
                  </a:lnTo>
                  <a:lnTo>
                    <a:pt x="880872" y="1079754"/>
                  </a:lnTo>
                  <a:lnTo>
                    <a:pt x="585978" y="1079754"/>
                  </a:lnTo>
                  <a:lnTo>
                    <a:pt x="585978" y="4572"/>
                  </a:lnTo>
                  <a:lnTo>
                    <a:pt x="581406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566928" y="19050"/>
                  </a:lnTo>
                  <a:lnTo>
                    <a:pt x="566928" y="1094232"/>
                  </a:lnTo>
                  <a:lnTo>
                    <a:pt x="570738" y="1098804"/>
                  </a:lnTo>
                  <a:lnTo>
                    <a:pt x="585978" y="1098804"/>
                  </a:lnTo>
                  <a:lnTo>
                    <a:pt x="880872" y="1098804"/>
                  </a:lnTo>
                  <a:lnTo>
                    <a:pt x="880872" y="1126998"/>
                  </a:lnTo>
                  <a:lnTo>
                    <a:pt x="893826" y="1123124"/>
                  </a:lnTo>
                  <a:lnTo>
                    <a:pt x="1008126" y="1088898"/>
                  </a:lnTo>
                  <a:close/>
                </a:path>
                <a:path w="3312160" h="1127125">
                  <a:moveTo>
                    <a:pt x="3311652" y="81534"/>
                  </a:moveTo>
                  <a:lnTo>
                    <a:pt x="3184398" y="43434"/>
                  </a:lnTo>
                  <a:lnTo>
                    <a:pt x="3184398" y="71628"/>
                  </a:lnTo>
                  <a:lnTo>
                    <a:pt x="2945892" y="71628"/>
                  </a:lnTo>
                  <a:lnTo>
                    <a:pt x="2941320" y="76200"/>
                  </a:lnTo>
                  <a:lnTo>
                    <a:pt x="2941320" y="1079754"/>
                  </a:lnTo>
                  <a:lnTo>
                    <a:pt x="2376678" y="1079754"/>
                  </a:lnTo>
                  <a:lnTo>
                    <a:pt x="2376678" y="1098804"/>
                  </a:lnTo>
                  <a:lnTo>
                    <a:pt x="2941320" y="1098804"/>
                  </a:lnTo>
                  <a:lnTo>
                    <a:pt x="2956560" y="1098804"/>
                  </a:lnTo>
                  <a:lnTo>
                    <a:pt x="2960370" y="1094232"/>
                  </a:lnTo>
                  <a:lnTo>
                    <a:pt x="2960370" y="90678"/>
                  </a:lnTo>
                  <a:lnTo>
                    <a:pt x="3184398" y="90678"/>
                  </a:lnTo>
                  <a:lnTo>
                    <a:pt x="3184398" y="119634"/>
                  </a:lnTo>
                  <a:lnTo>
                    <a:pt x="3197352" y="115760"/>
                  </a:lnTo>
                  <a:lnTo>
                    <a:pt x="3311652" y="81534"/>
                  </a:lnTo>
                  <a:close/>
                </a:path>
              </a:pathLst>
            </a:custGeom>
            <a:solidFill>
              <a:srgbClr val="013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813430" y="2695448"/>
            <a:ext cx="20072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30" dirty="0">
                <a:solidFill>
                  <a:srgbClr val="CC3300"/>
                </a:solidFill>
                <a:latin typeface="Times New Roman"/>
                <a:cs typeface="Times New Roman"/>
              </a:rPr>
              <a:t>Linking </a:t>
            </a:r>
            <a:r>
              <a:rPr sz="20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13430" y="5754127"/>
            <a:ext cx="25850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25" dirty="0">
                <a:solidFill>
                  <a:srgbClr val="CC3300"/>
                </a:solidFill>
                <a:latin typeface="Times New Roman"/>
                <a:cs typeface="Times New Roman"/>
              </a:rPr>
              <a:t>Inserting 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a </a:t>
            </a:r>
            <a:r>
              <a:rPr sz="2000" b="1" spc="70" dirty="0">
                <a:solidFill>
                  <a:srgbClr val="CC3300"/>
                </a:solidFill>
                <a:latin typeface="Times New Roman"/>
                <a:cs typeface="Times New Roman"/>
              </a:rPr>
              <a:t>new</a:t>
            </a:r>
            <a:r>
              <a:rPr sz="2000" b="1" spc="17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record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572" y="10607"/>
            <a:ext cx="529463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Student Test Scores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CB37981E-0943-4956-A00B-53D8EB46CFFB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8299507" y="621665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5106" y="1364932"/>
          <a:ext cx="5759449" cy="3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27243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5106" y="2229802"/>
          <a:ext cx="5759449" cy="3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28106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46225" y="227177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1040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45106" y="3087052"/>
          <a:ext cx="5759449" cy="360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426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28370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2880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46225" y="312902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1200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17674" y="4820602"/>
          <a:ext cx="5760082" cy="3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40632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19555" y="486257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2720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17674" y="5677852"/>
          <a:ext cx="5760082" cy="360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426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47871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19555" y="571982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1361" y="1739645"/>
            <a:ext cx="2684780" cy="759460"/>
          </a:xfrm>
          <a:custGeom>
            <a:avLst/>
            <a:gdLst/>
            <a:ahLst/>
            <a:cxnLst/>
            <a:rect l="l" t="t" r="r" b="b"/>
            <a:pathLst>
              <a:path w="2684779" h="759460">
                <a:moveTo>
                  <a:pt x="2675382" y="279654"/>
                </a:moveTo>
                <a:lnTo>
                  <a:pt x="4571" y="279654"/>
                </a:lnTo>
                <a:lnTo>
                  <a:pt x="0" y="283464"/>
                </a:lnTo>
                <a:lnTo>
                  <a:pt x="0" y="726186"/>
                </a:lnTo>
                <a:lnTo>
                  <a:pt x="4572" y="729996"/>
                </a:lnTo>
                <a:lnTo>
                  <a:pt x="9906" y="729996"/>
                </a:lnTo>
                <a:lnTo>
                  <a:pt x="9906" y="298704"/>
                </a:lnTo>
                <a:lnTo>
                  <a:pt x="19050" y="288798"/>
                </a:lnTo>
                <a:lnTo>
                  <a:pt x="19050" y="298704"/>
                </a:lnTo>
                <a:lnTo>
                  <a:pt x="2665475" y="298704"/>
                </a:lnTo>
                <a:lnTo>
                  <a:pt x="2665475" y="288798"/>
                </a:lnTo>
                <a:lnTo>
                  <a:pt x="2675382" y="279654"/>
                </a:lnTo>
                <a:close/>
              </a:path>
              <a:path w="2684779" h="759460">
                <a:moveTo>
                  <a:pt x="19050" y="298704"/>
                </a:moveTo>
                <a:lnTo>
                  <a:pt x="19050" y="288798"/>
                </a:lnTo>
                <a:lnTo>
                  <a:pt x="9906" y="298704"/>
                </a:lnTo>
                <a:lnTo>
                  <a:pt x="19050" y="298704"/>
                </a:lnTo>
                <a:close/>
              </a:path>
              <a:path w="2684779" h="759460">
                <a:moveTo>
                  <a:pt x="19050" y="710946"/>
                </a:moveTo>
                <a:lnTo>
                  <a:pt x="19050" y="298704"/>
                </a:lnTo>
                <a:lnTo>
                  <a:pt x="9906" y="298704"/>
                </a:lnTo>
                <a:lnTo>
                  <a:pt x="9906" y="710946"/>
                </a:lnTo>
                <a:lnTo>
                  <a:pt x="19050" y="710946"/>
                </a:lnTo>
                <a:close/>
              </a:path>
              <a:path w="2684779" h="759460">
                <a:moveTo>
                  <a:pt x="256032" y="729996"/>
                </a:moveTo>
                <a:lnTo>
                  <a:pt x="256032" y="710946"/>
                </a:lnTo>
                <a:lnTo>
                  <a:pt x="9906" y="710946"/>
                </a:lnTo>
                <a:lnTo>
                  <a:pt x="19050" y="720852"/>
                </a:lnTo>
                <a:lnTo>
                  <a:pt x="19050" y="729996"/>
                </a:lnTo>
                <a:lnTo>
                  <a:pt x="256032" y="729996"/>
                </a:lnTo>
                <a:close/>
              </a:path>
              <a:path w="2684779" h="759460">
                <a:moveTo>
                  <a:pt x="19050" y="729996"/>
                </a:moveTo>
                <a:lnTo>
                  <a:pt x="19050" y="720852"/>
                </a:lnTo>
                <a:lnTo>
                  <a:pt x="9906" y="710946"/>
                </a:lnTo>
                <a:lnTo>
                  <a:pt x="9906" y="729996"/>
                </a:lnTo>
                <a:lnTo>
                  <a:pt x="19050" y="729996"/>
                </a:lnTo>
                <a:close/>
              </a:path>
              <a:path w="2684779" h="759460">
                <a:moveTo>
                  <a:pt x="370332" y="720852"/>
                </a:moveTo>
                <a:lnTo>
                  <a:pt x="243078" y="682752"/>
                </a:lnTo>
                <a:lnTo>
                  <a:pt x="243078" y="710946"/>
                </a:lnTo>
                <a:lnTo>
                  <a:pt x="256032" y="710946"/>
                </a:lnTo>
                <a:lnTo>
                  <a:pt x="256032" y="755073"/>
                </a:lnTo>
                <a:lnTo>
                  <a:pt x="370332" y="720852"/>
                </a:lnTo>
                <a:close/>
              </a:path>
              <a:path w="2684779" h="759460">
                <a:moveTo>
                  <a:pt x="256032" y="755073"/>
                </a:moveTo>
                <a:lnTo>
                  <a:pt x="256032" y="729996"/>
                </a:lnTo>
                <a:lnTo>
                  <a:pt x="243078" y="729996"/>
                </a:lnTo>
                <a:lnTo>
                  <a:pt x="243078" y="758952"/>
                </a:lnTo>
                <a:lnTo>
                  <a:pt x="256032" y="755073"/>
                </a:lnTo>
                <a:close/>
              </a:path>
              <a:path w="2684779" h="759460">
                <a:moveTo>
                  <a:pt x="2684525" y="294131"/>
                </a:moveTo>
                <a:lnTo>
                  <a:pt x="2684525" y="0"/>
                </a:lnTo>
                <a:lnTo>
                  <a:pt x="2665475" y="0"/>
                </a:lnTo>
                <a:lnTo>
                  <a:pt x="2665475" y="279654"/>
                </a:lnTo>
                <a:lnTo>
                  <a:pt x="2675382" y="279654"/>
                </a:lnTo>
                <a:lnTo>
                  <a:pt x="2675382" y="298704"/>
                </a:lnTo>
                <a:lnTo>
                  <a:pt x="2680716" y="298704"/>
                </a:lnTo>
                <a:lnTo>
                  <a:pt x="2684525" y="294131"/>
                </a:lnTo>
                <a:close/>
              </a:path>
              <a:path w="2684779" h="759460">
                <a:moveTo>
                  <a:pt x="2675382" y="298704"/>
                </a:moveTo>
                <a:lnTo>
                  <a:pt x="2675382" y="279654"/>
                </a:lnTo>
                <a:lnTo>
                  <a:pt x="2665475" y="288798"/>
                </a:lnTo>
                <a:lnTo>
                  <a:pt x="2665475" y="298704"/>
                </a:lnTo>
                <a:lnTo>
                  <a:pt x="2675382" y="2987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1361" y="2602992"/>
            <a:ext cx="2684780" cy="759460"/>
          </a:xfrm>
          <a:custGeom>
            <a:avLst/>
            <a:gdLst/>
            <a:ahLst/>
            <a:cxnLst/>
            <a:rect l="l" t="t" r="r" b="b"/>
            <a:pathLst>
              <a:path w="2684779" h="759460">
                <a:moveTo>
                  <a:pt x="2675381" y="279654"/>
                </a:moveTo>
                <a:lnTo>
                  <a:pt x="4571" y="279654"/>
                </a:lnTo>
                <a:lnTo>
                  <a:pt x="0" y="284225"/>
                </a:lnTo>
                <a:lnTo>
                  <a:pt x="0" y="726186"/>
                </a:lnTo>
                <a:lnTo>
                  <a:pt x="4571" y="730758"/>
                </a:lnTo>
                <a:lnTo>
                  <a:pt x="9906" y="730758"/>
                </a:lnTo>
                <a:lnTo>
                  <a:pt x="9906" y="298704"/>
                </a:lnTo>
                <a:lnTo>
                  <a:pt x="19050" y="288798"/>
                </a:lnTo>
                <a:lnTo>
                  <a:pt x="19050" y="298704"/>
                </a:lnTo>
                <a:lnTo>
                  <a:pt x="2665475" y="298704"/>
                </a:lnTo>
                <a:lnTo>
                  <a:pt x="2665475" y="288798"/>
                </a:lnTo>
                <a:lnTo>
                  <a:pt x="2675381" y="279654"/>
                </a:lnTo>
                <a:close/>
              </a:path>
              <a:path w="2684779" h="759460">
                <a:moveTo>
                  <a:pt x="19050" y="298704"/>
                </a:moveTo>
                <a:lnTo>
                  <a:pt x="19050" y="288798"/>
                </a:lnTo>
                <a:lnTo>
                  <a:pt x="9906" y="298704"/>
                </a:lnTo>
                <a:lnTo>
                  <a:pt x="19050" y="298704"/>
                </a:lnTo>
                <a:close/>
              </a:path>
              <a:path w="2684779" h="759460">
                <a:moveTo>
                  <a:pt x="19050" y="711708"/>
                </a:moveTo>
                <a:lnTo>
                  <a:pt x="19050" y="298704"/>
                </a:lnTo>
                <a:lnTo>
                  <a:pt x="9906" y="298704"/>
                </a:lnTo>
                <a:lnTo>
                  <a:pt x="9906" y="711708"/>
                </a:lnTo>
                <a:lnTo>
                  <a:pt x="19050" y="711708"/>
                </a:lnTo>
                <a:close/>
              </a:path>
              <a:path w="2684779" h="759460">
                <a:moveTo>
                  <a:pt x="256031" y="730758"/>
                </a:moveTo>
                <a:lnTo>
                  <a:pt x="256031" y="711708"/>
                </a:lnTo>
                <a:lnTo>
                  <a:pt x="9906" y="711708"/>
                </a:lnTo>
                <a:lnTo>
                  <a:pt x="19050" y="720852"/>
                </a:lnTo>
                <a:lnTo>
                  <a:pt x="19050" y="730758"/>
                </a:lnTo>
                <a:lnTo>
                  <a:pt x="256031" y="730758"/>
                </a:lnTo>
                <a:close/>
              </a:path>
              <a:path w="2684779" h="759460">
                <a:moveTo>
                  <a:pt x="19050" y="730758"/>
                </a:moveTo>
                <a:lnTo>
                  <a:pt x="19050" y="720852"/>
                </a:lnTo>
                <a:lnTo>
                  <a:pt x="9906" y="711708"/>
                </a:lnTo>
                <a:lnTo>
                  <a:pt x="9906" y="730758"/>
                </a:lnTo>
                <a:lnTo>
                  <a:pt x="19050" y="730758"/>
                </a:lnTo>
                <a:close/>
              </a:path>
              <a:path w="2684779" h="759460">
                <a:moveTo>
                  <a:pt x="370331" y="720852"/>
                </a:moveTo>
                <a:lnTo>
                  <a:pt x="243077" y="682752"/>
                </a:lnTo>
                <a:lnTo>
                  <a:pt x="243077" y="711708"/>
                </a:lnTo>
                <a:lnTo>
                  <a:pt x="256031" y="711708"/>
                </a:lnTo>
                <a:lnTo>
                  <a:pt x="256031" y="755073"/>
                </a:lnTo>
                <a:lnTo>
                  <a:pt x="370331" y="720852"/>
                </a:lnTo>
                <a:close/>
              </a:path>
              <a:path w="2684779" h="759460">
                <a:moveTo>
                  <a:pt x="256031" y="755073"/>
                </a:moveTo>
                <a:lnTo>
                  <a:pt x="256031" y="730758"/>
                </a:lnTo>
                <a:lnTo>
                  <a:pt x="243077" y="730758"/>
                </a:lnTo>
                <a:lnTo>
                  <a:pt x="243077" y="758952"/>
                </a:lnTo>
                <a:lnTo>
                  <a:pt x="256031" y="755073"/>
                </a:lnTo>
                <a:close/>
              </a:path>
              <a:path w="2684779" h="759460">
                <a:moveTo>
                  <a:pt x="2684525" y="294132"/>
                </a:moveTo>
                <a:lnTo>
                  <a:pt x="2684525" y="0"/>
                </a:lnTo>
                <a:lnTo>
                  <a:pt x="2665475" y="0"/>
                </a:lnTo>
                <a:lnTo>
                  <a:pt x="2665475" y="279654"/>
                </a:lnTo>
                <a:lnTo>
                  <a:pt x="2675381" y="279654"/>
                </a:lnTo>
                <a:lnTo>
                  <a:pt x="2675381" y="298704"/>
                </a:lnTo>
                <a:lnTo>
                  <a:pt x="2680716" y="298704"/>
                </a:lnTo>
                <a:lnTo>
                  <a:pt x="2684525" y="294132"/>
                </a:lnTo>
                <a:close/>
              </a:path>
              <a:path w="2684779" h="759460">
                <a:moveTo>
                  <a:pt x="2675381" y="298704"/>
                </a:moveTo>
                <a:lnTo>
                  <a:pt x="2675381" y="279654"/>
                </a:lnTo>
                <a:lnTo>
                  <a:pt x="2665475" y="288798"/>
                </a:lnTo>
                <a:lnTo>
                  <a:pt x="2665475" y="298704"/>
                </a:lnTo>
                <a:lnTo>
                  <a:pt x="2675381" y="2987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1361" y="3467100"/>
            <a:ext cx="2684780" cy="758190"/>
          </a:xfrm>
          <a:custGeom>
            <a:avLst/>
            <a:gdLst/>
            <a:ahLst/>
            <a:cxnLst/>
            <a:rect l="l" t="t" r="r" b="b"/>
            <a:pathLst>
              <a:path w="2684779" h="758189">
                <a:moveTo>
                  <a:pt x="2675381" y="278891"/>
                </a:moveTo>
                <a:lnTo>
                  <a:pt x="4571" y="278891"/>
                </a:lnTo>
                <a:lnTo>
                  <a:pt x="0" y="283463"/>
                </a:lnTo>
                <a:lnTo>
                  <a:pt x="0" y="725424"/>
                </a:lnTo>
                <a:lnTo>
                  <a:pt x="4571" y="729996"/>
                </a:lnTo>
                <a:lnTo>
                  <a:pt x="9906" y="729996"/>
                </a:lnTo>
                <a:lnTo>
                  <a:pt x="9906" y="297941"/>
                </a:lnTo>
                <a:lnTo>
                  <a:pt x="19050" y="288798"/>
                </a:lnTo>
                <a:lnTo>
                  <a:pt x="19050" y="297941"/>
                </a:lnTo>
                <a:lnTo>
                  <a:pt x="2665475" y="297941"/>
                </a:lnTo>
                <a:lnTo>
                  <a:pt x="2665475" y="288798"/>
                </a:lnTo>
                <a:lnTo>
                  <a:pt x="2675381" y="278891"/>
                </a:lnTo>
                <a:close/>
              </a:path>
              <a:path w="2684779" h="758189">
                <a:moveTo>
                  <a:pt x="19050" y="297941"/>
                </a:moveTo>
                <a:lnTo>
                  <a:pt x="19050" y="288798"/>
                </a:lnTo>
                <a:lnTo>
                  <a:pt x="9906" y="297941"/>
                </a:lnTo>
                <a:lnTo>
                  <a:pt x="19050" y="297941"/>
                </a:lnTo>
                <a:close/>
              </a:path>
              <a:path w="2684779" h="758189">
                <a:moveTo>
                  <a:pt x="19050" y="710946"/>
                </a:moveTo>
                <a:lnTo>
                  <a:pt x="19050" y="297941"/>
                </a:lnTo>
                <a:lnTo>
                  <a:pt x="9906" y="297941"/>
                </a:lnTo>
                <a:lnTo>
                  <a:pt x="9906" y="710946"/>
                </a:lnTo>
                <a:lnTo>
                  <a:pt x="19050" y="710946"/>
                </a:lnTo>
                <a:close/>
              </a:path>
              <a:path w="2684779" h="758189">
                <a:moveTo>
                  <a:pt x="256031" y="729996"/>
                </a:moveTo>
                <a:lnTo>
                  <a:pt x="256031" y="710946"/>
                </a:lnTo>
                <a:lnTo>
                  <a:pt x="9906" y="710946"/>
                </a:lnTo>
                <a:lnTo>
                  <a:pt x="19050" y="720089"/>
                </a:lnTo>
                <a:lnTo>
                  <a:pt x="19050" y="729996"/>
                </a:lnTo>
                <a:lnTo>
                  <a:pt x="256031" y="729996"/>
                </a:lnTo>
                <a:close/>
              </a:path>
              <a:path w="2684779" h="758189">
                <a:moveTo>
                  <a:pt x="19050" y="729996"/>
                </a:moveTo>
                <a:lnTo>
                  <a:pt x="19050" y="720089"/>
                </a:lnTo>
                <a:lnTo>
                  <a:pt x="9906" y="710946"/>
                </a:lnTo>
                <a:lnTo>
                  <a:pt x="9906" y="729996"/>
                </a:lnTo>
                <a:lnTo>
                  <a:pt x="19050" y="729996"/>
                </a:lnTo>
                <a:close/>
              </a:path>
              <a:path w="2684779" h="758189">
                <a:moveTo>
                  <a:pt x="370331" y="720089"/>
                </a:moveTo>
                <a:lnTo>
                  <a:pt x="243077" y="681989"/>
                </a:lnTo>
                <a:lnTo>
                  <a:pt x="243077" y="710946"/>
                </a:lnTo>
                <a:lnTo>
                  <a:pt x="256031" y="710946"/>
                </a:lnTo>
                <a:lnTo>
                  <a:pt x="256031" y="754311"/>
                </a:lnTo>
                <a:lnTo>
                  <a:pt x="370331" y="720089"/>
                </a:lnTo>
                <a:close/>
              </a:path>
              <a:path w="2684779" h="758189">
                <a:moveTo>
                  <a:pt x="256031" y="754311"/>
                </a:moveTo>
                <a:lnTo>
                  <a:pt x="256031" y="729996"/>
                </a:lnTo>
                <a:lnTo>
                  <a:pt x="243077" y="729996"/>
                </a:lnTo>
                <a:lnTo>
                  <a:pt x="243077" y="758189"/>
                </a:lnTo>
                <a:lnTo>
                  <a:pt x="256031" y="754311"/>
                </a:lnTo>
                <a:close/>
              </a:path>
              <a:path w="2684779" h="758189">
                <a:moveTo>
                  <a:pt x="2684525" y="294132"/>
                </a:moveTo>
                <a:lnTo>
                  <a:pt x="2684525" y="0"/>
                </a:lnTo>
                <a:lnTo>
                  <a:pt x="2665475" y="0"/>
                </a:lnTo>
                <a:lnTo>
                  <a:pt x="2665475" y="278891"/>
                </a:lnTo>
                <a:lnTo>
                  <a:pt x="2675381" y="278891"/>
                </a:lnTo>
                <a:lnTo>
                  <a:pt x="2675381" y="297941"/>
                </a:lnTo>
                <a:lnTo>
                  <a:pt x="2680716" y="297941"/>
                </a:lnTo>
                <a:lnTo>
                  <a:pt x="2684525" y="294132"/>
                </a:lnTo>
                <a:close/>
              </a:path>
              <a:path w="2684779" h="758189">
                <a:moveTo>
                  <a:pt x="2675381" y="297941"/>
                </a:moveTo>
                <a:lnTo>
                  <a:pt x="2675381" y="278891"/>
                </a:lnTo>
                <a:lnTo>
                  <a:pt x="2665475" y="288798"/>
                </a:lnTo>
                <a:lnTo>
                  <a:pt x="2665475" y="297941"/>
                </a:lnTo>
                <a:lnTo>
                  <a:pt x="2675381" y="29794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09536" y="750823"/>
            <a:ext cx="3065145" cy="95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4094" algn="l"/>
                <a:tab pos="2093595" algn="l"/>
              </a:tabLst>
            </a:pPr>
            <a:r>
              <a:rPr sz="1800" spc="75" dirty="0">
                <a:solidFill>
                  <a:srgbClr val="CC3300"/>
                </a:solidFill>
                <a:latin typeface="Times New Roman"/>
                <a:cs typeface="Times New Roman"/>
              </a:rPr>
              <a:t>Address	</a:t>
            </a:r>
            <a:r>
              <a:rPr sz="1800" spc="35" dirty="0">
                <a:solidFill>
                  <a:srgbClr val="CC3300"/>
                </a:solidFill>
                <a:latin typeface="Times New Roman"/>
                <a:cs typeface="Times New Roman"/>
              </a:rPr>
              <a:t>Key</a:t>
            </a:r>
            <a:r>
              <a:rPr sz="1800" spc="5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CC3300"/>
                </a:solidFill>
                <a:latin typeface="Times New Roman"/>
                <a:cs typeface="Times New Roman"/>
              </a:rPr>
              <a:t>field	</a:t>
            </a:r>
            <a:r>
              <a:rPr sz="1800" spc="45" dirty="0">
                <a:solidFill>
                  <a:srgbClr val="CC3300"/>
                </a:solidFill>
                <a:latin typeface="Times New Roman"/>
                <a:cs typeface="Times New Roman"/>
              </a:rPr>
              <a:t>Link</a:t>
            </a:r>
            <a:r>
              <a:rPr sz="18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CC3300"/>
                </a:solidFill>
                <a:latin typeface="Times New Roman"/>
                <a:cs typeface="Times New Roman"/>
              </a:rPr>
              <a:t>field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2320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1361" y="5193791"/>
            <a:ext cx="2684780" cy="759460"/>
          </a:xfrm>
          <a:custGeom>
            <a:avLst/>
            <a:gdLst/>
            <a:ahLst/>
            <a:cxnLst/>
            <a:rect l="l" t="t" r="r" b="b"/>
            <a:pathLst>
              <a:path w="2684779" h="759460">
                <a:moveTo>
                  <a:pt x="2675382" y="279654"/>
                </a:moveTo>
                <a:lnTo>
                  <a:pt x="4571" y="279654"/>
                </a:lnTo>
                <a:lnTo>
                  <a:pt x="0" y="284225"/>
                </a:lnTo>
                <a:lnTo>
                  <a:pt x="0" y="726186"/>
                </a:lnTo>
                <a:lnTo>
                  <a:pt x="4571" y="730758"/>
                </a:lnTo>
                <a:lnTo>
                  <a:pt x="9906" y="730758"/>
                </a:lnTo>
                <a:lnTo>
                  <a:pt x="9906" y="298704"/>
                </a:lnTo>
                <a:lnTo>
                  <a:pt x="19050" y="288798"/>
                </a:lnTo>
                <a:lnTo>
                  <a:pt x="19050" y="298704"/>
                </a:lnTo>
                <a:lnTo>
                  <a:pt x="2665476" y="298704"/>
                </a:lnTo>
                <a:lnTo>
                  <a:pt x="2665476" y="288798"/>
                </a:lnTo>
                <a:lnTo>
                  <a:pt x="2675382" y="279654"/>
                </a:lnTo>
                <a:close/>
              </a:path>
              <a:path w="2684779" h="759460">
                <a:moveTo>
                  <a:pt x="19050" y="298704"/>
                </a:moveTo>
                <a:lnTo>
                  <a:pt x="19050" y="288798"/>
                </a:lnTo>
                <a:lnTo>
                  <a:pt x="9906" y="298704"/>
                </a:lnTo>
                <a:lnTo>
                  <a:pt x="19050" y="298704"/>
                </a:lnTo>
                <a:close/>
              </a:path>
              <a:path w="2684779" h="759460">
                <a:moveTo>
                  <a:pt x="19050" y="711708"/>
                </a:moveTo>
                <a:lnTo>
                  <a:pt x="19050" y="298704"/>
                </a:lnTo>
                <a:lnTo>
                  <a:pt x="9906" y="298704"/>
                </a:lnTo>
                <a:lnTo>
                  <a:pt x="9906" y="711708"/>
                </a:lnTo>
                <a:lnTo>
                  <a:pt x="19050" y="711708"/>
                </a:lnTo>
                <a:close/>
              </a:path>
              <a:path w="2684779" h="759460">
                <a:moveTo>
                  <a:pt x="256031" y="730758"/>
                </a:moveTo>
                <a:lnTo>
                  <a:pt x="256031" y="711708"/>
                </a:lnTo>
                <a:lnTo>
                  <a:pt x="9906" y="711708"/>
                </a:lnTo>
                <a:lnTo>
                  <a:pt x="19050" y="720852"/>
                </a:lnTo>
                <a:lnTo>
                  <a:pt x="19050" y="730758"/>
                </a:lnTo>
                <a:lnTo>
                  <a:pt x="256031" y="730758"/>
                </a:lnTo>
                <a:close/>
              </a:path>
              <a:path w="2684779" h="759460">
                <a:moveTo>
                  <a:pt x="19050" y="730758"/>
                </a:moveTo>
                <a:lnTo>
                  <a:pt x="19050" y="720852"/>
                </a:lnTo>
                <a:lnTo>
                  <a:pt x="9906" y="711708"/>
                </a:lnTo>
                <a:lnTo>
                  <a:pt x="9906" y="730758"/>
                </a:lnTo>
                <a:lnTo>
                  <a:pt x="19050" y="730758"/>
                </a:lnTo>
                <a:close/>
              </a:path>
              <a:path w="2684779" h="759460">
                <a:moveTo>
                  <a:pt x="370331" y="720852"/>
                </a:moveTo>
                <a:lnTo>
                  <a:pt x="243077" y="682752"/>
                </a:lnTo>
                <a:lnTo>
                  <a:pt x="243077" y="711708"/>
                </a:lnTo>
                <a:lnTo>
                  <a:pt x="256031" y="711708"/>
                </a:lnTo>
                <a:lnTo>
                  <a:pt x="256031" y="755073"/>
                </a:lnTo>
                <a:lnTo>
                  <a:pt x="370331" y="720852"/>
                </a:lnTo>
                <a:close/>
              </a:path>
              <a:path w="2684779" h="759460">
                <a:moveTo>
                  <a:pt x="256031" y="755073"/>
                </a:moveTo>
                <a:lnTo>
                  <a:pt x="256031" y="730758"/>
                </a:lnTo>
                <a:lnTo>
                  <a:pt x="243077" y="730758"/>
                </a:lnTo>
                <a:lnTo>
                  <a:pt x="243077" y="758952"/>
                </a:lnTo>
                <a:lnTo>
                  <a:pt x="256031" y="755073"/>
                </a:lnTo>
                <a:close/>
              </a:path>
              <a:path w="2684779" h="759460">
                <a:moveTo>
                  <a:pt x="2684526" y="294132"/>
                </a:moveTo>
                <a:lnTo>
                  <a:pt x="2684525" y="0"/>
                </a:lnTo>
                <a:lnTo>
                  <a:pt x="2665475" y="0"/>
                </a:lnTo>
                <a:lnTo>
                  <a:pt x="2665476" y="279654"/>
                </a:lnTo>
                <a:lnTo>
                  <a:pt x="2675382" y="279654"/>
                </a:lnTo>
                <a:lnTo>
                  <a:pt x="2675382" y="298704"/>
                </a:lnTo>
                <a:lnTo>
                  <a:pt x="2680716" y="298704"/>
                </a:lnTo>
                <a:lnTo>
                  <a:pt x="2684526" y="294132"/>
                </a:lnTo>
                <a:close/>
              </a:path>
              <a:path w="2684779" h="759460">
                <a:moveTo>
                  <a:pt x="2675382" y="298704"/>
                </a:moveTo>
                <a:lnTo>
                  <a:pt x="2675382" y="279654"/>
                </a:lnTo>
                <a:lnTo>
                  <a:pt x="2665476" y="288798"/>
                </a:lnTo>
                <a:lnTo>
                  <a:pt x="2665476" y="298704"/>
                </a:lnTo>
                <a:lnTo>
                  <a:pt x="2675382" y="2987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1361" y="4330446"/>
            <a:ext cx="2684780" cy="759460"/>
          </a:xfrm>
          <a:custGeom>
            <a:avLst/>
            <a:gdLst/>
            <a:ahLst/>
            <a:cxnLst/>
            <a:rect l="l" t="t" r="r" b="b"/>
            <a:pathLst>
              <a:path w="2684779" h="759460">
                <a:moveTo>
                  <a:pt x="2675381" y="279653"/>
                </a:moveTo>
                <a:lnTo>
                  <a:pt x="4571" y="279653"/>
                </a:lnTo>
                <a:lnTo>
                  <a:pt x="0" y="283463"/>
                </a:lnTo>
                <a:lnTo>
                  <a:pt x="0" y="726186"/>
                </a:lnTo>
                <a:lnTo>
                  <a:pt x="4571" y="729995"/>
                </a:lnTo>
                <a:lnTo>
                  <a:pt x="9906" y="729995"/>
                </a:lnTo>
                <a:lnTo>
                  <a:pt x="9906" y="298703"/>
                </a:lnTo>
                <a:lnTo>
                  <a:pt x="19050" y="288798"/>
                </a:lnTo>
                <a:lnTo>
                  <a:pt x="19050" y="298703"/>
                </a:lnTo>
                <a:lnTo>
                  <a:pt x="2665475" y="298703"/>
                </a:lnTo>
                <a:lnTo>
                  <a:pt x="2665475" y="288798"/>
                </a:lnTo>
                <a:lnTo>
                  <a:pt x="2675381" y="279653"/>
                </a:lnTo>
                <a:close/>
              </a:path>
              <a:path w="2684779" h="759460">
                <a:moveTo>
                  <a:pt x="19050" y="298703"/>
                </a:moveTo>
                <a:lnTo>
                  <a:pt x="19050" y="288798"/>
                </a:lnTo>
                <a:lnTo>
                  <a:pt x="9906" y="298703"/>
                </a:lnTo>
                <a:lnTo>
                  <a:pt x="19050" y="298703"/>
                </a:lnTo>
                <a:close/>
              </a:path>
              <a:path w="2684779" h="759460">
                <a:moveTo>
                  <a:pt x="19050" y="710945"/>
                </a:moveTo>
                <a:lnTo>
                  <a:pt x="19050" y="298703"/>
                </a:lnTo>
                <a:lnTo>
                  <a:pt x="9906" y="298703"/>
                </a:lnTo>
                <a:lnTo>
                  <a:pt x="9906" y="710945"/>
                </a:lnTo>
                <a:lnTo>
                  <a:pt x="19050" y="710945"/>
                </a:lnTo>
                <a:close/>
              </a:path>
              <a:path w="2684779" h="759460">
                <a:moveTo>
                  <a:pt x="256031" y="729995"/>
                </a:moveTo>
                <a:lnTo>
                  <a:pt x="256031" y="710945"/>
                </a:lnTo>
                <a:lnTo>
                  <a:pt x="9906" y="710945"/>
                </a:lnTo>
                <a:lnTo>
                  <a:pt x="19050" y="720851"/>
                </a:lnTo>
                <a:lnTo>
                  <a:pt x="19050" y="729995"/>
                </a:lnTo>
                <a:lnTo>
                  <a:pt x="256031" y="729995"/>
                </a:lnTo>
                <a:close/>
              </a:path>
              <a:path w="2684779" h="759460">
                <a:moveTo>
                  <a:pt x="19050" y="729995"/>
                </a:moveTo>
                <a:lnTo>
                  <a:pt x="19050" y="720851"/>
                </a:lnTo>
                <a:lnTo>
                  <a:pt x="9906" y="710945"/>
                </a:lnTo>
                <a:lnTo>
                  <a:pt x="9906" y="729995"/>
                </a:lnTo>
                <a:lnTo>
                  <a:pt x="19050" y="729995"/>
                </a:lnTo>
                <a:close/>
              </a:path>
              <a:path w="2684779" h="759460">
                <a:moveTo>
                  <a:pt x="370331" y="720851"/>
                </a:moveTo>
                <a:lnTo>
                  <a:pt x="243077" y="682751"/>
                </a:lnTo>
                <a:lnTo>
                  <a:pt x="243077" y="710945"/>
                </a:lnTo>
                <a:lnTo>
                  <a:pt x="256031" y="710945"/>
                </a:lnTo>
                <a:lnTo>
                  <a:pt x="256031" y="755073"/>
                </a:lnTo>
                <a:lnTo>
                  <a:pt x="370331" y="720851"/>
                </a:lnTo>
                <a:close/>
              </a:path>
              <a:path w="2684779" h="759460">
                <a:moveTo>
                  <a:pt x="256031" y="755073"/>
                </a:moveTo>
                <a:lnTo>
                  <a:pt x="256031" y="729995"/>
                </a:lnTo>
                <a:lnTo>
                  <a:pt x="243077" y="729995"/>
                </a:lnTo>
                <a:lnTo>
                  <a:pt x="243077" y="758951"/>
                </a:lnTo>
                <a:lnTo>
                  <a:pt x="256031" y="755073"/>
                </a:lnTo>
                <a:close/>
              </a:path>
              <a:path w="2684779" h="759460">
                <a:moveTo>
                  <a:pt x="2684525" y="294131"/>
                </a:moveTo>
                <a:lnTo>
                  <a:pt x="2684525" y="0"/>
                </a:lnTo>
                <a:lnTo>
                  <a:pt x="2665475" y="0"/>
                </a:lnTo>
                <a:lnTo>
                  <a:pt x="2665475" y="279653"/>
                </a:lnTo>
                <a:lnTo>
                  <a:pt x="2675381" y="279653"/>
                </a:lnTo>
                <a:lnTo>
                  <a:pt x="2675381" y="298703"/>
                </a:lnTo>
                <a:lnTo>
                  <a:pt x="2680716" y="298703"/>
                </a:lnTo>
                <a:lnTo>
                  <a:pt x="2684525" y="294131"/>
                </a:lnTo>
                <a:close/>
              </a:path>
              <a:path w="2684779" h="759460">
                <a:moveTo>
                  <a:pt x="2675381" y="298703"/>
                </a:moveTo>
                <a:lnTo>
                  <a:pt x="2675381" y="279653"/>
                </a:lnTo>
                <a:lnTo>
                  <a:pt x="2665475" y="288798"/>
                </a:lnTo>
                <a:lnTo>
                  <a:pt x="2665475" y="298703"/>
                </a:lnTo>
                <a:lnTo>
                  <a:pt x="2675381" y="2987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02016" y="679203"/>
            <a:ext cx="979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CC3300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CC3300"/>
                </a:solidFill>
                <a:latin typeface="Times New Roman"/>
                <a:cs typeface="Times New Roman"/>
              </a:rPr>
              <a:t>field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35309" y="1018794"/>
            <a:ext cx="3313429" cy="287655"/>
          </a:xfrm>
          <a:custGeom>
            <a:avLst/>
            <a:gdLst/>
            <a:ahLst/>
            <a:cxnLst/>
            <a:rect l="l" t="t" r="r" b="b"/>
            <a:pathLst>
              <a:path w="3313429" h="287655">
                <a:moveTo>
                  <a:pt x="0" y="287274"/>
                </a:moveTo>
                <a:lnTo>
                  <a:pt x="73151" y="144780"/>
                </a:lnTo>
                <a:lnTo>
                  <a:pt x="1513331" y="144780"/>
                </a:lnTo>
                <a:lnTo>
                  <a:pt x="1584959" y="0"/>
                </a:lnTo>
                <a:lnTo>
                  <a:pt x="1657337" y="144780"/>
                </a:lnTo>
                <a:lnTo>
                  <a:pt x="3242309" y="144780"/>
                </a:lnTo>
                <a:lnTo>
                  <a:pt x="3313163" y="287273"/>
                </a:lnTo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00739" y="1406905"/>
            <a:ext cx="55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1800" spc="80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1800" spc="15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0078" y="5725914"/>
            <a:ext cx="40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1800" spc="4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0033CC"/>
                </a:solidFill>
                <a:latin typeface="Times New Roman"/>
                <a:cs typeface="Times New Roman"/>
              </a:rPr>
              <a:t>il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573" y="1258316"/>
            <a:ext cx="60833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First  </a:t>
            </a:r>
            <a:r>
              <a:rPr sz="16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1600" b="1" spc="45" dirty="0">
                <a:solidFill>
                  <a:srgbClr val="0033CC"/>
                </a:solidFill>
                <a:latin typeface="Times New Roman"/>
                <a:cs typeface="Times New Roman"/>
              </a:rPr>
              <a:t>eco</a:t>
            </a:r>
            <a:r>
              <a:rPr sz="16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1600" b="1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104" y="2121652"/>
            <a:ext cx="68072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735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0033CC"/>
                </a:solidFill>
                <a:latin typeface="Times New Roman"/>
                <a:cs typeface="Times New Roman"/>
              </a:rPr>
              <a:t>Sec</a:t>
            </a:r>
            <a:r>
              <a:rPr sz="1600" b="1" spc="35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1600" b="1" spc="45" dirty="0">
                <a:solidFill>
                  <a:srgbClr val="0033CC"/>
                </a:solidFill>
                <a:latin typeface="Times New Roman"/>
                <a:cs typeface="Times New Roman"/>
              </a:rPr>
              <a:t>nd  </a:t>
            </a:r>
            <a:r>
              <a:rPr sz="16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record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4440" y="5584175"/>
            <a:ext cx="4108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r>
              <a:rPr sz="16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1600" b="1" spc="4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1600" b="1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033" y="10607"/>
            <a:ext cx="619633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of Machine Instructions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DADB64A8-E895-47A7-840E-5C18AB10D9C5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76387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4717"/>
            <a:ext cx="8096884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spc="25" dirty="0">
                <a:latin typeface="Times New Roman"/>
                <a:cs typeface="Times New Roman"/>
              </a:rPr>
              <a:t>To be </a:t>
            </a:r>
            <a:r>
              <a:rPr sz="2200" spc="75" dirty="0">
                <a:latin typeface="Times New Roman"/>
                <a:cs typeface="Times New Roman"/>
              </a:rPr>
              <a:t>executed </a:t>
            </a:r>
            <a:r>
              <a:rPr sz="2200" spc="50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60" dirty="0">
                <a:latin typeface="Times New Roman"/>
                <a:cs typeface="Times New Roman"/>
              </a:rPr>
              <a:t>processor, </a:t>
            </a:r>
            <a:r>
              <a:rPr sz="2200" spc="70" dirty="0">
                <a:latin typeface="Times New Roman"/>
                <a:cs typeface="Times New Roman"/>
              </a:rPr>
              <a:t>an </a:t>
            </a:r>
            <a:r>
              <a:rPr sz="2200" spc="85" dirty="0">
                <a:latin typeface="Times New Roman"/>
                <a:cs typeface="Times New Roman"/>
              </a:rPr>
              <a:t>instruction </a:t>
            </a:r>
            <a:r>
              <a:rPr sz="2200" spc="70" dirty="0">
                <a:latin typeface="Times New Roman"/>
                <a:cs typeface="Times New Roman"/>
              </a:rPr>
              <a:t>must </a:t>
            </a:r>
            <a:r>
              <a:rPr sz="2200" spc="25" dirty="0">
                <a:latin typeface="Times New Roman"/>
                <a:cs typeface="Times New Roman"/>
              </a:rPr>
              <a:t>be </a:t>
            </a:r>
            <a:r>
              <a:rPr sz="2200" spc="105" dirty="0">
                <a:latin typeface="Times New Roman"/>
                <a:cs typeface="Times New Roman"/>
              </a:rPr>
              <a:t>encoded  </a:t>
            </a:r>
            <a:r>
              <a:rPr sz="2200" spc="50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85" dirty="0">
                <a:latin typeface="Times New Roman"/>
                <a:cs typeface="Times New Roman"/>
              </a:rPr>
              <a:t>compact </a:t>
            </a:r>
            <a:r>
              <a:rPr sz="2200" spc="70" dirty="0">
                <a:latin typeface="Times New Roman"/>
                <a:cs typeface="Times New Roman"/>
              </a:rPr>
              <a:t>binary </a:t>
            </a:r>
            <a:r>
              <a:rPr sz="2200" spc="90" dirty="0">
                <a:latin typeface="Times New Roman"/>
                <a:cs typeface="Times New Roman"/>
              </a:rPr>
              <a:t>pattern. </a:t>
            </a:r>
            <a:r>
              <a:rPr sz="2200" spc="20" dirty="0">
                <a:latin typeface="Times New Roman"/>
                <a:cs typeface="Times New Roman"/>
              </a:rPr>
              <a:t>Su </a:t>
            </a:r>
            <a:r>
              <a:rPr sz="2200" spc="40" dirty="0">
                <a:latin typeface="Times New Roman"/>
                <a:cs typeface="Times New Roman"/>
              </a:rPr>
              <a:t>ch </a:t>
            </a:r>
            <a:r>
              <a:rPr sz="2200" spc="105" dirty="0">
                <a:latin typeface="Times New Roman"/>
                <a:cs typeface="Times New Roman"/>
              </a:rPr>
              <a:t>encoded </a:t>
            </a:r>
            <a:r>
              <a:rPr sz="2200" spc="90" dirty="0">
                <a:latin typeface="Times New Roman"/>
                <a:cs typeface="Times New Roman"/>
              </a:rPr>
              <a:t>instructions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are</a:t>
            </a:r>
            <a:endParaRPr sz="2200">
              <a:latin typeface="Times New Roman"/>
              <a:cs typeface="Times New Roman"/>
            </a:endParaRPr>
          </a:p>
          <a:p>
            <a:pPr marL="496570">
              <a:lnSpc>
                <a:spcPts val="2635"/>
              </a:lnSpc>
            </a:pPr>
            <a:r>
              <a:rPr sz="2200" spc="100" dirty="0">
                <a:latin typeface="Times New Roman"/>
                <a:cs typeface="Times New Roman"/>
              </a:rPr>
              <a:t>properly </a:t>
            </a:r>
            <a:r>
              <a:rPr sz="2200" spc="75" dirty="0">
                <a:latin typeface="Times New Roman"/>
                <a:cs typeface="Times New Roman"/>
              </a:rPr>
              <a:t>referred </a:t>
            </a:r>
            <a:r>
              <a:rPr sz="2200" spc="25" dirty="0">
                <a:latin typeface="Times New Roman"/>
                <a:cs typeface="Times New Roman"/>
              </a:rPr>
              <a:t>to </a:t>
            </a:r>
            <a:r>
              <a:rPr sz="2200" spc="45" dirty="0">
                <a:latin typeface="Times New Roman"/>
                <a:cs typeface="Times New Roman"/>
              </a:rPr>
              <a:t>as </a:t>
            </a:r>
            <a:r>
              <a:rPr sz="2200" spc="90" dirty="0">
                <a:latin typeface="Times New Roman"/>
                <a:cs typeface="Times New Roman"/>
              </a:rPr>
              <a:t>machine </a:t>
            </a:r>
            <a:r>
              <a:rPr sz="2200" spc="85" dirty="0">
                <a:latin typeface="Times New Roman"/>
                <a:cs typeface="Times New Roman"/>
              </a:rPr>
              <a:t>instructions. </a:t>
            </a:r>
            <a:r>
              <a:rPr sz="2200" spc="70" dirty="0">
                <a:latin typeface="Times New Roman"/>
                <a:cs typeface="Times New Roman"/>
              </a:rPr>
              <a:t>The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instructions</a:t>
            </a:r>
            <a:endParaRPr sz="2200">
              <a:latin typeface="Times New Roman"/>
              <a:cs typeface="Times New Roman"/>
            </a:endParaRPr>
          </a:p>
          <a:p>
            <a:pPr marL="482600" marR="208279" indent="6350">
              <a:lnSpc>
                <a:spcPct val="100000"/>
              </a:lnSpc>
            </a:pPr>
            <a:r>
              <a:rPr sz="2200" spc="85" dirty="0">
                <a:latin typeface="Times New Roman"/>
                <a:cs typeface="Times New Roman"/>
              </a:rPr>
              <a:t>that </a:t>
            </a:r>
            <a:r>
              <a:rPr sz="2200" spc="60" dirty="0">
                <a:latin typeface="Times New Roman"/>
                <a:cs typeface="Times New Roman"/>
              </a:rPr>
              <a:t>use </a:t>
            </a:r>
            <a:r>
              <a:rPr sz="2200" spc="75" dirty="0">
                <a:latin typeface="Times New Roman"/>
                <a:cs typeface="Times New Roman"/>
              </a:rPr>
              <a:t>symbolic </a:t>
            </a:r>
            <a:r>
              <a:rPr sz="2200" spc="100" dirty="0">
                <a:latin typeface="Times New Roman"/>
                <a:cs typeface="Times New Roman"/>
              </a:rPr>
              <a:t>names </a:t>
            </a:r>
            <a:r>
              <a:rPr sz="2200" spc="120" dirty="0">
                <a:latin typeface="Times New Roman"/>
                <a:cs typeface="Times New Roman"/>
              </a:rPr>
              <a:t>and </a:t>
            </a:r>
            <a:r>
              <a:rPr sz="2200" spc="114" dirty="0">
                <a:latin typeface="Times New Roman"/>
                <a:cs typeface="Times New Roman"/>
              </a:rPr>
              <a:t>acronyms </a:t>
            </a:r>
            <a:r>
              <a:rPr sz="2200" spc="50" dirty="0">
                <a:latin typeface="Times New Roman"/>
                <a:cs typeface="Times New Roman"/>
              </a:rPr>
              <a:t>are </a:t>
            </a:r>
            <a:r>
              <a:rPr sz="2200" spc="55" dirty="0">
                <a:latin typeface="Times New Roman"/>
                <a:cs typeface="Times New Roman"/>
              </a:rPr>
              <a:t>called </a:t>
            </a:r>
            <a:r>
              <a:rPr sz="2200" spc="75" dirty="0">
                <a:latin typeface="Times New Roman"/>
                <a:cs typeface="Times New Roman"/>
              </a:rPr>
              <a:t>assembly  </a:t>
            </a:r>
            <a:r>
              <a:rPr sz="2200" spc="105" dirty="0">
                <a:latin typeface="Times New Roman"/>
                <a:cs typeface="Times New Roman"/>
              </a:rPr>
              <a:t>language </a:t>
            </a:r>
            <a:r>
              <a:rPr sz="2200" spc="85" dirty="0">
                <a:latin typeface="Times New Roman"/>
                <a:cs typeface="Times New Roman"/>
              </a:rPr>
              <a:t>instructions, </a:t>
            </a:r>
            <a:r>
              <a:rPr sz="2200" spc="80" dirty="0">
                <a:latin typeface="Times New Roman"/>
                <a:cs typeface="Times New Roman"/>
              </a:rPr>
              <a:t>which </a:t>
            </a:r>
            <a:r>
              <a:rPr sz="2200" spc="50" dirty="0">
                <a:latin typeface="Times New Roman"/>
                <a:cs typeface="Times New Roman"/>
              </a:rPr>
              <a:t>are </a:t>
            </a:r>
            <a:r>
              <a:rPr sz="2200" spc="90" dirty="0">
                <a:latin typeface="Times New Roman"/>
                <a:cs typeface="Times New Roman"/>
              </a:rPr>
              <a:t>converted </a:t>
            </a:r>
            <a:r>
              <a:rPr sz="2200" spc="70" dirty="0">
                <a:latin typeface="Times New Roman"/>
                <a:cs typeface="Times New Roman"/>
              </a:rPr>
              <a:t>into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90" dirty="0">
                <a:latin typeface="Times New Roman"/>
                <a:cs typeface="Times New Roman"/>
              </a:rPr>
              <a:t>machine  instructions </a:t>
            </a:r>
            <a:r>
              <a:rPr sz="2200" spc="85" dirty="0">
                <a:latin typeface="Times New Roman"/>
                <a:cs typeface="Times New Roman"/>
              </a:rPr>
              <a:t>using </a:t>
            </a:r>
            <a:r>
              <a:rPr sz="2200" spc="75" dirty="0">
                <a:latin typeface="Times New Roman"/>
                <a:cs typeface="Times New Roman"/>
              </a:rPr>
              <a:t>assembler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program</a:t>
            </a:r>
            <a:endParaRPr sz="220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1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spc="30" dirty="0">
                <a:latin typeface="Times New Roman"/>
                <a:cs typeface="Times New Roman"/>
              </a:rPr>
              <a:t>For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70" dirty="0">
                <a:latin typeface="Times New Roman"/>
                <a:cs typeface="Times New Roman"/>
              </a:rPr>
              <a:t>given </a:t>
            </a:r>
            <a:r>
              <a:rPr sz="2200" spc="85" dirty="0">
                <a:latin typeface="Times New Roman"/>
                <a:cs typeface="Times New Roman"/>
              </a:rPr>
              <a:t>instruction, the type </a:t>
            </a:r>
            <a:r>
              <a:rPr sz="2200" spc="20" dirty="0">
                <a:latin typeface="Times New Roman"/>
                <a:cs typeface="Times New Roman"/>
              </a:rPr>
              <a:t>of </a:t>
            </a:r>
            <a:r>
              <a:rPr sz="2200" spc="85" dirty="0">
                <a:latin typeface="Times New Roman"/>
                <a:cs typeface="Times New Roman"/>
              </a:rPr>
              <a:t>operation that </a:t>
            </a:r>
            <a:r>
              <a:rPr sz="2200" spc="25" dirty="0">
                <a:latin typeface="Times New Roman"/>
                <a:cs typeface="Times New Roman"/>
              </a:rPr>
              <a:t>is to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  <a:p>
            <a:pPr marL="497205" marR="342900" indent="-635">
              <a:lnSpc>
                <a:spcPct val="100000"/>
              </a:lnSpc>
            </a:pPr>
            <a:r>
              <a:rPr sz="2200" spc="95" dirty="0">
                <a:latin typeface="Times New Roman"/>
                <a:cs typeface="Times New Roman"/>
              </a:rPr>
              <a:t>performed </a:t>
            </a:r>
            <a:r>
              <a:rPr sz="2200" spc="120" dirty="0">
                <a:latin typeface="Times New Roman"/>
                <a:cs typeface="Times New Roman"/>
              </a:rPr>
              <a:t>and </a:t>
            </a:r>
            <a:r>
              <a:rPr sz="2200" spc="85" dirty="0">
                <a:latin typeface="Times New Roman"/>
                <a:cs typeface="Times New Roman"/>
              </a:rPr>
              <a:t>the type </a:t>
            </a:r>
            <a:r>
              <a:rPr sz="2200" spc="20" dirty="0">
                <a:latin typeface="Times New Roman"/>
                <a:cs typeface="Times New Roman"/>
              </a:rPr>
              <a:t>of </a:t>
            </a:r>
            <a:r>
              <a:rPr sz="2200" spc="100" dirty="0">
                <a:latin typeface="Times New Roman"/>
                <a:cs typeface="Times New Roman"/>
              </a:rPr>
              <a:t>oper </a:t>
            </a:r>
            <a:r>
              <a:rPr sz="2200" spc="125" dirty="0">
                <a:latin typeface="Times New Roman"/>
                <a:cs typeface="Times New Roman"/>
              </a:rPr>
              <a:t>ands </a:t>
            </a:r>
            <a:r>
              <a:rPr sz="2200" spc="85" dirty="0">
                <a:latin typeface="Times New Roman"/>
                <a:cs typeface="Times New Roman"/>
              </a:rPr>
              <a:t>used </a:t>
            </a:r>
            <a:r>
              <a:rPr sz="2200" spc="75" dirty="0">
                <a:latin typeface="Times New Roman"/>
                <a:cs typeface="Times New Roman"/>
              </a:rPr>
              <a:t>may </a:t>
            </a:r>
            <a:r>
              <a:rPr sz="2200" spc="25" dirty="0">
                <a:latin typeface="Times New Roman"/>
                <a:cs typeface="Times New Roman"/>
              </a:rPr>
              <a:t>be </a:t>
            </a:r>
            <a:r>
              <a:rPr sz="2200" spc="55" dirty="0">
                <a:latin typeface="Times New Roman"/>
                <a:cs typeface="Times New Roman"/>
              </a:rPr>
              <a:t>specified  </a:t>
            </a:r>
            <a:r>
              <a:rPr sz="2200" spc="85" dirty="0">
                <a:latin typeface="Times New Roman"/>
                <a:cs typeface="Times New Roman"/>
              </a:rPr>
              <a:t>using </a:t>
            </a:r>
            <a:r>
              <a:rPr sz="2200" spc="75" dirty="0">
                <a:latin typeface="Times New Roman"/>
                <a:cs typeface="Times New Roman"/>
              </a:rPr>
              <a:t>an </a:t>
            </a:r>
            <a:r>
              <a:rPr sz="2200" spc="105" dirty="0">
                <a:latin typeface="Times New Roman"/>
                <a:cs typeface="Times New Roman"/>
              </a:rPr>
              <a:t>encoded </a:t>
            </a:r>
            <a:r>
              <a:rPr sz="2200" spc="70" dirty="0">
                <a:latin typeface="Times New Roman"/>
                <a:cs typeface="Times New Roman"/>
              </a:rPr>
              <a:t>binary </a:t>
            </a:r>
            <a:r>
              <a:rPr sz="2200" spc="90" dirty="0">
                <a:latin typeface="Times New Roman"/>
                <a:cs typeface="Times New Roman"/>
              </a:rPr>
              <a:t>pattern </a:t>
            </a:r>
            <a:r>
              <a:rPr sz="2200" spc="75" dirty="0">
                <a:latin typeface="Times New Roman"/>
                <a:cs typeface="Times New Roman"/>
              </a:rPr>
              <a:t>referred </a:t>
            </a:r>
            <a:r>
              <a:rPr sz="2200" spc="25" dirty="0">
                <a:latin typeface="Times New Roman"/>
                <a:cs typeface="Times New Roman"/>
              </a:rPr>
              <a:t>to </a:t>
            </a:r>
            <a:r>
              <a:rPr sz="2200" spc="45" dirty="0">
                <a:latin typeface="Times New Roman"/>
                <a:cs typeface="Times New Roman"/>
              </a:rPr>
              <a:t>as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30" dirty="0">
                <a:latin typeface="Times New Roman"/>
                <a:cs typeface="Times New Roman"/>
              </a:rPr>
              <a:t>OP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code</a:t>
            </a:r>
            <a:endParaRPr sz="2200">
              <a:latin typeface="Times New Roman"/>
              <a:cs typeface="Times New Roman"/>
            </a:endParaRPr>
          </a:p>
          <a:p>
            <a:pPr marL="487680" marR="240029" indent="-475615">
              <a:lnSpc>
                <a:spcPct val="100000"/>
              </a:lnSpc>
              <a:spcBef>
                <a:spcPts val="52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200" spc="45" dirty="0">
                <a:latin typeface="Times New Roman"/>
                <a:cs typeface="Times New Roman"/>
              </a:rPr>
              <a:t>In </a:t>
            </a:r>
            <a:r>
              <a:rPr sz="2200" spc="90" dirty="0">
                <a:latin typeface="Times New Roman"/>
                <a:cs typeface="Times New Roman"/>
              </a:rPr>
              <a:t>addition </a:t>
            </a:r>
            <a:r>
              <a:rPr sz="2200" spc="25" dirty="0">
                <a:latin typeface="Times New Roman"/>
                <a:cs typeface="Times New Roman"/>
              </a:rPr>
              <a:t>to </a:t>
            </a:r>
            <a:r>
              <a:rPr sz="2200" spc="85" dirty="0">
                <a:latin typeface="Times New Roman"/>
                <a:cs typeface="Times New Roman"/>
              </a:rPr>
              <a:t>the </a:t>
            </a:r>
            <a:r>
              <a:rPr sz="2200" spc="30" dirty="0">
                <a:latin typeface="Times New Roman"/>
                <a:cs typeface="Times New Roman"/>
              </a:rPr>
              <a:t>OP </a:t>
            </a:r>
            <a:r>
              <a:rPr sz="2200" spc="80" dirty="0">
                <a:latin typeface="Times New Roman"/>
                <a:cs typeface="Times New Roman"/>
              </a:rPr>
              <a:t>code, </a:t>
            </a:r>
            <a:r>
              <a:rPr sz="2200" spc="70" dirty="0">
                <a:latin typeface="Times New Roman"/>
                <a:cs typeface="Times New Roman"/>
              </a:rPr>
              <a:t>th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85" dirty="0">
                <a:latin typeface="Times New Roman"/>
                <a:cs typeface="Times New Roman"/>
              </a:rPr>
              <a:t>instruction </a:t>
            </a:r>
            <a:r>
              <a:rPr sz="2200" spc="80" dirty="0">
                <a:latin typeface="Times New Roman"/>
                <a:cs typeface="Times New Roman"/>
              </a:rPr>
              <a:t>has </a:t>
            </a:r>
            <a:r>
              <a:rPr sz="2200" spc="25" dirty="0">
                <a:latin typeface="Times New Roman"/>
                <a:cs typeface="Times New Roman"/>
              </a:rPr>
              <a:t>to </a:t>
            </a:r>
            <a:r>
              <a:rPr sz="2200" spc="50" dirty="0">
                <a:latin typeface="Times New Roman"/>
                <a:cs typeface="Times New Roman"/>
              </a:rPr>
              <a:t>specify </a:t>
            </a:r>
            <a:r>
              <a:rPr sz="2200" spc="85" dirty="0">
                <a:latin typeface="Times New Roman"/>
                <a:cs typeface="Times New Roman"/>
              </a:rPr>
              <a:t>the  </a:t>
            </a:r>
            <a:r>
              <a:rPr sz="2200" spc="75" dirty="0">
                <a:latin typeface="Times New Roman"/>
                <a:cs typeface="Times New Roman"/>
              </a:rPr>
              <a:t>source </a:t>
            </a:r>
            <a:r>
              <a:rPr sz="2200" spc="120" dirty="0">
                <a:latin typeface="Times New Roman"/>
                <a:cs typeface="Times New Roman"/>
              </a:rPr>
              <a:t>and </a:t>
            </a:r>
            <a:r>
              <a:rPr sz="2200" spc="75" dirty="0">
                <a:latin typeface="Times New Roman"/>
                <a:cs typeface="Times New Roman"/>
              </a:rPr>
              <a:t>destination </a:t>
            </a:r>
            <a:r>
              <a:rPr sz="2200" spc="60" dirty="0">
                <a:latin typeface="Times New Roman"/>
                <a:cs typeface="Times New Roman"/>
              </a:rPr>
              <a:t>registers, </a:t>
            </a:r>
            <a:r>
              <a:rPr sz="2200" spc="120" dirty="0">
                <a:latin typeface="Times New Roman"/>
                <a:cs typeface="Times New Roman"/>
              </a:rPr>
              <a:t>and </a:t>
            </a:r>
            <a:r>
              <a:rPr sz="2200" spc="95" dirty="0">
                <a:latin typeface="Times New Roman"/>
                <a:cs typeface="Times New Roman"/>
              </a:rPr>
              <a:t>addressing </a:t>
            </a:r>
            <a:r>
              <a:rPr sz="2200" spc="105" dirty="0">
                <a:latin typeface="Times New Roman"/>
                <a:cs typeface="Times New Roman"/>
              </a:rPr>
              <a:t>mode,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etc,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648" y="10607"/>
            <a:ext cx="176403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3AB265B1-1A33-4FFB-BCFD-E72637EBD686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190807" y="6243638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736345"/>
            <a:ext cx="8296909" cy="436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597535" indent="-481965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0220" algn="l"/>
                <a:tab pos="490855" algn="l"/>
              </a:tabLst>
            </a:pPr>
            <a:r>
              <a:rPr sz="2200" spc="90" dirty="0">
                <a:latin typeface="Times New Roman"/>
                <a:cs typeface="Times New Roman"/>
              </a:rPr>
              <a:t>Assume </a:t>
            </a:r>
            <a:r>
              <a:rPr sz="2200" spc="60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8 </a:t>
            </a:r>
            <a:r>
              <a:rPr sz="2200" spc="40" dirty="0">
                <a:latin typeface="Times New Roman"/>
                <a:cs typeface="Times New Roman"/>
              </a:rPr>
              <a:t>bits </a:t>
            </a:r>
            <a:r>
              <a:rPr sz="2200" spc="50" dirty="0">
                <a:latin typeface="Times New Roman"/>
                <a:cs typeface="Times New Roman"/>
              </a:rPr>
              <a:t>are </a:t>
            </a:r>
            <a:r>
              <a:rPr sz="2200" spc="40" dirty="0">
                <a:latin typeface="Times New Roman"/>
                <a:cs typeface="Times New Roman"/>
              </a:rPr>
              <a:t>allocate </a:t>
            </a:r>
            <a:r>
              <a:rPr sz="2200" dirty="0">
                <a:latin typeface="Times New Roman"/>
                <a:cs typeface="Times New Roman"/>
              </a:rPr>
              <a:t>d </a:t>
            </a:r>
            <a:r>
              <a:rPr sz="2200" spc="30" dirty="0">
                <a:latin typeface="Times New Roman"/>
                <a:cs typeface="Times New Roman"/>
              </a:rPr>
              <a:t>for OP </a:t>
            </a:r>
            <a:r>
              <a:rPr sz="2200" spc="80" dirty="0">
                <a:latin typeface="Times New Roman"/>
                <a:cs typeface="Times New Roman"/>
              </a:rPr>
              <a:t>code, </a:t>
            </a:r>
            <a:r>
              <a:rPr sz="2200" spc="120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4 </a:t>
            </a:r>
            <a:r>
              <a:rPr sz="2200" spc="40" dirty="0">
                <a:latin typeface="Times New Roman"/>
                <a:cs typeface="Times New Roman"/>
              </a:rPr>
              <a:t>bits </a:t>
            </a:r>
            <a:r>
              <a:rPr sz="2200" spc="50" dirty="0">
                <a:latin typeface="Times New Roman"/>
                <a:cs typeface="Times New Roman"/>
              </a:rPr>
              <a:t>are  </a:t>
            </a:r>
            <a:r>
              <a:rPr sz="2200" spc="105" dirty="0">
                <a:latin typeface="Times New Roman"/>
                <a:cs typeface="Times New Roman"/>
              </a:rPr>
              <a:t>needed </a:t>
            </a:r>
            <a:r>
              <a:rPr sz="2200" spc="25" dirty="0">
                <a:latin typeface="Times New Roman"/>
                <a:cs typeface="Times New Roman"/>
              </a:rPr>
              <a:t>to </a:t>
            </a:r>
            <a:r>
              <a:rPr sz="2200" spc="85" dirty="0">
                <a:latin typeface="Times New Roman"/>
                <a:cs typeface="Times New Roman"/>
              </a:rPr>
              <a:t>identify </a:t>
            </a:r>
            <a:r>
              <a:rPr sz="2200" spc="60" dirty="0">
                <a:latin typeface="Times New Roman"/>
                <a:cs typeface="Times New Roman"/>
              </a:rPr>
              <a:t>each register, </a:t>
            </a:r>
            <a:r>
              <a:rPr sz="2200" spc="120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6 </a:t>
            </a:r>
            <a:r>
              <a:rPr sz="2200" spc="40" dirty="0">
                <a:latin typeface="Times New Roman"/>
                <a:cs typeface="Times New Roman"/>
              </a:rPr>
              <a:t>bits </a:t>
            </a:r>
            <a:r>
              <a:rPr sz="2200" spc="50" dirty="0">
                <a:latin typeface="Times New Roman"/>
                <a:cs typeface="Times New Roman"/>
              </a:rPr>
              <a:t>are </a:t>
            </a:r>
            <a:r>
              <a:rPr sz="2200" spc="105" dirty="0">
                <a:latin typeface="Times New Roman"/>
                <a:cs typeface="Times New Roman"/>
              </a:rPr>
              <a:t>needed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to</a:t>
            </a:r>
            <a:endParaRPr sz="2200" dirty="0">
              <a:latin typeface="Times New Roman"/>
              <a:cs typeface="Times New Roman"/>
            </a:endParaRPr>
          </a:p>
          <a:p>
            <a:pPr marL="487680">
              <a:lnSpc>
                <a:spcPts val="2635"/>
              </a:lnSpc>
            </a:pPr>
            <a:r>
              <a:rPr sz="2200" spc="50" dirty="0">
                <a:latin typeface="Times New Roman"/>
                <a:cs typeface="Times New Roman"/>
              </a:rPr>
              <a:t>specify </a:t>
            </a:r>
            <a:r>
              <a:rPr sz="2200" spc="75" dirty="0">
                <a:latin typeface="Times New Roman"/>
                <a:cs typeface="Times New Roman"/>
              </a:rPr>
              <a:t>an </a:t>
            </a:r>
            <a:r>
              <a:rPr sz="2200" spc="95" dirty="0">
                <a:latin typeface="Times New Roman"/>
                <a:cs typeface="Times New Roman"/>
              </a:rPr>
              <a:t>addressing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mode</a:t>
            </a:r>
            <a:endParaRPr sz="22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2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  <a:tab pos="3251200" algn="l"/>
              </a:tabLst>
            </a:pPr>
            <a:r>
              <a:rPr sz="2200" spc="70" dirty="0">
                <a:latin typeface="Times New Roman"/>
                <a:cs typeface="Times New Roman"/>
              </a:rPr>
              <a:t>The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instruction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Move	</a:t>
            </a:r>
            <a:r>
              <a:rPr sz="2200" spc="-5" dirty="0">
                <a:latin typeface="Times New Roman"/>
                <a:cs typeface="Times New Roman"/>
              </a:rPr>
              <a:t>24(R0),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R5</a:t>
            </a:r>
            <a:endParaRPr sz="22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55"/>
              </a:spcBef>
              <a:buClr>
                <a:srgbClr val="009A00"/>
              </a:buClr>
              <a:buSzPct val="77777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1800" spc="70" dirty="0">
                <a:latin typeface="Times New Roman"/>
                <a:cs typeface="Times New Roman"/>
              </a:rPr>
              <a:t>Require </a:t>
            </a:r>
            <a:r>
              <a:rPr sz="1800" dirty="0">
                <a:latin typeface="Times New Roman"/>
                <a:cs typeface="Times New Roman"/>
              </a:rPr>
              <a:t>16 </a:t>
            </a:r>
            <a:r>
              <a:rPr sz="1800" spc="35" dirty="0">
                <a:latin typeface="Times New Roman"/>
                <a:cs typeface="Times New Roman"/>
              </a:rPr>
              <a:t>bits </a:t>
            </a:r>
            <a:r>
              <a:rPr sz="1800" spc="20" dirty="0">
                <a:latin typeface="Times New Roman"/>
                <a:cs typeface="Times New Roman"/>
              </a:rPr>
              <a:t>to </a:t>
            </a:r>
            <a:r>
              <a:rPr sz="1800" spc="70" dirty="0">
                <a:latin typeface="Times New Roman"/>
                <a:cs typeface="Times New Roman"/>
              </a:rPr>
              <a:t>denote the </a:t>
            </a:r>
            <a:r>
              <a:rPr sz="1800" spc="25" dirty="0">
                <a:latin typeface="Times New Roman"/>
                <a:cs typeface="Times New Roman"/>
              </a:rPr>
              <a:t>OP </a:t>
            </a:r>
            <a:r>
              <a:rPr sz="1800" spc="75" dirty="0">
                <a:latin typeface="Times New Roman"/>
                <a:cs typeface="Times New Roman"/>
              </a:rPr>
              <a:t>code </a:t>
            </a:r>
            <a:r>
              <a:rPr sz="1800" spc="95" dirty="0">
                <a:latin typeface="Times New Roman"/>
                <a:cs typeface="Times New Roman"/>
              </a:rPr>
              <a:t>and </a:t>
            </a: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90" dirty="0">
                <a:latin typeface="Times New Roman"/>
                <a:cs typeface="Times New Roman"/>
              </a:rPr>
              <a:t>two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registers</a:t>
            </a:r>
            <a:endParaRPr sz="1800" dirty="0">
              <a:latin typeface="Times New Roman"/>
              <a:cs typeface="Times New Roman"/>
            </a:endParaRPr>
          </a:p>
          <a:p>
            <a:pPr marL="920750" lvl="1" indent="-437515">
              <a:lnSpc>
                <a:spcPct val="100000"/>
              </a:lnSpc>
              <a:spcBef>
                <a:spcPts val="445"/>
              </a:spcBef>
              <a:buClr>
                <a:srgbClr val="009A00"/>
              </a:buClr>
              <a:buSzPct val="77777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1800" spc="70" dirty="0">
                <a:latin typeface="Times New Roman"/>
                <a:cs typeface="Times New Roman"/>
              </a:rPr>
              <a:t>Require </a:t>
            </a:r>
            <a:r>
              <a:rPr sz="1800" dirty="0">
                <a:latin typeface="Times New Roman"/>
                <a:cs typeface="Times New Roman"/>
              </a:rPr>
              <a:t>6 </a:t>
            </a:r>
            <a:r>
              <a:rPr sz="1800" spc="35" dirty="0">
                <a:latin typeface="Times New Roman"/>
                <a:cs typeface="Times New Roman"/>
              </a:rPr>
              <a:t>bits </a:t>
            </a:r>
            <a:r>
              <a:rPr sz="1800" spc="20" dirty="0">
                <a:latin typeface="Times New Roman"/>
                <a:cs typeface="Times New Roman"/>
              </a:rPr>
              <a:t>to </a:t>
            </a:r>
            <a:r>
              <a:rPr sz="1800" spc="50" dirty="0">
                <a:latin typeface="Times New Roman"/>
                <a:cs typeface="Times New Roman"/>
              </a:rPr>
              <a:t>choose </a:t>
            </a: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addressing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mode</a:t>
            </a:r>
            <a:endParaRPr sz="1800" dirty="0">
              <a:latin typeface="Times New Roman"/>
              <a:cs typeface="Times New Roman"/>
            </a:endParaRPr>
          </a:p>
          <a:p>
            <a:pPr marL="927735" lvl="1" indent="-444500">
              <a:lnSpc>
                <a:spcPct val="100000"/>
              </a:lnSpc>
              <a:spcBef>
                <a:spcPts val="440"/>
              </a:spcBef>
              <a:buClr>
                <a:srgbClr val="009A00"/>
              </a:buClr>
              <a:buSzPct val="77777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1800" spc="40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10 </a:t>
            </a:r>
            <a:r>
              <a:rPr sz="1800" spc="35" dirty="0">
                <a:latin typeface="Times New Roman"/>
                <a:cs typeface="Times New Roman"/>
              </a:rPr>
              <a:t>bits </a:t>
            </a:r>
            <a:r>
              <a:rPr sz="1800" spc="40" dirty="0">
                <a:latin typeface="Times New Roman"/>
                <a:cs typeface="Times New Roman"/>
              </a:rPr>
              <a:t>are </a:t>
            </a:r>
            <a:r>
              <a:rPr sz="1800" spc="25" dirty="0">
                <a:latin typeface="Times New Roman"/>
                <a:cs typeface="Times New Roman"/>
              </a:rPr>
              <a:t>left </a:t>
            </a:r>
            <a:r>
              <a:rPr sz="1800" spc="20" dirty="0">
                <a:latin typeface="Times New Roman"/>
                <a:cs typeface="Times New Roman"/>
              </a:rPr>
              <a:t>to </a:t>
            </a:r>
            <a:r>
              <a:rPr sz="1800" spc="50" dirty="0">
                <a:latin typeface="Times New Roman"/>
                <a:cs typeface="Times New Roman"/>
              </a:rPr>
              <a:t>give </a:t>
            </a: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80" dirty="0">
                <a:latin typeface="Times New Roman"/>
                <a:cs typeface="Times New Roman"/>
              </a:rPr>
              <a:t>index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value</a:t>
            </a:r>
            <a:endParaRPr sz="18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47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  <a:tab pos="3204845" algn="l"/>
              </a:tabLst>
            </a:pPr>
            <a:r>
              <a:rPr sz="2000" spc="60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instruction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LshiftR	</a:t>
            </a:r>
            <a:r>
              <a:rPr sz="2000" dirty="0">
                <a:latin typeface="Times New Roman"/>
                <a:cs typeface="Times New Roman"/>
              </a:rPr>
              <a:t>#2, </a:t>
            </a:r>
            <a:r>
              <a:rPr sz="2000" spc="-5" dirty="0">
                <a:latin typeface="Times New Roman"/>
                <a:cs typeface="Times New Roman"/>
              </a:rPr>
              <a:t>R0</a:t>
            </a:r>
            <a:endParaRPr sz="2000" dirty="0">
              <a:latin typeface="Times New Roman"/>
              <a:cs typeface="Times New Roman"/>
            </a:endParaRPr>
          </a:p>
          <a:p>
            <a:pPr marL="927735" marR="387985" lvl="1" indent="-443865">
              <a:lnSpc>
                <a:spcPct val="100000"/>
              </a:lnSpc>
              <a:spcBef>
                <a:spcPts val="440"/>
              </a:spcBef>
              <a:buClr>
                <a:srgbClr val="009A00"/>
              </a:buClr>
              <a:buSzPct val="77777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1800" spc="70" dirty="0">
                <a:latin typeface="Times New Roman"/>
                <a:cs typeface="Times New Roman"/>
              </a:rPr>
              <a:t>Require </a:t>
            </a:r>
            <a:r>
              <a:rPr sz="1800" dirty="0">
                <a:latin typeface="Times New Roman"/>
                <a:cs typeface="Times New Roman"/>
              </a:rPr>
              <a:t>18 </a:t>
            </a:r>
            <a:r>
              <a:rPr sz="1800" spc="35" dirty="0">
                <a:latin typeface="Times New Roman"/>
                <a:cs typeface="Times New Roman"/>
              </a:rPr>
              <a:t>bits </a:t>
            </a:r>
            <a:r>
              <a:rPr sz="1800" spc="20" dirty="0">
                <a:latin typeface="Times New Roman"/>
                <a:cs typeface="Times New Roman"/>
              </a:rPr>
              <a:t>to </a:t>
            </a:r>
            <a:r>
              <a:rPr sz="1800" spc="45" dirty="0">
                <a:latin typeface="Times New Roman"/>
                <a:cs typeface="Times New Roman"/>
              </a:rPr>
              <a:t>specify </a:t>
            </a: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OP </a:t>
            </a:r>
            <a:r>
              <a:rPr sz="1800" spc="65" dirty="0">
                <a:latin typeface="Times New Roman"/>
                <a:cs typeface="Times New Roman"/>
              </a:rPr>
              <a:t>code, </a:t>
            </a: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addressing modes, </a:t>
            </a:r>
            <a:r>
              <a:rPr sz="1800" spc="95" dirty="0">
                <a:latin typeface="Times New Roman"/>
                <a:cs typeface="Times New Roman"/>
              </a:rPr>
              <a:t>and </a:t>
            </a:r>
            <a:r>
              <a:rPr sz="1800" spc="70" dirty="0">
                <a:latin typeface="Times New Roman"/>
                <a:cs typeface="Times New Roman"/>
              </a:rPr>
              <a:t>the  </a:t>
            </a:r>
            <a:r>
              <a:rPr sz="1800" spc="50" dirty="0">
                <a:latin typeface="Times New Roman"/>
                <a:cs typeface="Times New Roman"/>
              </a:rPr>
              <a:t>register</a:t>
            </a:r>
            <a:endParaRPr sz="1800" dirty="0">
              <a:latin typeface="Times New Roman"/>
              <a:cs typeface="Times New Roman"/>
            </a:endParaRPr>
          </a:p>
          <a:p>
            <a:pPr marL="926465" marR="81915" lvl="1" indent="-443230">
              <a:lnSpc>
                <a:spcPct val="100000"/>
              </a:lnSpc>
              <a:spcBef>
                <a:spcPts val="445"/>
              </a:spcBef>
              <a:buClr>
                <a:srgbClr val="009A00"/>
              </a:buClr>
              <a:buSzPct val="77777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1800" spc="45" dirty="0">
                <a:latin typeface="Times New Roman"/>
                <a:cs typeface="Times New Roman"/>
              </a:rPr>
              <a:t>This </a:t>
            </a:r>
            <a:r>
              <a:rPr sz="1800" spc="50" dirty="0">
                <a:latin typeface="Times New Roman"/>
                <a:cs typeface="Times New Roman"/>
              </a:rPr>
              <a:t>limits </a:t>
            </a: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40" dirty="0">
                <a:latin typeface="Times New Roman"/>
                <a:cs typeface="Times New Roman"/>
              </a:rPr>
              <a:t>size </a:t>
            </a:r>
            <a:r>
              <a:rPr sz="1800" spc="20" dirty="0">
                <a:latin typeface="Times New Roman"/>
                <a:cs typeface="Times New Roman"/>
              </a:rPr>
              <a:t>of </a:t>
            </a:r>
            <a:r>
              <a:rPr sz="1800" spc="70" dirty="0">
                <a:latin typeface="Times New Roman"/>
                <a:cs typeface="Times New Roman"/>
              </a:rPr>
              <a:t>the </a:t>
            </a:r>
            <a:r>
              <a:rPr sz="1800" spc="80" dirty="0">
                <a:latin typeface="Times New Roman"/>
                <a:cs typeface="Times New Roman"/>
              </a:rPr>
              <a:t>immediate </a:t>
            </a:r>
            <a:r>
              <a:rPr sz="1800" spc="95" dirty="0">
                <a:latin typeface="Times New Roman"/>
                <a:cs typeface="Times New Roman"/>
              </a:rPr>
              <a:t>operand </a:t>
            </a:r>
            <a:r>
              <a:rPr sz="1800" spc="20" dirty="0">
                <a:latin typeface="Times New Roman"/>
                <a:cs typeface="Times New Roman"/>
              </a:rPr>
              <a:t>to </a:t>
            </a:r>
            <a:r>
              <a:rPr sz="1800" spc="85" dirty="0">
                <a:latin typeface="Times New Roman"/>
                <a:cs typeface="Times New Roman"/>
              </a:rPr>
              <a:t>what </a:t>
            </a:r>
            <a:r>
              <a:rPr sz="1800" spc="20" dirty="0">
                <a:latin typeface="Times New Roman"/>
                <a:cs typeface="Times New Roman"/>
              </a:rPr>
              <a:t>is </a:t>
            </a:r>
            <a:r>
              <a:rPr sz="1800" spc="55" dirty="0">
                <a:latin typeface="Times New Roman"/>
                <a:cs typeface="Times New Roman"/>
              </a:rPr>
              <a:t>expressible </a:t>
            </a:r>
            <a:r>
              <a:rPr sz="1800" spc="40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14  </a:t>
            </a:r>
            <a:r>
              <a:rPr sz="1800" spc="45" dirty="0">
                <a:latin typeface="Times New Roman"/>
                <a:cs typeface="Times New Roman"/>
              </a:rPr>
              <a:t>bits</a:t>
            </a:r>
            <a:endParaRPr sz="1800" dirty="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48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000" spc="40" dirty="0">
                <a:latin typeface="Times New Roman"/>
                <a:cs typeface="Times New Roman"/>
              </a:rPr>
              <a:t>In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100" dirty="0">
                <a:latin typeface="Times New Roman"/>
                <a:cs typeface="Times New Roman"/>
              </a:rPr>
              <a:t>two </a:t>
            </a:r>
            <a:r>
              <a:rPr sz="2000" spc="65" dirty="0">
                <a:latin typeface="Times New Roman"/>
                <a:cs typeface="Times New Roman"/>
              </a:rPr>
              <a:t>examples, </a:t>
            </a:r>
            <a:r>
              <a:rPr sz="2000" spc="80" dirty="0">
                <a:latin typeface="Times New Roman"/>
                <a:cs typeface="Times New Roman"/>
              </a:rPr>
              <a:t>the instructions </a:t>
            </a:r>
            <a:r>
              <a:rPr sz="2000" spc="60" dirty="0">
                <a:latin typeface="Times New Roman"/>
                <a:cs typeface="Times New Roman"/>
              </a:rPr>
              <a:t>can </a:t>
            </a:r>
            <a:r>
              <a:rPr sz="2000" spc="20" dirty="0">
                <a:latin typeface="Times New Roman"/>
                <a:cs typeface="Times New Roman"/>
              </a:rPr>
              <a:t>be </a:t>
            </a:r>
            <a:r>
              <a:rPr sz="2000" spc="95" dirty="0">
                <a:latin typeface="Times New Roman"/>
                <a:cs typeface="Times New Roman"/>
              </a:rPr>
              <a:t>encoded </a:t>
            </a:r>
            <a:r>
              <a:rPr sz="2000" spc="45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25" dirty="0">
                <a:latin typeface="Times New Roman"/>
                <a:cs typeface="Times New Roman"/>
              </a:rPr>
              <a:t>32-bit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word.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261" y="10607"/>
            <a:ext cx="732282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Instructions into 32-bit Words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7D09D2B8-55B7-44FB-A84C-709CF2BAF08F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230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7846" y="1218628"/>
          <a:ext cx="6481445" cy="503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681"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6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Destination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6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info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66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28575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98868" y="89409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6792" y="9017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5732" y="9017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9930" y="90170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79474" y="2652712"/>
          <a:ext cx="6480810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Destination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info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28575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 gridSpan="4">
                  <a:txBody>
                    <a:bodyPr/>
                    <a:lstStyle/>
                    <a:p>
                      <a:pPr marL="31559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Immediate</a:t>
                      </a:r>
                      <a:r>
                        <a:rPr sz="18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181955" y="1901444"/>
            <a:ext cx="2416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solidFill>
                  <a:srgbClr val="009A00"/>
                </a:solidFill>
                <a:latin typeface="Times New Roman"/>
                <a:cs typeface="Times New Roman"/>
              </a:rPr>
              <a:t>One-word</a:t>
            </a:r>
            <a:r>
              <a:rPr sz="2000" spc="60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9A00"/>
                </a:solidFill>
                <a:latin typeface="Times New Roman"/>
                <a:cs typeface="Times New Roman"/>
              </a:rPr>
              <a:t>instruction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4728" y="3881119"/>
            <a:ext cx="24625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95" dirty="0">
                <a:solidFill>
                  <a:srgbClr val="009A00"/>
                </a:solidFill>
                <a:latin typeface="Times New Roman"/>
                <a:cs typeface="Times New Roman"/>
              </a:rPr>
              <a:t>Two-word</a:t>
            </a:r>
            <a:r>
              <a:rPr sz="2000" spc="3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9A00"/>
                </a:solidFill>
                <a:latin typeface="Times New Roman"/>
                <a:cs typeface="Times New Roman"/>
              </a:rPr>
              <a:t>instruction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79474" y="4633912"/>
          <a:ext cx="648081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Rj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25" dirty="0">
                          <a:latin typeface="Times New Roman"/>
                          <a:cs typeface="Times New Roman"/>
                        </a:rPr>
                        <a:t>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38100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info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0134CC"/>
                      </a:solidFill>
                      <a:prstDash val="solid"/>
                    </a:lnL>
                    <a:lnR w="28575">
                      <a:solidFill>
                        <a:srgbClr val="0134CC"/>
                      </a:solidFill>
                      <a:prstDash val="solid"/>
                    </a:lnR>
                    <a:lnT w="38100">
                      <a:solidFill>
                        <a:srgbClr val="0134CC"/>
                      </a:solidFill>
                      <a:prstDash val="solid"/>
                    </a:lnT>
                    <a:lnB w="38100">
                      <a:solidFill>
                        <a:srgbClr val="0134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029076" y="5322823"/>
            <a:ext cx="29521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90" dirty="0">
                <a:solidFill>
                  <a:srgbClr val="009A00"/>
                </a:solidFill>
                <a:latin typeface="Times New Roman"/>
                <a:cs typeface="Times New Roman"/>
              </a:rPr>
              <a:t>Three-operand</a:t>
            </a:r>
            <a:r>
              <a:rPr sz="2000" spc="75" dirty="0">
                <a:solidFill>
                  <a:srgbClr val="009A00"/>
                </a:solidFill>
                <a:latin typeface="Times New Roman"/>
                <a:cs typeface="Times New Roman"/>
              </a:rPr>
              <a:t> instruction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261" y="10607"/>
            <a:ext cx="7322820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Instructions into 32-bit Words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2BFFAF1E-2D0E-48C6-B2FD-EFB7E38B3327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78596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256905" cy="450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960755" indent="-477520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55" dirty="0">
                <a:latin typeface="Times New Roman"/>
                <a:cs typeface="Times New Roman"/>
              </a:rPr>
              <a:t>But, </a:t>
            </a:r>
            <a:r>
              <a:rPr sz="2400" spc="114" dirty="0">
                <a:latin typeface="Times New Roman"/>
                <a:cs typeface="Times New Roman"/>
              </a:rPr>
              <a:t>what </a:t>
            </a:r>
            <a:r>
              <a:rPr sz="2400" spc="130" dirty="0">
                <a:latin typeface="Times New Roman"/>
                <a:cs typeface="Times New Roman"/>
              </a:rPr>
              <a:t>happens </a:t>
            </a:r>
            <a:r>
              <a:rPr sz="2400" spc="15" dirty="0">
                <a:latin typeface="Times New Roman"/>
                <a:cs typeface="Times New Roman"/>
              </a:rPr>
              <a:t>if </a:t>
            </a:r>
            <a:r>
              <a:rPr sz="2400" spc="85" dirty="0">
                <a:latin typeface="Times New Roman"/>
                <a:cs typeface="Times New Roman"/>
              </a:rPr>
              <a:t>we </a:t>
            </a:r>
            <a:r>
              <a:rPr sz="2400" spc="130" dirty="0">
                <a:latin typeface="Times New Roman"/>
                <a:cs typeface="Times New Roman"/>
              </a:rPr>
              <a:t>want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60" dirty="0">
                <a:latin typeface="Times New Roman"/>
                <a:cs typeface="Times New Roman"/>
              </a:rPr>
              <a:t>specify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10" dirty="0">
                <a:latin typeface="Times New Roman"/>
                <a:cs typeface="Times New Roman"/>
              </a:rPr>
              <a:t>memory  </a:t>
            </a:r>
            <a:r>
              <a:rPr sz="2400" spc="130" dirty="0">
                <a:latin typeface="Times New Roman"/>
                <a:cs typeface="Times New Roman"/>
              </a:rPr>
              <a:t>operand </a:t>
            </a:r>
            <a:r>
              <a:rPr sz="2400" spc="95" dirty="0">
                <a:latin typeface="Times New Roman"/>
                <a:cs typeface="Times New Roman"/>
              </a:rPr>
              <a:t>using the </a:t>
            </a:r>
            <a:r>
              <a:rPr sz="2400" spc="75" dirty="0">
                <a:latin typeface="Times New Roman"/>
                <a:cs typeface="Times New Roman"/>
              </a:rPr>
              <a:t>Absolute </a:t>
            </a:r>
            <a:r>
              <a:rPr sz="2400" spc="100" dirty="0">
                <a:latin typeface="Times New Roman"/>
                <a:cs typeface="Times New Roman"/>
              </a:rPr>
              <a:t>addressing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mode?</a:t>
            </a:r>
            <a:endParaRPr sz="240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56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instruction </a:t>
            </a:r>
            <a:r>
              <a:rPr sz="2400" spc="60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R2,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LOC</a:t>
            </a:r>
            <a:endParaRPr sz="2400">
              <a:latin typeface="Times New Roman"/>
              <a:cs typeface="Times New Roman"/>
            </a:endParaRPr>
          </a:p>
          <a:p>
            <a:pPr marL="927100" marR="33020" lvl="1" indent="-443230">
              <a:lnSpc>
                <a:spcPct val="100000"/>
              </a:lnSpc>
              <a:spcBef>
                <a:spcPts val="50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75" dirty="0">
                <a:latin typeface="Times New Roman"/>
                <a:cs typeface="Times New Roman"/>
              </a:rPr>
              <a:t>Require </a:t>
            </a:r>
            <a:r>
              <a:rPr sz="2000" spc="-5" dirty="0">
                <a:latin typeface="Times New Roman"/>
                <a:cs typeface="Times New Roman"/>
              </a:rPr>
              <a:t>18 </a:t>
            </a:r>
            <a:r>
              <a:rPr sz="2000" spc="35" dirty="0">
                <a:latin typeface="Times New Roman"/>
                <a:cs typeface="Times New Roman"/>
              </a:rPr>
              <a:t>bits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75" dirty="0">
                <a:latin typeface="Times New Roman"/>
                <a:cs typeface="Times New Roman"/>
              </a:rPr>
              <a:t>denote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30" dirty="0">
                <a:latin typeface="Times New Roman"/>
                <a:cs typeface="Times New Roman"/>
              </a:rPr>
              <a:t>OP </a:t>
            </a:r>
            <a:r>
              <a:rPr sz="2000" spc="75" dirty="0">
                <a:latin typeface="Times New Roman"/>
                <a:cs typeface="Times New Roman"/>
              </a:rPr>
              <a:t>code,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addressing modes, </a:t>
            </a:r>
            <a:r>
              <a:rPr sz="2000" spc="105" dirty="0">
                <a:latin typeface="Times New Roman"/>
                <a:cs typeface="Times New Roman"/>
              </a:rPr>
              <a:t>and  </a:t>
            </a:r>
            <a:r>
              <a:rPr sz="2000" spc="8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  <a:p>
            <a:pPr marL="934719" marR="5080" lvl="1" indent="-450850">
              <a:lnSpc>
                <a:spcPct val="100000"/>
              </a:lnSpc>
              <a:spcBef>
                <a:spcPts val="475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0750" algn="l"/>
                <a:tab pos="921385" algn="l"/>
              </a:tabLst>
            </a:pPr>
            <a:r>
              <a:rPr sz="2000" spc="65" dirty="0">
                <a:latin typeface="Times New Roman"/>
                <a:cs typeface="Times New Roman"/>
              </a:rPr>
              <a:t>The </a:t>
            </a:r>
            <a:r>
              <a:rPr sz="2000" spc="50" dirty="0">
                <a:latin typeface="Times New Roman"/>
                <a:cs typeface="Times New Roman"/>
              </a:rPr>
              <a:t>leaves </a:t>
            </a:r>
            <a:r>
              <a:rPr sz="2000" spc="-5" dirty="0">
                <a:latin typeface="Times New Roman"/>
                <a:cs typeface="Times New Roman"/>
              </a:rPr>
              <a:t>14 </a:t>
            </a:r>
            <a:r>
              <a:rPr sz="2000" spc="35" dirty="0">
                <a:latin typeface="Times New Roman"/>
                <a:cs typeface="Times New Roman"/>
              </a:rPr>
              <a:t>bits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65" dirty="0">
                <a:latin typeface="Times New Roman"/>
                <a:cs typeface="Times New Roman"/>
              </a:rPr>
              <a:t>express </a:t>
            </a:r>
            <a:r>
              <a:rPr sz="2000" spc="80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address </a:t>
            </a:r>
            <a:r>
              <a:rPr sz="2000" spc="75" dirty="0">
                <a:latin typeface="Times New Roman"/>
                <a:cs typeface="Times New Roman"/>
              </a:rPr>
              <a:t>that </a:t>
            </a:r>
            <a:r>
              <a:rPr sz="2000" spc="85" dirty="0">
                <a:latin typeface="Times New Roman"/>
                <a:cs typeface="Times New Roman"/>
              </a:rPr>
              <a:t>corresponds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50" dirty="0">
                <a:latin typeface="Times New Roman"/>
                <a:cs typeface="Times New Roman"/>
              </a:rPr>
              <a:t>LOC,  </a:t>
            </a:r>
            <a:r>
              <a:rPr sz="2000" spc="75" dirty="0">
                <a:latin typeface="Times New Roman"/>
                <a:cs typeface="Times New Roman"/>
              </a:rPr>
              <a:t>which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40" dirty="0">
                <a:latin typeface="Times New Roman"/>
                <a:cs typeface="Times New Roman"/>
              </a:rPr>
              <a:t>clearly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insufficient</a:t>
            </a:r>
            <a:endParaRPr sz="2000">
              <a:latin typeface="Times New Roman"/>
              <a:cs typeface="Times New Roman"/>
            </a:endParaRPr>
          </a:p>
          <a:p>
            <a:pPr marL="489584" marR="218440" indent="-477520">
              <a:lnSpc>
                <a:spcPct val="100000"/>
              </a:lnSpc>
              <a:spcBef>
                <a:spcPts val="540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85" dirty="0">
                <a:latin typeface="Times New Roman"/>
                <a:cs typeface="Times New Roman"/>
              </a:rPr>
              <a:t>we </a:t>
            </a:r>
            <a:r>
              <a:rPr sz="2400" spc="130" dirty="0">
                <a:latin typeface="Times New Roman"/>
                <a:cs typeface="Times New Roman"/>
              </a:rPr>
              <a:t>want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30" dirty="0">
                <a:latin typeface="Times New Roman"/>
                <a:cs typeface="Times New Roman"/>
              </a:rPr>
              <a:t>be </a:t>
            </a:r>
            <a:r>
              <a:rPr sz="2400" spc="45" dirty="0">
                <a:latin typeface="Times New Roman"/>
                <a:cs typeface="Times New Roman"/>
              </a:rPr>
              <a:t>able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65" dirty="0">
                <a:latin typeface="Times New Roman"/>
                <a:cs typeface="Times New Roman"/>
              </a:rPr>
              <a:t>give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complete </a:t>
            </a:r>
            <a:r>
              <a:rPr sz="2400" spc="30" dirty="0">
                <a:latin typeface="Times New Roman"/>
                <a:cs typeface="Times New Roman"/>
              </a:rPr>
              <a:t>32-bit </a:t>
            </a:r>
            <a:r>
              <a:rPr sz="2400" spc="100" dirty="0">
                <a:latin typeface="Times New Roman"/>
                <a:cs typeface="Times New Roman"/>
              </a:rPr>
              <a:t>address </a:t>
            </a:r>
            <a:r>
              <a:rPr sz="2400" spc="55" dirty="0">
                <a:latin typeface="Times New Roman"/>
                <a:cs typeface="Times New Roman"/>
              </a:rPr>
              <a:t>in  </a:t>
            </a:r>
            <a:r>
              <a:rPr sz="2400" spc="95" dirty="0">
                <a:latin typeface="Times New Roman"/>
                <a:cs typeface="Times New Roman"/>
              </a:rPr>
              <a:t>the instruction,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95" dirty="0">
                <a:latin typeface="Times New Roman"/>
                <a:cs typeface="Times New Roman"/>
              </a:rPr>
              <a:t>instruction </a:t>
            </a:r>
            <a:r>
              <a:rPr sz="2400" spc="80" dirty="0">
                <a:latin typeface="Times New Roman"/>
                <a:cs typeface="Times New Roman"/>
              </a:rPr>
              <a:t>must </a:t>
            </a:r>
            <a:r>
              <a:rPr sz="2400" spc="85" dirty="0">
                <a:latin typeface="Times New Roman"/>
                <a:cs typeface="Times New Roman"/>
              </a:rPr>
              <a:t>have </a:t>
            </a:r>
            <a:r>
              <a:rPr sz="2400" spc="125" dirty="0">
                <a:latin typeface="Times New Roman"/>
                <a:cs typeface="Times New Roman"/>
              </a:rPr>
              <a:t>two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words</a:t>
            </a:r>
            <a:endParaRPr sz="2400">
              <a:latin typeface="Times New Roman"/>
              <a:cs typeface="Times New Roman"/>
            </a:endParaRPr>
          </a:p>
          <a:p>
            <a:pPr marL="482600" marR="841375" indent="-470534">
              <a:lnSpc>
                <a:spcPct val="100000"/>
              </a:lnSpc>
              <a:spcBef>
                <a:spcPts val="565"/>
              </a:spcBef>
              <a:buClr>
                <a:srgbClr val="009A00"/>
              </a:buClr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400" spc="5" dirty="0">
                <a:latin typeface="Times New Roman"/>
                <a:cs typeface="Times New Roman"/>
              </a:rPr>
              <a:t>If </a:t>
            </a:r>
            <a:r>
              <a:rPr sz="2400" spc="85" dirty="0">
                <a:latin typeface="Times New Roman"/>
                <a:cs typeface="Times New Roman"/>
              </a:rPr>
              <a:t>we </a:t>
            </a:r>
            <a:r>
              <a:rPr sz="2400" spc="130" dirty="0">
                <a:latin typeface="Times New Roman"/>
                <a:cs typeface="Times New Roman"/>
              </a:rPr>
              <a:t>want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20" dirty="0">
                <a:latin typeface="Times New Roman"/>
                <a:cs typeface="Times New Roman"/>
              </a:rPr>
              <a:t>handle </a:t>
            </a:r>
            <a:r>
              <a:rPr sz="2400" spc="75" dirty="0">
                <a:latin typeface="Times New Roman"/>
                <a:cs typeface="Times New Roman"/>
              </a:rPr>
              <a:t>this </a:t>
            </a:r>
            <a:r>
              <a:rPr sz="2400" spc="95" dirty="0">
                <a:latin typeface="Times New Roman"/>
                <a:cs typeface="Times New Roman"/>
              </a:rPr>
              <a:t>type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85" dirty="0">
                <a:latin typeface="Times New Roman"/>
                <a:cs typeface="Times New Roman"/>
              </a:rPr>
              <a:t>instructions: </a:t>
            </a:r>
            <a:r>
              <a:rPr sz="2400" spc="60" dirty="0">
                <a:latin typeface="Times New Roman"/>
                <a:cs typeface="Times New Roman"/>
              </a:rPr>
              <a:t>Move  </a:t>
            </a:r>
            <a:r>
              <a:rPr sz="2400" spc="45" dirty="0">
                <a:latin typeface="Times New Roman"/>
                <a:cs typeface="Times New Roman"/>
              </a:rPr>
              <a:t>LOC1,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LOC2</a:t>
            </a:r>
            <a:endParaRPr sz="2400">
              <a:latin typeface="Times New Roman"/>
              <a:cs typeface="Times New Roman"/>
            </a:endParaRPr>
          </a:p>
          <a:p>
            <a:pPr marL="927735" lvl="1" indent="-444500">
              <a:lnSpc>
                <a:spcPct val="100000"/>
              </a:lnSpc>
              <a:spcBef>
                <a:spcPts val="500"/>
              </a:spcBef>
              <a:buClr>
                <a:srgbClr val="009A00"/>
              </a:buClr>
              <a:buSzPct val="80000"/>
              <a:buFont typeface="Wingdings"/>
              <a:buChar char=""/>
              <a:tabLst>
                <a:tab pos="927735" algn="l"/>
                <a:tab pos="928369" algn="l"/>
              </a:tabLst>
            </a:pPr>
            <a:r>
              <a:rPr sz="2000" spc="65" dirty="0">
                <a:latin typeface="Times New Roman"/>
                <a:cs typeface="Times New Roman"/>
              </a:rPr>
              <a:t>An </a:t>
            </a:r>
            <a:r>
              <a:rPr sz="2000" spc="75" dirty="0">
                <a:latin typeface="Times New Roman"/>
                <a:cs typeface="Times New Roman"/>
              </a:rPr>
              <a:t>instruction </a:t>
            </a:r>
            <a:r>
              <a:rPr sz="2000" spc="65" dirty="0">
                <a:latin typeface="Times New Roman"/>
                <a:cs typeface="Times New Roman"/>
              </a:rPr>
              <a:t>must have </a:t>
            </a:r>
            <a:r>
              <a:rPr sz="2000" spc="75" dirty="0">
                <a:latin typeface="Times New Roman"/>
                <a:cs typeface="Times New Roman"/>
              </a:rPr>
              <a:t>three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words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117" y="10607"/>
            <a:ext cx="7360284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b="1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1AFDEA67-0B1C-48F3-BAC0-B95AACEB88B2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380413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221362" y="1036321"/>
            <a:ext cx="969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45" dirty="0">
                <a:latin typeface="Times New Roman"/>
                <a:cs typeface="Times New Roman"/>
              </a:rPr>
              <a:t>b</a:t>
            </a:r>
            <a:r>
              <a:rPr sz="1725" spc="67" baseline="-24154" dirty="0">
                <a:latin typeface="Times New Roman"/>
                <a:cs typeface="Times New Roman"/>
              </a:rPr>
              <a:t>3</a:t>
            </a:r>
            <a:r>
              <a:rPr sz="1725" spc="-270" baseline="-24154" dirty="0">
                <a:latin typeface="Times New Roman"/>
                <a:cs typeface="Times New Roman"/>
              </a:rPr>
              <a:t> </a:t>
            </a:r>
            <a:r>
              <a:rPr sz="2000" i="1" spc="70" dirty="0">
                <a:latin typeface="Times New Roman"/>
                <a:cs typeface="Times New Roman"/>
              </a:rPr>
              <a:t>b</a:t>
            </a:r>
            <a:r>
              <a:rPr sz="1725" spc="104" baseline="-24154" dirty="0">
                <a:latin typeface="Times New Roman"/>
                <a:cs typeface="Times New Roman"/>
              </a:rPr>
              <a:t>2</a:t>
            </a:r>
            <a:r>
              <a:rPr sz="1725" spc="-202" baseline="-24154" dirty="0">
                <a:latin typeface="Times New Roman"/>
                <a:cs typeface="Times New Roman"/>
              </a:rPr>
              <a:t> </a:t>
            </a:r>
            <a:r>
              <a:rPr sz="2000" i="1" spc="40" dirty="0">
                <a:latin typeface="Times New Roman"/>
                <a:cs typeface="Times New Roman"/>
              </a:rPr>
              <a:t>b</a:t>
            </a:r>
            <a:r>
              <a:rPr sz="1725" spc="60" baseline="-24154" dirty="0">
                <a:latin typeface="Times New Roman"/>
                <a:cs typeface="Times New Roman"/>
              </a:rPr>
              <a:t>1</a:t>
            </a:r>
            <a:r>
              <a:rPr sz="2000" i="1" spc="40" dirty="0">
                <a:latin typeface="Times New Roman"/>
                <a:cs typeface="Times New Roman"/>
              </a:rPr>
              <a:t>b</a:t>
            </a:r>
            <a:r>
              <a:rPr sz="1725" spc="60" baseline="-24154" dirty="0">
                <a:latin typeface="Times New Roman"/>
                <a:cs typeface="Times New Roman"/>
              </a:rPr>
              <a:t>0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335" y="939546"/>
            <a:ext cx="6624955" cy="0"/>
          </a:xfrm>
          <a:custGeom>
            <a:avLst/>
            <a:gdLst/>
            <a:ahLst/>
            <a:cxnLst/>
            <a:rect l="l" t="t" r="r" b="b"/>
            <a:pathLst>
              <a:path w="6624955">
                <a:moveTo>
                  <a:pt x="0" y="0"/>
                </a:moveTo>
                <a:lnTo>
                  <a:pt x="6624815" y="0"/>
                </a:lnTo>
              </a:path>
            </a:pathLst>
          </a:custGeom>
          <a:ln w="19050">
            <a:solidFill>
              <a:srgbClr val="013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3137" y="897128"/>
            <a:ext cx="1054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sign and  magnitude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33335" y="1409700"/>
          <a:ext cx="6624953" cy="4521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9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596"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10489" marB="0">
                    <a:lnT w="19050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10489" marB="0">
                    <a:lnT w="19050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10489" marB="0">
                    <a:lnT w="19050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T w="19050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T w="19050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115"/>
                        </a:lnSpc>
                        <a:spcBef>
                          <a:spcPts val="969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T w="19050">
                      <a:solidFill>
                        <a:srgbClr val="013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100"/>
                        </a:lnSpc>
                        <a:spcBef>
                          <a:spcPts val="9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T w="19050">
                      <a:solidFill>
                        <a:srgbClr val="0134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74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97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97"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0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97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97"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0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+0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97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97"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0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97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97"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0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0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074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697"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203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ts val="203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10367" y="1134863"/>
            <a:ext cx="1572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1’s-complement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0423" y="1112768"/>
            <a:ext cx="1572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2’s-complement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507" y="10607"/>
            <a:ext cx="2554605" cy="49186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 &amp; RISC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2552D3BF-C0A5-4272-8F4F-04B940BDEE83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2384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9485" y="663955"/>
            <a:ext cx="8174355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71450" indent="-470534" algn="just">
              <a:lnSpc>
                <a:spcPct val="100000"/>
              </a:lnSpc>
              <a:spcBef>
                <a:spcPts val="100"/>
              </a:spcBef>
              <a:buClr>
                <a:srgbClr val="009A00"/>
              </a:buClr>
              <a:buFont typeface="Wingdings"/>
              <a:buChar char=""/>
              <a:tabLst>
                <a:tab pos="491490" algn="l"/>
              </a:tabLst>
            </a:pPr>
            <a:r>
              <a:rPr sz="2400" spc="80" dirty="0">
                <a:latin typeface="Times New Roman"/>
                <a:cs typeface="Times New Roman"/>
              </a:rPr>
              <a:t>Using </a:t>
            </a:r>
            <a:r>
              <a:rPr sz="2400" spc="85" dirty="0">
                <a:latin typeface="Times New Roman"/>
                <a:cs typeface="Times New Roman"/>
              </a:rPr>
              <a:t>multiple </a:t>
            </a:r>
            <a:r>
              <a:rPr sz="2400" spc="105" dirty="0">
                <a:latin typeface="Times New Roman"/>
                <a:cs typeface="Times New Roman"/>
              </a:rPr>
              <a:t>words, </a:t>
            </a:r>
            <a:r>
              <a:rPr sz="2400" spc="85" dirty="0">
                <a:latin typeface="Times New Roman"/>
                <a:cs typeface="Times New Roman"/>
              </a:rPr>
              <a:t>we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114" dirty="0">
                <a:latin typeface="Times New Roman"/>
                <a:cs typeface="Times New Roman"/>
              </a:rPr>
              <a:t>implement </a:t>
            </a:r>
            <a:r>
              <a:rPr sz="2400" spc="85" dirty="0">
                <a:latin typeface="Times New Roman"/>
                <a:cs typeface="Times New Roman"/>
              </a:rPr>
              <a:t>quite complex  </a:t>
            </a:r>
            <a:r>
              <a:rPr sz="2400" spc="90" dirty="0">
                <a:latin typeface="Times New Roman"/>
                <a:cs typeface="Times New Roman"/>
              </a:rPr>
              <a:t>instructions, </a:t>
            </a:r>
            <a:r>
              <a:rPr sz="2400" spc="40" dirty="0">
                <a:latin typeface="Times New Roman"/>
                <a:cs typeface="Times New Roman"/>
              </a:rPr>
              <a:t>closely </a:t>
            </a:r>
            <a:r>
              <a:rPr sz="2400" spc="90" dirty="0">
                <a:latin typeface="Times New Roman"/>
                <a:cs typeface="Times New Roman"/>
              </a:rPr>
              <a:t>resembling </a:t>
            </a:r>
            <a:r>
              <a:rPr sz="2400" spc="100" dirty="0">
                <a:latin typeface="Times New Roman"/>
                <a:cs typeface="Times New Roman"/>
              </a:rPr>
              <a:t>operations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75" dirty="0">
                <a:latin typeface="Times New Roman"/>
                <a:cs typeface="Times New Roman"/>
              </a:rPr>
              <a:t>high-level  </a:t>
            </a:r>
            <a:r>
              <a:rPr sz="2400" spc="110" dirty="0">
                <a:latin typeface="Times New Roman"/>
                <a:cs typeface="Times New Roman"/>
              </a:rPr>
              <a:t>programming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489584" marR="5080" indent="-477520" algn="just">
              <a:lnSpc>
                <a:spcPct val="100000"/>
              </a:lnSpc>
              <a:spcBef>
                <a:spcPts val="555"/>
              </a:spcBef>
              <a:buClr>
                <a:srgbClr val="009A00"/>
              </a:buClr>
              <a:buFont typeface="Wingdings"/>
              <a:buChar char=""/>
              <a:tabLst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term </a:t>
            </a:r>
            <a:r>
              <a:rPr sz="24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complex </a:t>
            </a:r>
            <a:r>
              <a:rPr sz="2400" i="1" spc="30" dirty="0">
                <a:solidFill>
                  <a:srgbClr val="0033CC"/>
                </a:solidFill>
                <a:latin typeface="Times New Roman"/>
                <a:cs typeface="Times New Roman"/>
              </a:rPr>
              <a:t>instruction </a:t>
            </a:r>
            <a:r>
              <a:rPr sz="24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set </a:t>
            </a:r>
            <a:r>
              <a:rPr sz="24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computer </a:t>
            </a:r>
            <a:r>
              <a:rPr sz="2400" spc="20" dirty="0">
                <a:latin typeface="Times New Roman"/>
                <a:cs typeface="Times New Roman"/>
              </a:rPr>
              <a:t>(CISC) </a:t>
            </a:r>
            <a:r>
              <a:rPr sz="2400" spc="90" dirty="0">
                <a:latin typeface="Times New Roman"/>
                <a:cs typeface="Times New Roman"/>
              </a:rPr>
              <a:t>has </a:t>
            </a:r>
            <a:r>
              <a:rPr sz="2400" spc="70" dirty="0">
                <a:latin typeface="Times New Roman"/>
                <a:cs typeface="Times New Roman"/>
              </a:rPr>
              <a:t>been  </a:t>
            </a:r>
            <a:r>
              <a:rPr sz="2400" spc="95" dirty="0">
                <a:latin typeface="Times New Roman"/>
                <a:cs typeface="Times New Roman"/>
              </a:rPr>
              <a:t>used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60" dirty="0">
                <a:latin typeface="Times New Roman"/>
                <a:cs typeface="Times New Roman"/>
              </a:rPr>
              <a:t>refer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70" dirty="0">
                <a:latin typeface="Times New Roman"/>
                <a:cs typeface="Times New Roman"/>
              </a:rPr>
              <a:t>processors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spc="65" dirty="0">
                <a:latin typeface="Times New Roman"/>
                <a:cs typeface="Times New Roman"/>
              </a:rPr>
              <a:t>use </a:t>
            </a:r>
            <a:r>
              <a:rPr sz="2400" spc="95" dirty="0">
                <a:latin typeface="Times New Roman"/>
                <a:cs typeface="Times New Roman"/>
              </a:rPr>
              <a:t>instruction </a:t>
            </a:r>
            <a:r>
              <a:rPr sz="2400" spc="30" dirty="0">
                <a:latin typeface="Times New Roman"/>
                <a:cs typeface="Times New Roman"/>
              </a:rPr>
              <a:t>sets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75" dirty="0">
                <a:latin typeface="Times New Roman"/>
                <a:cs typeface="Times New Roman"/>
              </a:rPr>
              <a:t>this  </a:t>
            </a:r>
            <a:r>
              <a:rPr sz="2400" spc="95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 marL="483234" marR="158750" indent="-483234" algn="just">
              <a:lnSpc>
                <a:spcPct val="100000"/>
              </a:lnSpc>
              <a:spcBef>
                <a:spcPts val="560"/>
              </a:spcBef>
              <a:buClr>
                <a:srgbClr val="009A00"/>
              </a:buClr>
              <a:buFont typeface="Wingdings"/>
              <a:buChar char=""/>
              <a:tabLst>
                <a:tab pos="483234" algn="l"/>
              </a:tabLst>
            </a:pPr>
            <a:r>
              <a:rPr sz="2400" spc="80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restriction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spc="80" dirty="0">
                <a:latin typeface="Times New Roman"/>
                <a:cs typeface="Times New Roman"/>
              </a:rPr>
              <a:t>an </a:t>
            </a:r>
            <a:r>
              <a:rPr sz="2400" spc="100" dirty="0">
                <a:latin typeface="Times New Roman"/>
                <a:cs typeface="Times New Roman"/>
              </a:rPr>
              <a:t>instru </a:t>
            </a:r>
            <a:r>
              <a:rPr sz="2400" spc="65" dirty="0">
                <a:latin typeface="Times New Roman"/>
                <a:cs typeface="Times New Roman"/>
              </a:rPr>
              <a:t>ction </a:t>
            </a:r>
            <a:r>
              <a:rPr sz="2400" spc="80" dirty="0">
                <a:latin typeface="Times New Roman"/>
                <a:cs typeface="Times New Roman"/>
              </a:rPr>
              <a:t>must occupy only </a:t>
            </a:r>
            <a:r>
              <a:rPr sz="2400" spc="95" dirty="0">
                <a:latin typeface="Times New Roman"/>
                <a:cs typeface="Times New Roman"/>
              </a:rPr>
              <a:t>one  </a:t>
            </a:r>
            <a:r>
              <a:rPr sz="2400" spc="105" dirty="0">
                <a:latin typeface="Times New Roman"/>
                <a:cs typeface="Times New Roman"/>
              </a:rPr>
              <a:t>word </a:t>
            </a:r>
            <a:r>
              <a:rPr sz="2400" spc="90" dirty="0">
                <a:latin typeface="Times New Roman"/>
                <a:cs typeface="Times New Roman"/>
              </a:rPr>
              <a:t>has </a:t>
            </a:r>
            <a:r>
              <a:rPr sz="2400" spc="75" dirty="0">
                <a:latin typeface="Times New Roman"/>
                <a:cs typeface="Times New Roman"/>
              </a:rPr>
              <a:t>led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0" dirty="0">
                <a:latin typeface="Times New Roman"/>
                <a:cs typeface="Times New Roman"/>
              </a:rPr>
              <a:t>style </a:t>
            </a:r>
            <a:r>
              <a:rPr sz="2400" spc="25" dirty="0">
                <a:latin typeface="Times New Roman"/>
                <a:cs typeface="Times New Roman"/>
              </a:rPr>
              <a:t>of </a:t>
            </a:r>
            <a:r>
              <a:rPr sz="2400" spc="90" dirty="0">
                <a:latin typeface="Times New Roman"/>
                <a:cs typeface="Times New Roman"/>
              </a:rPr>
              <a:t>computers </a:t>
            </a:r>
            <a:r>
              <a:rPr sz="2400" spc="95" dirty="0">
                <a:latin typeface="Times New Roman"/>
                <a:cs typeface="Times New Roman"/>
              </a:rPr>
              <a:t>that </a:t>
            </a:r>
            <a:r>
              <a:rPr sz="2400" spc="85" dirty="0">
                <a:latin typeface="Times New Roman"/>
                <a:cs typeface="Times New Roman"/>
              </a:rPr>
              <a:t>have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become</a:t>
            </a:r>
            <a:endParaRPr sz="2400">
              <a:latin typeface="Times New Roman"/>
              <a:cs typeface="Times New Roman"/>
            </a:endParaRPr>
          </a:p>
          <a:p>
            <a:pPr marL="490855" algn="just">
              <a:lnSpc>
                <a:spcPts val="2875"/>
              </a:lnSpc>
            </a:pPr>
            <a:r>
              <a:rPr sz="2400" spc="145" dirty="0">
                <a:latin typeface="Times New Roman"/>
                <a:cs typeface="Times New Roman"/>
              </a:rPr>
              <a:t>known </a:t>
            </a:r>
            <a:r>
              <a:rPr sz="2400" spc="55" dirty="0">
                <a:latin typeface="Times New Roman"/>
                <a:cs typeface="Times New Roman"/>
              </a:rPr>
              <a:t>as </a:t>
            </a:r>
            <a:r>
              <a:rPr sz="24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reduced </a:t>
            </a:r>
            <a:r>
              <a:rPr sz="2400" i="1" spc="30" dirty="0">
                <a:solidFill>
                  <a:srgbClr val="0033CC"/>
                </a:solidFill>
                <a:latin typeface="Times New Roman"/>
                <a:cs typeface="Times New Roman"/>
              </a:rPr>
              <a:t>instruction </a:t>
            </a:r>
            <a:r>
              <a:rPr sz="24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set </a:t>
            </a:r>
            <a:r>
              <a:rPr sz="24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computer</a:t>
            </a:r>
            <a:r>
              <a:rPr sz="2400" i="1" spc="2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(RISC)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241" y="10607"/>
            <a:ext cx="4413250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2’s-Complement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7783217F-2BC4-4958-ACC3-42E9DEF2AA84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204200" y="6243638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256301" y="1060153"/>
            <a:ext cx="7833361" cy="495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1475" y="601471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33CC"/>
                </a:solidFill>
                <a:latin typeface="Arial"/>
                <a:cs typeface="Arial"/>
              </a:rPr>
              <a:t>+7+(-3)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4241" y="4135620"/>
            <a:ext cx="314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33CC"/>
                </a:solidFill>
                <a:latin typeface="Arial"/>
                <a:cs typeface="Arial"/>
              </a:rPr>
              <a:t>+7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9317" y="3749040"/>
            <a:ext cx="1659255" cy="566420"/>
          </a:xfrm>
          <a:custGeom>
            <a:avLst/>
            <a:gdLst/>
            <a:ahLst/>
            <a:cxnLst/>
            <a:rect l="l" t="t" r="r" b="b"/>
            <a:pathLst>
              <a:path w="1659255" h="566420">
                <a:moveTo>
                  <a:pt x="127253" y="77724"/>
                </a:moveTo>
                <a:lnTo>
                  <a:pt x="0" y="0"/>
                </a:lnTo>
                <a:lnTo>
                  <a:pt x="63245" y="135636"/>
                </a:lnTo>
                <a:lnTo>
                  <a:pt x="75437" y="124605"/>
                </a:lnTo>
                <a:lnTo>
                  <a:pt x="75437" y="105918"/>
                </a:lnTo>
                <a:lnTo>
                  <a:pt x="96012" y="86106"/>
                </a:lnTo>
                <a:lnTo>
                  <a:pt x="105832" y="97105"/>
                </a:lnTo>
                <a:lnTo>
                  <a:pt x="127253" y="77724"/>
                </a:lnTo>
                <a:close/>
              </a:path>
              <a:path w="1659255" h="566420">
                <a:moveTo>
                  <a:pt x="105832" y="97105"/>
                </a:moveTo>
                <a:lnTo>
                  <a:pt x="96012" y="86106"/>
                </a:lnTo>
                <a:lnTo>
                  <a:pt x="75437" y="105918"/>
                </a:lnTo>
                <a:lnTo>
                  <a:pt x="84667" y="116254"/>
                </a:lnTo>
                <a:lnTo>
                  <a:pt x="105832" y="97105"/>
                </a:lnTo>
                <a:close/>
              </a:path>
              <a:path w="1659255" h="566420">
                <a:moveTo>
                  <a:pt x="84667" y="116254"/>
                </a:moveTo>
                <a:lnTo>
                  <a:pt x="75437" y="105918"/>
                </a:lnTo>
                <a:lnTo>
                  <a:pt x="75437" y="124605"/>
                </a:lnTo>
                <a:lnTo>
                  <a:pt x="84667" y="116254"/>
                </a:lnTo>
                <a:close/>
              </a:path>
              <a:path w="1659255" h="566420">
                <a:moveTo>
                  <a:pt x="1658873" y="518160"/>
                </a:moveTo>
                <a:lnTo>
                  <a:pt x="1655825" y="489204"/>
                </a:lnTo>
                <a:lnTo>
                  <a:pt x="1518665" y="504444"/>
                </a:lnTo>
                <a:lnTo>
                  <a:pt x="1382268" y="518922"/>
                </a:lnTo>
                <a:lnTo>
                  <a:pt x="1315212" y="524256"/>
                </a:lnTo>
                <a:lnTo>
                  <a:pt x="1248918" y="529589"/>
                </a:lnTo>
                <a:lnTo>
                  <a:pt x="1183385" y="533400"/>
                </a:lnTo>
                <a:lnTo>
                  <a:pt x="1118615" y="536448"/>
                </a:lnTo>
                <a:lnTo>
                  <a:pt x="1055370" y="537972"/>
                </a:lnTo>
                <a:lnTo>
                  <a:pt x="992885" y="537210"/>
                </a:lnTo>
                <a:lnTo>
                  <a:pt x="931926" y="534924"/>
                </a:lnTo>
                <a:lnTo>
                  <a:pt x="872489" y="530351"/>
                </a:lnTo>
                <a:lnTo>
                  <a:pt x="814577" y="524256"/>
                </a:lnTo>
                <a:lnTo>
                  <a:pt x="758951" y="515112"/>
                </a:lnTo>
                <a:lnTo>
                  <a:pt x="704850" y="503682"/>
                </a:lnTo>
                <a:lnTo>
                  <a:pt x="653033" y="489965"/>
                </a:lnTo>
                <a:lnTo>
                  <a:pt x="603503" y="473201"/>
                </a:lnTo>
                <a:lnTo>
                  <a:pt x="555497" y="453389"/>
                </a:lnTo>
                <a:lnTo>
                  <a:pt x="509015" y="431292"/>
                </a:lnTo>
                <a:lnTo>
                  <a:pt x="464057" y="406146"/>
                </a:lnTo>
                <a:lnTo>
                  <a:pt x="400050" y="365760"/>
                </a:lnTo>
                <a:lnTo>
                  <a:pt x="358901" y="336042"/>
                </a:lnTo>
                <a:lnTo>
                  <a:pt x="299465" y="288036"/>
                </a:lnTo>
                <a:lnTo>
                  <a:pt x="261365" y="254508"/>
                </a:lnTo>
                <a:lnTo>
                  <a:pt x="224027" y="219456"/>
                </a:lnTo>
                <a:lnTo>
                  <a:pt x="187451" y="182880"/>
                </a:lnTo>
                <a:lnTo>
                  <a:pt x="150875" y="145542"/>
                </a:lnTo>
                <a:lnTo>
                  <a:pt x="115062" y="107442"/>
                </a:lnTo>
                <a:lnTo>
                  <a:pt x="105832" y="97105"/>
                </a:lnTo>
                <a:lnTo>
                  <a:pt x="84667" y="116254"/>
                </a:lnTo>
                <a:lnTo>
                  <a:pt x="130301" y="165354"/>
                </a:lnTo>
                <a:lnTo>
                  <a:pt x="166877" y="203454"/>
                </a:lnTo>
                <a:lnTo>
                  <a:pt x="204215" y="240030"/>
                </a:lnTo>
                <a:lnTo>
                  <a:pt x="223265" y="257556"/>
                </a:lnTo>
                <a:lnTo>
                  <a:pt x="242315" y="275844"/>
                </a:lnTo>
                <a:lnTo>
                  <a:pt x="281177" y="310134"/>
                </a:lnTo>
                <a:lnTo>
                  <a:pt x="342138" y="358901"/>
                </a:lnTo>
                <a:lnTo>
                  <a:pt x="384047" y="389382"/>
                </a:lnTo>
                <a:lnTo>
                  <a:pt x="427481" y="417575"/>
                </a:lnTo>
                <a:lnTo>
                  <a:pt x="473201" y="444246"/>
                </a:lnTo>
                <a:lnTo>
                  <a:pt x="519683" y="468630"/>
                </a:lnTo>
                <a:lnTo>
                  <a:pt x="568451" y="489965"/>
                </a:lnTo>
                <a:lnTo>
                  <a:pt x="618744" y="509015"/>
                </a:lnTo>
                <a:lnTo>
                  <a:pt x="698753" y="531876"/>
                </a:lnTo>
                <a:lnTo>
                  <a:pt x="754379" y="543306"/>
                </a:lnTo>
                <a:lnTo>
                  <a:pt x="811529" y="552450"/>
                </a:lnTo>
                <a:lnTo>
                  <a:pt x="870203" y="559308"/>
                </a:lnTo>
                <a:lnTo>
                  <a:pt x="931163" y="563880"/>
                </a:lnTo>
                <a:lnTo>
                  <a:pt x="992885" y="565404"/>
                </a:lnTo>
                <a:lnTo>
                  <a:pt x="1055370" y="566165"/>
                </a:lnTo>
                <a:lnTo>
                  <a:pt x="1120139" y="564642"/>
                </a:lnTo>
                <a:lnTo>
                  <a:pt x="1184909" y="562356"/>
                </a:lnTo>
                <a:lnTo>
                  <a:pt x="1251203" y="558546"/>
                </a:lnTo>
                <a:lnTo>
                  <a:pt x="1317497" y="553212"/>
                </a:lnTo>
                <a:lnTo>
                  <a:pt x="1385315" y="547115"/>
                </a:lnTo>
                <a:lnTo>
                  <a:pt x="1521713" y="533400"/>
                </a:lnTo>
                <a:lnTo>
                  <a:pt x="1658873" y="518160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114" y="4279646"/>
            <a:ext cx="1844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33CC"/>
                </a:solidFill>
                <a:latin typeface="Arial"/>
                <a:cs typeface="Arial"/>
              </a:rPr>
              <a:t>13 </a:t>
            </a:r>
            <a:r>
              <a:rPr sz="2000" b="1" spc="-10" dirty="0">
                <a:solidFill>
                  <a:srgbClr val="0033CC"/>
                </a:solidFill>
                <a:latin typeface="Arial"/>
                <a:cs typeface="Arial"/>
              </a:rPr>
              <a:t>(1101)</a:t>
            </a:r>
            <a:r>
              <a:rPr sz="2000" b="1" spc="-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3CC"/>
                </a:solidFill>
                <a:latin typeface="Arial"/>
                <a:cs typeface="Arial"/>
              </a:rPr>
              <a:t>steps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1146" y="2875288"/>
            <a:ext cx="314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+4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063" y="10607"/>
            <a:ext cx="7439659" cy="491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2’s</a:t>
            </a:r>
            <a:r>
              <a:rPr b="1" spc="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7181850" y="6235700"/>
            <a:ext cx="145415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fld id="{A16EC7C7-EBF9-49D5-AEA7-20F6F81054BA}" type="datetime1">
              <a:rPr lang="en-US" spc="10" smtClean="0"/>
              <a:t>9/10/2022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280400" y="6235700"/>
            <a:ext cx="255587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3638"/>
            <a:ext cx="29432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mtClean="0"/>
              <a:t>COOS Unit 1 Basic Structure of Computers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1080347" y="943167"/>
            <a:ext cx="6469936" cy="4629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4838</Words>
  <Application>Microsoft Office PowerPoint</Application>
  <PresentationFormat>Custom</PresentationFormat>
  <Paragraphs>1391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Unit 1 Part –II  Machine Instructions &amp;  Programs</vt:lpstr>
      <vt:lpstr>Outline</vt:lpstr>
      <vt:lpstr>Computer System</vt:lpstr>
      <vt:lpstr>Number Representation</vt:lpstr>
      <vt:lpstr>PowerPoint Presentation</vt:lpstr>
      <vt:lpstr>Number Systems</vt:lpstr>
      <vt:lpstr>An Example of Number Representations</vt:lpstr>
      <vt:lpstr>2’s-Complement System</vt:lpstr>
      <vt:lpstr>Addition of Numbers in 2’s Complement</vt:lpstr>
      <vt:lpstr>Sign Extension of 2’s Complement</vt:lpstr>
      <vt:lpstr>Memory Locations</vt:lpstr>
      <vt:lpstr>Memory Addresses</vt:lpstr>
      <vt:lpstr>PowerPoint Presentation</vt:lpstr>
      <vt:lpstr>Memory Words</vt:lpstr>
      <vt:lpstr>Big-Endian &amp; Little-Endian Assignments</vt:lpstr>
      <vt:lpstr>Memory Operation</vt:lpstr>
      <vt:lpstr>Instructions</vt:lpstr>
      <vt:lpstr>C = A + B</vt:lpstr>
      <vt:lpstr>Assembly Language Notation</vt:lpstr>
      <vt:lpstr>Assembly Language Notation</vt:lpstr>
      <vt:lpstr>Instruction Execution</vt:lpstr>
      <vt:lpstr>A Program for  C=[A]+[B]</vt:lpstr>
      <vt:lpstr>Straight-Line Sequencing</vt:lpstr>
      <vt:lpstr>Branching</vt:lpstr>
      <vt:lpstr>Condition Codes</vt:lpstr>
      <vt:lpstr>Addressing Modes</vt:lpstr>
      <vt:lpstr>Generic Addressing Modes</vt:lpstr>
      <vt:lpstr>Register, Absolute and Immediate Modes</vt:lpstr>
      <vt:lpstr>Indirection and Pointers</vt:lpstr>
      <vt:lpstr>Two Types of Indirect Addressing</vt:lpstr>
      <vt:lpstr>Register Indirect Addressing Diagram</vt:lpstr>
      <vt:lpstr>Using Indirect Addressing in a Program</vt:lpstr>
      <vt:lpstr>Indexing and Arrays</vt:lpstr>
      <vt:lpstr>Indexed Addressing</vt:lpstr>
      <vt:lpstr>Indexed Addressing</vt:lpstr>
      <vt:lpstr>An Example for Indexed Addressing</vt:lpstr>
      <vt:lpstr>Variations of Indexed Addressing Mode</vt:lpstr>
      <vt:lpstr>Additional Modes</vt:lpstr>
      <vt:lpstr>An Example of Autoincrement Addressing</vt:lpstr>
      <vt:lpstr>Assembly Language</vt:lpstr>
      <vt:lpstr>Assembler Directives</vt:lpstr>
      <vt:lpstr>Assembler</vt:lpstr>
      <vt:lpstr>Number Notation</vt:lpstr>
      <vt:lpstr>Basic Input/Output Operations</vt:lpstr>
      <vt:lpstr>Wait Loop</vt:lpstr>
      <vt:lpstr>Memory-Mapped I/O</vt:lpstr>
      <vt:lpstr>Read and Write Programs</vt:lpstr>
      <vt:lpstr>Stacks and Queues</vt:lpstr>
      <vt:lpstr>A Stack of Words in the Memory</vt:lpstr>
      <vt:lpstr>Push and Pop Operations</vt:lpstr>
      <vt:lpstr>Examples</vt:lpstr>
      <vt:lpstr>Checking for Empty and Full Errors</vt:lpstr>
      <vt:lpstr>Subroutines</vt:lpstr>
      <vt:lpstr>Subroutine Linkage</vt:lpstr>
      <vt:lpstr>Subroutine Nesting</vt:lpstr>
      <vt:lpstr>Example of Subroutine Nesting</vt:lpstr>
      <vt:lpstr>Example of Subroutine Nesting</vt:lpstr>
      <vt:lpstr>Parameter Passing</vt:lpstr>
      <vt:lpstr>Passing Parameters with Registers</vt:lpstr>
      <vt:lpstr>Passing Parameters with Stack</vt:lpstr>
      <vt:lpstr>Stack Frame</vt:lpstr>
      <vt:lpstr>Shift Instructions</vt:lpstr>
      <vt:lpstr>Rotate Instructions</vt:lpstr>
      <vt:lpstr>Linked List</vt:lpstr>
      <vt:lpstr>A List of Student Test Scores</vt:lpstr>
      <vt:lpstr>Encoding of Machine Instructions</vt:lpstr>
      <vt:lpstr>Examples</vt:lpstr>
      <vt:lpstr>Encoding Instructions into 32-bit Words</vt:lpstr>
      <vt:lpstr>Encoding Instructions into 32-bit Words</vt:lpstr>
      <vt:lpstr>CISC &amp; RISC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Part –II Machine Instructions &amp;  Programs</dc:title>
  <cp:lastModifiedBy>Riddhi</cp:lastModifiedBy>
  <cp:revision>48</cp:revision>
  <dcterms:created xsi:type="dcterms:W3CDTF">2022-08-20T04:37:28Z</dcterms:created>
  <dcterms:modified xsi:type="dcterms:W3CDTF">2022-09-10T07:07:04Z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2005-09-25T00:00:00Z</vt:filetime>
  </property>
  <property fmtid="{D5CDD505-2E9C-101B-9397-08002B2CF9AE}" pid="3" name="LastSaved">
    <vt:filetime>2022-08-20T00:00:00Z</vt:filetime>
  </property>
</Properties>
</file>