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84" r:id="rId4"/>
    <p:sldId id="258" r:id="rId5"/>
    <p:sldId id="260" r:id="rId6"/>
    <p:sldId id="259" r:id="rId7"/>
    <p:sldId id="292" r:id="rId8"/>
    <p:sldId id="291" r:id="rId9"/>
    <p:sldId id="293" r:id="rId10"/>
    <p:sldId id="294" r:id="rId11"/>
    <p:sldId id="295" r:id="rId12"/>
    <p:sldId id="263"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BCA3F7-977B-4083-8AE5-C9CA3BE46DDC}">
  <a:tblStyle styleId="{43BCA3F7-977B-4083-8AE5-C9CA3BE46D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710" autoAdjust="0"/>
  </p:normalViewPr>
  <p:slideViewPr>
    <p:cSldViewPr snapToGrid="0">
      <p:cViewPr varScale="1">
        <p:scale>
          <a:sx n="100" d="100"/>
          <a:sy n="100" d="100"/>
        </p:scale>
        <p:origin x="893" y="67"/>
      </p:cViewPr>
      <p:guideLst>
        <p:guide orient="horz" pos="625"/>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362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931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bcecd75a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bcecd75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6bcecd75a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6bcecd75a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16bcecd75ae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16bcecd75a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a87eb868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a87eb868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2150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80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2825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cs231n.stanford.edu/" TargetMode="External"/><Relationship Id="rId3" Type="http://schemas.openxmlformats.org/officeDocument/2006/relationships/hyperlink" Target="https://www.kaggle.com/datasets/salader/dogs-vs-cats" TargetMode="External"/><Relationship Id="rId7" Type="http://schemas.openxmlformats.org/officeDocument/2006/relationships/hyperlink" Target="https://towardsdatascience.com/"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docs.opencv.org/master/d9/df8/tutorial_root.html" TargetMode="External"/><Relationship Id="rId5" Type="http://schemas.openxmlformats.org/officeDocument/2006/relationships/hyperlink" Target="https://keras.io/" TargetMode="External"/><Relationship Id="rId4" Type="http://schemas.openxmlformats.org/officeDocument/2006/relationships/hyperlink" Target="https://www.tensorflow.org/tutorial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4139149" y="928938"/>
            <a:ext cx="4291500" cy="24543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a:t>CAT V.s. DOG</a:t>
            </a:r>
            <a:br>
              <a:rPr lang="en" sz="5000" dirty="0"/>
            </a:br>
            <a:r>
              <a:rPr lang="en" sz="5000" dirty="0"/>
              <a:t>Classification using CNN</a:t>
            </a:r>
            <a:endParaRPr sz="5000" dirty="0"/>
          </a:p>
        </p:txBody>
      </p:sp>
      <p:sp>
        <p:nvSpPr>
          <p:cNvPr id="58" name="Google Shape;58;p15"/>
          <p:cNvSpPr txBox="1">
            <a:spLocks noGrp="1"/>
          </p:cNvSpPr>
          <p:nvPr>
            <p:ph type="subTitle" idx="1"/>
          </p:nvPr>
        </p:nvSpPr>
        <p:spPr>
          <a:xfrm>
            <a:off x="4253425" y="3346645"/>
            <a:ext cx="4291500" cy="14006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Shreerang Mhatre – 52</a:t>
            </a:r>
          </a:p>
          <a:p>
            <a:pPr marL="0" lvl="0" indent="0" algn="l" rtl="0">
              <a:spcBef>
                <a:spcPts val="0"/>
              </a:spcBef>
              <a:spcAft>
                <a:spcPts val="0"/>
              </a:spcAft>
              <a:buNone/>
            </a:pPr>
            <a:r>
              <a:rPr lang="en" dirty="0"/>
              <a:t>Sarvesh Gurav – 44</a:t>
            </a:r>
          </a:p>
          <a:p>
            <a:pPr marL="0" lvl="0" indent="0" algn="l" rtl="0">
              <a:spcBef>
                <a:spcPts val="0"/>
              </a:spcBef>
              <a:spcAft>
                <a:spcPts val="0"/>
              </a:spcAft>
              <a:buNone/>
            </a:pPr>
            <a:r>
              <a:rPr lang="en" dirty="0"/>
              <a:t>Tanvi Kariyappa – 56</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Guide- Prof. Anjali Purohit</a:t>
            </a:r>
          </a:p>
          <a:p>
            <a:pPr marL="0" lvl="0" indent="0" algn="l" rtl="0">
              <a:spcBef>
                <a:spcPts val="0"/>
              </a:spcBef>
              <a:spcAft>
                <a:spcPts val="0"/>
              </a:spcAft>
              <a:buNone/>
            </a:pPr>
            <a:r>
              <a:rPr lang="en" dirty="0"/>
              <a:t>Course - AIML</a:t>
            </a:r>
            <a:endParaRPr dirty="0"/>
          </a:p>
        </p:txBody>
      </p:sp>
      <p:pic>
        <p:nvPicPr>
          <p:cNvPr id="59" name="Google Shape;59;p15"/>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20000" y="873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Output recived from untrained data</a:t>
            </a:r>
            <a:endParaRPr dirty="0"/>
          </a:p>
        </p:txBody>
      </p:sp>
      <p:pic>
        <p:nvPicPr>
          <p:cNvPr id="3" name="Picture 2">
            <a:extLst>
              <a:ext uri="{FF2B5EF4-FFF2-40B4-BE49-F238E27FC236}">
                <a16:creationId xmlns:a16="http://schemas.microsoft.com/office/drawing/2014/main" id="{4BB8BBC8-34BC-CF05-FE75-23CBB3EFAF89}"/>
              </a:ext>
            </a:extLst>
          </p:cNvPr>
          <p:cNvPicPr>
            <a:picLocks noChangeAspect="1"/>
          </p:cNvPicPr>
          <p:nvPr/>
        </p:nvPicPr>
        <p:blipFill rotWithShape="1">
          <a:blip r:embed="rId3"/>
          <a:srcRect l="2333" t="15012" r="58667" b="7358"/>
          <a:stretch/>
        </p:blipFill>
        <p:spPr>
          <a:xfrm>
            <a:off x="792480" y="822960"/>
            <a:ext cx="3566160" cy="3992880"/>
          </a:xfrm>
          <a:prstGeom prst="rect">
            <a:avLst/>
          </a:prstGeom>
        </p:spPr>
      </p:pic>
      <p:pic>
        <p:nvPicPr>
          <p:cNvPr id="5" name="Picture 4">
            <a:extLst>
              <a:ext uri="{FF2B5EF4-FFF2-40B4-BE49-F238E27FC236}">
                <a16:creationId xmlns:a16="http://schemas.microsoft.com/office/drawing/2014/main" id="{75A64206-2DE8-DD7A-FDEC-71E0738DAEA2}"/>
              </a:ext>
            </a:extLst>
          </p:cNvPr>
          <p:cNvPicPr>
            <a:picLocks noChangeAspect="1"/>
          </p:cNvPicPr>
          <p:nvPr/>
        </p:nvPicPr>
        <p:blipFill rotWithShape="1">
          <a:blip r:embed="rId4"/>
          <a:srcRect l="2333" t="16000" r="59446" b="6371"/>
          <a:stretch/>
        </p:blipFill>
        <p:spPr>
          <a:xfrm>
            <a:off x="4785362" y="822960"/>
            <a:ext cx="3495040" cy="3992880"/>
          </a:xfrm>
          <a:prstGeom prst="rect">
            <a:avLst/>
          </a:prstGeom>
        </p:spPr>
      </p:pic>
    </p:spTree>
    <p:extLst>
      <p:ext uri="{BB962C8B-B14F-4D97-AF65-F5344CB8AC3E}">
        <p14:creationId xmlns:p14="http://schemas.microsoft.com/office/powerpoint/2010/main" val="112994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20000" y="3581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92" name="Google Shape;92;p18"/>
          <p:cNvSpPr txBox="1"/>
          <p:nvPr/>
        </p:nvSpPr>
        <p:spPr>
          <a:xfrm>
            <a:off x="556955" y="1293424"/>
            <a:ext cx="8333046" cy="3491936"/>
          </a:xfrm>
          <a:prstGeom prst="rect">
            <a:avLst/>
          </a:prstGeom>
          <a:noFill/>
          <a:ln>
            <a:noFill/>
          </a:ln>
        </p:spPr>
        <p:txBody>
          <a:bodyPr spcFirstLastPara="1" wrap="square" lIns="91425" tIns="91425" rIns="91425" bIns="91425" anchor="b" anchorCtr="0">
            <a:noAutofit/>
          </a:bodyPr>
          <a:lstStyle/>
          <a:p>
            <a:r>
              <a:rPr lang="en-US" b="1" i="0" dirty="0">
                <a:solidFill>
                  <a:srgbClr val="D1D5DB"/>
                </a:solidFill>
                <a:effectLst/>
                <a:latin typeface="Söhne"/>
              </a:rPr>
              <a:t>In conclusion, the Convolutional Neural Network (CNN) developed for the Cat vs. Dog classification project represents a powerful solution for image recognition tasks. The meticulously crafted architecture, with its convolutional layers extracting hierarchical features and pooling layers aiding in spatial down-sampling, showcases the effectiveness of CNNs in capturing intricate patterns within images. The incorporation of batch normalization and dropout layers contributes to the model's stability and generalization performance. This project not only leverages essential technologies such as TensorFlow, </a:t>
            </a:r>
            <a:r>
              <a:rPr lang="en-US" b="1" i="0" dirty="0" err="1">
                <a:solidFill>
                  <a:srgbClr val="D1D5DB"/>
                </a:solidFill>
                <a:effectLst/>
                <a:latin typeface="Söhne"/>
              </a:rPr>
              <a:t>Keras</a:t>
            </a:r>
            <a:r>
              <a:rPr lang="en-US" b="1" i="0" dirty="0">
                <a:solidFill>
                  <a:srgbClr val="D1D5DB"/>
                </a:solidFill>
                <a:effectLst/>
                <a:latin typeface="Söhne"/>
              </a:rPr>
              <a:t>, and OpenCV but also utilizes the Kaggle platform for access to a rich dataset and collaborative development. As a testament to the success of CNNs, the model demonstrates the ability to discern between cats and dogs with high accuracy. Going forward, the lessons learned from this project can be extended to broader applications, highlighting the versatility and potency of CNNs in diverse image classification endeavors.</a:t>
            </a:r>
          </a:p>
          <a:p>
            <a:endParaRPr lang="en-US" b="1" i="0" dirty="0">
              <a:solidFill>
                <a:srgbClr val="D1D5DB"/>
              </a:solidFill>
              <a:effectLst/>
              <a:latin typeface="Söhne"/>
            </a:endParaRPr>
          </a:p>
          <a:p>
            <a:endParaRPr lang="en-US" b="1" i="0" dirty="0">
              <a:solidFill>
                <a:srgbClr val="D1D5DB"/>
              </a:solidFill>
              <a:effectLst/>
              <a:latin typeface="Söhne"/>
            </a:endParaRPr>
          </a:p>
          <a:p>
            <a:endParaRPr lang="en-US" b="1" i="0" dirty="0">
              <a:solidFill>
                <a:srgbClr val="D1D5DB"/>
              </a:solidFill>
              <a:effectLst/>
              <a:latin typeface="Söhne"/>
            </a:endParaRPr>
          </a:p>
          <a:p>
            <a:endParaRPr lang="en-US" b="1" i="0" dirty="0">
              <a:solidFill>
                <a:srgbClr val="D1D5DB"/>
              </a:solidFill>
              <a:effectLst/>
              <a:latin typeface="Söhne"/>
            </a:endParaRPr>
          </a:p>
          <a:p>
            <a:endParaRPr lang="en-US" b="1" i="0" dirty="0">
              <a:solidFill>
                <a:srgbClr val="D1D5DB"/>
              </a:solidFill>
              <a:effectLst/>
              <a:latin typeface="Söhne"/>
            </a:endParaRPr>
          </a:p>
          <a:p>
            <a:endParaRPr lang="en-US" b="1" i="0" dirty="0">
              <a:solidFill>
                <a:srgbClr val="D1D5DB"/>
              </a:solidFill>
              <a:effectLst/>
              <a:latin typeface="Söhne"/>
            </a:endParaRPr>
          </a:p>
        </p:txBody>
      </p:sp>
    </p:spTree>
    <p:extLst>
      <p:ext uri="{BB962C8B-B14F-4D97-AF65-F5344CB8AC3E}">
        <p14:creationId xmlns:p14="http://schemas.microsoft.com/office/powerpoint/2010/main" val="3895235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pSp>
        <p:nvGrpSpPr>
          <p:cNvPr id="238" name="Google Shape;238;p22"/>
          <p:cNvGrpSpPr/>
          <p:nvPr/>
        </p:nvGrpSpPr>
        <p:grpSpPr>
          <a:xfrm>
            <a:off x="5319291" y="1712236"/>
            <a:ext cx="3612901" cy="1924724"/>
            <a:chOff x="233350" y="949250"/>
            <a:chExt cx="7137300" cy="3802300"/>
          </a:xfrm>
        </p:grpSpPr>
        <p:sp>
          <p:nvSpPr>
            <p:cNvPr id="239" name="Google Shape;239;p22"/>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22"/>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Resources:</a:t>
            </a:r>
            <a:endParaRPr dirty="0"/>
          </a:p>
        </p:txBody>
      </p:sp>
      <p:sp>
        <p:nvSpPr>
          <p:cNvPr id="303" name="Google Shape;303;p22"/>
          <p:cNvSpPr txBox="1"/>
          <p:nvPr/>
        </p:nvSpPr>
        <p:spPr>
          <a:xfrm>
            <a:off x="720099" y="1373930"/>
            <a:ext cx="4605715" cy="323007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latin typeface="Fira Sans Condensed"/>
                <a:ea typeface="Fira Sans Condensed"/>
                <a:cs typeface="Fira Sans Condensed"/>
                <a:sym typeface="Fira Sans Condensed"/>
                <a:hlinkClick r:id="rId3"/>
              </a:rPr>
              <a:t>https://www.kaggle.com/datasets/salader/dogs-vs-cats</a:t>
            </a:r>
            <a:r>
              <a:rPr lang="en-US" dirty="0">
                <a:solidFill>
                  <a:schemeClr val="lt2"/>
                </a:solidFill>
                <a:latin typeface="Fira Sans Condensed"/>
                <a:ea typeface="Fira Sans Condensed"/>
                <a:cs typeface="Fira Sans Condensed"/>
                <a:sym typeface="Fira Sans Condensed"/>
              </a:rPr>
              <a:t> </a:t>
            </a:r>
          </a:p>
          <a:p>
            <a:pPr marL="0" lvl="0" indent="0" algn="l" rtl="0">
              <a:spcBef>
                <a:spcPts val="0"/>
              </a:spcBef>
              <a:spcAft>
                <a:spcPts val="0"/>
              </a:spcAft>
              <a:buNone/>
            </a:pPr>
            <a:endParaRPr lang="en-US" dirty="0">
              <a:solidFill>
                <a:schemeClr val="lt2"/>
              </a:solidFill>
              <a:latin typeface="Fira Sans Condensed"/>
              <a:ea typeface="Fira Sans Condensed"/>
              <a:cs typeface="Fira Sans Condensed"/>
              <a:sym typeface="Fira Sans Condensed"/>
              <a:hlinkClick r:id="rId4"/>
            </a:endParaRPr>
          </a:p>
          <a:p>
            <a:pPr marL="0" lvl="0" indent="0" algn="l" rtl="0">
              <a:spcBef>
                <a:spcPts val="0"/>
              </a:spcBef>
              <a:spcAft>
                <a:spcPts val="0"/>
              </a:spcAft>
              <a:buNone/>
            </a:pPr>
            <a:r>
              <a:rPr lang="en-US" dirty="0">
                <a:solidFill>
                  <a:schemeClr val="lt2"/>
                </a:solidFill>
                <a:latin typeface="Fira Sans Condensed"/>
                <a:ea typeface="Fira Sans Condensed"/>
                <a:cs typeface="Fira Sans Condensed"/>
                <a:sym typeface="Fira Sans Condensed"/>
                <a:hlinkClick r:id="rId4"/>
              </a:rPr>
              <a:t>https://www.tensorflow.org/tutorials</a:t>
            </a:r>
            <a:r>
              <a:rPr lang="en-US" dirty="0">
                <a:solidFill>
                  <a:schemeClr val="lt2"/>
                </a:solidFill>
                <a:latin typeface="Fira Sans Condensed"/>
                <a:ea typeface="Fira Sans Condensed"/>
                <a:cs typeface="Fira Sans Condensed"/>
                <a:sym typeface="Fira Sans Condensed"/>
              </a:rPr>
              <a:t> </a:t>
            </a:r>
          </a:p>
          <a:p>
            <a:pPr marL="0" lvl="0" indent="0" algn="l" rtl="0">
              <a:spcBef>
                <a:spcPts val="0"/>
              </a:spcBef>
              <a:spcAft>
                <a:spcPts val="0"/>
              </a:spcAft>
              <a:buNone/>
            </a:pPr>
            <a:r>
              <a:rPr lang="en-US" dirty="0">
                <a:solidFill>
                  <a:schemeClr val="lt2"/>
                </a:solidFill>
                <a:latin typeface="Fira Sans Condensed"/>
                <a:ea typeface="Fira Sans Condensed"/>
                <a:cs typeface="Fira Sans Condensed"/>
                <a:sym typeface="Fira Sans Condensed"/>
                <a:hlinkClick r:id="rId5"/>
              </a:rPr>
              <a:t>https://keras.io/</a:t>
            </a:r>
            <a:r>
              <a:rPr lang="en-US" dirty="0">
                <a:solidFill>
                  <a:schemeClr val="lt2"/>
                </a:solidFill>
                <a:latin typeface="Fira Sans Condensed"/>
                <a:ea typeface="Fira Sans Condensed"/>
                <a:cs typeface="Fira Sans Condensed"/>
                <a:sym typeface="Fira Sans Condensed"/>
              </a:rPr>
              <a:t> </a:t>
            </a:r>
          </a:p>
          <a:p>
            <a:pPr marL="0" lvl="0" indent="0" algn="l" rtl="0">
              <a:spcBef>
                <a:spcPts val="0"/>
              </a:spcBef>
              <a:spcAft>
                <a:spcPts val="0"/>
              </a:spcAft>
              <a:buNone/>
            </a:pPr>
            <a:r>
              <a:rPr lang="en-US" dirty="0">
                <a:solidFill>
                  <a:schemeClr val="lt2"/>
                </a:solidFill>
                <a:latin typeface="Fira Sans Condensed"/>
                <a:ea typeface="Fira Sans Condensed"/>
                <a:cs typeface="Fira Sans Condensed"/>
                <a:sym typeface="Fira Sans Condensed"/>
                <a:hlinkClick r:id="rId6"/>
              </a:rPr>
              <a:t>https://docs.opencv.org/master/d9/df8/tutorial_root.html</a:t>
            </a:r>
            <a:r>
              <a:rPr lang="en-US" dirty="0">
                <a:solidFill>
                  <a:schemeClr val="lt2"/>
                </a:solidFill>
                <a:latin typeface="Fira Sans Condensed"/>
                <a:ea typeface="Fira Sans Condensed"/>
                <a:cs typeface="Fira Sans Condensed"/>
                <a:sym typeface="Fira Sans Condensed"/>
              </a:rPr>
              <a:t> </a:t>
            </a:r>
          </a:p>
          <a:p>
            <a:pPr marL="0" lvl="0" indent="0" algn="l" rtl="0">
              <a:spcBef>
                <a:spcPts val="0"/>
              </a:spcBef>
              <a:spcAft>
                <a:spcPts val="0"/>
              </a:spcAft>
              <a:buNone/>
            </a:pPr>
            <a:endParaRPr lang="en-US" dirty="0">
              <a:solidFill>
                <a:schemeClr val="lt2"/>
              </a:solidFill>
              <a:latin typeface="Fira Sans Condensed"/>
              <a:ea typeface="Fira Sans Condensed"/>
              <a:cs typeface="Fira Sans Condensed"/>
              <a:sym typeface="Fira Sans Condensed"/>
            </a:endParaRPr>
          </a:p>
          <a:p>
            <a:pPr marL="0" lvl="0" indent="0" algn="l" rtl="0">
              <a:spcBef>
                <a:spcPts val="0"/>
              </a:spcBef>
              <a:spcAft>
                <a:spcPts val="0"/>
              </a:spcAft>
              <a:buNone/>
            </a:pPr>
            <a:r>
              <a:rPr lang="en-US" dirty="0">
                <a:solidFill>
                  <a:schemeClr val="lt2"/>
                </a:solidFill>
                <a:latin typeface="Fira Sans Condensed"/>
                <a:ea typeface="Fira Sans Condensed"/>
                <a:cs typeface="Fira Sans Condensed"/>
                <a:sym typeface="Fira Sans Condensed"/>
                <a:hlinkClick r:id="rId7"/>
              </a:rPr>
              <a:t>https://towardsdatascience.com/</a:t>
            </a:r>
            <a:r>
              <a:rPr lang="en-US" dirty="0">
                <a:solidFill>
                  <a:schemeClr val="lt2"/>
                </a:solidFill>
                <a:latin typeface="Fira Sans Condensed"/>
                <a:ea typeface="Fira Sans Condensed"/>
                <a:cs typeface="Fira Sans Condensed"/>
                <a:sym typeface="Fira Sans Condensed"/>
              </a:rPr>
              <a:t> </a:t>
            </a:r>
          </a:p>
          <a:p>
            <a:pPr marL="0" lvl="0" indent="0" algn="l" rtl="0">
              <a:spcBef>
                <a:spcPts val="0"/>
              </a:spcBef>
              <a:spcAft>
                <a:spcPts val="0"/>
              </a:spcAft>
              <a:buNone/>
            </a:pPr>
            <a:r>
              <a:rPr lang="en-US" dirty="0">
                <a:solidFill>
                  <a:schemeClr val="lt2"/>
                </a:solidFill>
                <a:latin typeface="Fira Sans Condensed"/>
                <a:ea typeface="Fira Sans Condensed"/>
                <a:cs typeface="Fira Sans Condensed"/>
                <a:sym typeface="Fira Sans Condensed"/>
                <a:hlinkClick r:id="rId8"/>
              </a:rPr>
              <a:t>http://cs231n.stanford.edu/</a:t>
            </a:r>
            <a:r>
              <a:rPr lang="en-US" dirty="0">
                <a:solidFill>
                  <a:schemeClr val="lt2"/>
                </a:solidFill>
                <a:latin typeface="Fira Sans Condensed"/>
                <a:ea typeface="Fira Sans Condensed"/>
                <a:cs typeface="Fira Sans Condensed"/>
                <a:sym typeface="Fira Sans Condensed"/>
              </a:rPr>
              <a:t> </a:t>
            </a:r>
            <a:endParaRPr dirty="0">
              <a:solidFill>
                <a:schemeClr val="lt2"/>
              </a:solidFill>
              <a:latin typeface="Fira Sans Condensed"/>
              <a:ea typeface="Fira Sans Condensed"/>
              <a:cs typeface="Fira Sans Condensed"/>
              <a:sym typeface="Fira Sans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6"/>
          <p:cNvSpPr txBox="1">
            <a:spLocks noGrp="1"/>
          </p:cNvSpPr>
          <p:nvPr>
            <p:ph type="title"/>
          </p:nvPr>
        </p:nvSpPr>
        <p:spPr>
          <a:xfrm>
            <a:off x="2589540" y="2245561"/>
            <a:ext cx="3577580" cy="13705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Thankyou</a:t>
            </a:r>
            <a:endParaRPr sz="6000" dirty="0"/>
          </a:p>
        </p:txBody>
      </p:sp>
      <p:pic>
        <p:nvPicPr>
          <p:cNvPr id="495" name="Google Shape;495;p26"/>
          <p:cNvPicPr preferRelativeResize="0"/>
          <p:nvPr/>
        </p:nvPicPr>
        <p:blipFill>
          <a:blip r:embed="rId3">
            <a:alphaModFix/>
          </a:blip>
          <a:stretch>
            <a:fillRect/>
          </a:stretch>
        </p:blipFill>
        <p:spPr>
          <a:xfrm>
            <a:off x="5212856" y="1157300"/>
            <a:ext cx="2721328" cy="1570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sz="3000" dirty="0"/>
          </a:p>
        </p:txBody>
      </p:sp>
      <p:sp>
        <p:nvSpPr>
          <p:cNvPr id="65" name="Google Shape;65;p16"/>
          <p:cNvSpPr txBox="1">
            <a:spLocks noGrp="1"/>
          </p:cNvSpPr>
          <p:nvPr>
            <p:ph type="body" idx="1"/>
          </p:nvPr>
        </p:nvSpPr>
        <p:spPr>
          <a:xfrm>
            <a:off x="1115100" y="1152475"/>
            <a:ext cx="7244040" cy="2375586"/>
          </a:xfrm>
          <a:prstGeom prst="rect">
            <a:avLst/>
          </a:prstGeom>
        </p:spPr>
        <p:txBody>
          <a:bodyPr spcFirstLastPara="1" wrap="square" lIns="91425" tIns="91425" rIns="91425" bIns="91425" anchor="t" anchorCtr="0">
            <a:noAutofit/>
          </a:bodyPr>
          <a:lstStyle/>
          <a:p>
            <a:pPr marL="139700" indent="0" algn="l">
              <a:buNone/>
            </a:pPr>
            <a:r>
              <a:rPr lang="en-US" b="0" i="0" dirty="0">
                <a:solidFill>
                  <a:srgbClr val="D1D5DB"/>
                </a:solidFill>
                <a:effectLst/>
                <a:latin typeface="Söhne"/>
              </a:rPr>
              <a:t>In recent years, machine learning and deep learning techniques have made remarkable strides in image classification tasks, enabling computers to recognize and categorize objects in images with high accuracy. One popular and interesting application of these technologies is the classification of images into different categories, such as distinguishing between cats and dogs.</a:t>
            </a:r>
          </a:p>
          <a:p>
            <a:pPr marL="139700" indent="0" algn="l">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This project focuses on building a Cat vs. Dog classification system using Convolutional Neural Networks (CNNs) in Google Collab. The dataset for this project is sourced from Kaggle, a well-known platform for machine learning competitions and datasets. The dataset consists of a large collection of labeled images of cats and dogs, providing a diverse set of examples for training and evaluating the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43"/>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Workflow of the Project</a:t>
            </a:r>
            <a:endParaRPr dirty="0"/>
          </a:p>
        </p:txBody>
      </p:sp>
      <p:grpSp>
        <p:nvGrpSpPr>
          <p:cNvPr id="1310" name="Google Shape;1310;p43"/>
          <p:cNvGrpSpPr/>
          <p:nvPr/>
        </p:nvGrpSpPr>
        <p:grpSpPr>
          <a:xfrm>
            <a:off x="758365" y="2817868"/>
            <a:ext cx="1820254" cy="795204"/>
            <a:chOff x="726152" y="1879229"/>
            <a:chExt cx="2321752" cy="795204"/>
          </a:xfrm>
        </p:grpSpPr>
        <p:sp>
          <p:nvSpPr>
            <p:cNvPr id="1311" name="Google Shape;1311;p43"/>
            <p:cNvSpPr txBox="1"/>
            <p:nvPr/>
          </p:nvSpPr>
          <p:spPr>
            <a:xfrm flipH="1">
              <a:off x="726152" y="1879229"/>
              <a:ext cx="2315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Data Preparation</a:t>
              </a:r>
              <a:endParaRPr sz="2400" b="1" dirty="0">
                <a:solidFill>
                  <a:schemeClr val="lt2"/>
                </a:solidFill>
                <a:latin typeface="Rajdhani"/>
                <a:ea typeface="Rajdhani"/>
                <a:cs typeface="Rajdhani"/>
                <a:sym typeface="Rajdhani"/>
              </a:endParaRPr>
            </a:p>
          </p:txBody>
        </p:sp>
        <p:sp>
          <p:nvSpPr>
            <p:cNvPr id="1312" name="Google Shape;1312;p43"/>
            <p:cNvSpPr txBox="1"/>
            <p:nvPr/>
          </p:nvSpPr>
          <p:spPr>
            <a:xfrm flipH="1">
              <a:off x="732504" y="2189933"/>
              <a:ext cx="2315400" cy="4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 Assigning label </a:t>
              </a:r>
            </a:p>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(0-cat, 1- dog)</a:t>
              </a:r>
            </a:p>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-resizing each image in the dataset to same reducing anomolies </a:t>
              </a:r>
              <a:endParaRPr dirty="0">
                <a:solidFill>
                  <a:schemeClr val="lt2"/>
                </a:solidFill>
                <a:latin typeface="Fira Sans Condensed"/>
                <a:ea typeface="Fira Sans Condensed"/>
                <a:cs typeface="Fira Sans Condensed"/>
                <a:sym typeface="Fira Sans Condensed"/>
              </a:endParaRPr>
            </a:p>
          </p:txBody>
        </p:sp>
      </p:grpSp>
      <p:grpSp>
        <p:nvGrpSpPr>
          <p:cNvPr id="1314" name="Google Shape;1314;p43"/>
          <p:cNvGrpSpPr/>
          <p:nvPr/>
        </p:nvGrpSpPr>
        <p:grpSpPr>
          <a:xfrm>
            <a:off x="2706177" y="1734925"/>
            <a:ext cx="1820194" cy="795137"/>
            <a:chOff x="761173" y="2729529"/>
            <a:chExt cx="2321676" cy="795137"/>
          </a:xfrm>
        </p:grpSpPr>
        <p:sp>
          <p:nvSpPr>
            <p:cNvPr id="1315" name="Google Shape;1315;p43"/>
            <p:cNvSpPr txBox="1"/>
            <p:nvPr/>
          </p:nvSpPr>
          <p:spPr>
            <a:xfrm flipH="1">
              <a:off x="767449" y="2729529"/>
              <a:ext cx="2315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ML Model</a:t>
              </a:r>
              <a:endParaRPr sz="2400" b="1" dirty="0">
                <a:solidFill>
                  <a:schemeClr val="lt2"/>
                </a:solidFill>
                <a:latin typeface="Rajdhani"/>
                <a:ea typeface="Rajdhani"/>
                <a:cs typeface="Rajdhani"/>
                <a:sym typeface="Rajdhani"/>
              </a:endParaRPr>
            </a:p>
          </p:txBody>
        </p:sp>
        <p:sp>
          <p:nvSpPr>
            <p:cNvPr id="1316" name="Google Shape;1316;p43"/>
            <p:cNvSpPr txBox="1"/>
            <p:nvPr/>
          </p:nvSpPr>
          <p:spPr>
            <a:xfrm flipH="1">
              <a:off x="761173" y="3040166"/>
              <a:ext cx="2315400" cy="4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latin typeface="Fira Sans Condensed"/>
                  <a:ea typeface="Fira Sans Condensed"/>
                  <a:cs typeface="Fira Sans Condensed"/>
                  <a:sym typeface="Fira Sans Condensed"/>
                </a:rPr>
                <a:t>-Normalizing the dataset</a:t>
              </a:r>
            </a:p>
            <a:p>
              <a:pPr marL="0" lvl="0" indent="0" algn="ctr" rtl="0">
                <a:spcBef>
                  <a:spcPts val="0"/>
                </a:spcBef>
                <a:spcAft>
                  <a:spcPts val="0"/>
                </a:spcAft>
                <a:buNone/>
              </a:pPr>
              <a:r>
                <a:rPr lang="en-US" dirty="0">
                  <a:solidFill>
                    <a:schemeClr val="lt2"/>
                  </a:solidFill>
                  <a:latin typeface="Fira Sans Condensed"/>
                  <a:ea typeface="Fira Sans Condensed"/>
                  <a:cs typeface="Fira Sans Condensed"/>
                  <a:sym typeface="Fira Sans Condensed"/>
                </a:rPr>
                <a:t>-CNN Model for Classification and training Model</a:t>
              </a:r>
            </a:p>
          </p:txBody>
        </p:sp>
      </p:grpSp>
      <p:grpSp>
        <p:nvGrpSpPr>
          <p:cNvPr id="1318" name="Google Shape;1318;p43"/>
          <p:cNvGrpSpPr/>
          <p:nvPr/>
        </p:nvGrpSpPr>
        <p:grpSpPr>
          <a:xfrm>
            <a:off x="4620089" y="2480022"/>
            <a:ext cx="1815274" cy="1212281"/>
            <a:chOff x="713225" y="1875419"/>
            <a:chExt cx="2315400" cy="1212281"/>
          </a:xfrm>
        </p:grpSpPr>
        <p:sp>
          <p:nvSpPr>
            <p:cNvPr id="1319" name="Google Shape;1319;p43"/>
            <p:cNvSpPr txBox="1"/>
            <p:nvPr/>
          </p:nvSpPr>
          <p:spPr>
            <a:xfrm flipH="1">
              <a:off x="713225" y="1875419"/>
              <a:ext cx="2315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Training</a:t>
              </a:r>
              <a:endParaRPr sz="2400" b="1" dirty="0">
                <a:solidFill>
                  <a:schemeClr val="lt2"/>
                </a:solidFill>
                <a:latin typeface="Rajdhani"/>
                <a:ea typeface="Rajdhani"/>
                <a:cs typeface="Rajdhani"/>
                <a:sym typeface="Rajdhani"/>
              </a:endParaRPr>
            </a:p>
          </p:txBody>
        </p:sp>
        <p:sp>
          <p:nvSpPr>
            <p:cNvPr id="1320" name="Google Shape;1320;p43"/>
            <p:cNvSpPr txBox="1"/>
            <p:nvPr/>
          </p:nvSpPr>
          <p:spPr>
            <a:xfrm flipH="1">
              <a:off x="713225" y="2134034"/>
              <a:ext cx="2315400" cy="9536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-Training the Model using multiple epochs</a:t>
              </a:r>
            </a:p>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a:t>
              </a:r>
              <a:r>
                <a:rPr lang="en-US" dirty="0">
                  <a:solidFill>
                    <a:schemeClr val="lt2"/>
                  </a:solidFill>
                  <a:latin typeface="Fira Sans Condensed"/>
                  <a:ea typeface="Fira Sans Condensed"/>
                  <a:cs typeface="Fira Sans Condensed"/>
                  <a:sym typeface="Fira Sans Condensed"/>
                </a:rPr>
                <a:t>Visualizing the trained set </a:t>
              </a:r>
              <a:endParaRPr lang="en" dirty="0">
                <a:solidFill>
                  <a:schemeClr val="lt2"/>
                </a:solidFill>
                <a:latin typeface="Fira Sans Condensed"/>
                <a:ea typeface="Fira Sans Condensed"/>
                <a:cs typeface="Fira Sans Condensed"/>
                <a:sym typeface="Fira Sans Condensed"/>
              </a:endParaRPr>
            </a:p>
          </p:txBody>
        </p:sp>
      </p:grpSp>
      <p:sp>
        <p:nvSpPr>
          <p:cNvPr id="1322" name="Google Shape;1322;p43"/>
          <p:cNvSpPr/>
          <p:nvPr/>
        </p:nvSpPr>
        <p:spPr>
          <a:xfrm rot="10800000">
            <a:off x="6484674" y="2871507"/>
            <a:ext cx="1909006" cy="955096"/>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chemeClr val="lt2"/>
          </a:solidFill>
          <a:ln w="19050" cap="rnd" cmpd="sng">
            <a:solidFill>
              <a:schemeClr val="lt2"/>
            </a:solidFill>
            <a:prstDash val="dash"/>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3"/>
          <p:cNvSpPr/>
          <p:nvPr/>
        </p:nvSpPr>
        <p:spPr>
          <a:xfrm rot="10800000">
            <a:off x="4573201" y="1927914"/>
            <a:ext cx="1909049" cy="953666"/>
          </a:xfrm>
          <a:custGeom>
            <a:avLst/>
            <a:gdLst/>
            <a:ahLst/>
            <a:cxnLst/>
            <a:rect l="l" t="t" r="r" b="b"/>
            <a:pathLst>
              <a:path w="44066" h="22017" fill="none" extrusionOk="0">
                <a:moveTo>
                  <a:pt x="44065" y="1"/>
                </a:moveTo>
                <a:cubicBezTo>
                  <a:pt x="44065" y="12176"/>
                  <a:pt x="34191" y="22016"/>
                  <a:pt x="22049" y="22016"/>
                </a:cubicBezTo>
                <a:cubicBezTo>
                  <a:pt x="9874" y="22016"/>
                  <a:pt x="0" y="12176"/>
                  <a:pt x="0" y="1"/>
                </a:cubicBezTo>
              </a:path>
            </a:pathLst>
          </a:custGeom>
          <a:solidFill>
            <a:schemeClr val="lt2"/>
          </a:solidFill>
          <a:ln w="19050" cap="rnd" cmpd="sng">
            <a:solidFill>
              <a:schemeClr val="lt2"/>
            </a:solidFill>
            <a:prstDash val="dash"/>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3"/>
          <p:cNvSpPr/>
          <p:nvPr/>
        </p:nvSpPr>
        <p:spPr>
          <a:xfrm rot="10800000">
            <a:off x="2661771" y="2871507"/>
            <a:ext cx="1909006" cy="955096"/>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chemeClr val="lt2"/>
          </a:solidFill>
          <a:ln w="19050" cap="rnd" cmpd="sng">
            <a:solidFill>
              <a:schemeClr val="lt2"/>
            </a:solidFill>
            <a:prstDash val="dash"/>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3"/>
          <p:cNvSpPr/>
          <p:nvPr/>
        </p:nvSpPr>
        <p:spPr>
          <a:xfrm rot="10800000">
            <a:off x="750298" y="1927914"/>
            <a:ext cx="1909049" cy="953666"/>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chemeClr val="lt2"/>
          </a:solidFill>
          <a:ln w="19050" cap="rnd" cmpd="sng">
            <a:solidFill>
              <a:schemeClr val="lt2"/>
            </a:solidFill>
            <a:prstDash val="dash"/>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3"/>
          <p:cNvSpPr/>
          <p:nvPr/>
        </p:nvSpPr>
        <p:spPr>
          <a:xfrm rot="10800000">
            <a:off x="6397730" y="2776039"/>
            <a:ext cx="159037" cy="159009"/>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3"/>
          <p:cNvSpPr/>
          <p:nvPr/>
        </p:nvSpPr>
        <p:spPr>
          <a:xfrm rot="10800000">
            <a:off x="4488802" y="2776039"/>
            <a:ext cx="158994" cy="159009"/>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2579832" y="2776039"/>
            <a:ext cx="158994" cy="159009"/>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1" name="Google Shape;1331;p43"/>
          <p:cNvGrpSpPr/>
          <p:nvPr/>
        </p:nvGrpSpPr>
        <p:grpSpPr>
          <a:xfrm>
            <a:off x="6531540" y="1635469"/>
            <a:ext cx="1815274" cy="739275"/>
            <a:chOff x="713225" y="1875419"/>
            <a:chExt cx="2315400" cy="739275"/>
          </a:xfrm>
        </p:grpSpPr>
        <p:sp>
          <p:nvSpPr>
            <p:cNvPr id="1332" name="Google Shape;1332;p43"/>
            <p:cNvSpPr txBox="1"/>
            <p:nvPr/>
          </p:nvSpPr>
          <p:spPr>
            <a:xfrm flipH="1">
              <a:off x="713225" y="1875419"/>
              <a:ext cx="2315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Testing</a:t>
              </a:r>
              <a:endParaRPr sz="2400" b="1" dirty="0">
                <a:solidFill>
                  <a:schemeClr val="lt2"/>
                </a:solidFill>
                <a:latin typeface="Rajdhani"/>
                <a:ea typeface="Rajdhani"/>
                <a:cs typeface="Rajdhani"/>
                <a:sym typeface="Rajdhani"/>
              </a:endParaRPr>
            </a:p>
          </p:txBody>
        </p:sp>
        <p:sp>
          <p:nvSpPr>
            <p:cNvPr id="1333" name="Google Shape;1333;p43"/>
            <p:cNvSpPr txBox="1"/>
            <p:nvPr/>
          </p:nvSpPr>
          <p:spPr>
            <a:xfrm flipH="1">
              <a:off x="713225" y="2130194"/>
              <a:ext cx="2315400" cy="4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-Testing new dataset one the deployed model </a:t>
              </a:r>
            </a:p>
            <a:p>
              <a:pPr marL="0" lvl="0" indent="0" algn="ctr" rtl="0">
                <a:spcBef>
                  <a:spcPts val="0"/>
                </a:spcBef>
                <a:spcAft>
                  <a:spcPts val="0"/>
                </a:spcAft>
                <a:buNone/>
              </a:pPr>
              <a:r>
                <a:rPr lang="en" dirty="0">
                  <a:solidFill>
                    <a:schemeClr val="lt2"/>
                  </a:solidFill>
                  <a:latin typeface="Fira Sans Condensed"/>
                  <a:ea typeface="Fira Sans Condensed"/>
                  <a:cs typeface="Fira Sans Condensed"/>
                  <a:sym typeface="Fira Sans Condensed"/>
                </a:rPr>
                <a:t>-Observing output and accuracy</a:t>
              </a:r>
              <a:endParaRPr dirty="0">
                <a:solidFill>
                  <a:schemeClr val="lt2"/>
                </a:solidFill>
                <a:latin typeface="Fira Sans Condensed"/>
                <a:ea typeface="Fira Sans Condensed"/>
                <a:cs typeface="Fira Sans Condensed"/>
                <a:sym typeface="Fira Sans Condensed"/>
              </a:endParaRPr>
            </a:p>
          </p:txBody>
        </p:sp>
      </p:grpSp>
      <p:grpSp>
        <p:nvGrpSpPr>
          <p:cNvPr id="2" name="Google Shape;1178;p39">
            <a:extLst>
              <a:ext uri="{FF2B5EF4-FFF2-40B4-BE49-F238E27FC236}">
                <a16:creationId xmlns:a16="http://schemas.microsoft.com/office/drawing/2014/main" id="{DD580066-9A67-D06E-8830-15F44447624A}"/>
              </a:ext>
            </a:extLst>
          </p:cNvPr>
          <p:cNvGrpSpPr/>
          <p:nvPr/>
        </p:nvGrpSpPr>
        <p:grpSpPr>
          <a:xfrm>
            <a:off x="1707046" y="1492547"/>
            <a:ext cx="301861" cy="332871"/>
            <a:chOff x="1396957" y="4287365"/>
            <a:chExt cx="301861" cy="332871"/>
          </a:xfrm>
        </p:grpSpPr>
        <p:sp>
          <p:nvSpPr>
            <p:cNvPr id="3" name="Google Shape;1179;p39">
              <a:extLst>
                <a:ext uri="{FF2B5EF4-FFF2-40B4-BE49-F238E27FC236}">
                  <a16:creationId xmlns:a16="http://schemas.microsoft.com/office/drawing/2014/main" id="{9E21189C-FF6D-7DE6-8177-91C9999FE431}"/>
                </a:ext>
              </a:extLst>
            </p:cNvPr>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80;p39">
              <a:extLst>
                <a:ext uri="{FF2B5EF4-FFF2-40B4-BE49-F238E27FC236}">
                  <a16:creationId xmlns:a16="http://schemas.microsoft.com/office/drawing/2014/main" id="{5E142D3A-FEB2-80A7-4745-C3EF9E47B3A7}"/>
                </a:ext>
              </a:extLst>
            </p:cNvPr>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81;p39">
              <a:extLst>
                <a:ext uri="{FF2B5EF4-FFF2-40B4-BE49-F238E27FC236}">
                  <a16:creationId xmlns:a16="http://schemas.microsoft.com/office/drawing/2014/main" id="{620DA7FB-3703-84BE-0144-290D3908D0E2}"/>
                </a:ext>
              </a:extLst>
            </p:cNvPr>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82;p39">
              <a:extLst>
                <a:ext uri="{FF2B5EF4-FFF2-40B4-BE49-F238E27FC236}">
                  <a16:creationId xmlns:a16="http://schemas.microsoft.com/office/drawing/2014/main" id="{35A94FEF-3371-9485-2D62-3A0C6E9FE74A}"/>
                </a:ext>
              </a:extLst>
            </p:cNvPr>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83;p39">
              <a:extLst>
                <a:ext uri="{FF2B5EF4-FFF2-40B4-BE49-F238E27FC236}">
                  <a16:creationId xmlns:a16="http://schemas.microsoft.com/office/drawing/2014/main" id="{18F9B48E-EAB6-426B-055D-77CEB456E313}"/>
                </a:ext>
              </a:extLst>
            </p:cNvPr>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84;p39">
              <a:extLst>
                <a:ext uri="{FF2B5EF4-FFF2-40B4-BE49-F238E27FC236}">
                  <a16:creationId xmlns:a16="http://schemas.microsoft.com/office/drawing/2014/main" id="{11BE7681-41C6-03B8-E29C-2675EA035255}"/>
                </a:ext>
              </a:extLst>
            </p:cNvPr>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5;p39">
              <a:extLst>
                <a:ext uri="{FF2B5EF4-FFF2-40B4-BE49-F238E27FC236}">
                  <a16:creationId xmlns:a16="http://schemas.microsoft.com/office/drawing/2014/main" id="{B2BDB9F5-C547-5D8D-D159-F62FAD5D7F63}"/>
                </a:ext>
              </a:extLst>
            </p:cNvPr>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6;p39">
              <a:extLst>
                <a:ext uri="{FF2B5EF4-FFF2-40B4-BE49-F238E27FC236}">
                  <a16:creationId xmlns:a16="http://schemas.microsoft.com/office/drawing/2014/main" id="{21AD2F12-76FA-A123-F098-6D9DAA52CBE1}"/>
                </a:ext>
              </a:extLst>
            </p:cNvPr>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87;p39">
              <a:extLst>
                <a:ext uri="{FF2B5EF4-FFF2-40B4-BE49-F238E27FC236}">
                  <a16:creationId xmlns:a16="http://schemas.microsoft.com/office/drawing/2014/main" id="{AB1BC266-C840-2F56-6436-1D26D8012819}"/>
                </a:ext>
              </a:extLst>
            </p:cNvPr>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88;p39">
              <a:extLst>
                <a:ext uri="{FF2B5EF4-FFF2-40B4-BE49-F238E27FC236}">
                  <a16:creationId xmlns:a16="http://schemas.microsoft.com/office/drawing/2014/main" id="{16EA246C-8183-0C34-8B60-CBC945979286}"/>
                </a:ext>
              </a:extLst>
            </p:cNvPr>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9;p39">
              <a:extLst>
                <a:ext uri="{FF2B5EF4-FFF2-40B4-BE49-F238E27FC236}">
                  <a16:creationId xmlns:a16="http://schemas.microsoft.com/office/drawing/2014/main" id="{05D1221F-6032-DD26-2CFB-54289A7EADF2}"/>
                </a:ext>
              </a:extLst>
            </p:cNvPr>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90;p39">
              <a:extLst>
                <a:ext uri="{FF2B5EF4-FFF2-40B4-BE49-F238E27FC236}">
                  <a16:creationId xmlns:a16="http://schemas.microsoft.com/office/drawing/2014/main" id="{9933F2A1-CE36-F1E0-615F-6FD08E118358}"/>
                </a:ext>
              </a:extLst>
            </p:cNvPr>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1;p39">
              <a:extLst>
                <a:ext uri="{FF2B5EF4-FFF2-40B4-BE49-F238E27FC236}">
                  <a16:creationId xmlns:a16="http://schemas.microsoft.com/office/drawing/2014/main" id="{5A37AAC0-85DD-7EB8-53A4-8D68DF069482}"/>
                </a:ext>
              </a:extLst>
            </p:cNvPr>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2;p39">
              <a:extLst>
                <a:ext uri="{FF2B5EF4-FFF2-40B4-BE49-F238E27FC236}">
                  <a16:creationId xmlns:a16="http://schemas.microsoft.com/office/drawing/2014/main" id="{65C9A87C-B75F-07FE-22C6-21042CEA9318}"/>
                </a:ext>
              </a:extLst>
            </p:cNvPr>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3;p39">
              <a:extLst>
                <a:ext uri="{FF2B5EF4-FFF2-40B4-BE49-F238E27FC236}">
                  <a16:creationId xmlns:a16="http://schemas.microsoft.com/office/drawing/2014/main" id="{B532C619-BFD8-C473-0BB9-C409E53E72CA}"/>
                </a:ext>
              </a:extLst>
            </p:cNvPr>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194;p39">
            <a:extLst>
              <a:ext uri="{FF2B5EF4-FFF2-40B4-BE49-F238E27FC236}">
                <a16:creationId xmlns:a16="http://schemas.microsoft.com/office/drawing/2014/main" id="{D22C5E1A-13C4-3ABD-361D-6398FA6AD9FD}"/>
              </a:ext>
            </a:extLst>
          </p:cNvPr>
          <p:cNvGrpSpPr/>
          <p:nvPr/>
        </p:nvGrpSpPr>
        <p:grpSpPr>
          <a:xfrm>
            <a:off x="1322303" y="2092669"/>
            <a:ext cx="382519" cy="350682"/>
            <a:chOff x="2903337" y="4279032"/>
            <a:chExt cx="382519" cy="350682"/>
          </a:xfrm>
        </p:grpSpPr>
        <p:sp>
          <p:nvSpPr>
            <p:cNvPr id="19" name="Google Shape;1195;p39">
              <a:extLst>
                <a:ext uri="{FF2B5EF4-FFF2-40B4-BE49-F238E27FC236}">
                  <a16:creationId xmlns:a16="http://schemas.microsoft.com/office/drawing/2014/main" id="{48249C2A-F726-6485-9DE1-604EE6BC0718}"/>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6;p39">
              <a:extLst>
                <a:ext uri="{FF2B5EF4-FFF2-40B4-BE49-F238E27FC236}">
                  <a16:creationId xmlns:a16="http://schemas.microsoft.com/office/drawing/2014/main" id="{29922F87-6867-0714-D30F-3A3757461286}"/>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97;p39">
              <a:extLst>
                <a:ext uri="{FF2B5EF4-FFF2-40B4-BE49-F238E27FC236}">
                  <a16:creationId xmlns:a16="http://schemas.microsoft.com/office/drawing/2014/main" id="{3852A3B3-5B1B-9584-BE98-4D66C94C801A}"/>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8;p39">
              <a:extLst>
                <a:ext uri="{FF2B5EF4-FFF2-40B4-BE49-F238E27FC236}">
                  <a16:creationId xmlns:a16="http://schemas.microsoft.com/office/drawing/2014/main" id="{3D973217-AB4B-6B82-E1FF-12D674CFF0E9}"/>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9;p39">
              <a:extLst>
                <a:ext uri="{FF2B5EF4-FFF2-40B4-BE49-F238E27FC236}">
                  <a16:creationId xmlns:a16="http://schemas.microsoft.com/office/drawing/2014/main" id="{DF86E3BB-1812-B3FA-091B-F63F24453B8C}"/>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0;p39">
              <a:extLst>
                <a:ext uri="{FF2B5EF4-FFF2-40B4-BE49-F238E27FC236}">
                  <a16:creationId xmlns:a16="http://schemas.microsoft.com/office/drawing/2014/main" id="{46677CE8-298C-F6F6-AFFF-D56324BDACDE}"/>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01;p39">
              <a:extLst>
                <a:ext uri="{FF2B5EF4-FFF2-40B4-BE49-F238E27FC236}">
                  <a16:creationId xmlns:a16="http://schemas.microsoft.com/office/drawing/2014/main" id="{9DDCFE9A-11CF-095D-D8E8-39A44BE33F28}"/>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2;p39">
              <a:extLst>
                <a:ext uri="{FF2B5EF4-FFF2-40B4-BE49-F238E27FC236}">
                  <a16:creationId xmlns:a16="http://schemas.microsoft.com/office/drawing/2014/main" id="{BD6336CB-E33A-688E-DD36-E14F3C1F89C3}"/>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3;p39">
              <a:extLst>
                <a:ext uri="{FF2B5EF4-FFF2-40B4-BE49-F238E27FC236}">
                  <a16:creationId xmlns:a16="http://schemas.microsoft.com/office/drawing/2014/main" id="{CEE791BA-D925-65E5-AA3F-C0C14C51526D}"/>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04;p39">
              <a:extLst>
                <a:ext uri="{FF2B5EF4-FFF2-40B4-BE49-F238E27FC236}">
                  <a16:creationId xmlns:a16="http://schemas.microsoft.com/office/drawing/2014/main" id="{334E8175-E26F-F496-93F7-E8EDA38D3964}"/>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5;p39">
              <a:extLst>
                <a:ext uri="{FF2B5EF4-FFF2-40B4-BE49-F238E27FC236}">
                  <a16:creationId xmlns:a16="http://schemas.microsoft.com/office/drawing/2014/main" id="{0311CDF1-FA4A-440B-481D-E0626AD0EC9B}"/>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6;p39">
              <a:extLst>
                <a:ext uri="{FF2B5EF4-FFF2-40B4-BE49-F238E27FC236}">
                  <a16:creationId xmlns:a16="http://schemas.microsoft.com/office/drawing/2014/main" id="{25ED413C-4D14-B0EE-29AC-2178F514B320}"/>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7;p39">
              <a:extLst>
                <a:ext uri="{FF2B5EF4-FFF2-40B4-BE49-F238E27FC236}">
                  <a16:creationId xmlns:a16="http://schemas.microsoft.com/office/drawing/2014/main" id="{9E8BC6B8-D6F1-BF7D-789F-3E00409C674A}"/>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8;p39">
              <a:extLst>
                <a:ext uri="{FF2B5EF4-FFF2-40B4-BE49-F238E27FC236}">
                  <a16:creationId xmlns:a16="http://schemas.microsoft.com/office/drawing/2014/main" id="{C8B8DC53-B02B-E08E-2872-032637E3EB87}"/>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9;p39">
              <a:extLst>
                <a:ext uri="{FF2B5EF4-FFF2-40B4-BE49-F238E27FC236}">
                  <a16:creationId xmlns:a16="http://schemas.microsoft.com/office/drawing/2014/main" id="{5B093BA9-34BA-07DF-63CF-A072030D3118}"/>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55;p20">
            <a:extLst>
              <a:ext uri="{FF2B5EF4-FFF2-40B4-BE49-F238E27FC236}">
                <a16:creationId xmlns:a16="http://schemas.microsoft.com/office/drawing/2014/main" id="{AA485B8D-A324-9B8F-177D-4136FDC1E994}"/>
              </a:ext>
            </a:extLst>
          </p:cNvPr>
          <p:cNvGrpSpPr/>
          <p:nvPr/>
        </p:nvGrpSpPr>
        <p:grpSpPr>
          <a:xfrm rot="-5400000">
            <a:off x="3152261" y="3921117"/>
            <a:ext cx="362321" cy="364231"/>
            <a:chOff x="6069423" y="2891892"/>
            <a:chExt cx="362321" cy="364231"/>
          </a:xfrm>
        </p:grpSpPr>
        <p:sp>
          <p:nvSpPr>
            <p:cNvPr id="35" name="Google Shape;156;p20">
              <a:extLst>
                <a:ext uri="{FF2B5EF4-FFF2-40B4-BE49-F238E27FC236}">
                  <a16:creationId xmlns:a16="http://schemas.microsoft.com/office/drawing/2014/main" id="{1ACB5512-60A8-28F4-E9AA-BFE32A4C2DF2}"/>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7;p20">
              <a:extLst>
                <a:ext uri="{FF2B5EF4-FFF2-40B4-BE49-F238E27FC236}">
                  <a16:creationId xmlns:a16="http://schemas.microsoft.com/office/drawing/2014/main" id="{38214384-0D82-02DE-DC3B-E951BC7E4D39}"/>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8;p20">
              <a:extLst>
                <a:ext uri="{FF2B5EF4-FFF2-40B4-BE49-F238E27FC236}">
                  <a16:creationId xmlns:a16="http://schemas.microsoft.com/office/drawing/2014/main" id="{92626D50-C7AF-8E08-FB2F-564757673034}"/>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9;p20">
              <a:extLst>
                <a:ext uri="{FF2B5EF4-FFF2-40B4-BE49-F238E27FC236}">
                  <a16:creationId xmlns:a16="http://schemas.microsoft.com/office/drawing/2014/main" id="{7AEBAD7A-A76D-F70A-F93E-E957C5678BD3}"/>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0;p20">
              <a:extLst>
                <a:ext uri="{FF2B5EF4-FFF2-40B4-BE49-F238E27FC236}">
                  <a16:creationId xmlns:a16="http://schemas.microsoft.com/office/drawing/2014/main" id="{412B904B-9681-32C8-0598-ED570492CB39}"/>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1;p20">
              <a:extLst>
                <a:ext uri="{FF2B5EF4-FFF2-40B4-BE49-F238E27FC236}">
                  <a16:creationId xmlns:a16="http://schemas.microsoft.com/office/drawing/2014/main" id="{B47345A0-0F14-E29E-D67F-7BF54CC41295}"/>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751;p31">
            <a:extLst>
              <a:ext uri="{FF2B5EF4-FFF2-40B4-BE49-F238E27FC236}">
                <a16:creationId xmlns:a16="http://schemas.microsoft.com/office/drawing/2014/main" id="{AB141B3C-AED3-FC21-5798-206C94F8A0CF}"/>
              </a:ext>
            </a:extLst>
          </p:cNvPr>
          <p:cNvGrpSpPr/>
          <p:nvPr/>
        </p:nvGrpSpPr>
        <p:grpSpPr>
          <a:xfrm>
            <a:off x="3613814" y="3296478"/>
            <a:ext cx="347435" cy="345534"/>
            <a:chOff x="3527780" y="2885263"/>
            <a:chExt cx="347435" cy="345534"/>
          </a:xfrm>
        </p:grpSpPr>
        <p:sp>
          <p:nvSpPr>
            <p:cNvPr id="42" name="Google Shape;752;p31">
              <a:extLst>
                <a:ext uri="{FF2B5EF4-FFF2-40B4-BE49-F238E27FC236}">
                  <a16:creationId xmlns:a16="http://schemas.microsoft.com/office/drawing/2014/main" id="{4FFE7486-4369-7C18-13F6-7091ABB2E12E}"/>
                </a:ext>
              </a:extLst>
            </p:cNvPr>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53;p31">
              <a:extLst>
                <a:ext uri="{FF2B5EF4-FFF2-40B4-BE49-F238E27FC236}">
                  <a16:creationId xmlns:a16="http://schemas.microsoft.com/office/drawing/2014/main" id="{8DDF1C94-CD09-C888-365B-B5C873C6EF57}"/>
                </a:ext>
              </a:extLst>
            </p:cNvPr>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54;p31">
              <a:extLst>
                <a:ext uri="{FF2B5EF4-FFF2-40B4-BE49-F238E27FC236}">
                  <a16:creationId xmlns:a16="http://schemas.microsoft.com/office/drawing/2014/main" id="{D662AEE7-9DD0-4085-35E7-B178D321C52F}"/>
                </a:ext>
              </a:extLst>
            </p:cNvPr>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55;p31">
              <a:extLst>
                <a:ext uri="{FF2B5EF4-FFF2-40B4-BE49-F238E27FC236}">
                  <a16:creationId xmlns:a16="http://schemas.microsoft.com/office/drawing/2014/main" id="{BC535CCB-BF4A-3E50-B15B-CE38C9648511}"/>
                </a:ext>
              </a:extLst>
            </p:cNvPr>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6;p31">
              <a:extLst>
                <a:ext uri="{FF2B5EF4-FFF2-40B4-BE49-F238E27FC236}">
                  <a16:creationId xmlns:a16="http://schemas.microsoft.com/office/drawing/2014/main" id="{25BB8E6A-651C-E5D8-D0E1-D65E80E0129B}"/>
                </a:ext>
              </a:extLst>
            </p:cNvPr>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7;p31">
              <a:extLst>
                <a:ext uri="{FF2B5EF4-FFF2-40B4-BE49-F238E27FC236}">
                  <a16:creationId xmlns:a16="http://schemas.microsoft.com/office/drawing/2014/main" id="{50B2B87F-9C8B-7E91-BC8D-AEFF1886D83A}"/>
                </a:ext>
              </a:extLst>
            </p:cNvPr>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8;p31">
              <a:extLst>
                <a:ext uri="{FF2B5EF4-FFF2-40B4-BE49-F238E27FC236}">
                  <a16:creationId xmlns:a16="http://schemas.microsoft.com/office/drawing/2014/main" id="{2F6AC06F-29E6-F5A7-5B88-FC6837A4171C}"/>
                </a:ext>
              </a:extLst>
            </p:cNvPr>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59;p31">
              <a:extLst>
                <a:ext uri="{FF2B5EF4-FFF2-40B4-BE49-F238E27FC236}">
                  <a16:creationId xmlns:a16="http://schemas.microsoft.com/office/drawing/2014/main" id="{66E77CE5-FCE4-7E8C-F4C0-246266D16299}"/>
                </a:ext>
              </a:extLst>
            </p:cNvPr>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60;p31">
              <a:extLst>
                <a:ext uri="{FF2B5EF4-FFF2-40B4-BE49-F238E27FC236}">
                  <a16:creationId xmlns:a16="http://schemas.microsoft.com/office/drawing/2014/main" id="{10F2D83F-9346-BE1F-CDF9-3DFF278482C2}"/>
                </a:ext>
              </a:extLst>
            </p:cNvPr>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61;p31">
              <a:extLst>
                <a:ext uri="{FF2B5EF4-FFF2-40B4-BE49-F238E27FC236}">
                  <a16:creationId xmlns:a16="http://schemas.microsoft.com/office/drawing/2014/main" id="{1A22C93E-5380-A0A4-942E-FAE5CFF04E51}"/>
                </a:ext>
              </a:extLst>
            </p:cNvPr>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62;p31">
              <a:extLst>
                <a:ext uri="{FF2B5EF4-FFF2-40B4-BE49-F238E27FC236}">
                  <a16:creationId xmlns:a16="http://schemas.microsoft.com/office/drawing/2014/main" id="{A0602CF7-0CF2-FE8D-5EEC-638F2B0F40E7}"/>
                </a:ext>
              </a:extLst>
            </p:cNvPr>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63;p31">
              <a:extLst>
                <a:ext uri="{FF2B5EF4-FFF2-40B4-BE49-F238E27FC236}">
                  <a16:creationId xmlns:a16="http://schemas.microsoft.com/office/drawing/2014/main" id="{E91E180B-4F3C-8157-43B3-EEBB3E45F135}"/>
                </a:ext>
              </a:extLst>
            </p:cNvPr>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64;p31">
              <a:extLst>
                <a:ext uri="{FF2B5EF4-FFF2-40B4-BE49-F238E27FC236}">
                  <a16:creationId xmlns:a16="http://schemas.microsoft.com/office/drawing/2014/main" id="{D8EB5FFC-D4DF-64F2-96A9-61B414218FCF}"/>
                </a:ext>
              </a:extLst>
            </p:cNvPr>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65;p31">
              <a:extLst>
                <a:ext uri="{FF2B5EF4-FFF2-40B4-BE49-F238E27FC236}">
                  <a16:creationId xmlns:a16="http://schemas.microsoft.com/office/drawing/2014/main" id="{31BCE22F-FC74-C2DD-F839-F86BE580CF84}"/>
                </a:ext>
              </a:extLst>
            </p:cNvPr>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66;p31">
              <a:extLst>
                <a:ext uri="{FF2B5EF4-FFF2-40B4-BE49-F238E27FC236}">
                  <a16:creationId xmlns:a16="http://schemas.microsoft.com/office/drawing/2014/main" id="{9FAD7039-7AD9-32B7-1793-10D51CAE6E5C}"/>
                </a:ext>
              </a:extLst>
            </p:cNvPr>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67;p31">
              <a:extLst>
                <a:ext uri="{FF2B5EF4-FFF2-40B4-BE49-F238E27FC236}">
                  <a16:creationId xmlns:a16="http://schemas.microsoft.com/office/drawing/2014/main" id="{54398DD8-0939-727F-3A68-62692E01D206}"/>
                </a:ext>
              </a:extLst>
            </p:cNvPr>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68;p31">
              <a:extLst>
                <a:ext uri="{FF2B5EF4-FFF2-40B4-BE49-F238E27FC236}">
                  <a16:creationId xmlns:a16="http://schemas.microsoft.com/office/drawing/2014/main" id="{6763983D-2571-A9A2-0989-211A1B234E30}"/>
                </a:ext>
              </a:extLst>
            </p:cNvPr>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69;p31">
              <a:extLst>
                <a:ext uri="{FF2B5EF4-FFF2-40B4-BE49-F238E27FC236}">
                  <a16:creationId xmlns:a16="http://schemas.microsoft.com/office/drawing/2014/main" id="{46B31B45-E084-BE24-19DA-18C4E9AAA101}"/>
                </a:ext>
              </a:extLst>
            </p:cNvPr>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70;p31">
              <a:extLst>
                <a:ext uri="{FF2B5EF4-FFF2-40B4-BE49-F238E27FC236}">
                  <a16:creationId xmlns:a16="http://schemas.microsoft.com/office/drawing/2014/main" id="{FBE55CC5-B38C-808F-C50D-2CC20750438B}"/>
                </a:ext>
              </a:extLst>
            </p:cNvPr>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71;p31">
              <a:extLst>
                <a:ext uri="{FF2B5EF4-FFF2-40B4-BE49-F238E27FC236}">
                  <a16:creationId xmlns:a16="http://schemas.microsoft.com/office/drawing/2014/main" id="{A39F2E7D-8C0F-F688-83A3-50068C43F3CF}"/>
                </a:ext>
              </a:extLst>
            </p:cNvPr>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72;p31">
              <a:extLst>
                <a:ext uri="{FF2B5EF4-FFF2-40B4-BE49-F238E27FC236}">
                  <a16:creationId xmlns:a16="http://schemas.microsoft.com/office/drawing/2014/main" id="{DA105B6A-216C-1313-1DAA-F5FBB1F0B844}"/>
                </a:ext>
              </a:extLst>
            </p:cNvPr>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73;p31">
              <a:extLst>
                <a:ext uri="{FF2B5EF4-FFF2-40B4-BE49-F238E27FC236}">
                  <a16:creationId xmlns:a16="http://schemas.microsoft.com/office/drawing/2014/main" id="{62DF96CE-C162-748B-62F6-6FC676983F67}"/>
                </a:ext>
              </a:extLst>
            </p:cNvPr>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774;p31">
              <a:extLst>
                <a:ext uri="{FF2B5EF4-FFF2-40B4-BE49-F238E27FC236}">
                  <a16:creationId xmlns:a16="http://schemas.microsoft.com/office/drawing/2014/main" id="{27720E3F-55B5-B00F-DCBD-FADAD0300788}"/>
                </a:ext>
              </a:extLst>
            </p:cNvPr>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1" name="Google Shape;108;p18">
            <a:extLst>
              <a:ext uri="{FF2B5EF4-FFF2-40B4-BE49-F238E27FC236}">
                <a16:creationId xmlns:a16="http://schemas.microsoft.com/office/drawing/2014/main" id="{AD6534B1-012F-6F37-51AC-1E68EE6E9620}"/>
              </a:ext>
            </a:extLst>
          </p:cNvPr>
          <p:cNvSpPr/>
          <p:nvPr/>
        </p:nvSpPr>
        <p:spPr>
          <a:xfrm>
            <a:off x="5166347" y="2054202"/>
            <a:ext cx="357688" cy="357339"/>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2" name="Google Shape;116;p18">
            <a:extLst>
              <a:ext uri="{FF2B5EF4-FFF2-40B4-BE49-F238E27FC236}">
                <a16:creationId xmlns:a16="http://schemas.microsoft.com/office/drawing/2014/main" id="{D6DE5A7A-CAC9-A4F4-635E-328202E67B2D}"/>
              </a:ext>
            </a:extLst>
          </p:cNvPr>
          <p:cNvGrpSpPr/>
          <p:nvPr/>
        </p:nvGrpSpPr>
        <p:grpSpPr>
          <a:xfrm>
            <a:off x="5524035" y="1443767"/>
            <a:ext cx="374709" cy="374010"/>
            <a:chOff x="1421638" y="4125629"/>
            <a:chExt cx="374709" cy="374010"/>
          </a:xfrm>
        </p:grpSpPr>
        <p:sp>
          <p:nvSpPr>
            <p:cNvPr id="1283" name="Google Shape;117;p18">
              <a:extLst>
                <a:ext uri="{FF2B5EF4-FFF2-40B4-BE49-F238E27FC236}">
                  <a16:creationId xmlns:a16="http://schemas.microsoft.com/office/drawing/2014/main" id="{8501BC2E-6C64-02AD-C7B7-5AA4EFDFED2F}"/>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18;p18">
              <a:extLst>
                <a:ext uri="{FF2B5EF4-FFF2-40B4-BE49-F238E27FC236}">
                  <a16:creationId xmlns:a16="http://schemas.microsoft.com/office/drawing/2014/main" id="{48376D51-A078-7FC5-81C0-C77318D757E1}"/>
                </a:ext>
              </a:extLst>
            </p:cNvPr>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639;p28">
            <a:extLst>
              <a:ext uri="{FF2B5EF4-FFF2-40B4-BE49-F238E27FC236}">
                <a16:creationId xmlns:a16="http://schemas.microsoft.com/office/drawing/2014/main" id="{8C1C206B-2351-5426-9966-0113F07E1519}"/>
              </a:ext>
            </a:extLst>
          </p:cNvPr>
          <p:cNvGrpSpPr/>
          <p:nvPr/>
        </p:nvGrpSpPr>
        <p:grpSpPr>
          <a:xfrm>
            <a:off x="6923785" y="3916319"/>
            <a:ext cx="512737" cy="479950"/>
            <a:chOff x="6577238" y="2457221"/>
            <a:chExt cx="332019" cy="310788"/>
          </a:xfrm>
        </p:grpSpPr>
        <p:sp>
          <p:nvSpPr>
            <p:cNvPr id="1286" name="Google Shape;640;p28">
              <a:extLst>
                <a:ext uri="{FF2B5EF4-FFF2-40B4-BE49-F238E27FC236}">
                  <a16:creationId xmlns:a16="http://schemas.microsoft.com/office/drawing/2014/main" id="{39CBD6BB-8375-D921-D2E2-C9ECF51A0759}"/>
                </a:ext>
              </a:extLst>
            </p:cNvPr>
            <p:cNvSpPr/>
            <p:nvPr/>
          </p:nvSpPr>
          <p:spPr>
            <a:xfrm>
              <a:off x="6577238" y="2457221"/>
              <a:ext cx="332019" cy="310788"/>
            </a:xfrm>
            <a:custGeom>
              <a:avLst/>
              <a:gdLst/>
              <a:ahLst/>
              <a:cxnLst/>
              <a:rect l="l" t="t" r="r" b="b"/>
              <a:pathLst>
                <a:path w="10431" h="9764" extrusionOk="0">
                  <a:moveTo>
                    <a:pt x="5478" y="346"/>
                  </a:moveTo>
                  <a:cubicBezTo>
                    <a:pt x="5823" y="346"/>
                    <a:pt x="6097" y="619"/>
                    <a:pt x="6097" y="965"/>
                  </a:cubicBezTo>
                  <a:lnTo>
                    <a:pt x="6097" y="1334"/>
                  </a:lnTo>
                  <a:cubicBezTo>
                    <a:pt x="6097" y="1620"/>
                    <a:pt x="6335" y="1858"/>
                    <a:pt x="6621" y="1858"/>
                  </a:cubicBezTo>
                  <a:lnTo>
                    <a:pt x="6776" y="1858"/>
                  </a:lnTo>
                  <a:cubicBezTo>
                    <a:pt x="6871" y="1858"/>
                    <a:pt x="6966" y="1953"/>
                    <a:pt x="6966" y="2048"/>
                  </a:cubicBezTo>
                  <a:lnTo>
                    <a:pt x="6966" y="3084"/>
                  </a:lnTo>
                  <a:cubicBezTo>
                    <a:pt x="6966" y="3179"/>
                    <a:pt x="6871" y="3275"/>
                    <a:pt x="6776" y="3275"/>
                  </a:cubicBezTo>
                  <a:lnTo>
                    <a:pt x="3537" y="3275"/>
                  </a:lnTo>
                  <a:cubicBezTo>
                    <a:pt x="3442" y="3275"/>
                    <a:pt x="3347" y="3179"/>
                    <a:pt x="3347" y="3084"/>
                  </a:cubicBezTo>
                  <a:lnTo>
                    <a:pt x="3394" y="2048"/>
                  </a:lnTo>
                  <a:cubicBezTo>
                    <a:pt x="3394" y="1953"/>
                    <a:pt x="3477" y="1858"/>
                    <a:pt x="3585" y="1858"/>
                  </a:cubicBezTo>
                  <a:lnTo>
                    <a:pt x="3739" y="1858"/>
                  </a:lnTo>
                  <a:cubicBezTo>
                    <a:pt x="4013" y="1858"/>
                    <a:pt x="4251" y="1620"/>
                    <a:pt x="4251" y="1334"/>
                  </a:cubicBezTo>
                  <a:lnTo>
                    <a:pt x="4251" y="965"/>
                  </a:lnTo>
                  <a:cubicBezTo>
                    <a:pt x="4251" y="619"/>
                    <a:pt x="4537" y="346"/>
                    <a:pt x="4882" y="346"/>
                  </a:cubicBezTo>
                  <a:close/>
                  <a:moveTo>
                    <a:pt x="9538" y="2286"/>
                  </a:moveTo>
                  <a:cubicBezTo>
                    <a:pt x="9871" y="2286"/>
                    <a:pt x="10121" y="2560"/>
                    <a:pt x="10121" y="2870"/>
                  </a:cubicBezTo>
                  <a:lnTo>
                    <a:pt x="10121" y="8823"/>
                  </a:lnTo>
                  <a:lnTo>
                    <a:pt x="10085" y="8823"/>
                  </a:lnTo>
                  <a:cubicBezTo>
                    <a:pt x="10085" y="9156"/>
                    <a:pt x="9824" y="9406"/>
                    <a:pt x="9514" y="9406"/>
                  </a:cubicBezTo>
                  <a:lnTo>
                    <a:pt x="918" y="9406"/>
                  </a:lnTo>
                  <a:cubicBezTo>
                    <a:pt x="596" y="9406"/>
                    <a:pt x="346" y="9132"/>
                    <a:pt x="346" y="8823"/>
                  </a:cubicBezTo>
                  <a:lnTo>
                    <a:pt x="346" y="2870"/>
                  </a:lnTo>
                  <a:cubicBezTo>
                    <a:pt x="346" y="2548"/>
                    <a:pt x="608" y="2286"/>
                    <a:pt x="918" y="2286"/>
                  </a:cubicBezTo>
                  <a:lnTo>
                    <a:pt x="3085" y="2286"/>
                  </a:lnTo>
                  <a:lnTo>
                    <a:pt x="3085" y="2846"/>
                  </a:lnTo>
                  <a:lnTo>
                    <a:pt x="1061" y="2846"/>
                  </a:lnTo>
                  <a:cubicBezTo>
                    <a:pt x="965" y="2846"/>
                    <a:pt x="894" y="2917"/>
                    <a:pt x="894" y="3001"/>
                  </a:cubicBezTo>
                  <a:lnTo>
                    <a:pt x="894" y="8704"/>
                  </a:lnTo>
                  <a:cubicBezTo>
                    <a:pt x="894" y="8799"/>
                    <a:pt x="965" y="8870"/>
                    <a:pt x="1061" y="8870"/>
                  </a:cubicBezTo>
                  <a:lnTo>
                    <a:pt x="6609" y="8870"/>
                  </a:lnTo>
                  <a:cubicBezTo>
                    <a:pt x="6692" y="8870"/>
                    <a:pt x="6776" y="8799"/>
                    <a:pt x="6776" y="8704"/>
                  </a:cubicBezTo>
                  <a:cubicBezTo>
                    <a:pt x="6776" y="8620"/>
                    <a:pt x="6692" y="8537"/>
                    <a:pt x="6609" y="8537"/>
                  </a:cubicBezTo>
                  <a:lnTo>
                    <a:pt x="1215" y="8537"/>
                  </a:lnTo>
                  <a:lnTo>
                    <a:pt x="1215" y="3167"/>
                  </a:lnTo>
                  <a:lnTo>
                    <a:pt x="3096" y="3167"/>
                  </a:lnTo>
                  <a:cubicBezTo>
                    <a:pt x="3132" y="3417"/>
                    <a:pt x="3347" y="3596"/>
                    <a:pt x="3620" y="3596"/>
                  </a:cubicBezTo>
                  <a:lnTo>
                    <a:pt x="6847" y="3596"/>
                  </a:lnTo>
                  <a:cubicBezTo>
                    <a:pt x="7097" y="3596"/>
                    <a:pt x="7323" y="3405"/>
                    <a:pt x="7371" y="3167"/>
                  </a:cubicBezTo>
                  <a:lnTo>
                    <a:pt x="9240" y="3167"/>
                  </a:lnTo>
                  <a:lnTo>
                    <a:pt x="9240" y="8537"/>
                  </a:lnTo>
                  <a:lnTo>
                    <a:pt x="7418" y="8537"/>
                  </a:lnTo>
                  <a:cubicBezTo>
                    <a:pt x="7335" y="8537"/>
                    <a:pt x="7264" y="8620"/>
                    <a:pt x="7264" y="8704"/>
                  </a:cubicBezTo>
                  <a:cubicBezTo>
                    <a:pt x="7264" y="8799"/>
                    <a:pt x="7335" y="8870"/>
                    <a:pt x="7418" y="8870"/>
                  </a:cubicBezTo>
                  <a:lnTo>
                    <a:pt x="9407" y="8870"/>
                  </a:lnTo>
                  <a:cubicBezTo>
                    <a:pt x="9490" y="8870"/>
                    <a:pt x="9562" y="8799"/>
                    <a:pt x="9562" y="8704"/>
                  </a:cubicBezTo>
                  <a:lnTo>
                    <a:pt x="9562" y="3001"/>
                  </a:lnTo>
                  <a:cubicBezTo>
                    <a:pt x="9562" y="2917"/>
                    <a:pt x="9490" y="2846"/>
                    <a:pt x="9407" y="2846"/>
                  </a:cubicBezTo>
                  <a:lnTo>
                    <a:pt x="7383" y="2846"/>
                  </a:lnTo>
                  <a:lnTo>
                    <a:pt x="7383" y="2286"/>
                  </a:lnTo>
                  <a:close/>
                  <a:moveTo>
                    <a:pt x="4906" y="0"/>
                  </a:moveTo>
                  <a:cubicBezTo>
                    <a:pt x="4370" y="0"/>
                    <a:pt x="3942" y="429"/>
                    <a:pt x="3942" y="965"/>
                  </a:cubicBezTo>
                  <a:lnTo>
                    <a:pt x="3942" y="1334"/>
                  </a:lnTo>
                  <a:cubicBezTo>
                    <a:pt x="3942" y="1441"/>
                    <a:pt x="3858" y="1536"/>
                    <a:pt x="3751" y="1536"/>
                  </a:cubicBezTo>
                  <a:lnTo>
                    <a:pt x="3597" y="1536"/>
                  </a:lnTo>
                  <a:cubicBezTo>
                    <a:pt x="3347" y="1536"/>
                    <a:pt x="3120" y="1727"/>
                    <a:pt x="3085" y="1965"/>
                  </a:cubicBezTo>
                  <a:lnTo>
                    <a:pt x="918" y="1965"/>
                  </a:lnTo>
                  <a:cubicBezTo>
                    <a:pt x="418" y="1965"/>
                    <a:pt x="1" y="2382"/>
                    <a:pt x="1" y="2882"/>
                  </a:cubicBezTo>
                  <a:lnTo>
                    <a:pt x="1" y="8835"/>
                  </a:lnTo>
                  <a:cubicBezTo>
                    <a:pt x="1" y="9347"/>
                    <a:pt x="418" y="9763"/>
                    <a:pt x="918" y="9763"/>
                  </a:cubicBezTo>
                  <a:lnTo>
                    <a:pt x="9514" y="9763"/>
                  </a:lnTo>
                  <a:cubicBezTo>
                    <a:pt x="10014" y="9763"/>
                    <a:pt x="10431" y="9347"/>
                    <a:pt x="10431" y="8835"/>
                  </a:cubicBezTo>
                  <a:lnTo>
                    <a:pt x="10431" y="2882"/>
                  </a:lnTo>
                  <a:cubicBezTo>
                    <a:pt x="10419" y="2370"/>
                    <a:pt x="10002" y="1965"/>
                    <a:pt x="9490" y="1965"/>
                  </a:cubicBezTo>
                  <a:lnTo>
                    <a:pt x="7335" y="1965"/>
                  </a:lnTo>
                  <a:cubicBezTo>
                    <a:pt x="7287" y="1715"/>
                    <a:pt x="7085" y="1536"/>
                    <a:pt x="6811" y="1536"/>
                  </a:cubicBezTo>
                  <a:lnTo>
                    <a:pt x="6668" y="1536"/>
                  </a:lnTo>
                  <a:cubicBezTo>
                    <a:pt x="6561" y="1536"/>
                    <a:pt x="6478" y="1441"/>
                    <a:pt x="6478" y="1334"/>
                  </a:cubicBezTo>
                  <a:lnTo>
                    <a:pt x="6478" y="965"/>
                  </a:lnTo>
                  <a:cubicBezTo>
                    <a:pt x="6478" y="429"/>
                    <a:pt x="6037" y="0"/>
                    <a:pt x="55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641;p28">
              <a:extLst>
                <a:ext uri="{FF2B5EF4-FFF2-40B4-BE49-F238E27FC236}">
                  <a16:creationId xmlns:a16="http://schemas.microsoft.com/office/drawing/2014/main" id="{0CA5BF40-155E-454B-C804-1E9FFFFAC633}"/>
                </a:ext>
              </a:extLst>
            </p:cNvPr>
            <p:cNvSpPr/>
            <p:nvPr/>
          </p:nvSpPr>
          <p:spPr>
            <a:xfrm>
              <a:off x="6723529" y="2512542"/>
              <a:ext cx="38705" cy="39055"/>
            </a:xfrm>
            <a:custGeom>
              <a:avLst/>
              <a:gdLst/>
              <a:ahLst/>
              <a:cxnLst/>
              <a:rect l="l" t="t" r="r" b="b"/>
              <a:pathLst>
                <a:path w="1216" h="1227" extrusionOk="0">
                  <a:moveTo>
                    <a:pt x="608" y="346"/>
                  </a:moveTo>
                  <a:cubicBezTo>
                    <a:pt x="763" y="346"/>
                    <a:pt x="882" y="465"/>
                    <a:pt x="882" y="608"/>
                  </a:cubicBezTo>
                  <a:cubicBezTo>
                    <a:pt x="882" y="763"/>
                    <a:pt x="763" y="882"/>
                    <a:pt x="608" y="882"/>
                  </a:cubicBezTo>
                  <a:cubicBezTo>
                    <a:pt x="465" y="882"/>
                    <a:pt x="346" y="763"/>
                    <a:pt x="346" y="608"/>
                  </a:cubicBezTo>
                  <a:cubicBezTo>
                    <a:pt x="346" y="465"/>
                    <a:pt x="465" y="346"/>
                    <a:pt x="608" y="346"/>
                  </a:cubicBezTo>
                  <a:close/>
                  <a:moveTo>
                    <a:pt x="608" y="1"/>
                  </a:moveTo>
                  <a:cubicBezTo>
                    <a:pt x="286" y="1"/>
                    <a:pt x="1" y="274"/>
                    <a:pt x="1" y="608"/>
                  </a:cubicBezTo>
                  <a:cubicBezTo>
                    <a:pt x="1" y="941"/>
                    <a:pt x="275" y="1227"/>
                    <a:pt x="608" y="1227"/>
                  </a:cubicBezTo>
                  <a:cubicBezTo>
                    <a:pt x="941" y="1227"/>
                    <a:pt x="1215" y="953"/>
                    <a:pt x="1215" y="608"/>
                  </a:cubicBezTo>
                  <a:cubicBezTo>
                    <a:pt x="1203" y="274"/>
                    <a:pt x="941"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642;p28">
              <a:extLst>
                <a:ext uri="{FF2B5EF4-FFF2-40B4-BE49-F238E27FC236}">
                  <a16:creationId xmlns:a16="http://schemas.microsoft.com/office/drawing/2014/main" id="{9B381FF2-6EFC-0B69-FFBA-DDCA67B8F516}"/>
                </a:ext>
              </a:extLst>
            </p:cNvPr>
            <p:cNvSpPr/>
            <p:nvPr/>
          </p:nvSpPr>
          <p:spPr>
            <a:xfrm>
              <a:off x="6662893" y="2597050"/>
              <a:ext cx="169813" cy="108031"/>
            </a:xfrm>
            <a:custGeom>
              <a:avLst/>
              <a:gdLst/>
              <a:ahLst/>
              <a:cxnLst/>
              <a:rect l="l" t="t" r="r" b="b"/>
              <a:pathLst>
                <a:path w="5335" h="3394" extrusionOk="0">
                  <a:moveTo>
                    <a:pt x="763" y="2060"/>
                  </a:moveTo>
                  <a:cubicBezTo>
                    <a:pt x="1025" y="2060"/>
                    <a:pt x="1251" y="2287"/>
                    <a:pt x="1251" y="2561"/>
                  </a:cubicBezTo>
                  <a:cubicBezTo>
                    <a:pt x="1251" y="2822"/>
                    <a:pt x="1025" y="3049"/>
                    <a:pt x="763" y="3049"/>
                  </a:cubicBezTo>
                  <a:cubicBezTo>
                    <a:pt x="489" y="3049"/>
                    <a:pt x="275" y="2822"/>
                    <a:pt x="275" y="2561"/>
                  </a:cubicBezTo>
                  <a:cubicBezTo>
                    <a:pt x="275" y="2287"/>
                    <a:pt x="489" y="2060"/>
                    <a:pt x="763" y="2060"/>
                  </a:cubicBezTo>
                  <a:close/>
                  <a:moveTo>
                    <a:pt x="4918" y="1"/>
                  </a:moveTo>
                  <a:cubicBezTo>
                    <a:pt x="4918" y="1"/>
                    <a:pt x="4894" y="1"/>
                    <a:pt x="4894" y="13"/>
                  </a:cubicBezTo>
                  <a:lnTo>
                    <a:pt x="4466" y="239"/>
                  </a:lnTo>
                  <a:cubicBezTo>
                    <a:pt x="4394" y="275"/>
                    <a:pt x="4346" y="370"/>
                    <a:pt x="4394" y="453"/>
                  </a:cubicBezTo>
                  <a:cubicBezTo>
                    <a:pt x="4429" y="515"/>
                    <a:pt x="4484" y="550"/>
                    <a:pt x="4548" y="550"/>
                  </a:cubicBezTo>
                  <a:cubicBezTo>
                    <a:pt x="4571" y="550"/>
                    <a:pt x="4595" y="546"/>
                    <a:pt x="4620" y="536"/>
                  </a:cubicBezTo>
                  <a:lnTo>
                    <a:pt x="4739" y="477"/>
                  </a:lnTo>
                  <a:lnTo>
                    <a:pt x="4739" y="477"/>
                  </a:lnTo>
                  <a:cubicBezTo>
                    <a:pt x="4525" y="1191"/>
                    <a:pt x="4144" y="1727"/>
                    <a:pt x="3620" y="2060"/>
                  </a:cubicBezTo>
                  <a:cubicBezTo>
                    <a:pt x="3098" y="2398"/>
                    <a:pt x="2516" y="2470"/>
                    <a:pt x="2094" y="2470"/>
                  </a:cubicBezTo>
                  <a:cubicBezTo>
                    <a:pt x="1891" y="2470"/>
                    <a:pt x="1724" y="2453"/>
                    <a:pt x="1620" y="2441"/>
                  </a:cubicBezTo>
                  <a:cubicBezTo>
                    <a:pt x="1560" y="2049"/>
                    <a:pt x="1227" y="1751"/>
                    <a:pt x="822" y="1751"/>
                  </a:cubicBezTo>
                  <a:cubicBezTo>
                    <a:pt x="370" y="1751"/>
                    <a:pt x="1" y="2120"/>
                    <a:pt x="1" y="2572"/>
                  </a:cubicBezTo>
                  <a:cubicBezTo>
                    <a:pt x="1" y="3013"/>
                    <a:pt x="370" y="3394"/>
                    <a:pt x="822" y="3394"/>
                  </a:cubicBezTo>
                  <a:cubicBezTo>
                    <a:pt x="1203" y="3394"/>
                    <a:pt x="1537" y="3120"/>
                    <a:pt x="1620" y="2763"/>
                  </a:cubicBezTo>
                  <a:cubicBezTo>
                    <a:pt x="1739" y="2775"/>
                    <a:pt x="1906" y="2799"/>
                    <a:pt x="2120" y="2799"/>
                  </a:cubicBezTo>
                  <a:cubicBezTo>
                    <a:pt x="2572" y="2799"/>
                    <a:pt x="3215" y="2703"/>
                    <a:pt x="3799" y="2334"/>
                  </a:cubicBezTo>
                  <a:cubicBezTo>
                    <a:pt x="4382" y="1965"/>
                    <a:pt x="4799" y="1394"/>
                    <a:pt x="5037" y="620"/>
                  </a:cubicBezTo>
                  <a:lnTo>
                    <a:pt x="5061" y="667"/>
                  </a:lnTo>
                  <a:cubicBezTo>
                    <a:pt x="5097" y="727"/>
                    <a:pt x="5156" y="751"/>
                    <a:pt x="5216" y="751"/>
                  </a:cubicBezTo>
                  <a:cubicBezTo>
                    <a:pt x="5239" y="751"/>
                    <a:pt x="5251" y="751"/>
                    <a:pt x="5287" y="739"/>
                  </a:cubicBezTo>
                  <a:cubicBezTo>
                    <a:pt x="5299" y="691"/>
                    <a:pt x="5335" y="596"/>
                    <a:pt x="5287" y="501"/>
                  </a:cubicBezTo>
                  <a:lnTo>
                    <a:pt x="5061" y="72"/>
                  </a:lnTo>
                  <a:cubicBezTo>
                    <a:pt x="5061" y="72"/>
                    <a:pt x="5061" y="60"/>
                    <a:pt x="5049" y="60"/>
                  </a:cubicBezTo>
                  <a:lnTo>
                    <a:pt x="5013" y="25"/>
                  </a:lnTo>
                  <a:lnTo>
                    <a:pt x="5001" y="13"/>
                  </a:lnTo>
                  <a:cubicBezTo>
                    <a:pt x="5001" y="13"/>
                    <a:pt x="4989" y="13"/>
                    <a:pt x="4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643;p28">
              <a:extLst>
                <a:ext uri="{FF2B5EF4-FFF2-40B4-BE49-F238E27FC236}">
                  <a16:creationId xmlns:a16="http://schemas.microsoft.com/office/drawing/2014/main" id="{04C574BE-1D9F-E251-2B61-23AD098FC980}"/>
                </a:ext>
              </a:extLst>
            </p:cNvPr>
            <p:cNvSpPr/>
            <p:nvPr/>
          </p:nvSpPr>
          <p:spPr>
            <a:xfrm>
              <a:off x="6639402" y="2589188"/>
              <a:ext cx="32244" cy="31384"/>
            </a:xfrm>
            <a:custGeom>
              <a:avLst/>
              <a:gdLst/>
              <a:ahLst/>
              <a:cxnLst/>
              <a:rect l="l" t="t" r="r" b="b"/>
              <a:pathLst>
                <a:path w="1013" h="986" extrusionOk="0">
                  <a:moveTo>
                    <a:pt x="184" y="1"/>
                  </a:moveTo>
                  <a:cubicBezTo>
                    <a:pt x="140" y="1"/>
                    <a:pt x="96" y="16"/>
                    <a:pt x="60" y="45"/>
                  </a:cubicBezTo>
                  <a:cubicBezTo>
                    <a:pt x="0" y="105"/>
                    <a:pt x="0" y="212"/>
                    <a:pt x="60" y="283"/>
                  </a:cubicBezTo>
                  <a:lnTo>
                    <a:pt x="262" y="498"/>
                  </a:lnTo>
                  <a:lnTo>
                    <a:pt x="60" y="700"/>
                  </a:lnTo>
                  <a:cubicBezTo>
                    <a:pt x="0" y="760"/>
                    <a:pt x="0" y="867"/>
                    <a:pt x="60" y="938"/>
                  </a:cubicBezTo>
                  <a:cubicBezTo>
                    <a:pt x="84" y="974"/>
                    <a:pt x="131" y="986"/>
                    <a:pt x="179" y="986"/>
                  </a:cubicBezTo>
                  <a:cubicBezTo>
                    <a:pt x="215" y="986"/>
                    <a:pt x="262" y="974"/>
                    <a:pt x="298" y="938"/>
                  </a:cubicBezTo>
                  <a:lnTo>
                    <a:pt x="501" y="736"/>
                  </a:lnTo>
                  <a:lnTo>
                    <a:pt x="715" y="938"/>
                  </a:lnTo>
                  <a:cubicBezTo>
                    <a:pt x="739" y="974"/>
                    <a:pt x="786" y="986"/>
                    <a:pt x="834" y="986"/>
                  </a:cubicBezTo>
                  <a:cubicBezTo>
                    <a:pt x="870" y="986"/>
                    <a:pt x="917" y="974"/>
                    <a:pt x="953" y="938"/>
                  </a:cubicBezTo>
                  <a:cubicBezTo>
                    <a:pt x="1013" y="879"/>
                    <a:pt x="1013" y="783"/>
                    <a:pt x="953" y="700"/>
                  </a:cubicBezTo>
                  <a:lnTo>
                    <a:pt x="739" y="498"/>
                  </a:lnTo>
                  <a:lnTo>
                    <a:pt x="953" y="283"/>
                  </a:lnTo>
                  <a:cubicBezTo>
                    <a:pt x="1013" y="224"/>
                    <a:pt x="1013" y="129"/>
                    <a:pt x="953" y="45"/>
                  </a:cubicBezTo>
                  <a:cubicBezTo>
                    <a:pt x="923" y="16"/>
                    <a:pt x="882" y="1"/>
                    <a:pt x="838" y="1"/>
                  </a:cubicBezTo>
                  <a:cubicBezTo>
                    <a:pt x="795" y="1"/>
                    <a:pt x="751" y="16"/>
                    <a:pt x="715" y="45"/>
                  </a:cubicBezTo>
                  <a:lnTo>
                    <a:pt x="501" y="260"/>
                  </a:lnTo>
                  <a:lnTo>
                    <a:pt x="298" y="45"/>
                  </a:lnTo>
                  <a:cubicBezTo>
                    <a:pt x="268" y="16"/>
                    <a:pt x="227" y="1"/>
                    <a:pt x="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644;p28">
              <a:extLst>
                <a:ext uri="{FF2B5EF4-FFF2-40B4-BE49-F238E27FC236}">
                  <a16:creationId xmlns:a16="http://schemas.microsoft.com/office/drawing/2014/main" id="{EFA2CA74-7CE2-648B-91EF-F37B5C501C6E}"/>
                </a:ext>
              </a:extLst>
            </p:cNvPr>
            <p:cNvSpPr/>
            <p:nvPr/>
          </p:nvSpPr>
          <p:spPr>
            <a:xfrm>
              <a:off x="6820547" y="2673315"/>
              <a:ext cx="32244" cy="31034"/>
            </a:xfrm>
            <a:custGeom>
              <a:avLst/>
              <a:gdLst/>
              <a:ahLst/>
              <a:cxnLst/>
              <a:rect l="l" t="t" r="r" b="b"/>
              <a:pathLst>
                <a:path w="1013" h="975" extrusionOk="0">
                  <a:moveTo>
                    <a:pt x="188" y="1"/>
                  </a:moveTo>
                  <a:cubicBezTo>
                    <a:pt x="147" y="1"/>
                    <a:pt x="102" y="16"/>
                    <a:pt x="60" y="45"/>
                  </a:cubicBezTo>
                  <a:cubicBezTo>
                    <a:pt x="1" y="105"/>
                    <a:pt x="1" y="200"/>
                    <a:pt x="60" y="284"/>
                  </a:cubicBezTo>
                  <a:lnTo>
                    <a:pt x="275" y="486"/>
                  </a:lnTo>
                  <a:lnTo>
                    <a:pt x="60" y="700"/>
                  </a:lnTo>
                  <a:cubicBezTo>
                    <a:pt x="1" y="760"/>
                    <a:pt x="1" y="855"/>
                    <a:pt x="60" y="938"/>
                  </a:cubicBezTo>
                  <a:cubicBezTo>
                    <a:pt x="96" y="962"/>
                    <a:pt x="144" y="974"/>
                    <a:pt x="179" y="974"/>
                  </a:cubicBezTo>
                  <a:cubicBezTo>
                    <a:pt x="227" y="974"/>
                    <a:pt x="275" y="962"/>
                    <a:pt x="298" y="938"/>
                  </a:cubicBezTo>
                  <a:lnTo>
                    <a:pt x="513" y="724"/>
                  </a:lnTo>
                  <a:lnTo>
                    <a:pt x="715" y="938"/>
                  </a:lnTo>
                  <a:cubicBezTo>
                    <a:pt x="751" y="962"/>
                    <a:pt x="798" y="974"/>
                    <a:pt x="834" y="974"/>
                  </a:cubicBezTo>
                  <a:cubicBezTo>
                    <a:pt x="882" y="974"/>
                    <a:pt x="929" y="962"/>
                    <a:pt x="953" y="938"/>
                  </a:cubicBezTo>
                  <a:cubicBezTo>
                    <a:pt x="1013" y="879"/>
                    <a:pt x="1013" y="772"/>
                    <a:pt x="953" y="700"/>
                  </a:cubicBezTo>
                  <a:lnTo>
                    <a:pt x="751" y="486"/>
                  </a:lnTo>
                  <a:lnTo>
                    <a:pt x="953" y="284"/>
                  </a:lnTo>
                  <a:cubicBezTo>
                    <a:pt x="1013" y="224"/>
                    <a:pt x="1013" y="117"/>
                    <a:pt x="953" y="45"/>
                  </a:cubicBezTo>
                  <a:cubicBezTo>
                    <a:pt x="923" y="16"/>
                    <a:pt x="885" y="1"/>
                    <a:pt x="843" y="1"/>
                  </a:cubicBezTo>
                  <a:cubicBezTo>
                    <a:pt x="801" y="1"/>
                    <a:pt x="757" y="16"/>
                    <a:pt x="715" y="45"/>
                  </a:cubicBezTo>
                  <a:lnTo>
                    <a:pt x="513" y="248"/>
                  </a:lnTo>
                  <a:lnTo>
                    <a:pt x="298" y="45"/>
                  </a:lnTo>
                  <a:cubicBezTo>
                    <a:pt x="269" y="16"/>
                    <a:pt x="230" y="1"/>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645;p28">
              <a:extLst>
                <a:ext uri="{FF2B5EF4-FFF2-40B4-BE49-F238E27FC236}">
                  <a16:creationId xmlns:a16="http://schemas.microsoft.com/office/drawing/2014/main" id="{D59EEF8C-3B1B-6B1B-C1EF-2C7F5620E230}"/>
                </a:ext>
              </a:extLst>
            </p:cNvPr>
            <p:cNvSpPr/>
            <p:nvPr/>
          </p:nvSpPr>
          <p:spPr>
            <a:xfrm>
              <a:off x="6730341" y="2603607"/>
              <a:ext cx="32244" cy="31384"/>
            </a:xfrm>
            <a:custGeom>
              <a:avLst/>
              <a:gdLst/>
              <a:ahLst/>
              <a:cxnLst/>
              <a:rect l="l" t="t" r="r" b="b"/>
              <a:pathLst>
                <a:path w="1013" h="986" extrusionOk="0">
                  <a:moveTo>
                    <a:pt x="184" y="0"/>
                  </a:moveTo>
                  <a:cubicBezTo>
                    <a:pt x="141" y="0"/>
                    <a:pt x="96" y="15"/>
                    <a:pt x="61" y="45"/>
                  </a:cubicBezTo>
                  <a:cubicBezTo>
                    <a:pt x="1" y="104"/>
                    <a:pt x="1" y="211"/>
                    <a:pt x="61" y="283"/>
                  </a:cubicBezTo>
                  <a:lnTo>
                    <a:pt x="263" y="485"/>
                  </a:lnTo>
                  <a:lnTo>
                    <a:pt x="61" y="700"/>
                  </a:lnTo>
                  <a:cubicBezTo>
                    <a:pt x="1" y="759"/>
                    <a:pt x="1" y="866"/>
                    <a:pt x="61" y="938"/>
                  </a:cubicBezTo>
                  <a:cubicBezTo>
                    <a:pt x="84" y="962"/>
                    <a:pt x="132" y="985"/>
                    <a:pt x="180" y="985"/>
                  </a:cubicBezTo>
                  <a:cubicBezTo>
                    <a:pt x="215" y="985"/>
                    <a:pt x="263" y="962"/>
                    <a:pt x="299" y="938"/>
                  </a:cubicBezTo>
                  <a:lnTo>
                    <a:pt x="501" y="723"/>
                  </a:lnTo>
                  <a:lnTo>
                    <a:pt x="715" y="938"/>
                  </a:lnTo>
                  <a:cubicBezTo>
                    <a:pt x="739" y="962"/>
                    <a:pt x="787" y="985"/>
                    <a:pt x="834" y="985"/>
                  </a:cubicBezTo>
                  <a:cubicBezTo>
                    <a:pt x="870" y="985"/>
                    <a:pt x="918" y="962"/>
                    <a:pt x="953" y="938"/>
                  </a:cubicBezTo>
                  <a:cubicBezTo>
                    <a:pt x="1013" y="878"/>
                    <a:pt x="1013" y="771"/>
                    <a:pt x="953" y="700"/>
                  </a:cubicBezTo>
                  <a:lnTo>
                    <a:pt x="739" y="485"/>
                  </a:lnTo>
                  <a:lnTo>
                    <a:pt x="953" y="283"/>
                  </a:lnTo>
                  <a:cubicBezTo>
                    <a:pt x="1013" y="223"/>
                    <a:pt x="1013" y="116"/>
                    <a:pt x="953" y="45"/>
                  </a:cubicBezTo>
                  <a:cubicBezTo>
                    <a:pt x="924" y="15"/>
                    <a:pt x="882" y="0"/>
                    <a:pt x="839" y="0"/>
                  </a:cubicBezTo>
                  <a:cubicBezTo>
                    <a:pt x="796" y="0"/>
                    <a:pt x="751" y="15"/>
                    <a:pt x="715" y="45"/>
                  </a:cubicBezTo>
                  <a:lnTo>
                    <a:pt x="501" y="247"/>
                  </a:lnTo>
                  <a:lnTo>
                    <a:pt x="299" y="45"/>
                  </a:lnTo>
                  <a:cubicBezTo>
                    <a:pt x="269" y="15"/>
                    <a:pt x="227" y="0"/>
                    <a:pt x="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634;p28">
            <a:extLst>
              <a:ext uri="{FF2B5EF4-FFF2-40B4-BE49-F238E27FC236}">
                <a16:creationId xmlns:a16="http://schemas.microsoft.com/office/drawing/2014/main" id="{99CC654B-611B-ABC4-A955-8A38A6C85B75}"/>
              </a:ext>
            </a:extLst>
          </p:cNvPr>
          <p:cNvGrpSpPr/>
          <p:nvPr/>
        </p:nvGrpSpPr>
        <p:grpSpPr>
          <a:xfrm>
            <a:off x="7349321" y="3238161"/>
            <a:ext cx="512726" cy="509719"/>
            <a:chOff x="4667216" y="2915382"/>
            <a:chExt cx="320273" cy="318395"/>
          </a:xfrm>
        </p:grpSpPr>
        <p:sp>
          <p:nvSpPr>
            <p:cNvPr id="1300" name="Google Shape;635;p28">
              <a:extLst>
                <a:ext uri="{FF2B5EF4-FFF2-40B4-BE49-F238E27FC236}">
                  <a16:creationId xmlns:a16="http://schemas.microsoft.com/office/drawing/2014/main" id="{E8DD041B-98F1-62F0-0D0B-7177807AD699}"/>
                </a:ext>
              </a:extLst>
            </p:cNvPr>
            <p:cNvSpPr/>
            <p:nvPr/>
          </p:nvSpPr>
          <p:spPr>
            <a:xfrm>
              <a:off x="4686154" y="2938140"/>
              <a:ext cx="166789" cy="163734"/>
            </a:xfrm>
            <a:custGeom>
              <a:avLst/>
              <a:gdLst/>
              <a:ahLst/>
              <a:cxnLst/>
              <a:rect l="l" t="t" r="r" b="b"/>
              <a:pathLst>
                <a:path w="5240" h="5144" extrusionOk="0">
                  <a:moveTo>
                    <a:pt x="2668" y="0"/>
                  </a:moveTo>
                  <a:cubicBezTo>
                    <a:pt x="2013" y="0"/>
                    <a:pt x="1358" y="250"/>
                    <a:pt x="858" y="750"/>
                  </a:cubicBezTo>
                  <a:cubicBezTo>
                    <a:pt x="620" y="989"/>
                    <a:pt x="429" y="1286"/>
                    <a:pt x="298" y="1608"/>
                  </a:cubicBezTo>
                  <a:cubicBezTo>
                    <a:pt x="263" y="1679"/>
                    <a:pt x="298" y="1762"/>
                    <a:pt x="370" y="1798"/>
                  </a:cubicBezTo>
                  <a:cubicBezTo>
                    <a:pt x="388" y="1804"/>
                    <a:pt x="407" y="1807"/>
                    <a:pt x="426" y="1807"/>
                  </a:cubicBezTo>
                  <a:cubicBezTo>
                    <a:pt x="484" y="1807"/>
                    <a:pt x="542" y="1780"/>
                    <a:pt x="560" y="1727"/>
                  </a:cubicBezTo>
                  <a:cubicBezTo>
                    <a:pt x="679" y="1441"/>
                    <a:pt x="846" y="1191"/>
                    <a:pt x="1060" y="977"/>
                  </a:cubicBezTo>
                  <a:cubicBezTo>
                    <a:pt x="1495" y="536"/>
                    <a:pt x="2075" y="316"/>
                    <a:pt x="2656" y="316"/>
                  </a:cubicBezTo>
                  <a:cubicBezTo>
                    <a:pt x="3236" y="316"/>
                    <a:pt x="3817" y="536"/>
                    <a:pt x="4251" y="977"/>
                  </a:cubicBezTo>
                  <a:cubicBezTo>
                    <a:pt x="4692" y="1405"/>
                    <a:pt x="4930" y="1977"/>
                    <a:pt x="4930" y="2584"/>
                  </a:cubicBezTo>
                  <a:cubicBezTo>
                    <a:pt x="4930" y="3191"/>
                    <a:pt x="4692" y="3763"/>
                    <a:pt x="4251" y="4191"/>
                  </a:cubicBezTo>
                  <a:cubicBezTo>
                    <a:pt x="3823" y="4620"/>
                    <a:pt x="3263" y="4858"/>
                    <a:pt x="2644" y="4858"/>
                  </a:cubicBezTo>
                  <a:cubicBezTo>
                    <a:pt x="2037" y="4858"/>
                    <a:pt x="1477" y="4620"/>
                    <a:pt x="1037" y="4191"/>
                  </a:cubicBezTo>
                  <a:cubicBezTo>
                    <a:pt x="536" y="3679"/>
                    <a:pt x="298" y="2989"/>
                    <a:pt x="405" y="2274"/>
                  </a:cubicBezTo>
                  <a:cubicBezTo>
                    <a:pt x="417" y="2191"/>
                    <a:pt x="358" y="2120"/>
                    <a:pt x="286" y="2108"/>
                  </a:cubicBezTo>
                  <a:cubicBezTo>
                    <a:pt x="279" y="2107"/>
                    <a:pt x="272" y="2106"/>
                    <a:pt x="265" y="2106"/>
                  </a:cubicBezTo>
                  <a:cubicBezTo>
                    <a:pt x="191" y="2106"/>
                    <a:pt x="131" y="2162"/>
                    <a:pt x="120" y="2227"/>
                  </a:cubicBezTo>
                  <a:cubicBezTo>
                    <a:pt x="1" y="3024"/>
                    <a:pt x="263" y="3822"/>
                    <a:pt x="846" y="4394"/>
                  </a:cubicBezTo>
                  <a:cubicBezTo>
                    <a:pt x="1334" y="4894"/>
                    <a:pt x="1977" y="5144"/>
                    <a:pt x="2668" y="5144"/>
                  </a:cubicBezTo>
                  <a:cubicBezTo>
                    <a:pt x="3346" y="5144"/>
                    <a:pt x="3989" y="4870"/>
                    <a:pt x="4477" y="4394"/>
                  </a:cubicBezTo>
                  <a:cubicBezTo>
                    <a:pt x="4966" y="3906"/>
                    <a:pt x="5228" y="3263"/>
                    <a:pt x="5228" y="2584"/>
                  </a:cubicBezTo>
                  <a:cubicBezTo>
                    <a:pt x="5239" y="1870"/>
                    <a:pt x="4966" y="1227"/>
                    <a:pt x="4477" y="750"/>
                  </a:cubicBezTo>
                  <a:cubicBezTo>
                    <a:pt x="3977" y="250"/>
                    <a:pt x="3323" y="0"/>
                    <a:pt x="2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636;p28">
              <a:extLst>
                <a:ext uri="{FF2B5EF4-FFF2-40B4-BE49-F238E27FC236}">
                  <a16:creationId xmlns:a16="http://schemas.microsoft.com/office/drawing/2014/main" id="{353655A3-B7BE-2EB3-0799-FE88AF45DE0D}"/>
                </a:ext>
              </a:extLst>
            </p:cNvPr>
            <p:cNvSpPr/>
            <p:nvPr/>
          </p:nvSpPr>
          <p:spPr>
            <a:xfrm>
              <a:off x="4667216" y="2915382"/>
              <a:ext cx="320273" cy="318395"/>
            </a:xfrm>
            <a:custGeom>
              <a:avLst/>
              <a:gdLst/>
              <a:ahLst/>
              <a:cxnLst/>
              <a:rect l="l" t="t" r="r" b="b"/>
              <a:pathLst>
                <a:path w="10062" h="10003" extrusionOk="0">
                  <a:moveTo>
                    <a:pt x="5668" y="5502"/>
                  </a:moveTo>
                  <a:lnTo>
                    <a:pt x="5977" y="5811"/>
                  </a:lnTo>
                  <a:lnTo>
                    <a:pt x="5799" y="5990"/>
                  </a:lnTo>
                  <a:lnTo>
                    <a:pt x="5489" y="5680"/>
                  </a:lnTo>
                  <a:lnTo>
                    <a:pt x="5584" y="5585"/>
                  </a:lnTo>
                  <a:lnTo>
                    <a:pt x="5668" y="5502"/>
                  </a:lnTo>
                  <a:close/>
                  <a:moveTo>
                    <a:pt x="8347" y="7597"/>
                  </a:moveTo>
                  <a:lnTo>
                    <a:pt x="8501" y="7752"/>
                  </a:lnTo>
                  <a:lnTo>
                    <a:pt x="7739" y="8502"/>
                  </a:lnTo>
                  <a:lnTo>
                    <a:pt x="7585" y="8359"/>
                  </a:lnTo>
                  <a:lnTo>
                    <a:pt x="8347" y="7597"/>
                  </a:lnTo>
                  <a:close/>
                  <a:moveTo>
                    <a:pt x="8704" y="7954"/>
                  </a:moveTo>
                  <a:lnTo>
                    <a:pt x="8894" y="8157"/>
                  </a:lnTo>
                  <a:lnTo>
                    <a:pt x="8132" y="8907"/>
                  </a:lnTo>
                  <a:lnTo>
                    <a:pt x="7989" y="8764"/>
                  </a:lnTo>
                  <a:lnTo>
                    <a:pt x="7942" y="8716"/>
                  </a:lnTo>
                  <a:lnTo>
                    <a:pt x="8704" y="7954"/>
                  </a:lnTo>
                  <a:close/>
                  <a:moveTo>
                    <a:pt x="9097" y="8359"/>
                  </a:moveTo>
                  <a:lnTo>
                    <a:pt x="9621" y="8895"/>
                  </a:lnTo>
                  <a:cubicBezTo>
                    <a:pt x="9728" y="8966"/>
                    <a:pt x="9728" y="9121"/>
                    <a:pt x="9644" y="9228"/>
                  </a:cubicBezTo>
                  <a:lnTo>
                    <a:pt x="9216" y="9657"/>
                  </a:lnTo>
                  <a:cubicBezTo>
                    <a:pt x="9168" y="9699"/>
                    <a:pt x="9109" y="9719"/>
                    <a:pt x="9048" y="9719"/>
                  </a:cubicBezTo>
                  <a:cubicBezTo>
                    <a:pt x="8987" y="9719"/>
                    <a:pt x="8924" y="9699"/>
                    <a:pt x="8871" y="9657"/>
                  </a:cubicBezTo>
                  <a:lnTo>
                    <a:pt x="8335" y="9121"/>
                  </a:lnTo>
                  <a:lnTo>
                    <a:pt x="9097" y="8359"/>
                  </a:lnTo>
                  <a:close/>
                  <a:moveTo>
                    <a:pt x="3282" y="1"/>
                  </a:moveTo>
                  <a:cubicBezTo>
                    <a:pt x="2441" y="1"/>
                    <a:pt x="1602" y="322"/>
                    <a:pt x="965" y="965"/>
                  </a:cubicBezTo>
                  <a:cubicBezTo>
                    <a:pt x="334" y="1584"/>
                    <a:pt x="0" y="2406"/>
                    <a:pt x="0" y="3287"/>
                  </a:cubicBezTo>
                  <a:cubicBezTo>
                    <a:pt x="0" y="4156"/>
                    <a:pt x="334" y="4978"/>
                    <a:pt x="965" y="5609"/>
                  </a:cubicBezTo>
                  <a:cubicBezTo>
                    <a:pt x="1608" y="6240"/>
                    <a:pt x="2441" y="6573"/>
                    <a:pt x="3286" y="6573"/>
                  </a:cubicBezTo>
                  <a:cubicBezTo>
                    <a:pt x="3989" y="6573"/>
                    <a:pt x="4703" y="6347"/>
                    <a:pt x="5275" y="5883"/>
                  </a:cubicBezTo>
                  <a:lnTo>
                    <a:pt x="5608" y="6216"/>
                  </a:lnTo>
                  <a:cubicBezTo>
                    <a:pt x="5477" y="6418"/>
                    <a:pt x="5501" y="6692"/>
                    <a:pt x="5680" y="6871"/>
                  </a:cubicBezTo>
                  <a:lnTo>
                    <a:pt x="6370" y="7561"/>
                  </a:lnTo>
                  <a:cubicBezTo>
                    <a:pt x="6400" y="7585"/>
                    <a:pt x="6436" y="7597"/>
                    <a:pt x="6471" y="7597"/>
                  </a:cubicBezTo>
                  <a:cubicBezTo>
                    <a:pt x="6507" y="7597"/>
                    <a:pt x="6543" y="7585"/>
                    <a:pt x="6573" y="7561"/>
                  </a:cubicBezTo>
                  <a:cubicBezTo>
                    <a:pt x="6632" y="7502"/>
                    <a:pt x="6632" y="7407"/>
                    <a:pt x="6573" y="7347"/>
                  </a:cubicBezTo>
                  <a:lnTo>
                    <a:pt x="5894" y="6668"/>
                  </a:lnTo>
                  <a:cubicBezTo>
                    <a:pt x="5799" y="6573"/>
                    <a:pt x="5799" y="6418"/>
                    <a:pt x="5894" y="6323"/>
                  </a:cubicBezTo>
                  <a:lnTo>
                    <a:pt x="6323" y="5895"/>
                  </a:lnTo>
                  <a:cubicBezTo>
                    <a:pt x="6370" y="5847"/>
                    <a:pt x="6430" y="5811"/>
                    <a:pt x="6489" y="5811"/>
                  </a:cubicBezTo>
                  <a:cubicBezTo>
                    <a:pt x="6549" y="5811"/>
                    <a:pt x="6608" y="5847"/>
                    <a:pt x="6644" y="5895"/>
                  </a:cubicBezTo>
                  <a:lnTo>
                    <a:pt x="8156" y="7395"/>
                  </a:lnTo>
                  <a:lnTo>
                    <a:pt x="7394" y="8157"/>
                  </a:lnTo>
                  <a:lnTo>
                    <a:pt x="6966" y="7716"/>
                  </a:lnTo>
                  <a:cubicBezTo>
                    <a:pt x="6936" y="7686"/>
                    <a:pt x="6897" y="7672"/>
                    <a:pt x="6858" y="7672"/>
                  </a:cubicBezTo>
                  <a:cubicBezTo>
                    <a:pt x="6820" y="7672"/>
                    <a:pt x="6781" y="7686"/>
                    <a:pt x="6751" y="7716"/>
                  </a:cubicBezTo>
                  <a:cubicBezTo>
                    <a:pt x="6692" y="7776"/>
                    <a:pt x="6692" y="7871"/>
                    <a:pt x="6751" y="7930"/>
                  </a:cubicBezTo>
                  <a:lnTo>
                    <a:pt x="8668" y="9847"/>
                  </a:lnTo>
                  <a:cubicBezTo>
                    <a:pt x="8775" y="9955"/>
                    <a:pt x="8906" y="10002"/>
                    <a:pt x="9049" y="10002"/>
                  </a:cubicBezTo>
                  <a:cubicBezTo>
                    <a:pt x="9180" y="10002"/>
                    <a:pt x="9311" y="9955"/>
                    <a:pt x="9418" y="9847"/>
                  </a:cubicBezTo>
                  <a:lnTo>
                    <a:pt x="9847" y="9419"/>
                  </a:lnTo>
                  <a:cubicBezTo>
                    <a:pt x="10061" y="9228"/>
                    <a:pt x="10061" y="8883"/>
                    <a:pt x="9847" y="8669"/>
                  </a:cubicBezTo>
                  <a:lnTo>
                    <a:pt x="6858" y="5680"/>
                  </a:lnTo>
                  <a:cubicBezTo>
                    <a:pt x="6751" y="5573"/>
                    <a:pt x="6620" y="5525"/>
                    <a:pt x="6489" y="5525"/>
                  </a:cubicBezTo>
                  <a:cubicBezTo>
                    <a:pt x="6382" y="5525"/>
                    <a:pt x="6299" y="5561"/>
                    <a:pt x="6204" y="5609"/>
                  </a:cubicBezTo>
                  <a:lnTo>
                    <a:pt x="5870" y="5275"/>
                  </a:lnTo>
                  <a:cubicBezTo>
                    <a:pt x="6144" y="4930"/>
                    <a:pt x="6334" y="4537"/>
                    <a:pt x="6454" y="4097"/>
                  </a:cubicBezTo>
                  <a:cubicBezTo>
                    <a:pt x="6465" y="4025"/>
                    <a:pt x="6430" y="3942"/>
                    <a:pt x="6346" y="3918"/>
                  </a:cubicBezTo>
                  <a:cubicBezTo>
                    <a:pt x="6339" y="3917"/>
                    <a:pt x="6332" y="3916"/>
                    <a:pt x="6324" y="3916"/>
                  </a:cubicBezTo>
                  <a:cubicBezTo>
                    <a:pt x="6258" y="3916"/>
                    <a:pt x="6189" y="3961"/>
                    <a:pt x="6168" y="4025"/>
                  </a:cubicBezTo>
                  <a:cubicBezTo>
                    <a:pt x="6037" y="4537"/>
                    <a:pt x="5775" y="5013"/>
                    <a:pt x="5394" y="5383"/>
                  </a:cubicBezTo>
                  <a:cubicBezTo>
                    <a:pt x="4816" y="5960"/>
                    <a:pt x="4051" y="6249"/>
                    <a:pt x="3285" y="6249"/>
                  </a:cubicBezTo>
                  <a:cubicBezTo>
                    <a:pt x="2519" y="6249"/>
                    <a:pt x="1751" y="5960"/>
                    <a:pt x="1167" y="5383"/>
                  </a:cubicBezTo>
                  <a:cubicBezTo>
                    <a:pt x="608" y="4823"/>
                    <a:pt x="298" y="4073"/>
                    <a:pt x="298" y="3263"/>
                  </a:cubicBezTo>
                  <a:cubicBezTo>
                    <a:pt x="298" y="2466"/>
                    <a:pt x="608" y="1715"/>
                    <a:pt x="1167" y="1156"/>
                  </a:cubicBezTo>
                  <a:cubicBezTo>
                    <a:pt x="1751" y="572"/>
                    <a:pt x="2519" y="281"/>
                    <a:pt x="3285" y="281"/>
                  </a:cubicBezTo>
                  <a:cubicBezTo>
                    <a:pt x="4051" y="281"/>
                    <a:pt x="4816" y="572"/>
                    <a:pt x="5394" y="1156"/>
                  </a:cubicBezTo>
                  <a:cubicBezTo>
                    <a:pt x="6013" y="1763"/>
                    <a:pt x="6323" y="2608"/>
                    <a:pt x="6263" y="3478"/>
                  </a:cubicBezTo>
                  <a:cubicBezTo>
                    <a:pt x="6263" y="3549"/>
                    <a:pt x="6323" y="3620"/>
                    <a:pt x="6394" y="3644"/>
                  </a:cubicBezTo>
                  <a:cubicBezTo>
                    <a:pt x="6465" y="3644"/>
                    <a:pt x="6549" y="3585"/>
                    <a:pt x="6561" y="3501"/>
                  </a:cubicBezTo>
                  <a:cubicBezTo>
                    <a:pt x="6620" y="2549"/>
                    <a:pt x="6275" y="1632"/>
                    <a:pt x="5608" y="965"/>
                  </a:cubicBezTo>
                  <a:cubicBezTo>
                    <a:pt x="4965" y="322"/>
                    <a:pt x="4123" y="1"/>
                    <a:pt x="3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637;p28">
              <a:extLst>
                <a:ext uri="{FF2B5EF4-FFF2-40B4-BE49-F238E27FC236}">
                  <a16:creationId xmlns:a16="http://schemas.microsoft.com/office/drawing/2014/main" id="{95C02A92-DC43-19E5-F6B6-D2404DBC8EE8}"/>
                </a:ext>
              </a:extLst>
            </p:cNvPr>
            <p:cNvSpPr/>
            <p:nvPr/>
          </p:nvSpPr>
          <p:spPr>
            <a:xfrm>
              <a:off x="4733899" y="2960772"/>
              <a:ext cx="75469" cy="86546"/>
            </a:xfrm>
            <a:custGeom>
              <a:avLst/>
              <a:gdLst/>
              <a:ahLst/>
              <a:cxnLst/>
              <a:rect l="l" t="t" r="r" b="b"/>
              <a:pathLst>
                <a:path w="2371" h="2719" extrusionOk="0">
                  <a:moveTo>
                    <a:pt x="1218" y="276"/>
                  </a:moveTo>
                  <a:cubicBezTo>
                    <a:pt x="1233" y="276"/>
                    <a:pt x="1248" y="277"/>
                    <a:pt x="1263" y="278"/>
                  </a:cubicBezTo>
                  <a:cubicBezTo>
                    <a:pt x="1703" y="313"/>
                    <a:pt x="2061" y="647"/>
                    <a:pt x="2084" y="1099"/>
                  </a:cubicBezTo>
                  <a:cubicBezTo>
                    <a:pt x="2073" y="1456"/>
                    <a:pt x="1858" y="1802"/>
                    <a:pt x="1537" y="1944"/>
                  </a:cubicBezTo>
                  <a:cubicBezTo>
                    <a:pt x="1430" y="1992"/>
                    <a:pt x="1370" y="2099"/>
                    <a:pt x="1370" y="2218"/>
                  </a:cubicBezTo>
                  <a:cubicBezTo>
                    <a:pt x="1370" y="2313"/>
                    <a:pt x="1275" y="2409"/>
                    <a:pt x="1180" y="2409"/>
                  </a:cubicBezTo>
                  <a:cubicBezTo>
                    <a:pt x="1072" y="2409"/>
                    <a:pt x="989" y="2313"/>
                    <a:pt x="989" y="2218"/>
                  </a:cubicBezTo>
                  <a:cubicBezTo>
                    <a:pt x="989" y="1944"/>
                    <a:pt x="1132" y="1694"/>
                    <a:pt x="1382" y="1587"/>
                  </a:cubicBezTo>
                  <a:cubicBezTo>
                    <a:pt x="1561" y="1504"/>
                    <a:pt x="1680" y="1325"/>
                    <a:pt x="1668" y="1111"/>
                  </a:cubicBezTo>
                  <a:cubicBezTo>
                    <a:pt x="1656" y="873"/>
                    <a:pt x="1465" y="682"/>
                    <a:pt x="1227" y="670"/>
                  </a:cubicBezTo>
                  <a:lnTo>
                    <a:pt x="1191" y="670"/>
                  </a:lnTo>
                  <a:cubicBezTo>
                    <a:pt x="1072" y="670"/>
                    <a:pt x="953" y="706"/>
                    <a:pt x="870" y="801"/>
                  </a:cubicBezTo>
                  <a:cubicBezTo>
                    <a:pt x="763" y="885"/>
                    <a:pt x="715" y="1028"/>
                    <a:pt x="715" y="1159"/>
                  </a:cubicBezTo>
                  <a:cubicBezTo>
                    <a:pt x="715" y="1266"/>
                    <a:pt x="632" y="1349"/>
                    <a:pt x="525" y="1349"/>
                  </a:cubicBezTo>
                  <a:cubicBezTo>
                    <a:pt x="418" y="1349"/>
                    <a:pt x="334" y="1266"/>
                    <a:pt x="334" y="1159"/>
                  </a:cubicBezTo>
                  <a:cubicBezTo>
                    <a:pt x="334" y="920"/>
                    <a:pt x="429" y="682"/>
                    <a:pt x="608" y="516"/>
                  </a:cubicBezTo>
                  <a:cubicBezTo>
                    <a:pt x="775" y="359"/>
                    <a:pt x="995" y="276"/>
                    <a:pt x="1218" y="276"/>
                  </a:cubicBezTo>
                  <a:close/>
                  <a:moveTo>
                    <a:pt x="1163" y="0"/>
                  </a:moveTo>
                  <a:cubicBezTo>
                    <a:pt x="872" y="0"/>
                    <a:pt x="586" y="108"/>
                    <a:pt x="370" y="313"/>
                  </a:cubicBezTo>
                  <a:cubicBezTo>
                    <a:pt x="132" y="539"/>
                    <a:pt x="1" y="849"/>
                    <a:pt x="1" y="1159"/>
                  </a:cubicBezTo>
                  <a:cubicBezTo>
                    <a:pt x="1" y="1432"/>
                    <a:pt x="227" y="1647"/>
                    <a:pt x="489" y="1647"/>
                  </a:cubicBezTo>
                  <a:cubicBezTo>
                    <a:pt x="763" y="1647"/>
                    <a:pt x="989" y="1432"/>
                    <a:pt x="989" y="1159"/>
                  </a:cubicBezTo>
                  <a:cubicBezTo>
                    <a:pt x="989" y="1099"/>
                    <a:pt x="1001" y="1051"/>
                    <a:pt x="1049" y="1028"/>
                  </a:cubicBezTo>
                  <a:cubicBezTo>
                    <a:pt x="1078" y="998"/>
                    <a:pt x="1115" y="977"/>
                    <a:pt x="1161" y="977"/>
                  </a:cubicBezTo>
                  <a:cubicBezTo>
                    <a:pt x="1171" y="977"/>
                    <a:pt x="1181" y="978"/>
                    <a:pt x="1191" y="980"/>
                  </a:cubicBezTo>
                  <a:cubicBezTo>
                    <a:pt x="1287" y="980"/>
                    <a:pt x="1358" y="1075"/>
                    <a:pt x="1370" y="1159"/>
                  </a:cubicBezTo>
                  <a:cubicBezTo>
                    <a:pt x="1370" y="1230"/>
                    <a:pt x="1322" y="1313"/>
                    <a:pt x="1263" y="1337"/>
                  </a:cubicBezTo>
                  <a:cubicBezTo>
                    <a:pt x="930" y="1504"/>
                    <a:pt x="703" y="1849"/>
                    <a:pt x="703" y="2230"/>
                  </a:cubicBezTo>
                  <a:cubicBezTo>
                    <a:pt x="703" y="2504"/>
                    <a:pt x="930" y="2718"/>
                    <a:pt x="1191" y="2718"/>
                  </a:cubicBezTo>
                  <a:cubicBezTo>
                    <a:pt x="1465" y="2718"/>
                    <a:pt x="1680" y="2504"/>
                    <a:pt x="1680" y="2230"/>
                  </a:cubicBezTo>
                  <a:lnTo>
                    <a:pt x="1680" y="2218"/>
                  </a:lnTo>
                  <a:cubicBezTo>
                    <a:pt x="2096" y="2004"/>
                    <a:pt x="2370" y="1563"/>
                    <a:pt x="2334" y="1087"/>
                  </a:cubicBezTo>
                  <a:cubicBezTo>
                    <a:pt x="2311" y="504"/>
                    <a:pt x="1834" y="27"/>
                    <a:pt x="1251" y="4"/>
                  </a:cubicBezTo>
                  <a:cubicBezTo>
                    <a:pt x="1222" y="1"/>
                    <a:pt x="1192" y="0"/>
                    <a:pt x="1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638;p28">
              <a:extLst>
                <a:ext uri="{FF2B5EF4-FFF2-40B4-BE49-F238E27FC236}">
                  <a16:creationId xmlns:a16="http://schemas.microsoft.com/office/drawing/2014/main" id="{95DDD868-AEC7-1751-E921-A916C8D4E221}"/>
                </a:ext>
              </a:extLst>
            </p:cNvPr>
            <p:cNvSpPr/>
            <p:nvPr/>
          </p:nvSpPr>
          <p:spPr>
            <a:xfrm>
              <a:off x="4755894" y="3048431"/>
              <a:ext cx="31098" cy="32244"/>
            </a:xfrm>
            <a:custGeom>
              <a:avLst/>
              <a:gdLst/>
              <a:ahLst/>
              <a:cxnLst/>
              <a:rect l="l" t="t" r="r" b="b"/>
              <a:pathLst>
                <a:path w="977" h="1013" extrusionOk="0">
                  <a:moveTo>
                    <a:pt x="489" y="298"/>
                  </a:moveTo>
                  <a:cubicBezTo>
                    <a:pt x="596" y="298"/>
                    <a:pt x="679" y="381"/>
                    <a:pt x="679" y="488"/>
                  </a:cubicBezTo>
                  <a:lnTo>
                    <a:pt x="679" y="500"/>
                  </a:lnTo>
                  <a:cubicBezTo>
                    <a:pt x="679" y="607"/>
                    <a:pt x="596" y="702"/>
                    <a:pt x="489" y="702"/>
                  </a:cubicBezTo>
                  <a:cubicBezTo>
                    <a:pt x="381" y="702"/>
                    <a:pt x="298" y="607"/>
                    <a:pt x="298" y="500"/>
                  </a:cubicBezTo>
                  <a:lnTo>
                    <a:pt x="298" y="488"/>
                  </a:lnTo>
                  <a:cubicBezTo>
                    <a:pt x="298" y="381"/>
                    <a:pt x="381" y="298"/>
                    <a:pt x="489" y="298"/>
                  </a:cubicBezTo>
                  <a:close/>
                  <a:moveTo>
                    <a:pt x="489" y="0"/>
                  </a:moveTo>
                  <a:cubicBezTo>
                    <a:pt x="215" y="0"/>
                    <a:pt x="0" y="226"/>
                    <a:pt x="0" y="488"/>
                  </a:cubicBezTo>
                  <a:lnTo>
                    <a:pt x="0" y="524"/>
                  </a:lnTo>
                  <a:cubicBezTo>
                    <a:pt x="0" y="786"/>
                    <a:pt x="215" y="1012"/>
                    <a:pt x="489" y="1012"/>
                  </a:cubicBezTo>
                  <a:cubicBezTo>
                    <a:pt x="751" y="1012"/>
                    <a:pt x="977" y="786"/>
                    <a:pt x="977" y="524"/>
                  </a:cubicBezTo>
                  <a:lnTo>
                    <a:pt x="977" y="488"/>
                  </a:lnTo>
                  <a:cubicBezTo>
                    <a:pt x="977" y="226"/>
                    <a:pt x="751"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616950" y="591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76" name="Google Shape;76;p17"/>
          <p:cNvSpPr txBox="1"/>
          <p:nvPr/>
        </p:nvSpPr>
        <p:spPr>
          <a:xfrm>
            <a:off x="616950" y="631880"/>
            <a:ext cx="8069850" cy="4189161"/>
          </a:xfrm>
          <a:prstGeom prst="rect">
            <a:avLst/>
          </a:prstGeom>
          <a:noFill/>
          <a:ln>
            <a:noFill/>
          </a:ln>
        </p:spPr>
        <p:txBody>
          <a:bodyPr spcFirstLastPara="1" wrap="square" lIns="91425" tIns="91425" rIns="91425" bIns="91425" anchor="t" anchorCtr="0">
            <a:noAutofit/>
          </a:bodyPr>
          <a:lstStyle/>
          <a:p>
            <a:pPr algn="l"/>
            <a:r>
              <a:rPr lang="en-US" b="1" i="0" dirty="0">
                <a:solidFill>
                  <a:srgbClr val="D1D5DB"/>
                </a:solidFill>
                <a:effectLst/>
                <a:latin typeface="Söhne"/>
              </a:rPr>
              <a:t>Data Preparation:</a:t>
            </a:r>
            <a:endParaRPr lang="en-US" b="0" i="0" dirty="0">
              <a:solidFill>
                <a:srgbClr val="D1D5DB"/>
              </a:solidFill>
              <a:effectLst/>
              <a:latin typeface="Söhne"/>
            </a:endParaRPr>
          </a:p>
          <a:p>
            <a:pPr marL="457200" lvl="1" algn="l"/>
            <a:r>
              <a:rPr lang="en-US" b="0" i="0" dirty="0">
                <a:solidFill>
                  <a:srgbClr val="D1D5DB"/>
                </a:solidFill>
                <a:effectLst/>
                <a:latin typeface="Söhne"/>
              </a:rPr>
              <a:t>Load the dataset from Kaggle into Google </a:t>
            </a:r>
            <a:r>
              <a:rPr lang="en-US" b="0" i="0" dirty="0" err="1">
                <a:solidFill>
                  <a:srgbClr val="D1D5DB"/>
                </a:solidFill>
                <a:effectLst/>
                <a:latin typeface="Söhne"/>
              </a:rPr>
              <a:t>Colab</a:t>
            </a:r>
            <a:r>
              <a:rPr lang="en-US" b="0" i="0" dirty="0">
                <a:solidFill>
                  <a:srgbClr val="D1D5DB"/>
                </a:solidFill>
                <a:effectLst/>
                <a:latin typeface="Söhne"/>
              </a:rPr>
              <a:t>.</a:t>
            </a:r>
          </a:p>
          <a:p>
            <a:pPr marL="457200" lvl="1" algn="l"/>
            <a:r>
              <a:rPr lang="en-US" b="0" i="0" dirty="0">
                <a:solidFill>
                  <a:srgbClr val="D1D5DB"/>
                </a:solidFill>
                <a:effectLst/>
                <a:latin typeface="Söhne"/>
              </a:rPr>
              <a:t>Split the dataset into training and testing sets.</a:t>
            </a:r>
          </a:p>
          <a:p>
            <a:pPr marL="457200" lvl="1" algn="l"/>
            <a:endParaRPr lang="en-US" b="0" i="0" dirty="0">
              <a:solidFill>
                <a:srgbClr val="D1D5DB"/>
              </a:solidFill>
              <a:effectLst/>
              <a:latin typeface="Söhne"/>
            </a:endParaRPr>
          </a:p>
          <a:p>
            <a:pPr algn="l"/>
            <a:r>
              <a:rPr lang="en-US" b="1" i="0" dirty="0">
                <a:solidFill>
                  <a:srgbClr val="D1D5DB"/>
                </a:solidFill>
                <a:effectLst/>
                <a:latin typeface="Söhne"/>
              </a:rPr>
              <a:t>Building the CNN Model:</a:t>
            </a:r>
            <a:endParaRPr lang="en-US" b="0" i="0" dirty="0">
              <a:solidFill>
                <a:srgbClr val="D1D5DB"/>
              </a:solidFill>
              <a:effectLst/>
              <a:latin typeface="Söhne"/>
            </a:endParaRPr>
          </a:p>
          <a:p>
            <a:pPr marL="457200" lvl="1" algn="l"/>
            <a:r>
              <a:rPr lang="en-US" b="0" i="0" dirty="0">
                <a:solidFill>
                  <a:srgbClr val="D1D5DB"/>
                </a:solidFill>
                <a:effectLst/>
                <a:latin typeface="Söhne"/>
              </a:rPr>
              <a:t>Design a Convolutional Neural Network architecture suitable for image classification.</a:t>
            </a:r>
          </a:p>
          <a:p>
            <a:pPr marL="457200" lvl="1" algn="l"/>
            <a:r>
              <a:rPr lang="en-US" b="0" i="0" dirty="0">
                <a:solidFill>
                  <a:srgbClr val="D1D5DB"/>
                </a:solidFill>
                <a:effectLst/>
                <a:latin typeface="Söhne"/>
              </a:rPr>
              <a:t>Include convolutional layers to capture spatial hierarchies and pooling layers for down sampling.</a:t>
            </a:r>
          </a:p>
          <a:p>
            <a:pPr marL="457200" lvl="1" algn="l"/>
            <a:r>
              <a:rPr lang="en-US" b="0" i="0" dirty="0">
                <a:solidFill>
                  <a:srgbClr val="D1D5DB"/>
                </a:solidFill>
                <a:effectLst/>
                <a:latin typeface="Söhne"/>
              </a:rPr>
              <a:t>Add fully connected layers for classification.</a:t>
            </a:r>
          </a:p>
          <a:p>
            <a:pPr marL="457200" lvl="1" algn="l"/>
            <a:endParaRPr lang="en-US" b="0" i="0" dirty="0">
              <a:solidFill>
                <a:srgbClr val="D1D5DB"/>
              </a:solidFill>
              <a:effectLst/>
              <a:latin typeface="Söhne"/>
            </a:endParaRPr>
          </a:p>
          <a:p>
            <a:pPr algn="l"/>
            <a:r>
              <a:rPr lang="en-US" b="1" i="0" dirty="0">
                <a:solidFill>
                  <a:srgbClr val="D1D5DB"/>
                </a:solidFill>
                <a:effectLst/>
                <a:latin typeface="Söhne"/>
              </a:rPr>
              <a:t>Model Training:</a:t>
            </a:r>
            <a:endParaRPr lang="en-US" b="0" i="0" dirty="0">
              <a:solidFill>
                <a:srgbClr val="D1D5DB"/>
              </a:solidFill>
              <a:effectLst/>
              <a:latin typeface="Söhne"/>
            </a:endParaRPr>
          </a:p>
          <a:p>
            <a:pPr marL="457200" lvl="1" algn="l"/>
            <a:r>
              <a:rPr lang="en-US" b="0" i="0" dirty="0">
                <a:solidFill>
                  <a:srgbClr val="D1D5DB"/>
                </a:solidFill>
                <a:effectLst/>
                <a:latin typeface="Söhne"/>
              </a:rPr>
              <a:t>Train the CNN model using the training dataset.</a:t>
            </a:r>
          </a:p>
          <a:p>
            <a:pPr marL="457200" lvl="1" algn="l"/>
            <a:r>
              <a:rPr lang="en-US" b="0" i="0" dirty="0">
                <a:solidFill>
                  <a:srgbClr val="D1D5DB"/>
                </a:solidFill>
                <a:effectLst/>
                <a:latin typeface="Söhne"/>
              </a:rPr>
              <a:t>Monitor the model's performance on the validation set to prevent overfitting.</a:t>
            </a:r>
          </a:p>
          <a:p>
            <a:pPr marL="457200" lvl="1" algn="l"/>
            <a:endParaRPr lang="en-US" b="0" i="0" dirty="0">
              <a:solidFill>
                <a:srgbClr val="D1D5DB"/>
              </a:solidFill>
              <a:effectLst/>
              <a:latin typeface="Söhne"/>
            </a:endParaRPr>
          </a:p>
          <a:p>
            <a:pPr algn="l"/>
            <a:r>
              <a:rPr lang="en-US" b="1" i="0" dirty="0">
                <a:solidFill>
                  <a:srgbClr val="D1D5DB"/>
                </a:solidFill>
                <a:effectLst/>
                <a:latin typeface="Söhne"/>
              </a:rPr>
              <a:t>Model Evaluation:</a:t>
            </a:r>
            <a:endParaRPr lang="en-US" b="0" i="0" dirty="0">
              <a:solidFill>
                <a:srgbClr val="D1D5DB"/>
              </a:solidFill>
              <a:effectLst/>
              <a:latin typeface="Söhne"/>
            </a:endParaRPr>
          </a:p>
          <a:p>
            <a:pPr marL="457200" lvl="1" algn="l"/>
            <a:r>
              <a:rPr lang="en-US" b="0" i="0" dirty="0">
                <a:solidFill>
                  <a:srgbClr val="D1D5DB"/>
                </a:solidFill>
                <a:effectLst/>
                <a:latin typeface="Söhne"/>
              </a:rPr>
              <a:t>Evaluate the trained model on the test set to assess its generalization performance.</a:t>
            </a:r>
          </a:p>
          <a:p>
            <a:pPr marL="457200" lvl="1" algn="l"/>
            <a:r>
              <a:rPr lang="en-US" b="0" i="0" dirty="0">
                <a:solidFill>
                  <a:srgbClr val="D1D5DB"/>
                </a:solidFill>
                <a:effectLst/>
                <a:latin typeface="Söhne"/>
              </a:rPr>
              <a:t>Analyze metrics such as accuracy, precision, recall, and F1 score.</a:t>
            </a:r>
          </a:p>
          <a:p>
            <a:pPr marL="457200" lvl="1" algn="l"/>
            <a:endParaRPr lang="en-US" b="0" i="0" dirty="0">
              <a:solidFill>
                <a:srgbClr val="D1D5DB"/>
              </a:solidFill>
              <a:effectLst/>
              <a:latin typeface="Söhne"/>
            </a:endParaRPr>
          </a:p>
          <a:p>
            <a:pPr algn="l"/>
            <a:r>
              <a:rPr lang="en-US" b="1" i="0" dirty="0">
                <a:solidFill>
                  <a:srgbClr val="D1D5DB"/>
                </a:solidFill>
                <a:effectLst/>
                <a:latin typeface="Söhne"/>
              </a:rPr>
              <a:t>Model Testing:</a:t>
            </a:r>
            <a:endParaRPr lang="en-US" b="0" i="0" dirty="0">
              <a:solidFill>
                <a:srgbClr val="D1D5DB"/>
              </a:solidFill>
              <a:effectLst/>
              <a:latin typeface="Söhne"/>
            </a:endParaRPr>
          </a:p>
          <a:p>
            <a:pPr marL="457200" lvl="1" algn="l"/>
            <a:r>
              <a:rPr lang="en-US" b="0" i="0" dirty="0">
                <a:solidFill>
                  <a:srgbClr val="D1D5DB"/>
                </a:solidFill>
                <a:effectLst/>
                <a:latin typeface="Söhne"/>
              </a:rPr>
              <a:t>Test the model on new, unseen images to assess its real-world applicability.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651420" y="12752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 Stacks</a:t>
            </a:r>
            <a:endParaRPr dirty="0"/>
          </a:p>
        </p:txBody>
      </p:sp>
      <p:graphicFrame>
        <p:nvGraphicFramePr>
          <p:cNvPr id="142" name="Google Shape;142;p19"/>
          <p:cNvGraphicFramePr/>
          <p:nvPr>
            <p:extLst>
              <p:ext uri="{D42A27DB-BD31-4B8C-83A1-F6EECF244321}">
                <p14:modId xmlns:p14="http://schemas.microsoft.com/office/powerpoint/2010/main" val="1641622614"/>
              </p:ext>
            </p:extLst>
          </p:nvPr>
        </p:nvGraphicFramePr>
        <p:xfrm>
          <a:off x="651420" y="871371"/>
          <a:ext cx="8008800" cy="3840270"/>
        </p:xfrm>
        <a:graphic>
          <a:graphicData uri="http://schemas.openxmlformats.org/drawingml/2006/table">
            <a:tbl>
              <a:tblPr>
                <a:noFill/>
                <a:tableStyleId>{43BCA3F7-977B-4083-8AE5-C9CA3BE46DDC}</a:tableStyleId>
              </a:tblPr>
              <a:tblGrid>
                <a:gridCol w="2838017">
                  <a:extLst>
                    <a:ext uri="{9D8B030D-6E8A-4147-A177-3AD203B41FA5}">
                      <a16:colId xmlns:a16="http://schemas.microsoft.com/office/drawing/2014/main" val="20000"/>
                    </a:ext>
                  </a:extLst>
                </a:gridCol>
                <a:gridCol w="5170783">
                  <a:extLst>
                    <a:ext uri="{9D8B030D-6E8A-4147-A177-3AD203B41FA5}">
                      <a16:colId xmlns:a16="http://schemas.microsoft.com/office/drawing/2014/main" val="20001"/>
                    </a:ext>
                  </a:extLst>
                </a:gridCol>
              </a:tblGrid>
              <a:tr h="529868">
                <a:tc>
                  <a:txBody>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Tech </a:t>
                      </a:r>
                      <a:endParaRPr sz="2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accent6">
                        <a:lumMod val="50000"/>
                        <a:alpha val="23720"/>
                      </a:schemeClr>
                    </a:solidFill>
                  </a:tcPr>
                </a:tc>
                <a:tc>
                  <a:txBody>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Description</a:t>
                      </a:r>
                      <a:endParaRPr sz="2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accent6">
                        <a:lumMod val="50000"/>
                        <a:alpha val="23720"/>
                      </a:schemeClr>
                    </a:solidFill>
                  </a:tcPr>
                </a:tc>
                <a:extLst>
                  <a:ext uri="{0D108BD9-81ED-4DB2-BD59-A6C34878D82A}">
                    <a16:rowId xmlns:a16="http://schemas.microsoft.com/office/drawing/2014/main" val="10000"/>
                  </a:ext>
                </a:extLst>
              </a:tr>
              <a:tr h="538299">
                <a:tc>
                  <a:txBody>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Kaggle</a:t>
                      </a:r>
                      <a:endParaRPr sz="2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US" sz="2000" b="1" dirty="0">
                          <a:solidFill>
                            <a:schemeClr val="lt2"/>
                          </a:solidFill>
                          <a:latin typeface="Rajdhani"/>
                          <a:ea typeface="Rajdhani"/>
                          <a:cs typeface="Rajdhani"/>
                          <a:sym typeface="Rajdhani"/>
                        </a:rPr>
                        <a:t>For Dataset</a:t>
                      </a:r>
                      <a:endParaRPr sz="2000" b="1" dirty="0">
                        <a:solidFill>
                          <a:schemeClr val="lt2"/>
                        </a:solidFill>
                        <a:latin typeface="Rajdhani"/>
                        <a:ea typeface="Rajdhani"/>
                        <a:cs typeface="Rajdhani"/>
                        <a:sym typeface="Rajdhani"/>
                      </a:endParaRPr>
                    </a:p>
                  </a:txBody>
                  <a:tcPr marL="91425" marR="91425" marT="91425" marB="91425"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2"/>
                  </a:ext>
                </a:extLst>
              </a:tr>
              <a:tr h="538299">
                <a:tc>
                  <a:txBody>
                    <a:bodyPr/>
                    <a:lstStyle/>
                    <a:p>
                      <a:pPr marL="0" lvl="0" indent="0" algn="ctr" rtl="0">
                        <a:spcBef>
                          <a:spcPts val="0"/>
                        </a:spcBef>
                        <a:spcAft>
                          <a:spcPts val="0"/>
                        </a:spcAft>
                        <a:buNone/>
                      </a:pPr>
                      <a:r>
                        <a:rPr lang="en-US" sz="2400" b="1" dirty="0">
                          <a:solidFill>
                            <a:schemeClr val="lt2"/>
                          </a:solidFill>
                          <a:latin typeface="Rajdhani"/>
                          <a:ea typeface="Rajdhani"/>
                          <a:cs typeface="Rajdhani"/>
                          <a:sym typeface="Rajdhani"/>
                        </a:rPr>
                        <a:t>CNN</a:t>
                      </a:r>
                      <a:endParaRPr sz="2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solidFill>
                            <a:schemeClr val="lt2"/>
                          </a:solidFill>
                          <a:latin typeface="Rajdhani"/>
                          <a:ea typeface="Rajdhani"/>
                          <a:cs typeface="Rajdhani"/>
                          <a:sym typeface="Rajdhani"/>
                        </a:rPr>
                        <a:t>Deep learning architecture for image tasks</a:t>
                      </a:r>
                    </a:p>
                  </a:txBody>
                  <a:tcPr marL="91425" marR="91425" marT="91425" marB="91425"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356680616"/>
                  </a:ext>
                </a:extLst>
              </a:tr>
              <a:tr h="538299">
                <a:tc>
                  <a:txBody>
                    <a:bodyPr/>
                    <a:lstStyle/>
                    <a:p>
                      <a:pPr marL="0" lvl="0" indent="0" algn="ctr" rtl="0">
                        <a:spcBef>
                          <a:spcPts val="0"/>
                        </a:spcBef>
                        <a:spcAft>
                          <a:spcPts val="0"/>
                        </a:spcAft>
                        <a:buNone/>
                      </a:pPr>
                      <a:r>
                        <a:rPr lang="en-US" sz="2400" b="1" dirty="0" err="1">
                          <a:solidFill>
                            <a:schemeClr val="lt2"/>
                          </a:solidFill>
                          <a:latin typeface="Rajdhani"/>
                          <a:ea typeface="Rajdhani"/>
                          <a:cs typeface="Rajdhani"/>
                          <a:sym typeface="Rajdhani"/>
                        </a:rPr>
                        <a:t>Tensorflow</a:t>
                      </a:r>
                      <a:endParaRPr sz="2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US" sz="2000" b="1" dirty="0">
                          <a:solidFill>
                            <a:schemeClr val="lt2"/>
                          </a:solidFill>
                          <a:latin typeface="Rajdhani"/>
                          <a:ea typeface="Rajdhani"/>
                          <a:cs typeface="Rajdhani"/>
                          <a:sym typeface="Rajdhani"/>
                        </a:rPr>
                        <a:t>Open-source machine learning framework</a:t>
                      </a:r>
                      <a:endParaRPr sz="2000" b="1" dirty="0">
                        <a:solidFill>
                          <a:schemeClr val="lt2"/>
                        </a:solidFill>
                        <a:latin typeface="Rajdhani"/>
                        <a:ea typeface="Rajdhani"/>
                        <a:cs typeface="Rajdhani"/>
                        <a:sym typeface="Rajdhani"/>
                      </a:endParaRPr>
                    </a:p>
                  </a:txBody>
                  <a:tcPr marL="91425" marR="91425" marT="91425" marB="91425"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635433599"/>
                  </a:ext>
                </a:extLst>
              </a:tr>
              <a:tr h="538299">
                <a:tc>
                  <a:txBody>
                    <a:bodyPr/>
                    <a:lstStyle/>
                    <a:p>
                      <a:pPr marL="0" lvl="0" indent="0" algn="ctr" rtl="0">
                        <a:spcBef>
                          <a:spcPts val="0"/>
                        </a:spcBef>
                        <a:spcAft>
                          <a:spcPts val="0"/>
                        </a:spcAft>
                        <a:buNone/>
                      </a:pPr>
                      <a:r>
                        <a:rPr lang="en-US" sz="2400" b="1" dirty="0" err="1">
                          <a:solidFill>
                            <a:schemeClr val="lt2"/>
                          </a:solidFill>
                          <a:latin typeface="Rajdhani"/>
                          <a:ea typeface="Rajdhani"/>
                          <a:cs typeface="Rajdhani"/>
                          <a:sym typeface="Rajdhani"/>
                        </a:rPr>
                        <a:t>Keras</a:t>
                      </a:r>
                      <a:endParaRPr sz="2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US" sz="2000" b="1" dirty="0">
                          <a:solidFill>
                            <a:schemeClr val="lt2"/>
                          </a:solidFill>
                          <a:latin typeface="Rajdhani"/>
                          <a:ea typeface="Rajdhani"/>
                          <a:cs typeface="Rajdhani"/>
                          <a:sym typeface="Rajdhani"/>
                        </a:rPr>
                        <a:t>High-level API for neural networks </a:t>
                      </a:r>
                      <a:endParaRPr sz="2000" b="1" dirty="0">
                        <a:solidFill>
                          <a:schemeClr val="lt2"/>
                        </a:solidFill>
                        <a:latin typeface="Rajdhani"/>
                        <a:ea typeface="Rajdhani"/>
                        <a:cs typeface="Rajdhani"/>
                        <a:sym typeface="Rajdhani"/>
                      </a:endParaRPr>
                    </a:p>
                  </a:txBody>
                  <a:tcPr marL="91425" marR="91425" marT="91425" marB="91425"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483181716"/>
                  </a:ext>
                </a:extLst>
              </a:tr>
              <a:tr h="538299">
                <a:tc>
                  <a:txBody>
                    <a:bodyPr/>
                    <a:lstStyle/>
                    <a:p>
                      <a:pPr marL="0" lvl="0" indent="0" algn="ctr" rtl="0">
                        <a:spcBef>
                          <a:spcPts val="0"/>
                        </a:spcBef>
                        <a:spcAft>
                          <a:spcPts val="0"/>
                        </a:spcAft>
                        <a:buNone/>
                      </a:pPr>
                      <a:r>
                        <a:rPr lang="en-US" sz="2400" b="1" dirty="0">
                          <a:solidFill>
                            <a:schemeClr val="lt2"/>
                          </a:solidFill>
                          <a:latin typeface="Rajdhani"/>
                          <a:ea typeface="Rajdhani"/>
                          <a:cs typeface="Rajdhani"/>
                          <a:sym typeface="Rajdhani"/>
                        </a:rPr>
                        <a:t>matplotlib</a:t>
                      </a:r>
                      <a:endParaRPr sz="2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US" sz="2000" b="1" dirty="0">
                          <a:solidFill>
                            <a:schemeClr val="lt2"/>
                          </a:solidFill>
                          <a:latin typeface="Rajdhani"/>
                          <a:ea typeface="Rajdhani"/>
                          <a:cs typeface="Rajdhani"/>
                          <a:sym typeface="Rajdhani"/>
                        </a:rPr>
                        <a:t>Python library for data visualization</a:t>
                      </a:r>
                      <a:endParaRPr sz="2000" b="1" dirty="0">
                        <a:solidFill>
                          <a:schemeClr val="lt2"/>
                        </a:solidFill>
                        <a:latin typeface="Rajdhani"/>
                        <a:ea typeface="Rajdhani"/>
                        <a:cs typeface="Rajdhani"/>
                        <a:sym typeface="Rajdhani"/>
                      </a:endParaRPr>
                    </a:p>
                  </a:txBody>
                  <a:tcPr marL="91425" marR="91425" marT="91425" marB="91425"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2719242724"/>
                  </a:ext>
                </a:extLst>
              </a:tr>
              <a:tr h="538299">
                <a:tc>
                  <a:txBody>
                    <a:bodyPr/>
                    <a:lstStyle/>
                    <a:p>
                      <a:pPr marL="0" lvl="0" indent="0" algn="ctr" rtl="0">
                        <a:spcBef>
                          <a:spcPts val="0"/>
                        </a:spcBef>
                        <a:spcAft>
                          <a:spcPts val="0"/>
                        </a:spcAft>
                        <a:buNone/>
                      </a:pPr>
                      <a:r>
                        <a:rPr lang="en-US" sz="2400" b="1" dirty="0" err="1">
                          <a:solidFill>
                            <a:schemeClr val="lt2"/>
                          </a:solidFill>
                          <a:latin typeface="Rajdhani"/>
                          <a:ea typeface="Rajdhani"/>
                          <a:cs typeface="Rajdhani"/>
                          <a:sym typeface="Rajdhani"/>
                        </a:rPr>
                        <a:t>openCV</a:t>
                      </a:r>
                      <a:endParaRPr sz="2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US" sz="2000" b="1" dirty="0">
                          <a:solidFill>
                            <a:schemeClr val="lt2"/>
                          </a:solidFill>
                          <a:latin typeface="Rajdhani"/>
                          <a:ea typeface="Rajdhani"/>
                          <a:cs typeface="Rajdhani"/>
                          <a:sym typeface="Rajdhani"/>
                        </a:rPr>
                        <a:t>Open-source computer vision library</a:t>
                      </a:r>
                      <a:endParaRPr sz="2000" b="1" dirty="0">
                        <a:solidFill>
                          <a:schemeClr val="lt2"/>
                        </a:solidFill>
                        <a:latin typeface="Rajdhani"/>
                        <a:ea typeface="Rajdhani"/>
                        <a:cs typeface="Rajdhani"/>
                        <a:sym typeface="Rajdhani"/>
                      </a:endParaRPr>
                    </a:p>
                  </a:txBody>
                  <a:tcPr marL="91425" marR="91425" marT="91425" marB="91425"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31613165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20000" y="4633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CNN?</a:t>
            </a:r>
            <a:endParaRPr dirty="0"/>
          </a:p>
        </p:txBody>
      </p:sp>
      <p:sp>
        <p:nvSpPr>
          <p:cNvPr id="92" name="Google Shape;92;p18"/>
          <p:cNvSpPr txBox="1"/>
          <p:nvPr/>
        </p:nvSpPr>
        <p:spPr>
          <a:xfrm>
            <a:off x="546795" y="1141587"/>
            <a:ext cx="8050410" cy="284367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lt2"/>
                </a:solidFill>
                <a:latin typeface="Rajdhani"/>
                <a:ea typeface="Rajdhani"/>
                <a:cs typeface="Rajdhani"/>
                <a:sym typeface="Rajdhani"/>
              </a:rPr>
              <a:t>Convolutional Neural Networks (CNNs) are a powerful class of deep learning models that have revolutionized the field of computer vision. Unlike traditional neural networks that process data in a linear fashion, CNNs exploit the inherent spatial structure of images to extract meaningful features. They achieve this through the use of filters, also known as kernels, which are small matrices that slide across the input image, identifying local patterns and features. This process allows CNNs to learn hierarchical representations of images, starting from basic edges and textures to more complex objects and scenes.</a:t>
            </a:r>
          </a:p>
          <a:p>
            <a:pPr marL="0" lvl="0" indent="0" algn="ctr" rtl="0">
              <a:spcBef>
                <a:spcPts val="0"/>
              </a:spcBef>
              <a:spcAft>
                <a:spcPts val="0"/>
              </a:spcAft>
              <a:buNone/>
            </a:pPr>
            <a:endParaRPr lang="en-US" dirty="0">
              <a:solidFill>
                <a:schemeClr val="lt2"/>
              </a:solidFill>
              <a:latin typeface="Rajdhani"/>
              <a:ea typeface="Rajdhani"/>
              <a:cs typeface="Rajdhani"/>
              <a:sym typeface="Rajdhani"/>
            </a:endParaRPr>
          </a:p>
          <a:p>
            <a:pPr marL="0" lvl="0" indent="0" algn="ctr" rtl="0">
              <a:spcBef>
                <a:spcPts val="0"/>
              </a:spcBef>
              <a:spcAft>
                <a:spcPts val="0"/>
              </a:spcAft>
              <a:buNone/>
            </a:pPr>
            <a:r>
              <a:rPr lang="en-US" dirty="0">
                <a:solidFill>
                  <a:schemeClr val="lt2"/>
                </a:solidFill>
                <a:latin typeface="Rajdhani"/>
                <a:ea typeface="Rajdhani"/>
                <a:cs typeface="Rajdhani"/>
                <a:sym typeface="Rajdhani"/>
              </a:rPr>
              <a:t>A key characteristic of CNNs is their shared weights architecture. Each kernel is applied to the entire image, regardless of its position, which helps to reduce the number of parameters and promotes translation invariance – the ability of the model to recognize objects regardless of their location within the image. Additionally, CNNs often incorporate pooling layers, which </a:t>
            </a:r>
            <a:r>
              <a:rPr lang="en-US" dirty="0" err="1">
                <a:solidFill>
                  <a:schemeClr val="lt2"/>
                </a:solidFill>
                <a:latin typeface="Rajdhani"/>
                <a:ea typeface="Rajdhani"/>
                <a:cs typeface="Rajdhani"/>
                <a:sym typeface="Rajdhani"/>
              </a:rPr>
              <a:t>downsample</a:t>
            </a:r>
            <a:r>
              <a:rPr lang="en-US" dirty="0">
                <a:solidFill>
                  <a:schemeClr val="lt2"/>
                </a:solidFill>
                <a:latin typeface="Rajdhani"/>
                <a:ea typeface="Rajdhani"/>
                <a:cs typeface="Rajdhani"/>
                <a:sym typeface="Rajdhani"/>
              </a:rPr>
              <a:t> the feature maps by summarizing information from smaller regions, further increasing their efficiency and robustness.</a:t>
            </a:r>
            <a:endParaRPr dirty="0">
              <a:solidFill>
                <a:schemeClr val="lt2"/>
              </a:solidFill>
              <a:latin typeface="Rajdhani"/>
              <a:ea typeface="Rajdhani"/>
              <a:cs typeface="Rajdhani"/>
              <a:sym typeface="Rajdhan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20000" y="873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Explanation of deployed CNN Model</a:t>
            </a:r>
            <a:endParaRPr dirty="0"/>
          </a:p>
        </p:txBody>
      </p:sp>
      <p:sp>
        <p:nvSpPr>
          <p:cNvPr id="92" name="Google Shape;92;p18"/>
          <p:cNvSpPr txBox="1"/>
          <p:nvPr/>
        </p:nvSpPr>
        <p:spPr>
          <a:xfrm>
            <a:off x="526475" y="800663"/>
            <a:ext cx="8282246" cy="3781497"/>
          </a:xfrm>
          <a:prstGeom prst="rect">
            <a:avLst/>
          </a:prstGeom>
          <a:noFill/>
          <a:ln>
            <a:noFill/>
          </a:ln>
        </p:spPr>
        <p:txBody>
          <a:bodyPr spcFirstLastPara="1" wrap="square" lIns="91425" tIns="91425" rIns="91425" bIns="91425" anchor="b" anchorCtr="0">
            <a:noAutofit/>
          </a:bodyPr>
          <a:lstStyle/>
          <a:p>
            <a:r>
              <a:rPr lang="en-US" b="1" i="0" dirty="0">
                <a:solidFill>
                  <a:srgbClr val="D1D5DB"/>
                </a:solidFill>
                <a:effectLst/>
                <a:latin typeface="Söhne"/>
              </a:rPr>
              <a:t>Input Layer:</a:t>
            </a:r>
            <a:endParaRPr lang="en-US" b="0" i="0" dirty="0">
              <a:solidFill>
                <a:srgbClr val="D1D5DB"/>
              </a:solidFill>
              <a:effectLst/>
              <a:latin typeface="Söhne"/>
            </a:endParaRPr>
          </a:p>
          <a:p>
            <a:r>
              <a:rPr lang="en-US" b="0" i="0" dirty="0">
                <a:solidFill>
                  <a:srgbClr val="D1D5DB"/>
                </a:solidFill>
                <a:effectLst/>
                <a:latin typeface="Söhne"/>
              </a:rPr>
              <a:t>The input layer is configured with an input shape of (256, 256, 3), indicating that it accepts images of dimensions 256x256 pixels with three color channels (RGB).</a:t>
            </a:r>
          </a:p>
          <a:p>
            <a:endParaRPr lang="en-US" b="0" i="0" dirty="0">
              <a:solidFill>
                <a:srgbClr val="D1D5DB"/>
              </a:solidFill>
              <a:effectLst/>
              <a:latin typeface="Söhne"/>
            </a:endParaRPr>
          </a:p>
          <a:p>
            <a:r>
              <a:rPr lang="en-US" b="1" i="0" dirty="0">
                <a:solidFill>
                  <a:srgbClr val="D1D5DB"/>
                </a:solidFill>
                <a:effectLst/>
                <a:latin typeface="Söhne"/>
              </a:rPr>
              <a:t>Convolutional Layers:</a:t>
            </a:r>
            <a:endParaRPr lang="en-US" b="0" i="0" dirty="0">
              <a:solidFill>
                <a:srgbClr val="D1D5DB"/>
              </a:solidFill>
              <a:effectLst/>
              <a:latin typeface="Söhne"/>
            </a:endParaRPr>
          </a:p>
          <a:p>
            <a:r>
              <a:rPr lang="en-US" b="0" i="1" dirty="0">
                <a:solidFill>
                  <a:srgbClr val="D1D5DB"/>
                </a:solidFill>
                <a:effectLst/>
                <a:latin typeface="Söhne"/>
              </a:rPr>
              <a:t>1st Layer:</a:t>
            </a:r>
            <a:endParaRPr lang="en-US" b="0" i="0" dirty="0">
              <a:solidFill>
                <a:srgbClr val="D1D5DB"/>
              </a:solidFill>
              <a:effectLst/>
              <a:latin typeface="Söhne"/>
            </a:endParaRPr>
          </a:p>
          <a:p>
            <a:pPr lvl="3">
              <a:buFont typeface="Arial" panose="020B0604020202020204" pitchFamily="34" charset="0"/>
              <a:buChar char="•"/>
            </a:pPr>
            <a:r>
              <a:rPr lang="en-US" b="0" i="0" dirty="0">
                <a:solidFill>
                  <a:srgbClr val="D1D5DB"/>
                </a:solidFill>
                <a:effectLst/>
                <a:latin typeface="Söhne"/>
              </a:rPr>
              <a:t>Utilizes 32 filters, each with a kernel size of (3,3).</a:t>
            </a:r>
          </a:p>
          <a:p>
            <a:pPr>
              <a:buFont typeface="Arial" panose="020B0604020202020204" pitchFamily="34" charset="0"/>
              <a:buChar char="•"/>
            </a:pPr>
            <a:r>
              <a:rPr lang="en-US" b="0" i="0" dirty="0">
                <a:solidFill>
                  <a:srgbClr val="D1D5DB"/>
                </a:solidFill>
                <a:effectLst/>
                <a:latin typeface="Söhne"/>
              </a:rPr>
              <a:t>Employs the Rectified Linear Unit (</a:t>
            </a:r>
            <a:r>
              <a:rPr lang="en-US" b="0" i="0" dirty="0" err="1">
                <a:solidFill>
                  <a:srgbClr val="D1D5DB"/>
                </a:solidFill>
                <a:effectLst/>
                <a:latin typeface="Söhne"/>
              </a:rPr>
              <a:t>ReLU</a:t>
            </a:r>
            <a:r>
              <a:rPr lang="en-US" b="0" i="0" dirty="0">
                <a:solidFill>
                  <a:srgbClr val="D1D5DB"/>
                </a:solidFill>
                <a:effectLst/>
                <a:latin typeface="Söhne"/>
              </a:rPr>
              <a:t>) activation function to introduce non-linearity.</a:t>
            </a:r>
          </a:p>
          <a:p>
            <a:pPr>
              <a:buFont typeface="Arial" panose="020B0604020202020204" pitchFamily="34" charset="0"/>
              <a:buChar char="•"/>
            </a:pPr>
            <a:r>
              <a:rPr lang="en-US" b="0" i="0" dirty="0">
                <a:solidFill>
                  <a:srgbClr val="D1D5DB"/>
                </a:solidFill>
                <a:effectLst/>
                <a:latin typeface="Söhne"/>
              </a:rPr>
              <a:t>Applies batch normalization to normalize the input and accelerate training.</a:t>
            </a:r>
          </a:p>
          <a:p>
            <a:pPr>
              <a:buFont typeface="Arial" panose="020B0604020202020204" pitchFamily="34" charset="0"/>
              <a:buChar char="•"/>
            </a:pPr>
            <a:r>
              <a:rPr lang="en-US" b="0" i="0" dirty="0">
                <a:solidFill>
                  <a:srgbClr val="D1D5DB"/>
                </a:solidFill>
                <a:effectLst/>
                <a:latin typeface="Söhne"/>
              </a:rPr>
              <a:t>Adopts valid padding to maintain spatial dimensions.</a:t>
            </a:r>
          </a:p>
          <a:p>
            <a:pPr>
              <a:buFont typeface="Arial" panose="020B0604020202020204" pitchFamily="34" charset="0"/>
              <a:buChar char="•"/>
            </a:pPr>
            <a:r>
              <a:rPr lang="en-US" b="0" i="0" dirty="0">
                <a:solidFill>
                  <a:srgbClr val="D1D5DB"/>
                </a:solidFill>
                <a:effectLst/>
                <a:latin typeface="Söhne"/>
              </a:rPr>
              <a:t>Incorporates a max-pooling layer with a pool size of (2,2) and a stride of 2 for down-sampling.</a:t>
            </a:r>
          </a:p>
          <a:p>
            <a:r>
              <a:rPr lang="en-US" b="0" i="1" dirty="0">
                <a:solidFill>
                  <a:srgbClr val="D1D5DB"/>
                </a:solidFill>
                <a:effectLst/>
                <a:latin typeface="Söhne"/>
              </a:rPr>
              <a:t>2nd Layer:</a:t>
            </a:r>
            <a:endParaRPr lang="en-US" b="0" i="0" dirty="0">
              <a:solidFill>
                <a:srgbClr val="D1D5DB"/>
              </a:solidFill>
              <a:effectLst/>
              <a:latin typeface="Söhne"/>
            </a:endParaRPr>
          </a:p>
          <a:p>
            <a:pPr>
              <a:buFont typeface="Arial" panose="020B0604020202020204" pitchFamily="34" charset="0"/>
              <a:buChar char="•"/>
            </a:pPr>
            <a:r>
              <a:rPr lang="en-US" b="0" i="0" dirty="0">
                <a:solidFill>
                  <a:srgbClr val="D1D5DB"/>
                </a:solidFill>
                <a:effectLst/>
                <a:latin typeface="Söhne"/>
              </a:rPr>
              <a:t>Employs 64 filters with a kernel size of (3,3).</a:t>
            </a:r>
          </a:p>
          <a:p>
            <a:pPr>
              <a:buFont typeface="Arial" panose="020B0604020202020204" pitchFamily="34" charset="0"/>
              <a:buChar char="•"/>
            </a:pPr>
            <a:r>
              <a:rPr lang="en-US" b="0" i="0" dirty="0">
                <a:solidFill>
                  <a:srgbClr val="D1D5DB"/>
                </a:solidFill>
                <a:effectLst/>
                <a:latin typeface="Söhne"/>
              </a:rPr>
              <a:t>Utilizes </a:t>
            </a:r>
            <a:r>
              <a:rPr lang="en-US" b="0" i="0" dirty="0" err="1">
                <a:solidFill>
                  <a:srgbClr val="D1D5DB"/>
                </a:solidFill>
                <a:effectLst/>
                <a:latin typeface="Söhne"/>
              </a:rPr>
              <a:t>ReLU</a:t>
            </a:r>
            <a:r>
              <a:rPr lang="en-US" b="0" i="0" dirty="0">
                <a:solidFill>
                  <a:srgbClr val="D1D5DB"/>
                </a:solidFill>
                <a:effectLst/>
                <a:latin typeface="Söhne"/>
              </a:rPr>
              <a:t> activation, batch normalization, valid padding, and max-pooling similar to the 1st layer.</a:t>
            </a:r>
          </a:p>
          <a:p>
            <a:r>
              <a:rPr lang="en-US" b="0" i="1" dirty="0">
                <a:solidFill>
                  <a:srgbClr val="D1D5DB"/>
                </a:solidFill>
                <a:effectLst/>
                <a:latin typeface="Söhne"/>
              </a:rPr>
              <a:t>3rd Layer:</a:t>
            </a:r>
            <a:endParaRPr lang="en-US" b="0" i="0" dirty="0">
              <a:solidFill>
                <a:srgbClr val="D1D5DB"/>
              </a:solidFill>
              <a:effectLst/>
              <a:latin typeface="Söhne"/>
            </a:endParaRPr>
          </a:p>
          <a:p>
            <a:pPr>
              <a:buFont typeface="Arial" panose="020B0604020202020204" pitchFamily="34" charset="0"/>
              <a:buChar char="•"/>
            </a:pPr>
            <a:r>
              <a:rPr lang="en-US" b="0" i="0" dirty="0">
                <a:solidFill>
                  <a:srgbClr val="D1D5DB"/>
                </a:solidFill>
                <a:effectLst/>
                <a:latin typeface="Söhne"/>
              </a:rPr>
              <a:t>Consists of 128 filters with a kernel size of (3,3).</a:t>
            </a:r>
          </a:p>
          <a:p>
            <a:pPr>
              <a:buFont typeface="Arial" panose="020B0604020202020204" pitchFamily="34" charset="0"/>
              <a:buChar char="•"/>
            </a:pPr>
            <a:r>
              <a:rPr lang="en-US" b="0" i="0" dirty="0">
                <a:solidFill>
                  <a:srgbClr val="D1D5DB"/>
                </a:solidFill>
                <a:effectLst/>
                <a:latin typeface="Söhne"/>
              </a:rPr>
              <a:t>Applies </a:t>
            </a:r>
            <a:r>
              <a:rPr lang="en-US" b="0" i="0" dirty="0" err="1">
                <a:solidFill>
                  <a:srgbClr val="D1D5DB"/>
                </a:solidFill>
                <a:effectLst/>
                <a:latin typeface="Söhne"/>
              </a:rPr>
              <a:t>ReLU</a:t>
            </a:r>
            <a:r>
              <a:rPr lang="en-US" b="0" i="0" dirty="0">
                <a:solidFill>
                  <a:srgbClr val="D1D5DB"/>
                </a:solidFill>
                <a:effectLst/>
                <a:latin typeface="Söhne"/>
              </a:rPr>
              <a:t> activation, batch normalization, valid padding, and max-pooling similar to previous layers.</a:t>
            </a:r>
          </a:p>
        </p:txBody>
      </p:sp>
    </p:spTree>
    <p:extLst>
      <p:ext uri="{BB962C8B-B14F-4D97-AF65-F5344CB8AC3E}">
        <p14:creationId xmlns:p14="http://schemas.microsoft.com/office/powerpoint/2010/main" val="44609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20000" y="873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Explanation of deployed CNN Model</a:t>
            </a:r>
            <a:endParaRPr dirty="0"/>
          </a:p>
        </p:txBody>
      </p:sp>
      <p:sp>
        <p:nvSpPr>
          <p:cNvPr id="92" name="Google Shape;92;p18"/>
          <p:cNvSpPr txBox="1"/>
          <p:nvPr/>
        </p:nvSpPr>
        <p:spPr>
          <a:xfrm>
            <a:off x="495995" y="805744"/>
            <a:ext cx="8333046" cy="3491936"/>
          </a:xfrm>
          <a:prstGeom prst="rect">
            <a:avLst/>
          </a:prstGeom>
          <a:noFill/>
          <a:ln>
            <a:noFill/>
          </a:ln>
        </p:spPr>
        <p:txBody>
          <a:bodyPr spcFirstLastPara="1" wrap="square" lIns="91425" tIns="91425" rIns="91425" bIns="91425" anchor="b" anchorCtr="0">
            <a:noAutofit/>
          </a:bodyPr>
          <a:lstStyle/>
          <a:p>
            <a:r>
              <a:rPr lang="en-US" b="1" i="0" dirty="0">
                <a:solidFill>
                  <a:srgbClr val="D1D5DB"/>
                </a:solidFill>
                <a:effectLst/>
                <a:latin typeface="Söhne"/>
              </a:rPr>
              <a:t>Flatten Layer:</a:t>
            </a:r>
            <a:endParaRPr lang="en-US" b="0" i="0" dirty="0">
              <a:solidFill>
                <a:srgbClr val="D1D5DB"/>
              </a:solidFill>
              <a:effectLst/>
              <a:latin typeface="Söhne"/>
            </a:endParaRPr>
          </a:p>
          <a:p>
            <a:r>
              <a:rPr lang="en-US" b="0" i="0" dirty="0">
                <a:solidFill>
                  <a:srgbClr val="D1D5DB"/>
                </a:solidFill>
                <a:effectLst/>
                <a:latin typeface="Söhne"/>
              </a:rPr>
              <a:t>The flatten layer transforms the output from the convolutional layers into a 1D array, preparing it for input into the subsequent dense layers.</a:t>
            </a:r>
          </a:p>
          <a:p>
            <a:endParaRPr lang="en-US" b="0" i="0" dirty="0">
              <a:solidFill>
                <a:srgbClr val="D1D5DB"/>
              </a:solidFill>
              <a:effectLst/>
              <a:latin typeface="Söhne"/>
            </a:endParaRPr>
          </a:p>
          <a:p>
            <a:r>
              <a:rPr lang="en-US" b="1" i="0" dirty="0">
                <a:solidFill>
                  <a:srgbClr val="D1D5DB"/>
                </a:solidFill>
                <a:effectLst/>
                <a:latin typeface="Söhne"/>
              </a:rPr>
              <a:t>Dense Layers:</a:t>
            </a:r>
            <a:endParaRPr lang="en-US" b="0" i="0" dirty="0">
              <a:solidFill>
                <a:srgbClr val="D1D5DB"/>
              </a:solidFill>
              <a:effectLst/>
              <a:latin typeface="Söhne"/>
            </a:endParaRPr>
          </a:p>
          <a:p>
            <a:r>
              <a:rPr lang="en-US" b="0" i="1" dirty="0">
                <a:solidFill>
                  <a:srgbClr val="D1D5DB"/>
                </a:solidFill>
                <a:effectLst/>
                <a:latin typeface="Söhne"/>
              </a:rPr>
              <a:t>1st Dense Layer:</a:t>
            </a:r>
            <a:endParaRPr lang="en-US" b="0" i="0" dirty="0">
              <a:solidFill>
                <a:srgbClr val="D1D5DB"/>
              </a:solidFill>
              <a:effectLst/>
              <a:latin typeface="Söhne"/>
            </a:endParaRPr>
          </a:p>
          <a:p>
            <a:pPr>
              <a:buFont typeface="Arial" panose="020B0604020202020204" pitchFamily="34" charset="0"/>
              <a:buChar char="•"/>
            </a:pPr>
            <a:r>
              <a:rPr lang="en-US" b="0" i="0" dirty="0">
                <a:solidFill>
                  <a:srgbClr val="D1D5DB"/>
                </a:solidFill>
                <a:effectLst/>
                <a:latin typeface="Söhne"/>
              </a:rPr>
              <a:t>Contains 128 neurons activated by </a:t>
            </a:r>
            <a:r>
              <a:rPr lang="en-US" b="0" i="0" dirty="0" err="1">
                <a:solidFill>
                  <a:srgbClr val="D1D5DB"/>
                </a:solidFill>
                <a:effectLst/>
                <a:latin typeface="Söhne"/>
              </a:rPr>
              <a:t>ReLU</a:t>
            </a:r>
            <a:r>
              <a:rPr lang="en-US" b="0" i="0" dirty="0">
                <a:solidFill>
                  <a:srgbClr val="D1D5DB"/>
                </a:solidFill>
                <a:effectLst/>
                <a:latin typeface="Söhne"/>
              </a:rPr>
              <a:t>.</a:t>
            </a:r>
          </a:p>
          <a:p>
            <a:pPr>
              <a:buFont typeface="Arial" panose="020B0604020202020204" pitchFamily="34" charset="0"/>
              <a:buChar char="•"/>
            </a:pPr>
            <a:r>
              <a:rPr lang="en-US" b="0" i="0" dirty="0">
                <a:solidFill>
                  <a:srgbClr val="D1D5DB"/>
                </a:solidFill>
                <a:effectLst/>
                <a:latin typeface="Söhne"/>
              </a:rPr>
              <a:t>Incorporates a dropout layer with a 0.1 dropout rate to mitigate overfitting.</a:t>
            </a:r>
          </a:p>
          <a:p>
            <a:r>
              <a:rPr lang="en-US" b="0" i="1" dirty="0">
                <a:solidFill>
                  <a:srgbClr val="D1D5DB"/>
                </a:solidFill>
                <a:effectLst/>
                <a:latin typeface="Söhne"/>
              </a:rPr>
              <a:t>2nd Dense Layer:</a:t>
            </a:r>
            <a:endParaRPr lang="en-US" b="0" i="0" dirty="0">
              <a:solidFill>
                <a:srgbClr val="D1D5DB"/>
              </a:solidFill>
              <a:effectLst/>
              <a:latin typeface="Söhne"/>
            </a:endParaRPr>
          </a:p>
          <a:p>
            <a:pPr>
              <a:buFont typeface="Arial" panose="020B0604020202020204" pitchFamily="34" charset="0"/>
              <a:buChar char="•"/>
            </a:pPr>
            <a:r>
              <a:rPr lang="en-US" b="0" i="0" dirty="0">
                <a:solidFill>
                  <a:srgbClr val="D1D5DB"/>
                </a:solidFill>
                <a:effectLst/>
                <a:latin typeface="Söhne"/>
              </a:rPr>
              <a:t>Comprises 64 neurons activated by </a:t>
            </a:r>
            <a:r>
              <a:rPr lang="en-US" b="0" i="0" dirty="0" err="1">
                <a:solidFill>
                  <a:srgbClr val="D1D5DB"/>
                </a:solidFill>
                <a:effectLst/>
                <a:latin typeface="Söhne"/>
              </a:rPr>
              <a:t>ReLU</a:t>
            </a:r>
            <a:r>
              <a:rPr lang="en-US" b="0" i="0" dirty="0">
                <a:solidFill>
                  <a:srgbClr val="D1D5DB"/>
                </a:solidFill>
                <a:effectLst/>
                <a:latin typeface="Söhne"/>
              </a:rPr>
              <a:t>.</a:t>
            </a:r>
          </a:p>
          <a:p>
            <a:pPr>
              <a:buFont typeface="Arial" panose="020B0604020202020204" pitchFamily="34" charset="0"/>
              <a:buChar char="•"/>
            </a:pPr>
            <a:r>
              <a:rPr lang="en-US" b="0" i="0" dirty="0">
                <a:solidFill>
                  <a:srgbClr val="D1D5DB"/>
                </a:solidFill>
                <a:effectLst/>
                <a:latin typeface="Söhne"/>
              </a:rPr>
              <a:t>Features a dropout layer with a 0.1 dropout rate for regularization.</a:t>
            </a:r>
          </a:p>
          <a:p>
            <a:pPr>
              <a:buFont typeface="Arial" panose="020B0604020202020204" pitchFamily="34" charset="0"/>
              <a:buChar char="•"/>
            </a:pPr>
            <a:endParaRPr lang="en-US" b="0" i="0" dirty="0">
              <a:solidFill>
                <a:srgbClr val="D1D5DB"/>
              </a:solidFill>
              <a:effectLst/>
              <a:latin typeface="Söhne"/>
            </a:endParaRPr>
          </a:p>
          <a:p>
            <a:r>
              <a:rPr lang="en-US" b="1" i="0" dirty="0">
                <a:solidFill>
                  <a:srgbClr val="D1D5DB"/>
                </a:solidFill>
                <a:effectLst/>
                <a:latin typeface="Söhne"/>
              </a:rPr>
              <a:t>Output Layer:</a:t>
            </a:r>
            <a:endParaRPr lang="en-US" b="0" i="0" dirty="0">
              <a:solidFill>
                <a:srgbClr val="D1D5DB"/>
              </a:solidFill>
              <a:effectLst/>
              <a:latin typeface="Söhne"/>
            </a:endParaRPr>
          </a:p>
          <a:p>
            <a:r>
              <a:rPr lang="en-US" b="0" i="0" dirty="0">
                <a:solidFill>
                  <a:srgbClr val="D1D5DB"/>
                </a:solidFill>
                <a:effectLst/>
                <a:latin typeface="Söhne"/>
              </a:rPr>
              <a:t>The output layer consists of a single neuron using a sigmoid activation function, facilitating binary classification for determining whether the input image represents a cat or a dog.</a:t>
            </a:r>
          </a:p>
        </p:txBody>
      </p:sp>
    </p:spTree>
    <p:extLst>
      <p:ext uri="{BB962C8B-B14F-4D97-AF65-F5344CB8AC3E}">
        <p14:creationId xmlns:p14="http://schemas.microsoft.com/office/powerpoint/2010/main" val="2827553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20000" y="873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Visualization and Validation</a:t>
            </a:r>
            <a:endParaRPr dirty="0"/>
          </a:p>
        </p:txBody>
      </p:sp>
      <p:pic>
        <p:nvPicPr>
          <p:cNvPr id="3" name="Picture 2">
            <a:extLst>
              <a:ext uri="{FF2B5EF4-FFF2-40B4-BE49-F238E27FC236}">
                <a16:creationId xmlns:a16="http://schemas.microsoft.com/office/drawing/2014/main" id="{BA99EE2B-75E4-5C16-021A-A63129464F7A}"/>
              </a:ext>
            </a:extLst>
          </p:cNvPr>
          <p:cNvPicPr>
            <a:picLocks noChangeAspect="1"/>
          </p:cNvPicPr>
          <p:nvPr/>
        </p:nvPicPr>
        <p:blipFill rotWithShape="1">
          <a:blip r:embed="rId3"/>
          <a:srcRect l="4334" t="21531" r="52333" b="15665"/>
          <a:stretch/>
        </p:blipFill>
        <p:spPr>
          <a:xfrm>
            <a:off x="416561" y="823524"/>
            <a:ext cx="3962400" cy="3230316"/>
          </a:xfrm>
          <a:prstGeom prst="rect">
            <a:avLst/>
          </a:prstGeom>
        </p:spPr>
      </p:pic>
      <p:pic>
        <p:nvPicPr>
          <p:cNvPr id="5" name="Picture 4">
            <a:extLst>
              <a:ext uri="{FF2B5EF4-FFF2-40B4-BE49-F238E27FC236}">
                <a16:creationId xmlns:a16="http://schemas.microsoft.com/office/drawing/2014/main" id="{7DB0CF00-A880-7039-5651-C4F462E49654}"/>
              </a:ext>
            </a:extLst>
          </p:cNvPr>
          <p:cNvPicPr>
            <a:picLocks noChangeAspect="1"/>
          </p:cNvPicPr>
          <p:nvPr/>
        </p:nvPicPr>
        <p:blipFill rotWithShape="1">
          <a:blip r:embed="rId4"/>
          <a:srcRect l="4112" t="27852" r="54666" b="11932"/>
          <a:stretch/>
        </p:blipFill>
        <p:spPr>
          <a:xfrm>
            <a:off x="4765041" y="823524"/>
            <a:ext cx="3769360" cy="3097248"/>
          </a:xfrm>
          <a:prstGeom prst="rect">
            <a:avLst/>
          </a:prstGeom>
        </p:spPr>
      </p:pic>
      <p:sp>
        <p:nvSpPr>
          <p:cNvPr id="6" name="Google Shape;171;p20">
            <a:extLst>
              <a:ext uri="{FF2B5EF4-FFF2-40B4-BE49-F238E27FC236}">
                <a16:creationId xmlns:a16="http://schemas.microsoft.com/office/drawing/2014/main" id="{86044527-501A-4773-C3E8-60FA0F4C3872}"/>
              </a:ext>
            </a:extLst>
          </p:cNvPr>
          <p:cNvSpPr txBox="1"/>
          <p:nvPr/>
        </p:nvSpPr>
        <p:spPr>
          <a:xfrm flipH="1">
            <a:off x="1388594" y="4217284"/>
            <a:ext cx="2018334"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latin typeface="Fira Sans Condensed"/>
                <a:ea typeface="Fira Sans Condensed"/>
                <a:cs typeface="Fira Sans Condensed"/>
                <a:sym typeface="Fira Sans Condensed"/>
              </a:rPr>
              <a:t>T</a:t>
            </a:r>
            <a:r>
              <a:rPr lang="en" dirty="0">
                <a:solidFill>
                  <a:schemeClr val="lt2"/>
                </a:solidFill>
                <a:latin typeface="Fira Sans Condensed"/>
                <a:ea typeface="Fira Sans Condensed"/>
                <a:cs typeface="Fira Sans Condensed"/>
                <a:sym typeface="Fira Sans Condensed"/>
              </a:rPr>
              <a:t>raining accuracy Vs validation accuracy</a:t>
            </a:r>
            <a:endParaRPr dirty="0">
              <a:solidFill>
                <a:schemeClr val="lt2"/>
              </a:solidFill>
              <a:latin typeface="Fira Sans Condensed"/>
              <a:ea typeface="Fira Sans Condensed"/>
              <a:cs typeface="Fira Sans Condensed"/>
              <a:sym typeface="Fira Sans Condensed"/>
            </a:endParaRPr>
          </a:p>
        </p:txBody>
      </p:sp>
      <p:sp>
        <p:nvSpPr>
          <p:cNvPr id="7" name="Google Shape;171;p20">
            <a:extLst>
              <a:ext uri="{FF2B5EF4-FFF2-40B4-BE49-F238E27FC236}">
                <a16:creationId xmlns:a16="http://schemas.microsoft.com/office/drawing/2014/main" id="{F34728A5-B51D-856B-927C-7A1615837D20}"/>
              </a:ext>
            </a:extLst>
          </p:cNvPr>
          <p:cNvSpPr txBox="1"/>
          <p:nvPr/>
        </p:nvSpPr>
        <p:spPr>
          <a:xfrm flipH="1">
            <a:off x="5640554" y="4217284"/>
            <a:ext cx="2018334"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2"/>
                </a:solidFill>
                <a:latin typeface="Fira Sans Condensed"/>
                <a:ea typeface="Fira Sans Condensed"/>
                <a:cs typeface="Fira Sans Condensed"/>
                <a:sym typeface="Fira Sans Condensed"/>
              </a:rPr>
              <a:t>T</a:t>
            </a:r>
            <a:r>
              <a:rPr lang="en" dirty="0">
                <a:solidFill>
                  <a:schemeClr val="lt2"/>
                </a:solidFill>
                <a:latin typeface="Fira Sans Condensed"/>
                <a:ea typeface="Fira Sans Condensed"/>
                <a:cs typeface="Fira Sans Condensed"/>
                <a:sym typeface="Fira Sans Condensed"/>
              </a:rPr>
              <a:t>raining loss Vs validation loss</a:t>
            </a:r>
            <a:endParaRPr dirty="0">
              <a:solidFill>
                <a:schemeClr val="lt2"/>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2688809747"/>
      </p:ext>
    </p:extLst>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1121</Words>
  <Application>Microsoft Office PowerPoint</Application>
  <PresentationFormat>On-screen Show (16:9)</PresentationFormat>
  <Paragraphs>115</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Anaheim</vt:lpstr>
      <vt:lpstr>Arial</vt:lpstr>
      <vt:lpstr>Fira Sans Condensed</vt:lpstr>
      <vt:lpstr>Fira Sans Condensed Light</vt:lpstr>
      <vt:lpstr>Rajdhani</vt:lpstr>
      <vt:lpstr>Roboto Condensed Light</vt:lpstr>
      <vt:lpstr>Söhne</vt:lpstr>
      <vt:lpstr>AI Tech Agency Infographics by Slidesgo</vt:lpstr>
      <vt:lpstr>CAT V.s. DOG Classification using CNN</vt:lpstr>
      <vt:lpstr>Introduction</vt:lpstr>
      <vt:lpstr>Workflow of the Project</vt:lpstr>
      <vt:lpstr>Objectives</vt:lpstr>
      <vt:lpstr>Tech Stacks</vt:lpstr>
      <vt:lpstr>What is CNN?</vt:lpstr>
      <vt:lpstr>Explanation of deployed CNN Model</vt:lpstr>
      <vt:lpstr>Explanation of deployed CNN Model</vt:lpstr>
      <vt:lpstr>Data Visualization and Validation</vt:lpstr>
      <vt:lpstr>Output recived from untrained data</vt:lpstr>
      <vt:lpstr>Conclusion</vt:lpstr>
      <vt:lpstr>Resources: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V.s. DOG Classification using CNN</dc:title>
  <dc:creator>Shreerang Mhatre</dc:creator>
  <cp:lastModifiedBy>Shreerang Mhatre</cp:lastModifiedBy>
  <cp:revision>3</cp:revision>
  <dcterms:modified xsi:type="dcterms:W3CDTF">2023-12-08T14:57:54Z</dcterms:modified>
</cp:coreProperties>
</file>