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5"/>
  </p:notesMasterIdLst>
  <p:sldIdLst>
    <p:sldId id="256" r:id="rId2"/>
    <p:sldId id="257" r:id="rId3"/>
    <p:sldId id="258" r:id="rId4"/>
    <p:sldId id="259" r:id="rId5"/>
    <p:sldId id="261" r:id="rId6"/>
    <p:sldId id="310" r:id="rId7"/>
    <p:sldId id="274" r:id="rId8"/>
    <p:sldId id="312" r:id="rId9"/>
    <p:sldId id="260" r:id="rId10"/>
    <p:sldId id="313" r:id="rId11"/>
    <p:sldId id="263" r:id="rId12"/>
    <p:sldId id="314" r:id="rId13"/>
    <p:sldId id="277" r:id="rId14"/>
  </p:sldIdLst>
  <p:sldSz cx="9144000" cy="5143500" type="screen16x9"/>
  <p:notesSz cx="6858000" cy="9144000"/>
  <p:embeddedFontLst>
    <p:embeddedFont>
      <p:font typeface="Montserrat" panose="00000500000000000000" pitchFamily="2" charset="0"/>
      <p:regular r:id="rId16"/>
      <p:bold r:id="rId17"/>
      <p:italic r:id="rId18"/>
      <p:boldItalic r:id="rId19"/>
    </p:embeddedFont>
    <p:embeddedFont>
      <p:font typeface="Montserrat Black" panose="00000A00000000000000" pitchFamily="2" charset="0"/>
      <p:bold r:id="rId20"/>
      <p:boldItalic r:id="rId21"/>
    </p:embeddedFont>
    <p:embeddedFont>
      <p:font typeface="Montserrat ExtraBold" panose="00000900000000000000" pitchFamily="2" charset="0"/>
      <p:bold r:id="rId22"/>
      <p:boldItalic r:id="rId23"/>
    </p:embeddedFont>
    <p:embeddedFont>
      <p:font typeface="Montserrat Medium" panose="00000600000000000000" pitchFamily="2" charset="0"/>
      <p:regular r:id="rId24"/>
      <p:bold r:id="rId25"/>
      <p:italic r:id="rId26"/>
      <p:boldItalic r:id="rId27"/>
    </p:embeddedFont>
    <p:embeddedFont>
      <p:font typeface="Montserrat SemiBold" panose="000007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3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448DEE-EA12-4D90-9D2D-C0AE0093F36C}">
  <a:tblStyle styleId="{D1448DEE-EA12-4D90-9D2D-C0AE0093F3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74"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404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18ca45c72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18ca45c72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556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a18ca45c72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a18ca45c72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18ca45c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18ca45c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18ca45c7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18ca45c7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16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18ca45c72_2_15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18ca45c72_2_15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369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713225" y="1679670"/>
            <a:ext cx="4494300" cy="13905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lt1"/>
              </a:buClr>
              <a:buSzPts val="4800"/>
              <a:buFont typeface="Montserrat Black"/>
              <a:buNone/>
              <a:defRPr sz="4000">
                <a:solidFill>
                  <a:schemeClr val="lt1"/>
                </a:solidFill>
                <a:latin typeface="Montserrat Black"/>
                <a:ea typeface="Montserrat Black"/>
                <a:cs typeface="Montserrat Black"/>
                <a:sym typeface="Montserra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 name="Google Shape;10;p2"/>
          <p:cNvSpPr txBox="1">
            <a:spLocks noGrp="1"/>
          </p:cNvSpPr>
          <p:nvPr>
            <p:ph type="subTitle" idx="1"/>
          </p:nvPr>
        </p:nvSpPr>
        <p:spPr>
          <a:xfrm>
            <a:off x="713225" y="3064602"/>
            <a:ext cx="2427600" cy="71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Roboto"/>
              <a:buNone/>
              <a:defRPr sz="1400">
                <a:solidFill>
                  <a:schemeClr val="lt1"/>
                </a:solidFill>
              </a:defRPr>
            </a:lvl1pPr>
            <a:lvl2pPr lvl="1" rtl="0">
              <a:spcBef>
                <a:spcPts val="160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160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160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160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160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160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160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1600"/>
              </a:spcBef>
              <a:spcAft>
                <a:spcPts val="1600"/>
              </a:spcAft>
              <a:buClr>
                <a:schemeClr val="lt1"/>
              </a:buClr>
              <a:buSzPts val="1400"/>
              <a:buFont typeface="Roboto"/>
              <a:buNone/>
              <a:defRPr>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big numbers 2">
  <p:cSld name="CUSTOM_1_4_1_1_1_1">
    <p:bg>
      <p:bgPr>
        <a:solidFill>
          <a:schemeClr val="lt1"/>
        </a:solidFill>
        <a:effectLst/>
      </p:bgPr>
    </p:bg>
    <p:spTree>
      <p:nvGrpSpPr>
        <p:cNvPr id="1" name="Shape 154"/>
        <p:cNvGrpSpPr/>
        <p:nvPr/>
      </p:nvGrpSpPr>
      <p:grpSpPr>
        <a:xfrm>
          <a:off x="0" y="0"/>
          <a:ext cx="0" cy="0"/>
          <a:chOff x="0" y="0"/>
          <a:chExt cx="0" cy="0"/>
        </a:xfrm>
      </p:grpSpPr>
      <p:sp>
        <p:nvSpPr>
          <p:cNvPr id="155" name="Google Shape;155;p26"/>
          <p:cNvSpPr txBox="1">
            <a:spLocks noGrp="1"/>
          </p:cNvSpPr>
          <p:nvPr>
            <p:ph type="title" hasCustomPrompt="1"/>
          </p:nvPr>
        </p:nvSpPr>
        <p:spPr>
          <a:xfrm>
            <a:off x="703825" y="524077"/>
            <a:ext cx="4510500" cy="75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4800"/>
              <a:buNone/>
              <a:defRPr sz="4100"/>
            </a:lvl1pPr>
            <a:lvl2pPr lvl="1"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9pPr>
          </a:lstStyle>
          <a:p>
            <a:r>
              <a:t>xx%</a:t>
            </a:r>
          </a:p>
        </p:txBody>
      </p:sp>
      <p:sp>
        <p:nvSpPr>
          <p:cNvPr id="156" name="Google Shape;156;p26"/>
          <p:cNvSpPr txBox="1">
            <a:spLocks noGrp="1"/>
          </p:cNvSpPr>
          <p:nvPr>
            <p:ph type="subTitle" idx="1"/>
          </p:nvPr>
        </p:nvSpPr>
        <p:spPr>
          <a:xfrm>
            <a:off x="703825" y="1281803"/>
            <a:ext cx="4510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7" name="Google Shape;157;p26"/>
          <p:cNvSpPr txBox="1">
            <a:spLocks noGrp="1"/>
          </p:cNvSpPr>
          <p:nvPr>
            <p:ph type="title" idx="2" hasCustomPrompt="1"/>
          </p:nvPr>
        </p:nvSpPr>
        <p:spPr>
          <a:xfrm>
            <a:off x="703825" y="1980416"/>
            <a:ext cx="4510500" cy="75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4800"/>
              <a:buNone/>
              <a:defRPr sz="4100"/>
            </a:lvl1pPr>
            <a:lvl2pPr lvl="1"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9pPr>
          </a:lstStyle>
          <a:p>
            <a:r>
              <a:t>xx%</a:t>
            </a:r>
          </a:p>
        </p:txBody>
      </p:sp>
      <p:sp>
        <p:nvSpPr>
          <p:cNvPr id="158" name="Google Shape;158;p26"/>
          <p:cNvSpPr txBox="1">
            <a:spLocks noGrp="1"/>
          </p:cNvSpPr>
          <p:nvPr>
            <p:ph type="subTitle" idx="3"/>
          </p:nvPr>
        </p:nvSpPr>
        <p:spPr>
          <a:xfrm>
            <a:off x="703825" y="2738140"/>
            <a:ext cx="4510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9" name="Google Shape;159;p26"/>
          <p:cNvSpPr txBox="1">
            <a:spLocks noGrp="1"/>
          </p:cNvSpPr>
          <p:nvPr>
            <p:ph type="title" idx="4" hasCustomPrompt="1"/>
          </p:nvPr>
        </p:nvSpPr>
        <p:spPr>
          <a:xfrm>
            <a:off x="703825" y="3401629"/>
            <a:ext cx="4510500" cy="75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4800"/>
              <a:buNone/>
              <a:defRPr sz="4100"/>
            </a:lvl1pPr>
            <a:lvl2pPr lvl="1"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9pPr>
          </a:lstStyle>
          <a:p>
            <a:r>
              <a:t>xx%</a:t>
            </a:r>
          </a:p>
        </p:txBody>
      </p:sp>
      <p:sp>
        <p:nvSpPr>
          <p:cNvPr id="160" name="Google Shape;160;p26"/>
          <p:cNvSpPr txBox="1">
            <a:spLocks noGrp="1"/>
          </p:cNvSpPr>
          <p:nvPr>
            <p:ph type="subTitle" idx="5"/>
          </p:nvPr>
        </p:nvSpPr>
        <p:spPr>
          <a:xfrm>
            <a:off x="703825" y="4159353"/>
            <a:ext cx="4510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1_2_1">
    <p:bg>
      <p:bgPr>
        <a:solidFill>
          <a:schemeClr val="lt1"/>
        </a:solidFill>
        <a:effectLst/>
      </p:bgPr>
    </p:bg>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5474900" y="2208525"/>
            <a:ext cx="2782200" cy="1032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A68C8"/>
              </a:buClr>
              <a:buSzPts val="3600"/>
              <a:buFont typeface="Montserrat ExtraBold"/>
              <a:buNone/>
              <a:defRPr sz="3600">
                <a:latin typeface="Montserrat ExtraBold"/>
                <a:ea typeface="Montserrat ExtraBold"/>
                <a:cs typeface="Montserrat ExtraBold"/>
                <a:sym typeface="Montserrat ExtraBold"/>
              </a:defRPr>
            </a:lvl1pPr>
            <a:lvl2pPr lvl="1"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66" name="Google Shape;166;p28"/>
          <p:cNvSpPr txBox="1">
            <a:spLocks noGrp="1"/>
          </p:cNvSpPr>
          <p:nvPr>
            <p:ph type="subTitle" idx="1"/>
          </p:nvPr>
        </p:nvSpPr>
        <p:spPr>
          <a:xfrm>
            <a:off x="5925675" y="3766750"/>
            <a:ext cx="2505000" cy="83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a:buNone/>
              <a:defRPr sz="1400">
                <a:solidFill>
                  <a:schemeClr val="accent2"/>
                </a:solidFill>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67" name="Google Shape;167;p28"/>
          <p:cNvSpPr txBox="1">
            <a:spLocks noGrp="1"/>
          </p:cNvSpPr>
          <p:nvPr>
            <p:ph type="title" idx="2" hasCustomPrompt="1"/>
          </p:nvPr>
        </p:nvSpPr>
        <p:spPr>
          <a:xfrm>
            <a:off x="7521825" y="1137675"/>
            <a:ext cx="648300" cy="62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1pPr>
            <a:lvl2pPr lvl="1"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4">
  <p:cSld name="TITLE_ONLY_1_1_1">
    <p:bg>
      <p:bgPr>
        <a:solidFill>
          <a:schemeClr val="lt1"/>
        </a:solidFill>
        <a:effectLst/>
      </p:bgPr>
    </p:bg>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3189" y="1256475"/>
            <a:ext cx="2745900" cy="864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ExtraBold"/>
              <a:buNone/>
              <a:defRPr>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30"/>
          <p:cNvSpPr txBox="1">
            <a:spLocks noGrp="1"/>
          </p:cNvSpPr>
          <p:nvPr>
            <p:ph type="subTitle" idx="1"/>
          </p:nvPr>
        </p:nvSpPr>
        <p:spPr>
          <a:xfrm>
            <a:off x="711650" y="2313353"/>
            <a:ext cx="2745900" cy="1371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1977050"/>
            <a:ext cx="38574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36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3" name="Google Shape;13;p3"/>
          <p:cNvSpPr txBox="1">
            <a:spLocks noGrp="1"/>
          </p:cNvSpPr>
          <p:nvPr>
            <p:ph type="subTitle" idx="1"/>
          </p:nvPr>
        </p:nvSpPr>
        <p:spPr>
          <a:xfrm>
            <a:off x="713225" y="3256100"/>
            <a:ext cx="27486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a:buNone/>
              <a:defRPr sz="14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 name="Google Shape;14;p3"/>
          <p:cNvSpPr txBox="1">
            <a:spLocks noGrp="1"/>
          </p:cNvSpPr>
          <p:nvPr>
            <p:ph type="title" idx="2" hasCustomPrompt="1"/>
          </p:nvPr>
        </p:nvSpPr>
        <p:spPr>
          <a:xfrm>
            <a:off x="909150" y="1128376"/>
            <a:ext cx="1033800" cy="62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Font typeface="Montserrat ExtraBold"/>
              <a:buNone/>
              <a:defRPr sz="6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subTitle" idx="1"/>
          </p:nvPr>
        </p:nvSpPr>
        <p:spPr>
          <a:xfrm>
            <a:off x="713250" y="1184862"/>
            <a:ext cx="7717500" cy="3447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200"/>
              <a:buFont typeface="Montserrat Medium"/>
              <a:buAutoNum type="arabicPeriod"/>
              <a:defRPr sz="1150"/>
            </a:lvl1pPr>
            <a:lvl2pPr lvl="1">
              <a:spcBef>
                <a:spcPts val="1600"/>
              </a:spcBef>
              <a:spcAft>
                <a:spcPts val="0"/>
              </a:spcAft>
              <a:buClr>
                <a:schemeClr val="accent2"/>
              </a:buClr>
              <a:buSzPts val="1200"/>
              <a:buFont typeface="Montserrat Medium"/>
              <a:buAutoNum type="alphaLcPeriod"/>
              <a:defRPr/>
            </a:lvl2pPr>
            <a:lvl3pPr lvl="2">
              <a:spcBef>
                <a:spcPts val="1600"/>
              </a:spcBef>
              <a:spcAft>
                <a:spcPts val="0"/>
              </a:spcAft>
              <a:buClr>
                <a:schemeClr val="accent2"/>
              </a:buClr>
              <a:buSzPts val="1200"/>
              <a:buFont typeface="Montserrat Medium"/>
              <a:buAutoNum type="romanLcPeriod"/>
              <a:defRPr/>
            </a:lvl3pPr>
            <a:lvl4pPr lvl="3">
              <a:spcBef>
                <a:spcPts val="1600"/>
              </a:spcBef>
              <a:spcAft>
                <a:spcPts val="0"/>
              </a:spcAft>
              <a:buClr>
                <a:schemeClr val="accent2"/>
              </a:buClr>
              <a:buSzPts val="1200"/>
              <a:buFont typeface="Montserrat Medium"/>
              <a:buAutoNum type="arabicPeriod"/>
              <a:defRPr/>
            </a:lvl4pPr>
            <a:lvl5pPr lvl="4">
              <a:spcBef>
                <a:spcPts val="1600"/>
              </a:spcBef>
              <a:spcAft>
                <a:spcPts val="0"/>
              </a:spcAft>
              <a:buClr>
                <a:schemeClr val="accent2"/>
              </a:buClr>
              <a:buSzPts val="1200"/>
              <a:buFont typeface="Montserrat Medium"/>
              <a:buAutoNum type="alphaLcPeriod"/>
              <a:defRPr/>
            </a:lvl5pPr>
            <a:lvl6pPr lvl="5">
              <a:spcBef>
                <a:spcPts val="1600"/>
              </a:spcBef>
              <a:spcAft>
                <a:spcPts val="0"/>
              </a:spcAft>
              <a:buClr>
                <a:schemeClr val="accent2"/>
              </a:buClr>
              <a:buSzPts val="1200"/>
              <a:buFont typeface="Montserrat Medium"/>
              <a:buAutoNum type="romanLcPeriod"/>
              <a:defRPr/>
            </a:lvl6pPr>
            <a:lvl7pPr lvl="6">
              <a:spcBef>
                <a:spcPts val="1600"/>
              </a:spcBef>
              <a:spcAft>
                <a:spcPts val="0"/>
              </a:spcAft>
              <a:buClr>
                <a:schemeClr val="accent2"/>
              </a:buClr>
              <a:buSzPts val="1200"/>
              <a:buFont typeface="Montserrat Medium"/>
              <a:buAutoNum type="arabicPeriod"/>
              <a:defRPr/>
            </a:lvl7pPr>
            <a:lvl8pPr lvl="7">
              <a:spcBef>
                <a:spcPts val="1600"/>
              </a:spcBef>
              <a:spcAft>
                <a:spcPts val="0"/>
              </a:spcAft>
              <a:buClr>
                <a:schemeClr val="accent2"/>
              </a:buClr>
              <a:buSzPts val="1200"/>
              <a:buFont typeface="Montserrat Medium"/>
              <a:buAutoNum type="alphaLcPeriod"/>
              <a:defRPr/>
            </a:lvl8pPr>
            <a:lvl9pPr lvl="8">
              <a:spcBef>
                <a:spcPts val="1600"/>
              </a:spcBef>
              <a:spcAft>
                <a:spcPts val="1600"/>
              </a:spcAft>
              <a:buClr>
                <a:schemeClr val="accent2"/>
              </a:buClr>
              <a:buSzPts val="1200"/>
              <a:buFont typeface="Montserrat Medium"/>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subTitle" idx="1"/>
          </p:nvPr>
        </p:nvSpPr>
        <p:spPr>
          <a:xfrm>
            <a:off x="2638025" y="3374136"/>
            <a:ext cx="3858900" cy="876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Font typeface="Montserrat ExtraBold"/>
              <a:buNone/>
              <a:defRPr>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 name="Google Shape;40;p10"/>
          <p:cNvSpPr txBox="1">
            <a:spLocks noGrp="1"/>
          </p:cNvSpPr>
          <p:nvPr>
            <p:ph type="title"/>
          </p:nvPr>
        </p:nvSpPr>
        <p:spPr>
          <a:xfrm>
            <a:off x="2084825" y="1340319"/>
            <a:ext cx="4989300" cy="19485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atin typeface="Montserrat"/>
                <a:ea typeface="Montserrat"/>
                <a:cs typeface="Montserrat"/>
                <a:sym typeface="Montserrat"/>
              </a:defRPr>
            </a:lvl1pPr>
            <a:lvl2pPr lvl="1">
              <a:spcBef>
                <a:spcPts val="160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three columns">
  <p:cSld name="CUSTOM_5_1">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Font typeface="Montserrat ExtraBold"/>
              <a:buNone/>
              <a:defRPr>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70" name="Google Shape;70;p17"/>
          <p:cNvSpPr txBox="1">
            <a:spLocks noGrp="1"/>
          </p:cNvSpPr>
          <p:nvPr>
            <p:ph type="subTitle" idx="1"/>
          </p:nvPr>
        </p:nvSpPr>
        <p:spPr>
          <a:xfrm>
            <a:off x="712956"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solidFill>
                  <a:schemeClr val="dk2"/>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71" name="Google Shape;71;p17"/>
          <p:cNvSpPr txBox="1">
            <a:spLocks noGrp="1"/>
          </p:cNvSpPr>
          <p:nvPr>
            <p:ph type="subTitle" idx="2"/>
          </p:nvPr>
        </p:nvSpPr>
        <p:spPr>
          <a:xfrm>
            <a:off x="3387494"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solidFill>
                  <a:schemeClr val="dk2"/>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72" name="Google Shape;72;p17"/>
          <p:cNvSpPr txBox="1">
            <a:spLocks noGrp="1"/>
          </p:cNvSpPr>
          <p:nvPr>
            <p:ph type="subTitle" idx="3"/>
          </p:nvPr>
        </p:nvSpPr>
        <p:spPr>
          <a:xfrm>
            <a:off x="6061644"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solidFill>
                  <a:schemeClr val="dk2"/>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73" name="Google Shape;73;p17"/>
          <p:cNvSpPr txBox="1">
            <a:spLocks noGrp="1"/>
          </p:cNvSpPr>
          <p:nvPr>
            <p:ph type="subTitle" idx="4"/>
          </p:nvPr>
        </p:nvSpPr>
        <p:spPr>
          <a:xfrm>
            <a:off x="713556"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accent2"/>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4" name="Google Shape;74;p17"/>
          <p:cNvSpPr txBox="1">
            <a:spLocks noGrp="1"/>
          </p:cNvSpPr>
          <p:nvPr>
            <p:ph type="subTitle" idx="5"/>
          </p:nvPr>
        </p:nvSpPr>
        <p:spPr>
          <a:xfrm>
            <a:off x="3388244"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accent2"/>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5" name="Google Shape;75;p17"/>
          <p:cNvSpPr txBox="1">
            <a:spLocks noGrp="1"/>
          </p:cNvSpPr>
          <p:nvPr>
            <p:ph type="subTitle" idx="6"/>
          </p:nvPr>
        </p:nvSpPr>
        <p:spPr>
          <a:xfrm>
            <a:off x="6061494"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6" name="Google Shape;76;p17"/>
          <p:cNvSpPr txBox="1">
            <a:spLocks noGrp="1"/>
          </p:cNvSpPr>
          <p:nvPr>
            <p:ph type="title" idx="7" hasCustomPrompt="1"/>
          </p:nvPr>
        </p:nvSpPr>
        <p:spPr>
          <a:xfrm>
            <a:off x="1632473" y="1880227"/>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solidFill>
                  <a:schemeClr val="lt1"/>
                </a:solidFill>
                <a:latin typeface="Montserrat Black"/>
                <a:ea typeface="Montserrat Black"/>
                <a:cs typeface="Montserrat Black"/>
                <a:sym typeface="Montserrat Black"/>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77" name="Google Shape;77;p17"/>
          <p:cNvSpPr txBox="1">
            <a:spLocks noGrp="1"/>
          </p:cNvSpPr>
          <p:nvPr>
            <p:ph type="title" idx="8" hasCustomPrompt="1"/>
          </p:nvPr>
        </p:nvSpPr>
        <p:spPr>
          <a:xfrm>
            <a:off x="6982227" y="1878714"/>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solidFill>
                  <a:schemeClr val="lt1"/>
                </a:solidFill>
                <a:latin typeface="Montserrat Black"/>
                <a:ea typeface="Montserrat Black"/>
                <a:cs typeface="Montserrat Black"/>
                <a:sym typeface="Montserrat Black"/>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78" name="Google Shape;78;p17"/>
          <p:cNvSpPr txBox="1">
            <a:spLocks noGrp="1"/>
          </p:cNvSpPr>
          <p:nvPr>
            <p:ph type="title" idx="9" hasCustomPrompt="1"/>
          </p:nvPr>
        </p:nvSpPr>
        <p:spPr>
          <a:xfrm>
            <a:off x="4306998" y="1880227"/>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solidFill>
                  <a:schemeClr val="lt1"/>
                </a:solidFill>
                <a:latin typeface="Montserrat Black"/>
                <a:ea typeface="Montserrat Black"/>
                <a:cs typeface="Montserrat Black"/>
                <a:sym typeface="Montserrat Black"/>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four columns 2">
  <p:cSld name="CUSTOM_2">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101" name="Google Shape;101;p20"/>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102" name="Google Shape;102;p20"/>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solidFill>
                  <a:schemeClr val="dk2"/>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103" name="Google Shape;103;p20"/>
          <p:cNvSpPr txBox="1">
            <a:spLocks noGrp="1"/>
          </p:cNvSpPr>
          <p:nvPr>
            <p:ph type="subTitle" idx="2"/>
          </p:nvPr>
        </p:nvSpPr>
        <p:spPr>
          <a:xfrm>
            <a:off x="1978890" y="2182450"/>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4" name="Google Shape;104;p20"/>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105" name="Google Shape;105;p20"/>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6" name="Google Shape;106;p20"/>
          <p:cNvSpPr txBox="1">
            <a:spLocks noGrp="1"/>
          </p:cNvSpPr>
          <p:nvPr>
            <p:ph type="subTitle" idx="4"/>
          </p:nvPr>
        </p:nvSpPr>
        <p:spPr>
          <a:xfrm>
            <a:off x="5837615" y="2182447"/>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7" name="Google Shape;107;p20"/>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108" name="Google Shape;108;p20"/>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solidFill>
                  <a:schemeClr val="dk2"/>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109" name="Google Shape;109;p20"/>
          <p:cNvSpPr txBox="1">
            <a:spLocks noGrp="1"/>
          </p:cNvSpPr>
          <p:nvPr>
            <p:ph type="subTitle" idx="6"/>
          </p:nvPr>
        </p:nvSpPr>
        <p:spPr>
          <a:xfrm>
            <a:off x="1981265" y="356603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0" name="Google Shape;110;p20"/>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111" name="Google Shape;111;p20"/>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solidFill>
                  <a:schemeClr val="dk2"/>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112" name="Google Shape;112;p20"/>
          <p:cNvSpPr txBox="1">
            <a:spLocks noGrp="1"/>
          </p:cNvSpPr>
          <p:nvPr>
            <p:ph type="subTitle" idx="8"/>
          </p:nvPr>
        </p:nvSpPr>
        <p:spPr>
          <a:xfrm>
            <a:off x="5839610" y="3566033"/>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3" name="Google Shape;113;p20"/>
          <p:cNvSpPr txBox="1">
            <a:spLocks noGrp="1"/>
          </p:cNvSpPr>
          <p:nvPr>
            <p:ph type="title" idx="9" hasCustomPrompt="1"/>
          </p:nvPr>
        </p:nvSpPr>
        <p:spPr>
          <a:xfrm>
            <a:off x="1097280" y="1844061"/>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a:solidFill>
                  <a:schemeClr val="lt1"/>
                </a:solidFill>
                <a:latin typeface="Montserrat Black"/>
                <a:ea typeface="Montserrat Black"/>
                <a:cs typeface="Montserrat Black"/>
                <a:sym typeface="Montserrat Black"/>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114" name="Google Shape;114;p20"/>
          <p:cNvSpPr txBox="1">
            <a:spLocks noGrp="1"/>
          </p:cNvSpPr>
          <p:nvPr>
            <p:ph type="title" idx="13" hasCustomPrompt="1"/>
          </p:nvPr>
        </p:nvSpPr>
        <p:spPr>
          <a:xfrm>
            <a:off x="4956048" y="1849011"/>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a:solidFill>
                  <a:schemeClr val="lt1"/>
                </a:solidFill>
                <a:latin typeface="Montserrat Black"/>
                <a:ea typeface="Montserrat Black"/>
                <a:cs typeface="Montserrat Black"/>
                <a:sym typeface="Montserrat Black"/>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115" name="Google Shape;115;p20"/>
          <p:cNvSpPr txBox="1">
            <a:spLocks noGrp="1"/>
          </p:cNvSpPr>
          <p:nvPr>
            <p:ph type="title" idx="14" hasCustomPrompt="1"/>
          </p:nvPr>
        </p:nvSpPr>
        <p:spPr>
          <a:xfrm>
            <a:off x="1097280" y="3233949"/>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a:solidFill>
                  <a:schemeClr val="lt1"/>
                </a:solidFill>
                <a:latin typeface="Montserrat Black"/>
                <a:ea typeface="Montserrat Black"/>
                <a:cs typeface="Montserrat Black"/>
                <a:sym typeface="Montserrat Black"/>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116" name="Google Shape;116;p20"/>
          <p:cNvSpPr txBox="1">
            <a:spLocks noGrp="1"/>
          </p:cNvSpPr>
          <p:nvPr>
            <p:ph type="title" idx="15" hasCustomPrompt="1"/>
          </p:nvPr>
        </p:nvSpPr>
        <p:spPr>
          <a:xfrm>
            <a:off x="4956048" y="3233949"/>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a:solidFill>
                  <a:schemeClr val="lt1"/>
                </a:solidFill>
                <a:latin typeface="Montserrat Black"/>
                <a:ea typeface="Montserrat Black"/>
                <a:cs typeface="Montserrat Black"/>
                <a:sym typeface="Montserrat Black"/>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2">
  <p:cSld name="CUSTOM_1">
    <p:bg>
      <p:bgPr>
        <a:solidFill>
          <a:schemeClr val="lt1"/>
        </a:solidFill>
        <a:effectLst/>
      </p:bgPr>
    </p:bg>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713225" y="1538700"/>
            <a:ext cx="3858900" cy="103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7200"/>
              <a:buFont typeface="Montserrat Black"/>
              <a:buNone/>
              <a:defRPr sz="72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23"/>
          <p:cNvSpPr txBox="1">
            <a:spLocks noGrp="1"/>
          </p:cNvSpPr>
          <p:nvPr>
            <p:ph type="subTitle" idx="1"/>
          </p:nvPr>
        </p:nvSpPr>
        <p:spPr>
          <a:xfrm>
            <a:off x="714675" y="2703965"/>
            <a:ext cx="3534000" cy="123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2">
  <p:cSld name="BIG_NUMBER_1">
    <p:bg>
      <p:bgPr>
        <a:solidFill>
          <a:schemeClr val="dk2"/>
        </a:solidFill>
        <a:effectLst/>
      </p:bgPr>
    </p:bg>
    <p:spTree>
      <p:nvGrpSpPr>
        <p:cNvPr id="1" name="Shape 144"/>
        <p:cNvGrpSpPr/>
        <p:nvPr/>
      </p:nvGrpSpPr>
      <p:grpSpPr>
        <a:xfrm>
          <a:off x="0" y="0"/>
          <a:ext cx="0" cy="0"/>
          <a:chOff x="0" y="0"/>
          <a:chExt cx="0" cy="0"/>
        </a:xfrm>
      </p:grpSpPr>
      <p:sp>
        <p:nvSpPr>
          <p:cNvPr id="145" name="Google Shape;145;p24"/>
          <p:cNvSpPr txBox="1">
            <a:spLocks noGrp="1"/>
          </p:cNvSpPr>
          <p:nvPr>
            <p:ph type="title" hasCustomPrompt="1"/>
          </p:nvPr>
        </p:nvSpPr>
        <p:spPr>
          <a:xfrm>
            <a:off x="713250" y="1516408"/>
            <a:ext cx="7717500" cy="109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72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6" name="Google Shape;146;p24"/>
          <p:cNvSpPr txBox="1">
            <a:spLocks noGrp="1"/>
          </p:cNvSpPr>
          <p:nvPr>
            <p:ph type="subTitle" idx="1"/>
          </p:nvPr>
        </p:nvSpPr>
        <p:spPr>
          <a:xfrm>
            <a:off x="2179500" y="3099092"/>
            <a:ext cx="4785000" cy="5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2800"/>
              <a:buFont typeface="Montserrat ExtraBold"/>
              <a:buNone/>
              <a:defRPr sz="2800">
                <a:solidFill>
                  <a:schemeClr val="dk2"/>
                </a:solidFill>
                <a:latin typeface="Montserrat ExtraBold"/>
                <a:ea typeface="Montserrat ExtraBold"/>
                <a:cs typeface="Montserrat ExtraBold"/>
                <a:sym typeface="Montserrat ExtraBold"/>
              </a:defRPr>
            </a:lvl1pPr>
            <a:lvl2pPr lvl="1">
              <a:spcBef>
                <a:spcPts val="0"/>
              </a:spcBef>
              <a:spcAft>
                <a:spcPts val="0"/>
              </a:spcAft>
              <a:buClr>
                <a:srgbClr val="BA68C8"/>
              </a:buClr>
              <a:buSzPts val="2800"/>
              <a:buNone/>
              <a:defRPr sz="2800">
                <a:solidFill>
                  <a:srgbClr val="BA68C8"/>
                </a:solidFill>
              </a:defRPr>
            </a:lvl2pPr>
            <a:lvl3pPr lvl="2">
              <a:spcBef>
                <a:spcPts val="0"/>
              </a:spcBef>
              <a:spcAft>
                <a:spcPts val="0"/>
              </a:spcAft>
              <a:buClr>
                <a:srgbClr val="BA68C8"/>
              </a:buClr>
              <a:buSzPts val="2800"/>
              <a:buNone/>
              <a:defRPr sz="2800">
                <a:solidFill>
                  <a:srgbClr val="BA68C8"/>
                </a:solidFill>
              </a:defRPr>
            </a:lvl3pPr>
            <a:lvl4pPr lvl="3">
              <a:spcBef>
                <a:spcPts val="0"/>
              </a:spcBef>
              <a:spcAft>
                <a:spcPts val="0"/>
              </a:spcAft>
              <a:buClr>
                <a:srgbClr val="BA68C8"/>
              </a:buClr>
              <a:buSzPts val="2800"/>
              <a:buNone/>
              <a:defRPr sz="2800">
                <a:solidFill>
                  <a:srgbClr val="BA68C8"/>
                </a:solidFill>
              </a:defRPr>
            </a:lvl4pPr>
            <a:lvl5pPr lvl="4">
              <a:spcBef>
                <a:spcPts val="0"/>
              </a:spcBef>
              <a:spcAft>
                <a:spcPts val="0"/>
              </a:spcAft>
              <a:buClr>
                <a:srgbClr val="BA68C8"/>
              </a:buClr>
              <a:buSzPts val="2800"/>
              <a:buNone/>
              <a:defRPr sz="2800">
                <a:solidFill>
                  <a:srgbClr val="BA68C8"/>
                </a:solidFill>
              </a:defRPr>
            </a:lvl5pPr>
            <a:lvl6pPr lvl="5">
              <a:spcBef>
                <a:spcPts val="0"/>
              </a:spcBef>
              <a:spcAft>
                <a:spcPts val="0"/>
              </a:spcAft>
              <a:buClr>
                <a:srgbClr val="BA68C8"/>
              </a:buClr>
              <a:buSzPts val="2800"/>
              <a:buNone/>
              <a:defRPr sz="2800">
                <a:solidFill>
                  <a:srgbClr val="BA68C8"/>
                </a:solidFill>
              </a:defRPr>
            </a:lvl6pPr>
            <a:lvl7pPr lvl="6">
              <a:spcBef>
                <a:spcPts val="0"/>
              </a:spcBef>
              <a:spcAft>
                <a:spcPts val="0"/>
              </a:spcAft>
              <a:buClr>
                <a:srgbClr val="BA68C8"/>
              </a:buClr>
              <a:buSzPts val="2800"/>
              <a:buNone/>
              <a:defRPr sz="2800">
                <a:solidFill>
                  <a:srgbClr val="BA68C8"/>
                </a:solidFill>
              </a:defRPr>
            </a:lvl7pPr>
            <a:lvl8pPr lvl="7">
              <a:spcBef>
                <a:spcPts val="0"/>
              </a:spcBef>
              <a:spcAft>
                <a:spcPts val="0"/>
              </a:spcAft>
              <a:buClr>
                <a:srgbClr val="BA68C8"/>
              </a:buClr>
              <a:buSzPts val="2800"/>
              <a:buNone/>
              <a:defRPr sz="2800">
                <a:solidFill>
                  <a:srgbClr val="BA68C8"/>
                </a:solidFill>
              </a:defRPr>
            </a:lvl8pPr>
            <a:lvl9pPr lvl="8">
              <a:spcBef>
                <a:spcPts val="0"/>
              </a:spcBef>
              <a:spcAft>
                <a:spcPts val="0"/>
              </a:spcAft>
              <a:buClr>
                <a:srgbClr val="BA68C8"/>
              </a:buClr>
              <a:buSzPts val="2800"/>
              <a:buNone/>
              <a:defRPr sz="2800">
                <a:solidFill>
                  <a:srgbClr val="BA68C8"/>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58" r:id="rId5"/>
    <p:sldLayoutId id="2147483663" r:id="rId6"/>
    <p:sldLayoutId id="2147483666" r:id="rId7"/>
    <p:sldLayoutId id="2147483669" r:id="rId8"/>
    <p:sldLayoutId id="2147483670" r:id="rId9"/>
    <p:sldLayoutId id="2147483672" r:id="rId10"/>
    <p:sldLayoutId id="2147483674"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39B7"/>
        </a:solidFill>
        <a:effectLst/>
      </p:bgPr>
    </p:bg>
    <p:spTree>
      <p:nvGrpSpPr>
        <p:cNvPr id="1" name="Shape 194"/>
        <p:cNvGrpSpPr/>
        <p:nvPr/>
      </p:nvGrpSpPr>
      <p:grpSpPr>
        <a:xfrm>
          <a:off x="0" y="0"/>
          <a:ext cx="0" cy="0"/>
          <a:chOff x="0" y="0"/>
          <a:chExt cx="0" cy="0"/>
        </a:xfrm>
      </p:grpSpPr>
      <p:sp>
        <p:nvSpPr>
          <p:cNvPr id="195" name="Google Shape;195;p38"/>
          <p:cNvSpPr/>
          <p:nvPr/>
        </p:nvSpPr>
        <p:spPr>
          <a:xfrm>
            <a:off x="4724400" y="557100"/>
            <a:ext cx="4029300" cy="4029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8"/>
          <p:cNvSpPr txBox="1">
            <a:spLocks noGrp="1"/>
          </p:cNvSpPr>
          <p:nvPr>
            <p:ph type="title"/>
          </p:nvPr>
        </p:nvSpPr>
        <p:spPr>
          <a:xfrm>
            <a:off x="316985" y="902430"/>
            <a:ext cx="4494300" cy="13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Phone Pe : Your Wallet in Your Pocket, Powering Seamless Transactions Everywhere.</a:t>
            </a:r>
            <a:endParaRPr sz="2000" dirty="0"/>
          </a:p>
        </p:txBody>
      </p:sp>
      <p:sp>
        <p:nvSpPr>
          <p:cNvPr id="198" name="Google Shape;198;p38"/>
          <p:cNvSpPr txBox="1">
            <a:spLocks noGrp="1"/>
          </p:cNvSpPr>
          <p:nvPr>
            <p:ph type="subTitle" idx="1"/>
          </p:nvPr>
        </p:nvSpPr>
        <p:spPr>
          <a:xfrm>
            <a:off x="316985" y="2989905"/>
            <a:ext cx="3988315" cy="215359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Course: Innovation and Entreprenurship</a:t>
            </a:r>
            <a:br>
              <a:rPr lang="en" dirty="0"/>
            </a:br>
            <a:r>
              <a:rPr lang="en" dirty="0"/>
              <a:t>Name: Shreerang Mhatre</a:t>
            </a:r>
            <a:br>
              <a:rPr lang="en" dirty="0"/>
            </a:br>
            <a:r>
              <a:rPr lang="en" dirty="0"/>
              <a:t>Rollno: 52</a:t>
            </a:r>
            <a:br>
              <a:rPr lang="en" dirty="0"/>
            </a:br>
            <a:r>
              <a:rPr lang="en" dirty="0"/>
              <a:t>Batch: A3</a:t>
            </a:r>
            <a:br>
              <a:rPr lang="en" dirty="0"/>
            </a:br>
            <a:r>
              <a:rPr lang="en" dirty="0"/>
              <a:t>Class: TY</a:t>
            </a:r>
            <a:br>
              <a:rPr lang="en" dirty="0"/>
            </a:br>
            <a:r>
              <a:rPr lang="en" dirty="0"/>
              <a:t>School: B.Tech Electrical and Computer Enginnering</a:t>
            </a:r>
            <a:endParaRPr dirty="0"/>
          </a:p>
        </p:txBody>
      </p:sp>
      <p:pic>
        <p:nvPicPr>
          <p:cNvPr id="7" name="Picture 6">
            <a:extLst>
              <a:ext uri="{FF2B5EF4-FFF2-40B4-BE49-F238E27FC236}">
                <a16:creationId xmlns:a16="http://schemas.microsoft.com/office/drawing/2014/main" id="{55EA58F8-9994-6C2F-531C-230AD363CB91}"/>
              </a:ext>
            </a:extLst>
          </p:cNvPr>
          <p:cNvPicPr>
            <a:picLocks noChangeAspect="1"/>
          </p:cNvPicPr>
          <p:nvPr/>
        </p:nvPicPr>
        <p:blipFill>
          <a:blip r:embed="rId3"/>
          <a:stretch>
            <a:fillRect/>
          </a:stretch>
        </p:blipFill>
        <p:spPr>
          <a:xfrm>
            <a:off x="5100749" y="1489878"/>
            <a:ext cx="3181287" cy="21637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2"/>
          <p:cNvSpPr txBox="1">
            <a:spLocks noGrp="1"/>
          </p:cNvSpPr>
          <p:nvPr>
            <p:ph type="title"/>
          </p:nvPr>
        </p:nvSpPr>
        <p:spPr>
          <a:xfrm>
            <a:off x="713250" y="37693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739B7"/>
                </a:solidFill>
              </a:rPr>
              <a:t>Financial Reports</a:t>
            </a:r>
            <a:endParaRPr dirty="0">
              <a:solidFill>
                <a:srgbClr val="6739B7"/>
              </a:solidFill>
            </a:endParaRPr>
          </a:p>
        </p:txBody>
      </p:sp>
      <p:pic>
        <p:nvPicPr>
          <p:cNvPr id="2" name="Picture 1">
            <a:extLst>
              <a:ext uri="{FF2B5EF4-FFF2-40B4-BE49-F238E27FC236}">
                <a16:creationId xmlns:a16="http://schemas.microsoft.com/office/drawing/2014/main" id="{826E5633-DE4B-1ABF-3B89-15DC22254CF5}"/>
              </a:ext>
            </a:extLst>
          </p:cNvPr>
          <p:cNvPicPr>
            <a:picLocks noChangeAspect="1"/>
          </p:cNvPicPr>
          <p:nvPr/>
        </p:nvPicPr>
        <p:blipFill rotWithShape="1">
          <a:blip r:embed="rId3"/>
          <a:srcRect l="2457" t="19428" r="2532"/>
          <a:stretch/>
        </p:blipFill>
        <p:spPr>
          <a:xfrm>
            <a:off x="906290" y="949635"/>
            <a:ext cx="7331420" cy="4105883"/>
          </a:xfrm>
          <a:prstGeom prst="rect">
            <a:avLst/>
          </a:prstGeom>
        </p:spPr>
      </p:pic>
    </p:spTree>
    <p:extLst>
      <p:ext uri="{BB962C8B-B14F-4D97-AF65-F5344CB8AC3E}">
        <p14:creationId xmlns:p14="http://schemas.microsoft.com/office/powerpoint/2010/main" val="31988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739B7"/>
                </a:solidFill>
              </a:rPr>
              <a:t>SWOT Analysis</a:t>
            </a:r>
            <a:endParaRPr dirty="0">
              <a:solidFill>
                <a:srgbClr val="6739B7"/>
              </a:solidFill>
            </a:endParaRPr>
          </a:p>
        </p:txBody>
      </p:sp>
      <p:sp>
        <p:nvSpPr>
          <p:cNvPr id="269" name="Google Shape;269;p45"/>
          <p:cNvSpPr txBox="1">
            <a:spLocks noGrp="1"/>
          </p:cNvSpPr>
          <p:nvPr>
            <p:ph type="subTitle" idx="1"/>
          </p:nvPr>
        </p:nvSpPr>
        <p:spPr>
          <a:xfrm>
            <a:off x="-206527" y="1144191"/>
            <a:ext cx="236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rgbClr val="6739B7"/>
                </a:solidFill>
              </a:rPr>
              <a:t>Strengths</a:t>
            </a:r>
            <a:endParaRPr dirty="0">
              <a:solidFill>
                <a:srgbClr val="6739B7"/>
              </a:solidFill>
            </a:endParaRPr>
          </a:p>
        </p:txBody>
      </p:sp>
      <p:sp>
        <p:nvSpPr>
          <p:cNvPr id="270" name="Google Shape;270;p45"/>
          <p:cNvSpPr txBox="1">
            <a:spLocks noGrp="1"/>
          </p:cNvSpPr>
          <p:nvPr>
            <p:ph type="subTitle" idx="2"/>
          </p:nvPr>
        </p:nvSpPr>
        <p:spPr>
          <a:xfrm>
            <a:off x="1994815" y="1104005"/>
            <a:ext cx="236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rgbClr val="6739B7"/>
                </a:solidFill>
              </a:rPr>
              <a:t>Weakness</a:t>
            </a:r>
            <a:endParaRPr dirty="0">
              <a:solidFill>
                <a:srgbClr val="6739B7"/>
              </a:solidFill>
            </a:endParaRPr>
          </a:p>
        </p:txBody>
      </p:sp>
      <p:sp>
        <p:nvSpPr>
          <p:cNvPr id="273" name="Google Shape;273;p45"/>
          <p:cNvSpPr txBox="1">
            <a:spLocks noGrp="1"/>
          </p:cNvSpPr>
          <p:nvPr>
            <p:ph type="subTitle" idx="3"/>
          </p:nvPr>
        </p:nvSpPr>
        <p:spPr>
          <a:xfrm>
            <a:off x="6624705" y="1107894"/>
            <a:ext cx="236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rgbClr val="6739B7"/>
                </a:solidFill>
              </a:rPr>
              <a:t>Threats</a:t>
            </a:r>
            <a:endParaRPr dirty="0">
              <a:solidFill>
                <a:srgbClr val="6739B7"/>
              </a:solidFill>
            </a:endParaRPr>
          </a:p>
        </p:txBody>
      </p:sp>
      <p:sp>
        <p:nvSpPr>
          <p:cNvPr id="271" name="Google Shape;271;p45"/>
          <p:cNvSpPr txBox="1">
            <a:spLocks noGrp="1"/>
          </p:cNvSpPr>
          <p:nvPr>
            <p:ph type="subTitle" idx="4"/>
          </p:nvPr>
        </p:nvSpPr>
        <p:spPr>
          <a:xfrm>
            <a:off x="0" y="1684847"/>
            <a:ext cx="2309051" cy="3161474"/>
          </a:xfrm>
          <a:prstGeom prst="rect">
            <a:avLst/>
          </a:prstGeom>
        </p:spPr>
        <p:txBody>
          <a:bodyPr spcFirstLastPara="1" wrap="square" lIns="91425" tIns="91425" rIns="91425" bIns="91425" anchor="t" anchorCtr="0">
            <a:noAutofit/>
          </a:bodyPr>
          <a:lstStyle/>
          <a:p>
            <a:pPr marL="285750" indent="-171450" algn="l">
              <a:buClr>
                <a:srgbClr val="6739B7"/>
              </a:buClr>
              <a:buFont typeface="Arial" panose="020B0604020202020204" pitchFamily="34" charset="0"/>
              <a:buChar char="•"/>
            </a:pPr>
            <a:r>
              <a:rPr lang="en-US" sz="1100" i="0" dirty="0" err="1">
                <a:solidFill>
                  <a:srgbClr val="6739B7"/>
                </a:solidFill>
                <a:effectLst/>
                <a:latin typeface="Montserrat" panose="00000500000000000000" pitchFamily="2" charset="0"/>
              </a:rPr>
              <a:t>PhonePe</a:t>
            </a:r>
            <a:r>
              <a:rPr lang="en-US" sz="1100" i="0" dirty="0">
                <a:solidFill>
                  <a:srgbClr val="6739B7"/>
                </a:solidFill>
                <a:effectLst/>
                <a:latin typeface="Montserrat" panose="00000500000000000000" pitchFamily="2" charset="0"/>
              </a:rPr>
              <a:t>, recognized as an authorized entity by the Reserve Bank of India (RBI), operates as a registered partial payment system</a:t>
            </a:r>
          </a:p>
          <a:p>
            <a:pPr marL="285750" indent="-171450" algn="l">
              <a:buClr>
                <a:srgbClr val="6739B7"/>
              </a:buClr>
              <a:buFont typeface="Arial" panose="020B0604020202020204" pitchFamily="34" charset="0"/>
              <a:buChar char="•"/>
            </a:pPr>
            <a:endParaRPr lang="en-US" sz="1100" dirty="0">
              <a:solidFill>
                <a:srgbClr val="6739B7"/>
              </a:solidFill>
              <a:latin typeface="Montserrat" panose="00000500000000000000" pitchFamily="2" charset="0"/>
            </a:endParaRPr>
          </a:p>
          <a:p>
            <a:pPr marL="285750" indent="-171450" algn="l">
              <a:buClr>
                <a:srgbClr val="6739B7"/>
              </a:buClr>
              <a:buFont typeface="Arial" panose="020B0604020202020204" pitchFamily="34" charset="0"/>
              <a:buChar char="•"/>
            </a:pPr>
            <a:r>
              <a:rPr lang="en-US" sz="1100" i="0" dirty="0">
                <a:solidFill>
                  <a:srgbClr val="6739B7"/>
                </a:solidFill>
                <a:effectLst/>
                <a:latin typeface="Montserrat" panose="00000500000000000000" pitchFamily="2" charset="0"/>
              </a:rPr>
              <a:t>With a steadfast commitment to user security, </a:t>
            </a:r>
            <a:r>
              <a:rPr lang="en-US" sz="1100" i="0" dirty="0" err="1">
                <a:solidFill>
                  <a:srgbClr val="6739B7"/>
                </a:solidFill>
                <a:effectLst/>
                <a:latin typeface="Montserrat" panose="00000500000000000000" pitchFamily="2" charset="0"/>
              </a:rPr>
              <a:t>PhonePe</a:t>
            </a:r>
            <a:r>
              <a:rPr lang="en-US" sz="1100" i="0" dirty="0">
                <a:solidFill>
                  <a:srgbClr val="6739B7"/>
                </a:solidFill>
                <a:effectLst/>
                <a:latin typeface="Montserrat" panose="00000500000000000000" pitchFamily="2" charset="0"/>
              </a:rPr>
              <a:t> ensures a safe digital environment for financial transactions</a:t>
            </a:r>
          </a:p>
        </p:txBody>
      </p:sp>
      <p:sp>
        <p:nvSpPr>
          <p:cNvPr id="2" name="Google Shape;270;p45">
            <a:extLst>
              <a:ext uri="{FF2B5EF4-FFF2-40B4-BE49-F238E27FC236}">
                <a16:creationId xmlns:a16="http://schemas.microsoft.com/office/drawing/2014/main" id="{AA3D2429-C735-DB40-DFB0-4F01E5B9C07D}"/>
              </a:ext>
            </a:extLst>
          </p:cNvPr>
          <p:cNvSpPr txBox="1">
            <a:spLocks/>
          </p:cNvSpPr>
          <p:nvPr/>
        </p:nvSpPr>
        <p:spPr>
          <a:xfrm>
            <a:off x="4423064" y="1122215"/>
            <a:ext cx="2369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2400"/>
              <a:buFont typeface="Montserrat SemiBold"/>
              <a:buNone/>
              <a:defRPr sz="1800" b="1"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600"/>
              </a:spcAft>
            </a:pPr>
            <a:r>
              <a:rPr lang="en-US" dirty="0">
                <a:solidFill>
                  <a:srgbClr val="6739B7"/>
                </a:solidFill>
              </a:rPr>
              <a:t>Opportunities</a:t>
            </a:r>
          </a:p>
        </p:txBody>
      </p:sp>
      <p:sp>
        <p:nvSpPr>
          <p:cNvPr id="13" name="Google Shape;271;p45">
            <a:extLst>
              <a:ext uri="{FF2B5EF4-FFF2-40B4-BE49-F238E27FC236}">
                <a16:creationId xmlns:a16="http://schemas.microsoft.com/office/drawing/2014/main" id="{763A54F3-BF4D-94C3-50D5-6E1B2A9F5BF0}"/>
              </a:ext>
            </a:extLst>
          </p:cNvPr>
          <p:cNvSpPr txBox="1">
            <a:spLocks/>
          </p:cNvSpPr>
          <p:nvPr/>
        </p:nvSpPr>
        <p:spPr>
          <a:xfrm>
            <a:off x="2162873" y="1688736"/>
            <a:ext cx="2368200" cy="3518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1600"/>
              </a:spcBef>
              <a:spcAft>
                <a:spcPts val="160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171450" algn="l">
              <a:buClr>
                <a:srgbClr val="6739B7"/>
              </a:buClr>
              <a:buFont typeface="Arial" panose="020B0604020202020204" pitchFamily="34" charset="0"/>
              <a:buChar char="•"/>
            </a:pPr>
            <a:r>
              <a:rPr lang="en-US" sz="1100" dirty="0">
                <a:solidFill>
                  <a:srgbClr val="6739B7"/>
                </a:solidFill>
                <a:latin typeface="Montserrat" panose="00000500000000000000" pitchFamily="2" charset="0"/>
              </a:rPr>
              <a:t>Phishing - Fraudsters send fake emails/messages etc. hoping users will part with personal information. </a:t>
            </a:r>
          </a:p>
          <a:p>
            <a:pPr marL="285750" indent="-171450" algn="l">
              <a:buClr>
                <a:srgbClr val="6739B7"/>
              </a:buClr>
              <a:buFont typeface="Arial" panose="020B0604020202020204" pitchFamily="34" charset="0"/>
              <a:buChar char="•"/>
            </a:pPr>
            <a:endParaRPr lang="en-US" sz="1100" dirty="0">
              <a:solidFill>
                <a:srgbClr val="6739B7"/>
              </a:solidFill>
              <a:latin typeface="Montserrat" panose="00000500000000000000" pitchFamily="2" charset="0"/>
            </a:endParaRPr>
          </a:p>
          <a:p>
            <a:pPr marL="285750" indent="-171450" algn="l">
              <a:buClr>
                <a:srgbClr val="6739B7"/>
              </a:buClr>
              <a:buFont typeface="Arial" panose="020B0604020202020204" pitchFamily="34" charset="0"/>
              <a:buChar char="•"/>
            </a:pPr>
            <a:r>
              <a:rPr lang="en-US" sz="1100" dirty="0">
                <a:solidFill>
                  <a:srgbClr val="6739B7"/>
                </a:solidFill>
                <a:latin typeface="Montserrat" panose="00000500000000000000" pitchFamily="2" charset="0"/>
              </a:rPr>
              <a:t>Social Engineering - Fraudsters give incorrect details on websites/apps, intercept calls/emails and steal the customer's personal information. </a:t>
            </a:r>
          </a:p>
          <a:p>
            <a:pPr marL="285750" indent="-171450" algn="l">
              <a:buClr>
                <a:srgbClr val="6739B7"/>
              </a:buClr>
              <a:buFont typeface="Arial" panose="020B0604020202020204" pitchFamily="34" charset="0"/>
              <a:buChar char="•"/>
            </a:pPr>
            <a:endParaRPr lang="en-US" sz="1100" dirty="0">
              <a:solidFill>
                <a:srgbClr val="6739B7"/>
              </a:solidFill>
              <a:latin typeface="Montserrat" panose="00000500000000000000" pitchFamily="2" charset="0"/>
            </a:endParaRPr>
          </a:p>
          <a:p>
            <a:pPr marL="285750" indent="-171450" algn="l">
              <a:buClr>
                <a:srgbClr val="6739B7"/>
              </a:buClr>
              <a:buFont typeface="Arial" panose="020B0604020202020204" pitchFamily="34" charset="0"/>
              <a:buChar char="•"/>
            </a:pPr>
            <a:r>
              <a:rPr lang="en-US" sz="1100" dirty="0">
                <a:solidFill>
                  <a:srgbClr val="6739B7"/>
                </a:solidFill>
                <a:latin typeface="Montserrat" panose="00000500000000000000" pitchFamily="2" charset="0"/>
              </a:rPr>
              <a:t>KYC fraud - Fraudsters send users messages about their KYC expiring and try to get their personal details.</a:t>
            </a:r>
          </a:p>
        </p:txBody>
      </p:sp>
      <p:sp>
        <p:nvSpPr>
          <p:cNvPr id="14" name="Google Shape;271;p45">
            <a:extLst>
              <a:ext uri="{FF2B5EF4-FFF2-40B4-BE49-F238E27FC236}">
                <a16:creationId xmlns:a16="http://schemas.microsoft.com/office/drawing/2014/main" id="{7534F9E2-F824-6E8A-50EE-076A7BE6F1C1}"/>
              </a:ext>
            </a:extLst>
          </p:cNvPr>
          <p:cNvSpPr txBox="1">
            <a:spLocks/>
          </p:cNvSpPr>
          <p:nvPr/>
        </p:nvSpPr>
        <p:spPr>
          <a:xfrm>
            <a:off x="6684454" y="1712498"/>
            <a:ext cx="2368200" cy="3518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1600"/>
              </a:spcBef>
              <a:spcAft>
                <a:spcPts val="160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171450" algn="l">
              <a:buClr>
                <a:srgbClr val="6739B7"/>
              </a:buClr>
              <a:buFont typeface="Arial" panose="020B0604020202020204" pitchFamily="34" charset="0"/>
              <a:buChar char="•"/>
            </a:pPr>
            <a:r>
              <a:rPr lang="en-US" sz="1100" dirty="0">
                <a:solidFill>
                  <a:srgbClr val="6739B7"/>
                </a:solidFill>
                <a:latin typeface="Montserrat" panose="00000500000000000000" pitchFamily="2" charset="0"/>
              </a:rPr>
              <a:t>Global competitors like amazon slowly making its foray. • Economic fluctuation and unfavorable government policies. </a:t>
            </a:r>
          </a:p>
          <a:p>
            <a:pPr marL="285750" indent="-171450" algn="l">
              <a:buClr>
                <a:srgbClr val="6739B7"/>
              </a:buClr>
              <a:buFont typeface="Arial" panose="020B0604020202020204" pitchFamily="34" charset="0"/>
              <a:buChar char="•"/>
            </a:pPr>
            <a:endParaRPr lang="en-US" sz="1100" dirty="0">
              <a:solidFill>
                <a:srgbClr val="6739B7"/>
              </a:solidFill>
              <a:latin typeface="Montserrat" panose="00000500000000000000" pitchFamily="2" charset="0"/>
            </a:endParaRPr>
          </a:p>
          <a:p>
            <a:pPr marL="285750" indent="-171450" algn="l">
              <a:buClr>
                <a:srgbClr val="6739B7"/>
              </a:buClr>
              <a:buFont typeface="Arial" panose="020B0604020202020204" pitchFamily="34" charset="0"/>
              <a:buChar char="•"/>
            </a:pPr>
            <a:r>
              <a:rPr lang="en-US" sz="1100" dirty="0">
                <a:solidFill>
                  <a:srgbClr val="6739B7"/>
                </a:solidFill>
                <a:latin typeface="Montserrat" panose="00000500000000000000" pitchFamily="2" charset="0"/>
              </a:rPr>
              <a:t>Relationship with third party logistics company</a:t>
            </a:r>
          </a:p>
        </p:txBody>
      </p:sp>
      <p:sp>
        <p:nvSpPr>
          <p:cNvPr id="15" name="Google Shape;271;p45">
            <a:extLst>
              <a:ext uri="{FF2B5EF4-FFF2-40B4-BE49-F238E27FC236}">
                <a16:creationId xmlns:a16="http://schemas.microsoft.com/office/drawing/2014/main" id="{A2D415D8-7132-2B3B-0E65-EC0AFEA84D3C}"/>
              </a:ext>
            </a:extLst>
          </p:cNvPr>
          <p:cNvSpPr txBox="1">
            <a:spLocks/>
          </p:cNvSpPr>
          <p:nvPr/>
        </p:nvSpPr>
        <p:spPr>
          <a:xfrm>
            <a:off x="4531073" y="1683857"/>
            <a:ext cx="2368200" cy="3518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1600"/>
              </a:spcBef>
              <a:spcAft>
                <a:spcPts val="160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285750" indent="-171450" algn="l">
              <a:buClr>
                <a:srgbClr val="6739B7"/>
              </a:buClr>
              <a:buFont typeface="Arial" panose="020B0604020202020204" pitchFamily="34" charset="0"/>
              <a:buChar char="•"/>
            </a:pPr>
            <a:r>
              <a:rPr lang="en-US" sz="1100" dirty="0">
                <a:solidFill>
                  <a:srgbClr val="6739B7"/>
                </a:solidFill>
                <a:latin typeface="Montserrat" panose="00000500000000000000" pitchFamily="2" charset="0"/>
              </a:rPr>
              <a:t>Untapped marketing platform.</a:t>
            </a:r>
          </a:p>
          <a:p>
            <a:pPr marL="285750" indent="-171450" algn="l">
              <a:buClr>
                <a:srgbClr val="6739B7"/>
              </a:buClr>
              <a:buFont typeface="Arial" panose="020B0604020202020204" pitchFamily="34" charset="0"/>
              <a:buChar char="•"/>
            </a:pPr>
            <a:endParaRPr lang="en-US" sz="1100" dirty="0">
              <a:solidFill>
                <a:srgbClr val="6739B7"/>
              </a:solidFill>
              <a:latin typeface="Montserrat" panose="00000500000000000000" pitchFamily="2" charset="0"/>
            </a:endParaRPr>
          </a:p>
          <a:p>
            <a:pPr marL="285750" indent="-171450" algn="l">
              <a:buClr>
                <a:srgbClr val="6739B7"/>
              </a:buClr>
              <a:buFont typeface="Arial" panose="020B0604020202020204" pitchFamily="34" charset="0"/>
              <a:buChar char="•"/>
            </a:pPr>
            <a:r>
              <a:rPr lang="en-US" sz="1100" dirty="0">
                <a:solidFill>
                  <a:srgbClr val="6739B7"/>
                </a:solidFill>
                <a:latin typeface="Montserrat" panose="00000500000000000000" pitchFamily="2" charset="0"/>
              </a:rPr>
              <a:t>Expansion into global market can boost business. </a:t>
            </a:r>
          </a:p>
          <a:p>
            <a:pPr marL="285750" indent="-171450" algn="l">
              <a:buClr>
                <a:srgbClr val="6739B7"/>
              </a:buClr>
              <a:buFont typeface="Arial" panose="020B0604020202020204" pitchFamily="34" charset="0"/>
              <a:buChar char="•"/>
            </a:pPr>
            <a:endParaRPr lang="en-US" sz="1100" dirty="0">
              <a:solidFill>
                <a:srgbClr val="6739B7"/>
              </a:solidFill>
              <a:latin typeface="Montserrat" panose="00000500000000000000" pitchFamily="2" charset="0"/>
            </a:endParaRPr>
          </a:p>
          <a:p>
            <a:pPr marL="285750" indent="-171450" algn="l">
              <a:buClr>
                <a:srgbClr val="6739B7"/>
              </a:buClr>
              <a:buFont typeface="Arial" panose="020B0604020202020204" pitchFamily="34" charset="0"/>
              <a:buChar char="•"/>
            </a:pPr>
            <a:r>
              <a:rPr lang="en-US" sz="1100" dirty="0">
                <a:solidFill>
                  <a:srgbClr val="6739B7"/>
                </a:solidFill>
                <a:latin typeface="Montserrat" panose="00000500000000000000" pitchFamily="2" charset="0"/>
              </a:rPr>
              <a:t>Growth in interest of Indians towards fashion and lifestyle.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p:nvPr/>
        </p:nvSpPr>
        <p:spPr>
          <a:xfrm>
            <a:off x="1920362" y="28168"/>
            <a:ext cx="5318225" cy="5115332"/>
          </a:xfrm>
          <a:prstGeom prst="ellipse">
            <a:avLst/>
          </a:prstGeom>
          <a:solidFill>
            <a:srgbClr val="673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41"/>
          <p:cNvSpPr txBox="1">
            <a:spLocks noGrp="1"/>
          </p:cNvSpPr>
          <p:nvPr>
            <p:ph type="subTitle" idx="1"/>
          </p:nvPr>
        </p:nvSpPr>
        <p:spPr>
          <a:xfrm>
            <a:off x="2477303" y="683260"/>
            <a:ext cx="4424101" cy="87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800" dirty="0">
                <a:solidFill>
                  <a:schemeClr val="bg1"/>
                </a:solidFill>
              </a:rPr>
              <a:t>CONCLUSION</a:t>
            </a:r>
            <a:endParaRPr sz="2800" dirty="0">
              <a:solidFill>
                <a:schemeClr val="bg1"/>
              </a:solidFill>
            </a:endParaRPr>
          </a:p>
        </p:txBody>
      </p:sp>
      <p:sp>
        <p:nvSpPr>
          <p:cNvPr id="218" name="Google Shape;218;p41"/>
          <p:cNvSpPr txBox="1">
            <a:spLocks noGrp="1"/>
          </p:cNvSpPr>
          <p:nvPr>
            <p:ph type="title"/>
          </p:nvPr>
        </p:nvSpPr>
        <p:spPr>
          <a:xfrm>
            <a:off x="2084824" y="1441918"/>
            <a:ext cx="4989300" cy="2469681"/>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br>
              <a:rPr lang="en-US" sz="1400" dirty="0">
                <a:solidFill>
                  <a:schemeClr val="bg1"/>
                </a:solidFill>
              </a:rPr>
            </a:br>
            <a:r>
              <a:rPr lang="en-US" sz="1400" dirty="0" err="1">
                <a:solidFill>
                  <a:schemeClr val="bg1"/>
                </a:solidFill>
              </a:rPr>
              <a:t>PhonePe</a:t>
            </a:r>
            <a:r>
              <a:rPr lang="en-US" sz="1400" dirty="0">
                <a:solidFill>
                  <a:schemeClr val="bg1"/>
                </a:solidFill>
              </a:rPr>
              <a:t> is enjoying a monopoly with a market share of and provides safe and secure online transactions. </a:t>
            </a:r>
            <a:r>
              <a:rPr lang="en-US" sz="1400" dirty="0" err="1">
                <a:solidFill>
                  <a:schemeClr val="bg1"/>
                </a:solidFill>
              </a:rPr>
              <a:t>PhonePe</a:t>
            </a:r>
            <a:r>
              <a:rPr lang="en-US" sz="1400" dirty="0">
                <a:solidFill>
                  <a:schemeClr val="bg1"/>
                </a:solidFill>
              </a:rPr>
              <a:t> facilitates services, payments, and online transactions for several products available on the </a:t>
            </a:r>
            <a:r>
              <a:rPr lang="en-US" sz="1400" dirty="0" err="1">
                <a:solidFill>
                  <a:schemeClr val="bg1"/>
                </a:solidFill>
              </a:rPr>
              <a:t>PhonePe</a:t>
            </a:r>
            <a:r>
              <a:rPr lang="en-US" sz="1400" dirty="0">
                <a:solidFill>
                  <a:schemeClr val="bg1"/>
                </a:solidFill>
              </a:rPr>
              <a:t> application, website, or any other third-party merchant storefronts (online or offline) : </a:t>
            </a:r>
            <a:r>
              <a:rPr lang="en-US" sz="1400" dirty="0" err="1">
                <a:solidFill>
                  <a:schemeClr val="bg1"/>
                </a:solidFill>
              </a:rPr>
              <a:t>PhonePe</a:t>
            </a:r>
            <a:r>
              <a:rPr lang="en-US" sz="1400" dirty="0">
                <a:solidFill>
                  <a:schemeClr val="bg1"/>
                </a:solidFill>
              </a:rPr>
              <a:t> also provides wallet services just like Paytm and Amazon pay.</a:t>
            </a:r>
            <a:endParaRPr sz="1400" dirty="0">
              <a:solidFill>
                <a:schemeClr val="bg1"/>
              </a:solidFill>
            </a:endParaRPr>
          </a:p>
        </p:txBody>
      </p:sp>
    </p:spTree>
    <p:extLst>
      <p:ext uri="{BB962C8B-B14F-4D97-AF65-F5344CB8AC3E}">
        <p14:creationId xmlns:p14="http://schemas.microsoft.com/office/powerpoint/2010/main" val="198447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9"/>
          <p:cNvSpPr txBox="1">
            <a:spLocks noGrp="1"/>
          </p:cNvSpPr>
          <p:nvPr>
            <p:ph type="title"/>
          </p:nvPr>
        </p:nvSpPr>
        <p:spPr>
          <a:xfrm>
            <a:off x="3409413" y="1987881"/>
            <a:ext cx="2745900" cy="86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739B7"/>
                </a:solidFill>
              </a:rPr>
              <a:t>Thankyou</a:t>
            </a:r>
            <a:endParaRPr dirty="0">
              <a:solidFill>
                <a:srgbClr val="6739B7"/>
              </a:solidFill>
            </a:endParaRPr>
          </a:p>
        </p:txBody>
      </p:sp>
      <p:sp>
        <p:nvSpPr>
          <p:cNvPr id="590" name="Google Shape;590;p59"/>
          <p:cNvSpPr/>
          <p:nvPr/>
        </p:nvSpPr>
        <p:spPr>
          <a:xfrm>
            <a:off x="2556850" y="3541092"/>
            <a:ext cx="4451515" cy="302446"/>
          </a:xfrm>
          <a:custGeom>
            <a:avLst/>
            <a:gdLst/>
            <a:ahLst/>
            <a:cxnLst/>
            <a:rect l="l" t="t" r="r" b="b"/>
            <a:pathLst>
              <a:path w="260780" h="17718" extrusionOk="0">
                <a:moveTo>
                  <a:pt x="258481" y="1"/>
                </a:moveTo>
                <a:lnTo>
                  <a:pt x="1917" y="466"/>
                </a:lnTo>
                <a:lnTo>
                  <a:pt x="1917" y="466"/>
                </a:lnTo>
                <a:cubicBezTo>
                  <a:pt x="1917" y="466"/>
                  <a:pt x="0" y="16101"/>
                  <a:pt x="7667" y="17716"/>
                </a:cubicBezTo>
                <a:lnTo>
                  <a:pt x="249883" y="17716"/>
                </a:lnTo>
                <a:cubicBezTo>
                  <a:pt x="249883" y="17716"/>
                  <a:pt x="249906" y="17717"/>
                  <a:pt x="249951" y="17717"/>
                </a:cubicBezTo>
                <a:cubicBezTo>
                  <a:pt x="250868" y="17717"/>
                  <a:pt x="260779" y="17319"/>
                  <a:pt x="258481" y="1"/>
                </a:cubicBezTo>
                <a:close/>
              </a:path>
            </a:pathLst>
          </a:custGeom>
          <a:solidFill>
            <a:srgbClr val="673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9"/>
          <p:cNvSpPr/>
          <p:nvPr/>
        </p:nvSpPr>
        <p:spPr>
          <a:xfrm>
            <a:off x="3839835" y="3678502"/>
            <a:ext cx="1801841" cy="55170"/>
          </a:xfrm>
          <a:custGeom>
            <a:avLst/>
            <a:gdLst/>
            <a:ahLst/>
            <a:cxnLst/>
            <a:rect l="l" t="t" r="r" b="b"/>
            <a:pathLst>
              <a:path w="105556" h="3232" extrusionOk="0">
                <a:moveTo>
                  <a:pt x="1616" y="1"/>
                </a:moveTo>
                <a:cubicBezTo>
                  <a:pt x="712" y="1"/>
                  <a:pt x="0" y="713"/>
                  <a:pt x="0" y="1616"/>
                </a:cubicBezTo>
                <a:cubicBezTo>
                  <a:pt x="0" y="2492"/>
                  <a:pt x="712" y="3232"/>
                  <a:pt x="1616" y="3232"/>
                </a:cubicBezTo>
                <a:lnTo>
                  <a:pt x="103940" y="3232"/>
                </a:lnTo>
                <a:cubicBezTo>
                  <a:pt x="104844" y="3232"/>
                  <a:pt x="105555" y="2492"/>
                  <a:pt x="105555" y="1616"/>
                </a:cubicBezTo>
                <a:cubicBezTo>
                  <a:pt x="105555" y="713"/>
                  <a:pt x="104844" y="1"/>
                  <a:pt x="10394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9"/>
          <p:cNvSpPr/>
          <p:nvPr/>
        </p:nvSpPr>
        <p:spPr>
          <a:xfrm>
            <a:off x="3138736" y="1340620"/>
            <a:ext cx="3287255" cy="2159423"/>
          </a:xfrm>
          <a:custGeom>
            <a:avLst/>
            <a:gdLst/>
            <a:ahLst/>
            <a:cxnLst/>
            <a:rect l="l" t="t" r="r" b="b"/>
            <a:pathLst>
              <a:path w="192575" h="126504" extrusionOk="0">
                <a:moveTo>
                  <a:pt x="181266" y="12076"/>
                </a:moveTo>
                <a:lnTo>
                  <a:pt x="181266" y="119247"/>
                </a:lnTo>
                <a:lnTo>
                  <a:pt x="9667" y="119247"/>
                </a:lnTo>
                <a:lnTo>
                  <a:pt x="9667" y="12076"/>
                </a:lnTo>
                <a:close/>
                <a:moveTo>
                  <a:pt x="6572" y="1"/>
                </a:moveTo>
                <a:cubicBezTo>
                  <a:pt x="2876" y="1"/>
                  <a:pt x="1" y="2931"/>
                  <a:pt x="1" y="6600"/>
                </a:cubicBezTo>
                <a:lnTo>
                  <a:pt x="1" y="126503"/>
                </a:lnTo>
                <a:lnTo>
                  <a:pt x="192574" y="126503"/>
                </a:lnTo>
                <a:lnTo>
                  <a:pt x="192574" y="6600"/>
                </a:lnTo>
                <a:cubicBezTo>
                  <a:pt x="192574" y="2903"/>
                  <a:pt x="189371" y="1"/>
                  <a:pt x="185674" y="1"/>
                </a:cubicBezTo>
                <a:close/>
              </a:path>
            </a:pathLst>
          </a:custGeom>
          <a:solidFill>
            <a:srgbClr val="673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739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rgbClr val="6739B7"/>
                </a:solidFill>
              </a:rPr>
              <a:t>Introduction</a:t>
            </a:r>
            <a:endParaRPr dirty="0">
              <a:solidFill>
                <a:srgbClr val="6739B7"/>
              </a:solidFill>
            </a:endParaRPr>
          </a:p>
        </p:txBody>
      </p:sp>
      <p:sp>
        <p:nvSpPr>
          <p:cNvPr id="204" name="Google Shape;204;p39"/>
          <p:cNvSpPr txBox="1">
            <a:spLocks noGrp="1"/>
          </p:cNvSpPr>
          <p:nvPr>
            <p:ph type="subTitle" idx="1"/>
          </p:nvPr>
        </p:nvSpPr>
        <p:spPr>
          <a:xfrm>
            <a:off x="789450" y="1251175"/>
            <a:ext cx="7717500" cy="34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t>PhonePe</a:t>
            </a:r>
            <a:r>
              <a:rPr lang="en-US" sz="1400" dirty="0"/>
              <a:t>, a pioneering digital payments and financial technology company, emerged on the Indian scene in December 2015, co-founded by visionaries Sameer Nigam, Rahul Chari, and </a:t>
            </a:r>
            <a:r>
              <a:rPr lang="en-US" sz="1400" dirty="0" err="1"/>
              <a:t>Burzin</a:t>
            </a:r>
            <a:r>
              <a:rPr lang="en-US" sz="1400" dirty="0"/>
              <a:t> Engineer. With its headquarters nestled in Bengaluru, Karnataka, India, </a:t>
            </a:r>
            <a:r>
              <a:rPr lang="en-US" sz="1400" dirty="0" err="1"/>
              <a:t>PhonePe</a:t>
            </a:r>
            <a:r>
              <a:rPr lang="en-US" sz="1400" dirty="0"/>
              <a:t> swiftly made its mark in the dynamic landscape of financial services. The company's innovative journey reached a significant milestone in August 2016 when it unveiled its groundbreaking </a:t>
            </a:r>
            <a:r>
              <a:rPr lang="en-US" sz="1400" dirty="0" err="1"/>
              <a:t>PhonePe</a:t>
            </a:r>
            <a:r>
              <a:rPr lang="en-US" sz="1400" dirty="0"/>
              <a:t> app, leveraging the Unified Payments Interface (UPI). This technological marvel quickly became a game-changer, providing users with a seamless and secure platform for digital transactions, firmly establishing </a:t>
            </a:r>
            <a:r>
              <a:rPr lang="en-US" sz="1400" dirty="0" err="1"/>
              <a:t>PhonePe</a:t>
            </a:r>
            <a:r>
              <a:rPr lang="en-US" sz="1400" dirty="0"/>
              <a:t> as a key player in India's rapidly evolving digital economy. Today, </a:t>
            </a:r>
            <a:r>
              <a:rPr lang="en-US" sz="1400" dirty="0" err="1"/>
              <a:t>PhonePe</a:t>
            </a:r>
            <a:r>
              <a:rPr lang="en-US" sz="1400" dirty="0"/>
              <a:t> continues to redefine the contours of financial technology, consistently delivering cutting-edge solutions that empower users across the nation.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2397001" y="185545"/>
            <a:ext cx="3858900" cy="6253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dirty="0">
                <a:solidFill>
                  <a:srgbClr val="6739B7"/>
                </a:solidFill>
              </a:rPr>
              <a:t>History</a:t>
            </a:r>
            <a:endParaRPr sz="2800" dirty="0">
              <a:solidFill>
                <a:srgbClr val="6739B7"/>
              </a:solidFill>
            </a:endParaRPr>
          </a:p>
        </p:txBody>
      </p:sp>
      <p:sp>
        <p:nvSpPr>
          <p:cNvPr id="210" name="Google Shape;210;p40"/>
          <p:cNvSpPr txBox="1">
            <a:spLocks noGrp="1"/>
          </p:cNvSpPr>
          <p:nvPr>
            <p:ph type="subTitle" idx="1"/>
          </p:nvPr>
        </p:nvSpPr>
        <p:spPr>
          <a:xfrm>
            <a:off x="790173" y="1047690"/>
            <a:ext cx="7563653" cy="292233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dirty="0" err="1"/>
              <a:t>PhonePe</a:t>
            </a:r>
            <a:r>
              <a:rPr lang="en-US" dirty="0"/>
              <a:t> was incorporated in December 2015. In April 2016, the company was acquired by Flipkart and as part of the acquisition, the </a:t>
            </a:r>
            <a:r>
              <a:rPr lang="en-US" dirty="0" err="1"/>
              <a:t>FxMart</a:t>
            </a:r>
            <a:r>
              <a:rPr lang="en-US" dirty="0"/>
              <a:t> license was transferred to </a:t>
            </a:r>
            <a:r>
              <a:rPr lang="en-US" dirty="0" err="1"/>
              <a:t>PhonePe</a:t>
            </a:r>
            <a:r>
              <a:rPr lang="en-US" dirty="0"/>
              <a:t> and rebranded as the </a:t>
            </a:r>
            <a:r>
              <a:rPr lang="en-US" dirty="0" err="1"/>
              <a:t>PhonePe</a:t>
            </a:r>
            <a:r>
              <a:rPr lang="en-US" dirty="0"/>
              <a:t> wallet. </a:t>
            </a:r>
            <a:r>
              <a:rPr lang="en-US" dirty="0" err="1"/>
              <a:t>PhonePe's</a:t>
            </a:r>
            <a:r>
              <a:rPr lang="en-US" dirty="0"/>
              <a:t> founder Sameer Nigam was appointed as the CEO of the company </a:t>
            </a:r>
          </a:p>
          <a:p>
            <a:pPr marL="0" lvl="0" indent="0" algn="l" rtl="0">
              <a:spcBef>
                <a:spcPts val="0"/>
              </a:spcBef>
              <a:spcAft>
                <a:spcPts val="0"/>
              </a:spcAft>
              <a:buClr>
                <a:schemeClr val="dk1"/>
              </a:buClr>
              <a:buSzPts val="1100"/>
            </a:pPr>
            <a:endParaRPr lang="en-US" dirty="0"/>
          </a:p>
          <a:p>
            <a:pPr marL="171450" lvl="0" indent="-171450" algn="l" rtl="0">
              <a:spcBef>
                <a:spcPts val="0"/>
              </a:spcBef>
              <a:spcAft>
                <a:spcPts val="0"/>
              </a:spcAft>
              <a:buClr>
                <a:schemeClr val="dk1"/>
              </a:buClr>
              <a:buSzPts val="1100"/>
              <a:buFont typeface="Arial" panose="020B0604020202020204" pitchFamily="34" charset="0"/>
              <a:buChar char="•"/>
            </a:pPr>
            <a:r>
              <a:rPr lang="en-US" dirty="0"/>
              <a:t>In August 2016, the company partnered with Yes Bank to launch a </a:t>
            </a:r>
            <a:r>
              <a:rPr lang="en-US" dirty="0" err="1"/>
              <a:t>UPr</a:t>
            </a:r>
            <a:r>
              <a:rPr lang="en-US" dirty="0"/>
              <a:t>-based mobile payment app, based on government backed UPI platform.</a:t>
            </a:r>
          </a:p>
          <a:p>
            <a:pPr marL="0" lvl="0" indent="0" algn="l" rtl="0">
              <a:spcBef>
                <a:spcPts val="0"/>
              </a:spcBef>
              <a:spcAft>
                <a:spcPts val="0"/>
              </a:spcAft>
              <a:buClr>
                <a:schemeClr val="dk1"/>
              </a:buClr>
              <a:buSzPts val="1100"/>
            </a:pPr>
            <a:endParaRPr lang="en-US" dirty="0"/>
          </a:p>
          <a:p>
            <a:pPr marL="171450" lvl="0" indent="-171450" algn="l" rtl="0">
              <a:spcBef>
                <a:spcPts val="0"/>
              </a:spcBef>
              <a:spcAft>
                <a:spcPts val="0"/>
              </a:spcAft>
              <a:buClr>
                <a:schemeClr val="dk1"/>
              </a:buClr>
              <a:buSzPts val="1100"/>
              <a:buFont typeface="Arial" panose="020B0604020202020204" pitchFamily="34" charset="0"/>
              <a:buChar char="•"/>
            </a:pPr>
            <a:r>
              <a:rPr lang="en-US" dirty="0"/>
              <a:t> Within three months of launch, the app was downloaded by over one crore users. In 2018, </a:t>
            </a:r>
            <a:r>
              <a:rPr lang="en-US" dirty="0" err="1"/>
              <a:t>PhonePe</a:t>
            </a:r>
            <a:r>
              <a:rPr lang="en-US" dirty="0"/>
              <a:t> became the fastest Indian payment app to aet a five crore badge on the Google Play Store. The </a:t>
            </a:r>
            <a:r>
              <a:rPr lang="en-US" dirty="0" err="1"/>
              <a:t>PhonePe</a:t>
            </a:r>
            <a:r>
              <a:rPr lang="en-US" dirty="0"/>
              <a:t> app overtook BHIM to become the market leader in UPI transactions in August 2017.</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p:nvPr/>
        </p:nvSpPr>
        <p:spPr>
          <a:xfrm>
            <a:off x="1920362" y="28168"/>
            <a:ext cx="5318225" cy="5115332"/>
          </a:xfrm>
          <a:prstGeom prst="ellipse">
            <a:avLst/>
          </a:prstGeom>
          <a:solidFill>
            <a:srgbClr val="673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41"/>
          <p:cNvSpPr txBox="1">
            <a:spLocks noGrp="1"/>
          </p:cNvSpPr>
          <p:nvPr>
            <p:ph type="subTitle" idx="1"/>
          </p:nvPr>
        </p:nvSpPr>
        <p:spPr>
          <a:xfrm>
            <a:off x="2642550" y="463418"/>
            <a:ext cx="3858900" cy="87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800" dirty="0">
                <a:solidFill>
                  <a:schemeClr val="bg1"/>
                </a:solidFill>
              </a:rPr>
              <a:t>Objectives</a:t>
            </a:r>
            <a:endParaRPr sz="2800" dirty="0">
              <a:solidFill>
                <a:schemeClr val="bg1"/>
              </a:solidFill>
            </a:endParaRPr>
          </a:p>
        </p:txBody>
      </p:sp>
      <p:sp>
        <p:nvSpPr>
          <p:cNvPr id="218" name="Google Shape;218;p41"/>
          <p:cNvSpPr txBox="1">
            <a:spLocks noGrp="1"/>
          </p:cNvSpPr>
          <p:nvPr>
            <p:ph type="title"/>
          </p:nvPr>
        </p:nvSpPr>
        <p:spPr>
          <a:xfrm>
            <a:off x="2084825" y="1340318"/>
            <a:ext cx="4989300" cy="2469681"/>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sz="1400" dirty="0">
                <a:solidFill>
                  <a:schemeClr val="bg1"/>
                </a:solidFill>
              </a:rPr>
              <a:t>• To build a large, scalable &amp; open transaction ecosystem that creates the maximum positive impact for all stakeholders. </a:t>
            </a:r>
            <a:br>
              <a:rPr lang="en-US" sz="1400" dirty="0">
                <a:solidFill>
                  <a:schemeClr val="bg1"/>
                </a:solidFill>
              </a:rPr>
            </a:br>
            <a:br>
              <a:rPr lang="en-US" sz="1400" dirty="0">
                <a:solidFill>
                  <a:schemeClr val="bg1"/>
                </a:solidFill>
              </a:rPr>
            </a:br>
            <a:r>
              <a:rPr lang="en-US" sz="1400" dirty="0">
                <a:solidFill>
                  <a:schemeClr val="bg1"/>
                </a:solidFill>
              </a:rPr>
              <a:t>• </a:t>
            </a:r>
            <a:r>
              <a:rPr lang="en-US" sz="1400" dirty="0" err="1">
                <a:solidFill>
                  <a:schemeClr val="bg1"/>
                </a:solidFill>
              </a:rPr>
              <a:t>PhonePe</a:t>
            </a:r>
            <a:r>
              <a:rPr lang="en-US" sz="1400" dirty="0">
                <a:solidFill>
                  <a:schemeClr val="bg1"/>
                </a:solidFill>
              </a:rPr>
              <a:t> aims to create an open platform that will allow small and medium businesses to create a footprint in the digital space without the high customer acquisition cost.</a:t>
            </a:r>
            <a:endParaRPr sz="1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739B7"/>
        </a:solidFill>
        <a:effectLst/>
      </p:bgPr>
    </p:bg>
    <p:spTree>
      <p:nvGrpSpPr>
        <p:cNvPr id="1" name="Shape 243"/>
        <p:cNvGrpSpPr/>
        <p:nvPr/>
      </p:nvGrpSpPr>
      <p:grpSpPr>
        <a:xfrm>
          <a:off x="0" y="0"/>
          <a:ext cx="0" cy="0"/>
          <a:chOff x="0" y="0"/>
          <a:chExt cx="0" cy="0"/>
        </a:xfrm>
      </p:grpSpPr>
      <p:sp>
        <p:nvSpPr>
          <p:cNvPr id="247" name="Google Shape;247;p43"/>
          <p:cNvSpPr txBox="1">
            <a:spLocks noGrp="1"/>
          </p:cNvSpPr>
          <p:nvPr>
            <p:ph type="subTitle" idx="1"/>
          </p:nvPr>
        </p:nvSpPr>
        <p:spPr>
          <a:xfrm>
            <a:off x="214831" y="243992"/>
            <a:ext cx="4272095" cy="44513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Clr>
                <a:schemeClr val="bg1"/>
              </a:buClr>
              <a:buSzPts val="1100"/>
              <a:buFont typeface="Arial" panose="020B0604020202020204" pitchFamily="34" charset="0"/>
              <a:buChar char="•"/>
            </a:pPr>
            <a:r>
              <a:rPr lang="en-US" sz="1200" dirty="0" err="1"/>
              <a:t>PhonePe</a:t>
            </a:r>
            <a:r>
              <a:rPr lang="en-US" sz="1200" dirty="0"/>
              <a:t> is authorized by RBI as the semi-closed wallet system. Whenever someone makes any type of transaction through </a:t>
            </a:r>
            <a:r>
              <a:rPr lang="en-US" sz="1200" dirty="0" err="1"/>
              <a:t>PhonePe</a:t>
            </a:r>
            <a:r>
              <a:rPr lang="en-US" sz="1200" dirty="0"/>
              <a:t> then </a:t>
            </a:r>
            <a:r>
              <a:rPr lang="en-US" sz="1200" dirty="0" err="1"/>
              <a:t>PhonePe</a:t>
            </a:r>
            <a:r>
              <a:rPr lang="en-US" sz="1200" dirty="0"/>
              <a:t> receives a fixed amount as a concision from the companies which are registered with </a:t>
            </a:r>
            <a:r>
              <a:rPr lang="en-US" sz="1200" dirty="0" err="1"/>
              <a:t>PhonePe</a:t>
            </a:r>
            <a:r>
              <a:rPr lang="en-US" sz="1200" dirty="0"/>
              <a:t>. </a:t>
            </a:r>
          </a:p>
          <a:p>
            <a:pPr marL="171450" lvl="0" indent="-171450" algn="l" rtl="0">
              <a:spcBef>
                <a:spcPts val="0"/>
              </a:spcBef>
              <a:spcAft>
                <a:spcPts val="1600"/>
              </a:spcAft>
              <a:buClr>
                <a:schemeClr val="bg1"/>
              </a:buClr>
              <a:buSzPts val="1100"/>
              <a:buFont typeface="Arial" panose="020B0604020202020204" pitchFamily="34" charset="0"/>
              <a:buChar char="•"/>
            </a:pPr>
            <a:r>
              <a:rPr lang="en-US" sz="1200" dirty="0"/>
              <a:t>In addition to money transfers from one bank to another bank, </a:t>
            </a:r>
            <a:r>
              <a:rPr lang="en-US" sz="1200" dirty="0" err="1"/>
              <a:t>Phonepe</a:t>
            </a:r>
            <a:r>
              <a:rPr lang="en-US" sz="1200" dirty="0"/>
              <a:t> has turbulent features such as insurance, food, -gold, loan, purchase grocery through </a:t>
            </a:r>
            <a:r>
              <a:rPr lang="en-US" sz="1200" dirty="0" err="1"/>
              <a:t>PhonPe</a:t>
            </a:r>
            <a:r>
              <a:rPr lang="en-US" sz="1200" dirty="0"/>
              <a:t>, and many more. It has also offered diurnal services like mobile recharge, electricity bills, and other household bill payments. </a:t>
            </a:r>
            <a:r>
              <a:rPr lang="en-US" sz="1200" dirty="0" err="1"/>
              <a:t>PhonePe</a:t>
            </a:r>
            <a:r>
              <a:rPr lang="en-US" sz="1200" dirty="0"/>
              <a:t> is a kind of super app that provides all the features in one application. Those products are available in this app that provides a little discount. </a:t>
            </a:r>
          </a:p>
          <a:p>
            <a:pPr marL="171450" lvl="0" indent="-171450" algn="l" rtl="0">
              <a:spcBef>
                <a:spcPts val="0"/>
              </a:spcBef>
              <a:spcAft>
                <a:spcPts val="1600"/>
              </a:spcAft>
              <a:buClr>
                <a:schemeClr val="bg1"/>
              </a:buClr>
              <a:buSzPts val="1100"/>
              <a:buFont typeface="Arial" panose="020B0604020202020204" pitchFamily="34" charset="0"/>
              <a:buChar char="•"/>
            </a:pPr>
            <a:r>
              <a:rPr lang="en-US" sz="1200" dirty="0" err="1"/>
              <a:t>PhonePe</a:t>
            </a:r>
            <a:r>
              <a:rPr lang="en-US" sz="1200" dirty="0"/>
              <a:t> should Team up to form a Strategic Alliance with other parties in course of innovation. It is rightly doing so by creating an open platform for SMEs to create footprint in this space without high acquisition cost.</a:t>
            </a:r>
            <a:endParaRPr sz="1200" dirty="0"/>
          </a:p>
        </p:txBody>
      </p:sp>
      <p:sp>
        <p:nvSpPr>
          <p:cNvPr id="249" name="Google Shape;249;p43"/>
          <p:cNvSpPr/>
          <p:nvPr/>
        </p:nvSpPr>
        <p:spPr>
          <a:xfrm>
            <a:off x="4657076" y="457267"/>
            <a:ext cx="4024800" cy="40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45" name="Google Shape;245;p43"/>
          <p:cNvSpPr txBox="1">
            <a:spLocks noGrp="1"/>
          </p:cNvSpPr>
          <p:nvPr>
            <p:ph type="title"/>
          </p:nvPr>
        </p:nvSpPr>
        <p:spPr>
          <a:xfrm>
            <a:off x="4740776" y="1953217"/>
            <a:ext cx="3857400" cy="10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739B7"/>
                </a:solidFill>
              </a:rPr>
              <a:t>Buisness plan</a:t>
            </a:r>
            <a:endParaRPr dirty="0">
              <a:solidFill>
                <a:srgbClr val="6739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739B7"/>
        </a:solidFill>
        <a:effectLst/>
      </p:bgPr>
    </p:bg>
    <p:spTree>
      <p:nvGrpSpPr>
        <p:cNvPr id="1" name="Shape 243"/>
        <p:cNvGrpSpPr/>
        <p:nvPr/>
      </p:nvGrpSpPr>
      <p:grpSpPr>
        <a:xfrm>
          <a:off x="0" y="0"/>
          <a:ext cx="0" cy="0"/>
          <a:chOff x="0" y="0"/>
          <a:chExt cx="0" cy="0"/>
        </a:xfrm>
      </p:grpSpPr>
      <p:sp>
        <p:nvSpPr>
          <p:cNvPr id="247" name="Google Shape;247;p43"/>
          <p:cNvSpPr txBox="1">
            <a:spLocks noGrp="1"/>
          </p:cNvSpPr>
          <p:nvPr>
            <p:ph type="subTitle" idx="1"/>
          </p:nvPr>
        </p:nvSpPr>
        <p:spPr>
          <a:xfrm>
            <a:off x="4493338" y="441942"/>
            <a:ext cx="4272095" cy="44513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Clr>
                <a:schemeClr val="bg1"/>
              </a:buClr>
              <a:buSzPts val="1100"/>
              <a:buFont typeface="Arial" panose="020B0604020202020204" pitchFamily="34" charset="0"/>
              <a:buChar char="•"/>
            </a:pPr>
            <a:r>
              <a:rPr lang="en-US" sz="1200" dirty="0"/>
              <a:t>The current revenue generation model of </a:t>
            </a:r>
            <a:r>
              <a:rPr lang="en-US" sz="1200" dirty="0" err="1"/>
              <a:t>PhonePe</a:t>
            </a:r>
            <a:r>
              <a:rPr lang="en-US" sz="1200" dirty="0"/>
              <a:t> is based on Commissions. The digital payment system is expanding exponentially with more number of people preferring digital payment systems over traditional methods. Also, there is high customer loyalty in this ecosystem. Hence the focus of the Digital wallets is currently on gaining market share through which they can collect the consumer data to analyze the buying behavior and patterns of their customers.</a:t>
            </a:r>
          </a:p>
          <a:p>
            <a:pPr marL="171450" lvl="0" indent="-171450" algn="l" rtl="0">
              <a:spcBef>
                <a:spcPts val="0"/>
              </a:spcBef>
              <a:spcAft>
                <a:spcPts val="1600"/>
              </a:spcAft>
              <a:buClr>
                <a:schemeClr val="bg1"/>
              </a:buClr>
              <a:buSzPts val="1100"/>
              <a:buFont typeface="Arial" panose="020B0604020202020204" pitchFamily="34" charset="0"/>
              <a:buChar char="•"/>
            </a:pPr>
            <a:r>
              <a:rPr lang="en-US" sz="1200" dirty="0" err="1"/>
              <a:t>PhonePe</a:t>
            </a:r>
            <a:r>
              <a:rPr lang="en-US" sz="1200" dirty="0"/>
              <a:t> can also partner with other websites that provide services like travel, leisure, ecommerce etc., For example, they can partner with ticket booking service providers like </a:t>
            </a:r>
            <a:r>
              <a:rPr lang="en-US" sz="1200" dirty="0" err="1"/>
              <a:t>Ixiao</a:t>
            </a:r>
            <a:r>
              <a:rPr lang="en-US" sz="1200" dirty="0"/>
              <a:t> where a majority of transactions are done through credit/debit cards. this will enable </a:t>
            </a:r>
            <a:r>
              <a:rPr lang="en-US" sz="1200" dirty="0" err="1"/>
              <a:t>PhonePe</a:t>
            </a:r>
            <a:r>
              <a:rPr lang="en-US" sz="1200" dirty="0"/>
              <a:t> to generate revenue by replacing the dominant methods of transactions.</a:t>
            </a:r>
            <a:endParaRPr sz="1200" dirty="0"/>
          </a:p>
        </p:txBody>
      </p:sp>
      <p:sp>
        <p:nvSpPr>
          <p:cNvPr id="249" name="Google Shape;249;p43"/>
          <p:cNvSpPr/>
          <p:nvPr/>
        </p:nvSpPr>
        <p:spPr>
          <a:xfrm>
            <a:off x="323758" y="441942"/>
            <a:ext cx="4024800" cy="40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45" name="Google Shape;245;p43"/>
          <p:cNvSpPr txBox="1">
            <a:spLocks noGrp="1"/>
          </p:cNvSpPr>
          <p:nvPr>
            <p:ph type="title"/>
          </p:nvPr>
        </p:nvSpPr>
        <p:spPr>
          <a:xfrm>
            <a:off x="378567" y="1937892"/>
            <a:ext cx="3877564" cy="10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739B7"/>
                </a:solidFill>
              </a:rPr>
              <a:t>Revenue Model</a:t>
            </a:r>
            <a:endParaRPr dirty="0">
              <a:solidFill>
                <a:srgbClr val="6739B7"/>
              </a:solidFill>
            </a:endParaRPr>
          </a:p>
        </p:txBody>
      </p:sp>
    </p:spTree>
    <p:extLst>
      <p:ext uri="{BB962C8B-B14F-4D97-AF65-F5344CB8AC3E}">
        <p14:creationId xmlns:p14="http://schemas.microsoft.com/office/powerpoint/2010/main" val="223552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739B7"/>
        </a:solidFill>
        <a:effectLst/>
      </p:bgPr>
    </p:bg>
    <p:spTree>
      <p:nvGrpSpPr>
        <p:cNvPr id="1" name="Shape 553"/>
        <p:cNvGrpSpPr/>
        <p:nvPr/>
      </p:nvGrpSpPr>
      <p:grpSpPr>
        <a:xfrm>
          <a:off x="0" y="0"/>
          <a:ext cx="0" cy="0"/>
          <a:chOff x="0" y="0"/>
          <a:chExt cx="0" cy="0"/>
        </a:xfrm>
      </p:grpSpPr>
      <p:pic>
        <p:nvPicPr>
          <p:cNvPr id="6" name="Picture 5">
            <a:extLst>
              <a:ext uri="{FF2B5EF4-FFF2-40B4-BE49-F238E27FC236}">
                <a16:creationId xmlns:a16="http://schemas.microsoft.com/office/drawing/2014/main" id="{44DDFB9A-1C51-3EFB-5E04-F819CC2DC978}"/>
              </a:ext>
            </a:extLst>
          </p:cNvPr>
          <p:cNvPicPr>
            <a:picLocks noChangeAspect="1"/>
          </p:cNvPicPr>
          <p:nvPr/>
        </p:nvPicPr>
        <p:blipFill rotWithShape="1">
          <a:blip r:embed="rId3"/>
          <a:srcRect l="1" t="23555" r="222" b="9778"/>
          <a:stretch/>
        </p:blipFill>
        <p:spPr>
          <a:xfrm>
            <a:off x="704439" y="903972"/>
            <a:ext cx="7735121" cy="3876174"/>
          </a:xfrm>
          <a:prstGeom prst="rect">
            <a:avLst/>
          </a:prstGeom>
        </p:spPr>
      </p:pic>
      <p:sp>
        <p:nvSpPr>
          <p:cNvPr id="7" name="Google Shape;245;p43">
            <a:extLst>
              <a:ext uri="{FF2B5EF4-FFF2-40B4-BE49-F238E27FC236}">
                <a16:creationId xmlns:a16="http://schemas.microsoft.com/office/drawing/2014/main" id="{F1C869B0-FF58-E3F4-3B4A-C0B57744A8B7}"/>
              </a:ext>
            </a:extLst>
          </p:cNvPr>
          <p:cNvSpPr txBox="1">
            <a:spLocks noGrp="1"/>
          </p:cNvSpPr>
          <p:nvPr>
            <p:ph type="title"/>
          </p:nvPr>
        </p:nvSpPr>
        <p:spPr>
          <a:xfrm>
            <a:off x="3656383" y="233418"/>
            <a:ext cx="1831234" cy="6833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bg1"/>
                </a:solidFill>
              </a:rPr>
              <a:t>Utility</a:t>
            </a:r>
            <a:endParaRPr sz="28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p:nvPr/>
        </p:nvSpPr>
        <p:spPr>
          <a:xfrm>
            <a:off x="1920362" y="28168"/>
            <a:ext cx="5318225" cy="5115332"/>
          </a:xfrm>
          <a:prstGeom prst="ellipse">
            <a:avLst/>
          </a:prstGeom>
          <a:solidFill>
            <a:srgbClr val="673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41"/>
          <p:cNvSpPr txBox="1">
            <a:spLocks noGrp="1"/>
          </p:cNvSpPr>
          <p:nvPr>
            <p:ph type="subTitle" idx="1"/>
          </p:nvPr>
        </p:nvSpPr>
        <p:spPr>
          <a:xfrm>
            <a:off x="2477303" y="683260"/>
            <a:ext cx="4424101" cy="87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800" dirty="0">
                <a:solidFill>
                  <a:schemeClr val="bg1"/>
                </a:solidFill>
              </a:rPr>
              <a:t>Technology used</a:t>
            </a:r>
            <a:endParaRPr sz="2800" dirty="0">
              <a:solidFill>
                <a:schemeClr val="bg1"/>
              </a:solidFill>
            </a:endParaRPr>
          </a:p>
        </p:txBody>
      </p:sp>
      <p:sp>
        <p:nvSpPr>
          <p:cNvPr id="218" name="Google Shape;218;p41"/>
          <p:cNvSpPr txBox="1">
            <a:spLocks noGrp="1"/>
          </p:cNvSpPr>
          <p:nvPr>
            <p:ph type="title"/>
          </p:nvPr>
        </p:nvSpPr>
        <p:spPr>
          <a:xfrm>
            <a:off x="2084825" y="1340318"/>
            <a:ext cx="4989300" cy="2469681"/>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br>
              <a:rPr lang="en-US" sz="1400" dirty="0">
                <a:solidFill>
                  <a:schemeClr val="bg1"/>
                </a:solidFill>
              </a:rPr>
            </a:br>
            <a:r>
              <a:rPr lang="en-US" sz="1400" dirty="0">
                <a:solidFill>
                  <a:schemeClr val="bg1"/>
                </a:solidFill>
              </a:rPr>
              <a:t> • </a:t>
            </a:r>
            <a:r>
              <a:rPr lang="en-US" sz="1400" dirty="0" err="1">
                <a:solidFill>
                  <a:schemeClr val="bg1"/>
                </a:solidFill>
              </a:rPr>
              <a:t>PhonePe</a:t>
            </a:r>
            <a:r>
              <a:rPr lang="en-US" sz="1400" dirty="0">
                <a:solidFill>
                  <a:schemeClr val="bg1"/>
                </a:solidFill>
              </a:rPr>
              <a:t> uses 30 technology products and services including HTMLS, jQuery, and Google Analytics, according to G2 Stack.</a:t>
            </a:r>
            <a:br>
              <a:rPr lang="en-US" sz="1400" dirty="0">
                <a:solidFill>
                  <a:schemeClr val="bg1"/>
                </a:solidFill>
              </a:rPr>
            </a:br>
            <a:br>
              <a:rPr lang="en-US" sz="1400" dirty="0">
                <a:solidFill>
                  <a:schemeClr val="bg1"/>
                </a:solidFill>
              </a:rPr>
            </a:br>
            <a:r>
              <a:rPr lang="en-US" sz="1400" dirty="0">
                <a:solidFill>
                  <a:schemeClr val="bg1"/>
                </a:solidFill>
              </a:rPr>
              <a:t> • </a:t>
            </a:r>
            <a:r>
              <a:rPr lang="en-US" sz="1400" dirty="0" err="1">
                <a:solidFill>
                  <a:schemeClr val="bg1"/>
                </a:solidFill>
              </a:rPr>
              <a:t>PhonePe</a:t>
            </a:r>
            <a:r>
              <a:rPr lang="en-US" sz="1400" dirty="0">
                <a:solidFill>
                  <a:schemeClr val="bg1"/>
                </a:solidFill>
              </a:rPr>
              <a:t> is actively using 63 technologies for its website, according to </a:t>
            </a:r>
            <a:r>
              <a:rPr lang="en-US" sz="1400" dirty="0" err="1">
                <a:solidFill>
                  <a:schemeClr val="bg1"/>
                </a:solidFill>
              </a:rPr>
              <a:t>BuiltWith</a:t>
            </a:r>
            <a:r>
              <a:rPr lang="en-US" sz="1400" dirty="0">
                <a:solidFill>
                  <a:schemeClr val="bg1"/>
                </a:solidFill>
              </a:rPr>
              <a:t>. These include Viewport Meta, </a:t>
            </a:r>
            <a:r>
              <a:rPr lang="en-US" sz="1400" dirty="0" err="1">
                <a:solidFill>
                  <a:schemeClr val="bg1"/>
                </a:solidFill>
              </a:rPr>
              <a:t>IPhone</a:t>
            </a:r>
            <a:r>
              <a:rPr lang="en-US" sz="1400" dirty="0">
                <a:solidFill>
                  <a:schemeClr val="bg1"/>
                </a:solidFill>
              </a:rPr>
              <a:t> / Mobile Compatible, and SPF.</a:t>
            </a:r>
            <a:endParaRPr sz="1400" dirty="0">
              <a:solidFill>
                <a:schemeClr val="bg1"/>
              </a:solidFill>
            </a:endParaRPr>
          </a:p>
        </p:txBody>
      </p:sp>
    </p:spTree>
    <p:extLst>
      <p:ext uri="{BB962C8B-B14F-4D97-AF65-F5344CB8AC3E}">
        <p14:creationId xmlns:p14="http://schemas.microsoft.com/office/powerpoint/2010/main" val="162317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6739B7"/>
                </a:solidFill>
              </a:rPr>
              <a:t>Market Share</a:t>
            </a:r>
            <a:endParaRPr dirty="0">
              <a:solidFill>
                <a:srgbClr val="6739B7"/>
              </a:solidFill>
            </a:endParaRPr>
          </a:p>
        </p:txBody>
      </p:sp>
      <p:pic>
        <p:nvPicPr>
          <p:cNvPr id="26" name="Picture 25">
            <a:extLst>
              <a:ext uri="{FF2B5EF4-FFF2-40B4-BE49-F238E27FC236}">
                <a16:creationId xmlns:a16="http://schemas.microsoft.com/office/drawing/2014/main" id="{9CD72D1C-D7A8-8414-67DB-EC212C088145}"/>
              </a:ext>
            </a:extLst>
          </p:cNvPr>
          <p:cNvPicPr>
            <a:picLocks noChangeAspect="1"/>
          </p:cNvPicPr>
          <p:nvPr/>
        </p:nvPicPr>
        <p:blipFill rotWithShape="1">
          <a:blip r:embed="rId3"/>
          <a:srcRect t="19845" r="-666" b="2618"/>
          <a:stretch/>
        </p:blipFill>
        <p:spPr>
          <a:xfrm>
            <a:off x="1120139" y="1020756"/>
            <a:ext cx="6903721" cy="3988124"/>
          </a:xfrm>
          <a:prstGeom prst="rect">
            <a:avLst/>
          </a:prstGeom>
        </p:spPr>
      </p:pic>
    </p:spTree>
  </p:cSld>
  <p:clrMapOvr>
    <a:masterClrMapping/>
  </p:clrMapOvr>
</p:sld>
</file>

<file path=ppt/theme/theme1.xml><?xml version="1.0" encoding="utf-8"?>
<a:theme xmlns:a="http://schemas.openxmlformats.org/drawingml/2006/main" name="Startup Slide Deck by Slidesgo">
  <a:themeElements>
    <a:clrScheme name="Simple Light">
      <a:dk1>
        <a:srgbClr val="000000"/>
      </a:dk1>
      <a:lt1>
        <a:srgbClr val="FFFFFF"/>
      </a:lt1>
      <a:dk2>
        <a:srgbClr val="9E59AA"/>
      </a:dk2>
      <a:lt2>
        <a:srgbClr val="37474F"/>
      </a:lt2>
      <a:accent1>
        <a:srgbClr val="E3C3E9"/>
      </a:accent1>
      <a:accent2>
        <a:srgbClr val="212121"/>
      </a:accent2>
      <a:accent3>
        <a:srgbClr val="263238"/>
      </a:accent3>
      <a:accent4>
        <a:srgbClr val="999999"/>
      </a:accent4>
      <a:accent5>
        <a:srgbClr val="595959"/>
      </a:accent5>
      <a:accent6>
        <a:srgbClr val="BA68C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952</Words>
  <Application>Microsoft Office PowerPoint</Application>
  <PresentationFormat>On-screen Show (16:9)</PresentationFormat>
  <Paragraphs>48</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Roboto</vt:lpstr>
      <vt:lpstr>Montserrat SemiBold</vt:lpstr>
      <vt:lpstr>Montserrat Black</vt:lpstr>
      <vt:lpstr>Montserrat Medium</vt:lpstr>
      <vt:lpstr>Montserrat</vt:lpstr>
      <vt:lpstr>Arial</vt:lpstr>
      <vt:lpstr>Montserrat ExtraBold</vt:lpstr>
      <vt:lpstr>Startup Slide Deck by Slidesgo</vt:lpstr>
      <vt:lpstr>Phone Pe : Your Wallet in Your Pocket, Powering Seamless Transactions Everywhere.</vt:lpstr>
      <vt:lpstr>Introduction</vt:lpstr>
      <vt:lpstr>History</vt:lpstr>
      <vt:lpstr>• To build a large, scalable &amp; open transaction ecosystem that creates the maximum positive impact for all stakeholders.   • PhonePe aims to create an open platform that will allow small and medium businesses to create a footprint in the digital space without the high customer acquisition cost.</vt:lpstr>
      <vt:lpstr>Buisness plan</vt:lpstr>
      <vt:lpstr>Revenue Model</vt:lpstr>
      <vt:lpstr>Utility</vt:lpstr>
      <vt:lpstr>  • PhonePe uses 30 technology products and services including HTMLS, jQuery, and Google Analytics, according to G2 Stack.   • PhonePe is actively using 63 technologies for its website, according to BuiltWith. These include Viewport Meta, IPhone / Mobile Compatible, and SPF.</vt:lpstr>
      <vt:lpstr>Market Share</vt:lpstr>
      <vt:lpstr>Financial Reports</vt:lpstr>
      <vt:lpstr>SWOT Analysis</vt:lpstr>
      <vt:lpstr> PhonePe is enjoying a monopoly with a market share of and provides safe and secure online transactions. PhonePe facilitates services, payments, and online transactions for several products available on the PhonePe application, website, or any other third-party merchant storefronts (online or offline) : PhonePe also provides wallet services just like Paytm and Amazon pay.</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Pe : Your Wallet in Your Pocket, Powering Seamless Transactions Everywhere.</dc:title>
  <dc:creator>Shreerang Mhatre</dc:creator>
  <cp:lastModifiedBy>Shreerang Mhatre</cp:lastModifiedBy>
  <cp:revision>2</cp:revision>
  <dcterms:modified xsi:type="dcterms:W3CDTF">2023-12-04T15:53:34Z</dcterms:modified>
</cp:coreProperties>
</file>