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90" r:id="rId3"/>
    <p:sldId id="267" r:id="rId4"/>
    <p:sldId id="277" r:id="rId5"/>
    <p:sldId id="288" r:id="rId6"/>
    <p:sldId id="320" r:id="rId7"/>
    <p:sldId id="321" r:id="rId8"/>
    <p:sldId id="322" r:id="rId9"/>
    <p:sldId id="304" r:id="rId10"/>
    <p:sldId id="260" r:id="rId11"/>
    <p:sldId id="272" r:id="rId12"/>
    <p:sldId id="273" r:id="rId13"/>
    <p:sldId id="271" r:id="rId14"/>
    <p:sldId id="331" r:id="rId15"/>
    <p:sldId id="275" r:id="rId16"/>
    <p:sldId id="264" r:id="rId17"/>
    <p:sldId id="359" r:id="rId18"/>
    <p:sldId id="266" r:id="rId19"/>
    <p:sldId id="291" r:id="rId20"/>
    <p:sldId id="298" r:id="rId21"/>
    <p:sldId id="299" r:id="rId22"/>
    <p:sldId id="292" r:id="rId23"/>
    <p:sldId id="351" r:id="rId24"/>
    <p:sldId id="360" r:id="rId25"/>
    <p:sldId id="318" r:id="rId26"/>
    <p:sldId id="301" r:id="rId27"/>
    <p:sldId id="300" r:id="rId28"/>
    <p:sldId id="302" r:id="rId29"/>
    <p:sldId id="315" r:id="rId30"/>
    <p:sldId id="316" r:id="rId31"/>
    <p:sldId id="317" r:id="rId32"/>
    <p:sldId id="333" r:id="rId33"/>
    <p:sldId id="345" r:id="rId34"/>
    <p:sldId id="334" r:id="rId35"/>
    <p:sldId id="344" r:id="rId36"/>
    <p:sldId id="325" r:id="rId37"/>
    <p:sldId id="337" r:id="rId38"/>
    <p:sldId id="346" r:id="rId39"/>
    <p:sldId id="339" r:id="rId40"/>
    <p:sldId id="340" r:id="rId41"/>
    <p:sldId id="341" r:id="rId42"/>
    <p:sldId id="327" r:id="rId43"/>
    <p:sldId id="356" r:id="rId44"/>
    <p:sldId id="262" r:id="rId45"/>
    <p:sldId id="294" r:id="rId46"/>
    <p:sldId id="343" r:id="rId47"/>
    <p:sldId id="352" r:id="rId48"/>
    <p:sldId id="335" r:id="rId49"/>
    <p:sldId id="328" r:id="rId50"/>
    <p:sldId id="338" r:id="rId51"/>
    <p:sldId id="329" r:id="rId52"/>
    <p:sldId id="361" r:id="rId53"/>
    <p:sldId id="362" r:id="rId54"/>
    <p:sldId id="364" r:id="rId55"/>
    <p:sldId id="363" r:id="rId56"/>
    <p:sldId id="330" r:id="rId57"/>
    <p:sldId id="305" r:id="rId58"/>
    <p:sldId id="306" r:id="rId59"/>
    <p:sldId id="295" r:id="rId60"/>
    <p:sldId id="336" r:id="rId61"/>
    <p:sldId id="353" r:id="rId62"/>
    <p:sldId id="357" r:id="rId63"/>
    <p:sldId id="358" r:id="rId64"/>
    <p:sldId id="274" r:id="rId65"/>
    <p:sldId id="285" r:id="rId66"/>
    <p:sldId id="284" r:id="rId67"/>
    <p:sldId id="283" r:id="rId68"/>
    <p:sldId id="289" r:id="rId69"/>
    <p:sldId id="350" r:id="rId70"/>
    <p:sldId id="365" r:id="rId71"/>
    <p:sldId id="366" r:id="rId72"/>
    <p:sldId id="367" r:id="rId73"/>
    <p:sldId id="368"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5080" autoAdjust="0"/>
  </p:normalViewPr>
  <p:slideViewPr>
    <p:cSldViewPr>
      <p:cViewPr>
        <p:scale>
          <a:sx n="68" d="100"/>
          <a:sy n="68" d="100"/>
        </p:scale>
        <p:origin x="-14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DED0D971-0935-45C0-9204-3994F4F2DF14}" type="datetimeFigureOut">
              <a:rPr lang="en-US"/>
              <a:pPr>
                <a:defRPr/>
              </a:pPr>
              <a:t>06/10/2022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35B79-0748-4995-A021-06583CED5B01}" type="slidenum">
              <a:rPr lang="en-US" altLang="en-US"/>
              <a:pPr/>
              <a:t>‹#›</a:t>
            </a:fld>
            <a:endParaRPr lang="en-US" altLang="en-US"/>
          </a:p>
        </p:txBody>
      </p:sp>
    </p:spTree>
    <p:extLst>
      <p:ext uri="{BB962C8B-B14F-4D97-AF65-F5344CB8AC3E}">
        <p14:creationId xmlns:p14="http://schemas.microsoft.com/office/powerpoint/2010/main" val="242082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
            </a:pPr>
            <a:r>
              <a:rPr lang="en-US" dirty="0" smtClean="0"/>
              <a:t>T1: </a:t>
            </a:r>
            <a:r>
              <a:rPr lang="en-US" dirty="0" err="1" smtClean="0"/>
              <a:t>Ramakant</a:t>
            </a:r>
            <a:r>
              <a:rPr lang="en-US" dirty="0" smtClean="0"/>
              <a:t> A. </a:t>
            </a:r>
            <a:r>
              <a:rPr lang="en-US" dirty="0" err="1" smtClean="0"/>
              <a:t>Gayakwad</a:t>
            </a:r>
            <a:r>
              <a:rPr lang="en-US" dirty="0" smtClean="0"/>
              <a:t>, Op-Amps and Linear Integrated Circuits. New Delhi: PHI, 4th Edition, 2015 </a:t>
            </a:r>
          </a:p>
          <a:p>
            <a:endParaRPr lang="en-US" dirty="0" smtClean="0"/>
          </a:p>
          <a:p>
            <a:pPr marL="285750" indent="-285750">
              <a:buFont typeface="Wingdings" pitchFamily="2" charset="2"/>
              <a:buChar char="§"/>
            </a:pPr>
            <a:r>
              <a:rPr lang="en-US" smtClean="0"/>
              <a:t>T2: Salivahanan</a:t>
            </a:r>
            <a:r>
              <a:rPr lang="en-US" dirty="0" smtClean="0"/>
              <a:t> and V. S. </a:t>
            </a:r>
            <a:r>
              <a:rPr lang="en-US" dirty="0" err="1" smtClean="0"/>
              <a:t>Kanchana</a:t>
            </a:r>
            <a:r>
              <a:rPr lang="en-US" dirty="0" smtClean="0"/>
              <a:t> </a:t>
            </a:r>
            <a:r>
              <a:rPr lang="en-US" dirty="0" err="1" smtClean="0"/>
              <a:t>Bhaaskaran</a:t>
            </a:r>
            <a:r>
              <a:rPr lang="en-US" dirty="0" smtClean="0"/>
              <a:t>, Linear Integrated Circuits. New Delhi: McGraw Hill Education Pvt. Ltd, 2nd Edition, 2014 </a:t>
            </a:r>
          </a:p>
          <a:p>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2</a:t>
            </a:fld>
            <a:endParaRPr lang="en-US" altLang="en-US"/>
          </a:p>
        </p:txBody>
      </p:sp>
    </p:spTree>
    <p:extLst>
      <p:ext uri="{BB962C8B-B14F-4D97-AF65-F5344CB8AC3E}">
        <p14:creationId xmlns:p14="http://schemas.microsoft.com/office/powerpoint/2010/main" val="1235342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22FD129-D409-42C9-AED3-072D67CC6031}" type="slidenum">
              <a:rPr lang="en-US" altLang="en-US"/>
              <a:pPr eaLnBrk="1" hangingPunct="1">
                <a:spcBef>
                  <a:spcPct val="0"/>
                </a:spcBef>
              </a:pPr>
              <a:t>18</a:t>
            </a:fld>
            <a:endParaRPr lang="en-US" altLang="en-US"/>
          </a:p>
        </p:txBody>
      </p:sp>
    </p:spTree>
    <p:extLst>
      <p:ext uri="{BB962C8B-B14F-4D97-AF65-F5344CB8AC3E}">
        <p14:creationId xmlns:p14="http://schemas.microsoft.com/office/powerpoint/2010/main" val="329720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45</a:t>
            </a:fld>
            <a:endParaRPr lang="en-US" altLang="en-US"/>
          </a:p>
        </p:txBody>
      </p:sp>
    </p:spTree>
    <p:extLst>
      <p:ext uri="{BB962C8B-B14F-4D97-AF65-F5344CB8AC3E}">
        <p14:creationId xmlns:p14="http://schemas.microsoft.com/office/powerpoint/2010/main" val="2810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https://www.electronics-tutorials.ws/opamp/opamp_6.html</a:t>
            </a:r>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46</a:t>
            </a:fld>
            <a:endParaRPr lang="en-US" altLang="en-US"/>
          </a:p>
        </p:txBody>
      </p:sp>
    </p:spTree>
    <p:extLst>
      <p:ext uri="{BB962C8B-B14F-4D97-AF65-F5344CB8AC3E}">
        <p14:creationId xmlns:p14="http://schemas.microsoft.com/office/powerpoint/2010/main" val="2025555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2CBA882-E0C8-4702-B273-29314CA99B0F}" type="slidenum">
              <a:rPr lang="en-US" altLang="en-US"/>
              <a:pPr eaLnBrk="1" hangingPunct="1">
                <a:spcBef>
                  <a:spcPct val="0"/>
                </a:spcBef>
              </a:pPr>
              <a:t>64</a:t>
            </a:fld>
            <a:endParaRPr lang="en-US" altLang="en-US"/>
          </a:p>
        </p:txBody>
      </p:sp>
    </p:spTree>
    <p:extLst>
      <p:ext uri="{BB962C8B-B14F-4D97-AF65-F5344CB8AC3E}">
        <p14:creationId xmlns:p14="http://schemas.microsoft.com/office/powerpoint/2010/main" val="203705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ED35B79-0748-4995-A021-06583CED5B01}" type="slidenum">
              <a:rPr lang="en-US" altLang="en-US" smtClean="0"/>
              <a:pPr/>
              <a:t>68</a:t>
            </a:fld>
            <a:endParaRPr lang="en-US" altLang="en-US"/>
          </a:p>
        </p:txBody>
      </p:sp>
    </p:spTree>
    <p:extLst>
      <p:ext uri="{BB962C8B-B14F-4D97-AF65-F5344CB8AC3E}">
        <p14:creationId xmlns:p14="http://schemas.microsoft.com/office/powerpoint/2010/main" val="111802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77A5CDE-9672-4313-BB9E-3D00840D6A85}" type="datetime1">
              <a:rPr lang="en-US" smtClean="0"/>
              <a:t>06/10/2022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lvl1pPr>
              <a:defRPr/>
            </a:lvl1pPr>
          </a:lstStyle>
          <a:p>
            <a:fld id="{BB23C01F-EFA3-4150-A396-618AD7E83DD1}" type="slidenum">
              <a:rPr lang="en-US" altLang="en-US"/>
              <a:pPr/>
              <a:t>‹#›</a:t>
            </a:fld>
            <a:endParaRPr lang="en-US" altLang="en-US"/>
          </a:p>
        </p:txBody>
      </p:sp>
    </p:spTree>
    <p:extLst>
      <p:ext uri="{BB962C8B-B14F-4D97-AF65-F5344CB8AC3E}">
        <p14:creationId xmlns:p14="http://schemas.microsoft.com/office/powerpoint/2010/main" val="18192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3B1D85A-71B9-4AA7-851C-FE48F3FBF907}" type="datetime1">
              <a:rPr lang="en-US" smtClean="0"/>
              <a:t>06/10/2022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lvl1pPr>
              <a:defRPr/>
            </a:lvl1pPr>
          </a:lstStyle>
          <a:p>
            <a:fld id="{84654F2D-DD0B-472B-8D73-09E270E081F5}" type="slidenum">
              <a:rPr lang="en-US" altLang="en-US"/>
              <a:pPr/>
              <a:t>‹#›</a:t>
            </a:fld>
            <a:endParaRPr lang="en-US" altLang="en-US"/>
          </a:p>
        </p:txBody>
      </p:sp>
    </p:spTree>
    <p:extLst>
      <p:ext uri="{BB962C8B-B14F-4D97-AF65-F5344CB8AC3E}">
        <p14:creationId xmlns:p14="http://schemas.microsoft.com/office/powerpoint/2010/main" val="18950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67DBB3-C2FB-459E-B1A9-7AF2BADE0D13}" type="datetime1">
              <a:rPr lang="en-US" smtClean="0"/>
              <a:t>06/10/2022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lvl1pPr>
              <a:defRPr/>
            </a:lvl1pPr>
          </a:lstStyle>
          <a:p>
            <a:fld id="{7C79C8CA-FFE1-4EC0-B2D2-4766D662B83B}" type="slidenum">
              <a:rPr lang="en-US" altLang="en-US"/>
              <a:pPr/>
              <a:t>‹#›</a:t>
            </a:fld>
            <a:endParaRPr lang="en-US" altLang="en-US"/>
          </a:p>
        </p:txBody>
      </p:sp>
    </p:spTree>
    <p:extLst>
      <p:ext uri="{BB962C8B-B14F-4D97-AF65-F5344CB8AC3E}">
        <p14:creationId xmlns:p14="http://schemas.microsoft.com/office/powerpoint/2010/main" val="36187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lvl1pPr>
              <a:defRPr/>
            </a:lvl1pPr>
          </a:lstStyle>
          <a:p>
            <a:fld id="{6141F291-FE10-492F-8757-BB5039B973CC}" type="slidenum">
              <a:rPr lang="en-US" altLang="en-US"/>
              <a:pPr/>
              <a:t>‹#›</a:t>
            </a:fld>
            <a:endParaRPr lang="en-US" altLang="en-US"/>
          </a:p>
        </p:txBody>
      </p:sp>
    </p:spTree>
    <p:extLst>
      <p:ext uri="{BB962C8B-B14F-4D97-AF65-F5344CB8AC3E}">
        <p14:creationId xmlns:p14="http://schemas.microsoft.com/office/powerpoint/2010/main" val="246220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CEA8707-DC6B-45E9-AC4C-DF5708F4FC53}" type="datetime1">
              <a:rPr lang="en-US" smtClean="0"/>
              <a:t>06/10/2022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lvl1pPr>
              <a:defRPr/>
            </a:lvl1pPr>
          </a:lstStyle>
          <a:p>
            <a:fld id="{66D5FE59-B635-470A-9FD8-E13544FB20C1}" type="slidenum">
              <a:rPr lang="en-US" altLang="en-US"/>
              <a:pPr/>
              <a:t>‹#›</a:t>
            </a:fld>
            <a:endParaRPr lang="en-US" altLang="en-US"/>
          </a:p>
        </p:txBody>
      </p:sp>
    </p:spTree>
    <p:extLst>
      <p:ext uri="{BB962C8B-B14F-4D97-AF65-F5344CB8AC3E}">
        <p14:creationId xmlns:p14="http://schemas.microsoft.com/office/powerpoint/2010/main" val="204366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7124E5F-D6BD-4A52-8EA5-74AFEF53A4B1}" type="datetime1">
              <a:rPr lang="en-US" smtClean="0"/>
              <a:t>06/10/2022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7" name="Slide Number Placeholder 5"/>
          <p:cNvSpPr>
            <a:spLocks noGrp="1"/>
          </p:cNvSpPr>
          <p:nvPr>
            <p:ph type="sldNum" sz="quarter" idx="12"/>
          </p:nvPr>
        </p:nvSpPr>
        <p:spPr/>
        <p:txBody>
          <a:bodyPr/>
          <a:lstStyle>
            <a:lvl1pPr>
              <a:defRPr/>
            </a:lvl1pPr>
          </a:lstStyle>
          <a:p>
            <a:fld id="{195E7A5A-46C5-42EA-8E6E-7F3224920A18}" type="slidenum">
              <a:rPr lang="en-US" altLang="en-US"/>
              <a:pPr/>
              <a:t>‹#›</a:t>
            </a:fld>
            <a:endParaRPr lang="en-US" altLang="en-US"/>
          </a:p>
        </p:txBody>
      </p:sp>
    </p:spTree>
    <p:extLst>
      <p:ext uri="{BB962C8B-B14F-4D97-AF65-F5344CB8AC3E}">
        <p14:creationId xmlns:p14="http://schemas.microsoft.com/office/powerpoint/2010/main" val="328524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CB7E2D0-5F78-4C37-89EA-511F5ABD3202}" type="datetime1">
              <a:rPr lang="en-US" smtClean="0"/>
              <a:t>06/10/2022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9" name="Slide Number Placeholder 5"/>
          <p:cNvSpPr>
            <a:spLocks noGrp="1"/>
          </p:cNvSpPr>
          <p:nvPr>
            <p:ph type="sldNum" sz="quarter" idx="12"/>
          </p:nvPr>
        </p:nvSpPr>
        <p:spPr/>
        <p:txBody>
          <a:bodyPr/>
          <a:lstStyle>
            <a:lvl1pPr>
              <a:defRPr/>
            </a:lvl1pPr>
          </a:lstStyle>
          <a:p>
            <a:fld id="{E5C322D1-5EEB-4D1F-A996-D642871A3373}" type="slidenum">
              <a:rPr lang="en-US" altLang="en-US"/>
              <a:pPr/>
              <a:t>‹#›</a:t>
            </a:fld>
            <a:endParaRPr lang="en-US" altLang="en-US"/>
          </a:p>
        </p:txBody>
      </p:sp>
    </p:spTree>
    <p:extLst>
      <p:ext uri="{BB962C8B-B14F-4D97-AF65-F5344CB8AC3E}">
        <p14:creationId xmlns:p14="http://schemas.microsoft.com/office/powerpoint/2010/main" val="320496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253868-70C5-4A16-AB86-F7F7672715AE}" type="datetime1">
              <a:rPr lang="en-US" smtClean="0"/>
              <a:t>06/10/2022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5" name="Slide Number Placeholder 5"/>
          <p:cNvSpPr>
            <a:spLocks noGrp="1"/>
          </p:cNvSpPr>
          <p:nvPr>
            <p:ph type="sldNum" sz="quarter" idx="12"/>
          </p:nvPr>
        </p:nvSpPr>
        <p:spPr/>
        <p:txBody>
          <a:bodyPr/>
          <a:lstStyle>
            <a:lvl1pPr>
              <a:defRPr/>
            </a:lvl1pPr>
          </a:lstStyle>
          <a:p>
            <a:fld id="{EAEB3689-58D5-4DD6-A99C-FF1BED3E03ED}" type="slidenum">
              <a:rPr lang="en-US" altLang="en-US"/>
              <a:pPr/>
              <a:t>‹#›</a:t>
            </a:fld>
            <a:endParaRPr lang="en-US" altLang="en-US"/>
          </a:p>
        </p:txBody>
      </p:sp>
    </p:spTree>
    <p:extLst>
      <p:ext uri="{BB962C8B-B14F-4D97-AF65-F5344CB8AC3E}">
        <p14:creationId xmlns:p14="http://schemas.microsoft.com/office/powerpoint/2010/main" val="51428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F56747-9842-4361-876D-2F9065073FEA}" type="datetime1">
              <a:rPr lang="en-US" smtClean="0"/>
              <a:t>06/10/2022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4" name="Slide Number Placeholder 5"/>
          <p:cNvSpPr>
            <a:spLocks noGrp="1"/>
          </p:cNvSpPr>
          <p:nvPr>
            <p:ph type="sldNum" sz="quarter" idx="12"/>
          </p:nvPr>
        </p:nvSpPr>
        <p:spPr/>
        <p:txBody>
          <a:bodyPr/>
          <a:lstStyle>
            <a:lvl1pPr>
              <a:defRPr/>
            </a:lvl1pPr>
          </a:lstStyle>
          <a:p>
            <a:fld id="{EEA5F8CB-7C6A-488C-8E42-881C9EEE1596}" type="slidenum">
              <a:rPr lang="en-US" altLang="en-US"/>
              <a:pPr/>
              <a:t>‹#›</a:t>
            </a:fld>
            <a:endParaRPr lang="en-US" altLang="en-US"/>
          </a:p>
        </p:txBody>
      </p:sp>
    </p:spTree>
    <p:extLst>
      <p:ext uri="{BB962C8B-B14F-4D97-AF65-F5344CB8AC3E}">
        <p14:creationId xmlns:p14="http://schemas.microsoft.com/office/powerpoint/2010/main" val="238080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F1D773-EEAA-41CE-996D-333387A8CC29}" type="datetime1">
              <a:rPr lang="en-US" smtClean="0"/>
              <a:t>06/10/2022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7" name="Slide Number Placeholder 5"/>
          <p:cNvSpPr>
            <a:spLocks noGrp="1"/>
          </p:cNvSpPr>
          <p:nvPr>
            <p:ph type="sldNum" sz="quarter" idx="12"/>
          </p:nvPr>
        </p:nvSpPr>
        <p:spPr/>
        <p:txBody>
          <a:bodyPr/>
          <a:lstStyle>
            <a:lvl1pPr>
              <a:defRPr/>
            </a:lvl1pPr>
          </a:lstStyle>
          <a:p>
            <a:fld id="{0441EC01-8E3F-4943-8D96-A037027AB846}" type="slidenum">
              <a:rPr lang="en-US" altLang="en-US"/>
              <a:pPr/>
              <a:t>‹#›</a:t>
            </a:fld>
            <a:endParaRPr lang="en-US" altLang="en-US"/>
          </a:p>
        </p:txBody>
      </p:sp>
    </p:spTree>
    <p:extLst>
      <p:ext uri="{BB962C8B-B14F-4D97-AF65-F5344CB8AC3E}">
        <p14:creationId xmlns:p14="http://schemas.microsoft.com/office/powerpoint/2010/main" val="143981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CD851D-76C0-4898-B822-8DFC1C562B77}" type="datetime1">
              <a:rPr lang="en-US" smtClean="0"/>
              <a:t>06/10/2022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SYBTech_LIC_Unit3</a:t>
            </a:r>
            <a:endParaRPr lang="en-US"/>
          </a:p>
        </p:txBody>
      </p:sp>
      <p:sp>
        <p:nvSpPr>
          <p:cNvPr id="7" name="Slide Number Placeholder 5"/>
          <p:cNvSpPr>
            <a:spLocks noGrp="1"/>
          </p:cNvSpPr>
          <p:nvPr>
            <p:ph type="sldNum" sz="quarter" idx="12"/>
          </p:nvPr>
        </p:nvSpPr>
        <p:spPr/>
        <p:txBody>
          <a:bodyPr/>
          <a:lstStyle>
            <a:lvl1pPr>
              <a:defRPr/>
            </a:lvl1pPr>
          </a:lstStyle>
          <a:p>
            <a:fld id="{6B0575B0-3FCF-40E9-97FC-389E785B7429}" type="slidenum">
              <a:rPr lang="en-US" altLang="en-US"/>
              <a:pPr/>
              <a:t>‹#›</a:t>
            </a:fld>
            <a:endParaRPr lang="en-US" altLang="en-US"/>
          </a:p>
        </p:txBody>
      </p:sp>
    </p:spTree>
    <p:extLst>
      <p:ext uri="{BB962C8B-B14F-4D97-AF65-F5344CB8AC3E}">
        <p14:creationId xmlns:p14="http://schemas.microsoft.com/office/powerpoint/2010/main" val="311115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D446A3B-BFDB-4D84-8CA1-BBD2D1F54B45}" type="datetime1">
              <a:rPr lang="en-US" smtClean="0"/>
              <a:t>06/10/2022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SYBTech_LIC_Unit3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92300DB-40F6-48EE-A54F-4A5198AA4AB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3.wmf"/><Relationship Id="rId5" Type="http://schemas.openxmlformats.org/officeDocument/2006/relationships/oleObject" Target="../embeddings/oleObject2.bin"/><Relationship Id="rId10" Type="http://schemas.openxmlformats.org/officeDocument/2006/relationships/image" Target="../media/image45.png"/><Relationship Id="rId4" Type="http://schemas.openxmlformats.org/officeDocument/2006/relationships/image" Target="../media/image42.wmf"/><Relationship Id="rId9" Type="http://schemas.openxmlformats.org/officeDocument/2006/relationships/image" Target="../media/image44.wmf"/></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jpe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9.jpeg"/><Relationship Id="rId5" Type="http://schemas.openxmlformats.org/officeDocument/2006/relationships/image" Target="../media/image54.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2.wmf"/><Relationship Id="rId11" Type="http://schemas.openxmlformats.org/officeDocument/2006/relationships/image" Target="../media/image65.png"/><Relationship Id="rId5" Type="http://schemas.openxmlformats.org/officeDocument/2006/relationships/oleObject" Target="../embeddings/oleObject6.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69.jpeg"/><Relationship Id="rId4" Type="http://schemas.openxmlformats.org/officeDocument/2006/relationships/image" Target="../media/image68.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11.emf"/></Relationships>
</file>

<file path=ppt/slides/_rels/slide6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a:effectLst>
                  <a:outerShdw blurRad="38100" dist="38100" dir="2700000" algn="tl">
                    <a:srgbClr val="000000">
                      <a:alpha val="43137"/>
                    </a:srgbClr>
                  </a:outerShdw>
                </a:effectLst>
              </a:rPr>
              <a:t>2</a:t>
            </a:r>
            <a:r>
              <a:rPr lang="en-US" dirty="0" smtClean="0">
                <a:effectLst>
                  <a:outerShdw blurRad="38100" dist="38100" dir="2700000" algn="tl">
                    <a:srgbClr val="000000">
                      <a:alpha val="43137"/>
                    </a:srgbClr>
                  </a:outerShdw>
                </a:effectLst>
              </a:rPr>
              <a:t>. Linear Applications of op-Amp</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p:cNvPicPr>
          <p:nvPr/>
        </p:nvPicPr>
        <p:blipFill>
          <a:blip r:embed="rId2">
            <a:extLst>
              <a:ext uri="{28A0092B-C50C-407E-A947-70E740481C1C}">
                <a14:useLocalDpi xmlns:a14="http://schemas.microsoft.com/office/drawing/2010/main" val="0"/>
              </a:ext>
            </a:extLst>
          </a:blip>
          <a:srcRect t="4533"/>
          <a:stretch>
            <a:fillRect/>
          </a:stretch>
        </p:blipFill>
        <p:spPr bwMode="auto">
          <a:xfrm>
            <a:off x="2611438" y="892175"/>
            <a:ext cx="336867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5"/>
          <p:cNvSpPr>
            <a:spLocks noChangeArrowheads="1"/>
          </p:cNvSpPr>
          <p:nvPr/>
        </p:nvSpPr>
        <p:spPr bwMode="auto">
          <a:xfrm>
            <a:off x="2681288" y="2362200"/>
            <a:ext cx="322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Op-amp as an inverting amplifier</a:t>
            </a:r>
          </a:p>
        </p:txBody>
      </p:sp>
      <p:pic>
        <p:nvPicPr>
          <p:cNvPr id="819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8438" y="4343400"/>
            <a:ext cx="39433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itle 1"/>
          <p:cNvSpPr>
            <a:spLocks noGrp="1"/>
          </p:cNvSpPr>
          <p:nvPr>
            <p:ph type="title"/>
          </p:nvPr>
        </p:nvSpPr>
        <p:spPr>
          <a:xfrm>
            <a:off x="457200" y="-14288"/>
            <a:ext cx="8229600" cy="1143001"/>
          </a:xfrm>
        </p:spPr>
        <p:txBody>
          <a:bodyPr/>
          <a:lstStyle/>
          <a:p>
            <a:r>
              <a:rPr lang="en-US" altLang="en-US" b="1" smtClean="0"/>
              <a:t>Inverting Amplifier</a:t>
            </a:r>
            <a:endParaRPr lang="en-US" altLang="en-US" smtClean="0"/>
          </a:p>
        </p:txBody>
      </p:sp>
      <p:grpSp>
        <p:nvGrpSpPr>
          <p:cNvPr id="8198" name="Group 5"/>
          <p:cNvGrpSpPr>
            <a:grpSpLocks/>
          </p:cNvGrpSpPr>
          <p:nvPr/>
        </p:nvGrpSpPr>
        <p:grpSpPr bwMode="auto">
          <a:xfrm>
            <a:off x="838200" y="3048000"/>
            <a:ext cx="6553200" cy="2124075"/>
            <a:chOff x="838200" y="3048000"/>
            <a:chExt cx="6553200" cy="2123658"/>
          </a:xfrm>
        </p:grpSpPr>
        <p:sp>
          <p:nvSpPr>
            <p:cNvPr id="8202" name="TextBox 1"/>
            <p:cNvSpPr txBox="1">
              <a:spLocks noChangeArrowheads="1"/>
            </p:cNvSpPr>
            <p:nvPr/>
          </p:nvSpPr>
          <p:spPr bwMode="auto">
            <a:xfrm>
              <a:off x="838200" y="3048000"/>
              <a:ext cx="65532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Voltage at node 1 (inverting)  =  voltage at node 2 (non-inverting ) KCL at node 1:</a:t>
              </a:r>
            </a:p>
            <a:p>
              <a:pPr eaLnBrk="1" hangingPunct="1">
                <a:spcBef>
                  <a:spcPct val="0"/>
                </a:spcBef>
                <a:buFontTx/>
                <a:buNone/>
              </a:pPr>
              <a:r>
                <a:rPr lang="en-US" altLang="en-US" sz="1800"/>
                <a:t>(V</a:t>
              </a:r>
              <a:r>
                <a:rPr lang="en-US" altLang="en-US" sz="1800" baseline="-25000"/>
                <a:t>i</a:t>
              </a:r>
              <a:r>
                <a:rPr lang="en-US" altLang="en-US" sz="1800"/>
                <a:t> – 0) / R</a:t>
              </a:r>
              <a:r>
                <a:rPr lang="en-US" altLang="en-US" sz="1800" baseline="-25000"/>
                <a:t>1</a:t>
              </a:r>
              <a:r>
                <a:rPr lang="en-US" altLang="en-US" sz="1800"/>
                <a:t> = (0</a:t>
              </a:r>
              <a:r>
                <a:rPr lang="en-US" altLang="en-US" sz="1800" baseline="-25000"/>
                <a:t> </a:t>
              </a:r>
              <a:r>
                <a:rPr lang="en-US" altLang="en-US" sz="1800"/>
                <a:t>– V</a:t>
              </a:r>
              <a:r>
                <a:rPr lang="en-US" altLang="en-US" sz="1800" baseline="-25000"/>
                <a:t>o</a:t>
              </a:r>
              <a:r>
                <a:rPr lang="en-US" altLang="en-US" sz="1800"/>
                <a:t>) / R</a:t>
              </a:r>
              <a:r>
                <a:rPr lang="en-US" altLang="en-US" sz="1800" baseline="-25000"/>
                <a:t>2</a:t>
              </a:r>
            </a:p>
            <a:p>
              <a:pPr eaLnBrk="1" hangingPunct="1">
                <a:spcBef>
                  <a:spcPct val="0"/>
                </a:spcBef>
                <a:buFontTx/>
                <a:buNone/>
              </a:pPr>
              <a:r>
                <a:rPr lang="en-US" altLang="en-US" sz="1800"/>
                <a:t>V</a:t>
              </a:r>
              <a:r>
                <a:rPr lang="en-US" altLang="en-US" sz="1800" baseline="-25000"/>
                <a:t>i</a:t>
              </a:r>
              <a:r>
                <a:rPr lang="en-US" altLang="en-US" sz="1800"/>
                <a:t> / R</a:t>
              </a:r>
              <a:r>
                <a:rPr lang="en-US" altLang="en-US" sz="1800" baseline="-25000"/>
                <a:t>1</a:t>
              </a:r>
              <a:r>
                <a:rPr lang="en-US" altLang="en-US" sz="1800"/>
                <a:t> = - V</a:t>
              </a:r>
              <a:r>
                <a:rPr lang="en-US" altLang="en-US" sz="1800" baseline="-25000"/>
                <a:t>o</a:t>
              </a:r>
              <a:r>
                <a:rPr lang="en-US" altLang="en-US" sz="1800"/>
                <a:t> / R</a:t>
              </a:r>
              <a:r>
                <a:rPr lang="en-US" altLang="en-US" sz="1800" baseline="-25000"/>
                <a:t>2</a:t>
              </a:r>
            </a:p>
            <a:p>
              <a:pPr eaLnBrk="1" hangingPunct="1">
                <a:spcBef>
                  <a:spcPct val="0"/>
                </a:spcBef>
                <a:buFontTx/>
                <a:buNone/>
              </a:pPr>
              <a:endParaRPr lang="en-US" altLang="en-US" sz="1800" baseline="-25000"/>
            </a:p>
            <a:p>
              <a:pPr eaLnBrk="1" hangingPunct="1">
                <a:spcBef>
                  <a:spcPct val="0"/>
                </a:spcBef>
                <a:buFontTx/>
                <a:buNone/>
              </a:pPr>
              <a:r>
                <a:rPr lang="en-US" altLang="en-US" sz="1800"/>
                <a:t>V</a:t>
              </a:r>
              <a:r>
                <a:rPr lang="en-US" altLang="en-US" sz="1800" baseline="-25000"/>
                <a:t>o</a:t>
              </a:r>
              <a:r>
                <a:rPr lang="en-US" altLang="en-US" sz="1800"/>
                <a:t>  =  - R</a:t>
              </a:r>
              <a:r>
                <a:rPr lang="en-US" altLang="en-US" sz="1800" baseline="-25000"/>
                <a:t>2</a:t>
              </a:r>
            </a:p>
            <a:p>
              <a:pPr eaLnBrk="1" hangingPunct="1">
                <a:spcBef>
                  <a:spcPct val="0"/>
                </a:spcBef>
                <a:buFontTx/>
                <a:buNone/>
              </a:pPr>
              <a:r>
                <a:rPr lang="en-US" altLang="en-US" sz="1800"/>
                <a:t>V</a:t>
              </a:r>
              <a:r>
                <a:rPr lang="en-US" altLang="en-US" sz="1800" baseline="-25000"/>
                <a:t>i</a:t>
              </a:r>
              <a:r>
                <a:rPr lang="en-US" altLang="en-US" sz="1800"/>
                <a:t>          R</a:t>
              </a:r>
              <a:r>
                <a:rPr lang="en-US" altLang="en-US" sz="1800" baseline="-25000"/>
                <a:t>1</a:t>
              </a:r>
            </a:p>
            <a:p>
              <a:pPr eaLnBrk="1" hangingPunct="1">
                <a:spcBef>
                  <a:spcPct val="0"/>
                </a:spcBef>
                <a:buFontTx/>
                <a:buNone/>
              </a:pPr>
              <a:endParaRPr lang="en-US" altLang="en-US" sz="1800" baseline="-25000"/>
            </a:p>
          </p:txBody>
        </p:sp>
        <p:cxnSp>
          <p:nvCxnSpPr>
            <p:cNvPr id="4" name="Straight Connector 3"/>
            <p:cNvCxnSpPr/>
            <p:nvPr/>
          </p:nvCxnSpPr>
          <p:spPr>
            <a:xfrm>
              <a:off x="1524000" y="4647886"/>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8200" y="4647886"/>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ight Arrow 4"/>
          <p:cNvSpPr/>
          <p:nvPr/>
        </p:nvSpPr>
        <p:spPr>
          <a:xfrm>
            <a:off x="2438400" y="4446588"/>
            <a:ext cx="1122363" cy="43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a:off x="4295775" y="1295400"/>
            <a:ext cx="10382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1288" y="1676400"/>
            <a:ext cx="10382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D549A917-C45D-458F-B385-2DC1382159A8}"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EAEB3689-58D5-4DD6-A99C-FF1BED3E03ED}" type="slidenum">
              <a:rPr lang="en-US" altLang="en-US" smtClean="0"/>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Exercise  </a:t>
            </a:r>
          </a:p>
        </p:txBody>
      </p:sp>
      <p:pic>
        <p:nvPicPr>
          <p:cNvPr id="9219" name="Picture 4"/>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2438400" y="1447800"/>
            <a:ext cx="419100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1"/>
          <p:cNvSpPr txBox="1">
            <a:spLocks noChangeArrowheads="1"/>
          </p:cNvSpPr>
          <p:nvPr/>
        </p:nvSpPr>
        <p:spPr bwMode="auto">
          <a:xfrm>
            <a:off x="2743200" y="4719638"/>
            <a:ext cx="3886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Gain =  - (R</a:t>
            </a:r>
            <a:r>
              <a:rPr lang="en-US" altLang="en-US" sz="1800" baseline="-25000"/>
              <a:t>2</a:t>
            </a:r>
            <a:r>
              <a:rPr lang="en-US" altLang="en-US" sz="1800"/>
              <a:t> / R</a:t>
            </a:r>
            <a:r>
              <a:rPr lang="en-US" altLang="en-US" sz="1800" baseline="-25000"/>
              <a:t>1</a:t>
            </a:r>
            <a:r>
              <a:rPr lang="en-US" altLang="en-US" sz="1800"/>
              <a:t>) = -(150/12) =  </a:t>
            </a:r>
            <a:r>
              <a:rPr lang="en-US" altLang="en-US" sz="1800" b="1"/>
              <a:t>-12.5 </a:t>
            </a:r>
          </a:p>
        </p:txBody>
      </p:sp>
      <p:sp>
        <p:nvSpPr>
          <p:cNvPr id="2" name="Date Placeholder 1"/>
          <p:cNvSpPr>
            <a:spLocks noGrp="1"/>
          </p:cNvSpPr>
          <p:nvPr>
            <p:ph type="dt" sz="half" idx="10"/>
          </p:nvPr>
        </p:nvSpPr>
        <p:spPr/>
        <p:txBody>
          <a:bodyPr/>
          <a:lstStyle/>
          <a:p>
            <a:pPr>
              <a:defRPr/>
            </a:pPr>
            <a:fld id="{620C7D51-A306-4B9E-8340-43F7836537E1}"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AEB3689-58D5-4DD6-A99C-FF1BED3E03ED}" type="slidenum">
              <a:rPr lang="en-US" altLang="en-US" smtClean="0"/>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altLang="en-US" smtClean="0"/>
          </a:p>
        </p:txBody>
      </p:sp>
      <p:pic>
        <p:nvPicPr>
          <p:cNvPr id="10243" name="Picture 3"/>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2819400" y="1828800"/>
            <a:ext cx="315277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2"/>
          <p:cNvSpPr txBox="1">
            <a:spLocks noChangeArrowheads="1"/>
          </p:cNvSpPr>
          <p:nvPr/>
        </p:nvSpPr>
        <p:spPr bwMode="auto">
          <a:xfrm>
            <a:off x="1500188" y="4479925"/>
            <a:ext cx="65770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Can the voltage gain be calculated using the same formula?</a:t>
            </a:r>
          </a:p>
          <a:p>
            <a:pPr eaLnBrk="1" hangingPunct="1">
              <a:spcBef>
                <a:spcPct val="0"/>
              </a:spcBef>
              <a:buFontTx/>
              <a:buNone/>
            </a:pPr>
            <a:r>
              <a:rPr lang="en-US" altLang="en-US" sz="1800"/>
              <a:t>Try and use the same method in deriving V</a:t>
            </a:r>
            <a:r>
              <a:rPr lang="en-US" altLang="en-US" sz="1800" baseline="-25000"/>
              <a:t>o</a:t>
            </a:r>
            <a:r>
              <a:rPr lang="en-US" altLang="en-US" sz="1800"/>
              <a:t>/V</a:t>
            </a:r>
            <a:r>
              <a:rPr lang="en-US" altLang="en-US" sz="1800" baseline="-25000"/>
              <a:t>i</a:t>
            </a:r>
          </a:p>
        </p:txBody>
      </p:sp>
      <p:sp>
        <p:nvSpPr>
          <p:cNvPr id="2" name="Date Placeholder 1"/>
          <p:cNvSpPr>
            <a:spLocks noGrp="1"/>
          </p:cNvSpPr>
          <p:nvPr>
            <p:ph type="dt" sz="half" idx="10"/>
          </p:nvPr>
        </p:nvSpPr>
        <p:spPr/>
        <p:txBody>
          <a:bodyPr/>
          <a:lstStyle/>
          <a:p>
            <a:pPr>
              <a:defRPr/>
            </a:pPr>
            <a:fld id="{E7DE8B51-FBE3-4A49-BD3A-3C188B8E6513}"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AEB3689-58D5-4DD6-A99C-FF1BED3E03ED}" type="slidenum">
              <a:rPr lang="en-US" altLang="en-US" smtClean="0"/>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9"/>
          <p:cNvPicPr>
            <a:picLocks noChangeAspect="1"/>
          </p:cNvPicPr>
          <p:nvPr/>
        </p:nvPicPr>
        <p:blipFill>
          <a:blip r:embed="rId2">
            <a:extLst>
              <a:ext uri="{28A0092B-C50C-407E-A947-70E740481C1C}">
                <a14:useLocalDpi xmlns:a14="http://schemas.microsoft.com/office/drawing/2010/main" val="0"/>
              </a:ext>
            </a:extLst>
          </a:blip>
          <a:srcRect t="9262" b="2826"/>
          <a:stretch>
            <a:fillRect/>
          </a:stretch>
        </p:blipFill>
        <p:spPr bwMode="auto">
          <a:xfrm>
            <a:off x="5181600" y="1295400"/>
            <a:ext cx="3594100" cy="231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0"/>
          <p:cNvSpPr>
            <a:spLocks noChangeArrowheads="1"/>
          </p:cNvSpPr>
          <p:nvPr/>
        </p:nvSpPr>
        <p:spPr bwMode="auto">
          <a:xfrm>
            <a:off x="5613400" y="3581400"/>
            <a:ext cx="230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Noninverting amplifier</a:t>
            </a:r>
          </a:p>
        </p:txBody>
      </p:sp>
      <p:pic>
        <p:nvPicPr>
          <p:cNvPr id="1126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3900" y="4975225"/>
            <a:ext cx="5395913"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269"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4400" b="1"/>
              <a:t>Non - Inverting Amplifier</a:t>
            </a:r>
            <a:endParaRPr lang="en-US" altLang="en-US" sz="4400"/>
          </a:p>
        </p:txBody>
      </p:sp>
      <p:grpSp>
        <p:nvGrpSpPr>
          <p:cNvPr id="11270" name="Group 6"/>
          <p:cNvGrpSpPr>
            <a:grpSpLocks/>
          </p:cNvGrpSpPr>
          <p:nvPr/>
        </p:nvGrpSpPr>
        <p:grpSpPr bwMode="auto">
          <a:xfrm>
            <a:off x="263525" y="1323975"/>
            <a:ext cx="6567488" cy="2957513"/>
            <a:chOff x="263956" y="1324467"/>
            <a:chExt cx="6567055" cy="2956588"/>
          </a:xfrm>
        </p:grpSpPr>
        <p:sp>
          <p:nvSpPr>
            <p:cNvPr id="11272" name="TextBox 8"/>
            <p:cNvSpPr txBox="1">
              <a:spLocks noChangeArrowheads="1"/>
            </p:cNvSpPr>
            <p:nvPr/>
          </p:nvSpPr>
          <p:spPr bwMode="auto">
            <a:xfrm>
              <a:off x="263956" y="1324467"/>
              <a:ext cx="656705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Voltage at node 1 (inverting)  =  voltage at node 2 (non-inverting ) KCL at node 1:</a:t>
              </a:r>
            </a:p>
            <a:p>
              <a:pPr eaLnBrk="1" hangingPunct="1">
                <a:spcBef>
                  <a:spcPct val="0"/>
                </a:spcBef>
                <a:buFontTx/>
                <a:buNone/>
              </a:pPr>
              <a:r>
                <a:rPr lang="en-US" altLang="en-US" sz="1800"/>
                <a:t>(0– V</a:t>
              </a:r>
              <a:r>
                <a:rPr lang="en-US" altLang="en-US" sz="1800" baseline="-25000"/>
                <a:t>i</a:t>
              </a:r>
              <a:r>
                <a:rPr lang="en-US" altLang="en-US" sz="1800"/>
                <a:t>) / R</a:t>
              </a:r>
              <a:r>
                <a:rPr lang="en-US" altLang="en-US" sz="1800" baseline="-25000"/>
                <a:t>1</a:t>
              </a:r>
              <a:r>
                <a:rPr lang="en-US" altLang="en-US" sz="1800"/>
                <a:t> = (V</a:t>
              </a:r>
              <a:r>
                <a:rPr lang="en-US" altLang="en-US" sz="1800" baseline="-25000"/>
                <a:t>i </a:t>
              </a:r>
              <a:r>
                <a:rPr lang="en-US" altLang="en-US" sz="1800"/>
                <a:t>– V</a:t>
              </a:r>
              <a:r>
                <a:rPr lang="en-US" altLang="en-US" sz="1800" baseline="-25000"/>
                <a:t>o</a:t>
              </a:r>
              <a:r>
                <a:rPr lang="en-US" altLang="en-US" sz="1800"/>
                <a:t>) / R</a:t>
              </a:r>
              <a:r>
                <a:rPr lang="en-US" altLang="en-US" sz="1800" baseline="-25000"/>
                <a:t>2</a:t>
              </a:r>
            </a:p>
            <a:p>
              <a:pPr eaLnBrk="1" hangingPunct="1">
                <a:spcBef>
                  <a:spcPct val="0"/>
                </a:spcBef>
                <a:buFontTx/>
                <a:buNone/>
              </a:pPr>
              <a:endParaRPr lang="en-US" altLang="en-US" sz="1800" baseline="-25000"/>
            </a:p>
            <a:p>
              <a:pPr eaLnBrk="1" hangingPunct="1">
                <a:spcBef>
                  <a:spcPct val="0"/>
                </a:spcBef>
                <a:buFontTx/>
                <a:buNone/>
              </a:pPr>
              <a:r>
                <a:rPr lang="en-US" altLang="en-US" sz="1800"/>
                <a:t>-(V</a:t>
              </a:r>
              <a:r>
                <a:rPr lang="en-US" altLang="en-US" sz="1800" baseline="-25000"/>
                <a:t>i </a:t>
              </a:r>
              <a:r>
                <a:rPr lang="en-US" altLang="en-US" sz="1800"/>
                <a:t>/ R</a:t>
              </a:r>
              <a:r>
                <a:rPr lang="en-US" altLang="en-US" sz="1800" baseline="-25000"/>
                <a:t>1</a:t>
              </a:r>
              <a:r>
                <a:rPr lang="en-US" altLang="en-US" sz="1800"/>
                <a:t>) = (V</a:t>
              </a:r>
              <a:r>
                <a:rPr lang="en-US" altLang="en-US" sz="1800" baseline="-25000"/>
                <a:t>i </a:t>
              </a:r>
              <a:r>
                <a:rPr lang="en-US" altLang="en-US" sz="1800"/>
                <a:t>/ R</a:t>
              </a:r>
              <a:r>
                <a:rPr lang="en-US" altLang="en-US" sz="1800" baseline="-25000"/>
                <a:t>2</a:t>
              </a:r>
              <a:r>
                <a:rPr lang="en-US" altLang="en-US" sz="1800"/>
                <a:t>) – (V</a:t>
              </a:r>
              <a:r>
                <a:rPr lang="en-US" altLang="en-US" sz="1800" baseline="-25000"/>
                <a:t>o</a:t>
              </a:r>
              <a:r>
                <a:rPr lang="en-US" altLang="en-US" sz="1800"/>
                <a:t> /  R</a:t>
              </a:r>
              <a:r>
                <a:rPr lang="en-US" altLang="en-US" sz="1800" baseline="-25000"/>
                <a:t>2</a:t>
              </a:r>
              <a:r>
                <a:rPr lang="en-US" altLang="en-US" sz="1800"/>
                <a:t>)</a:t>
              </a:r>
            </a:p>
            <a:p>
              <a:pPr eaLnBrk="1" hangingPunct="1">
                <a:spcBef>
                  <a:spcPct val="0"/>
                </a:spcBef>
                <a:buFontTx/>
                <a:buNone/>
              </a:pPr>
              <a:endParaRPr lang="en-US" altLang="en-US" sz="1800" baseline="-25000"/>
            </a:p>
            <a:p>
              <a:pPr eaLnBrk="1" hangingPunct="1">
                <a:spcBef>
                  <a:spcPct val="0"/>
                </a:spcBef>
                <a:buFontTx/>
                <a:buNone/>
              </a:pPr>
              <a:r>
                <a:rPr lang="en-US" altLang="en-US" sz="1800"/>
                <a:t>V</a:t>
              </a:r>
              <a:r>
                <a:rPr lang="en-US" altLang="en-US" sz="1800" baseline="-25000"/>
                <a:t>o </a:t>
              </a:r>
              <a:r>
                <a:rPr lang="en-US" altLang="en-US" sz="1800"/>
                <a:t>/ R</a:t>
              </a:r>
              <a:r>
                <a:rPr lang="en-US" altLang="en-US" sz="1800" baseline="-25000"/>
                <a:t>2</a:t>
              </a:r>
              <a:r>
                <a:rPr lang="en-US" altLang="en-US" sz="1800"/>
                <a:t> = (V</a:t>
              </a:r>
              <a:r>
                <a:rPr lang="en-US" altLang="en-US" sz="1800" baseline="-25000"/>
                <a:t>i </a:t>
              </a:r>
              <a:r>
                <a:rPr lang="en-US" altLang="en-US" sz="1800"/>
                <a:t>/ R</a:t>
              </a:r>
              <a:r>
                <a:rPr lang="en-US" altLang="en-US" sz="1800" baseline="-25000"/>
                <a:t>2</a:t>
              </a:r>
              <a:r>
                <a:rPr lang="en-US" altLang="en-US" sz="1800"/>
                <a:t>) + (V</a:t>
              </a:r>
              <a:r>
                <a:rPr lang="en-US" altLang="en-US" sz="1800" baseline="-25000"/>
                <a:t>i</a:t>
              </a:r>
              <a:r>
                <a:rPr lang="en-US" altLang="en-US" sz="1800"/>
                <a:t> /  R</a:t>
              </a:r>
              <a:r>
                <a:rPr lang="en-US" altLang="en-US" sz="1800" baseline="-25000"/>
                <a:t>1</a:t>
              </a:r>
              <a:r>
                <a:rPr lang="en-US" altLang="en-US" sz="1800"/>
                <a:t>) = V</a:t>
              </a:r>
              <a:r>
                <a:rPr lang="en-US" altLang="en-US" sz="1800" baseline="-25000"/>
                <a:t>i</a:t>
              </a:r>
              <a:r>
                <a:rPr lang="en-US" altLang="en-US" sz="1800"/>
                <a:t>    1   +   1 </a:t>
              </a:r>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a:t>V</a:t>
              </a:r>
              <a:r>
                <a:rPr lang="en-US" altLang="en-US" sz="1800" baseline="-25000"/>
                <a:t>o</a:t>
              </a:r>
              <a:r>
                <a:rPr lang="en-US" altLang="en-US" sz="1800"/>
                <a:t> / V</a:t>
              </a:r>
              <a:r>
                <a:rPr lang="en-US" altLang="en-US" sz="1800" baseline="-25000"/>
                <a:t>i</a:t>
              </a:r>
              <a:r>
                <a:rPr lang="en-US" altLang="en-US" sz="1800"/>
                <a:t> = R</a:t>
              </a:r>
              <a:r>
                <a:rPr lang="en-US" altLang="en-US" sz="1800" baseline="-25000"/>
                <a:t>2</a:t>
              </a:r>
              <a:r>
                <a:rPr lang="en-US" altLang="en-US" sz="1800"/>
                <a:t>    1  +    1   	</a:t>
              </a:r>
            </a:p>
            <a:p>
              <a:pPr eaLnBrk="1" hangingPunct="1">
                <a:spcBef>
                  <a:spcPct val="0"/>
                </a:spcBef>
                <a:buFontTx/>
                <a:buNone/>
              </a:pPr>
              <a:endParaRPr lang="en-US" altLang="en-US" sz="1800" baseline="-25000"/>
            </a:p>
          </p:txBody>
        </p:sp>
        <p:sp>
          <p:nvSpPr>
            <p:cNvPr id="11273" name="TextBox 1"/>
            <p:cNvSpPr txBox="1">
              <a:spLocks noChangeArrowheads="1"/>
            </p:cNvSpPr>
            <p:nvPr/>
          </p:nvSpPr>
          <p:spPr bwMode="auto">
            <a:xfrm>
              <a:off x="3263900" y="3135868"/>
              <a:ext cx="393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R</a:t>
              </a:r>
              <a:r>
                <a:rPr lang="en-US" altLang="en-US" sz="1800" baseline="-25000"/>
                <a:t>2</a:t>
              </a:r>
            </a:p>
          </p:txBody>
        </p:sp>
        <p:sp>
          <p:nvSpPr>
            <p:cNvPr id="11274" name="TextBox 10"/>
            <p:cNvSpPr txBox="1">
              <a:spLocks noChangeArrowheads="1"/>
            </p:cNvSpPr>
            <p:nvPr/>
          </p:nvSpPr>
          <p:spPr bwMode="auto">
            <a:xfrm>
              <a:off x="3797300" y="3135868"/>
              <a:ext cx="393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R</a:t>
              </a:r>
              <a:r>
                <a:rPr lang="en-US" altLang="en-US" sz="1800" baseline="-25000"/>
                <a:t>1</a:t>
              </a:r>
            </a:p>
          </p:txBody>
        </p:sp>
        <p:cxnSp>
          <p:nvCxnSpPr>
            <p:cNvPr id="4" name="Straight Connector 3"/>
            <p:cNvCxnSpPr/>
            <p:nvPr/>
          </p:nvCxnSpPr>
          <p:spPr>
            <a:xfrm>
              <a:off x="3353027" y="3124129"/>
              <a:ext cx="196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18140" y="3124129"/>
              <a:ext cx="196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ouble Bracket 4"/>
            <p:cNvSpPr/>
            <p:nvPr/>
          </p:nvSpPr>
          <p:spPr>
            <a:xfrm>
              <a:off x="3264133" y="2743248"/>
              <a:ext cx="927039" cy="761762"/>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278" name="TextBox 15"/>
            <p:cNvSpPr txBox="1">
              <a:spLocks noChangeArrowheads="1"/>
            </p:cNvSpPr>
            <p:nvPr/>
          </p:nvSpPr>
          <p:spPr bwMode="auto">
            <a:xfrm>
              <a:off x="1435100" y="3911723"/>
              <a:ext cx="393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R</a:t>
              </a:r>
              <a:r>
                <a:rPr lang="en-US" altLang="en-US" sz="1800" baseline="-25000"/>
                <a:t>2</a:t>
              </a:r>
            </a:p>
          </p:txBody>
        </p:sp>
        <p:sp>
          <p:nvSpPr>
            <p:cNvPr id="11279" name="TextBox 16"/>
            <p:cNvSpPr txBox="1">
              <a:spLocks noChangeArrowheads="1"/>
            </p:cNvSpPr>
            <p:nvPr/>
          </p:nvSpPr>
          <p:spPr bwMode="auto">
            <a:xfrm>
              <a:off x="1968500" y="3911723"/>
              <a:ext cx="393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R</a:t>
              </a:r>
              <a:r>
                <a:rPr lang="en-US" altLang="en-US" sz="1800" baseline="-25000"/>
                <a:t>1</a:t>
              </a:r>
            </a:p>
          </p:txBody>
        </p:sp>
        <p:cxnSp>
          <p:nvCxnSpPr>
            <p:cNvPr id="18" name="Straight Connector 17"/>
            <p:cNvCxnSpPr/>
            <p:nvPr/>
          </p:nvCxnSpPr>
          <p:spPr>
            <a:xfrm>
              <a:off x="1524348" y="3900174"/>
              <a:ext cx="196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89461" y="3900174"/>
              <a:ext cx="1968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Double Bracket 19"/>
            <p:cNvSpPr/>
            <p:nvPr/>
          </p:nvSpPr>
          <p:spPr>
            <a:xfrm>
              <a:off x="1435454" y="3519293"/>
              <a:ext cx="927039" cy="761762"/>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6" name="Right Arrow 5"/>
          <p:cNvSpPr/>
          <p:nvPr/>
        </p:nvSpPr>
        <p:spPr>
          <a:xfrm rot="2288915">
            <a:off x="2562225" y="4371975"/>
            <a:ext cx="741363"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Date Placeholder 1"/>
          <p:cNvSpPr>
            <a:spLocks noGrp="1"/>
          </p:cNvSpPr>
          <p:nvPr>
            <p:ph type="dt" sz="half" idx="10"/>
          </p:nvPr>
        </p:nvSpPr>
        <p:spPr/>
        <p:txBody>
          <a:bodyPr/>
          <a:lstStyle/>
          <a:p>
            <a:pPr>
              <a:defRPr/>
            </a:pPr>
            <a:fld id="{3D4CBC7B-45CA-41C0-98BF-22001D296D3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7" name="Slide Number Placeholder 6"/>
          <p:cNvSpPr>
            <a:spLocks noGrp="1"/>
          </p:cNvSpPr>
          <p:nvPr>
            <p:ph type="sldNum" sz="quarter" idx="12"/>
          </p:nvPr>
        </p:nvSpPr>
        <p:spPr/>
        <p:txBody>
          <a:bodyPr/>
          <a:lstStyle/>
          <a:p>
            <a:fld id="{EEA5F8CB-7C6A-488C-8E42-881C9EEE1596}" type="slidenum">
              <a:rPr lang="en-US" altLang="en-US" smtClean="0"/>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Comparison of Inverting and Non Inverting Amplifier</a:t>
            </a:r>
            <a:endParaRPr lang="en-US" sz="36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23936349"/>
              </p:ext>
            </p:extLst>
          </p:nvPr>
        </p:nvGraphicFramePr>
        <p:xfrm>
          <a:off x="457200" y="1600200"/>
          <a:ext cx="8229600" cy="3352800"/>
        </p:xfrm>
        <a:graphic>
          <a:graphicData uri="http://schemas.openxmlformats.org/drawingml/2006/table">
            <a:tbl>
              <a:tblPr firstRow="1" bandRow="1">
                <a:tableStyleId>{5C22544A-7EE6-4342-B048-85BDC9FD1C3A}</a:tableStyleId>
              </a:tblPr>
              <a:tblGrid>
                <a:gridCol w="838200"/>
                <a:gridCol w="3276600"/>
                <a:gridCol w="2057400"/>
                <a:gridCol w="2057400"/>
              </a:tblGrid>
              <a:tr h="370840">
                <a:tc>
                  <a:txBody>
                    <a:bodyPr/>
                    <a:lstStyle/>
                    <a:p>
                      <a:r>
                        <a:rPr lang="en-US" sz="2800" dirty="0" smtClean="0"/>
                        <a:t>Sr. No.</a:t>
                      </a:r>
                      <a:endParaRPr lang="en-US" sz="2800" dirty="0"/>
                    </a:p>
                  </a:txBody>
                  <a:tcPr/>
                </a:tc>
                <a:tc>
                  <a:txBody>
                    <a:bodyPr/>
                    <a:lstStyle/>
                    <a:p>
                      <a:r>
                        <a:rPr lang="en-US" sz="2800" dirty="0" smtClean="0"/>
                        <a:t>Parameter</a:t>
                      </a:r>
                      <a:endParaRPr lang="en-US" sz="2800" dirty="0"/>
                    </a:p>
                  </a:txBody>
                  <a:tcPr/>
                </a:tc>
                <a:tc>
                  <a:txBody>
                    <a:bodyPr/>
                    <a:lstStyle/>
                    <a:p>
                      <a:r>
                        <a:rPr lang="en-US" sz="2800" dirty="0" smtClean="0"/>
                        <a:t>Inverting Amplifier</a:t>
                      </a:r>
                      <a:endParaRPr lang="en-US" sz="2800" dirty="0"/>
                    </a:p>
                  </a:txBody>
                  <a:tcPr/>
                </a:tc>
                <a:tc>
                  <a:txBody>
                    <a:bodyPr/>
                    <a:lstStyle/>
                    <a:p>
                      <a:r>
                        <a:rPr lang="en-US" sz="2800" dirty="0" smtClean="0"/>
                        <a:t>Non Inverting Amplifier</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Voltage Gain</a:t>
                      </a:r>
                      <a:endParaRPr lang="en-US" sz="2800" dirty="0"/>
                    </a:p>
                  </a:txBody>
                  <a:tcPr/>
                </a:tc>
                <a:tc>
                  <a:txBody>
                    <a:bodyPr/>
                    <a:lstStyle/>
                    <a:p>
                      <a:endParaRPr lang="en-US" sz="2800" dirty="0"/>
                    </a:p>
                  </a:txBody>
                  <a:tcPr/>
                </a:tc>
                <a:tc>
                  <a:txBody>
                    <a:bodyPr/>
                    <a:lstStyle/>
                    <a:p>
                      <a:endParaRPr lang="en-US" sz="2800"/>
                    </a:p>
                  </a:txBody>
                  <a:tcPr/>
                </a:tc>
              </a:tr>
              <a:tr h="370840">
                <a:tc>
                  <a:txBody>
                    <a:bodyPr/>
                    <a:lstStyle/>
                    <a:p>
                      <a:r>
                        <a:rPr lang="en-US" sz="2800" dirty="0" smtClean="0"/>
                        <a:t>2</a:t>
                      </a:r>
                      <a:endParaRPr lang="en-US" sz="2800" dirty="0"/>
                    </a:p>
                  </a:txBody>
                  <a:tcPr/>
                </a:tc>
                <a:tc>
                  <a:txBody>
                    <a:bodyPr/>
                    <a:lstStyle/>
                    <a:p>
                      <a:r>
                        <a:rPr lang="en-US" sz="2800" dirty="0" smtClean="0"/>
                        <a:t>Phase shift between input and</a:t>
                      </a:r>
                      <a:r>
                        <a:rPr lang="en-US" sz="2800" baseline="0" dirty="0" smtClean="0"/>
                        <a:t> output</a:t>
                      </a:r>
                      <a:endParaRPr lang="en-US" sz="2800" dirty="0"/>
                    </a:p>
                  </a:txBody>
                  <a:tcPr/>
                </a:tc>
                <a:tc>
                  <a:txBody>
                    <a:bodyPr/>
                    <a:lstStyle/>
                    <a:p>
                      <a:endParaRPr lang="en-US" sz="2800" dirty="0"/>
                    </a:p>
                  </a:txBody>
                  <a:tcPr/>
                </a:tc>
                <a:tc>
                  <a:txBody>
                    <a:bodyPr/>
                    <a:lstStyle/>
                    <a:p>
                      <a:endParaRPr lang="en-US" sz="2800"/>
                    </a:p>
                  </a:txBody>
                  <a:tcPr/>
                </a:tc>
              </a:tr>
              <a:tr h="370840">
                <a:tc>
                  <a:txBody>
                    <a:bodyPr/>
                    <a:lstStyle/>
                    <a:p>
                      <a:r>
                        <a:rPr lang="en-US" sz="2800" dirty="0" smtClean="0"/>
                        <a:t>3</a:t>
                      </a:r>
                      <a:endParaRPr lang="en-US" sz="2800" dirty="0"/>
                    </a:p>
                  </a:txBody>
                  <a:tcPr/>
                </a:tc>
                <a:tc>
                  <a:txBody>
                    <a:bodyPr/>
                    <a:lstStyle/>
                    <a:p>
                      <a:r>
                        <a:rPr lang="en-US" sz="2800" dirty="0" smtClean="0"/>
                        <a:t>Input resistance</a:t>
                      </a:r>
                      <a:endParaRPr lang="en-US" sz="2800" dirty="0"/>
                    </a:p>
                  </a:txBody>
                  <a:tcPr/>
                </a:tc>
                <a:tc>
                  <a:txBody>
                    <a:bodyPr/>
                    <a:lstStyle/>
                    <a:p>
                      <a:r>
                        <a:rPr lang="en-US" sz="2800" dirty="0" smtClean="0"/>
                        <a:t>Equal to R1</a:t>
                      </a:r>
                      <a:endParaRPr lang="en-US" sz="2800" dirty="0"/>
                    </a:p>
                  </a:txBody>
                  <a:tcPr/>
                </a:tc>
                <a:tc>
                  <a:txBody>
                    <a:bodyPr/>
                    <a:lstStyle/>
                    <a:p>
                      <a:r>
                        <a:rPr lang="en-US" sz="2800" dirty="0" smtClean="0"/>
                        <a:t>Very large</a:t>
                      </a:r>
                      <a:endParaRPr lang="en-US" sz="2800" dirty="0"/>
                    </a:p>
                  </a:txBody>
                  <a:tcPr/>
                </a:tc>
              </a:tr>
            </a:tbl>
          </a:graphicData>
        </a:graphic>
      </p:graphicFrame>
      <p:sp>
        <p:nvSpPr>
          <p:cNvPr id="2" name="Date Placeholder 1"/>
          <p:cNvSpPr>
            <a:spLocks noGrp="1"/>
          </p:cNvSpPr>
          <p:nvPr>
            <p:ph type="dt" sz="half" idx="10"/>
          </p:nvPr>
        </p:nvSpPr>
        <p:spPr/>
        <p:txBody>
          <a:bodyPr/>
          <a:lstStyle/>
          <a:p>
            <a:pPr>
              <a:defRPr/>
            </a:pPr>
            <a:fld id="{C4F56747-9842-4361-876D-2F9065073FE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14</a:t>
            </a:fld>
            <a:endParaRPr lang="en-US" altLang="en-US"/>
          </a:p>
        </p:txBody>
      </p:sp>
    </p:spTree>
    <p:extLst>
      <p:ext uri="{BB962C8B-B14F-4D97-AF65-F5344CB8AC3E}">
        <p14:creationId xmlns:p14="http://schemas.microsoft.com/office/powerpoint/2010/main" val="2663337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6629"/>
            <a:ext cx="5334000" cy="267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txBox="1">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4400" b="1"/>
              <a:t>Voltage Follower / Buffer Amplifier</a:t>
            </a:r>
            <a:endParaRPr lang="en-US" altLang="en-US" sz="4400"/>
          </a:p>
        </p:txBody>
      </p:sp>
      <p:sp>
        <p:nvSpPr>
          <p:cNvPr id="12292" name="TextBox 1"/>
          <p:cNvSpPr txBox="1">
            <a:spLocks noChangeArrowheads="1"/>
          </p:cNvSpPr>
          <p:nvPr/>
        </p:nvSpPr>
        <p:spPr bwMode="auto">
          <a:xfrm>
            <a:off x="2528888" y="4552950"/>
            <a:ext cx="255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t>V</a:t>
            </a:r>
            <a:r>
              <a:rPr lang="en-US" altLang="en-US" sz="2400" baseline="-25000"/>
              <a:t>o</a:t>
            </a:r>
            <a:r>
              <a:rPr lang="en-US" altLang="en-US" sz="2400"/>
              <a:t> = V</a:t>
            </a:r>
            <a:r>
              <a:rPr lang="en-US" altLang="en-US" sz="2400" baseline="-25000"/>
              <a:t>i</a:t>
            </a:r>
          </a:p>
          <a:p>
            <a:pPr algn="ctr" eaLnBrk="1" hangingPunct="1">
              <a:spcBef>
                <a:spcPct val="0"/>
              </a:spcBef>
              <a:buFontTx/>
              <a:buNone/>
            </a:pPr>
            <a:r>
              <a:rPr lang="en-US" altLang="en-US" sz="2400"/>
              <a:t>Hence, gain = 1</a:t>
            </a:r>
          </a:p>
        </p:txBody>
      </p:sp>
      <p:sp>
        <p:nvSpPr>
          <p:cNvPr id="2" name="Date Placeholder 1"/>
          <p:cNvSpPr>
            <a:spLocks noGrp="1"/>
          </p:cNvSpPr>
          <p:nvPr>
            <p:ph type="dt" sz="half" idx="10"/>
          </p:nvPr>
        </p:nvSpPr>
        <p:spPr/>
        <p:txBody>
          <a:bodyPr/>
          <a:lstStyle/>
          <a:p>
            <a:pPr>
              <a:defRPr/>
            </a:pPr>
            <a:fld id="{793D277B-26E6-423F-AF0A-D2A929D40502}"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l="57831"/>
          <a:stretch>
            <a:fillRect/>
          </a:stretch>
        </p:blipFill>
        <p:spPr bwMode="auto">
          <a:xfrm>
            <a:off x="282575" y="1066800"/>
            <a:ext cx="39497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4400" b="1"/>
              <a:t>Summing Amplifier</a:t>
            </a:r>
            <a:endParaRPr lang="en-US" altLang="en-US" sz="4400"/>
          </a:p>
        </p:txBody>
      </p:sp>
      <p:pic>
        <p:nvPicPr>
          <p:cNvPr id="13316"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t="16695" r="57774"/>
          <a:stretch>
            <a:fillRect/>
          </a:stretch>
        </p:blipFill>
        <p:spPr bwMode="auto">
          <a:xfrm>
            <a:off x="4648200" y="1600200"/>
            <a:ext cx="40417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2"/>
          <p:cNvSpPr txBox="1">
            <a:spLocks noChangeArrowheads="1"/>
          </p:cNvSpPr>
          <p:nvPr/>
        </p:nvSpPr>
        <p:spPr bwMode="auto">
          <a:xfrm>
            <a:off x="5181600" y="2057400"/>
            <a:ext cx="312737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t>i</a:t>
            </a:r>
            <a:r>
              <a:rPr lang="en-US" altLang="en-US" sz="2800" baseline="-25000"/>
              <a:t>1</a:t>
            </a:r>
            <a:r>
              <a:rPr lang="en-US" altLang="en-US" sz="2800"/>
              <a:t> + i</a:t>
            </a:r>
            <a:r>
              <a:rPr lang="en-US" altLang="en-US" sz="2800" baseline="-25000"/>
              <a:t>2</a:t>
            </a:r>
            <a:r>
              <a:rPr lang="en-US" altLang="en-US" sz="2800"/>
              <a:t> + i</a:t>
            </a:r>
            <a:r>
              <a:rPr lang="en-US" altLang="en-US" sz="2800" baseline="-25000"/>
              <a:t>3</a:t>
            </a:r>
            <a:r>
              <a:rPr lang="en-US" altLang="en-US" sz="2800"/>
              <a:t> – i</a:t>
            </a:r>
            <a:r>
              <a:rPr lang="en-US" altLang="en-US" sz="2800" baseline="-25000"/>
              <a:t>4</a:t>
            </a:r>
            <a:r>
              <a:rPr lang="en-US" altLang="en-US" sz="2800"/>
              <a:t> – 0 = 0</a:t>
            </a:r>
          </a:p>
        </p:txBody>
      </p:sp>
      <p:sp>
        <p:nvSpPr>
          <p:cNvPr id="13319" name="TextBox 1"/>
          <p:cNvSpPr txBox="1">
            <a:spLocks noChangeArrowheads="1"/>
          </p:cNvSpPr>
          <p:nvPr/>
        </p:nvSpPr>
        <p:spPr bwMode="auto">
          <a:xfrm>
            <a:off x="304800" y="4191000"/>
            <a:ext cx="86868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t>Example </a:t>
            </a:r>
          </a:p>
          <a:p>
            <a:pPr eaLnBrk="1" hangingPunct="1">
              <a:spcBef>
                <a:spcPct val="0"/>
              </a:spcBef>
              <a:buFontTx/>
              <a:buNone/>
            </a:pPr>
            <a:endParaRPr lang="en-US" altLang="en-US" sz="2400"/>
          </a:p>
          <a:p>
            <a:pPr eaLnBrk="1" hangingPunct="1">
              <a:spcBef>
                <a:spcPct val="0"/>
              </a:spcBef>
              <a:buFontTx/>
              <a:buNone/>
            </a:pPr>
            <a:r>
              <a:rPr lang="en-US" altLang="en-US" sz="2400"/>
              <a:t>Design a summing amplifier as shown in figure to produce a specific output signal, such that </a:t>
            </a:r>
            <a:r>
              <a:rPr lang="en-US" altLang="en-US" sz="2400" b="1">
                <a:solidFill>
                  <a:srgbClr val="0070C0"/>
                </a:solidFill>
              </a:rPr>
              <a:t>v</a:t>
            </a:r>
            <a:r>
              <a:rPr lang="en-US" altLang="en-US" sz="2400" b="1" baseline="-25000">
                <a:solidFill>
                  <a:srgbClr val="0070C0"/>
                </a:solidFill>
              </a:rPr>
              <a:t>o</a:t>
            </a:r>
            <a:r>
              <a:rPr lang="en-US" altLang="en-US" sz="2400" b="1">
                <a:solidFill>
                  <a:srgbClr val="0070C0"/>
                </a:solidFill>
              </a:rPr>
              <a:t> = 1.25 – 2.5 cos </a:t>
            </a:r>
            <a:r>
              <a:rPr lang="en-US" altLang="en-US" sz="2400" b="1" i="1">
                <a:solidFill>
                  <a:srgbClr val="0070C0"/>
                </a:solidFill>
                <a:sym typeface="Symbol" panose="05050102010706020507" pitchFamily="18" charset="2"/>
              </a:rPr>
              <a:t></a:t>
            </a:r>
            <a:r>
              <a:rPr lang="en-US" altLang="en-US" sz="2400" b="1">
                <a:solidFill>
                  <a:srgbClr val="0070C0"/>
                </a:solidFill>
                <a:sym typeface="Symbol" panose="05050102010706020507" pitchFamily="18" charset="2"/>
              </a:rPr>
              <a:t>t </a:t>
            </a:r>
            <a:r>
              <a:rPr lang="en-US" altLang="en-US" sz="2400">
                <a:sym typeface="Symbol" panose="05050102010706020507" pitchFamily="18" charset="2"/>
              </a:rPr>
              <a:t>volt. Assume the input signals are </a:t>
            </a:r>
            <a:r>
              <a:rPr lang="en-US" altLang="en-US" sz="2400" b="1">
                <a:solidFill>
                  <a:srgbClr val="0070C0"/>
                </a:solidFill>
                <a:sym typeface="Symbol" panose="05050102010706020507" pitchFamily="18" charset="2"/>
              </a:rPr>
              <a:t>v</a:t>
            </a:r>
            <a:r>
              <a:rPr lang="en-US" altLang="en-US" sz="2400" b="1" baseline="-25000">
                <a:solidFill>
                  <a:srgbClr val="0070C0"/>
                </a:solidFill>
                <a:sym typeface="Symbol" panose="05050102010706020507" pitchFamily="18" charset="2"/>
              </a:rPr>
              <a:t>I1</a:t>
            </a:r>
            <a:r>
              <a:rPr lang="en-US" altLang="en-US" sz="2400" b="1">
                <a:solidFill>
                  <a:srgbClr val="0070C0"/>
                </a:solidFill>
                <a:sym typeface="Symbol" panose="05050102010706020507" pitchFamily="18" charset="2"/>
              </a:rPr>
              <a:t> = -1.0 V, v</a:t>
            </a:r>
            <a:r>
              <a:rPr lang="en-US" altLang="en-US" sz="2400" b="1" baseline="-25000">
                <a:solidFill>
                  <a:srgbClr val="0070C0"/>
                </a:solidFill>
                <a:sym typeface="Symbol" panose="05050102010706020507" pitchFamily="18" charset="2"/>
              </a:rPr>
              <a:t>I2</a:t>
            </a:r>
            <a:r>
              <a:rPr lang="en-US" altLang="en-US" sz="2400" b="1">
                <a:solidFill>
                  <a:srgbClr val="0070C0"/>
                </a:solidFill>
                <a:sym typeface="Symbol" panose="05050102010706020507" pitchFamily="18" charset="2"/>
              </a:rPr>
              <a:t>  = 0.5 </a:t>
            </a:r>
            <a:r>
              <a:rPr lang="en-US" altLang="en-US" sz="2400" b="1">
                <a:solidFill>
                  <a:srgbClr val="0070C0"/>
                </a:solidFill>
              </a:rPr>
              <a:t>cos </a:t>
            </a:r>
            <a:r>
              <a:rPr lang="en-US" altLang="en-US" sz="2400" b="1" i="1">
                <a:solidFill>
                  <a:srgbClr val="0070C0"/>
                </a:solidFill>
                <a:sym typeface="Symbol" panose="05050102010706020507" pitchFamily="18" charset="2"/>
              </a:rPr>
              <a:t></a:t>
            </a:r>
            <a:r>
              <a:rPr lang="en-US" altLang="en-US" sz="2400" b="1">
                <a:solidFill>
                  <a:srgbClr val="0070C0"/>
                </a:solidFill>
                <a:sym typeface="Symbol" panose="05050102010706020507" pitchFamily="18" charset="2"/>
              </a:rPr>
              <a:t>t </a:t>
            </a:r>
            <a:r>
              <a:rPr lang="en-US" altLang="en-US" sz="2400">
                <a:sym typeface="Symbol" panose="05050102010706020507" pitchFamily="18" charset="2"/>
              </a:rPr>
              <a:t>volt. Assume the feedback resistance R</a:t>
            </a:r>
            <a:r>
              <a:rPr lang="en-US" altLang="en-US" sz="2400" baseline="-25000">
                <a:sym typeface="Symbol" panose="05050102010706020507" pitchFamily="18" charset="2"/>
              </a:rPr>
              <a:t>F</a:t>
            </a:r>
            <a:r>
              <a:rPr lang="en-US" altLang="en-US" sz="2400">
                <a:sym typeface="Symbol" panose="05050102010706020507" pitchFamily="18" charset="2"/>
              </a:rPr>
              <a:t> = 10 k</a:t>
            </a:r>
            <a:endParaRPr lang="en-US" altLang="en-US" sz="2400" baseline="-25000"/>
          </a:p>
        </p:txBody>
      </p:sp>
      <p:sp>
        <p:nvSpPr>
          <p:cNvPr id="2" name="Date Placeholder 1"/>
          <p:cNvSpPr>
            <a:spLocks noGrp="1"/>
          </p:cNvSpPr>
          <p:nvPr>
            <p:ph type="dt" sz="half" idx="10"/>
          </p:nvPr>
        </p:nvSpPr>
        <p:spPr/>
        <p:txBody>
          <a:bodyPr/>
          <a:lstStyle/>
          <a:p>
            <a:pPr>
              <a:defRPr/>
            </a:pPr>
            <a:fld id="{AFE2CABC-4949-4D65-8499-695F050B8FF8}"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16</a:t>
            </a:fld>
            <a:endParaRPr lang="en-US" altLang="en-US"/>
          </a:p>
        </p:txBody>
      </p:sp>
      <p:pic>
        <p:nvPicPr>
          <p:cNvPr id="645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051175"/>
            <a:ext cx="1428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178968"/>
            <a:ext cx="422134" cy="250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17</a:t>
            </a:fld>
            <a:endParaRPr lang="en-US" altLang="en-US"/>
          </a:p>
        </p:txBody>
      </p:sp>
    </p:spTree>
    <p:extLst>
      <p:ext uri="{BB962C8B-B14F-4D97-AF65-F5344CB8AC3E}">
        <p14:creationId xmlns:p14="http://schemas.microsoft.com/office/powerpoint/2010/main" val="517956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spect="1" noMove="1" noResize="1" noEditPoints="1" noAdjustHandles="1" noChangeArrowheads="1" noChangeShapeType="1" noTextEdit="1"/>
          </p:cNvSpPr>
          <p:nvPr/>
        </p:nvSpPr>
        <p:spPr>
          <a:xfrm>
            <a:off x="1447800" y="1183239"/>
            <a:ext cx="5791200" cy="645561"/>
          </a:xfrm>
          <a:prstGeom prst="rect">
            <a:avLst/>
          </a:prstGeom>
          <a:blipFill rotWithShape="1">
            <a:blip r:embed="rId3" cstate="print"/>
            <a:stretch>
              <a:fillRect/>
            </a:stretch>
          </a:blipFill>
        </p:spPr>
        <p:txBody>
          <a:bodyPr/>
          <a:lstStyle/>
          <a:p>
            <a:pPr>
              <a:defRPr/>
            </a:pPr>
            <a:r>
              <a:rPr lang="en-US">
                <a:noFill/>
                <a:cs typeface="Arial" charset="0"/>
              </a:rPr>
              <a:t> </a:t>
            </a:r>
          </a:p>
        </p:txBody>
      </p:sp>
      <p:sp>
        <p:nvSpPr>
          <p:cNvPr id="5" name="Rectangle 4"/>
          <p:cNvSpPr>
            <a:spLocks noRot="1" noChangeAspect="1" noMove="1" noResize="1" noEditPoints="1" noAdjustHandles="1" noChangeArrowheads="1" noChangeShapeType="1" noTextEdit="1"/>
          </p:cNvSpPr>
          <p:nvPr/>
        </p:nvSpPr>
        <p:spPr>
          <a:xfrm>
            <a:off x="832546" y="1899386"/>
            <a:ext cx="5105400" cy="640303"/>
          </a:xfrm>
          <a:prstGeom prst="rect">
            <a:avLst/>
          </a:prstGeom>
          <a:blipFill rotWithShape="1">
            <a:blip r:embed="rId4" cstate="print"/>
            <a:stretch>
              <a:fillRect/>
            </a:stretch>
          </a:blipFill>
        </p:spPr>
        <p:txBody>
          <a:bodyPr/>
          <a:lstStyle/>
          <a:p>
            <a:pPr>
              <a:defRPr/>
            </a:pPr>
            <a:r>
              <a:rPr lang="en-US">
                <a:noFill/>
                <a:cs typeface="Arial" charset="0"/>
              </a:rPr>
              <a:t> </a:t>
            </a:r>
          </a:p>
        </p:txBody>
      </p:sp>
      <p:sp>
        <p:nvSpPr>
          <p:cNvPr id="6" name="Rectangle 5"/>
          <p:cNvSpPr>
            <a:spLocks noRot="1" noChangeAspect="1" noMove="1" noResize="1" noEditPoints="1" noAdjustHandles="1" noChangeArrowheads="1" noChangeShapeType="1" noTextEdit="1"/>
          </p:cNvSpPr>
          <p:nvPr/>
        </p:nvSpPr>
        <p:spPr>
          <a:xfrm>
            <a:off x="838200" y="2620136"/>
            <a:ext cx="5410200" cy="645561"/>
          </a:xfrm>
          <a:prstGeom prst="rect">
            <a:avLst/>
          </a:prstGeom>
          <a:blipFill rotWithShape="1">
            <a:blip r:embed="rId5" cstate="print"/>
            <a:stretch>
              <a:fillRect/>
            </a:stretch>
          </a:blipFill>
        </p:spPr>
        <p:txBody>
          <a:bodyPr/>
          <a:lstStyle/>
          <a:p>
            <a:pPr>
              <a:defRPr/>
            </a:pPr>
            <a:r>
              <a:rPr lang="en-US">
                <a:noFill/>
                <a:cs typeface="Arial" charset="0"/>
              </a:rPr>
              <a:t> </a:t>
            </a:r>
          </a:p>
        </p:txBody>
      </p:sp>
      <p:sp>
        <p:nvSpPr>
          <p:cNvPr id="7" name="Rectangle 6"/>
          <p:cNvSpPr>
            <a:spLocks noRot="1" noChangeAspect="1" noMove="1" noResize="1" noEditPoints="1" noAdjustHandles="1" noChangeArrowheads="1" noChangeShapeType="1" noTextEdit="1"/>
          </p:cNvSpPr>
          <p:nvPr/>
        </p:nvSpPr>
        <p:spPr>
          <a:xfrm>
            <a:off x="533400" y="3516868"/>
            <a:ext cx="6553200" cy="369332"/>
          </a:xfrm>
          <a:prstGeom prst="rect">
            <a:avLst/>
          </a:prstGeom>
          <a:blipFill rotWithShape="1">
            <a:blip r:embed="rId6" cstate="print"/>
            <a:stretch>
              <a:fillRect l="-837" t="-8197" r="-186" b="-24590"/>
            </a:stretch>
          </a:blipFill>
        </p:spPr>
        <p:txBody>
          <a:bodyPr/>
          <a:lstStyle/>
          <a:p>
            <a:pPr>
              <a:defRPr/>
            </a:pPr>
            <a:r>
              <a:rPr lang="en-US">
                <a:noFill/>
                <a:cs typeface="Arial" charset="0"/>
              </a:rPr>
              <a:t> </a:t>
            </a:r>
          </a:p>
        </p:txBody>
      </p:sp>
      <p:grpSp>
        <p:nvGrpSpPr>
          <p:cNvPr id="14342" name="Group 7"/>
          <p:cNvGrpSpPr>
            <a:grpSpLocks/>
          </p:cNvGrpSpPr>
          <p:nvPr/>
        </p:nvGrpSpPr>
        <p:grpSpPr bwMode="auto">
          <a:xfrm>
            <a:off x="1252538" y="3978275"/>
            <a:ext cx="4935537" cy="593725"/>
            <a:chOff x="1066800" y="4343400"/>
            <a:chExt cx="4936671" cy="593624"/>
          </a:xfrm>
        </p:grpSpPr>
        <p:sp>
          <p:nvSpPr>
            <p:cNvPr id="9" name="Rectangle 8"/>
            <p:cNvSpPr>
              <a:spLocks noRot="1" noChangeAspect="1" noMove="1" noResize="1" noEditPoints="1" noAdjustHandles="1" noChangeArrowheads="1" noChangeShapeType="1" noTextEdit="1"/>
            </p:cNvSpPr>
            <p:nvPr/>
          </p:nvSpPr>
          <p:spPr>
            <a:xfrm>
              <a:off x="2313213" y="4343400"/>
              <a:ext cx="3690258" cy="554960"/>
            </a:xfrm>
            <a:prstGeom prst="rect">
              <a:avLst/>
            </a:prstGeom>
            <a:blipFill rotWithShape="1">
              <a:blip r:embed="rId7" cstate="print"/>
              <a:stretch>
                <a:fillRect/>
              </a:stretch>
            </a:blipFill>
          </p:spPr>
          <p:txBody>
            <a:bodyPr/>
            <a:lstStyle/>
            <a:p>
              <a:pPr>
                <a:defRPr/>
              </a:pPr>
              <a:r>
                <a:rPr lang="en-US">
                  <a:noFill/>
                  <a:cs typeface="Arial" charset="0"/>
                </a:rPr>
                <a:t> </a:t>
              </a:r>
            </a:p>
          </p:txBody>
        </p:sp>
        <p:sp>
          <p:nvSpPr>
            <p:cNvPr id="10" name="Rectangle 9"/>
            <p:cNvSpPr>
              <a:spLocks noRot="1" noChangeAspect="1" noMove="1" noResize="1" noEditPoints="1" noAdjustHandles="1" noChangeArrowheads="1" noChangeShapeType="1" noTextEdit="1"/>
            </p:cNvSpPr>
            <p:nvPr/>
          </p:nvSpPr>
          <p:spPr>
            <a:xfrm>
              <a:off x="1066800" y="4343400"/>
              <a:ext cx="1116716" cy="593624"/>
            </a:xfrm>
            <a:prstGeom prst="rect">
              <a:avLst/>
            </a:prstGeom>
            <a:blipFill rotWithShape="1">
              <a:blip r:embed="rId8" cstate="print"/>
              <a:stretch>
                <a:fillRect/>
              </a:stretch>
            </a:blipFill>
          </p:spPr>
          <p:txBody>
            <a:bodyPr/>
            <a:lstStyle/>
            <a:p>
              <a:pPr>
                <a:defRPr/>
              </a:pPr>
              <a:r>
                <a:rPr lang="en-US">
                  <a:noFill/>
                  <a:cs typeface="Arial" charset="0"/>
                </a:rPr>
                <a:t> </a:t>
              </a:r>
            </a:p>
          </p:txBody>
        </p:sp>
      </p:grpSp>
      <p:sp>
        <p:nvSpPr>
          <p:cNvPr id="11" name="Rectangle 10"/>
          <p:cNvSpPr>
            <a:spLocks noRot="1" noChangeAspect="1" noMove="1" noResize="1" noEditPoints="1" noAdjustHandles="1" noChangeArrowheads="1" noChangeShapeType="1" noTextEdit="1"/>
          </p:cNvSpPr>
          <p:nvPr/>
        </p:nvSpPr>
        <p:spPr>
          <a:xfrm>
            <a:off x="457200" y="4736068"/>
            <a:ext cx="6858000" cy="369332"/>
          </a:xfrm>
          <a:prstGeom prst="rect">
            <a:avLst/>
          </a:prstGeom>
          <a:blipFill rotWithShape="1">
            <a:blip r:embed="rId9" cstate="print"/>
            <a:stretch>
              <a:fillRect l="-711" t="-8197" r="-533" b="-24590"/>
            </a:stretch>
          </a:blipFill>
        </p:spPr>
        <p:txBody>
          <a:bodyPr/>
          <a:lstStyle/>
          <a:p>
            <a:pPr>
              <a:defRPr/>
            </a:pPr>
            <a:r>
              <a:rPr lang="en-US">
                <a:noFill/>
                <a:cs typeface="Arial" charset="0"/>
              </a:rPr>
              <a:t> </a:t>
            </a:r>
          </a:p>
        </p:txBody>
      </p:sp>
      <p:grpSp>
        <p:nvGrpSpPr>
          <p:cNvPr id="14344" name="Group 11"/>
          <p:cNvGrpSpPr>
            <a:grpSpLocks/>
          </p:cNvGrpSpPr>
          <p:nvPr/>
        </p:nvGrpSpPr>
        <p:grpSpPr bwMode="auto">
          <a:xfrm>
            <a:off x="609600" y="5221288"/>
            <a:ext cx="7924800" cy="1027112"/>
            <a:chOff x="457200" y="5638800"/>
            <a:chExt cx="7620966" cy="645561"/>
          </a:xfrm>
        </p:grpSpPr>
        <p:sp>
          <p:nvSpPr>
            <p:cNvPr id="13" name="Rectangle 12"/>
            <p:cNvSpPr>
              <a:spLocks noRot="1" noChangeAspect="1" noMove="1" noResize="1" noEditPoints="1" noAdjustHandles="1" noChangeArrowheads="1" noChangeShapeType="1" noTextEdit="1"/>
            </p:cNvSpPr>
            <p:nvPr/>
          </p:nvSpPr>
          <p:spPr>
            <a:xfrm>
              <a:off x="457200" y="5638800"/>
              <a:ext cx="2928046" cy="645561"/>
            </a:xfrm>
            <a:prstGeom prst="rect">
              <a:avLst/>
            </a:prstGeom>
            <a:blipFill rotWithShape="1">
              <a:blip r:embed="rId10" cstate="print"/>
              <a:stretch>
                <a:fillRect/>
              </a:stretch>
            </a:blipFill>
          </p:spPr>
          <p:txBody>
            <a:bodyPr/>
            <a:lstStyle/>
            <a:p>
              <a:pPr>
                <a:defRPr/>
              </a:pPr>
              <a:r>
                <a:rPr lang="en-US">
                  <a:noFill/>
                  <a:cs typeface="Arial" charset="0"/>
                </a:rPr>
                <a:t> </a:t>
              </a:r>
            </a:p>
          </p:txBody>
        </p:sp>
        <p:sp>
          <p:nvSpPr>
            <p:cNvPr id="14" name="Rectangle 13"/>
            <p:cNvSpPr>
              <a:spLocks noRot="1" noChangeAspect="1" noMove="1" noResize="1" noEditPoints="1" noAdjustHandles="1" noChangeArrowheads="1" noChangeShapeType="1" noTextEdit="1"/>
            </p:cNvSpPr>
            <p:nvPr/>
          </p:nvSpPr>
          <p:spPr>
            <a:xfrm>
              <a:off x="3543300" y="5638800"/>
              <a:ext cx="4534866" cy="559961"/>
            </a:xfrm>
            <a:prstGeom prst="rect">
              <a:avLst/>
            </a:prstGeom>
            <a:blipFill rotWithShape="1">
              <a:blip r:embed="rId11" cstate="print"/>
              <a:stretch>
                <a:fillRect/>
              </a:stretch>
            </a:blipFill>
          </p:spPr>
          <p:txBody>
            <a:bodyPr/>
            <a:lstStyle/>
            <a:p>
              <a:pPr>
                <a:defRPr/>
              </a:pPr>
              <a:r>
                <a:rPr lang="en-US">
                  <a:noFill/>
                  <a:cs typeface="Arial" charset="0"/>
                </a:rPr>
                <a:t> </a:t>
              </a:r>
            </a:p>
          </p:txBody>
        </p:sp>
      </p:grpSp>
      <p:sp>
        <p:nvSpPr>
          <p:cNvPr id="14345" name="Rectangle 14"/>
          <p:cNvSpPr>
            <a:spLocks noChangeArrowheads="1"/>
          </p:cNvSpPr>
          <p:nvPr/>
        </p:nvSpPr>
        <p:spPr bwMode="auto">
          <a:xfrm>
            <a:off x="457200" y="457200"/>
            <a:ext cx="2527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200"/>
              </a:spcBef>
              <a:buFontTx/>
              <a:buNone/>
            </a:pPr>
            <a:r>
              <a:rPr lang="en-US" altLang="en-US" sz="1800" b="1">
                <a:solidFill>
                  <a:srgbClr val="000000"/>
                </a:solidFill>
                <a:cs typeface="Times New Roman" panose="02020603050405020304" pitchFamily="18" charset="0"/>
              </a:rPr>
              <a:t>Solution:</a:t>
            </a:r>
            <a:r>
              <a:rPr lang="en-US" altLang="en-US" sz="1800">
                <a:solidFill>
                  <a:srgbClr val="000000"/>
                </a:solidFill>
                <a:cs typeface="Times New Roman" panose="02020603050405020304" pitchFamily="18" charset="0"/>
              </a:rPr>
              <a:t> output voltage </a:t>
            </a:r>
            <a:endParaRPr lang="en-US" altLang="en-US" sz="120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CE394163-5849-4675-8605-D60C7C06EDA4}"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8" name="Slide Number Placeholder 7"/>
          <p:cNvSpPr>
            <a:spLocks noGrp="1"/>
          </p:cNvSpPr>
          <p:nvPr>
            <p:ph type="sldNum" sz="quarter" idx="12"/>
          </p:nvPr>
        </p:nvSpPr>
        <p:spPr/>
        <p:txBody>
          <a:bodyPr/>
          <a:lstStyle/>
          <a:p>
            <a:fld id="{6141F291-FE10-492F-8757-BB5039B973CC}" type="slidenum">
              <a:rPr lang="en-US" altLang="en-US" smtClean="0"/>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Difference Amplifier</a:t>
            </a:r>
          </a:p>
        </p:txBody>
      </p:sp>
      <p:pic>
        <p:nvPicPr>
          <p:cNvPr id="153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371600"/>
            <a:ext cx="4748213" cy="3581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4" name="TextBox 3"/>
          <p:cNvSpPr txBox="1">
            <a:spLocks noChangeArrowheads="1"/>
          </p:cNvSpPr>
          <p:nvPr/>
        </p:nvSpPr>
        <p:spPr bwMode="auto">
          <a:xfrm>
            <a:off x="2590800" y="5624513"/>
            <a:ext cx="415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https://nptel.ac.in/courses/117107094/12</a:t>
            </a:r>
          </a:p>
        </p:txBody>
      </p:sp>
      <p:sp>
        <p:nvSpPr>
          <p:cNvPr id="2" name="Date Placeholder 1"/>
          <p:cNvSpPr>
            <a:spLocks noGrp="1"/>
          </p:cNvSpPr>
          <p:nvPr>
            <p:ph type="dt" sz="half" idx="10"/>
          </p:nvPr>
        </p:nvSpPr>
        <p:spPr/>
        <p:txBody>
          <a:bodyPr/>
          <a:lstStyle/>
          <a:p>
            <a:pPr>
              <a:defRPr/>
            </a:pPr>
            <a:fld id="{2B9D6C9B-B891-4048-A2D6-CF5F86462AAE}"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639762"/>
          </a:xfrm>
        </p:spPr>
        <p:txBody>
          <a:bodyPr/>
          <a:lstStyle/>
          <a:p>
            <a:r>
              <a:rPr lang="en-US" altLang="en-US" dirty="0" smtClean="0"/>
              <a:t>Lesson Plan</a:t>
            </a:r>
          </a:p>
        </p:txBody>
      </p:sp>
      <p:sp>
        <p:nvSpPr>
          <p:cNvPr id="2" name="Date Placeholder 1"/>
          <p:cNvSpPr>
            <a:spLocks noGrp="1"/>
          </p:cNvSpPr>
          <p:nvPr>
            <p:ph type="dt" sz="half" idx="10"/>
          </p:nvPr>
        </p:nvSpPr>
        <p:spPr/>
        <p:txBody>
          <a:bodyPr/>
          <a:lstStyle/>
          <a:p>
            <a:pPr>
              <a:defRPr/>
            </a:pPr>
            <a:fld id="{9AD85974-1322-4A77-A132-46138CF4C88F}"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2</a:t>
            </a:fld>
            <a:endParaRPr lang="en-US" alt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152400" y="869948"/>
            <a:ext cx="8686800" cy="548640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304800" y="533400"/>
            <a:ext cx="8229600" cy="4525963"/>
          </a:xfrm>
        </p:spPr>
        <p:txBody>
          <a:bodyPr/>
          <a:lstStyle/>
          <a:p>
            <a:r>
              <a:rPr lang="en-US" altLang="en-US" dirty="0" smtClean="0"/>
              <a:t>Since there are two inputs superposition theorem can be used to find the output voltage. When </a:t>
            </a:r>
            <a:r>
              <a:rPr lang="en-US" altLang="en-US" dirty="0" err="1" smtClean="0"/>
              <a:t>V</a:t>
            </a:r>
            <a:r>
              <a:rPr lang="en-US" altLang="en-US" baseline="-25000" dirty="0" err="1" smtClean="0"/>
              <a:t>b</a:t>
            </a:r>
            <a:r>
              <a:rPr lang="en-US" altLang="en-US" dirty="0" smtClean="0"/>
              <a:t>= 0, then the circuit becomes inverting amplifier, hence the output due to </a:t>
            </a:r>
            <a:r>
              <a:rPr lang="en-US" altLang="en-US" dirty="0" err="1" smtClean="0"/>
              <a:t>V</a:t>
            </a:r>
            <a:r>
              <a:rPr lang="en-US" altLang="en-US" baseline="-25000" dirty="0" err="1" smtClean="0"/>
              <a:t>a</a:t>
            </a:r>
            <a:r>
              <a:rPr lang="en-US" altLang="en-US" dirty="0" smtClean="0"/>
              <a:t> only is</a:t>
            </a:r>
          </a:p>
          <a:p>
            <a:r>
              <a:rPr lang="en-US" altLang="en-US" dirty="0" smtClean="0"/>
              <a:t>V</a:t>
            </a:r>
            <a:r>
              <a:rPr lang="en-US" altLang="en-US" baseline="-25000" dirty="0" smtClean="0"/>
              <a:t>o(a)</a:t>
            </a:r>
            <a:r>
              <a:rPr lang="en-US" altLang="en-US" dirty="0" smtClean="0"/>
              <a:t> = -(</a:t>
            </a:r>
            <a:r>
              <a:rPr lang="en-US" altLang="en-US" dirty="0" err="1" smtClean="0"/>
              <a:t>R</a:t>
            </a:r>
            <a:r>
              <a:rPr lang="en-US" altLang="en-US" baseline="-25000" dirty="0" err="1" smtClean="0"/>
              <a:t>f</a:t>
            </a:r>
            <a:r>
              <a:rPr lang="en-US" altLang="en-US" dirty="0" smtClean="0"/>
              <a:t> / R</a:t>
            </a:r>
            <a:r>
              <a:rPr lang="en-US" altLang="en-US" baseline="-25000" dirty="0" smtClean="0"/>
              <a:t>1</a:t>
            </a:r>
            <a:r>
              <a:rPr lang="en-US" altLang="en-US" dirty="0" smtClean="0"/>
              <a:t>) </a:t>
            </a:r>
            <a:r>
              <a:rPr lang="en-US" altLang="en-US" dirty="0" err="1" smtClean="0"/>
              <a:t>V</a:t>
            </a:r>
            <a:r>
              <a:rPr lang="en-US" altLang="en-US" baseline="-25000" dirty="0" err="1" smtClean="0"/>
              <a:t>a</a:t>
            </a:r>
            <a:endParaRPr lang="en-US" altLang="en-US" dirty="0" smtClean="0"/>
          </a:p>
          <a:p>
            <a:r>
              <a:rPr lang="en-US" altLang="en-US" dirty="0" smtClean="0"/>
              <a:t>Similarly when, </a:t>
            </a:r>
            <a:r>
              <a:rPr lang="en-US" altLang="en-US" dirty="0" err="1" smtClean="0"/>
              <a:t>V</a:t>
            </a:r>
            <a:r>
              <a:rPr lang="en-US" altLang="en-US" baseline="-25000" dirty="0" err="1" smtClean="0"/>
              <a:t>a</a:t>
            </a:r>
            <a:r>
              <a:rPr lang="en-US" altLang="en-US" dirty="0" smtClean="0"/>
              <a:t> = 0, the configuration is a non-inverting amplifier having a voltage divided network at the non-inverting input</a:t>
            </a:r>
          </a:p>
          <a:p>
            <a:endParaRPr lang="en-US" altLang="en-US" dirty="0" smtClean="0"/>
          </a:p>
        </p:txBody>
      </p:sp>
      <p:sp>
        <p:nvSpPr>
          <p:cNvPr id="2" name="Date Placeholder 1"/>
          <p:cNvSpPr>
            <a:spLocks noGrp="1"/>
          </p:cNvSpPr>
          <p:nvPr>
            <p:ph type="dt" sz="half" idx="10"/>
          </p:nvPr>
        </p:nvSpPr>
        <p:spPr/>
        <p:txBody>
          <a:bodyPr/>
          <a:lstStyle/>
          <a:p>
            <a:pPr>
              <a:defRPr/>
            </a:pPr>
            <a:fld id="{5F429BB0-2570-4960-8A73-9565C05A4514}"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242888"/>
            <a:ext cx="4505325" cy="5219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2" name="TextBox 4"/>
          <p:cNvSpPr txBox="1">
            <a:spLocks noChangeArrowheads="1"/>
          </p:cNvSpPr>
          <p:nvPr/>
        </p:nvSpPr>
        <p:spPr bwMode="auto">
          <a:xfrm>
            <a:off x="1143000" y="5562600"/>
            <a:ext cx="708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a:t>Exaples</a:t>
            </a:r>
            <a:r>
              <a:rPr lang="en-US" altLang="en-US" sz="1800" dirty="0"/>
              <a:t>: https://nptel.ac.in/courses/117107094/12</a:t>
            </a:r>
          </a:p>
        </p:txBody>
      </p:sp>
      <p:sp>
        <p:nvSpPr>
          <p:cNvPr id="2" name="Date Placeholder 1"/>
          <p:cNvSpPr>
            <a:spLocks noGrp="1"/>
          </p:cNvSpPr>
          <p:nvPr>
            <p:ph type="dt" sz="half" idx="10"/>
          </p:nvPr>
        </p:nvSpPr>
        <p:spPr/>
        <p:txBody>
          <a:bodyPr/>
          <a:lstStyle/>
          <a:p>
            <a:pPr>
              <a:defRPr/>
            </a:pPr>
            <a:fld id="{510B60D7-77D4-41A0-AC93-AFC5CDA1AD1F}"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
            <a:ext cx="8229600" cy="1143000"/>
          </a:xfrm>
        </p:spPr>
        <p:txBody>
          <a:bodyPr/>
          <a:lstStyle/>
          <a:p>
            <a:r>
              <a:rPr lang="en-US" altLang="en-US" dirty="0" smtClean="0"/>
              <a:t>Instrumentation Amplifier</a:t>
            </a:r>
          </a:p>
        </p:txBody>
      </p:sp>
      <p:sp>
        <p:nvSpPr>
          <p:cNvPr id="18435" name="Content Placeholder 2"/>
          <p:cNvSpPr>
            <a:spLocks noGrp="1"/>
          </p:cNvSpPr>
          <p:nvPr>
            <p:ph idx="1"/>
          </p:nvPr>
        </p:nvSpPr>
        <p:spPr>
          <a:xfrm>
            <a:off x="304800" y="914400"/>
            <a:ext cx="8229600" cy="4525963"/>
          </a:xfrm>
        </p:spPr>
        <p:txBody>
          <a:bodyPr/>
          <a:lstStyle/>
          <a:p>
            <a:r>
              <a:rPr lang="en-US" altLang="en-US" dirty="0" smtClean="0"/>
              <a:t>Why IA?</a:t>
            </a:r>
          </a:p>
          <a:p>
            <a:pPr marL="0" indent="0">
              <a:buNone/>
            </a:pPr>
            <a:r>
              <a:rPr lang="en-US" altLang="en-US" dirty="0" smtClean="0"/>
              <a:t>-</a:t>
            </a:r>
            <a:r>
              <a:rPr lang="en-US" dirty="0"/>
              <a:t>An </a:t>
            </a:r>
            <a:r>
              <a:rPr lang="en-US" b="1" dirty="0"/>
              <a:t>instrumentation amplifier</a:t>
            </a:r>
            <a:r>
              <a:rPr lang="en-US" dirty="0"/>
              <a:t> is a differential </a:t>
            </a:r>
            <a:r>
              <a:rPr lang="en-US" b="1" dirty="0"/>
              <a:t>amplifier</a:t>
            </a:r>
            <a:r>
              <a:rPr lang="en-US" dirty="0"/>
              <a:t> optimized for high input impedance and high CMRR. An </a:t>
            </a:r>
            <a:r>
              <a:rPr lang="en-US" b="1" dirty="0"/>
              <a:t>instrumentation amplifier</a:t>
            </a:r>
            <a:r>
              <a:rPr lang="en-US" dirty="0"/>
              <a:t> is typically used in applications in which a small differential voltage and a large common mode voltage are the inputs</a:t>
            </a:r>
            <a:r>
              <a:rPr lang="en-US" dirty="0" smtClean="0"/>
              <a:t>.</a:t>
            </a:r>
          </a:p>
          <a:p>
            <a:pPr marL="0" indent="0">
              <a:buNone/>
            </a:pPr>
            <a:r>
              <a:rPr lang="en-US" altLang="en-US" dirty="0" smtClean="0"/>
              <a:t>-</a:t>
            </a:r>
            <a:r>
              <a:rPr lang="en-US" dirty="0"/>
              <a:t>An instrumentation amplifier is a type of differential amplifier that has been outfitted with input buffer amplifiers, which eliminate the need for input impedance matching and thus make the amplifier particularly suitable for use in measurement and test equipment.</a:t>
            </a:r>
            <a:endParaRPr lang="en-US" altLang="en-US" dirty="0" smtClean="0"/>
          </a:p>
        </p:txBody>
      </p:sp>
      <p:sp>
        <p:nvSpPr>
          <p:cNvPr id="2" name="Date Placeholder 1"/>
          <p:cNvSpPr>
            <a:spLocks noGrp="1"/>
          </p:cNvSpPr>
          <p:nvPr>
            <p:ph type="dt" sz="half" idx="10"/>
          </p:nvPr>
        </p:nvSpPr>
        <p:spPr/>
        <p:txBody>
          <a:bodyPr/>
          <a:lstStyle/>
          <a:p>
            <a:pPr>
              <a:defRPr/>
            </a:pPr>
            <a:fld id="{31FF736A-A0F5-4F3C-B30F-C58F1CD9E84F}"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many commercially available single chip instrumentation amplifiers in the market like AD 620. Several issues have to be taken into consideration for the design of a signal conditioning circuit. Linearity, sensitivity, loading effect, bandwidth, common mode rejection are the important issues that affect the performance of the signal conditioning circuits.</a:t>
            </a:r>
          </a:p>
          <a:p>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23</a:t>
            </a:fld>
            <a:endParaRPr lang="en-US" altLang="en-US"/>
          </a:p>
        </p:txBody>
      </p:sp>
    </p:spTree>
    <p:extLst>
      <p:ext uri="{BB962C8B-B14F-4D97-AF65-F5344CB8AC3E}">
        <p14:creationId xmlns:p14="http://schemas.microsoft.com/office/powerpoint/2010/main" val="2416413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24</a:t>
            </a:fld>
            <a:endParaRPr lang="en-US" altLang="en-US"/>
          </a:p>
        </p:txBody>
      </p:sp>
    </p:spTree>
    <p:extLst>
      <p:ext uri="{BB962C8B-B14F-4D97-AF65-F5344CB8AC3E}">
        <p14:creationId xmlns:p14="http://schemas.microsoft.com/office/powerpoint/2010/main" val="1470089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534400" cy="6001643"/>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It is basically a difference amplifier</a:t>
            </a:r>
          </a:p>
          <a:p>
            <a:pPr algn="just"/>
            <a:r>
              <a:rPr lang="en-US" sz="2400" dirty="0" smtClean="0">
                <a:latin typeface="Times New Roman" panose="02020603050405020304" pitchFamily="18" charset="0"/>
                <a:cs typeface="Times New Roman" panose="02020603050405020304" pitchFamily="18" charset="0"/>
              </a:rPr>
              <a:t>In many industrial and consumer applications – </a:t>
            </a:r>
            <a:r>
              <a:rPr lang="en-US" sz="2400" dirty="0" smtClean="0">
                <a:solidFill>
                  <a:srgbClr val="FF0000"/>
                </a:solidFill>
                <a:latin typeface="Times New Roman" panose="02020603050405020304" pitchFamily="18" charset="0"/>
                <a:cs typeface="Times New Roman" panose="02020603050405020304" pitchFamily="18" charset="0"/>
              </a:rPr>
              <a:t>Temperature , Pressure, flow </a:t>
            </a:r>
            <a:r>
              <a:rPr lang="en-US" sz="2400" dirty="0" smtClean="0">
                <a:latin typeface="Times New Roman" panose="02020603050405020304" pitchFamily="18" charset="0"/>
                <a:cs typeface="Times New Roman" panose="02020603050405020304" pitchFamily="18" charset="0"/>
              </a:rPr>
              <a:t>etc.</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is used to amplify low level output signal of transducer </a:t>
            </a:r>
          </a:p>
          <a:p>
            <a:pPr algn="just"/>
            <a:r>
              <a:rPr lang="en-US" sz="2400" b="1" dirty="0" smtClean="0">
                <a:latin typeface="Times New Roman" panose="02020603050405020304" pitchFamily="18" charset="0"/>
                <a:cs typeface="Times New Roman" panose="02020603050405020304" pitchFamily="18" charset="0"/>
              </a:rPr>
              <a:t>Requirement of IA:</a:t>
            </a:r>
          </a:p>
          <a:p>
            <a:pPr algn="just"/>
            <a:endParaRPr lang="en-US" sz="24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Precise low level signal amplification</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Low noise</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Low thermal drift</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High input impedance</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Accurate closed loop gain</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Low power dissipation</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High CMRR</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High Slew rate</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Monolithic IA are AD521/524/624/625/620 – AMP - 01</a:t>
            </a:r>
            <a:endParaRPr lang="en-US"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FC8354F5-B7B0-468B-A675-286AD193DEC6}" type="datetime1">
              <a:rPr lang="en-US" smtClean="0"/>
              <a:t>06/10/2022</a:t>
            </a:fld>
            <a:endParaRPr lang="en-US" dirty="0"/>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5" name="Slide Number Placeholder 4"/>
          <p:cNvSpPr>
            <a:spLocks noGrp="1"/>
          </p:cNvSpPr>
          <p:nvPr>
            <p:ph type="sldNum" sz="quarter" idx="12"/>
          </p:nvPr>
        </p:nvSpPr>
        <p:spPr/>
        <p:txBody>
          <a:bodyPr/>
          <a:lstStyle/>
          <a:p>
            <a:fld id="{6141F291-FE10-492F-8757-BB5039B973CC}" type="slidenum">
              <a:rPr lang="en-US" altLang="en-US" smtClean="0"/>
              <a:pPr/>
              <a:t>25</a:t>
            </a:fld>
            <a:endParaRPr lang="en-US" altLang="en-US"/>
          </a:p>
        </p:txBody>
      </p:sp>
    </p:spTree>
    <p:extLst>
      <p:ext uri="{BB962C8B-B14F-4D97-AF65-F5344CB8AC3E}">
        <p14:creationId xmlns:p14="http://schemas.microsoft.com/office/powerpoint/2010/main" val="3202148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Specifications</a:t>
            </a:r>
          </a:p>
        </p:txBody>
      </p:sp>
      <p:sp>
        <p:nvSpPr>
          <p:cNvPr id="19459" name="Content Placeholder 2"/>
          <p:cNvSpPr>
            <a:spLocks noGrp="1"/>
          </p:cNvSpPr>
          <p:nvPr>
            <p:ph idx="1"/>
          </p:nvPr>
        </p:nvSpPr>
        <p:spPr/>
        <p:txBody>
          <a:bodyPr/>
          <a:lstStyle/>
          <a:p>
            <a:r>
              <a:rPr lang="en-US" altLang="en-US" smtClean="0"/>
              <a:t>CMRR is a very important parameter for instrumentation circuit applications and it is desirable to use amplifiers of high CMRR when connected to instrumentation circuits. </a:t>
            </a:r>
          </a:p>
          <a:p>
            <a:r>
              <a:rPr lang="en-US" altLang="en-US" smtClean="0"/>
              <a:t>High Ri</a:t>
            </a:r>
          </a:p>
          <a:p>
            <a:r>
              <a:rPr lang="en-US" altLang="en-US" smtClean="0"/>
              <a:t>Low Ro</a:t>
            </a:r>
          </a:p>
          <a:p>
            <a:r>
              <a:rPr lang="en-US" altLang="en-US" smtClean="0"/>
              <a:t>Low offsets</a:t>
            </a:r>
          </a:p>
          <a:p>
            <a:r>
              <a:rPr lang="en-US" altLang="en-US" smtClean="0"/>
              <a:t>High gain</a:t>
            </a:r>
          </a:p>
        </p:txBody>
      </p:sp>
      <p:sp>
        <p:nvSpPr>
          <p:cNvPr id="2" name="Date Placeholder 1"/>
          <p:cNvSpPr>
            <a:spLocks noGrp="1"/>
          </p:cNvSpPr>
          <p:nvPr>
            <p:ph type="dt" sz="half" idx="10"/>
          </p:nvPr>
        </p:nvSpPr>
        <p:spPr/>
        <p:txBody>
          <a:bodyPr/>
          <a:lstStyle/>
          <a:p>
            <a:pPr>
              <a:defRPr/>
            </a:pPr>
            <a:fld id="{169C3288-49AC-4910-950B-8969422D6D6B}"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746125" y="685800"/>
            <a:ext cx="5045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t>3 Op Amp based diagram</a:t>
            </a:r>
          </a:p>
        </p:txBody>
      </p:sp>
      <p:pic>
        <p:nvPicPr>
          <p:cNvPr id="20483" name="Picture 5" descr="https://upload.wikimedia.org/wikipedia/commons/thumb/e/ed/Op-Amp_Instrumentation_Amplifier.svg/400px-Op-Amp_Instrumentation_Amplifier.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4724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AutoShape 8" descr="{\frac {V_{\mathrm {out} }}{V_{2}-V_{1}}}=\left(1+{2R_{1} \over R_{\mathrm {gain} }}\right){R_{3} \over R_{2}}"/>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2048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5181600"/>
            <a:ext cx="4403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6" name="TextBox 2"/>
          <p:cNvSpPr txBox="1">
            <a:spLocks noChangeArrowheads="1"/>
          </p:cNvSpPr>
          <p:nvPr/>
        </p:nvSpPr>
        <p:spPr bwMode="auto">
          <a:xfrm>
            <a:off x="746125" y="5029200"/>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The gain of the circuit is</a:t>
            </a:r>
          </a:p>
        </p:txBody>
      </p:sp>
      <p:sp>
        <p:nvSpPr>
          <p:cNvPr id="2" name="Date Placeholder 1"/>
          <p:cNvSpPr>
            <a:spLocks noGrp="1"/>
          </p:cNvSpPr>
          <p:nvPr>
            <p:ph type="dt" sz="half" idx="10"/>
          </p:nvPr>
        </p:nvSpPr>
        <p:spPr/>
        <p:txBody>
          <a:bodyPr/>
          <a:lstStyle/>
          <a:p>
            <a:pPr>
              <a:defRPr/>
            </a:pPr>
            <a:fld id="{C415F97A-C435-4613-9992-9E53860393E6}"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8052791" cy="468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6EDED589-D5AE-47DD-9A64-461FFC3A08F5}"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27025" y="533400"/>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t>The first stage is a balanced input, balanced output amplifier formed by A1 and A2 which amplifies the differential signal but passes the common mode signal without amplification. The</a:t>
            </a:r>
          </a:p>
          <a:p>
            <a:pPr eaLnBrk="1" hangingPunct="1">
              <a:spcBef>
                <a:spcPct val="0"/>
              </a:spcBef>
              <a:buFontTx/>
              <a:buNone/>
            </a:pPr>
            <a:r>
              <a:rPr lang="en-US" altLang="en-US" sz="2400" dirty="0"/>
              <a:t>second stage formed by A3 is a differential amplifier which largely removes the common mode signal.</a:t>
            </a:r>
          </a:p>
          <a:p>
            <a:pPr eaLnBrk="1" hangingPunct="1">
              <a:spcBef>
                <a:spcPct val="0"/>
              </a:spcBef>
              <a:buFontTx/>
              <a:buNone/>
            </a:pPr>
            <a:r>
              <a:rPr lang="en-US" altLang="en-US" sz="2400" dirty="0"/>
              <a:t>The voltage VO1 consists of two components, the voltage due to V1 and the voltage due to V2.</a:t>
            </a:r>
          </a:p>
          <a:p>
            <a:pPr eaLnBrk="1" hangingPunct="1">
              <a:spcBef>
                <a:spcPct val="0"/>
              </a:spcBef>
              <a:buFontTx/>
              <a:buNone/>
            </a:pPr>
            <a:r>
              <a:rPr lang="en-US" altLang="en-US" sz="2400" dirty="0"/>
              <a:t>If V2 = 0 then point a will be a virtual earth and amplifier A1 will act as a non inverting amplifier with a gain of</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71925"/>
            <a:ext cx="24352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Rectangle 3"/>
          <p:cNvSpPr>
            <a:spLocks noChangeArrowheads="1"/>
          </p:cNvSpPr>
          <p:nvPr/>
        </p:nvSpPr>
        <p:spPr bwMode="auto">
          <a:xfrm>
            <a:off x="228600" y="4953000"/>
            <a:ext cx="891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t>If V1 = 0 then point b will be a virtual earth and </a:t>
            </a:r>
            <a:r>
              <a:rPr lang="en-US" altLang="en-US" sz="2400" b="1" dirty="0">
                <a:solidFill>
                  <a:srgbClr val="FF0000"/>
                </a:solidFill>
              </a:rPr>
              <a:t>amplifier </a:t>
            </a:r>
            <a:r>
              <a:rPr lang="en-US" altLang="en-US" sz="2400" b="1" dirty="0" smtClean="0">
                <a:solidFill>
                  <a:srgbClr val="FF0000"/>
                </a:solidFill>
              </a:rPr>
              <a:t>A1 </a:t>
            </a:r>
            <a:r>
              <a:rPr lang="en-US" altLang="en-US" sz="2400" dirty="0"/>
              <a:t>will act as </a:t>
            </a:r>
            <a:r>
              <a:rPr lang="en-US" altLang="en-US" sz="2400" dirty="0" smtClean="0"/>
              <a:t>an </a:t>
            </a:r>
            <a:r>
              <a:rPr lang="en-US" altLang="en-US" sz="2400" dirty="0"/>
              <a:t>inverting amplifier with a gain of</a:t>
            </a:r>
          </a:p>
        </p:txBody>
      </p:sp>
      <p:pic>
        <p:nvPicPr>
          <p:cNvPr id="225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5943600"/>
            <a:ext cx="203041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A6FF0ADE-6852-4BF5-AD25-8AFD9B52D860}"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4"/>
          <p:cNvGrpSpPr>
            <a:grpSpLocks/>
          </p:cNvGrpSpPr>
          <p:nvPr/>
        </p:nvGrpSpPr>
        <p:grpSpPr bwMode="auto">
          <a:xfrm>
            <a:off x="1447800" y="412750"/>
            <a:ext cx="5910263" cy="1104900"/>
            <a:chOff x="-153187" y="2355272"/>
            <a:chExt cx="7239787" cy="1665185"/>
          </a:xfrm>
        </p:grpSpPr>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t="27466" r="55302" b="26038"/>
            <a:stretch>
              <a:fillRect/>
            </a:stretch>
          </p:blipFill>
          <p:spPr bwMode="auto">
            <a:xfrm>
              <a:off x="2057400" y="2355272"/>
              <a:ext cx="4749325" cy="166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3"/>
            <p:cNvSpPr txBox="1">
              <a:spLocks noChangeArrowheads="1"/>
            </p:cNvSpPr>
            <p:nvPr/>
          </p:nvSpPr>
          <p:spPr bwMode="auto">
            <a:xfrm>
              <a:off x="762000" y="2562907"/>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inverting</a:t>
              </a:r>
            </a:p>
          </p:txBody>
        </p:sp>
        <p:sp>
          <p:nvSpPr>
            <p:cNvPr id="4104" name="TextBox 5"/>
            <p:cNvSpPr txBox="1">
              <a:spLocks noChangeArrowheads="1"/>
            </p:cNvSpPr>
            <p:nvPr/>
          </p:nvSpPr>
          <p:spPr bwMode="auto">
            <a:xfrm>
              <a:off x="-153187" y="3276600"/>
              <a:ext cx="2515386" cy="55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non-inverting</a:t>
              </a:r>
            </a:p>
          </p:txBody>
        </p:sp>
        <p:sp>
          <p:nvSpPr>
            <p:cNvPr id="4105" name="TextBox 6"/>
            <p:cNvSpPr txBox="1">
              <a:spLocks noChangeArrowheads="1"/>
            </p:cNvSpPr>
            <p:nvPr/>
          </p:nvSpPr>
          <p:spPr bwMode="auto">
            <a:xfrm>
              <a:off x="5638800" y="2977634"/>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output</a:t>
              </a:r>
            </a:p>
          </p:txBody>
        </p:sp>
      </p:grpSp>
      <p:pic>
        <p:nvPicPr>
          <p:cNvPr id="4099" name="Picture 7"/>
          <p:cNvPicPr>
            <a:picLocks noChangeAspect="1" noChangeArrowheads="1"/>
          </p:cNvPicPr>
          <p:nvPr/>
        </p:nvPicPr>
        <p:blipFill>
          <a:blip r:embed="rId3">
            <a:extLst>
              <a:ext uri="{28A0092B-C50C-407E-A947-70E740481C1C}">
                <a14:useLocalDpi xmlns:a14="http://schemas.microsoft.com/office/drawing/2010/main" val="0"/>
              </a:ext>
            </a:extLst>
          </a:blip>
          <a:srcRect l="37901"/>
          <a:stretch>
            <a:fillRect/>
          </a:stretch>
        </p:blipFill>
        <p:spPr bwMode="auto">
          <a:xfrm>
            <a:off x="193675" y="3186113"/>
            <a:ext cx="4383088"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Content Placeholder 4"/>
          <p:cNvSpPr>
            <a:spLocks noGrp="1"/>
          </p:cNvSpPr>
          <p:nvPr>
            <p:ph sz="half" idx="2"/>
          </p:nvPr>
        </p:nvSpPr>
        <p:spPr>
          <a:xfrm>
            <a:off x="4495800" y="2767013"/>
            <a:ext cx="4038600" cy="3048000"/>
          </a:xfrm>
        </p:spPr>
        <p:txBody>
          <a:bodyPr/>
          <a:lstStyle/>
          <a:p>
            <a:r>
              <a:rPr lang="en-US" altLang="en-US" smtClean="0">
                <a:solidFill>
                  <a:srgbClr val="FF0000"/>
                </a:solidFill>
              </a:rPr>
              <a:t>Open loop mode</a:t>
            </a:r>
          </a:p>
          <a:p>
            <a:r>
              <a:rPr lang="en-US" altLang="en-US" smtClean="0"/>
              <a:t>V</a:t>
            </a:r>
            <a:r>
              <a:rPr lang="en-US" altLang="en-US" baseline="-25000" smtClean="0"/>
              <a:t>o</a:t>
            </a:r>
            <a:r>
              <a:rPr lang="en-US" altLang="en-US" smtClean="0"/>
              <a:t> = A</a:t>
            </a:r>
            <a:r>
              <a:rPr lang="en-US" altLang="en-US" baseline="-25000" smtClean="0"/>
              <a:t>od</a:t>
            </a:r>
            <a:r>
              <a:rPr lang="en-US" altLang="en-US" smtClean="0"/>
              <a:t> ( v</a:t>
            </a:r>
            <a:r>
              <a:rPr lang="en-US" altLang="en-US" baseline="-25000" smtClean="0"/>
              <a:t>2</a:t>
            </a:r>
            <a:r>
              <a:rPr lang="en-US" altLang="en-US" smtClean="0"/>
              <a:t> – v</a:t>
            </a:r>
            <a:r>
              <a:rPr lang="en-US" altLang="en-US" baseline="-25000" smtClean="0"/>
              <a:t>1</a:t>
            </a:r>
            <a:r>
              <a:rPr lang="en-US" altLang="en-US" smtClean="0"/>
              <a:t>)</a:t>
            </a:r>
          </a:p>
          <a:p>
            <a:pPr lvl="1"/>
            <a:r>
              <a:rPr lang="en-US" altLang="en-US" smtClean="0"/>
              <a:t>A</a:t>
            </a:r>
            <a:r>
              <a:rPr lang="en-US" altLang="en-US" baseline="-25000" smtClean="0"/>
              <a:t>od</a:t>
            </a:r>
            <a:r>
              <a:rPr lang="en-US" altLang="en-US" smtClean="0"/>
              <a:t> is referred to as the open loop gain.</a:t>
            </a:r>
          </a:p>
          <a:p>
            <a:pPr lvl="1"/>
            <a:r>
              <a:rPr lang="en-US" altLang="en-US" smtClean="0"/>
              <a:t>Notice that is v</a:t>
            </a:r>
            <a:r>
              <a:rPr lang="en-US" altLang="en-US" baseline="-25000" smtClean="0"/>
              <a:t>2</a:t>
            </a:r>
            <a:r>
              <a:rPr lang="en-US" altLang="en-US" smtClean="0"/>
              <a:t> = v</a:t>
            </a:r>
            <a:r>
              <a:rPr lang="en-US" altLang="en-US" baseline="-25000" smtClean="0"/>
              <a:t>1</a:t>
            </a:r>
            <a:r>
              <a:rPr lang="en-US" altLang="en-US" smtClean="0"/>
              <a:t>, the open loop gain equals to </a:t>
            </a:r>
            <a:r>
              <a:rPr lang="en-US" altLang="en-US" smtClean="0">
                <a:sym typeface="Symbol" panose="05050102010706020507" pitchFamily="18" charset="2"/>
              </a:rPr>
              <a:t></a:t>
            </a:r>
            <a:endParaRPr lang="en-US" altLang="en-US" smtClean="0"/>
          </a:p>
        </p:txBody>
      </p:sp>
      <p:sp>
        <p:nvSpPr>
          <p:cNvPr id="4101" name="Rectangle 8"/>
          <p:cNvSpPr>
            <a:spLocks noChangeArrowheads="1"/>
          </p:cNvSpPr>
          <p:nvPr/>
        </p:nvSpPr>
        <p:spPr bwMode="auto">
          <a:xfrm>
            <a:off x="3406775" y="1517650"/>
            <a:ext cx="2403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t> Op-amp circuit symbol</a:t>
            </a:r>
          </a:p>
        </p:txBody>
      </p:sp>
      <p:sp>
        <p:nvSpPr>
          <p:cNvPr id="2" name="Date Placeholder 1"/>
          <p:cNvSpPr>
            <a:spLocks noGrp="1"/>
          </p:cNvSpPr>
          <p:nvPr>
            <p:ph type="dt" sz="half" idx="10"/>
          </p:nvPr>
        </p:nvSpPr>
        <p:spPr/>
        <p:txBody>
          <a:bodyPr/>
          <a:lstStyle/>
          <a:p>
            <a:pPr>
              <a:defRPr/>
            </a:pPr>
            <a:fld id="{54474376-C49C-4FC1-8B7C-62BFBF1F02C9}"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195E7A5A-46C5-42EA-8E6E-7F3224920A18}" type="slidenum">
              <a:rPr lang="en-US" altLang="en-US" smtClean="0"/>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152400" y="4572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the output from amplifier A1 with respect to ground (0v) will be</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14388"/>
            <a:ext cx="32766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2"/>
          <p:cNvSpPr>
            <a:spLocks noChangeArrowheads="1"/>
          </p:cNvSpPr>
          <p:nvPr/>
        </p:nvSpPr>
        <p:spPr bwMode="auto">
          <a:xfrm>
            <a:off x="169863" y="4354513"/>
            <a:ext cx="691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Similarly the output from amplifier A2 with respect to ground will be</a:t>
            </a:r>
          </a:p>
        </p:txBody>
      </p:sp>
      <p:pic>
        <p:nvPicPr>
          <p:cNvPr id="235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724400"/>
            <a:ext cx="2854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 name="Rectangle 3"/>
          <p:cNvSpPr>
            <a:spLocks noChangeArrowheads="1"/>
          </p:cNvSpPr>
          <p:nvPr/>
        </p:nvSpPr>
        <p:spPr bwMode="auto">
          <a:xfrm>
            <a:off x="169863" y="5486400"/>
            <a:ext cx="88979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These two voltages are fed into a differential amplifier A3, the gain of this amplifier is given by</a:t>
            </a:r>
          </a:p>
        </p:txBody>
      </p:sp>
      <p:pic>
        <p:nvPicPr>
          <p:cNvPr id="2355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783263"/>
            <a:ext cx="2514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8BBDCED2-5E85-413A-A72A-49817FAD90C0}"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152400" y="533400"/>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If we substitute the equations for VO2 and VO1 we get</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5162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TextBox 2"/>
          <p:cNvSpPr txBox="1">
            <a:spLocks noChangeArrowheads="1"/>
          </p:cNvSpPr>
          <p:nvPr/>
        </p:nvSpPr>
        <p:spPr bwMode="auto">
          <a:xfrm>
            <a:off x="685800" y="2286000"/>
            <a:ext cx="196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After simplification</a:t>
            </a:r>
          </a:p>
        </p:txBody>
      </p:sp>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71763"/>
            <a:ext cx="41402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87788"/>
            <a:ext cx="4775200"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12D92349-35FD-46B6-AB15-33A0ACA03BC8}"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Numericals on IA</a:t>
            </a:r>
            <a:endParaRPr lang="en-US" dirty="0"/>
          </a:p>
        </p:txBody>
      </p:sp>
      <p:sp>
        <p:nvSpPr>
          <p:cNvPr id="6" name="Content Placeholder 5"/>
          <p:cNvSpPr>
            <a:spLocks noGrp="1"/>
          </p:cNvSpPr>
          <p:nvPr>
            <p:ph idx="1"/>
          </p:nvPr>
        </p:nvSpPr>
        <p:spPr>
          <a:xfrm>
            <a:off x="304800" y="1219200"/>
            <a:ext cx="8229600" cy="4525963"/>
          </a:xfrm>
        </p:spPr>
        <p:txBody>
          <a:bodyPr/>
          <a:lstStyle/>
          <a:p>
            <a:r>
              <a:rPr lang="en-US" dirty="0"/>
              <a:t>What is the gain of the instrumentation amplifier shown in Figure 2? </a:t>
            </a:r>
          </a:p>
        </p:txBody>
      </p:sp>
      <p:sp>
        <p:nvSpPr>
          <p:cNvPr id="2" name="Date Placeholder 1"/>
          <p:cNvSpPr>
            <a:spLocks noGrp="1"/>
          </p:cNvSpPr>
          <p:nvPr>
            <p:ph type="dt" sz="half" idx="10"/>
          </p:nvPr>
        </p:nvSpPr>
        <p:spPr/>
        <p:txBody>
          <a:bodyPr/>
          <a:lstStyle/>
          <a:p>
            <a:pPr>
              <a:defRPr/>
            </a:pPr>
            <a:fld id="{C4F56747-9842-4361-876D-2F9065073FE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32</a:t>
            </a:fld>
            <a:endParaRPr lang="en-US" altLang="en-US"/>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45529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886200" y="4572000"/>
            <a:ext cx="5105400" cy="1938992"/>
          </a:xfrm>
          <a:prstGeom prst="rect">
            <a:avLst/>
          </a:prstGeom>
        </p:spPr>
        <p:txBody>
          <a:bodyPr wrap="square">
            <a:spAutoFit/>
          </a:bodyPr>
          <a:lstStyle/>
          <a:p>
            <a:r>
              <a:rPr lang="pt-BR" sz="2400" dirty="0"/>
              <a:t>Ra = 10K</a:t>
            </a:r>
          </a:p>
          <a:p>
            <a:r>
              <a:rPr lang="pt-BR" sz="2400" dirty="0"/>
              <a:t>Rb = 5k</a:t>
            </a:r>
          </a:p>
          <a:p>
            <a:r>
              <a:rPr lang="pt-BR" sz="2400" dirty="0"/>
              <a:t>R1 = 5K</a:t>
            </a:r>
          </a:p>
          <a:p>
            <a:r>
              <a:rPr lang="pt-BR" sz="2400" dirty="0"/>
              <a:t>B2 = 10K</a:t>
            </a:r>
          </a:p>
          <a:p>
            <a:r>
              <a:rPr lang="pt-BR" sz="2400" dirty="0"/>
              <a:t>Av = (1 + 2Ra/Rb)(R2/R1) = (1 + 4)2 = 10</a:t>
            </a:r>
            <a:endParaRPr lang="en-US" sz="2400" dirty="0"/>
          </a:p>
        </p:txBody>
      </p:sp>
    </p:spTree>
    <p:extLst>
      <p:ext uri="{BB962C8B-B14F-4D97-AF65-F5344CB8AC3E}">
        <p14:creationId xmlns:p14="http://schemas.microsoft.com/office/powerpoint/2010/main" val="1810737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33</a:t>
            </a:fld>
            <a:endParaRPr lang="en-US" altLang="en-US"/>
          </a:p>
        </p:txBody>
      </p:sp>
      <p:pic>
        <p:nvPicPr>
          <p:cNvPr id="655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533400"/>
            <a:ext cx="899160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17750"/>
            <a:ext cx="6282267"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262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IA</a:t>
            </a:r>
            <a:endParaRPr lang="en-US" dirty="0"/>
          </a:p>
        </p:txBody>
      </p:sp>
      <p:sp>
        <p:nvSpPr>
          <p:cNvPr id="3" name="Content Placeholder 2"/>
          <p:cNvSpPr>
            <a:spLocks noGrp="1"/>
          </p:cNvSpPr>
          <p:nvPr>
            <p:ph idx="1"/>
          </p:nvPr>
        </p:nvSpPr>
        <p:spPr/>
        <p:txBody>
          <a:bodyPr/>
          <a:lstStyle/>
          <a:p>
            <a:r>
              <a:rPr lang="en-US" dirty="0"/>
              <a:t>Strain gauge bridge interface for pressure and temperature sensing.</a:t>
            </a:r>
          </a:p>
          <a:p>
            <a:r>
              <a:rPr lang="en-US" dirty="0"/>
              <a:t>A variety of low side and high side current sensing application</a:t>
            </a:r>
          </a:p>
          <a:p>
            <a:r>
              <a:rPr lang="en-US" dirty="0"/>
              <a:t>Medical instrumentation, used in ECG connection</a:t>
            </a:r>
          </a:p>
          <a:p>
            <a:r>
              <a:rPr lang="en-US" dirty="0"/>
              <a:t>Current/voltage monitoring</a:t>
            </a:r>
          </a:p>
          <a:p>
            <a:r>
              <a:rPr lang="en-US" dirty="0"/>
              <a:t>Audio application involving weak audio signal</a:t>
            </a:r>
          </a:p>
          <a:p>
            <a:r>
              <a:rPr lang="en-US" dirty="0"/>
              <a:t>High speed signal conditioning</a:t>
            </a:r>
          </a:p>
          <a:p>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34</a:t>
            </a:fld>
            <a:endParaRPr lang="en-US" altLang="en-US"/>
          </a:p>
        </p:txBody>
      </p:sp>
    </p:spTree>
    <p:extLst>
      <p:ext uri="{BB962C8B-B14F-4D97-AF65-F5344CB8AC3E}">
        <p14:creationId xmlns:p14="http://schemas.microsoft.com/office/powerpoint/2010/main" val="42679857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t>
            </a:r>
            <a:r>
              <a:rPr lang="en-US" dirty="0" smtClean="0"/>
              <a:t>IA…</a:t>
            </a:r>
            <a:endParaRPr lang="en-US" dirty="0"/>
          </a:p>
        </p:txBody>
      </p:sp>
      <p:sp>
        <p:nvSpPr>
          <p:cNvPr id="3" name="Content Placeholder 2"/>
          <p:cNvSpPr>
            <a:spLocks noGrp="1"/>
          </p:cNvSpPr>
          <p:nvPr>
            <p:ph idx="1"/>
          </p:nvPr>
        </p:nvSpPr>
        <p:spPr>
          <a:xfrm>
            <a:off x="152400" y="1600200"/>
            <a:ext cx="8839200" cy="4525963"/>
          </a:xfrm>
        </p:spPr>
        <p:txBody>
          <a:bodyPr/>
          <a:lstStyle/>
          <a:p>
            <a:r>
              <a:rPr lang="en-US" sz="2400" dirty="0"/>
              <a:t>In Data acquisition from low output transducers such as strain gauges, Thermocouples, Wheatstone bridge measurements </a:t>
            </a:r>
            <a:r>
              <a:rPr lang="en-US" sz="2400" dirty="0" err="1"/>
              <a:t>e.t.c</a:t>
            </a:r>
            <a:endParaRPr lang="en-US" sz="2400" dirty="0"/>
          </a:p>
          <a:p>
            <a:r>
              <a:rPr lang="en-US" sz="2400" dirty="0"/>
              <a:t>In Medical instrumentation, Navigation, Radar instrumentation </a:t>
            </a:r>
            <a:r>
              <a:rPr lang="en-US" sz="2400" dirty="0" err="1"/>
              <a:t>e.t.c</a:t>
            </a:r>
            <a:endParaRPr lang="en-US" sz="2400" dirty="0"/>
          </a:p>
          <a:p>
            <a:r>
              <a:rPr lang="en-US" sz="2400" dirty="0"/>
              <a:t>In Audio applications involving low amplitude audio signals in noisy environments to improve the signal to noise ratio;</a:t>
            </a:r>
          </a:p>
          <a:p>
            <a:r>
              <a:rPr lang="en-US" sz="2400" dirty="0"/>
              <a:t>High-speed signal conditioning for video data acquisition and imaging</a:t>
            </a:r>
          </a:p>
          <a:p>
            <a:r>
              <a:rPr lang="en-US" sz="2400" dirty="0"/>
              <a:t>High frequency signal amplification in cable RF systems.</a:t>
            </a:r>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35</a:t>
            </a:fld>
            <a:endParaRPr lang="en-US" altLang="en-US"/>
          </a:p>
        </p:txBody>
      </p:sp>
    </p:spTree>
    <p:extLst>
      <p:ext uri="{BB962C8B-B14F-4D97-AF65-F5344CB8AC3E}">
        <p14:creationId xmlns:p14="http://schemas.microsoft.com/office/powerpoint/2010/main" val="9570628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2"/>
          <p:cNvSpPr txBox="1">
            <a:spLocks noChangeArrowheads="1"/>
          </p:cNvSpPr>
          <p:nvPr/>
        </p:nvSpPr>
        <p:spPr bwMode="auto">
          <a:xfrm>
            <a:off x="4067944" y="1052736"/>
            <a:ext cx="5076055" cy="646331"/>
          </a:xfrm>
          <a:prstGeom prst="rect">
            <a:avLst/>
          </a:prstGeom>
          <a:noFill/>
          <a:ln w="9525">
            <a:noFill/>
            <a:miter lim="800000"/>
            <a:headEnd/>
            <a:tailEnd/>
          </a:ln>
        </p:spPr>
        <p:txBody>
          <a:bodyPr wrap="square">
            <a:spAutoFit/>
          </a:bodyPr>
          <a:lstStyle/>
          <a:p>
            <a:r>
              <a:rPr lang="en-US" dirty="0" smtClean="0">
                <a:solidFill>
                  <a:schemeClr val="accent2">
                    <a:lumMod val="75000"/>
                  </a:schemeClr>
                </a:solidFill>
                <a:latin typeface="Times New Roman" panose="02020603050405020304" pitchFamily="18" charset="0"/>
                <a:cs typeface="Times New Roman" panose="02020603050405020304" pitchFamily="18" charset="0"/>
              </a:rPr>
              <a:t>The </a:t>
            </a:r>
            <a:r>
              <a:rPr lang="en-US" dirty="0">
                <a:solidFill>
                  <a:schemeClr val="accent2">
                    <a:lumMod val="75000"/>
                  </a:schemeClr>
                </a:solidFill>
                <a:latin typeface="Times New Roman" panose="02020603050405020304" pitchFamily="18" charset="0"/>
                <a:cs typeface="Times New Roman" panose="02020603050405020304" pitchFamily="18" charset="0"/>
              </a:rPr>
              <a:t>inverting input is at virtual </a:t>
            </a:r>
            <a:r>
              <a:rPr lang="en-US" dirty="0" smtClean="0">
                <a:solidFill>
                  <a:schemeClr val="accent2">
                    <a:lumMod val="75000"/>
                  </a:schemeClr>
                </a:solidFill>
                <a:latin typeface="Times New Roman" panose="02020603050405020304" pitchFamily="18" charset="0"/>
                <a:cs typeface="Times New Roman" panose="02020603050405020304" pitchFamily="18" charset="0"/>
              </a:rPr>
              <a:t>ground. 	Hence,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247" name="Text Box 3"/>
          <p:cNvSpPr txBox="1">
            <a:spLocks noChangeArrowheads="1"/>
          </p:cNvSpPr>
          <p:nvPr/>
        </p:nvSpPr>
        <p:spPr bwMode="auto">
          <a:xfrm>
            <a:off x="228600" y="376023"/>
            <a:ext cx="2465740" cy="707886"/>
          </a:xfrm>
          <a:prstGeom prst="rect">
            <a:avLst/>
          </a:prstGeom>
          <a:noFill/>
          <a:ln w="9525">
            <a:noFill/>
            <a:miter lim="800000"/>
            <a:headEnd/>
            <a:tailEnd/>
          </a:ln>
        </p:spPr>
        <p:txBody>
          <a:bodyPr wrap="none">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 </a:t>
            </a:r>
            <a:r>
              <a:rPr lang="en-US" sz="4000" dirty="0">
                <a:solidFill>
                  <a:srgbClr val="FF0000"/>
                </a:solidFill>
                <a:latin typeface="Times New Roman" panose="02020603050405020304" pitchFamily="18" charset="0"/>
                <a:cs typeface="Times New Roman" panose="02020603050405020304" pitchFamily="18" charset="0"/>
              </a:rPr>
              <a:t>Integrator </a:t>
            </a:r>
          </a:p>
        </p:txBody>
      </p:sp>
      <p:graphicFrame>
        <p:nvGraphicFramePr>
          <p:cNvPr id="10242" name="Object 4"/>
          <p:cNvGraphicFramePr>
            <a:graphicFrameLocks noChangeAspect="1"/>
          </p:cNvGraphicFramePr>
          <p:nvPr>
            <p:extLst/>
          </p:nvPr>
        </p:nvGraphicFramePr>
        <p:xfrm>
          <a:off x="6037287" y="2590800"/>
          <a:ext cx="1343025" cy="784225"/>
        </p:xfrm>
        <a:graphic>
          <a:graphicData uri="http://schemas.openxmlformats.org/presentationml/2006/ole">
            <mc:AlternateContent xmlns:mc="http://schemas.openxmlformats.org/markup-compatibility/2006">
              <mc:Choice xmlns:v="urn:schemas-microsoft-com:vml" Requires="v">
                <p:oleObj spid="_x0000_s62710" name="Equation" r:id="rId3" imgW="672808" imgH="393529" progId="Equation.3">
                  <p:embed/>
                </p:oleObj>
              </mc:Choice>
              <mc:Fallback>
                <p:oleObj name="Equation" r:id="rId3" imgW="672808"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87" y="2590800"/>
                        <a:ext cx="13430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6"/>
          <p:cNvGraphicFramePr>
            <a:graphicFrameLocks noChangeAspect="1"/>
          </p:cNvGraphicFramePr>
          <p:nvPr/>
        </p:nvGraphicFramePr>
        <p:xfrm>
          <a:off x="5929313" y="1700213"/>
          <a:ext cx="1443037" cy="784225"/>
        </p:xfrm>
        <a:graphic>
          <a:graphicData uri="http://schemas.openxmlformats.org/presentationml/2006/ole">
            <mc:AlternateContent xmlns:mc="http://schemas.openxmlformats.org/markup-compatibility/2006">
              <mc:Choice xmlns:v="urn:schemas-microsoft-com:vml" Requires="v">
                <p:oleObj spid="_x0000_s62711" name="Equation" r:id="rId5" imgW="723586" imgH="393529" progId="Equation.3">
                  <p:embed/>
                </p:oleObj>
              </mc:Choice>
              <mc:Fallback>
                <p:oleObj name="Equation" r:id="rId5" imgW="72358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313" y="1700213"/>
                        <a:ext cx="1443037"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8"/>
          <p:cNvSpPr txBox="1">
            <a:spLocks noChangeArrowheads="1"/>
          </p:cNvSpPr>
          <p:nvPr/>
        </p:nvSpPr>
        <p:spPr bwMode="auto">
          <a:xfrm>
            <a:off x="5010770" y="3501008"/>
            <a:ext cx="3555204" cy="369332"/>
          </a:xfrm>
          <a:prstGeom prst="rect">
            <a:avLst/>
          </a:prstGeom>
          <a:noFill/>
          <a:ln w="9525">
            <a:noFill/>
            <a:miter lim="800000"/>
            <a:headEnd/>
            <a:tailEnd/>
          </a:ln>
        </p:spPr>
        <p:txBody>
          <a:bodyPr wrap="none">
            <a:spAutoFit/>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Applying KCL at the inverting input</a:t>
            </a:r>
          </a:p>
        </p:txBody>
      </p:sp>
      <p:sp>
        <p:nvSpPr>
          <p:cNvPr id="10249" name="Text Box 9"/>
          <p:cNvSpPr txBox="1">
            <a:spLocks noChangeArrowheads="1"/>
          </p:cNvSpPr>
          <p:nvPr/>
        </p:nvSpPr>
        <p:spPr bwMode="auto">
          <a:xfrm>
            <a:off x="6032971" y="4005064"/>
            <a:ext cx="1203325" cy="457200"/>
          </a:xfrm>
          <a:prstGeom prst="rect">
            <a:avLst/>
          </a:prstGeom>
          <a:noFill/>
          <a:ln w="9525">
            <a:noFill/>
            <a:miter lim="800000"/>
            <a:headEnd/>
            <a:tailEnd/>
          </a:ln>
        </p:spPr>
        <p:txBody>
          <a:bodyPr wrap="none">
            <a:spAutoFit/>
          </a:bodyPr>
          <a:lstStyle/>
          <a:p>
            <a:r>
              <a:rPr lang="en-US" dirty="0"/>
              <a:t>i</a:t>
            </a:r>
            <a:r>
              <a:rPr lang="en-US" baseline="-25000" dirty="0"/>
              <a:t>1</a:t>
            </a:r>
            <a:r>
              <a:rPr lang="en-US" dirty="0"/>
              <a:t>+i</a:t>
            </a:r>
            <a:r>
              <a:rPr lang="en-US" baseline="-25000" dirty="0"/>
              <a:t>2</a:t>
            </a:r>
            <a:r>
              <a:rPr lang="en-US" dirty="0"/>
              <a:t> = 0</a:t>
            </a:r>
          </a:p>
        </p:txBody>
      </p:sp>
      <p:graphicFrame>
        <p:nvGraphicFramePr>
          <p:cNvPr id="10244" name="Object 10"/>
          <p:cNvGraphicFramePr>
            <a:graphicFrameLocks noChangeAspect="1"/>
          </p:cNvGraphicFramePr>
          <p:nvPr/>
        </p:nvGraphicFramePr>
        <p:xfrm>
          <a:off x="5402535" y="4581128"/>
          <a:ext cx="2409825" cy="784225"/>
        </p:xfrm>
        <a:graphic>
          <a:graphicData uri="http://schemas.openxmlformats.org/presentationml/2006/ole">
            <mc:AlternateContent xmlns:mc="http://schemas.openxmlformats.org/markup-compatibility/2006">
              <mc:Choice xmlns:v="urn:schemas-microsoft-com:vml" Requires="v">
                <p:oleObj spid="_x0000_s62712" name="Equation" r:id="rId7" imgW="1205977" imgH="393529" progId="Equation.3">
                  <p:embed/>
                </p:oleObj>
              </mc:Choice>
              <mc:Fallback>
                <p:oleObj name="Equation" r:id="rId7" imgW="1205977" imgH="393529" progId="Equation.3">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02535" y="4581128"/>
                        <a:ext cx="24098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11"/>
          <p:cNvGraphicFramePr>
            <a:graphicFrameLocks noChangeAspect="1"/>
          </p:cNvGraphicFramePr>
          <p:nvPr/>
        </p:nvGraphicFramePr>
        <p:xfrm>
          <a:off x="4644008" y="5562600"/>
          <a:ext cx="4235450" cy="784225"/>
        </p:xfrm>
        <a:graphic>
          <a:graphicData uri="http://schemas.openxmlformats.org/presentationml/2006/ole">
            <mc:AlternateContent xmlns:mc="http://schemas.openxmlformats.org/markup-compatibility/2006">
              <mc:Choice xmlns:v="urn:schemas-microsoft-com:vml" Requires="v">
                <p:oleObj spid="_x0000_s62713" name="Equation" r:id="rId8" imgW="2120900" imgH="393700" progId="Equation.3">
                  <p:embed/>
                </p:oleObj>
              </mc:Choice>
              <mc:Fallback>
                <p:oleObj name="Equation" r:id="rId8" imgW="21209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5562600"/>
                        <a:ext cx="42354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8"/>
          <p:cNvPicPr>
            <a:picLocks noChangeAspect="1" noChangeArrowheads="1"/>
          </p:cNvPicPr>
          <p:nvPr/>
        </p:nvPicPr>
        <p:blipFill>
          <a:blip r:embed="rId10" cstate="print">
            <a:duotone>
              <a:prstClr val="black"/>
              <a:schemeClr val="tx2">
                <a:tint val="45000"/>
                <a:satMod val="400000"/>
              </a:schemeClr>
            </a:duotone>
          </a:blip>
          <a:srcRect/>
          <a:stretch>
            <a:fillRect/>
          </a:stretch>
        </p:blipFill>
        <p:spPr bwMode="auto">
          <a:xfrm>
            <a:off x="35496" y="1556792"/>
            <a:ext cx="4427984" cy="4104456"/>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148B15F3-72DB-4F5F-87F9-BD5C6DD890B9}"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36</a:t>
            </a:fld>
            <a:endParaRPr lang="en-US" altLang="en-US"/>
          </a:p>
        </p:txBody>
      </p:sp>
    </p:spTree>
    <p:extLst>
      <p:ext uri="{BB962C8B-B14F-4D97-AF65-F5344CB8AC3E}">
        <p14:creationId xmlns:p14="http://schemas.microsoft.com/office/powerpoint/2010/main" val="1372903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0"/>
            <a:ext cx="8229600" cy="838200"/>
          </a:xfrm>
        </p:spPr>
        <p:txBody>
          <a:bodyPr/>
          <a:lstStyle/>
          <a:p>
            <a:pPr algn="l"/>
            <a:r>
              <a:rPr lang="en-US" dirty="0" smtClean="0"/>
              <a:t>Ideal Integrator</a:t>
            </a:r>
            <a:endParaRPr lang="en-US" dirty="0"/>
          </a:p>
        </p:txBody>
      </p:sp>
      <p:sp>
        <p:nvSpPr>
          <p:cNvPr id="2" name="Date Placeholder 1"/>
          <p:cNvSpPr>
            <a:spLocks noGrp="1"/>
          </p:cNvSpPr>
          <p:nvPr>
            <p:ph type="dt" sz="half" idx="10"/>
          </p:nvPr>
        </p:nvSpPr>
        <p:spPr/>
        <p:txBody>
          <a:bodyPr/>
          <a:lstStyle/>
          <a:p>
            <a:pPr>
              <a:defRPr/>
            </a:pPr>
            <a:fld id="{C4F56747-9842-4361-876D-2F9065073FE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37</a:t>
            </a:fld>
            <a:endParaRPr lang="en-US" altLang="en-US"/>
          </a:p>
        </p:txBody>
      </p:sp>
      <p:pic>
        <p:nvPicPr>
          <p:cNvPr id="645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531849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205" y="-76200"/>
            <a:ext cx="3962400" cy="504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36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38</a:t>
            </a:fld>
            <a:endParaRPr lang="en-US" altLang="en-US"/>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4022678"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170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As the feedback capacitor, C begins to charge up due to the influence of the input voltage, its impedance </a:t>
            </a:r>
            <a:r>
              <a:rPr lang="en-US" sz="2000" dirty="0" err="1"/>
              <a:t>Xc</a:t>
            </a:r>
            <a:r>
              <a:rPr lang="en-US" sz="2000" dirty="0"/>
              <a:t> slowly increase in proportion to its rate of charge. The capacitor charges up at a rate determined by the RC time constant, ( τ ) of the series RC network. Negative feedback forces the op-amp to produce an output voltage that maintains a virtual earth at the op-amp’s inverting input.</a:t>
            </a:r>
          </a:p>
          <a:p>
            <a:endParaRPr lang="en-US" sz="2000" dirty="0"/>
          </a:p>
          <a:p>
            <a:r>
              <a:rPr lang="en-US" sz="2000" dirty="0"/>
              <a:t>Since the capacitor is connected between the op-amp’s inverting input (which is at earth potential) and the op-amp’s output (which is negative), the potential voltage, </a:t>
            </a:r>
            <a:r>
              <a:rPr lang="en-US" sz="2000" dirty="0" err="1"/>
              <a:t>Vc</a:t>
            </a:r>
            <a:r>
              <a:rPr lang="en-US" sz="2000" dirty="0"/>
              <a:t> developed across the capacitor slowly increases causing the charging current to decrease as the impedance of the capacitor increases. This results in the ratio of </a:t>
            </a:r>
            <a:r>
              <a:rPr lang="en-US" sz="2000" dirty="0" err="1"/>
              <a:t>Xc</a:t>
            </a:r>
            <a:r>
              <a:rPr lang="en-US" sz="2000" dirty="0"/>
              <a:t>/</a:t>
            </a:r>
            <a:r>
              <a:rPr lang="en-US" sz="2000" dirty="0" err="1"/>
              <a:t>Rin</a:t>
            </a:r>
            <a:r>
              <a:rPr lang="en-US" sz="2000" dirty="0"/>
              <a:t> increasing producing a linearly increasing ramp output voltage that continues to increase until the capacitor is fully charged.</a:t>
            </a:r>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39</a:t>
            </a:fld>
            <a:endParaRPr lang="en-US" altLang="en-US"/>
          </a:p>
        </p:txBody>
      </p:sp>
    </p:spTree>
    <p:extLst>
      <p:ext uri="{BB962C8B-B14F-4D97-AF65-F5344CB8AC3E}">
        <p14:creationId xmlns:p14="http://schemas.microsoft.com/office/powerpoint/2010/main" val="353818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altLang="en-US" smtClean="0"/>
          </a:p>
        </p:txBody>
      </p:sp>
      <p:sp>
        <p:nvSpPr>
          <p:cNvPr id="5123" name="Content Placeholder 2"/>
          <p:cNvSpPr>
            <a:spLocks noGrp="1"/>
          </p:cNvSpPr>
          <p:nvPr>
            <p:ph idx="1"/>
          </p:nvPr>
        </p:nvSpPr>
        <p:spPr/>
        <p:txBody>
          <a:bodyPr/>
          <a:lstStyle/>
          <a:p>
            <a:r>
              <a:rPr lang="en-US" altLang="en-US" smtClean="0"/>
              <a:t>Op amp can be configured to be used for different type of circuit applications:</a:t>
            </a:r>
          </a:p>
          <a:p>
            <a:pPr lvl="1"/>
            <a:r>
              <a:rPr lang="en-US" altLang="en-US" b="1" smtClean="0"/>
              <a:t>Inverting Amplifier</a:t>
            </a:r>
          </a:p>
          <a:p>
            <a:pPr lvl="1"/>
            <a:r>
              <a:rPr lang="en-US" altLang="en-US" b="1" smtClean="0"/>
              <a:t>Non – inverting Amplifier</a:t>
            </a:r>
          </a:p>
          <a:p>
            <a:pPr lvl="1"/>
            <a:r>
              <a:rPr lang="en-US" altLang="en-US" b="1" smtClean="0"/>
              <a:t>Summing Amplifier</a:t>
            </a:r>
          </a:p>
          <a:p>
            <a:pPr lvl="1"/>
            <a:r>
              <a:rPr lang="en-US" altLang="en-US" b="1" smtClean="0"/>
              <a:t>Difference</a:t>
            </a:r>
          </a:p>
          <a:p>
            <a:pPr lvl="1"/>
            <a:r>
              <a:rPr lang="en-US" altLang="en-US" b="1" smtClean="0"/>
              <a:t>Integrator</a:t>
            </a:r>
          </a:p>
          <a:p>
            <a:pPr lvl="1"/>
            <a:r>
              <a:rPr lang="en-US" altLang="en-US" b="1" smtClean="0"/>
              <a:t>Differentiator</a:t>
            </a:r>
          </a:p>
          <a:p>
            <a:pPr lvl="1"/>
            <a:endParaRPr lang="en-US" altLang="en-US" b="1" smtClean="0"/>
          </a:p>
        </p:txBody>
      </p:sp>
      <p:sp>
        <p:nvSpPr>
          <p:cNvPr id="2" name="Date Placeholder 1"/>
          <p:cNvSpPr>
            <a:spLocks noGrp="1"/>
          </p:cNvSpPr>
          <p:nvPr>
            <p:ph type="dt" sz="half" idx="10"/>
          </p:nvPr>
        </p:nvSpPr>
        <p:spPr/>
        <p:txBody>
          <a:bodyPr/>
          <a:lstStyle/>
          <a:p>
            <a:pPr>
              <a:defRPr/>
            </a:pPr>
            <a:fld id="{E7FA1965-36E2-440B-9C06-5EB7754F2E11}"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lstStyle/>
          <a:p>
            <a:pPr algn="just"/>
            <a:r>
              <a:rPr lang="en-US" sz="2000" dirty="0"/>
              <a:t>At this point the capacitor acts as an open circuit, blocking any more flow of DC current. The ratio of feedback capacitor to input resistor ( XC/RIN ) is now infinite resulting in infinite gain. The result of this high gain (similar to the op-amps open-loop gain), is that the output of the amplifier goes into saturation as shown below. (Saturation occurs when the output voltage of the amplifier swings heavily to one voltage supply rail or the other with little or no control in between).</a:t>
            </a:r>
          </a:p>
          <a:p>
            <a:endParaRPr lang="en-US" dirty="0"/>
          </a:p>
          <a:p>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40</a:t>
            </a:fld>
            <a:endParaRPr lang="en-US" altLang="en-US"/>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24200"/>
            <a:ext cx="5410200" cy="2152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3484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525963"/>
          </a:xfrm>
        </p:spPr>
        <p:txBody>
          <a:bodyPr/>
          <a:lstStyle/>
          <a:p>
            <a:pPr algn="just"/>
            <a:r>
              <a:rPr lang="en-US" sz="2400" dirty="0"/>
              <a:t>If we apply a constantly changing input signal such as a square wave to the input of an Integrator Amplifier then the capacitor will charge and discharge in response to changes in the input signal. This results in the output signal being that of a </a:t>
            </a:r>
            <a:r>
              <a:rPr lang="en-US" sz="2400" dirty="0" err="1"/>
              <a:t>sawtooth</a:t>
            </a:r>
            <a:r>
              <a:rPr lang="en-US" sz="2400" dirty="0"/>
              <a:t> waveform whose output is affected by the RC time constant of the resistor/capacitor combination because at higher frequencies, the capacitor has less time to fully charge. This type of circuit is also known as a Ramp Generator and the transfer function is given below.</a:t>
            </a:r>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41</a:t>
            </a:fld>
            <a:endParaRPr lang="en-US" altLang="en-US"/>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576" y="4114800"/>
            <a:ext cx="77152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318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77788" y="228600"/>
            <a:ext cx="6550025" cy="2514600"/>
            <a:chOff x="233634" y="235441"/>
            <a:chExt cx="7983486" cy="2583959"/>
          </a:xfrm>
        </p:grpSpPr>
        <p:grpSp>
          <p:nvGrpSpPr>
            <p:cNvPr id="3" name="Group 11"/>
            <p:cNvGrpSpPr>
              <a:grpSpLocks/>
            </p:cNvGrpSpPr>
            <p:nvPr/>
          </p:nvGrpSpPr>
          <p:grpSpPr bwMode="auto">
            <a:xfrm>
              <a:off x="5257800" y="235441"/>
              <a:ext cx="2959320" cy="2113144"/>
              <a:chOff x="5257800" y="235441"/>
              <a:chExt cx="2959320" cy="2113144"/>
            </a:xfrm>
          </p:grpSpPr>
          <p:pic>
            <p:nvPicPr>
              <p:cNvPr id="15369" name="Picture 5"/>
              <p:cNvPicPr>
                <a:picLocks noChangeAspect="1"/>
              </p:cNvPicPr>
              <p:nvPr/>
            </p:nvPicPr>
            <p:blipFill>
              <a:blip r:embed="rId2" cstate="print"/>
              <a:srcRect t="4422" r="52222" b="11205"/>
              <a:stretch>
                <a:fillRect/>
              </a:stretch>
            </p:blipFill>
            <p:spPr bwMode="auto">
              <a:xfrm>
                <a:off x="5257800" y="235441"/>
                <a:ext cx="2959320" cy="1763486"/>
              </a:xfrm>
              <a:prstGeom prst="rect">
                <a:avLst/>
              </a:prstGeom>
              <a:noFill/>
              <a:ln w="9525">
                <a:noFill/>
                <a:miter lim="800000"/>
                <a:headEnd/>
                <a:tailEnd/>
              </a:ln>
            </p:spPr>
          </p:pic>
          <p:sp>
            <p:nvSpPr>
              <p:cNvPr id="15370" name="Rectangle 8"/>
              <p:cNvSpPr>
                <a:spLocks noChangeArrowheads="1"/>
              </p:cNvSpPr>
              <p:nvPr/>
            </p:nvSpPr>
            <p:spPr bwMode="auto">
              <a:xfrm>
                <a:off x="6019800" y="1979253"/>
                <a:ext cx="1799403" cy="369332"/>
              </a:xfrm>
              <a:prstGeom prst="rect">
                <a:avLst/>
              </a:prstGeom>
              <a:noFill/>
              <a:ln w="9525">
                <a:noFill/>
                <a:miter lim="800000"/>
                <a:headEnd/>
                <a:tailEnd/>
              </a:ln>
            </p:spPr>
            <p:txBody>
              <a:bodyPr wrap="none">
                <a:spAutoFit/>
              </a:bodyPr>
              <a:lstStyle/>
              <a:p>
                <a:r>
                  <a:rPr lang="en-US"/>
                  <a:t>Integrator circuit </a:t>
                </a:r>
              </a:p>
            </p:txBody>
          </p:sp>
        </p:grpSp>
        <p:sp>
          <p:nvSpPr>
            <p:cNvPr id="11" name="Rectangle 10"/>
            <p:cNvSpPr>
              <a:spLocks noRot="1" noChangeAspect="1" noMove="1" noResize="1" noEditPoints="1" noAdjustHandles="1" noChangeArrowheads="1" noChangeShapeType="1" noTextEdit="1"/>
            </p:cNvSpPr>
            <p:nvPr/>
          </p:nvSpPr>
          <p:spPr>
            <a:xfrm>
              <a:off x="233634" y="707745"/>
              <a:ext cx="4280339" cy="818879"/>
            </a:xfrm>
            <a:prstGeom prst="rect">
              <a:avLst/>
            </a:prstGeom>
            <a:blipFill rotWithShape="1">
              <a:blip r:embed="rId3" cstate="print"/>
              <a:stretch>
                <a:fillRect/>
              </a:stretch>
            </a:blipFill>
          </p:spPr>
          <p:txBody>
            <a:bodyPr/>
            <a:lstStyle/>
            <a:p>
              <a:pPr>
                <a:defRPr/>
              </a:pPr>
              <a:r>
                <a:rPr lang="en-US">
                  <a:noFill/>
                </a:rPr>
                <a:t> </a:t>
              </a:r>
            </a:p>
          </p:txBody>
        </p:sp>
        <p:sp>
          <p:nvSpPr>
            <p:cNvPr id="14" name="Rectangle 13"/>
            <p:cNvSpPr>
              <a:spLocks noRot="1" noChangeAspect="1" noMove="1" noResize="1" noEditPoints="1" noAdjustHandles="1" noChangeArrowheads="1" noChangeShapeType="1" noTextEdit="1"/>
            </p:cNvSpPr>
            <p:nvPr/>
          </p:nvSpPr>
          <p:spPr>
            <a:xfrm>
              <a:off x="381000" y="1526624"/>
              <a:ext cx="4572000" cy="369332"/>
            </a:xfrm>
            <a:prstGeom prst="rect">
              <a:avLst/>
            </a:prstGeom>
            <a:blipFill rotWithShape="1">
              <a:blip r:embed="rId4" cstate="print"/>
              <a:stretch>
                <a:fillRect l="-1200" t="-8197" b="-24590"/>
              </a:stretch>
            </a:blipFill>
          </p:spPr>
          <p:txBody>
            <a:bodyPr/>
            <a:lstStyle/>
            <a:p>
              <a:pPr>
                <a:defRPr/>
              </a:pPr>
              <a:r>
                <a:rPr lang="en-US">
                  <a:noFill/>
                </a:rPr>
                <a:t> </a:t>
              </a:r>
            </a:p>
          </p:txBody>
        </p:sp>
        <p:sp>
          <p:nvSpPr>
            <p:cNvPr id="15" name="Rectangle 14"/>
            <p:cNvSpPr>
              <a:spLocks noRot="1" noChangeAspect="1" noMove="1" noResize="1" noEditPoints="1" noAdjustHandles="1" noChangeArrowheads="1" noChangeShapeType="1" noTextEdit="1"/>
            </p:cNvSpPr>
            <p:nvPr/>
          </p:nvSpPr>
          <p:spPr>
            <a:xfrm>
              <a:off x="381000" y="2000521"/>
              <a:ext cx="2576282" cy="818879"/>
            </a:xfrm>
            <a:prstGeom prst="rect">
              <a:avLst/>
            </a:prstGeom>
            <a:blipFill rotWithShape="1">
              <a:blip r:embed="rId5" cstate="print"/>
              <a:stretch>
                <a:fillRect/>
              </a:stretch>
            </a:blipFill>
          </p:spPr>
          <p:txBody>
            <a:bodyPr/>
            <a:lstStyle/>
            <a:p>
              <a:pPr>
                <a:defRPr/>
              </a:pPr>
              <a:r>
                <a:rPr lang="en-US">
                  <a:noFill/>
                </a:rPr>
                <a:t> </a:t>
              </a:r>
            </a:p>
          </p:txBody>
        </p:sp>
      </p:grpSp>
      <p:sp>
        <p:nvSpPr>
          <p:cNvPr id="15363" name="Title 1"/>
          <p:cNvSpPr txBox="1">
            <a:spLocks/>
          </p:cNvSpPr>
          <p:nvPr/>
        </p:nvSpPr>
        <p:spPr bwMode="auto">
          <a:xfrm>
            <a:off x="0" y="0"/>
            <a:ext cx="3197225" cy="801650"/>
          </a:xfrm>
          <a:prstGeom prst="rect">
            <a:avLst/>
          </a:prstGeom>
          <a:noFill/>
          <a:ln w="9525">
            <a:noFill/>
            <a:miter lim="800000"/>
            <a:headEnd/>
            <a:tailEnd/>
          </a:ln>
        </p:spPr>
        <p:txBody>
          <a:bodyPr/>
          <a:lstStyle/>
          <a:p>
            <a:pPr eaLnBrk="0" hangingPunct="0"/>
            <a:r>
              <a:rPr lang="en-US" sz="4400" b="1" dirty="0">
                <a:latin typeface="Times New Roman" panose="02020603050405020304" pitchFamily="18" charset="0"/>
                <a:cs typeface="Times New Roman" panose="02020603050405020304" pitchFamily="18" charset="0"/>
              </a:rPr>
              <a:t>Integrator </a:t>
            </a:r>
            <a:endParaRPr lang="en-US" sz="4400" dirty="0">
              <a:latin typeface="Times New Roman" panose="02020603050405020304" pitchFamily="18" charset="0"/>
              <a:cs typeface="Times New Roman" panose="02020603050405020304" pitchFamily="18" charset="0"/>
            </a:endParaRPr>
          </a:p>
        </p:txBody>
      </p:sp>
      <p:pic>
        <p:nvPicPr>
          <p:cNvPr id="12" name="Picture 6" descr="c:\ch02_conv\sedr42021_0239b.jpg"/>
          <p:cNvPicPr>
            <a:picLocks noChangeAspect="1" noChangeArrowheads="1"/>
          </p:cNvPicPr>
          <p:nvPr/>
        </p:nvPicPr>
        <p:blipFill>
          <a:blip r:embed="rId6" cstate="print"/>
          <a:srcRect/>
          <a:stretch>
            <a:fillRect/>
          </a:stretch>
        </p:blipFill>
        <p:spPr bwMode="auto">
          <a:xfrm>
            <a:off x="6722310" y="221273"/>
            <a:ext cx="2262363" cy="2063750"/>
          </a:xfrm>
          <a:prstGeom prst="rect">
            <a:avLst/>
          </a:prstGeom>
          <a:noFill/>
          <a:ln w="9525">
            <a:noFill/>
            <a:miter lim="800000"/>
            <a:headEnd/>
            <a:tailEnd/>
          </a:ln>
          <a:effectLst/>
        </p:spPr>
      </p:pic>
      <p:pic>
        <p:nvPicPr>
          <p:cNvPr id="124930" name="Picture 2" descr="Image result for Integrator Input and outpu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0873" y="2779148"/>
            <a:ext cx="3733800" cy="263582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Integrator Input and outpu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18" y="2844958"/>
            <a:ext cx="4447919" cy="250420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pPr>
              <a:defRPr/>
            </a:pPr>
            <a:fld id="{531AA3D6-3031-46C1-B85F-D5184095AC4D}"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42</a:t>
            </a:fld>
            <a:endParaRPr lang="en-US" altLang="en-US"/>
          </a:p>
        </p:txBody>
      </p:sp>
      <p:sp>
        <p:nvSpPr>
          <p:cNvPr id="7" name="TextBox 6"/>
          <p:cNvSpPr txBox="1"/>
          <p:nvPr/>
        </p:nvSpPr>
        <p:spPr>
          <a:xfrm>
            <a:off x="0" y="5715000"/>
            <a:ext cx="9144000" cy="830997"/>
          </a:xfrm>
          <a:prstGeom prst="rect">
            <a:avLst/>
          </a:prstGeom>
          <a:noFill/>
        </p:spPr>
        <p:txBody>
          <a:bodyPr wrap="square" rtlCol="0">
            <a:spAutoFit/>
          </a:bodyPr>
          <a:lstStyle/>
          <a:p>
            <a:r>
              <a:rPr lang="en-US" sz="2400" dirty="0" smtClean="0"/>
              <a:t>The feedback resistor limits the low frequency gain  and hence minimizes the variations in the output voltage</a:t>
            </a:r>
            <a:endParaRPr lang="en-US" sz="2400" dirty="0"/>
          </a:p>
        </p:txBody>
      </p:sp>
    </p:spTree>
    <p:extLst>
      <p:ext uri="{BB962C8B-B14F-4D97-AF65-F5344CB8AC3E}">
        <p14:creationId xmlns:p14="http://schemas.microsoft.com/office/powerpoint/2010/main" val="87183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43</a:t>
            </a:fld>
            <a:endParaRPr lang="en-US" alt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6131" y="1295400"/>
            <a:ext cx="6458669" cy="3657600"/>
          </a:xfrm>
          <a:prstGeom prst="rect">
            <a:avLst/>
          </a:prstGeom>
          <a:noFill/>
          <a:ln>
            <a:noFill/>
          </a:ln>
        </p:spPr>
      </p:pic>
    </p:spTree>
    <p:extLst>
      <p:ext uri="{BB962C8B-B14F-4D97-AF65-F5344CB8AC3E}">
        <p14:creationId xmlns:p14="http://schemas.microsoft.com/office/powerpoint/2010/main" val="1730203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8"/>
          <p:cNvGrpSpPr>
            <a:grpSpLocks/>
          </p:cNvGrpSpPr>
          <p:nvPr/>
        </p:nvGrpSpPr>
        <p:grpSpPr bwMode="auto">
          <a:xfrm>
            <a:off x="460375" y="457200"/>
            <a:ext cx="7983538" cy="2584450"/>
            <a:chOff x="233634" y="235441"/>
            <a:chExt cx="7983486" cy="2583959"/>
          </a:xfrm>
        </p:grpSpPr>
        <p:grpSp>
          <p:nvGrpSpPr>
            <p:cNvPr id="27653" name="Group 11"/>
            <p:cNvGrpSpPr>
              <a:grpSpLocks/>
            </p:cNvGrpSpPr>
            <p:nvPr/>
          </p:nvGrpSpPr>
          <p:grpSpPr bwMode="auto">
            <a:xfrm>
              <a:off x="5257800" y="235441"/>
              <a:ext cx="2959320" cy="2113144"/>
              <a:chOff x="5257800" y="235441"/>
              <a:chExt cx="2959320" cy="2113144"/>
            </a:xfrm>
          </p:grpSpPr>
          <p:pic>
            <p:nvPicPr>
              <p:cNvPr id="27657" name="Picture 5"/>
              <p:cNvPicPr>
                <a:picLocks noChangeAspect="1"/>
              </p:cNvPicPr>
              <p:nvPr/>
            </p:nvPicPr>
            <p:blipFill>
              <a:blip r:embed="rId2">
                <a:extLst>
                  <a:ext uri="{28A0092B-C50C-407E-A947-70E740481C1C}">
                    <a14:useLocalDpi xmlns:a14="http://schemas.microsoft.com/office/drawing/2010/main" val="0"/>
                  </a:ext>
                </a:extLst>
              </a:blip>
              <a:srcRect t="4422" r="52222" b="11205"/>
              <a:stretch>
                <a:fillRect/>
              </a:stretch>
            </p:blipFill>
            <p:spPr bwMode="auto">
              <a:xfrm>
                <a:off x="5257800" y="235441"/>
                <a:ext cx="2959320" cy="176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8"/>
              <p:cNvSpPr>
                <a:spLocks noChangeArrowheads="1"/>
              </p:cNvSpPr>
              <p:nvPr/>
            </p:nvSpPr>
            <p:spPr bwMode="auto">
              <a:xfrm>
                <a:off x="6019800" y="1979253"/>
                <a:ext cx="1799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Integrator circuit </a:t>
                </a:r>
              </a:p>
            </p:txBody>
          </p:sp>
        </p:grpSp>
        <p:sp>
          <p:nvSpPr>
            <p:cNvPr id="11" name="Rectangle 10"/>
            <p:cNvSpPr>
              <a:spLocks noRot="1" noChangeAspect="1" noMove="1" noResize="1" noEditPoints="1" noAdjustHandles="1" noChangeArrowheads="1" noChangeShapeType="1" noTextEdit="1"/>
            </p:cNvSpPr>
            <p:nvPr/>
          </p:nvSpPr>
          <p:spPr>
            <a:xfrm>
              <a:off x="233634" y="707745"/>
              <a:ext cx="4280339" cy="818879"/>
            </a:xfrm>
            <a:prstGeom prst="rect">
              <a:avLst/>
            </a:prstGeom>
            <a:blipFill rotWithShape="1">
              <a:blip r:embed="rId3" cstate="print"/>
              <a:stretch>
                <a:fillRect/>
              </a:stretch>
            </a:blipFill>
          </p:spPr>
          <p:txBody>
            <a:bodyPr/>
            <a:lstStyle/>
            <a:p>
              <a:pPr>
                <a:defRPr/>
              </a:pPr>
              <a:r>
                <a:rPr lang="en-US">
                  <a:noFill/>
                  <a:cs typeface="Arial" charset="0"/>
                </a:rPr>
                <a:t> </a:t>
              </a:r>
            </a:p>
          </p:txBody>
        </p:sp>
        <p:sp>
          <p:nvSpPr>
            <p:cNvPr id="14" name="Rectangle 13"/>
            <p:cNvSpPr>
              <a:spLocks noRot="1" noChangeAspect="1" noMove="1" noResize="1" noEditPoints="1" noAdjustHandles="1" noChangeArrowheads="1" noChangeShapeType="1" noTextEdit="1"/>
            </p:cNvSpPr>
            <p:nvPr/>
          </p:nvSpPr>
          <p:spPr>
            <a:xfrm>
              <a:off x="381000" y="1526624"/>
              <a:ext cx="4572000" cy="369332"/>
            </a:xfrm>
            <a:prstGeom prst="rect">
              <a:avLst/>
            </a:prstGeom>
            <a:blipFill rotWithShape="1">
              <a:blip r:embed="rId4" cstate="print"/>
              <a:stretch>
                <a:fillRect l="-1200" t="-8197" b="-24590"/>
              </a:stretch>
            </a:blipFill>
          </p:spPr>
          <p:txBody>
            <a:bodyPr/>
            <a:lstStyle/>
            <a:p>
              <a:pPr>
                <a:defRPr/>
              </a:pPr>
              <a:r>
                <a:rPr lang="en-US">
                  <a:noFill/>
                  <a:cs typeface="Arial" charset="0"/>
                </a:rPr>
                <a:t> </a:t>
              </a:r>
            </a:p>
          </p:txBody>
        </p:sp>
        <p:sp>
          <p:nvSpPr>
            <p:cNvPr id="15" name="Rectangle 14"/>
            <p:cNvSpPr>
              <a:spLocks noRot="1" noChangeAspect="1" noMove="1" noResize="1" noEditPoints="1" noAdjustHandles="1" noChangeArrowheads="1" noChangeShapeType="1" noTextEdit="1"/>
            </p:cNvSpPr>
            <p:nvPr/>
          </p:nvSpPr>
          <p:spPr>
            <a:xfrm>
              <a:off x="381000" y="2000521"/>
              <a:ext cx="2576282" cy="818879"/>
            </a:xfrm>
            <a:prstGeom prst="rect">
              <a:avLst/>
            </a:prstGeom>
            <a:blipFill rotWithShape="1">
              <a:blip r:embed="rId5" cstate="print"/>
              <a:stretch>
                <a:fillRect/>
              </a:stretch>
            </a:blipFill>
          </p:spPr>
          <p:txBody>
            <a:bodyPr/>
            <a:lstStyle/>
            <a:p>
              <a:pPr>
                <a:defRPr/>
              </a:pPr>
              <a:r>
                <a:rPr lang="en-US">
                  <a:noFill/>
                  <a:cs typeface="Arial" charset="0"/>
                </a:rPr>
                <a:t> </a:t>
              </a:r>
            </a:p>
          </p:txBody>
        </p:sp>
      </p:grpSp>
      <p:sp>
        <p:nvSpPr>
          <p:cNvPr id="27651"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4400" b="1"/>
              <a:t>Ideal Integrator </a:t>
            </a:r>
            <a:endParaRPr lang="en-US" altLang="en-US" sz="4400"/>
          </a:p>
        </p:txBody>
      </p:sp>
      <p:pic>
        <p:nvPicPr>
          <p:cNvPr id="2765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838" y="2895600"/>
            <a:ext cx="84423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8947F234-CD61-4A09-A07D-3CA42481181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40499" y="152400"/>
            <a:ext cx="8229600" cy="715962"/>
          </a:xfrm>
        </p:spPr>
        <p:txBody>
          <a:bodyPr/>
          <a:lstStyle/>
          <a:p>
            <a:r>
              <a:rPr lang="en-US" altLang="en-US" dirty="0" smtClean="0"/>
              <a:t>Practical Integrator</a:t>
            </a:r>
          </a:p>
        </p:txBody>
      </p:sp>
      <p:sp>
        <p:nvSpPr>
          <p:cNvPr id="28675" name="Content Placeholder 2"/>
          <p:cNvSpPr>
            <a:spLocks noGrp="1"/>
          </p:cNvSpPr>
          <p:nvPr>
            <p:ph idx="1"/>
          </p:nvPr>
        </p:nvSpPr>
        <p:spPr/>
        <p:txBody>
          <a:bodyPr/>
          <a:lstStyle/>
          <a:p>
            <a:endParaRPr lang="en-US" altLang="en-US" dirty="0" smtClean="0"/>
          </a:p>
        </p:txBody>
      </p:sp>
      <p:pic>
        <p:nvPicPr>
          <p:cNvPr id="4" name="Picture 6" descr="Image result for differentiator fa and fb equ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847724"/>
            <a:ext cx="8365521" cy="601027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581CBC21-DA2F-4D31-8C2E-9F081F0C9619}"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5" name="Slide Number Placeholder 4"/>
          <p:cNvSpPr>
            <a:spLocks noGrp="1"/>
          </p:cNvSpPr>
          <p:nvPr>
            <p:ph type="sldNum" sz="quarter" idx="12"/>
          </p:nvPr>
        </p:nvSpPr>
        <p:spPr/>
        <p:txBody>
          <a:bodyPr/>
          <a:lstStyle/>
          <a:p>
            <a:fld id="{6141F291-FE10-492F-8757-BB5039B973CC}" type="slidenum">
              <a:rPr lang="en-US" altLang="en-US" smtClean="0"/>
              <a:pPr/>
              <a:t>45</a:t>
            </a:fld>
            <a:endParaRPr lang="en-US" altLang="en-US"/>
          </a:p>
        </p:txBody>
      </p:sp>
      <p:sp>
        <p:nvSpPr>
          <p:cNvPr id="6" name="TextBox 5"/>
          <p:cNvSpPr txBox="1"/>
          <p:nvPr/>
        </p:nvSpPr>
        <p:spPr>
          <a:xfrm>
            <a:off x="4038600" y="4953000"/>
            <a:ext cx="2750112" cy="369332"/>
          </a:xfrm>
          <a:prstGeom prst="rect">
            <a:avLst/>
          </a:prstGeom>
          <a:noFill/>
        </p:spPr>
        <p:txBody>
          <a:bodyPr wrap="none" rtlCol="0">
            <a:spAutoFit/>
          </a:bodyPr>
          <a:lstStyle/>
          <a:p>
            <a:r>
              <a:rPr lang="en-US" dirty="0" smtClean="0"/>
              <a:t>,the gain limiting frequency</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AC or Continuous Op-amp Integrator</a:t>
            </a:r>
          </a:p>
        </p:txBody>
      </p:sp>
      <p:sp>
        <p:nvSpPr>
          <p:cNvPr id="3" name="Content Placeholder 2"/>
          <p:cNvSpPr>
            <a:spLocks noGrp="1"/>
          </p:cNvSpPr>
          <p:nvPr>
            <p:ph idx="1"/>
          </p:nvPr>
        </p:nvSpPr>
        <p:spPr/>
        <p:txBody>
          <a:bodyPr/>
          <a:lstStyle/>
          <a:p>
            <a:r>
              <a:rPr lang="en-US" sz="1600" dirty="0"/>
              <a:t>If we changed the above square wave input signal to that of a sine wave of varying frequency the Op-amp Integrator performs less like an integrator and begins to behave more like an active “Low Pass Filter”, passing low frequency signals while attenuating the high frequencies.</a:t>
            </a:r>
          </a:p>
          <a:p>
            <a:endParaRPr lang="en-US" sz="1600" dirty="0"/>
          </a:p>
          <a:p>
            <a:r>
              <a:rPr lang="en-US" sz="1600" dirty="0"/>
              <a:t>At 0Hz or DC, the capacitor acts like an open circuit blocking any feedback voltage resulting in very little negative feedback from the output back to the input of the amplifier. Then with just the feedback capacitor, C, the amplifier effectively is connected as a normal open-loop amplifier which has very high open-loop gain resulting in the output voltage saturating.</a:t>
            </a:r>
          </a:p>
          <a:p>
            <a:endParaRPr lang="en-US" sz="1600" dirty="0"/>
          </a:p>
          <a:p>
            <a:r>
              <a:rPr lang="en-US" sz="1600" dirty="0"/>
              <a:t>This circuit connects a high value resistance in parallel with a continuously charging and discharging capacitor. The addition of this feedback resistor, R2 across the capacitor, C gives the circuit the characteristics of an inverting amplifier with finite closed-loop gain of R2/R1. The result is at very low frequencies the circuit acts as an standard integrator, while at higher frequencies the capacitor shorts out the feedback resistor, R2 due to the effects of capacitive reactance reducing the amplifiers gain.</a:t>
            </a:r>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46</a:t>
            </a:fld>
            <a:endParaRPr lang="en-US" altLang="en-US"/>
          </a:p>
        </p:txBody>
      </p:sp>
    </p:spTree>
    <p:extLst>
      <p:ext uri="{BB962C8B-B14F-4D97-AF65-F5344CB8AC3E}">
        <p14:creationId xmlns:p14="http://schemas.microsoft.com/office/powerpoint/2010/main" val="20532721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Integrator</a:t>
            </a:r>
            <a:endParaRPr lang="en-US" dirty="0"/>
          </a:p>
        </p:txBody>
      </p:sp>
      <p:sp>
        <p:nvSpPr>
          <p:cNvPr id="3" name="Content Placeholder 2"/>
          <p:cNvSpPr>
            <a:spLocks noGrp="1"/>
          </p:cNvSpPr>
          <p:nvPr>
            <p:ph idx="1"/>
          </p:nvPr>
        </p:nvSpPr>
        <p:spPr/>
        <p:txBody>
          <a:bodyPr/>
          <a:lstStyle/>
          <a:p>
            <a:r>
              <a:rPr lang="en-US" dirty="0" smtClean="0"/>
              <a:t>In Analog Computers</a:t>
            </a:r>
          </a:p>
          <a:p>
            <a:r>
              <a:rPr lang="en-US" dirty="0" smtClean="0"/>
              <a:t>Analog to Digital Converters</a:t>
            </a:r>
          </a:p>
          <a:p>
            <a:r>
              <a:rPr lang="en-US" dirty="0" smtClean="0"/>
              <a:t>Signal Wave shaping circuits</a:t>
            </a:r>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47</a:t>
            </a:fld>
            <a:endParaRPr lang="en-US" altLang="en-US"/>
          </a:p>
        </p:txBody>
      </p:sp>
    </p:spTree>
    <p:extLst>
      <p:ext uri="{BB962C8B-B14F-4D97-AF65-F5344CB8AC3E}">
        <p14:creationId xmlns:p14="http://schemas.microsoft.com/office/powerpoint/2010/main" val="1148707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Numericals on integrator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48</a:t>
            </a:fld>
            <a:endParaRPr lang="en-US" altLang="en-US"/>
          </a:p>
        </p:txBody>
      </p:sp>
    </p:spTree>
    <p:extLst>
      <p:ext uri="{BB962C8B-B14F-4D97-AF65-F5344CB8AC3E}">
        <p14:creationId xmlns:p14="http://schemas.microsoft.com/office/powerpoint/2010/main" val="28989055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467546" y="990600"/>
            <a:ext cx="4269117" cy="369332"/>
          </a:xfrm>
          <a:prstGeom prst="rect">
            <a:avLst/>
          </a:prstGeom>
          <a:noFill/>
          <a:ln w="9525">
            <a:noFill/>
            <a:miter lim="800000"/>
            <a:headEnd/>
            <a:tailEnd/>
          </a:ln>
          <a:effectLst/>
        </p:spPr>
        <p:txBody>
          <a:bodyPr wrap="none">
            <a:spAutoFit/>
          </a:bodyPr>
          <a:lstStyle/>
          <a:p>
            <a:r>
              <a:rPr lang="en-US" dirty="0">
                <a:latin typeface="Times New Roman" panose="02020603050405020304" pitchFamily="18" charset="0"/>
                <a:cs typeface="Times New Roman" panose="02020603050405020304" pitchFamily="18" charset="0"/>
              </a:rPr>
              <a:t>Since the inverting input is at virtual ground</a:t>
            </a:r>
          </a:p>
        </p:txBody>
      </p:sp>
      <p:sp>
        <p:nvSpPr>
          <p:cNvPr id="32771" name="Text Box 3"/>
          <p:cNvSpPr txBox="1">
            <a:spLocks noChangeArrowheads="1"/>
          </p:cNvSpPr>
          <p:nvPr/>
        </p:nvSpPr>
        <p:spPr bwMode="auto">
          <a:xfrm>
            <a:off x="52814" y="292641"/>
            <a:ext cx="2998257" cy="707886"/>
          </a:xfrm>
          <a:prstGeom prst="rect">
            <a:avLst/>
          </a:prstGeom>
          <a:noFill/>
          <a:ln w="9525">
            <a:noFill/>
            <a:miter lim="800000"/>
            <a:headEnd/>
            <a:tailEnd/>
          </a:ln>
          <a:effectLst/>
        </p:spPr>
        <p:txBody>
          <a:bodyPr wrap="none">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Differentiator</a:t>
            </a:r>
            <a:endParaRPr lang="en-US" sz="4000" dirty="0">
              <a:solidFill>
                <a:srgbClr val="FF0000"/>
              </a:solidFill>
              <a:latin typeface="Times New Roman" panose="02020603050405020304" pitchFamily="18" charset="0"/>
              <a:cs typeface="Times New Roman" panose="02020603050405020304" pitchFamily="18" charset="0"/>
            </a:endParaRPr>
          </a:p>
        </p:txBody>
      </p:sp>
      <p:graphicFrame>
        <p:nvGraphicFramePr>
          <p:cNvPr id="32772" name="Object 4"/>
          <p:cNvGraphicFramePr>
            <a:graphicFrameLocks noChangeAspect="1"/>
          </p:cNvGraphicFramePr>
          <p:nvPr/>
        </p:nvGraphicFramePr>
        <p:xfrm>
          <a:off x="5796136" y="1447800"/>
          <a:ext cx="1368425" cy="784225"/>
        </p:xfrm>
        <a:graphic>
          <a:graphicData uri="http://schemas.openxmlformats.org/presentationml/2006/ole">
            <mc:AlternateContent xmlns:mc="http://schemas.openxmlformats.org/markup-compatibility/2006">
              <mc:Choice xmlns:v="urn:schemas-microsoft-com:vml" Requires="v">
                <p:oleObj spid="_x0000_s63734" name="Equation" r:id="rId3" imgW="685800" imgH="393700" progId="Equation.3">
                  <p:embed/>
                </p:oleObj>
              </mc:Choice>
              <mc:Fallback>
                <p:oleObj name="Equation" r:id="rId3" imgW="6858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447800"/>
                        <a:ext cx="13684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6"/>
          <p:cNvGraphicFramePr>
            <a:graphicFrameLocks noChangeAspect="1"/>
          </p:cNvGraphicFramePr>
          <p:nvPr/>
        </p:nvGraphicFramePr>
        <p:xfrm>
          <a:off x="5868144" y="2284735"/>
          <a:ext cx="962025" cy="784225"/>
        </p:xfrm>
        <a:graphic>
          <a:graphicData uri="http://schemas.openxmlformats.org/presentationml/2006/ole">
            <mc:AlternateContent xmlns:mc="http://schemas.openxmlformats.org/markup-compatibility/2006">
              <mc:Choice xmlns:v="urn:schemas-microsoft-com:vml" Requires="v">
                <p:oleObj spid="_x0000_s63735" name="Equation" r:id="rId5" imgW="482391" imgH="393529" progId="Equation.3">
                  <p:embed/>
                </p:oleObj>
              </mc:Choice>
              <mc:Fallback>
                <p:oleObj name="Equation" r:id="rId5" imgW="482391"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2284735"/>
                        <a:ext cx="9620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Text Box 8"/>
          <p:cNvSpPr txBox="1">
            <a:spLocks noChangeArrowheads="1"/>
          </p:cNvSpPr>
          <p:nvPr/>
        </p:nvSpPr>
        <p:spPr bwMode="auto">
          <a:xfrm>
            <a:off x="4938762" y="3124200"/>
            <a:ext cx="3555204" cy="369332"/>
          </a:xfrm>
          <a:prstGeom prst="rect">
            <a:avLst/>
          </a:prstGeom>
          <a:noFill/>
          <a:ln w="9525">
            <a:noFill/>
            <a:miter lim="800000"/>
            <a:headEnd/>
            <a:tailEnd/>
          </a:ln>
          <a:effectLst/>
        </p:spPr>
        <p:txBody>
          <a:bodyPr wrap="none">
            <a:spAutoFit/>
          </a:bodyPr>
          <a:lstStyle/>
          <a:p>
            <a:pPr algn="ctr"/>
            <a:r>
              <a:rPr lang="en-US" dirty="0">
                <a:latin typeface="Times New Roman" panose="02020603050405020304" pitchFamily="18" charset="0"/>
                <a:cs typeface="Times New Roman" panose="02020603050405020304" pitchFamily="18" charset="0"/>
              </a:rPr>
              <a:t>Applying KCL at the inverting input</a:t>
            </a:r>
          </a:p>
        </p:txBody>
      </p:sp>
      <p:sp>
        <p:nvSpPr>
          <p:cNvPr id="32777" name="Text Box 9"/>
          <p:cNvSpPr txBox="1">
            <a:spLocks noChangeArrowheads="1"/>
          </p:cNvSpPr>
          <p:nvPr/>
        </p:nvSpPr>
        <p:spPr bwMode="auto">
          <a:xfrm>
            <a:off x="5508104" y="3657600"/>
            <a:ext cx="1203325" cy="457200"/>
          </a:xfrm>
          <a:prstGeom prst="rect">
            <a:avLst/>
          </a:prstGeom>
          <a:noFill/>
          <a:ln w="9525">
            <a:noFill/>
            <a:miter lim="800000"/>
            <a:headEnd/>
            <a:tailEnd/>
          </a:ln>
          <a:effectLst/>
        </p:spPr>
        <p:txBody>
          <a:bodyPr wrap="none">
            <a:spAutoFit/>
          </a:bodyPr>
          <a:lstStyle/>
          <a:p>
            <a:r>
              <a:rPr lang="en-US" dirty="0"/>
              <a:t>i</a:t>
            </a:r>
            <a:r>
              <a:rPr lang="en-US" baseline="-25000" dirty="0"/>
              <a:t>1</a:t>
            </a:r>
            <a:r>
              <a:rPr lang="en-US" dirty="0"/>
              <a:t>+i</a:t>
            </a:r>
            <a:r>
              <a:rPr lang="en-US" baseline="-25000" dirty="0"/>
              <a:t>2</a:t>
            </a:r>
            <a:r>
              <a:rPr lang="en-US" dirty="0"/>
              <a:t> = 0</a:t>
            </a:r>
          </a:p>
        </p:txBody>
      </p:sp>
      <p:graphicFrame>
        <p:nvGraphicFramePr>
          <p:cNvPr id="32778" name="Object 10"/>
          <p:cNvGraphicFramePr>
            <a:graphicFrameLocks noChangeAspect="1"/>
          </p:cNvGraphicFramePr>
          <p:nvPr/>
        </p:nvGraphicFramePr>
        <p:xfrm>
          <a:off x="5258519" y="4191000"/>
          <a:ext cx="2409825" cy="784225"/>
        </p:xfrm>
        <a:graphic>
          <a:graphicData uri="http://schemas.openxmlformats.org/presentationml/2006/ole">
            <mc:AlternateContent xmlns:mc="http://schemas.openxmlformats.org/markup-compatibility/2006">
              <mc:Choice xmlns:v="urn:schemas-microsoft-com:vml" Requires="v">
                <p:oleObj spid="_x0000_s63736" name="Equation" r:id="rId7" imgW="1205977" imgH="393529" progId="Equation.3">
                  <p:embed/>
                </p:oleObj>
              </mc:Choice>
              <mc:Fallback>
                <p:oleObj name="Equation" r:id="rId7" imgW="1205977"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8519" y="4191000"/>
                        <a:ext cx="24098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9" name="Object 11"/>
          <p:cNvGraphicFramePr>
            <a:graphicFrameLocks noChangeAspect="1"/>
          </p:cNvGraphicFramePr>
          <p:nvPr/>
        </p:nvGraphicFramePr>
        <p:xfrm>
          <a:off x="5364088" y="5021039"/>
          <a:ext cx="2435225" cy="784225"/>
        </p:xfrm>
        <a:graphic>
          <a:graphicData uri="http://schemas.openxmlformats.org/presentationml/2006/ole">
            <mc:AlternateContent xmlns:mc="http://schemas.openxmlformats.org/markup-compatibility/2006">
              <mc:Choice xmlns:v="urn:schemas-microsoft-com:vml" Requires="v">
                <p:oleObj spid="_x0000_s63737" name="Equation" r:id="rId9" imgW="1218671" imgH="393529" progId="Equation.3">
                  <p:embed/>
                </p:oleObj>
              </mc:Choice>
              <mc:Fallback>
                <p:oleObj name="Equation" r:id="rId9" imgW="1218671"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5021039"/>
                        <a:ext cx="243522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0" name="Text Box 12"/>
          <p:cNvSpPr txBox="1">
            <a:spLocks noChangeArrowheads="1"/>
          </p:cNvSpPr>
          <p:nvPr/>
        </p:nvSpPr>
        <p:spPr bwMode="auto">
          <a:xfrm>
            <a:off x="1533464" y="5877272"/>
            <a:ext cx="5702832" cy="646331"/>
          </a:xfrm>
          <a:prstGeom prst="rect">
            <a:avLst/>
          </a:prstGeom>
          <a:noFill/>
          <a:ln w="9525">
            <a:noFill/>
            <a:miter lim="800000"/>
            <a:headEnd/>
            <a:tailEnd/>
          </a:ln>
          <a:effectLst/>
        </p:spPr>
        <p:txBody>
          <a:bodyPr wrap="square">
            <a:spAutoFit/>
          </a:bodyPr>
          <a:lstStyle/>
          <a:p>
            <a:r>
              <a:rPr lang="en-US" dirty="0">
                <a:latin typeface="Times New Roman" panose="02020603050405020304" pitchFamily="18" charset="0"/>
                <a:cs typeface="Times New Roman" panose="02020603050405020304" pitchFamily="18" charset="0"/>
              </a:rPr>
              <a:t>Differentiators are </a:t>
            </a:r>
            <a:r>
              <a:rPr lang="en-US" dirty="0" smtClean="0">
                <a:latin typeface="Times New Roman" panose="02020603050405020304" pitchFamily="18" charset="0"/>
                <a:cs typeface="Times New Roman" panose="02020603050405020304" pitchFamily="18" charset="0"/>
              </a:rPr>
              <a:t>not preferred </a:t>
            </a:r>
            <a:r>
              <a:rPr lang="en-US" dirty="0">
                <a:latin typeface="Times New Roman" panose="02020603050405020304" pitchFamily="18" charset="0"/>
                <a:cs typeface="Times New Roman" panose="02020603050405020304" pitchFamily="18" charset="0"/>
              </a:rPr>
              <a:t>in practice as they </a:t>
            </a:r>
            <a:r>
              <a:rPr lang="en-US" dirty="0" smtClean="0">
                <a:latin typeface="Times New Roman" panose="02020603050405020304" pitchFamily="18" charset="0"/>
                <a:cs typeface="Times New Roman" panose="02020603050405020304" pitchFamily="18" charset="0"/>
              </a:rPr>
              <a:t>amplify noise (high frequencies) </a:t>
            </a:r>
            <a:endParaRPr lang="en-US" dirty="0">
              <a:latin typeface="Times New Roman" panose="02020603050405020304" pitchFamily="18" charset="0"/>
              <a:cs typeface="Times New Roman" panose="02020603050405020304" pitchFamily="18" charset="0"/>
            </a:endParaRPr>
          </a:p>
        </p:txBody>
      </p:sp>
      <p:pic>
        <p:nvPicPr>
          <p:cNvPr id="12" name="Picture 4"/>
          <p:cNvPicPr>
            <a:picLocks noChangeAspect="1" noChangeArrowheads="1"/>
          </p:cNvPicPr>
          <p:nvPr/>
        </p:nvPicPr>
        <p:blipFill>
          <a:blip r:embed="rId11" cstate="print">
            <a:duotone>
              <a:prstClr val="black"/>
              <a:schemeClr val="tx2">
                <a:tint val="45000"/>
                <a:satMod val="400000"/>
              </a:schemeClr>
            </a:duotone>
          </a:blip>
          <a:srcRect/>
          <a:stretch>
            <a:fillRect/>
          </a:stretch>
        </p:blipFill>
        <p:spPr bwMode="auto">
          <a:xfrm>
            <a:off x="35496" y="1484784"/>
            <a:ext cx="4392488" cy="396044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pPr>
              <a:defRPr/>
            </a:pPr>
            <a:fld id="{1D36C3F2-4AED-415E-9AD5-75E3F85D893B}"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49</a:t>
            </a:fld>
            <a:endParaRPr lang="en-US" altLang="en-US"/>
          </a:p>
        </p:txBody>
      </p:sp>
    </p:spTree>
    <p:extLst>
      <p:ext uri="{BB962C8B-B14F-4D97-AF65-F5344CB8AC3E}">
        <p14:creationId xmlns:p14="http://schemas.microsoft.com/office/powerpoint/2010/main" val="252697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9425"/>
            <a:ext cx="8229600" cy="4525963"/>
          </a:xfrm>
        </p:spPr>
        <p:txBody>
          <a:bodyPr/>
          <a:lstStyle/>
          <a:p>
            <a:pPr>
              <a:buFont typeface="Arial" charset="0"/>
              <a:buChar char="•"/>
              <a:defRPr/>
            </a:pPr>
            <a:r>
              <a:rPr lang="en-US" dirty="0" smtClean="0"/>
              <a:t>Two main characteristics:</a:t>
            </a:r>
          </a:p>
          <a:p>
            <a:pPr marL="742950" lvl="2" indent="-342900">
              <a:buFont typeface="Arial" charset="0"/>
              <a:buChar char="•"/>
              <a:defRPr/>
            </a:pPr>
            <a:r>
              <a:rPr lang="en-US" dirty="0" smtClean="0"/>
              <a:t>We want the open loop gain to be equal to </a:t>
            </a:r>
            <a:r>
              <a:rPr lang="en-US" dirty="0" smtClean="0">
                <a:sym typeface="Symbol" pitchFamily="18" charset="2"/>
              </a:rPr>
              <a:t> which means that </a:t>
            </a:r>
            <a:r>
              <a:rPr lang="en-US" dirty="0" smtClean="0"/>
              <a:t>v</a:t>
            </a:r>
            <a:r>
              <a:rPr lang="en-US" baseline="-25000" dirty="0" smtClean="0"/>
              <a:t>2</a:t>
            </a:r>
            <a:r>
              <a:rPr lang="en-US" dirty="0" smtClean="0"/>
              <a:t> = v</a:t>
            </a:r>
            <a:r>
              <a:rPr lang="en-US" baseline="-25000" dirty="0" smtClean="0"/>
              <a:t>1</a:t>
            </a:r>
          </a:p>
          <a:p>
            <a:pPr marL="742950" lvl="2" indent="-342900">
              <a:buFont typeface="Arial" charset="0"/>
              <a:buChar char="•"/>
              <a:defRPr/>
            </a:pPr>
            <a:endParaRPr lang="en-US" baseline="-25000" dirty="0"/>
          </a:p>
          <a:p>
            <a:pPr marL="742950" lvl="2" indent="-342900">
              <a:buFont typeface="Arial" charset="0"/>
              <a:buChar char="•"/>
              <a:defRPr/>
            </a:pPr>
            <a:endParaRPr lang="en-US" baseline="-25000" dirty="0" smtClean="0"/>
          </a:p>
          <a:p>
            <a:pPr marL="742950" lvl="2" indent="-342900">
              <a:buFont typeface="Arial" charset="0"/>
              <a:buChar char="•"/>
              <a:defRPr/>
            </a:pPr>
            <a:endParaRPr lang="en-US" baseline="-25000" dirty="0"/>
          </a:p>
          <a:p>
            <a:pPr marL="742950" lvl="2" indent="-342900">
              <a:buFont typeface="Arial" charset="0"/>
              <a:buChar char="•"/>
              <a:defRPr/>
            </a:pPr>
            <a:endParaRPr lang="en-US" baseline="-25000" dirty="0" smtClean="0"/>
          </a:p>
          <a:p>
            <a:pPr marL="742950" lvl="2" indent="-342900">
              <a:buFont typeface="Arial" charset="0"/>
              <a:buChar char="•"/>
              <a:defRPr/>
            </a:pPr>
            <a:endParaRPr lang="en-US" baseline="-25000" dirty="0"/>
          </a:p>
          <a:p>
            <a:pPr marL="742950" lvl="2" indent="-342900">
              <a:buFont typeface="Arial" charset="0"/>
              <a:buChar char="•"/>
              <a:defRPr/>
            </a:pPr>
            <a:endParaRPr lang="en-US" baseline="-25000" dirty="0" smtClean="0"/>
          </a:p>
          <a:p>
            <a:pPr marL="742950" lvl="2" indent="-342900">
              <a:buFont typeface="Arial" charset="0"/>
              <a:buChar char="•"/>
              <a:defRPr/>
            </a:pPr>
            <a:endParaRPr lang="en-US" baseline="-25000" dirty="0" smtClean="0"/>
          </a:p>
          <a:p>
            <a:pPr marL="400050" lvl="2" indent="0">
              <a:buFont typeface="Arial" charset="0"/>
              <a:buNone/>
              <a:defRPr/>
            </a:pPr>
            <a:endParaRPr lang="en-US" baseline="-25000" dirty="0"/>
          </a:p>
          <a:p>
            <a:pPr marL="742950" lvl="2" indent="-342900">
              <a:buFont typeface="Arial" charset="0"/>
              <a:buChar char="•"/>
              <a:defRPr/>
            </a:pPr>
            <a:r>
              <a:rPr lang="en-US" dirty="0" smtClean="0"/>
              <a:t>We also want the input resistance to be equal to  </a:t>
            </a:r>
            <a:r>
              <a:rPr lang="en-US" dirty="0" smtClean="0">
                <a:sym typeface="Symbol" pitchFamily="18" charset="2"/>
              </a:rPr>
              <a:t> , hence there is no current going into the op-amp</a:t>
            </a:r>
            <a:endParaRPr lang="en-US" dirty="0" smtClean="0"/>
          </a:p>
          <a:p>
            <a:pPr>
              <a:buFont typeface="Arial" charset="0"/>
              <a:buChar char="•"/>
              <a:defRPr/>
            </a:pPr>
            <a:endParaRPr lang="en-US" dirty="0" smtClean="0"/>
          </a:p>
          <a:p>
            <a:pPr>
              <a:buFont typeface="Arial" charset="0"/>
              <a:buChar char="•"/>
              <a:defRPr/>
            </a:pPr>
            <a:endParaRPr lang="en-US" dirty="0"/>
          </a:p>
        </p:txBody>
      </p:sp>
      <p:pic>
        <p:nvPicPr>
          <p:cNvPr id="6147" name="Picture 7"/>
          <p:cNvPicPr>
            <a:picLocks noChangeAspect="1" noChangeArrowheads="1"/>
          </p:cNvPicPr>
          <p:nvPr/>
        </p:nvPicPr>
        <p:blipFill>
          <a:blip r:embed="rId2">
            <a:extLst>
              <a:ext uri="{28A0092B-C50C-407E-A947-70E740481C1C}">
                <a14:useLocalDpi xmlns:a14="http://schemas.microsoft.com/office/drawing/2010/main" val="0"/>
              </a:ext>
            </a:extLst>
          </a:blip>
          <a:srcRect l="37901"/>
          <a:stretch>
            <a:fillRect/>
          </a:stretch>
        </p:blipFill>
        <p:spPr bwMode="auto">
          <a:xfrm>
            <a:off x="2895600" y="1752600"/>
            <a:ext cx="4383088"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p:cNvGrpSpPr>
            <a:grpSpLocks/>
          </p:cNvGrpSpPr>
          <p:nvPr/>
        </p:nvGrpSpPr>
        <p:grpSpPr bwMode="auto">
          <a:xfrm>
            <a:off x="3476625" y="2438400"/>
            <a:ext cx="485775" cy="1155700"/>
            <a:chOff x="3476223" y="2438400"/>
            <a:chExt cx="486177" cy="1155219"/>
          </a:xfrm>
        </p:grpSpPr>
        <p:cxnSp>
          <p:nvCxnSpPr>
            <p:cNvPr id="7" name="Straight Arrow Connector 6"/>
            <p:cNvCxnSpPr/>
            <p:nvPr/>
          </p:nvCxnSpPr>
          <p:spPr>
            <a:xfrm>
              <a:off x="3504822" y="2438400"/>
              <a:ext cx="45757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76223" y="3200083"/>
              <a:ext cx="45757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51" name="TextBox 8"/>
            <p:cNvSpPr txBox="1">
              <a:spLocks noChangeArrowheads="1"/>
            </p:cNvSpPr>
            <p:nvPr/>
          </p:nvSpPr>
          <p:spPr bwMode="auto">
            <a:xfrm>
              <a:off x="3476223" y="2502932"/>
              <a:ext cx="362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0</a:t>
              </a:r>
            </a:p>
          </p:txBody>
        </p:sp>
        <p:sp>
          <p:nvSpPr>
            <p:cNvPr id="6152" name="TextBox 9"/>
            <p:cNvSpPr txBox="1">
              <a:spLocks noChangeArrowheads="1"/>
            </p:cNvSpPr>
            <p:nvPr/>
          </p:nvSpPr>
          <p:spPr bwMode="auto">
            <a:xfrm>
              <a:off x="3476223" y="3224287"/>
              <a:ext cx="362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0</a:t>
              </a:r>
            </a:p>
          </p:txBody>
        </p:sp>
      </p:grpSp>
      <p:sp>
        <p:nvSpPr>
          <p:cNvPr id="4" name="Date Placeholder 3"/>
          <p:cNvSpPr>
            <a:spLocks noGrp="1"/>
          </p:cNvSpPr>
          <p:nvPr>
            <p:ph type="dt" sz="half" idx="10"/>
          </p:nvPr>
        </p:nvSpPr>
        <p:spPr/>
        <p:txBody>
          <a:bodyPr/>
          <a:lstStyle/>
          <a:p>
            <a:pPr>
              <a:defRPr/>
            </a:pPr>
            <a:fld id="{8E06218B-CEAE-480F-817A-E2DC7000A36C}"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4F56747-9842-4361-876D-2F9065073FE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50</a:t>
            </a:fld>
            <a:endParaRPr lang="en-US" altLang="en-US"/>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542604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76400" y="5791200"/>
            <a:ext cx="2713372" cy="646331"/>
          </a:xfrm>
          <a:prstGeom prst="rect">
            <a:avLst/>
          </a:prstGeom>
          <a:noFill/>
        </p:spPr>
        <p:txBody>
          <a:bodyPr wrap="none" rtlCol="0">
            <a:spAutoFit/>
          </a:bodyPr>
          <a:lstStyle/>
          <a:p>
            <a:r>
              <a:rPr lang="en-US" dirty="0" err="1" smtClean="0"/>
              <a:t>Rf</a:t>
            </a:r>
            <a:r>
              <a:rPr lang="en-US" dirty="0" smtClean="0"/>
              <a:t>/</a:t>
            </a:r>
            <a:r>
              <a:rPr lang="en-US" dirty="0" err="1" smtClean="0"/>
              <a:t>Xc</a:t>
            </a:r>
            <a:r>
              <a:rPr lang="en-US" dirty="0" smtClean="0"/>
              <a:t>- unstable</a:t>
            </a:r>
          </a:p>
          <a:p>
            <a:r>
              <a:rPr lang="en-US" dirty="0" smtClean="0"/>
              <a:t>High </a:t>
            </a:r>
            <a:r>
              <a:rPr lang="en-US" dirty="0" err="1" smtClean="0"/>
              <a:t>freq</a:t>
            </a:r>
            <a:r>
              <a:rPr lang="en-US" dirty="0" smtClean="0"/>
              <a:t> noise susceptible</a:t>
            </a:r>
            <a:endParaRPr lang="en-US" dirty="0"/>
          </a:p>
        </p:txBody>
      </p:sp>
    </p:spTree>
    <p:extLst>
      <p:ext uri="{BB962C8B-B14F-4D97-AF65-F5344CB8AC3E}">
        <p14:creationId xmlns:p14="http://schemas.microsoft.com/office/powerpoint/2010/main" val="13056753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47675" y="1109663"/>
            <a:ext cx="8078788" cy="1938337"/>
            <a:chOff x="250634" y="3613666"/>
            <a:chExt cx="8078807" cy="1937266"/>
          </a:xfrm>
        </p:grpSpPr>
        <p:grpSp>
          <p:nvGrpSpPr>
            <p:cNvPr id="3" name="Group 6"/>
            <p:cNvGrpSpPr>
              <a:grpSpLocks/>
            </p:cNvGrpSpPr>
            <p:nvPr/>
          </p:nvGrpSpPr>
          <p:grpSpPr bwMode="auto">
            <a:xfrm>
              <a:off x="5451044" y="3613666"/>
              <a:ext cx="2878397" cy="1937266"/>
              <a:chOff x="4652923" y="3613666"/>
              <a:chExt cx="2878397" cy="1937266"/>
            </a:xfrm>
          </p:grpSpPr>
          <p:pic>
            <p:nvPicPr>
              <p:cNvPr id="16392" name="Picture 8"/>
              <p:cNvPicPr>
                <a:picLocks noChangeAspect="1"/>
              </p:cNvPicPr>
              <p:nvPr/>
            </p:nvPicPr>
            <p:blipFill>
              <a:blip r:embed="rId2" cstate="print"/>
              <a:srcRect l="56203" t="16200" b="11897"/>
              <a:stretch>
                <a:fillRect/>
              </a:stretch>
            </p:blipFill>
            <p:spPr bwMode="auto">
              <a:xfrm>
                <a:off x="4652923" y="3613666"/>
                <a:ext cx="2878397" cy="1594558"/>
              </a:xfrm>
              <a:prstGeom prst="rect">
                <a:avLst/>
              </a:prstGeom>
              <a:noFill/>
              <a:ln w="9525">
                <a:noFill/>
                <a:miter lim="800000"/>
                <a:headEnd/>
                <a:tailEnd/>
              </a:ln>
            </p:spPr>
          </p:pic>
          <p:sp>
            <p:nvSpPr>
              <p:cNvPr id="16393" name="Rectangle 9"/>
              <p:cNvSpPr>
                <a:spLocks noChangeArrowheads="1"/>
              </p:cNvSpPr>
              <p:nvPr/>
            </p:nvSpPr>
            <p:spPr bwMode="auto">
              <a:xfrm>
                <a:off x="5334000" y="5181600"/>
                <a:ext cx="2085764" cy="369332"/>
              </a:xfrm>
              <a:prstGeom prst="rect">
                <a:avLst/>
              </a:prstGeom>
              <a:noFill/>
              <a:ln w="9525">
                <a:noFill/>
                <a:miter lim="800000"/>
                <a:headEnd/>
                <a:tailEnd/>
              </a:ln>
            </p:spPr>
            <p:txBody>
              <a:bodyPr wrap="none">
                <a:spAutoFit/>
              </a:bodyPr>
              <a:lstStyle/>
              <a:p>
                <a:r>
                  <a:rPr lang="en-US"/>
                  <a:t>Differentiator circuit</a:t>
                </a:r>
              </a:p>
            </p:txBody>
          </p:sp>
        </p:grpSp>
        <p:sp>
          <p:nvSpPr>
            <p:cNvPr id="8" name="Rectangle 7"/>
            <p:cNvSpPr>
              <a:spLocks noRot="1" noChangeAspect="1" noMove="1" noResize="1" noEditPoints="1" noAdjustHandles="1" noChangeArrowheads="1" noChangeShapeType="1" noTextEdit="1"/>
            </p:cNvSpPr>
            <p:nvPr/>
          </p:nvSpPr>
          <p:spPr>
            <a:xfrm>
              <a:off x="250634" y="3833486"/>
              <a:ext cx="3899657" cy="618246"/>
            </a:xfrm>
            <a:prstGeom prst="rect">
              <a:avLst/>
            </a:prstGeom>
            <a:blipFill rotWithShape="1">
              <a:blip r:embed="rId3" cstate="print"/>
              <a:stretch>
                <a:fillRect/>
              </a:stretch>
            </a:blipFill>
          </p:spPr>
          <p:txBody>
            <a:bodyPr/>
            <a:lstStyle/>
            <a:p>
              <a:pPr>
                <a:defRPr/>
              </a:pPr>
              <a:r>
                <a:rPr lang="en-US">
                  <a:noFill/>
                </a:rPr>
                <a:t> </a:t>
              </a:r>
            </a:p>
          </p:txBody>
        </p:sp>
      </p:grpSp>
      <p:sp>
        <p:nvSpPr>
          <p:cNvPr id="16388"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eaLnBrk="0" hangingPunct="0"/>
            <a:r>
              <a:rPr lang="en-US" sz="4400" b="1" dirty="0">
                <a:latin typeface="Times New Roman" panose="02020603050405020304" pitchFamily="18" charset="0"/>
                <a:cs typeface="Times New Roman" panose="02020603050405020304" pitchFamily="18" charset="0"/>
              </a:rPr>
              <a:t>Differentiator</a:t>
            </a:r>
            <a:endParaRPr lang="en-US" sz="4400" dirty="0">
              <a:latin typeface="Times New Roman" panose="02020603050405020304" pitchFamily="18" charset="0"/>
              <a:cs typeface="Times New Roman" panose="02020603050405020304" pitchFamily="18" charset="0"/>
            </a:endParaRPr>
          </a:p>
        </p:txBody>
      </p:sp>
      <p:pic>
        <p:nvPicPr>
          <p:cNvPr id="10" name="Picture 6" descr="c:\ch02_conv\sedr42021_0244b.jpg"/>
          <p:cNvPicPr>
            <a:picLocks noChangeAspect="1" noChangeArrowheads="1"/>
          </p:cNvPicPr>
          <p:nvPr/>
        </p:nvPicPr>
        <p:blipFill>
          <a:blip r:embed="rId4" cstate="print"/>
          <a:srcRect/>
          <a:stretch>
            <a:fillRect/>
          </a:stretch>
        </p:blipFill>
        <p:spPr bwMode="auto">
          <a:xfrm>
            <a:off x="764362" y="2472605"/>
            <a:ext cx="3705726" cy="3394795"/>
          </a:xfrm>
          <a:prstGeom prst="rect">
            <a:avLst/>
          </a:prstGeom>
          <a:noFill/>
          <a:ln w="9525">
            <a:noFill/>
            <a:miter lim="800000"/>
            <a:headEnd/>
            <a:tailEnd/>
          </a:ln>
          <a:effectLst/>
        </p:spPr>
      </p:pic>
      <p:pic>
        <p:nvPicPr>
          <p:cNvPr id="128002" name="Picture 2" descr="Image result for Integrator Input and outpu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799" y="3058391"/>
            <a:ext cx="3649663" cy="341860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pPr>
              <a:defRPr/>
            </a:pPr>
            <a:fld id="{A4ADB944-21E9-4A85-AAC0-AC3D4BFC6EC4}"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51</a:t>
            </a:fld>
            <a:endParaRPr lang="en-US" altLang="en-US"/>
          </a:p>
        </p:txBody>
      </p:sp>
    </p:spTree>
    <p:extLst>
      <p:ext uri="{BB962C8B-B14F-4D97-AF65-F5344CB8AC3E}">
        <p14:creationId xmlns:p14="http://schemas.microsoft.com/office/powerpoint/2010/main" val="1037287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an ideal differentiator, the gain increases as frequency increases. Thus, at some higher frequencies, the differentiator may become unstable and cause oscillations which results in noise.</a:t>
            </a:r>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52</a:t>
            </a:fld>
            <a:endParaRPr lang="en-US" altLang="en-US"/>
          </a:p>
        </p:txBody>
      </p:sp>
    </p:spTree>
    <p:extLst>
      <p:ext uri="{BB962C8B-B14F-4D97-AF65-F5344CB8AC3E}">
        <p14:creationId xmlns:p14="http://schemas.microsoft.com/office/powerpoint/2010/main" val="2221166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t>Frequency Response of Practical Differentiator</a:t>
            </a:r>
            <a:r>
              <a:rPr lang="en-US" b="1" dirty="0"/>
              <a:t/>
            </a:r>
            <a:br>
              <a:rPr lang="en-US" b="1" dirty="0"/>
            </a:br>
            <a:endParaRPr lang="en-US" dirty="0"/>
          </a:p>
        </p:txBody>
      </p:sp>
      <p:sp>
        <p:nvSpPr>
          <p:cNvPr id="3" name="Content Placeholder 2"/>
          <p:cNvSpPr>
            <a:spLocks noGrp="1"/>
          </p:cNvSpPr>
          <p:nvPr>
            <p:ph idx="1"/>
          </p:nvPr>
        </p:nvSpPr>
        <p:spPr>
          <a:xfrm>
            <a:off x="76200" y="670719"/>
            <a:ext cx="9067800" cy="5425281"/>
          </a:xfrm>
        </p:spPr>
        <p:txBody>
          <a:bodyPr/>
          <a:lstStyle/>
          <a:p>
            <a:pPr algn="just"/>
            <a:r>
              <a:rPr lang="en-US" sz="2800" dirty="0"/>
              <a:t>The gain of the practical differentiator increases with increasing frequency and at a particular frequency, f</a:t>
            </a:r>
            <a:r>
              <a:rPr lang="en-US" sz="2800" baseline="-25000" dirty="0"/>
              <a:t>1</a:t>
            </a:r>
            <a:r>
              <a:rPr lang="en-US" sz="2800" dirty="0"/>
              <a:t>, the gain becomes the unity (0 dB). The gain continues to increase at a rate of 20dB per decade till the input frequency reaches a frequency, f</a:t>
            </a:r>
            <a:r>
              <a:rPr lang="en-US" sz="2800" baseline="-25000" dirty="0"/>
              <a:t>2</a:t>
            </a:r>
            <a:r>
              <a:rPr lang="en-US" sz="2800" dirty="0"/>
              <a:t>.</a:t>
            </a:r>
          </a:p>
          <a:p>
            <a:pPr algn="just"/>
            <a:r>
              <a:rPr lang="en-US" sz="2800" dirty="0"/>
              <a:t>Beyond this frequency of the input signal, the gain of the differentiator starts to decrease at a rate of 20dB per decade. This effect is due to the addition of the resistor R</a:t>
            </a:r>
            <a:r>
              <a:rPr lang="en-US" sz="2800" baseline="-25000" dirty="0"/>
              <a:t>1</a:t>
            </a:r>
            <a:r>
              <a:rPr lang="en-US" sz="2800" dirty="0"/>
              <a:t> and capacitor C</a:t>
            </a:r>
            <a:r>
              <a:rPr lang="en-US" sz="2800" baseline="-25000" dirty="0"/>
              <a:t>f</a:t>
            </a:r>
            <a:r>
              <a:rPr lang="en-US" sz="2800" dirty="0"/>
              <a:t>. The frequency response curve of a practical differentiator is as shown in the figure below</a:t>
            </a:r>
            <a:r>
              <a:rPr lang="en-US" sz="2800" dirty="0" smtClean="0"/>
              <a:t>.</a:t>
            </a:r>
          </a:p>
          <a:p>
            <a:pPr algn="just"/>
            <a:r>
              <a:rPr lang="en-US" sz="2800" dirty="0"/>
              <a:t> in order to reduce the overall closed-loop gain of the circuit at high frequencies, an extra resistor, </a:t>
            </a:r>
            <a:r>
              <a:rPr lang="en-US" sz="2800" dirty="0" err="1"/>
              <a:t>Rin</a:t>
            </a:r>
            <a:r>
              <a:rPr lang="en-US" sz="2800" dirty="0"/>
              <a:t> is added to the input</a:t>
            </a:r>
          </a:p>
          <a:p>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dirty="0" smtClean="0"/>
              <a:t>SYBTech_LIC_Unit3</a:t>
            </a:r>
            <a:endParaRPr lang="en-US" dirty="0"/>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53</a:t>
            </a:fld>
            <a:endParaRPr lang="en-US" altLang="en-US"/>
          </a:p>
        </p:txBody>
      </p:sp>
    </p:spTree>
    <p:extLst>
      <p:ext uri="{BB962C8B-B14F-4D97-AF65-F5344CB8AC3E}">
        <p14:creationId xmlns:p14="http://schemas.microsoft.com/office/powerpoint/2010/main" val="794621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381000"/>
            <a:ext cx="5772150" cy="2085975"/>
          </a:xfrm>
          <a:prstGeom prst="rect">
            <a:avLst/>
          </a:prstGeom>
        </p:spPr>
      </p:pic>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54</a:t>
            </a:fld>
            <a:endParaRPr lang="en-US" altLang="en-US"/>
          </a:p>
        </p:txBody>
      </p:sp>
      <p:sp>
        <p:nvSpPr>
          <p:cNvPr id="8" name="Rectangle 7"/>
          <p:cNvSpPr/>
          <p:nvPr/>
        </p:nvSpPr>
        <p:spPr>
          <a:xfrm>
            <a:off x="609600" y="2565003"/>
            <a:ext cx="8305800" cy="3416320"/>
          </a:xfrm>
          <a:prstGeom prst="rect">
            <a:avLst/>
          </a:prstGeom>
        </p:spPr>
        <p:txBody>
          <a:bodyPr wrap="square">
            <a:spAutoFit/>
          </a:bodyPr>
          <a:lstStyle/>
          <a:p>
            <a:pPr algn="just"/>
            <a:r>
              <a:rPr lang="en-US" sz="2400" dirty="0">
                <a:solidFill>
                  <a:srgbClr val="414042"/>
                </a:solidFill>
                <a:latin typeface="Lato"/>
              </a:rPr>
              <a:t>Adding the input resistor R</a:t>
            </a:r>
            <a:r>
              <a:rPr lang="en-US" sz="2400" baseline="-25000" dirty="0">
                <a:solidFill>
                  <a:srgbClr val="414042"/>
                </a:solidFill>
                <a:latin typeface="Lato"/>
              </a:rPr>
              <a:t>IN</a:t>
            </a:r>
            <a:r>
              <a:rPr lang="en-US" sz="2400" dirty="0">
                <a:solidFill>
                  <a:srgbClr val="414042"/>
                </a:solidFill>
                <a:latin typeface="Lato"/>
              </a:rPr>
              <a:t> limits the differentiators increase in gain at a ratio of </a:t>
            </a:r>
            <a:r>
              <a:rPr lang="en-US" sz="2400" dirty="0" err="1">
                <a:solidFill>
                  <a:srgbClr val="414042"/>
                </a:solidFill>
                <a:latin typeface="Lato"/>
              </a:rPr>
              <a:t>Rƒ</a:t>
            </a:r>
            <a:r>
              <a:rPr lang="en-US" sz="2400" dirty="0">
                <a:solidFill>
                  <a:srgbClr val="414042"/>
                </a:solidFill>
                <a:latin typeface="Lato"/>
              </a:rPr>
              <a:t>/R</a:t>
            </a:r>
            <a:r>
              <a:rPr lang="en-US" sz="2400" baseline="-25000" dirty="0">
                <a:solidFill>
                  <a:srgbClr val="414042"/>
                </a:solidFill>
                <a:latin typeface="Lato"/>
              </a:rPr>
              <a:t>IN</a:t>
            </a:r>
            <a:r>
              <a:rPr lang="en-US" sz="2400" dirty="0">
                <a:solidFill>
                  <a:srgbClr val="414042"/>
                </a:solidFill>
                <a:latin typeface="Lato"/>
              </a:rPr>
              <a:t> The circuit now acts like a differentiator amplifier at low frequencies and an amplifier with resistive feedback at high frequencies giving much better noise rejection.</a:t>
            </a:r>
          </a:p>
          <a:p>
            <a:pPr algn="just"/>
            <a:r>
              <a:rPr lang="en-US" sz="2400" dirty="0">
                <a:solidFill>
                  <a:srgbClr val="414042"/>
                </a:solidFill>
                <a:latin typeface="Lato"/>
              </a:rPr>
              <a:t>Additional attenuation of higher frequencies is accomplished by connecting a capacitor </a:t>
            </a:r>
            <a:r>
              <a:rPr lang="en-US" sz="2400" dirty="0" err="1">
                <a:solidFill>
                  <a:srgbClr val="414143"/>
                </a:solidFill>
                <a:latin typeface="Lato"/>
              </a:rPr>
              <a:t>Cƒ</a:t>
            </a:r>
            <a:r>
              <a:rPr lang="en-US" sz="2400" dirty="0">
                <a:solidFill>
                  <a:srgbClr val="414042"/>
                </a:solidFill>
                <a:latin typeface="Lato"/>
              </a:rPr>
              <a:t> in parallel with the differentiator feedback resistor, </a:t>
            </a:r>
            <a:r>
              <a:rPr lang="en-US" sz="2400" dirty="0" err="1">
                <a:solidFill>
                  <a:srgbClr val="414143"/>
                </a:solidFill>
                <a:latin typeface="Lato"/>
              </a:rPr>
              <a:t>Rƒ</a:t>
            </a:r>
            <a:r>
              <a:rPr lang="en-US" sz="2400" dirty="0">
                <a:solidFill>
                  <a:srgbClr val="414042"/>
                </a:solidFill>
                <a:latin typeface="Lato"/>
              </a:rPr>
              <a:t>. This then forms the basis of </a:t>
            </a:r>
            <a:r>
              <a:rPr lang="en-US" sz="2400" dirty="0" err="1">
                <a:solidFill>
                  <a:srgbClr val="414042"/>
                </a:solidFill>
                <a:latin typeface="Lato"/>
              </a:rPr>
              <a:t>a</a:t>
            </a:r>
            <a:r>
              <a:rPr lang="en-US" sz="2400" dirty="0">
                <a:solidFill>
                  <a:srgbClr val="414042"/>
                </a:solidFill>
                <a:latin typeface="Lato"/>
              </a:rPr>
              <a:t> Active High Pass Filter</a:t>
            </a:r>
            <a:r>
              <a:rPr lang="en-US" dirty="0">
                <a:solidFill>
                  <a:srgbClr val="414042"/>
                </a:solidFill>
                <a:latin typeface="Lato"/>
              </a:rPr>
              <a:t> </a:t>
            </a:r>
            <a:endParaRPr lang="en-US" b="0" i="0" dirty="0">
              <a:solidFill>
                <a:srgbClr val="414042"/>
              </a:solidFill>
              <a:effectLst/>
              <a:latin typeface="Lato"/>
            </a:endParaRPr>
          </a:p>
        </p:txBody>
      </p:sp>
    </p:spTree>
    <p:extLst>
      <p:ext uri="{BB962C8B-B14F-4D97-AF65-F5344CB8AC3E}">
        <p14:creationId xmlns:p14="http://schemas.microsoft.com/office/powerpoint/2010/main" val="384004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35491" y="685800"/>
            <a:ext cx="8198909" cy="6149181"/>
          </a:xfrm>
          <a:prstGeom prst="rect">
            <a:avLst/>
          </a:prstGeom>
        </p:spPr>
      </p:pic>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55</a:t>
            </a:fld>
            <a:endParaRPr lang="en-US" altLang="en-US"/>
          </a:p>
        </p:txBody>
      </p:sp>
    </p:spTree>
    <p:extLst>
      <p:ext uri="{BB962C8B-B14F-4D97-AF65-F5344CB8AC3E}">
        <p14:creationId xmlns:p14="http://schemas.microsoft.com/office/powerpoint/2010/main" val="2271010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Since IB = 0,&#10;ic = iF&#10;Since v1= v2 = 0 V,&#10; "/>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4353" y="-76200"/>
            <a:ext cx="9043937" cy="663775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0117F97D-229F-4C35-A8F6-0244B0592711}"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56</a:t>
            </a:fld>
            <a:endParaRPr lang="en-US" altLang="en-US"/>
          </a:p>
        </p:txBody>
      </p:sp>
      <p:pic>
        <p:nvPicPr>
          <p:cNvPr id="5" name="Picture 4"/>
          <p:cNvPicPr>
            <a:picLocks noChangeAspect="1"/>
          </p:cNvPicPr>
          <p:nvPr/>
        </p:nvPicPr>
        <p:blipFill>
          <a:blip r:embed="rId3"/>
          <a:stretch>
            <a:fillRect/>
          </a:stretch>
        </p:blipFill>
        <p:spPr>
          <a:xfrm>
            <a:off x="90487" y="100012"/>
            <a:ext cx="8963025" cy="6657975"/>
          </a:xfrm>
          <a:prstGeom prst="rect">
            <a:avLst/>
          </a:prstGeom>
        </p:spPr>
      </p:pic>
    </p:spTree>
    <p:extLst>
      <p:ext uri="{BB962C8B-B14F-4D97-AF65-F5344CB8AC3E}">
        <p14:creationId xmlns:p14="http://schemas.microsoft.com/office/powerpoint/2010/main" val="1218044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Ideal Differentiator</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0150"/>
            <a:ext cx="29241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447800"/>
            <a:ext cx="3276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Rectangle 3"/>
          <p:cNvSpPr>
            <a:spLocks noChangeArrowheads="1"/>
          </p:cNvSpPr>
          <p:nvPr/>
        </p:nvSpPr>
        <p:spPr bwMode="auto">
          <a:xfrm>
            <a:off x="609600" y="3608388"/>
            <a:ext cx="7772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t>The expression for the output voltage can be obtained from the Kirchoff's current equation written at node v</a:t>
            </a:r>
            <a:r>
              <a:rPr lang="en-US" altLang="en-US" sz="2400" baseline="-25000"/>
              <a:t>2</a:t>
            </a:r>
            <a:r>
              <a:rPr lang="en-US" altLang="en-US" sz="2400"/>
              <a:t>.</a:t>
            </a:r>
          </a:p>
        </p:txBody>
      </p:sp>
      <p:pic>
        <p:nvPicPr>
          <p:cNvPr id="307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572000"/>
            <a:ext cx="3657600"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1448E56D-0574-412D-BD52-F35BA88AF1AF}"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381000" y="457200"/>
            <a:ext cx="8305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dirty="0"/>
              <a:t>The input signal will be differentiated properly if the time period T of the input signal is larger than or equal to </a:t>
            </a:r>
            <a:r>
              <a:rPr lang="en-US" altLang="en-US" dirty="0" err="1"/>
              <a:t>R</a:t>
            </a:r>
            <a:r>
              <a:rPr lang="en-US" altLang="en-US" sz="2000" dirty="0" err="1"/>
              <a:t>f</a:t>
            </a:r>
            <a:r>
              <a:rPr lang="en-US" altLang="en-US" dirty="0"/>
              <a:t> C.</a:t>
            </a:r>
          </a:p>
          <a:p>
            <a:pPr eaLnBrk="1" hangingPunct="1">
              <a:spcBef>
                <a:spcPct val="0"/>
              </a:spcBef>
              <a:buFontTx/>
              <a:buNone/>
            </a:pPr>
            <a:endParaRPr lang="en-US" altLang="en-US" dirty="0"/>
          </a:p>
          <a:p>
            <a:pPr eaLnBrk="1" hangingPunct="1">
              <a:spcBef>
                <a:spcPct val="0"/>
              </a:spcBef>
              <a:buFontTx/>
              <a:buNone/>
            </a:pPr>
            <a:r>
              <a:rPr lang="en-US" altLang="en-US" dirty="0"/>
              <a:t>T ≥</a:t>
            </a:r>
            <a:r>
              <a:rPr lang="en-US" altLang="en-US" dirty="0" err="1"/>
              <a:t>R</a:t>
            </a:r>
            <a:r>
              <a:rPr lang="en-US" altLang="en-US" sz="2000" dirty="0" err="1"/>
              <a:t>f</a:t>
            </a:r>
            <a:r>
              <a:rPr lang="en-US" altLang="en-US" dirty="0"/>
              <a:t> </a:t>
            </a:r>
            <a:r>
              <a:rPr lang="en-US" altLang="en-US" dirty="0" smtClean="0"/>
              <a:t>C1</a:t>
            </a:r>
            <a:endParaRPr lang="en-US" altLang="en-US" dirty="0"/>
          </a:p>
          <a:p>
            <a:pPr eaLnBrk="1" hangingPunct="1">
              <a:spcBef>
                <a:spcPct val="0"/>
              </a:spcBef>
              <a:buFontTx/>
              <a:buNone/>
            </a:pPr>
            <a:r>
              <a:rPr lang="en-US" altLang="en-US" dirty="0"/>
              <a:t>As the frequency changes, the gain changes. Also at higher frequen­cies the circuit is highly susceptible at high frequency noise and noise gets amplified. Both the high frequency noise and </a:t>
            </a:r>
            <a:r>
              <a:rPr lang="en-US" altLang="en-US" dirty="0" smtClean="0"/>
              <a:t>stability problem </a:t>
            </a:r>
            <a:r>
              <a:rPr lang="en-US" altLang="en-US" dirty="0"/>
              <a:t>can be corrected by </a:t>
            </a:r>
            <a:r>
              <a:rPr lang="en-US" altLang="en-US" dirty="0" err="1"/>
              <a:t>additing</a:t>
            </a:r>
            <a:r>
              <a:rPr lang="en-US" altLang="en-US" dirty="0"/>
              <a:t>, few components.</a:t>
            </a:r>
          </a:p>
        </p:txBody>
      </p:sp>
      <p:sp>
        <p:nvSpPr>
          <p:cNvPr id="2" name="Date Placeholder 1"/>
          <p:cNvSpPr>
            <a:spLocks noGrp="1"/>
          </p:cNvSpPr>
          <p:nvPr>
            <p:ph type="dt" sz="half" idx="10"/>
          </p:nvPr>
        </p:nvSpPr>
        <p:spPr/>
        <p:txBody>
          <a:bodyPr/>
          <a:lstStyle/>
          <a:p>
            <a:pPr>
              <a:defRPr/>
            </a:pPr>
            <a:fld id="{9C9A9B9E-D05E-4F88-A309-5AD24AEE2460}"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58</a:t>
            </a:fld>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t>Practical Differentiator</a:t>
            </a: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76325"/>
            <a:ext cx="5562600" cy="38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9038B75E-63B3-453B-B3DB-B0A28F0811BB}"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274638"/>
            <a:ext cx="8001000" cy="1143000"/>
          </a:xfrm>
        </p:spPr>
        <p:txBody>
          <a:bodyPr>
            <a:normAutofit/>
          </a:bodyPr>
          <a:lstStyle/>
          <a:p>
            <a:r>
              <a:rPr lang="en-US" sz="4400" dirty="0" smtClean="0">
                <a:solidFill>
                  <a:schemeClr val="tx1"/>
                </a:solidFill>
                <a:latin typeface="Times New Roman" pitchFamily="18" charset="0"/>
                <a:cs typeface="Times New Roman" pitchFamily="18" charset="0"/>
              </a:rPr>
              <a:t>Virtual short and Virtual ground</a:t>
            </a:r>
            <a:endParaRPr lang="en-US" sz="4400" dirty="0">
              <a:solidFill>
                <a:schemeClr val="tx1"/>
              </a:solidFill>
              <a:latin typeface="Times New Roman" pitchFamily="18" charset="0"/>
              <a:cs typeface="Times New Roman" pitchFamily="18" charset="0"/>
            </a:endParaRPr>
          </a:p>
        </p:txBody>
      </p:sp>
      <p:sp>
        <p:nvSpPr>
          <p:cNvPr id="56323" name="Rectangle 3"/>
          <p:cNvSpPr>
            <a:spLocks noGrp="1" noChangeArrowheads="1"/>
          </p:cNvSpPr>
          <p:nvPr>
            <p:ph idx="1"/>
          </p:nvPr>
        </p:nvSpPr>
        <p:spPr>
          <a:xfrm>
            <a:off x="914400" y="1447800"/>
            <a:ext cx="7772400" cy="5181600"/>
          </a:xfrm>
        </p:spPr>
        <p:txBody>
          <a:bodyPr>
            <a:normAutofit fontScale="92500"/>
          </a:bodyPr>
          <a:lstStyle/>
          <a:p>
            <a:pPr>
              <a:lnSpc>
                <a:spcPct val="90000"/>
              </a:lnSpc>
            </a:pPr>
            <a:r>
              <a:rPr lang="en-US" sz="3200" dirty="0">
                <a:latin typeface="Times New Roman" pitchFamily="18" charset="0"/>
                <a:cs typeface="Times New Roman" pitchFamily="18" charset="0"/>
              </a:rPr>
              <a:t>Voltage between inverting and non-inverting terminals of OPAMP is output voltage divided by open loop gain of OPAMP. Open loop gain being very large, this voltage is very small. Practically zero. This is virtual short. </a:t>
            </a:r>
            <a:endParaRPr lang="en-US" sz="3200" dirty="0" smtClean="0">
              <a:latin typeface="Times New Roman" pitchFamily="18" charset="0"/>
              <a:cs typeface="Times New Roman" pitchFamily="18" charset="0"/>
            </a:endParaRPr>
          </a:p>
          <a:p>
            <a:pPr>
              <a:lnSpc>
                <a:spcPct val="90000"/>
              </a:lnSpc>
            </a:pPr>
            <a:endParaRPr lang="en-US" sz="3200" dirty="0" smtClean="0">
              <a:latin typeface="Times New Roman" pitchFamily="18" charset="0"/>
              <a:cs typeface="Times New Roman" pitchFamily="18" charset="0"/>
            </a:endParaRPr>
          </a:p>
          <a:p>
            <a:pPr>
              <a:lnSpc>
                <a:spcPct val="90000"/>
              </a:lnSpc>
            </a:pPr>
            <a:r>
              <a:rPr lang="en-US" sz="3200" dirty="0" smtClean="0">
                <a:latin typeface="Times New Roman" pitchFamily="18" charset="0"/>
                <a:cs typeface="Times New Roman" pitchFamily="18" charset="0"/>
              </a:rPr>
              <a:t>Virtual </a:t>
            </a:r>
            <a:r>
              <a:rPr lang="en-US" sz="3200" dirty="0">
                <a:latin typeface="Times New Roman" pitchFamily="18" charset="0"/>
                <a:cs typeface="Times New Roman" pitchFamily="18" charset="0"/>
              </a:rPr>
              <a:t>ground concept is </a:t>
            </a:r>
            <a:r>
              <a:rPr lang="en-US" sz="3200" dirty="0">
                <a:solidFill>
                  <a:srgbClr val="FF0000"/>
                </a:solidFill>
                <a:latin typeface="Times New Roman" pitchFamily="18" charset="0"/>
                <a:cs typeface="Times New Roman" pitchFamily="18" charset="0"/>
              </a:rPr>
              <a:t>NOT valid for positive feedback or open loop operation </a:t>
            </a:r>
            <a:r>
              <a:rPr lang="en-US" sz="3200" dirty="0">
                <a:latin typeface="Times New Roman" pitchFamily="18" charset="0"/>
                <a:cs typeface="Times New Roman" pitchFamily="18" charset="0"/>
              </a:rPr>
              <a:t>of OPAMP. </a:t>
            </a:r>
          </a:p>
          <a:p>
            <a:pPr>
              <a:lnSpc>
                <a:spcPct val="90000"/>
              </a:lnSpc>
            </a:pPr>
            <a:r>
              <a:rPr lang="en-US" sz="3200" dirty="0">
                <a:latin typeface="Times New Roman" pitchFamily="18" charset="0"/>
                <a:cs typeface="Times New Roman" pitchFamily="18" charset="0"/>
              </a:rPr>
              <a:t>Unlike actual short, there is </a:t>
            </a:r>
            <a:r>
              <a:rPr lang="en-US" sz="3200" dirty="0">
                <a:solidFill>
                  <a:srgbClr val="FF0000"/>
                </a:solidFill>
                <a:latin typeface="Times New Roman" pitchFamily="18" charset="0"/>
                <a:cs typeface="Times New Roman" pitchFamily="18" charset="0"/>
              </a:rPr>
              <a:t>no current through this short. Hence the term VIRTUAL</a:t>
            </a:r>
            <a:r>
              <a:rPr lang="en-US" sz="3200" dirty="0">
                <a:latin typeface="Times New Roman" pitchFamily="18" charset="0"/>
                <a:cs typeface="Times New Roman" pitchFamily="18" charset="0"/>
              </a:rPr>
              <a:t>. </a:t>
            </a:r>
          </a:p>
        </p:txBody>
      </p:sp>
      <p:sp>
        <p:nvSpPr>
          <p:cNvPr id="6" name="Date Placeholder 5"/>
          <p:cNvSpPr>
            <a:spLocks noGrp="1"/>
          </p:cNvSpPr>
          <p:nvPr>
            <p:ph type="dt" sz="half" idx="10"/>
          </p:nvPr>
        </p:nvSpPr>
        <p:spPr/>
        <p:txBody>
          <a:bodyPr/>
          <a:lstStyle/>
          <a:p>
            <a:fld id="{7CD978C9-C0ED-47F8-9BC4-520EBCEA1E43}" type="datetime1">
              <a:rPr lang="en-US" smtClean="0"/>
              <a:t>06/10/2022</a:t>
            </a:fld>
            <a:endParaRPr lang="en-US"/>
          </a:p>
        </p:txBody>
      </p:sp>
      <p:sp>
        <p:nvSpPr>
          <p:cNvPr id="5" name="Slide Number Placeholder 4"/>
          <p:cNvSpPr>
            <a:spLocks noGrp="1"/>
          </p:cNvSpPr>
          <p:nvPr>
            <p:ph type="sldNum" sz="quarter" idx="12"/>
          </p:nvPr>
        </p:nvSpPr>
        <p:spPr/>
        <p:txBody>
          <a:bodyPr/>
          <a:lstStyle/>
          <a:p>
            <a:fld id="{C9C23DAD-D111-48A4-B2D8-7EB1737A7A73}"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smtClean="0"/>
              <a:t>SYBTech_LIC_Unit3</a:t>
            </a:r>
            <a:endParaRPr lang="en-US"/>
          </a:p>
        </p:txBody>
      </p:sp>
    </p:spTree>
    <p:extLst>
      <p:ext uri="{BB962C8B-B14F-4D97-AF65-F5344CB8AC3E}">
        <p14:creationId xmlns:p14="http://schemas.microsoft.com/office/powerpoint/2010/main" val="9670101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Limitations of Differentiator</a:t>
            </a:r>
            <a:endParaRPr lang="en-US" dirty="0"/>
          </a:p>
        </p:txBody>
      </p:sp>
      <p:sp>
        <p:nvSpPr>
          <p:cNvPr id="3" name="Content Placeholder 2"/>
          <p:cNvSpPr>
            <a:spLocks noGrp="1"/>
          </p:cNvSpPr>
          <p:nvPr>
            <p:ph idx="1"/>
          </p:nvPr>
        </p:nvSpPr>
        <p:spPr>
          <a:xfrm>
            <a:off x="0" y="914400"/>
            <a:ext cx="9144000" cy="4525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Limitations are due to noise, stability and input impedance.</a:t>
            </a:r>
          </a:p>
          <a:p>
            <a:r>
              <a:rPr lang="en-US" dirty="0"/>
              <a:t>In order to minimize noise and aid in stability, a small capacitor is placed in parallel with feedback resistor which will reduce high frequency gain.</a:t>
            </a:r>
          </a:p>
          <a:p>
            <a:r>
              <a:rPr lang="en-US" dirty="0"/>
              <a:t>In order to place lower limit on the input impedance, a resistor may be connected in series with a differentiating capacitor</a:t>
            </a:r>
          </a:p>
          <a:p>
            <a:r>
              <a:rPr lang="en-US" dirty="0"/>
              <a:t>The gain of practical </a:t>
            </a:r>
            <a:r>
              <a:rPr lang="en-US" dirty="0" smtClean="0"/>
              <a:t>differentiator </a:t>
            </a:r>
            <a:r>
              <a:rPr lang="en-US" dirty="0"/>
              <a:t>circuit is reduced significantly and this avoids the high frequency noise and results in better stability.</a:t>
            </a:r>
          </a:p>
          <a:p>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60</a:t>
            </a:fld>
            <a:endParaRPr lang="en-US" altLang="en-US"/>
          </a:p>
        </p:txBody>
      </p:sp>
    </p:spTree>
    <p:extLst>
      <p:ext uri="{BB962C8B-B14F-4D97-AF65-F5344CB8AC3E}">
        <p14:creationId xmlns:p14="http://schemas.microsoft.com/office/powerpoint/2010/main" val="12658320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Differentiators</a:t>
            </a:r>
            <a:endParaRPr lang="en-US" dirty="0"/>
          </a:p>
        </p:txBody>
      </p:sp>
      <p:sp>
        <p:nvSpPr>
          <p:cNvPr id="3" name="Content Placeholder 2"/>
          <p:cNvSpPr>
            <a:spLocks noGrp="1"/>
          </p:cNvSpPr>
          <p:nvPr>
            <p:ph idx="1"/>
          </p:nvPr>
        </p:nvSpPr>
        <p:spPr/>
        <p:txBody>
          <a:bodyPr/>
          <a:lstStyle/>
          <a:p>
            <a:r>
              <a:rPr lang="en-US" dirty="0" smtClean="0"/>
              <a:t>In wave shaping circuits to detect high frequency components in an input signal</a:t>
            </a:r>
          </a:p>
          <a:p>
            <a:r>
              <a:rPr lang="en-US" dirty="0" smtClean="0"/>
              <a:t>As a rate of change detector in FM modulators.</a:t>
            </a:r>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61</a:t>
            </a:fld>
            <a:endParaRPr lang="en-US" altLang="en-US"/>
          </a:p>
        </p:txBody>
      </p:sp>
    </p:spTree>
    <p:extLst>
      <p:ext uri="{BB962C8B-B14F-4D97-AF65-F5344CB8AC3E}">
        <p14:creationId xmlns:p14="http://schemas.microsoft.com/office/powerpoint/2010/main" val="3308902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Steps of </a:t>
            </a:r>
            <a:r>
              <a:rPr lang="en-US" dirty="0" err="1" smtClean="0"/>
              <a:t>differenciators</a:t>
            </a:r>
            <a:endParaRPr lang="en-US" dirty="0"/>
          </a:p>
        </p:txBody>
      </p:sp>
      <p:sp>
        <p:nvSpPr>
          <p:cNvPr id="3" name="Content Placeholder 2"/>
          <p:cNvSpPr>
            <a:spLocks noGrp="1"/>
          </p:cNvSpPr>
          <p:nvPr>
            <p:ph idx="1"/>
          </p:nvPr>
        </p:nvSpPr>
        <p:spPr/>
        <p:txBody>
          <a:bodyPr/>
          <a:lstStyle/>
          <a:p>
            <a:r>
              <a:rPr lang="en-US" dirty="0" smtClean="0"/>
              <a:t>Select </a:t>
            </a:r>
            <a:r>
              <a:rPr lang="en-US" dirty="0" err="1" smtClean="0"/>
              <a:t>Fa</a:t>
            </a:r>
            <a:r>
              <a:rPr lang="en-US" dirty="0" smtClean="0"/>
              <a:t> = highest </a:t>
            </a:r>
            <a:r>
              <a:rPr lang="en-US" dirty="0" err="1" smtClean="0"/>
              <a:t>freq</a:t>
            </a:r>
            <a:r>
              <a:rPr lang="en-US" dirty="0" smtClean="0"/>
              <a:t> of the input signal to be differentiated, choose C1&lt;1microfarad, calculate RF</a:t>
            </a:r>
          </a:p>
          <a:p>
            <a:r>
              <a:rPr lang="en-US" dirty="0" smtClean="0"/>
              <a:t>Choose </a:t>
            </a:r>
            <a:r>
              <a:rPr lang="en-US" dirty="0" err="1" smtClean="0"/>
              <a:t>fb</a:t>
            </a:r>
            <a:r>
              <a:rPr lang="en-US" dirty="0" smtClean="0"/>
              <a:t> = 20fa, calculate R1 and CF so that R1C1 = RFCF</a:t>
            </a:r>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62</a:t>
            </a:fld>
            <a:endParaRPr lang="en-US" altLang="en-US"/>
          </a:p>
        </p:txBody>
      </p:sp>
    </p:spTree>
    <p:extLst>
      <p:ext uri="{BB962C8B-B14F-4D97-AF65-F5344CB8AC3E}">
        <p14:creationId xmlns:p14="http://schemas.microsoft.com/office/powerpoint/2010/main" val="26279712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lstStyle/>
          <a:p>
            <a:r>
              <a:rPr lang="en-US" dirty="0" smtClean="0"/>
              <a:t>Design a differentiator to differentiate an input signal that varies in the frequency from 10Hz to about  1 KHz</a:t>
            </a:r>
          </a:p>
          <a:p>
            <a:r>
              <a:rPr lang="en-US" dirty="0" smtClean="0"/>
              <a:t>Sol:</a:t>
            </a:r>
          </a:p>
          <a:p>
            <a:pPr marL="0" indent="0">
              <a:buNone/>
            </a:pPr>
            <a:r>
              <a:rPr lang="en-US" dirty="0" smtClean="0"/>
              <a:t>1.Fa = 1KHZ </a:t>
            </a:r>
          </a:p>
          <a:p>
            <a:r>
              <a:rPr lang="en-US" dirty="0" smtClean="0"/>
              <a:t>Let C1 = 0.1microF, RF = 1.59Kohm= 1.5kohm</a:t>
            </a:r>
          </a:p>
          <a:p>
            <a:pPr marL="0" indent="0">
              <a:buNone/>
            </a:pPr>
            <a:r>
              <a:rPr lang="en-US" dirty="0" smtClean="0"/>
              <a:t>2. </a:t>
            </a:r>
            <a:r>
              <a:rPr lang="en-US" dirty="0" err="1" smtClean="0"/>
              <a:t>Fb</a:t>
            </a:r>
            <a:r>
              <a:rPr lang="en-US" dirty="0" smtClean="0"/>
              <a:t> = 20kHz</a:t>
            </a:r>
          </a:p>
          <a:p>
            <a:pPr marL="0" indent="0">
              <a:buNone/>
            </a:pPr>
            <a:r>
              <a:rPr lang="en-US" dirty="0" smtClean="0"/>
              <a:t>R1 = 79.5ohm =82 ohm. R1C1 = </a:t>
            </a:r>
            <a:r>
              <a:rPr lang="en-US" dirty="0" err="1" smtClean="0"/>
              <a:t>RfCf</a:t>
            </a:r>
            <a:endParaRPr lang="en-US" dirty="0" smtClean="0"/>
          </a:p>
          <a:p>
            <a:pPr marL="0" indent="0">
              <a:buNone/>
            </a:pPr>
            <a:r>
              <a:rPr lang="en-US" dirty="0" err="1" smtClean="0"/>
              <a:t>Cf</a:t>
            </a:r>
            <a:r>
              <a:rPr lang="en-US" dirty="0" smtClean="0"/>
              <a:t> = 0.0055microfarad</a:t>
            </a:r>
          </a:p>
          <a:p>
            <a:pPr marL="0" indent="0">
              <a:buNone/>
            </a:pPr>
            <a:r>
              <a:rPr lang="en-US" smtClean="0"/>
              <a:t>Rom = RF = 1.5kohm</a:t>
            </a:r>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63</a:t>
            </a:fld>
            <a:endParaRPr lang="en-US" altLang="en-US"/>
          </a:p>
        </p:txBody>
      </p:sp>
      <p:pic>
        <p:nvPicPr>
          <p:cNvPr id="7" name="Picture 6"/>
          <p:cNvPicPr>
            <a:picLocks noChangeAspect="1"/>
          </p:cNvPicPr>
          <p:nvPr/>
        </p:nvPicPr>
        <p:blipFill>
          <a:blip r:embed="rId2"/>
          <a:stretch>
            <a:fillRect/>
          </a:stretch>
        </p:blipFill>
        <p:spPr>
          <a:xfrm>
            <a:off x="3962400" y="1905000"/>
            <a:ext cx="2728686" cy="1219200"/>
          </a:xfrm>
          <a:prstGeom prst="rect">
            <a:avLst/>
          </a:prstGeom>
        </p:spPr>
      </p:pic>
      <p:pic>
        <p:nvPicPr>
          <p:cNvPr id="8" name="Picture 7"/>
          <p:cNvPicPr>
            <a:picLocks noChangeAspect="1"/>
          </p:cNvPicPr>
          <p:nvPr/>
        </p:nvPicPr>
        <p:blipFill>
          <a:blip r:embed="rId3"/>
          <a:stretch>
            <a:fillRect/>
          </a:stretch>
        </p:blipFill>
        <p:spPr>
          <a:xfrm>
            <a:off x="6076287" y="3502660"/>
            <a:ext cx="3113433" cy="800100"/>
          </a:xfrm>
          <a:prstGeom prst="rect">
            <a:avLst/>
          </a:prstGeom>
        </p:spPr>
      </p:pic>
    </p:spTree>
    <p:extLst>
      <p:ext uri="{BB962C8B-B14F-4D97-AF65-F5344CB8AC3E}">
        <p14:creationId xmlns:p14="http://schemas.microsoft.com/office/powerpoint/2010/main" val="26390835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r="13895" b="67528"/>
          <a:stretch>
            <a:fillRect/>
          </a:stretch>
        </p:blipFill>
        <p:spPr bwMode="auto">
          <a:xfrm>
            <a:off x="325438" y="1284288"/>
            <a:ext cx="3392487"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9325" y="1268413"/>
            <a:ext cx="3662363" cy="657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3012" name="Picture 3"/>
          <p:cNvPicPr>
            <a:picLocks noChangeAspect="1" noChangeArrowheads="1"/>
          </p:cNvPicPr>
          <p:nvPr/>
        </p:nvPicPr>
        <p:blipFill>
          <a:blip r:embed="rId5">
            <a:extLst>
              <a:ext uri="{28A0092B-C50C-407E-A947-70E740481C1C}">
                <a14:useLocalDpi xmlns:a14="http://schemas.microsoft.com/office/drawing/2010/main" val="0"/>
              </a:ext>
            </a:extLst>
          </a:blip>
          <a:srcRect l="4362" t="46667" r="16112" b="-6061"/>
          <a:stretch>
            <a:fillRect/>
          </a:stretch>
        </p:blipFill>
        <p:spPr bwMode="auto">
          <a:xfrm>
            <a:off x="2813050" y="3055938"/>
            <a:ext cx="3213100"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
          <p:cNvPicPr>
            <a:picLocks noChangeAspect="1" noChangeArrowheads="1"/>
          </p:cNvPicPr>
          <p:nvPr/>
        </p:nvPicPr>
        <p:blipFill>
          <a:blip r:embed="rId6">
            <a:extLst>
              <a:ext uri="{28A0092B-C50C-407E-A947-70E740481C1C}">
                <a14:useLocalDpi xmlns:a14="http://schemas.microsoft.com/office/drawing/2010/main" val="0"/>
              </a:ext>
            </a:extLst>
          </a:blip>
          <a:srcRect t="18166" r="41707"/>
          <a:stretch>
            <a:fillRect/>
          </a:stretch>
        </p:blipFill>
        <p:spPr bwMode="auto">
          <a:xfrm>
            <a:off x="4284663" y="4716463"/>
            <a:ext cx="46370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5"/>
          <p:cNvPicPr>
            <a:picLocks noChangeAspect="1" noChangeArrowheads="1"/>
          </p:cNvPicPr>
          <p:nvPr/>
        </p:nvPicPr>
        <p:blipFill>
          <a:blip r:embed="rId7">
            <a:extLst>
              <a:ext uri="{28A0092B-C50C-407E-A947-70E740481C1C}">
                <a14:useLocalDpi xmlns:a14="http://schemas.microsoft.com/office/drawing/2010/main" val="0"/>
              </a:ext>
            </a:extLst>
          </a:blip>
          <a:srcRect r="51691" b="50000"/>
          <a:stretch>
            <a:fillRect/>
          </a:stretch>
        </p:blipFill>
        <p:spPr bwMode="auto">
          <a:xfrm>
            <a:off x="263525" y="4806950"/>
            <a:ext cx="39052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524000" y="228600"/>
            <a:ext cx="5257800" cy="369888"/>
          </a:xfrm>
          <a:prstGeom prst="rect">
            <a:avLst/>
          </a:prstGeom>
          <a:solidFill>
            <a:schemeClr val="accent5">
              <a:lumMod val="20000"/>
              <a:lumOff val="80000"/>
            </a:schemeClr>
          </a:solidFill>
        </p:spPr>
        <p:txBody>
          <a:bodyPr>
            <a:spAutoFit/>
          </a:bodyPr>
          <a:lstStyle/>
          <a:p>
            <a:pPr algn="ctr">
              <a:defRPr/>
            </a:pPr>
            <a:r>
              <a:rPr lang="en-US" dirty="0">
                <a:cs typeface="Arial" charset="0"/>
              </a:rPr>
              <a:t>Calculating Gain and Design Questions</a:t>
            </a:r>
          </a:p>
        </p:txBody>
      </p:sp>
      <p:sp>
        <p:nvSpPr>
          <p:cNvPr id="8" name="TextBox 7"/>
          <p:cNvSpPr txBox="1"/>
          <p:nvPr/>
        </p:nvSpPr>
        <p:spPr>
          <a:xfrm>
            <a:off x="1044575" y="914400"/>
            <a:ext cx="1371600" cy="369888"/>
          </a:xfrm>
          <a:prstGeom prst="rect">
            <a:avLst/>
          </a:prstGeom>
          <a:solidFill>
            <a:schemeClr val="accent6">
              <a:lumMod val="20000"/>
              <a:lumOff val="80000"/>
            </a:schemeClr>
          </a:solidFill>
        </p:spPr>
        <p:txBody>
          <a:bodyPr>
            <a:spAutoFit/>
          </a:bodyPr>
          <a:lstStyle/>
          <a:p>
            <a:pPr>
              <a:defRPr/>
            </a:pPr>
            <a:r>
              <a:rPr lang="en-US" dirty="0">
                <a:cs typeface="Arial" charset="0"/>
              </a:rPr>
              <a:t>INVERTING</a:t>
            </a:r>
          </a:p>
        </p:txBody>
      </p:sp>
      <p:sp>
        <p:nvSpPr>
          <p:cNvPr id="20" name="TextBox 19"/>
          <p:cNvSpPr txBox="1"/>
          <p:nvPr/>
        </p:nvSpPr>
        <p:spPr>
          <a:xfrm>
            <a:off x="5715000" y="812800"/>
            <a:ext cx="2133600" cy="369888"/>
          </a:xfrm>
          <a:prstGeom prst="rect">
            <a:avLst/>
          </a:prstGeom>
          <a:solidFill>
            <a:schemeClr val="accent6">
              <a:lumMod val="20000"/>
              <a:lumOff val="80000"/>
            </a:schemeClr>
          </a:solidFill>
        </p:spPr>
        <p:txBody>
          <a:bodyPr>
            <a:spAutoFit/>
          </a:bodyPr>
          <a:lstStyle/>
          <a:p>
            <a:pPr algn="ctr">
              <a:defRPr/>
            </a:pPr>
            <a:r>
              <a:rPr lang="en-US" dirty="0">
                <a:cs typeface="Arial" charset="0"/>
              </a:rPr>
              <a:t>NON - INVERTING</a:t>
            </a:r>
          </a:p>
        </p:txBody>
      </p:sp>
      <p:sp>
        <p:nvSpPr>
          <p:cNvPr id="21" name="TextBox 20"/>
          <p:cNvSpPr txBox="1"/>
          <p:nvPr/>
        </p:nvSpPr>
        <p:spPr>
          <a:xfrm>
            <a:off x="1331913" y="2286000"/>
            <a:ext cx="5257800" cy="369888"/>
          </a:xfrm>
          <a:prstGeom prst="rect">
            <a:avLst/>
          </a:prstGeom>
          <a:solidFill>
            <a:schemeClr val="accent5">
              <a:lumMod val="20000"/>
              <a:lumOff val="80000"/>
            </a:schemeClr>
          </a:solidFill>
        </p:spPr>
        <p:txBody>
          <a:bodyPr>
            <a:spAutoFit/>
          </a:bodyPr>
          <a:lstStyle/>
          <a:p>
            <a:pPr algn="ctr">
              <a:defRPr/>
            </a:pPr>
            <a:r>
              <a:rPr lang="en-US" dirty="0">
                <a:cs typeface="Arial" charset="0"/>
              </a:rPr>
              <a:t>Calculating Output and Design Questions</a:t>
            </a:r>
          </a:p>
        </p:txBody>
      </p:sp>
      <p:sp>
        <p:nvSpPr>
          <p:cNvPr id="22" name="TextBox 21"/>
          <p:cNvSpPr txBox="1"/>
          <p:nvPr/>
        </p:nvSpPr>
        <p:spPr>
          <a:xfrm>
            <a:off x="2895600" y="2686050"/>
            <a:ext cx="2514600" cy="369888"/>
          </a:xfrm>
          <a:prstGeom prst="rect">
            <a:avLst/>
          </a:prstGeom>
          <a:solidFill>
            <a:schemeClr val="accent6">
              <a:lumMod val="20000"/>
              <a:lumOff val="80000"/>
            </a:schemeClr>
          </a:solidFill>
        </p:spPr>
        <p:txBody>
          <a:bodyPr>
            <a:spAutoFit/>
          </a:bodyPr>
          <a:lstStyle/>
          <a:p>
            <a:pPr>
              <a:defRPr/>
            </a:pPr>
            <a:r>
              <a:rPr lang="en-US" dirty="0">
                <a:cs typeface="Arial" charset="0"/>
              </a:rPr>
              <a:t>SUMMING AMPLIFIER</a:t>
            </a:r>
          </a:p>
        </p:txBody>
      </p:sp>
      <p:sp>
        <p:nvSpPr>
          <p:cNvPr id="23" name="TextBox 22"/>
          <p:cNvSpPr txBox="1"/>
          <p:nvPr/>
        </p:nvSpPr>
        <p:spPr>
          <a:xfrm>
            <a:off x="782638" y="4667250"/>
            <a:ext cx="2916237" cy="368300"/>
          </a:xfrm>
          <a:prstGeom prst="rect">
            <a:avLst/>
          </a:prstGeom>
          <a:solidFill>
            <a:schemeClr val="accent6">
              <a:lumMod val="20000"/>
              <a:lumOff val="80000"/>
            </a:schemeClr>
          </a:solidFill>
        </p:spPr>
        <p:txBody>
          <a:bodyPr>
            <a:spAutoFit/>
          </a:bodyPr>
          <a:lstStyle/>
          <a:p>
            <a:pPr>
              <a:defRPr/>
            </a:pPr>
            <a:r>
              <a:rPr lang="en-US" dirty="0">
                <a:cs typeface="Arial" charset="0"/>
              </a:rPr>
              <a:t>DIFFERENTIATOR AMPLIFIER</a:t>
            </a:r>
          </a:p>
        </p:txBody>
      </p:sp>
      <p:sp>
        <p:nvSpPr>
          <p:cNvPr id="24" name="TextBox 23"/>
          <p:cNvSpPr txBox="1"/>
          <p:nvPr/>
        </p:nvSpPr>
        <p:spPr>
          <a:xfrm>
            <a:off x="5145088" y="4413250"/>
            <a:ext cx="2916237" cy="368300"/>
          </a:xfrm>
          <a:prstGeom prst="rect">
            <a:avLst/>
          </a:prstGeom>
          <a:solidFill>
            <a:schemeClr val="accent6">
              <a:lumMod val="20000"/>
              <a:lumOff val="80000"/>
            </a:schemeClr>
          </a:solidFill>
        </p:spPr>
        <p:txBody>
          <a:bodyPr>
            <a:spAutoFit/>
          </a:bodyPr>
          <a:lstStyle/>
          <a:p>
            <a:pPr>
              <a:defRPr/>
            </a:pPr>
            <a:r>
              <a:rPr lang="en-US" dirty="0">
                <a:cs typeface="Arial" charset="0"/>
              </a:rPr>
              <a:t>INTEGRATOR AMPLIFIER</a:t>
            </a:r>
          </a:p>
        </p:txBody>
      </p:sp>
      <p:sp>
        <p:nvSpPr>
          <p:cNvPr id="2" name="Date Placeholder 1"/>
          <p:cNvSpPr>
            <a:spLocks noGrp="1"/>
          </p:cNvSpPr>
          <p:nvPr>
            <p:ph type="dt" sz="half" idx="10"/>
          </p:nvPr>
        </p:nvSpPr>
        <p:spPr/>
        <p:txBody>
          <a:bodyPr/>
          <a:lstStyle/>
          <a:p>
            <a:pPr>
              <a:defRPr/>
            </a:pPr>
            <a:fld id="{73F15061-EA68-4840-9C18-1B19E3E3CC94}"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5" name="Slide Number Placeholder 4"/>
          <p:cNvSpPr>
            <a:spLocks noGrp="1"/>
          </p:cNvSpPr>
          <p:nvPr>
            <p:ph type="sldNum" sz="quarter" idx="12"/>
          </p:nvPr>
        </p:nvSpPr>
        <p:spPr/>
        <p:txBody>
          <a:bodyPr/>
          <a:lstStyle/>
          <a:p>
            <a:fld id="{EEA5F8CB-7C6A-488C-8E42-881C9EEE1596}" type="slidenum">
              <a:rPr lang="en-US" altLang="en-US" smtClean="0"/>
              <a:pPr/>
              <a:t>64</a:t>
            </a:fld>
            <a:endParaRPr lang="en-US"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descr="http://www.indiabix.com/_files/images/electronic-devices-and-circuit-theory/mcq11_008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6934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ChangeArrowheads="1"/>
          </p:cNvSpPr>
          <p:nvPr/>
        </p:nvSpPr>
        <p:spPr bwMode="auto">
          <a:xfrm>
            <a:off x="2173288" y="3124200"/>
            <a:ext cx="5943600" cy="3683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Calculate the input voltage if the final output, V</a:t>
            </a:r>
            <a:r>
              <a:rPr lang="en-US" altLang="en-US" sz="1800" baseline="-25000"/>
              <a:t>O</a:t>
            </a:r>
            <a:r>
              <a:rPr lang="en-US" altLang="en-US" sz="1800"/>
              <a:t> is 10.08 V. </a:t>
            </a:r>
          </a:p>
        </p:txBody>
      </p:sp>
      <p:grpSp>
        <p:nvGrpSpPr>
          <p:cNvPr id="4" name="Group 3"/>
          <p:cNvGrpSpPr>
            <a:grpSpLocks/>
          </p:cNvGrpSpPr>
          <p:nvPr/>
        </p:nvGrpSpPr>
        <p:grpSpPr bwMode="auto">
          <a:xfrm>
            <a:off x="304800" y="152400"/>
            <a:ext cx="2667000" cy="2808288"/>
            <a:chOff x="304800" y="152400"/>
            <a:chExt cx="2667000" cy="2807732"/>
          </a:xfrm>
        </p:grpSpPr>
        <p:sp>
          <p:nvSpPr>
            <p:cNvPr id="2" name="Rectangle 1"/>
            <p:cNvSpPr/>
            <p:nvPr/>
          </p:nvSpPr>
          <p:spPr>
            <a:xfrm>
              <a:off x="304800" y="152400"/>
              <a:ext cx="2667000" cy="2742657"/>
            </a:xfrm>
            <a:prstGeom prst="rect">
              <a:avLst/>
            </a:prstGeom>
            <a:solidFill>
              <a:srgbClr val="4F81BD">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52" name="TextBox 2"/>
            <p:cNvSpPr txBox="1">
              <a:spLocks noChangeArrowheads="1"/>
            </p:cNvSpPr>
            <p:nvPr/>
          </p:nvSpPr>
          <p:spPr bwMode="auto">
            <a:xfrm>
              <a:off x="609600" y="2590800"/>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NON - INVERTING</a:t>
              </a:r>
            </a:p>
          </p:txBody>
        </p:sp>
      </p:grpSp>
      <p:grpSp>
        <p:nvGrpSpPr>
          <p:cNvPr id="8" name="Group 7"/>
          <p:cNvGrpSpPr>
            <a:grpSpLocks/>
          </p:cNvGrpSpPr>
          <p:nvPr/>
        </p:nvGrpSpPr>
        <p:grpSpPr bwMode="auto">
          <a:xfrm>
            <a:off x="3048000" y="152400"/>
            <a:ext cx="2667000" cy="2808288"/>
            <a:chOff x="304800" y="152400"/>
            <a:chExt cx="2667000" cy="2807732"/>
          </a:xfrm>
        </p:grpSpPr>
        <p:sp>
          <p:nvSpPr>
            <p:cNvPr id="9" name="Rectangle 8"/>
            <p:cNvSpPr/>
            <p:nvPr/>
          </p:nvSpPr>
          <p:spPr>
            <a:xfrm>
              <a:off x="304800" y="152400"/>
              <a:ext cx="2667000" cy="2742657"/>
            </a:xfrm>
            <a:prstGeom prst="rect">
              <a:avLst/>
            </a:prstGeom>
            <a:solidFill>
              <a:schemeClr val="accent3">
                <a:lumMod val="75000"/>
                <a:alpha val="1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50" name="TextBox 9"/>
            <p:cNvSpPr txBox="1">
              <a:spLocks noChangeArrowheads="1"/>
            </p:cNvSpPr>
            <p:nvPr/>
          </p:nvSpPr>
          <p:spPr bwMode="auto">
            <a:xfrm>
              <a:off x="609600" y="2590800"/>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INVERTING</a:t>
              </a:r>
            </a:p>
          </p:txBody>
        </p:sp>
      </p:grpSp>
      <p:grpSp>
        <p:nvGrpSpPr>
          <p:cNvPr id="11" name="Group 10"/>
          <p:cNvGrpSpPr>
            <a:grpSpLocks/>
          </p:cNvGrpSpPr>
          <p:nvPr/>
        </p:nvGrpSpPr>
        <p:grpSpPr bwMode="auto">
          <a:xfrm>
            <a:off x="5791200" y="95250"/>
            <a:ext cx="2667000" cy="2808288"/>
            <a:chOff x="304800" y="152400"/>
            <a:chExt cx="2667000" cy="2807732"/>
          </a:xfrm>
        </p:grpSpPr>
        <p:sp>
          <p:nvSpPr>
            <p:cNvPr id="12" name="Rectangle 11"/>
            <p:cNvSpPr/>
            <p:nvPr/>
          </p:nvSpPr>
          <p:spPr>
            <a:xfrm>
              <a:off x="304800" y="152400"/>
              <a:ext cx="2667000" cy="2742657"/>
            </a:xfrm>
            <a:prstGeom prst="rect">
              <a:avLst/>
            </a:prstGeom>
            <a:solidFill>
              <a:schemeClr val="bg2">
                <a:lumMod val="25000"/>
                <a:alpha val="1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48" name="TextBox 12"/>
            <p:cNvSpPr txBox="1">
              <a:spLocks noChangeArrowheads="1"/>
            </p:cNvSpPr>
            <p:nvPr/>
          </p:nvSpPr>
          <p:spPr bwMode="auto">
            <a:xfrm>
              <a:off x="609600" y="2590800"/>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INVERTING</a:t>
              </a:r>
            </a:p>
          </p:txBody>
        </p:sp>
      </p:grpSp>
      <p:grpSp>
        <p:nvGrpSpPr>
          <p:cNvPr id="6" name="Group 5"/>
          <p:cNvGrpSpPr>
            <a:grpSpLocks/>
          </p:cNvGrpSpPr>
          <p:nvPr/>
        </p:nvGrpSpPr>
        <p:grpSpPr bwMode="auto">
          <a:xfrm>
            <a:off x="2547938" y="1447800"/>
            <a:ext cx="2647950" cy="390525"/>
            <a:chOff x="2547870" y="1447800"/>
            <a:chExt cx="2648755" cy="390034"/>
          </a:xfrm>
        </p:grpSpPr>
        <p:sp>
          <p:nvSpPr>
            <p:cNvPr id="44045" name="TextBox 17"/>
            <p:cNvSpPr txBox="1">
              <a:spLocks noChangeArrowheads="1"/>
            </p:cNvSpPr>
            <p:nvPr/>
          </p:nvSpPr>
          <p:spPr bwMode="auto">
            <a:xfrm>
              <a:off x="2547870" y="1447800"/>
              <a:ext cx="457200" cy="37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Va</a:t>
              </a:r>
            </a:p>
          </p:txBody>
        </p:sp>
        <p:sp>
          <p:nvSpPr>
            <p:cNvPr id="44046" name="TextBox 18"/>
            <p:cNvSpPr txBox="1">
              <a:spLocks noChangeArrowheads="1"/>
            </p:cNvSpPr>
            <p:nvPr/>
          </p:nvSpPr>
          <p:spPr bwMode="auto">
            <a:xfrm>
              <a:off x="4739425" y="1458395"/>
              <a:ext cx="457200" cy="37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Vb</a:t>
              </a:r>
            </a:p>
          </p:txBody>
        </p:sp>
      </p:grpSp>
      <p:sp>
        <p:nvSpPr>
          <p:cNvPr id="21" name="TextBox 20"/>
          <p:cNvSpPr txBox="1">
            <a:spLocks noChangeArrowheads="1"/>
          </p:cNvSpPr>
          <p:nvPr/>
        </p:nvSpPr>
        <p:spPr bwMode="auto">
          <a:xfrm>
            <a:off x="6024563" y="3810000"/>
            <a:ext cx="25860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Have to work backwards:</a:t>
            </a:r>
          </a:p>
          <a:p>
            <a:pPr eaLnBrk="1" hangingPunct="1">
              <a:spcBef>
                <a:spcPct val="0"/>
              </a:spcBef>
              <a:buFontTx/>
              <a:buNone/>
            </a:pPr>
            <a:r>
              <a:rPr lang="en-US" altLang="en-US" sz="1800"/>
              <a:t>Vo = -(100/5) Vb</a:t>
            </a:r>
          </a:p>
          <a:p>
            <a:pPr eaLnBrk="1" hangingPunct="1">
              <a:spcBef>
                <a:spcPct val="0"/>
              </a:spcBef>
              <a:buFontTx/>
              <a:buNone/>
            </a:pPr>
            <a:r>
              <a:rPr lang="en-US" altLang="en-US" sz="1800"/>
              <a:t>10.08 = -20 Vb</a:t>
            </a:r>
          </a:p>
          <a:p>
            <a:pPr eaLnBrk="1" hangingPunct="1">
              <a:spcBef>
                <a:spcPct val="0"/>
              </a:spcBef>
              <a:buFontTx/>
              <a:buNone/>
            </a:pPr>
            <a:r>
              <a:rPr lang="en-US" altLang="en-US" sz="1800"/>
              <a:t>Vb = -0.504 V</a:t>
            </a:r>
          </a:p>
        </p:txBody>
      </p:sp>
      <p:sp>
        <p:nvSpPr>
          <p:cNvPr id="22" name="TextBox 21"/>
          <p:cNvSpPr txBox="1">
            <a:spLocks noChangeArrowheads="1"/>
          </p:cNvSpPr>
          <p:nvPr/>
        </p:nvSpPr>
        <p:spPr bwMode="auto">
          <a:xfrm>
            <a:off x="3292475" y="3825875"/>
            <a:ext cx="17764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Then:</a:t>
            </a:r>
          </a:p>
          <a:p>
            <a:pPr eaLnBrk="1" hangingPunct="1">
              <a:spcBef>
                <a:spcPct val="0"/>
              </a:spcBef>
              <a:buFontTx/>
              <a:buNone/>
            </a:pPr>
            <a:r>
              <a:rPr lang="en-US" altLang="en-US" sz="1800"/>
              <a:t>Vb = -(5/5) Va</a:t>
            </a:r>
          </a:p>
          <a:p>
            <a:pPr eaLnBrk="1" hangingPunct="1">
              <a:spcBef>
                <a:spcPct val="0"/>
              </a:spcBef>
              <a:buFontTx/>
              <a:buNone/>
            </a:pPr>
            <a:r>
              <a:rPr lang="en-US" altLang="en-US" sz="1800"/>
              <a:t>-0.504  = - Va</a:t>
            </a:r>
          </a:p>
          <a:p>
            <a:pPr eaLnBrk="1" hangingPunct="1">
              <a:spcBef>
                <a:spcPct val="0"/>
              </a:spcBef>
              <a:buFontTx/>
              <a:buNone/>
            </a:pPr>
            <a:r>
              <a:rPr lang="en-US" altLang="en-US" sz="1800"/>
              <a:t>Va = 0.504 V</a:t>
            </a:r>
          </a:p>
        </p:txBody>
      </p:sp>
      <p:sp>
        <p:nvSpPr>
          <p:cNvPr id="23" name="TextBox 22"/>
          <p:cNvSpPr txBox="1">
            <a:spLocks noChangeArrowheads="1"/>
          </p:cNvSpPr>
          <p:nvPr/>
        </p:nvSpPr>
        <p:spPr bwMode="auto">
          <a:xfrm>
            <a:off x="425450" y="3895725"/>
            <a:ext cx="2586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Finally:</a:t>
            </a:r>
          </a:p>
          <a:p>
            <a:pPr eaLnBrk="1" hangingPunct="1">
              <a:spcBef>
                <a:spcPct val="0"/>
              </a:spcBef>
              <a:buFontTx/>
              <a:buNone/>
            </a:pPr>
            <a:r>
              <a:rPr lang="en-US" altLang="en-US" sz="1800"/>
              <a:t>Va = (1 + 10/5) V</a:t>
            </a:r>
            <a:r>
              <a:rPr lang="en-US" altLang="en-US" sz="1800" baseline="-25000"/>
              <a:t>1</a:t>
            </a:r>
          </a:p>
          <a:p>
            <a:pPr eaLnBrk="1" hangingPunct="1">
              <a:spcBef>
                <a:spcPct val="0"/>
              </a:spcBef>
              <a:buFontTx/>
              <a:buNone/>
            </a:pPr>
            <a:r>
              <a:rPr lang="en-US" altLang="en-US" sz="1800"/>
              <a:t>0.504  = 3V</a:t>
            </a:r>
            <a:r>
              <a:rPr lang="en-US" altLang="en-US" sz="1800" baseline="-25000"/>
              <a:t>1</a:t>
            </a:r>
          </a:p>
          <a:p>
            <a:pPr eaLnBrk="1" hangingPunct="1">
              <a:spcBef>
                <a:spcPct val="0"/>
              </a:spcBef>
              <a:buFontTx/>
              <a:buNone/>
            </a:pPr>
            <a:r>
              <a:rPr lang="en-US" altLang="en-US" sz="1800" u="sng"/>
              <a:t>V</a:t>
            </a:r>
            <a:r>
              <a:rPr lang="en-US" altLang="en-US" sz="1800" u="sng" baseline="-25000"/>
              <a:t>1</a:t>
            </a:r>
            <a:r>
              <a:rPr lang="en-US" altLang="en-US" sz="1800" u="sng"/>
              <a:t> = 0.168 V</a:t>
            </a:r>
          </a:p>
        </p:txBody>
      </p:sp>
      <p:cxnSp>
        <p:nvCxnSpPr>
          <p:cNvPr id="17" name="Straight Arrow Connector 16"/>
          <p:cNvCxnSpPr/>
          <p:nvPr/>
        </p:nvCxnSpPr>
        <p:spPr>
          <a:xfrm flipH="1">
            <a:off x="5145088" y="4410075"/>
            <a:ext cx="6096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524125" y="4410075"/>
            <a:ext cx="6096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pPr>
              <a:defRPr/>
            </a:pPr>
            <a:fld id="{F06E94BF-04A7-4093-B02B-E5CF98335B38}"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7" name="Slide Number Placeholder 6"/>
          <p:cNvSpPr>
            <a:spLocks noGrp="1"/>
          </p:cNvSpPr>
          <p:nvPr>
            <p:ph type="sldNum" sz="quarter" idx="12"/>
          </p:nvPr>
        </p:nvSpPr>
        <p:spPr/>
        <p:txBody>
          <a:bodyPr/>
          <a:lstStyle/>
          <a:p>
            <a:fld id="{EEA5F8CB-7C6A-488C-8E42-881C9EEE1596}" type="slidenum">
              <a:rPr lang="en-US" altLang="en-US" smtClean="0"/>
              <a:pPr/>
              <a:t>65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right)">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right)">
                                      <p:cBhvr>
                                        <p:cTn id="42" dur="500"/>
                                        <p:tgtEl>
                                          <p:spTgt spid="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descr="http://www.indiabix.com/_files/images/basic-electronics/basics/fbq19_10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8" y="209550"/>
            <a:ext cx="4343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ChangeArrowheads="1"/>
          </p:cNvSpPr>
          <p:nvPr/>
        </p:nvSpPr>
        <p:spPr bwMode="auto">
          <a:xfrm>
            <a:off x="1447800" y="2092325"/>
            <a:ext cx="6172200" cy="3698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What is the value of V</a:t>
            </a:r>
            <a:r>
              <a:rPr lang="en-US" altLang="en-US" sz="1800" baseline="-25000"/>
              <a:t>in1</a:t>
            </a:r>
            <a:r>
              <a:rPr lang="en-US" altLang="en-US" sz="1800"/>
              <a:t> from the figure above?</a:t>
            </a:r>
          </a:p>
        </p:txBody>
      </p:sp>
      <p:sp>
        <p:nvSpPr>
          <p:cNvPr id="7" name="TextBox 6"/>
          <p:cNvSpPr txBox="1">
            <a:spLocks noChangeArrowheads="1"/>
          </p:cNvSpPr>
          <p:nvPr/>
        </p:nvSpPr>
        <p:spPr bwMode="auto">
          <a:xfrm>
            <a:off x="2209800" y="2673350"/>
            <a:ext cx="48863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12 = - 24 [ V</a:t>
            </a:r>
            <a:r>
              <a:rPr lang="en-US" altLang="en-US" sz="1800" baseline="-25000"/>
              <a:t>in1 </a:t>
            </a:r>
            <a:r>
              <a:rPr lang="en-US" altLang="en-US" sz="1800"/>
              <a:t>/ 24  </a:t>
            </a:r>
            <a:r>
              <a:rPr lang="en-US" altLang="en-US" sz="2400"/>
              <a:t>+</a:t>
            </a:r>
            <a:r>
              <a:rPr lang="en-US" altLang="en-US" sz="1800"/>
              <a:t> (-2)</a:t>
            </a:r>
            <a:r>
              <a:rPr lang="en-US" altLang="en-US" sz="1800" baseline="-25000"/>
              <a:t> </a:t>
            </a:r>
            <a:r>
              <a:rPr lang="en-US" altLang="en-US" sz="1800"/>
              <a:t>/ 24</a:t>
            </a:r>
            <a:r>
              <a:rPr lang="en-US" altLang="en-US" sz="1800" baseline="-25000"/>
              <a:t> </a:t>
            </a:r>
            <a:r>
              <a:rPr lang="en-US" altLang="en-US" sz="1800"/>
              <a:t> </a:t>
            </a:r>
            <a:r>
              <a:rPr lang="en-US" altLang="en-US" sz="2400"/>
              <a:t>+</a:t>
            </a:r>
            <a:r>
              <a:rPr lang="en-US" altLang="en-US" sz="1800"/>
              <a:t> (-6) / 24 ] </a:t>
            </a:r>
          </a:p>
          <a:p>
            <a:pPr eaLnBrk="1" hangingPunct="1">
              <a:spcBef>
                <a:spcPct val="0"/>
              </a:spcBef>
              <a:buFontTx/>
              <a:buNone/>
            </a:pPr>
            <a:r>
              <a:rPr lang="en-US" altLang="en-US" sz="1800"/>
              <a:t>12 = - [ V</a:t>
            </a:r>
            <a:r>
              <a:rPr lang="en-US" altLang="en-US" sz="1800" baseline="-25000"/>
              <a:t>in1</a:t>
            </a:r>
            <a:r>
              <a:rPr lang="en-US" altLang="en-US" sz="1800"/>
              <a:t> </a:t>
            </a:r>
            <a:r>
              <a:rPr lang="en-US" altLang="en-US" sz="2400"/>
              <a:t>–</a:t>
            </a:r>
            <a:r>
              <a:rPr lang="en-US" altLang="en-US" sz="1800"/>
              <a:t> 2 </a:t>
            </a:r>
            <a:r>
              <a:rPr lang="en-US" altLang="en-US" sz="2400"/>
              <a:t>–</a:t>
            </a:r>
            <a:r>
              <a:rPr lang="en-US" altLang="en-US" sz="1800"/>
              <a:t> 6 ]</a:t>
            </a:r>
            <a:endParaRPr lang="en-US" altLang="en-US" sz="1800" baseline="-25000"/>
          </a:p>
          <a:p>
            <a:pPr eaLnBrk="1" hangingPunct="1">
              <a:spcBef>
                <a:spcPct val="0"/>
              </a:spcBef>
              <a:buFontTx/>
              <a:buNone/>
            </a:pPr>
            <a:r>
              <a:rPr lang="en-US" altLang="en-US" sz="1800"/>
              <a:t>12 = - V</a:t>
            </a:r>
            <a:r>
              <a:rPr lang="en-US" altLang="en-US" sz="1800" baseline="-25000"/>
              <a:t>in1</a:t>
            </a:r>
            <a:r>
              <a:rPr lang="en-US" altLang="en-US" sz="1800"/>
              <a:t> </a:t>
            </a:r>
            <a:r>
              <a:rPr lang="en-US" altLang="en-US" sz="2400"/>
              <a:t>+</a:t>
            </a:r>
            <a:r>
              <a:rPr lang="en-US" altLang="en-US" sz="1800"/>
              <a:t> 2 </a:t>
            </a:r>
            <a:r>
              <a:rPr lang="en-US" altLang="en-US" sz="2400"/>
              <a:t>+</a:t>
            </a:r>
            <a:r>
              <a:rPr lang="en-US" altLang="en-US" sz="1800"/>
              <a:t> 6</a:t>
            </a:r>
          </a:p>
          <a:p>
            <a:pPr eaLnBrk="1" hangingPunct="1">
              <a:spcBef>
                <a:spcPct val="0"/>
              </a:spcBef>
              <a:buFontTx/>
              <a:buNone/>
            </a:pPr>
            <a:r>
              <a:rPr lang="en-US" altLang="en-US" sz="1800" u="sng"/>
              <a:t>V</a:t>
            </a:r>
            <a:r>
              <a:rPr lang="en-US" altLang="en-US" sz="1800" u="sng" baseline="-25000"/>
              <a:t>in1</a:t>
            </a:r>
            <a:r>
              <a:rPr lang="en-US" altLang="en-US" sz="1800" u="sng"/>
              <a:t> = - 4 V</a:t>
            </a:r>
            <a:endParaRPr lang="en-US" altLang="en-US" sz="1800" u="sng" baseline="-25000"/>
          </a:p>
        </p:txBody>
      </p:sp>
      <p:sp>
        <p:nvSpPr>
          <p:cNvPr id="2" name="Date Placeholder 1"/>
          <p:cNvSpPr>
            <a:spLocks noGrp="1"/>
          </p:cNvSpPr>
          <p:nvPr>
            <p:ph type="dt" sz="half" idx="10"/>
          </p:nvPr>
        </p:nvSpPr>
        <p:spPr/>
        <p:txBody>
          <a:bodyPr/>
          <a:lstStyle/>
          <a:p>
            <a:pPr>
              <a:defRPr/>
            </a:pPr>
            <a:fld id="{4522EEB4-19DF-4AD7-AC0D-0EC2B6699629}"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66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descr="http://www.indiabix.com/_files/images/electronic-devices-and-circuit-theory/mcq11_019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8600"/>
            <a:ext cx="5105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p:cNvSpPr>
            <a:spLocks noChangeArrowheads="1"/>
          </p:cNvSpPr>
          <p:nvPr/>
        </p:nvSpPr>
        <p:spPr bwMode="auto">
          <a:xfrm>
            <a:off x="990600" y="3048000"/>
            <a:ext cx="6781800" cy="3698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Calculate the output voltage, V</a:t>
            </a:r>
            <a:r>
              <a:rPr lang="en-US" altLang="en-US" sz="1800" baseline="-25000"/>
              <a:t>O</a:t>
            </a:r>
            <a:r>
              <a:rPr lang="en-US" altLang="en-US" sz="1800"/>
              <a:t> if V</a:t>
            </a:r>
            <a:r>
              <a:rPr lang="en-US" altLang="en-US" sz="1800" baseline="-25000"/>
              <a:t>1</a:t>
            </a:r>
            <a:r>
              <a:rPr lang="en-US" altLang="en-US" sz="1800"/>
              <a:t> = V</a:t>
            </a:r>
            <a:r>
              <a:rPr lang="en-US" altLang="en-US" sz="1800" baseline="-25000"/>
              <a:t>2</a:t>
            </a:r>
            <a:r>
              <a:rPr lang="en-US" altLang="en-US" sz="1800"/>
              <a:t> = 700 mV</a:t>
            </a:r>
          </a:p>
        </p:txBody>
      </p:sp>
      <p:grpSp>
        <p:nvGrpSpPr>
          <p:cNvPr id="5" name="Group 4"/>
          <p:cNvGrpSpPr>
            <a:grpSpLocks/>
          </p:cNvGrpSpPr>
          <p:nvPr/>
        </p:nvGrpSpPr>
        <p:grpSpPr bwMode="auto">
          <a:xfrm>
            <a:off x="1752600" y="152400"/>
            <a:ext cx="2628900" cy="2808288"/>
            <a:chOff x="304800" y="152400"/>
            <a:chExt cx="2667000" cy="2743200"/>
          </a:xfrm>
        </p:grpSpPr>
        <p:sp>
          <p:nvSpPr>
            <p:cNvPr id="6" name="Rectangle 5"/>
            <p:cNvSpPr/>
            <p:nvPr/>
          </p:nvSpPr>
          <p:spPr>
            <a:xfrm>
              <a:off x="304800" y="152400"/>
              <a:ext cx="2667000" cy="2743200"/>
            </a:xfrm>
            <a:prstGeom prst="rect">
              <a:avLst/>
            </a:prstGeom>
            <a:solidFill>
              <a:srgbClr val="4F81BD">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93" name="TextBox 6"/>
            <p:cNvSpPr txBox="1">
              <a:spLocks noChangeArrowheads="1"/>
            </p:cNvSpPr>
            <p:nvPr/>
          </p:nvSpPr>
          <p:spPr bwMode="auto">
            <a:xfrm>
              <a:off x="559484" y="2526267"/>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INVERTING</a:t>
              </a:r>
            </a:p>
          </p:txBody>
        </p:sp>
      </p:grpSp>
      <p:grpSp>
        <p:nvGrpSpPr>
          <p:cNvPr id="8" name="Group 7"/>
          <p:cNvGrpSpPr>
            <a:grpSpLocks/>
          </p:cNvGrpSpPr>
          <p:nvPr/>
        </p:nvGrpSpPr>
        <p:grpSpPr bwMode="auto">
          <a:xfrm>
            <a:off x="3962400" y="152400"/>
            <a:ext cx="3200400" cy="2808288"/>
            <a:chOff x="304800" y="152399"/>
            <a:chExt cx="2667000" cy="2807731"/>
          </a:xfrm>
        </p:grpSpPr>
        <p:sp>
          <p:nvSpPr>
            <p:cNvPr id="9" name="Rectangle 8"/>
            <p:cNvSpPr/>
            <p:nvPr/>
          </p:nvSpPr>
          <p:spPr>
            <a:xfrm>
              <a:off x="304800" y="152399"/>
              <a:ext cx="2667000" cy="2807731"/>
            </a:xfrm>
            <a:prstGeom prst="rect">
              <a:avLst/>
            </a:prstGeom>
            <a:solidFill>
              <a:schemeClr val="accent3">
                <a:lumMod val="75000"/>
                <a:alpha val="1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91" name="TextBox 9"/>
            <p:cNvSpPr txBox="1">
              <a:spLocks noChangeArrowheads="1"/>
            </p:cNvSpPr>
            <p:nvPr/>
          </p:nvSpPr>
          <p:spPr bwMode="auto">
            <a:xfrm>
              <a:off x="609600" y="2482334"/>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t>SUMMING</a:t>
              </a:r>
            </a:p>
          </p:txBody>
        </p:sp>
      </p:grpSp>
      <p:sp>
        <p:nvSpPr>
          <p:cNvPr id="12" name="TextBox 11"/>
          <p:cNvSpPr txBox="1">
            <a:spLocks noChangeArrowheads="1"/>
          </p:cNvSpPr>
          <p:nvPr/>
        </p:nvSpPr>
        <p:spPr bwMode="auto">
          <a:xfrm>
            <a:off x="4056063" y="1268413"/>
            <a:ext cx="457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Va</a:t>
            </a:r>
          </a:p>
        </p:txBody>
      </p:sp>
      <p:sp>
        <p:nvSpPr>
          <p:cNvPr id="17" name="TextBox 16"/>
          <p:cNvSpPr txBox="1">
            <a:spLocks noChangeArrowheads="1"/>
          </p:cNvSpPr>
          <p:nvPr/>
        </p:nvSpPr>
        <p:spPr bwMode="auto">
          <a:xfrm>
            <a:off x="1698625" y="3827463"/>
            <a:ext cx="2187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Va = -(500/250) 0.7</a:t>
            </a:r>
          </a:p>
          <a:p>
            <a:pPr eaLnBrk="1" hangingPunct="1">
              <a:spcBef>
                <a:spcPct val="0"/>
              </a:spcBef>
              <a:buFontTx/>
              <a:buNone/>
            </a:pPr>
            <a:r>
              <a:rPr lang="en-US" altLang="en-US" sz="1800"/>
              <a:t>Va = -1.4 V</a:t>
            </a:r>
          </a:p>
        </p:txBody>
      </p:sp>
      <p:sp>
        <p:nvSpPr>
          <p:cNvPr id="18" name="TextBox 17"/>
          <p:cNvSpPr txBox="1">
            <a:spLocks noChangeArrowheads="1"/>
          </p:cNvSpPr>
          <p:nvPr/>
        </p:nvSpPr>
        <p:spPr bwMode="auto">
          <a:xfrm>
            <a:off x="5187950" y="3800475"/>
            <a:ext cx="34226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Then:</a:t>
            </a:r>
          </a:p>
          <a:p>
            <a:pPr eaLnBrk="1" hangingPunct="1">
              <a:spcBef>
                <a:spcPct val="0"/>
              </a:spcBef>
              <a:buFontTx/>
              <a:buNone/>
            </a:pPr>
            <a:r>
              <a:rPr lang="en-US" altLang="en-US" sz="1800"/>
              <a:t>Vo = - 500 [ V</a:t>
            </a:r>
            <a:r>
              <a:rPr lang="en-US" altLang="en-US" sz="1800" baseline="-25000"/>
              <a:t>a </a:t>
            </a:r>
            <a:r>
              <a:rPr lang="en-US" altLang="en-US" sz="1800"/>
              <a:t>/ 100  </a:t>
            </a:r>
            <a:r>
              <a:rPr lang="en-US" altLang="en-US" sz="2400"/>
              <a:t>+</a:t>
            </a:r>
            <a:r>
              <a:rPr lang="en-US" altLang="en-US" sz="1800"/>
              <a:t> V</a:t>
            </a:r>
            <a:r>
              <a:rPr lang="en-US" altLang="en-US" sz="1800" baseline="-25000"/>
              <a:t>2 </a:t>
            </a:r>
            <a:r>
              <a:rPr lang="en-US" altLang="en-US" sz="1800"/>
              <a:t>/ 50 ] </a:t>
            </a:r>
          </a:p>
          <a:p>
            <a:pPr eaLnBrk="1" hangingPunct="1">
              <a:spcBef>
                <a:spcPct val="0"/>
              </a:spcBef>
              <a:buFontTx/>
              <a:buNone/>
            </a:pPr>
            <a:r>
              <a:rPr lang="en-US" altLang="en-US" sz="1800"/>
              <a:t>Vo = - 500 [ -1.4 / 100 + 0.7 / 50 ]</a:t>
            </a:r>
          </a:p>
          <a:p>
            <a:pPr eaLnBrk="1" hangingPunct="1">
              <a:spcBef>
                <a:spcPct val="0"/>
              </a:spcBef>
              <a:buFontTx/>
              <a:buNone/>
            </a:pPr>
            <a:r>
              <a:rPr lang="en-US" altLang="en-US" sz="1800"/>
              <a:t>Vo = 0 V</a:t>
            </a:r>
          </a:p>
        </p:txBody>
      </p:sp>
      <p:cxnSp>
        <p:nvCxnSpPr>
          <p:cNvPr id="19" name="Straight Arrow Connector 18"/>
          <p:cNvCxnSpPr/>
          <p:nvPr/>
        </p:nvCxnSpPr>
        <p:spPr>
          <a:xfrm flipV="1">
            <a:off x="3886200" y="4149725"/>
            <a:ext cx="67945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fld id="{370B3EB7-B9AA-4D47-8A14-1B3FDC37F875}"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67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371600"/>
            <a:ext cx="4876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2"/>
          <p:cNvSpPr>
            <a:spLocks noChangeArrowheads="1"/>
          </p:cNvSpPr>
          <p:nvPr/>
        </p:nvSpPr>
        <p:spPr bwMode="auto">
          <a:xfrm>
            <a:off x="1676400" y="4343400"/>
            <a:ext cx="601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Calculate the output voltage </a:t>
            </a:r>
            <a:r>
              <a:rPr lang="en-US" altLang="en-US" sz="1800" i="1"/>
              <a:t>V</a:t>
            </a:r>
            <a:r>
              <a:rPr lang="en-US" altLang="en-US" sz="1800" baseline="-25000"/>
              <a:t>O</a:t>
            </a:r>
            <a:r>
              <a:rPr lang="en-US" altLang="en-US" sz="1800"/>
              <a:t> of the operational amplifier circuit as shown in the figure.</a:t>
            </a:r>
          </a:p>
        </p:txBody>
      </p:sp>
      <p:sp>
        <p:nvSpPr>
          <p:cNvPr id="2" name="Date Placeholder 1"/>
          <p:cNvSpPr>
            <a:spLocks noGrp="1"/>
          </p:cNvSpPr>
          <p:nvPr>
            <p:ph type="dt" sz="half" idx="10"/>
          </p:nvPr>
        </p:nvSpPr>
        <p:spPr/>
        <p:txBody>
          <a:bodyPr/>
          <a:lstStyle/>
          <a:p>
            <a:pPr>
              <a:defRPr/>
            </a:pPr>
            <a:fld id="{6482A225-F890-45A4-9E34-6E2E648FDAA3}"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68</a:t>
            </a:fld>
            <a:endParaRPr lang="en-US"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4F56747-9842-4361-876D-2F9065073FE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69</a:t>
            </a:fld>
            <a:endParaRPr lang="en-US" altLang="en-US"/>
          </a:p>
        </p:txBody>
      </p:sp>
      <p:sp>
        <p:nvSpPr>
          <p:cNvPr id="5" name="Rectangle 4"/>
          <p:cNvSpPr/>
          <p:nvPr/>
        </p:nvSpPr>
        <p:spPr>
          <a:xfrm>
            <a:off x="2286000" y="3105835"/>
            <a:ext cx="4572000" cy="923330"/>
          </a:xfrm>
          <a:prstGeom prst="rect">
            <a:avLst/>
          </a:prstGeom>
        </p:spPr>
        <p:txBody>
          <a:bodyPr>
            <a:spAutoFit/>
          </a:bodyPr>
          <a:lstStyle/>
          <a:p>
            <a:r>
              <a:rPr lang="en-US" dirty="0" smtClean="0"/>
              <a:t> week 10 assignment https</a:t>
            </a:r>
            <a:r>
              <a:rPr lang="en-US" dirty="0"/>
              <a:t>://nptel.ac.in/courses/108108111/W10A1.pdf</a:t>
            </a:r>
          </a:p>
        </p:txBody>
      </p:sp>
    </p:spTree>
    <p:extLst>
      <p:ext uri="{BB962C8B-B14F-4D97-AF65-F5344CB8AC3E}">
        <p14:creationId xmlns:p14="http://schemas.microsoft.com/office/powerpoint/2010/main" val="910624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Times New Roman" pitchFamily="18" charset="0"/>
                <a:cs typeface="Times New Roman" pitchFamily="18" charset="0"/>
              </a:rPr>
              <a:t>Virtual Ground</a:t>
            </a:r>
            <a:endParaRPr lang="en-US" sz="4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If the non-inverting (+) terminal of OP-AMP is connected to ground, then due to the "virtual short" existing between the two input terminals, the inverting (-) terminal also be at ground potential. hence it is said to be as "</a:t>
            </a:r>
            <a:r>
              <a:rPr lang="en-US" b="1" dirty="0" smtClean="0">
                <a:latin typeface="Times New Roman" pitchFamily="18" charset="0"/>
                <a:cs typeface="Times New Roman" pitchFamily="18" charset="0"/>
              </a:rPr>
              <a:t>virtual ground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57346" name="Picture 2"/>
          <p:cNvPicPr>
            <a:picLocks noChangeAspect="1" noChangeArrowheads="1"/>
          </p:cNvPicPr>
          <p:nvPr/>
        </p:nvPicPr>
        <p:blipFill>
          <a:blip r:embed="rId2" cstate="print"/>
          <a:srcRect/>
          <a:stretch>
            <a:fillRect/>
          </a:stretch>
        </p:blipFill>
        <p:spPr bwMode="auto">
          <a:xfrm>
            <a:off x="4114800" y="4169352"/>
            <a:ext cx="4838700" cy="2657475"/>
          </a:xfrm>
          <a:prstGeom prst="rect">
            <a:avLst/>
          </a:prstGeom>
          <a:noFill/>
          <a:ln w="9525">
            <a:noFill/>
            <a:miter lim="800000"/>
            <a:headEnd/>
            <a:tailEnd/>
          </a:ln>
          <a:effectLst/>
        </p:spPr>
      </p:pic>
      <p:sp>
        <p:nvSpPr>
          <p:cNvPr id="5" name="TextBox 4"/>
          <p:cNvSpPr txBox="1"/>
          <p:nvPr/>
        </p:nvSpPr>
        <p:spPr>
          <a:xfrm>
            <a:off x="7086600" y="5876331"/>
            <a:ext cx="2438400" cy="1200329"/>
          </a:xfrm>
          <a:prstGeom prst="rect">
            <a:avLst/>
          </a:prstGeom>
          <a:noFill/>
        </p:spPr>
        <p:txBody>
          <a:bodyPr wrap="square" rtlCol="0">
            <a:spAutoFit/>
          </a:bodyPr>
          <a:lstStyle/>
          <a:p>
            <a:r>
              <a:rPr lang="en-US" sz="2400" dirty="0" smtClean="0"/>
              <a:t>Vo =  (V1 – V2)</a:t>
            </a:r>
          </a:p>
          <a:p>
            <a:r>
              <a:rPr lang="en-US" sz="2400" dirty="0" smtClean="0"/>
              <a:t>Av</a:t>
            </a:r>
          </a:p>
          <a:p>
            <a:endParaRPr lang="en-US" sz="2400" dirty="0"/>
          </a:p>
        </p:txBody>
      </p:sp>
      <p:cxnSp>
        <p:nvCxnSpPr>
          <p:cNvPr id="6" name="Straight Connector 5"/>
          <p:cNvCxnSpPr/>
          <p:nvPr/>
        </p:nvCxnSpPr>
        <p:spPr>
          <a:xfrm>
            <a:off x="7086600" y="63246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pPr>
              <a:defRPr/>
            </a:pPr>
            <a:fld id="{F3B4C2AD-EEE3-4643-AADF-DA5342D86FD4}" type="datetime1">
              <a:rPr lang="en-US" smtClean="0"/>
              <a:t>06/10/2022</a:t>
            </a:fld>
            <a:endParaRPr lang="en-US"/>
          </a:p>
        </p:txBody>
      </p:sp>
      <p:sp>
        <p:nvSpPr>
          <p:cNvPr id="7" name="Footer Placeholder 6"/>
          <p:cNvSpPr>
            <a:spLocks noGrp="1"/>
          </p:cNvSpPr>
          <p:nvPr>
            <p:ph type="ftr" sz="quarter" idx="11"/>
          </p:nvPr>
        </p:nvSpPr>
        <p:spPr/>
        <p:txBody>
          <a:bodyPr/>
          <a:lstStyle/>
          <a:p>
            <a:pPr>
              <a:defRPr/>
            </a:pPr>
            <a:r>
              <a:rPr lang="en-US" smtClean="0"/>
              <a:t>SYBTech_LIC_Unit3</a:t>
            </a:r>
            <a:endParaRPr lang="en-US"/>
          </a:p>
        </p:txBody>
      </p:sp>
      <p:sp>
        <p:nvSpPr>
          <p:cNvPr id="8" name="Slide Number Placeholder 7"/>
          <p:cNvSpPr>
            <a:spLocks noGrp="1"/>
          </p:cNvSpPr>
          <p:nvPr>
            <p:ph type="sldNum" sz="quarter" idx="12"/>
          </p:nvPr>
        </p:nvSpPr>
        <p:spPr/>
        <p:txBody>
          <a:bodyPr/>
          <a:lstStyle/>
          <a:p>
            <a:fld id="{6141F291-FE10-492F-8757-BB5039B973CC}" type="slidenum">
              <a:rPr lang="en-US" altLang="en-US" smtClean="0"/>
              <a:pPr/>
              <a:t>7</a:t>
            </a:fld>
            <a:endParaRPr lang="en-US" altLang="en-US"/>
          </a:p>
        </p:txBody>
      </p:sp>
    </p:spTree>
    <p:extLst>
      <p:ext uri="{BB962C8B-B14F-4D97-AF65-F5344CB8AC3E}">
        <p14:creationId xmlns:p14="http://schemas.microsoft.com/office/powerpoint/2010/main" val="17268433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2880" y="152400"/>
            <a:ext cx="8229600" cy="4525963"/>
          </a:xfrm>
        </p:spPr>
        <p:txBody>
          <a:bodyPr/>
          <a:lstStyle/>
          <a:p>
            <a:r>
              <a:rPr lang="en-US" dirty="0"/>
              <a:t>Sketch the output voltage waveform </a:t>
            </a:r>
            <a:r>
              <a:rPr lang="en-US" dirty="0" err="1"/>
              <a:t>vo</a:t>
            </a:r>
            <a:r>
              <a:rPr lang="en-US" dirty="0"/>
              <a:t> (t) for the circuit shown, given the input voltage waveform </a:t>
            </a:r>
            <a:r>
              <a:rPr lang="en-US" dirty="0" smtClean="0"/>
              <a:t>below</a:t>
            </a:r>
          </a:p>
          <a:p>
            <a:endParaRPr lang="en-US" dirty="0"/>
          </a:p>
        </p:txBody>
      </p:sp>
      <p:sp>
        <p:nvSpPr>
          <p:cNvPr id="2" name="Date Placeholder 1"/>
          <p:cNvSpPr>
            <a:spLocks noGrp="1"/>
          </p:cNvSpPr>
          <p:nvPr>
            <p:ph type="dt" sz="half" idx="10"/>
          </p:nvPr>
        </p:nvSpPr>
        <p:spPr/>
        <p:txBody>
          <a:bodyPr/>
          <a:lstStyle/>
          <a:p>
            <a:pPr>
              <a:defRPr/>
            </a:pPr>
            <a:fld id="{C4F56747-9842-4361-876D-2F9065073FEA}"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EEA5F8CB-7C6A-488C-8E42-881C9EEE1596}" type="slidenum">
              <a:rPr lang="en-US" altLang="en-US" smtClean="0"/>
              <a:pPr/>
              <a:t>70</a:t>
            </a:fld>
            <a:endParaRPr lang="en-US" altLang="en-US"/>
          </a:p>
        </p:txBody>
      </p:sp>
      <p:pic>
        <p:nvPicPr>
          <p:cNvPr id="7" name="Picture 6"/>
          <p:cNvPicPr>
            <a:picLocks noChangeAspect="1"/>
          </p:cNvPicPr>
          <p:nvPr/>
        </p:nvPicPr>
        <p:blipFill>
          <a:blip r:embed="rId2"/>
          <a:stretch>
            <a:fillRect/>
          </a:stretch>
        </p:blipFill>
        <p:spPr>
          <a:xfrm>
            <a:off x="-190500" y="1828800"/>
            <a:ext cx="9525000" cy="3400425"/>
          </a:xfrm>
          <a:prstGeom prst="rect">
            <a:avLst/>
          </a:prstGeom>
        </p:spPr>
      </p:pic>
    </p:spTree>
    <p:extLst>
      <p:ext uri="{BB962C8B-B14F-4D97-AF65-F5344CB8AC3E}">
        <p14:creationId xmlns:p14="http://schemas.microsoft.com/office/powerpoint/2010/main" val="1728374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52399" y="304800"/>
            <a:ext cx="9112537" cy="4267200"/>
          </a:xfrm>
          <a:prstGeom prst="rect">
            <a:avLst/>
          </a:prstGeom>
        </p:spPr>
      </p:pic>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71</a:t>
            </a:fld>
            <a:endParaRPr lang="en-US" altLang="en-US"/>
          </a:p>
        </p:txBody>
      </p:sp>
    </p:spTree>
    <p:extLst>
      <p:ext uri="{BB962C8B-B14F-4D97-AF65-F5344CB8AC3E}">
        <p14:creationId xmlns:p14="http://schemas.microsoft.com/office/powerpoint/2010/main" val="272338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l"/>
            <a:r>
              <a:rPr lang="en-US" sz="2800" dirty="0"/>
              <a:t>If v1 (t) = 10cos(2t) mV and v2 (t) = 0.5t mV below, find </a:t>
            </a:r>
            <a:r>
              <a:rPr lang="en-US" sz="2800" dirty="0" err="1"/>
              <a:t>vo</a:t>
            </a:r>
            <a:r>
              <a:rPr lang="en-US" sz="2800" dirty="0"/>
              <a:t> (t) for t &gt; 0. Assume that the voltage across the capacitor is zero at t = 0.</a:t>
            </a:r>
          </a:p>
        </p:txBody>
      </p:sp>
      <p:pic>
        <p:nvPicPr>
          <p:cNvPr id="7" name="Content Placeholder 6"/>
          <p:cNvPicPr>
            <a:picLocks noGrp="1" noChangeAspect="1"/>
          </p:cNvPicPr>
          <p:nvPr>
            <p:ph idx="1"/>
          </p:nvPr>
        </p:nvPicPr>
        <p:blipFill>
          <a:blip r:embed="rId2"/>
          <a:stretch>
            <a:fillRect/>
          </a:stretch>
        </p:blipFill>
        <p:spPr>
          <a:xfrm>
            <a:off x="1295400" y="2253456"/>
            <a:ext cx="6553200" cy="3219450"/>
          </a:xfrm>
          <a:prstGeom prst="rect">
            <a:avLst/>
          </a:prstGeom>
        </p:spPr>
      </p:pic>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72</a:t>
            </a:fld>
            <a:endParaRPr lang="en-US" altLang="en-US"/>
          </a:p>
        </p:txBody>
      </p:sp>
    </p:spTree>
    <p:extLst>
      <p:ext uri="{BB962C8B-B14F-4D97-AF65-F5344CB8AC3E}">
        <p14:creationId xmlns:p14="http://schemas.microsoft.com/office/powerpoint/2010/main" val="263871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output voltage </a:t>
            </a:r>
            <a:r>
              <a:rPr lang="en-US" dirty="0" smtClean="0"/>
              <a:t>is</a:t>
            </a:r>
          </a:p>
          <a:p>
            <a:endParaRPr lang="en-US" dirty="0"/>
          </a:p>
        </p:txBody>
      </p:sp>
      <p:sp>
        <p:nvSpPr>
          <p:cNvPr id="4" name="Date Placeholder 3"/>
          <p:cNvSpPr>
            <a:spLocks noGrp="1"/>
          </p:cNvSpPr>
          <p:nvPr>
            <p:ph type="dt" sz="half" idx="10"/>
          </p:nvPr>
        </p:nvSpPr>
        <p:spPr/>
        <p:txBody>
          <a:bodyPr/>
          <a:lstStyle/>
          <a:p>
            <a:pPr>
              <a:defRPr/>
            </a:pPr>
            <a:fld id="{10768AA2-39A7-4CCC-B773-60A2EADA2DE9}"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73</a:t>
            </a:fld>
            <a:endParaRPr lang="en-US" altLang="en-US"/>
          </a:p>
        </p:txBody>
      </p:sp>
      <p:pic>
        <p:nvPicPr>
          <p:cNvPr id="7" name="Picture 6"/>
          <p:cNvPicPr>
            <a:picLocks noChangeAspect="1"/>
          </p:cNvPicPr>
          <p:nvPr/>
        </p:nvPicPr>
        <p:blipFill>
          <a:blip r:embed="rId2"/>
          <a:stretch>
            <a:fillRect/>
          </a:stretch>
        </p:blipFill>
        <p:spPr>
          <a:xfrm>
            <a:off x="1397002" y="2438401"/>
            <a:ext cx="4960936" cy="1547812"/>
          </a:xfrm>
          <a:prstGeom prst="rect">
            <a:avLst/>
          </a:prstGeom>
        </p:spPr>
      </p:pic>
      <p:pic>
        <p:nvPicPr>
          <p:cNvPr id="8" name="Picture 7"/>
          <p:cNvPicPr>
            <a:picLocks noChangeAspect="1"/>
          </p:cNvPicPr>
          <p:nvPr/>
        </p:nvPicPr>
        <p:blipFill>
          <a:blip r:embed="rId3"/>
          <a:stretch>
            <a:fillRect/>
          </a:stretch>
        </p:blipFill>
        <p:spPr>
          <a:xfrm>
            <a:off x="76200" y="4040506"/>
            <a:ext cx="9352776" cy="2139950"/>
          </a:xfrm>
          <a:prstGeom prst="rect">
            <a:avLst/>
          </a:prstGeom>
        </p:spPr>
      </p:pic>
      <p:pic>
        <p:nvPicPr>
          <p:cNvPr id="9" name="Picture 8"/>
          <p:cNvPicPr>
            <a:picLocks noChangeAspect="1"/>
          </p:cNvPicPr>
          <p:nvPr/>
        </p:nvPicPr>
        <p:blipFill>
          <a:blip r:embed="rId4"/>
          <a:stretch>
            <a:fillRect/>
          </a:stretch>
        </p:blipFill>
        <p:spPr>
          <a:xfrm>
            <a:off x="5048250" y="5454016"/>
            <a:ext cx="3638550" cy="542925"/>
          </a:xfrm>
          <a:prstGeom prst="rect">
            <a:avLst/>
          </a:prstGeom>
        </p:spPr>
      </p:pic>
    </p:spTree>
    <p:extLst>
      <p:ext uri="{BB962C8B-B14F-4D97-AF65-F5344CB8AC3E}">
        <p14:creationId xmlns:p14="http://schemas.microsoft.com/office/powerpoint/2010/main" val="388790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Times New Roman" pitchFamily="18" charset="0"/>
                <a:cs typeface="Times New Roman" pitchFamily="18" charset="0"/>
              </a:rPr>
              <a:t>Virtual Short</a:t>
            </a:r>
            <a:endParaRPr lang="en-US" sz="4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pPr marL="0" indent="0"/>
            <a:r>
              <a:rPr lang="en-US" dirty="0" smtClean="0">
                <a:latin typeface="Times New Roman" pitchFamily="18" charset="0"/>
                <a:cs typeface="Times New Roman" pitchFamily="18" charset="0"/>
              </a:rPr>
              <a:t> The input impedance (Ri) of an OP-AMP is ideally infinite. Hence current "I" flowing from one input terminal to the other will be zero. </a:t>
            </a:r>
          </a:p>
          <a:p>
            <a:pPr marL="0" indent="0"/>
            <a:r>
              <a:rPr lang="en-US" dirty="0" smtClean="0">
                <a:latin typeface="Times New Roman" pitchFamily="18" charset="0"/>
                <a:cs typeface="Times New Roman" pitchFamily="18" charset="0"/>
              </a:rPr>
              <a:t> Thus the voltage drop across Ri will be zero and both input terminals will be at the same potential. In other words they are </a:t>
            </a:r>
            <a:r>
              <a:rPr lang="en-US" b="1" dirty="0" smtClean="0">
                <a:latin typeface="Times New Roman" pitchFamily="18" charset="0"/>
                <a:cs typeface="Times New Roman" pitchFamily="18" charset="0"/>
              </a:rPr>
              <a:t>virtually shorted </a:t>
            </a:r>
            <a:r>
              <a:rPr lang="en-US" dirty="0" smtClean="0">
                <a:latin typeface="Times New Roman" pitchFamily="18" charset="0"/>
                <a:cs typeface="Times New Roman" pitchFamily="18" charset="0"/>
              </a:rPr>
              <a:t>to each other.</a:t>
            </a:r>
            <a:endParaRPr lang="en-US" dirty="0">
              <a:latin typeface="Times New Roman" pitchFamily="18" charset="0"/>
              <a:cs typeface="Times New Roman" pitchFamily="18" charset="0"/>
            </a:endParaRPr>
          </a:p>
        </p:txBody>
      </p:sp>
      <p:pic>
        <p:nvPicPr>
          <p:cNvPr id="56322" name="Picture 2"/>
          <p:cNvPicPr>
            <a:picLocks noChangeAspect="1" noChangeArrowheads="1"/>
          </p:cNvPicPr>
          <p:nvPr/>
        </p:nvPicPr>
        <p:blipFill>
          <a:blip r:embed="rId2" cstate="print"/>
          <a:srcRect/>
          <a:stretch>
            <a:fillRect/>
          </a:stretch>
        </p:blipFill>
        <p:spPr bwMode="auto">
          <a:xfrm>
            <a:off x="4724400" y="4572000"/>
            <a:ext cx="3886200" cy="20574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EA52130F-75E0-4974-A986-78C0DAC19313}" type="datetime1">
              <a:rPr lang="en-US" smtClean="0"/>
              <a:t>06/10/2022</a:t>
            </a:fld>
            <a:endParaRPr lang="en-US"/>
          </a:p>
        </p:txBody>
      </p:sp>
      <p:sp>
        <p:nvSpPr>
          <p:cNvPr id="5" name="Footer Placeholder 4"/>
          <p:cNvSpPr>
            <a:spLocks noGrp="1"/>
          </p:cNvSpPr>
          <p:nvPr>
            <p:ph type="ftr" sz="quarter" idx="11"/>
          </p:nvPr>
        </p:nvSpPr>
        <p:spPr/>
        <p:txBody>
          <a:bodyPr/>
          <a:lstStyle/>
          <a:p>
            <a:pPr>
              <a:defRPr/>
            </a:pPr>
            <a:r>
              <a:rPr lang="en-US" smtClean="0"/>
              <a:t>SYBTech_LIC_Unit3</a:t>
            </a:r>
            <a:endParaRPr lang="en-US"/>
          </a:p>
        </p:txBody>
      </p:sp>
      <p:sp>
        <p:nvSpPr>
          <p:cNvPr id="6" name="Slide Number Placeholder 5"/>
          <p:cNvSpPr>
            <a:spLocks noGrp="1"/>
          </p:cNvSpPr>
          <p:nvPr>
            <p:ph type="sldNum" sz="quarter" idx="12"/>
          </p:nvPr>
        </p:nvSpPr>
        <p:spPr/>
        <p:txBody>
          <a:bodyPr/>
          <a:lstStyle/>
          <a:p>
            <a:fld id="{6141F291-FE10-492F-8757-BB5039B973CC}" type="slidenum">
              <a:rPr lang="en-US" altLang="en-US" smtClean="0"/>
              <a:pPr/>
              <a:t>8</a:t>
            </a:fld>
            <a:endParaRPr lang="en-US" altLang="en-US"/>
          </a:p>
        </p:txBody>
      </p:sp>
    </p:spTree>
    <p:extLst>
      <p:ext uri="{BB962C8B-B14F-4D97-AF65-F5344CB8AC3E}">
        <p14:creationId xmlns:p14="http://schemas.microsoft.com/office/powerpoint/2010/main" val="3317512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altLang="en-US" smtClean="0"/>
          </a:p>
        </p:txBody>
      </p:sp>
      <p:sp>
        <p:nvSpPr>
          <p:cNvPr id="7171" name="Content Placeholder 2"/>
          <p:cNvSpPr>
            <a:spLocks noGrp="1"/>
          </p:cNvSpPr>
          <p:nvPr>
            <p:ph idx="1"/>
          </p:nvPr>
        </p:nvSpPr>
        <p:spPr/>
        <p:txBody>
          <a:bodyPr/>
          <a:lstStyle/>
          <a:p>
            <a:r>
              <a:rPr lang="en-US" altLang="en-US" smtClean="0"/>
              <a:t>Why the applications are called as Linear Applications?</a:t>
            </a:r>
          </a:p>
        </p:txBody>
      </p:sp>
      <p:sp>
        <p:nvSpPr>
          <p:cNvPr id="2" name="Date Placeholder 1"/>
          <p:cNvSpPr>
            <a:spLocks noGrp="1"/>
          </p:cNvSpPr>
          <p:nvPr>
            <p:ph type="dt" sz="half" idx="10"/>
          </p:nvPr>
        </p:nvSpPr>
        <p:spPr/>
        <p:txBody>
          <a:bodyPr/>
          <a:lstStyle/>
          <a:p>
            <a:pPr>
              <a:defRPr/>
            </a:pPr>
            <a:fld id="{C954805E-7888-42C4-A949-FA456EE539C9}" type="datetime1">
              <a:rPr lang="en-US" smtClean="0"/>
              <a:t>06/10/2022</a:t>
            </a:fld>
            <a:endParaRPr lang="en-US"/>
          </a:p>
        </p:txBody>
      </p:sp>
      <p:sp>
        <p:nvSpPr>
          <p:cNvPr id="3" name="Footer Placeholder 2"/>
          <p:cNvSpPr>
            <a:spLocks noGrp="1"/>
          </p:cNvSpPr>
          <p:nvPr>
            <p:ph type="ftr" sz="quarter" idx="11"/>
          </p:nvPr>
        </p:nvSpPr>
        <p:spPr/>
        <p:txBody>
          <a:bodyPr/>
          <a:lstStyle/>
          <a:p>
            <a:pPr>
              <a:defRPr/>
            </a:pPr>
            <a:r>
              <a:rPr lang="en-US" smtClean="0"/>
              <a:t>SYBTech_LIC_Unit3</a:t>
            </a:r>
            <a:endParaRPr lang="en-US"/>
          </a:p>
        </p:txBody>
      </p:sp>
      <p:sp>
        <p:nvSpPr>
          <p:cNvPr id="4" name="Slide Number Placeholder 3"/>
          <p:cNvSpPr>
            <a:spLocks noGrp="1"/>
          </p:cNvSpPr>
          <p:nvPr>
            <p:ph type="sldNum" sz="quarter" idx="12"/>
          </p:nvPr>
        </p:nvSpPr>
        <p:spPr/>
        <p:txBody>
          <a:bodyPr/>
          <a:lstStyle/>
          <a:p>
            <a:fld id="{6141F291-FE10-492F-8757-BB5039B973CC}" type="slidenum">
              <a:rPr lang="en-US" altLang="en-US" smtClean="0"/>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5559</TotalTime>
  <Words>2849</Words>
  <Application>Microsoft Office PowerPoint</Application>
  <PresentationFormat>On-screen Show (4:3)</PresentationFormat>
  <Paragraphs>513</Paragraphs>
  <Slides>73</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Office Theme</vt:lpstr>
      <vt:lpstr>Equation</vt:lpstr>
      <vt:lpstr>2. Linear Applications of op-Amp</vt:lpstr>
      <vt:lpstr>Lesson Plan</vt:lpstr>
      <vt:lpstr>PowerPoint Presentation</vt:lpstr>
      <vt:lpstr>PowerPoint Presentation</vt:lpstr>
      <vt:lpstr>PowerPoint Presentation</vt:lpstr>
      <vt:lpstr>Virtual short and Virtual ground</vt:lpstr>
      <vt:lpstr>Virtual Ground</vt:lpstr>
      <vt:lpstr>Virtual Short</vt:lpstr>
      <vt:lpstr>PowerPoint Presentation</vt:lpstr>
      <vt:lpstr>Inverting Amplifier</vt:lpstr>
      <vt:lpstr>Exercise  </vt:lpstr>
      <vt:lpstr>PowerPoint Presentation</vt:lpstr>
      <vt:lpstr>PowerPoint Presentation</vt:lpstr>
      <vt:lpstr>Comparison of Inverting and Non Inverting Amplifier</vt:lpstr>
      <vt:lpstr>PowerPoint Presentation</vt:lpstr>
      <vt:lpstr>PowerPoint Presentation</vt:lpstr>
      <vt:lpstr>PowerPoint Presentation</vt:lpstr>
      <vt:lpstr>PowerPoint Presentation</vt:lpstr>
      <vt:lpstr>Difference Amplifier</vt:lpstr>
      <vt:lpstr>PowerPoint Presentation</vt:lpstr>
      <vt:lpstr>PowerPoint Presentation</vt:lpstr>
      <vt:lpstr>Instrumentation Amplifier</vt:lpstr>
      <vt:lpstr>PowerPoint Presentation</vt:lpstr>
      <vt:lpstr>PowerPoint Presentation</vt:lpstr>
      <vt:lpstr>PowerPoint Presentation</vt:lpstr>
      <vt:lpstr>Specifications</vt:lpstr>
      <vt:lpstr>PowerPoint Presentation</vt:lpstr>
      <vt:lpstr>PowerPoint Presentation</vt:lpstr>
      <vt:lpstr>PowerPoint Presentation</vt:lpstr>
      <vt:lpstr>PowerPoint Presentation</vt:lpstr>
      <vt:lpstr>PowerPoint Presentation</vt:lpstr>
      <vt:lpstr>Numericals on IA</vt:lpstr>
      <vt:lpstr>PowerPoint Presentation</vt:lpstr>
      <vt:lpstr>Applications of IA</vt:lpstr>
      <vt:lpstr>Applications of IA…</vt:lpstr>
      <vt:lpstr>PowerPoint Presentation</vt:lpstr>
      <vt:lpstr>Ideal Integrator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Integrator</vt:lpstr>
      <vt:lpstr>The AC or Continuous Op-amp Integrator</vt:lpstr>
      <vt:lpstr>Applications of Integrator</vt:lpstr>
      <vt:lpstr>Numericals on integrator</vt:lpstr>
      <vt:lpstr>PowerPoint Presentation</vt:lpstr>
      <vt:lpstr>PowerPoint Presentation</vt:lpstr>
      <vt:lpstr>PowerPoint Presentation</vt:lpstr>
      <vt:lpstr>PowerPoint Presentation</vt:lpstr>
      <vt:lpstr>Frequency Response of Practical Differentiator </vt:lpstr>
      <vt:lpstr>PowerPoint Presentation</vt:lpstr>
      <vt:lpstr>PowerPoint Presentation</vt:lpstr>
      <vt:lpstr>PowerPoint Presentation</vt:lpstr>
      <vt:lpstr>Ideal Differentiator</vt:lpstr>
      <vt:lpstr>PowerPoint Presentation</vt:lpstr>
      <vt:lpstr>Practical Differentiator</vt:lpstr>
      <vt:lpstr>Limitations of Differentiator</vt:lpstr>
      <vt:lpstr>Applications of Differentiators</vt:lpstr>
      <vt:lpstr>Design Steps of differenciators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v1 (t) = 10cos(2t) mV and v2 (t) = 0.5t mV below, find vo (t) for t &gt; 0. Assume that the voltage across the capacitor is zero at t = 0.</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admin</cp:lastModifiedBy>
  <cp:revision>135</cp:revision>
  <dcterms:created xsi:type="dcterms:W3CDTF">2012-11-05T05:36:19Z</dcterms:created>
  <dcterms:modified xsi:type="dcterms:W3CDTF">2022-10-06T06:07:36Z</dcterms:modified>
</cp:coreProperties>
</file>