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2.xml" ContentType="application/inkml+xml"/>
  <Override PartName="/ppt/notesSlides/notesSlide24.xml" ContentType="application/vnd.openxmlformats-officedocument.presentationml.notesSlide+xml"/>
  <Override PartName="/ppt/ink/ink3.xml" ContentType="application/inkml+xml"/>
  <Override PartName="/ppt/notesSlides/notesSlide25.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8" r:id="rId1"/>
  </p:sldMasterIdLst>
  <p:notesMasterIdLst>
    <p:notesMasterId r:id="rId96"/>
  </p:notesMasterIdLst>
  <p:handoutMasterIdLst>
    <p:handoutMasterId r:id="rId97"/>
  </p:handoutMasterIdLst>
  <p:sldIdLst>
    <p:sldId id="431" r:id="rId2"/>
    <p:sldId id="520" r:id="rId3"/>
    <p:sldId id="556" r:id="rId4"/>
    <p:sldId id="661" r:id="rId5"/>
    <p:sldId id="612" r:id="rId6"/>
    <p:sldId id="563" r:id="rId7"/>
    <p:sldId id="663" r:id="rId8"/>
    <p:sldId id="557" r:id="rId9"/>
    <p:sldId id="577" r:id="rId10"/>
    <p:sldId id="558" r:id="rId11"/>
    <p:sldId id="632" r:id="rId12"/>
    <p:sldId id="673" r:id="rId13"/>
    <p:sldId id="635" r:id="rId14"/>
    <p:sldId id="674" r:id="rId15"/>
    <p:sldId id="634" r:id="rId16"/>
    <p:sldId id="675" r:id="rId17"/>
    <p:sldId id="664" r:id="rId18"/>
    <p:sldId id="561" r:id="rId19"/>
    <p:sldId id="666" r:id="rId20"/>
    <p:sldId id="667" r:id="rId21"/>
    <p:sldId id="668" r:id="rId22"/>
    <p:sldId id="582" r:id="rId23"/>
    <p:sldId id="592" r:id="rId24"/>
    <p:sldId id="636" r:id="rId25"/>
    <p:sldId id="565" r:id="rId26"/>
    <p:sldId id="614" r:id="rId27"/>
    <p:sldId id="562" r:id="rId28"/>
    <p:sldId id="588" r:id="rId29"/>
    <p:sldId id="615" r:id="rId30"/>
    <p:sldId id="586" r:id="rId31"/>
    <p:sldId id="589" r:id="rId32"/>
    <p:sldId id="590" r:id="rId33"/>
    <p:sldId id="637" r:id="rId34"/>
    <p:sldId id="639" r:id="rId35"/>
    <p:sldId id="640" r:id="rId36"/>
    <p:sldId id="638" r:id="rId37"/>
    <p:sldId id="642" r:id="rId38"/>
    <p:sldId id="660" r:id="rId39"/>
    <p:sldId id="643" r:id="rId40"/>
    <p:sldId id="641" r:id="rId41"/>
    <p:sldId id="665" r:id="rId42"/>
    <p:sldId id="594" r:id="rId43"/>
    <p:sldId id="681" r:id="rId44"/>
    <p:sldId id="682" r:id="rId45"/>
    <p:sldId id="595" r:id="rId46"/>
    <p:sldId id="596" r:id="rId47"/>
    <p:sldId id="644" r:id="rId48"/>
    <p:sldId id="597" r:id="rId49"/>
    <p:sldId id="598" r:id="rId50"/>
    <p:sldId id="645" r:id="rId51"/>
    <p:sldId id="646" r:id="rId52"/>
    <p:sldId id="647" r:id="rId53"/>
    <p:sldId id="648" r:id="rId54"/>
    <p:sldId id="617" r:id="rId55"/>
    <p:sldId id="599" r:id="rId56"/>
    <p:sldId id="600" r:id="rId57"/>
    <p:sldId id="649" r:id="rId58"/>
    <p:sldId id="650" r:id="rId59"/>
    <p:sldId id="651" r:id="rId60"/>
    <p:sldId id="601" r:id="rId61"/>
    <p:sldId id="662" r:id="rId62"/>
    <p:sldId id="652" r:id="rId63"/>
    <p:sldId id="653" r:id="rId64"/>
    <p:sldId id="602" r:id="rId65"/>
    <p:sldId id="618" r:id="rId66"/>
    <p:sldId id="619" r:id="rId67"/>
    <p:sldId id="620" r:id="rId68"/>
    <p:sldId id="622" r:id="rId69"/>
    <p:sldId id="623" r:id="rId70"/>
    <p:sldId id="624" r:id="rId71"/>
    <p:sldId id="604" r:id="rId72"/>
    <p:sldId id="605" r:id="rId73"/>
    <p:sldId id="680" r:id="rId74"/>
    <p:sldId id="625" r:id="rId75"/>
    <p:sldId id="672" r:id="rId76"/>
    <p:sldId id="676" r:id="rId77"/>
    <p:sldId id="626" r:id="rId78"/>
    <p:sldId id="669" r:id="rId79"/>
    <p:sldId id="670" r:id="rId80"/>
    <p:sldId id="627" r:id="rId81"/>
    <p:sldId id="671" r:id="rId82"/>
    <p:sldId id="628" r:id="rId83"/>
    <p:sldId id="654" r:id="rId84"/>
    <p:sldId id="677" r:id="rId85"/>
    <p:sldId id="678" r:id="rId86"/>
    <p:sldId id="679" r:id="rId87"/>
    <p:sldId id="655" r:id="rId88"/>
    <p:sldId id="656" r:id="rId89"/>
    <p:sldId id="657" r:id="rId90"/>
    <p:sldId id="659" r:id="rId91"/>
    <p:sldId id="658" r:id="rId92"/>
    <p:sldId id="629" r:id="rId93"/>
    <p:sldId id="630" r:id="rId94"/>
    <p:sldId id="631" r:id="rId95"/>
  </p:sldIdLst>
  <p:sldSz cx="9144000" cy="6858000" type="screen4x3"/>
  <p:notesSz cx="6954838" cy="9309100"/>
  <p:defaultTextStyle>
    <a:defPPr>
      <a:defRPr lang="en-US"/>
    </a:defPPr>
    <a:lvl1pPr algn="l" rtl="0" fontAlgn="base">
      <a:spcBef>
        <a:spcPct val="0"/>
      </a:spcBef>
      <a:spcAft>
        <a:spcPct val="0"/>
      </a:spcAft>
      <a:defRPr kern="1200">
        <a:solidFill>
          <a:schemeClr val="tx1"/>
        </a:solidFill>
        <a:latin typeface="Constantia" pitchFamily="18" charset="0"/>
        <a:ea typeface="+mn-ea"/>
        <a:cs typeface="Arial" pitchFamily="34" charset="0"/>
      </a:defRPr>
    </a:lvl1pPr>
    <a:lvl2pPr marL="457200" algn="l" rtl="0" fontAlgn="base">
      <a:spcBef>
        <a:spcPct val="0"/>
      </a:spcBef>
      <a:spcAft>
        <a:spcPct val="0"/>
      </a:spcAft>
      <a:defRPr kern="1200">
        <a:solidFill>
          <a:schemeClr val="tx1"/>
        </a:solidFill>
        <a:latin typeface="Constantia" pitchFamily="18" charset="0"/>
        <a:ea typeface="+mn-ea"/>
        <a:cs typeface="Arial" pitchFamily="34" charset="0"/>
      </a:defRPr>
    </a:lvl2pPr>
    <a:lvl3pPr marL="914400" algn="l" rtl="0" fontAlgn="base">
      <a:spcBef>
        <a:spcPct val="0"/>
      </a:spcBef>
      <a:spcAft>
        <a:spcPct val="0"/>
      </a:spcAft>
      <a:defRPr kern="1200">
        <a:solidFill>
          <a:schemeClr val="tx1"/>
        </a:solidFill>
        <a:latin typeface="Constantia" pitchFamily="18" charset="0"/>
        <a:ea typeface="+mn-ea"/>
        <a:cs typeface="Arial" pitchFamily="34" charset="0"/>
      </a:defRPr>
    </a:lvl3pPr>
    <a:lvl4pPr marL="1371600" algn="l" rtl="0" fontAlgn="base">
      <a:spcBef>
        <a:spcPct val="0"/>
      </a:spcBef>
      <a:spcAft>
        <a:spcPct val="0"/>
      </a:spcAft>
      <a:defRPr kern="1200">
        <a:solidFill>
          <a:schemeClr val="tx1"/>
        </a:solidFill>
        <a:latin typeface="Constantia" pitchFamily="18" charset="0"/>
        <a:ea typeface="+mn-ea"/>
        <a:cs typeface="Arial" pitchFamily="34" charset="0"/>
      </a:defRPr>
    </a:lvl4pPr>
    <a:lvl5pPr marL="1828800" algn="l" rtl="0" fontAlgn="base">
      <a:spcBef>
        <a:spcPct val="0"/>
      </a:spcBef>
      <a:spcAft>
        <a:spcPct val="0"/>
      </a:spcAft>
      <a:defRPr kern="1200">
        <a:solidFill>
          <a:schemeClr val="tx1"/>
        </a:solidFill>
        <a:latin typeface="Constantia" pitchFamily="18" charset="0"/>
        <a:ea typeface="+mn-ea"/>
        <a:cs typeface="Arial" pitchFamily="34" charset="0"/>
      </a:defRPr>
    </a:lvl5pPr>
    <a:lvl6pPr marL="2286000" algn="l" defTabSz="914400" rtl="0" eaLnBrk="1" latinLnBrk="0" hangingPunct="1">
      <a:defRPr kern="1200">
        <a:solidFill>
          <a:schemeClr val="tx1"/>
        </a:solidFill>
        <a:latin typeface="Constantia" pitchFamily="18" charset="0"/>
        <a:ea typeface="+mn-ea"/>
        <a:cs typeface="Arial" pitchFamily="34" charset="0"/>
      </a:defRPr>
    </a:lvl6pPr>
    <a:lvl7pPr marL="2743200" algn="l" defTabSz="914400" rtl="0" eaLnBrk="1" latinLnBrk="0" hangingPunct="1">
      <a:defRPr kern="1200">
        <a:solidFill>
          <a:schemeClr val="tx1"/>
        </a:solidFill>
        <a:latin typeface="Constantia" pitchFamily="18" charset="0"/>
        <a:ea typeface="+mn-ea"/>
        <a:cs typeface="Arial" pitchFamily="34" charset="0"/>
      </a:defRPr>
    </a:lvl7pPr>
    <a:lvl8pPr marL="3200400" algn="l" defTabSz="914400" rtl="0" eaLnBrk="1" latinLnBrk="0" hangingPunct="1">
      <a:defRPr kern="1200">
        <a:solidFill>
          <a:schemeClr val="tx1"/>
        </a:solidFill>
        <a:latin typeface="Constantia" pitchFamily="18" charset="0"/>
        <a:ea typeface="+mn-ea"/>
        <a:cs typeface="Arial" pitchFamily="34" charset="0"/>
      </a:defRPr>
    </a:lvl8pPr>
    <a:lvl9pPr marL="3657600" algn="l" defTabSz="914400" rtl="0" eaLnBrk="1" latinLnBrk="0" hangingPunct="1">
      <a:defRPr kern="1200">
        <a:solidFill>
          <a:schemeClr val="tx1"/>
        </a:solidFill>
        <a:latin typeface="Constantia" pitchFamily="18" charset="0"/>
        <a:ea typeface="+mn-ea"/>
        <a:cs typeface="Arial"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1102"/>
    <a:srgbClr val="FFCC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441" autoAdjust="0"/>
    <p:restoredTop sz="92639" autoAdjust="0"/>
  </p:normalViewPr>
  <p:slideViewPr>
    <p:cSldViewPr>
      <p:cViewPr>
        <p:scale>
          <a:sx n="75" d="100"/>
          <a:sy n="75" d="100"/>
        </p:scale>
        <p:origin x="-1614"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38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sz="quarter" idx="1"/>
          </p:nvPr>
        </p:nvSpPr>
        <p:spPr>
          <a:xfrm>
            <a:off x="3939466" y="0"/>
            <a:ext cx="3013763" cy="467072"/>
          </a:xfrm>
          <a:prstGeom prst="rect">
            <a:avLst/>
          </a:prstGeom>
        </p:spPr>
        <p:txBody>
          <a:bodyPr vert="horz" lIns="92930" tIns="46465" rIns="92930" bIns="46465" rtlCol="0"/>
          <a:lstStyle>
            <a:lvl1pPr algn="r">
              <a:defRPr sz="1200"/>
            </a:lvl1pPr>
          </a:lstStyle>
          <a:p>
            <a:fld id="{A67345CC-B5EF-4888-B406-C80C953C6C63}" type="datetimeFigureOut">
              <a:rPr lang="en-US" smtClean="0"/>
              <a:pPr/>
              <a:t>06/10/2022</a:t>
            </a:fld>
            <a:endParaRPr lang="en-US"/>
          </a:p>
        </p:txBody>
      </p:sp>
      <p:sp>
        <p:nvSpPr>
          <p:cNvPr id="4" name="Footer Placeholder 3"/>
          <p:cNvSpPr>
            <a:spLocks noGrp="1"/>
          </p:cNvSpPr>
          <p:nvPr>
            <p:ph type="ftr" sz="quarter" idx="2"/>
          </p:nvPr>
        </p:nvSpPr>
        <p:spPr>
          <a:xfrm>
            <a:off x="0" y="8842030"/>
            <a:ext cx="3013763" cy="467071"/>
          </a:xfrm>
          <a:prstGeom prst="rect">
            <a:avLst/>
          </a:prstGeom>
        </p:spPr>
        <p:txBody>
          <a:bodyPr vert="horz" lIns="92930" tIns="46465" rIns="92930" bIns="46465" rtlCol="0" anchor="b"/>
          <a:lstStyle>
            <a:lvl1pPr algn="l">
              <a:defRPr sz="1200"/>
            </a:lvl1pPr>
          </a:lstStyle>
          <a:p>
            <a:r>
              <a:rPr lang="en-US" smtClean="0"/>
              <a:t>School of Electronics and Communication Engineering</a:t>
            </a:r>
            <a:endParaRPr lang="en-US"/>
          </a:p>
        </p:txBody>
      </p:sp>
      <p:sp>
        <p:nvSpPr>
          <p:cNvPr id="5" name="Slide Number Placeholder 4"/>
          <p:cNvSpPr>
            <a:spLocks noGrp="1"/>
          </p:cNvSpPr>
          <p:nvPr>
            <p:ph type="sldNum" sz="quarter" idx="3"/>
          </p:nvPr>
        </p:nvSpPr>
        <p:spPr>
          <a:xfrm>
            <a:off x="3939466" y="8842030"/>
            <a:ext cx="3013763" cy="467071"/>
          </a:xfrm>
          <a:prstGeom prst="rect">
            <a:avLst/>
          </a:prstGeom>
        </p:spPr>
        <p:txBody>
          <a:bodyPr vert="horz" lIns="92930" tIns="46465" rIns="92930" bIns="46465" rtlCol="0" anchor="b"/>
          <a:lstStyle>
            <a:lvl1pPr algn="r">
              <a:defRPr sz="1200"/>
            </a:lvl1pPr>
          </a:lstStyle>
          <a:p>
            <a:fld id="{538F1F65-5989-432A-948D-1B5A3B2E710B}" type="slidenum">
              <a:rPr lang="en-US" smtClean="0"/>
              <a:pPr/>
              <a:t>‹#›</a:t>
            </a:fld>
            <a:endParaRPr lang="en-US"/>
          </a:p>
        </p:txBody>
      </p:sp>
    </p:spTree>
    <p:extLst>
      <p:ext uri="{BB962C8B-B14F-4D97-AF65-F5344CB8AC3E}">
        <p14:creationId xmlns:p14="http://schemas.microsoft.com/office/powerpoint/2010/main" val="1974474242"/>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1-01-07T06:52:32.962"/>
    </inkml:context>
    <inkml:brush xml:id="br0">
      <inkml:brushProperty name="width" value="0.05292" units="cm"/>
      <inkml:brushProperty name="height" value="0.05292" units="cm"/>
      <inkml:brushProperty name="color" value="#FF0000"/>
    </inkml:brush>
  </inkml:definitions>
  <inkml:trace contextRef="#ctx0" brushRef="#br0">7094 16768,'-24'0,"-1"-50,0 50,0-24,-24 24,49-25,-25 0,-25 25,1-25,-1 0,0 25,26-24,-1 24,-25 0,1 0,24-25,-50 0,26 25,-1-25,1 25,-26 0,1 0,49 0,-25 0,25-25,-24 25,-1 0,-24 0,24 0,-24 0,-1 0,1-24,0 24,-50 0,49 0,26 0,-26-25,1 25,24 0,1-25,-1 0,-25 0,26 25,-26 0,26-25,-26 25,1-24,0 24,24-25,0 25,1 0,-26 0,1 0,24-25,1 25,-26 0,51 0,-125 0,99 0,0 0,1 0,-1 0,1 0,-51 0,51 0,-1 0,1 0,24 0,-25 0,25 0,-24 0,-26 0,51 25,-26-25,0 25,1-25,-51 24,76-24,-51 25,26-25,24 25,-25-25,1 50,24-50,-25 25,25-1,1 1,-1-25,0 25,0 0,0-25,1 49,24-49,-25 50,0-50,0 25,0 24,25-49,-24 50,24-50,0 25,0 0,-25-1,25-24,0 25,-25 0,25 0,0 24,0 1,0-25,0 24,0-24,0 0,0 25,25 24,-25-49,0 0,0 24,25-24,-1 0,-24 24,25-49,-25 0,0 25,0-25,25 25,-25-25,0 50,0-50,25 25,-25-1,49-24,-49 25,0-25,25 0,-25 25,0-25,0 25,25-25,0 0,-25 0,49 25,-49-25,25 0,-25 0,25 0,-25 24,50-24,-26 25,1-25,25 0,-1 25,1-25,24 25,-24-25,-25 25,0-25,24 0,-49 0,50 0,0 0,-1 24,1-24,-1 0,1 25,24-25,26 0,-76 0,1 0,0 0,0 0,-25 0,25 0,24 0,-24 0,25 0,-1 25,26-25,-1 0,-24 0,-25 0,24 25,1-25,-25 0,24 0,26 0,-1 0,-24 0,-1 0,-24 0,25 0,49 0,-74 0,-1 0,1 0,25 0,-25 0,24 0,1 0,-50 0,25 0,49 0,-49 0,0 0,49 0,-24 0,-25 0,-1 0,26 0,-25 0,24 0,1 25,0-25,-26 0,1 0,25 0,-1 0,-24 0,0 0,0 0,0 24,24-24,1 25,74-25,-50 0,-24 0,-1 0,-24 0,0 0,0 0,-25 0,25 0,0 0,24 0,-24 0,25 0,-26 0,1 0,-25 0,25 0,0 0,0 0,-1 0,1 0,25 0,-25 0,-1 0,1 0,0 0,0 0,-25 0,49 0,-24 25,0 0,25-25,-50 0,49 0,-24 0,25 0,-1 0,-24 0,0 0,0 0,-1 0,1 0,0 0,25 0,-25 0,-1 0,26-25,0 0,-26 25,26-25,-25 1,0 24,-25 0,0 0,24 0,-24-25,0 25,0 0,50-50,-25 50,0-25,-25 1,24 24,-24-25,25-25,0 25,-25 25,25-24,0-1,-25 0,24-25,1 50,-25-49,0 49,0-25,25 25,-25-50,0 50,0-25,0 25,0-24,0 24,0-25,0 0,0 25,0-25,0 0,0 1,0 24,0-25,-25-25,25 25,-25-24,1 24,24 0,-25 25,25-25,-25 25,25-24,-25-1,0 0,1 0,-1 0,0 1,0-26,0 25,1 0,-1 25,25-49,-50 49,50-25,-25 0,1 25,24 0,0-25,-25 25,25 0,-25 0,0-24,0-1,25 25,-24 0,-1 0,25 0,0-25,-25 25,25 0,0 0,-25 0</inkml:trace>
  <inkml:trace contextRef="#ctx0" brushRef="#br0" timeOffset="6977.3991">18554 6747,'0'-25,"0"25,0 0,0 25,0-25,0 25,0-1,0-24,25 25,-25-25,0 25,25 0,0 25,-25-50,0 24,24-24,1 25,-25 0,25-25,-25 0,25 0,-25 0,25 0,-1 0,-24 0,25 0,-25 0,25-25,0 25,-25-25,25 25,-25-24,0-1,0 25,0-25,0 25,0-25,0 25,0-25,0 25,0-25,0 25,0 0,0-24,-50 24,50-25,-25 25,25-25,-49 25,49 0,0 0,-25-25,25 25,-25 0,0 0</inkml:trace>
  <inkml:trace contextRef="#ctx0" brushRef="#br0" timeOffset="7500.429">19249 6846</inkml:trace>
  <inkml:trace contextRef="#ctx0" brushRef="#br0" timeOffset="18552.0611">19522 6697</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1-01-11T07:57:18.940"/>
    </inkml:context>
    <inkml:brush xml:id="br0">
      <inkml:brushProperty name="width" value="0.05292" units="cm"/>
      <inkml:brushProperty name="height" value="0.05292" units="cm"/>
      <inkml:brushProperty name="color" value="#FF0000"/>
    </inkml:brush>
  </inkml:definitions>
  <inkml:trace contextRef="#ctx0" brushRef="#br0">2630 9550,'0'0,"24"0,1 0,0 0,0 0,-25 0,49 0,-49 0,50 0,0 0,24 0,1 0,-26 0,1 0,24 0,-49 0,0 0,0 0,-25 0,24 0,1 0,0 0,0 0,0 0,-1 0,-24 0,0 0,0 0,0 0,0 25,0-1,0-24,0 25,0-25,0 50,0-50,0 25,25-25,-25 24,0-24,0 25,0 0,0 0,25-25,0 49,-25-24,0-25,0 25,25 0,-25 0,0-25,0 0,24 0,-24 24,0-24,25 25,-25-25,25 0,-25 25,0-25,25 0,-25 0,0 25,25 0,-1-25,-24 0,25 0,-25 25,25-25,-25 0,25 0,0 0,-25 0,24 0,-24 0,25 0,0 0,0 0,0 0,-1 0,-24 0,25-25,-25 0,25 25,0-25,0 0,0 25,-25 0,24-25,-24 25,25-24,-25-1,0 25,0-25,25 25,-25-25,25 25,-25-25,0 1,0 24,0-25,0 25,25 0,-25-25,0 0,0 25,0-25,0 25,0-24,0 24,0-25,0 0,0-25,0 50,0-24,0 24,0-25,0 0,0 25,0-25,49 25,-49 0,25 0,74 0,-74 0,-25 0,50 0,-50 0,24 0,-24 0,25 0,0 0,0 0,24 0,-24 0,0-25,-25 25,25 0</inkml:trace>
  <inkml:trace contextRef="#ctx0" brushRef="#br0" timeOffset="9287.5312">9773 13295,'0'0,"0"25,0-25,0 25,0 0,0 0,0-25,0 24,0-24,0 25,0 0,0-25,0 25,25-25,-25 25,0-25,0 0,25 0,-25 24,0 1,25-25,-25 0,0 25,25-25,-1 0,-24 0,25 0,-25 0,25 0,-25 0,0 0,25 0,0 0,-25 0,0-25,24 0,-24 25,0-24,0 24,0-25,25 0,-25 0,0 25,0-25,0 1,0 24,0-25,0 25,0-25,0 25,0-25,0 0,0 25,0 0,0-24,-25 24,25 0,-24 0,-1 0,25-25,-25 25,25 0,-25 0,25 0,-49 0,24 0,0 0,25 0,-25 0,25 25,0-25,0 24,0 1,25-25,0 0</inkml:trace>
  <inkml:trace contextRef="#ctx0" brushRef="#br0" timeOffset="10890.6229">10294 13246,'25'0,"-25"0,0 0,0 0,0 25,0-1,25 1,-25-25,25 25,-25 0,0 0,25-25,-25 0,0 24,0-24,0 25,0 0,0-25,0-25,0 25,0-25,0 25,0-24,0 24,24-25,-24 0,0 0,0 25,0-25,0 25,0-24,0 24,0-25,0 25,25 0</inkml:trace>
  <inkml:trace contextRef="#ctx0" brushRef="#br0" timeOffset="32090.8355">15131 9351,'0'0,"0"25,0 0,0 25,0-1,0 26,0-26,0 26,0-26,0 26,0-1,0-24,0-26,0 26,0 0,0 24,0-24,0 49,25-49,-25-26,0 51,0-26,0 1,0 0,0-26,0 1,0 0,0-25,0 25,0-25,0 0,0 0</inkml:trace>
  <inkml:trace contextRef="#ctx0" brushRef="#br0" timeOffset="33765.9312">15057 9451,'0'0,"0"24,0 26,-25 0,25-26,-25 51,-24-50,49-1,0 26,-50-25,50 0,0-25,0 0,0 24,0-24,0 0,0-24,0-1,25-25,-25 25,25-24,24-26,-24 51,-25-1,0 0,25 0,0 25,-25-25,0 25,0-24,24-1,1 25,-25-25,25 25,-25 0,25 0,-25 0,0 25,49 0,-49 49,50 0,-25-24,0 0,-1 24,1-24,-25-1,50 26,-50-26,0-49,0 0</inkml:trace>
  <inkml:trace contextRef="#ctx0" brushRef="#br0" timeOffset="53160.0405">9823 4688,'0'0,"0"25,25 0,24 74,-49-49,50 24,0-24,-50 49,49-50,-24 1,0 0,0-1,-25-49,0 25,24 0,-24-25,0 25,25-25,-25 0,0 24,0-24,0-24,25-1,0-25,-25-24,25 24,-1 1,1-26,-25 26,25-1,0-24,0-1,-25 25,25 26,-25-1,0 0,24 0,-24 25,0-25,0 25,0-24,0-1,25 25,-25-25,0 25,0 0,0 0</inkml:trace>
  <inkml:trace contextRef="#ctx0" brushRef="#br0" timeOffset="55225.1587">10617 5234,'0'0,"0"0,0 0,0 25,0-25,25 24,-25-24,0 25,0 25,0-25,0 24,0-24,0 0,0 0,0-1,0-24,0 0,0-24,24-26,-24 0,25 1,-25 24,0 25,0-25,25 0,-25 25,25 0,-25-24,25 24,-1 0,1 0,-25 0,0 0,0 0,25 0,-25 24,0 1,0-25,25 25,-25-25,0 25,25-25,-25 49,0-49,0 25,0-25,0 25,0-25,0 25,0-25,0-25,0 0,0 0,24-24,-24 49,0-25,25 0,-25 0,0 25,25-24,-25 24,25 0,-25-25,0 0,25 25,-1-25,-24 25,25 0,-25 0,0 0,0 50,0-25,25-1,-25 1,25 0,-25 0,0-25</inkml:trace>
  <inkml:trace contextRef="#ctx0" brushRef="#br0" timeOffset="60499.4603">6425 7342,'0'0,"25"0,-25 0,24 0,1-25,0 25,25-24,-26 24,76-25,-51 25,1 0,-25 0,-1-25,-24 25,25 0,-25 0</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1-01-11T07:58:26.509"/>
    </inkml:context>
    <inkml:brush xml:id="br0">
      <inkml:brushProperty name="width" value="0.05292" units="cm"/>
      <inkml:brushProperty name="height" value="0.05292" units="cm"/>
      <inkml:brushProperty name="color" value="#FF0000"/>
    </inkml:brush>
  </inkml:definitions>
  <inkml:trace contextRef="#ctx0" brushRef="#br0">6698 6548,'0'0,"0"0,49 0,-24 0,0 0,0 0,-25 0,49 0,-24 0,0 0,-25 0,25 0,-1 0,1 0,25 0,-1 0,1 0,-25 0,0 0,24 0,-49 0,25 0,-25 0</inkml:trace>
  <inkml:trace contextRef="#ctx0" brushRef="#br0" timeOffset="3707.212">6722 6548,'0'0,"0"0,25 0,0 0,-25 0,25 0,0 0,-1 0,-24 0,0 0,25 0,-25 0,25 0,0 0,0 0,24 0,-49 0,25 0,-25 0,25 0,0 0,-1 0,-24 0,25 0,0 0,-25 0,25 0,-25 0,25 0,0 0,-25 0,0-24,0-1,0 25,0-25,0 25,0-25,0 25,24 0,-24-25,0 1,0 24,0-25,0 0,0 0,25 0,-25 25,25-49,-25 24,0 0,0 25,0-25,25 1,-25-1,0 25,0-25,0 25,0 0,25 0,-1-25,-24 25,0-25,25 25,-25 0,0 0,25 0,-25 0,25 0,0 0,-25-24,24 24,1 0,0 0,-25 0,25 0,-25 0,25 0,-1 0,-24 0,25 0,-25 0,25 0,-25 0,0 0,0 24,0 1,0-25,0 25,0-25,0 25,0-25,0 25,0-1,0 1,0 0,0 25,0-50,0 24,0 1,0 0,0-25,0 0,0 25,0-25,0 25,0-25,0 0,-25 49,0-24,25 0,0 0,0-1,0-24,0 0,0 0,25 0,0 0,25 0,-50 0,49 0,1 0,-50-24,49 24,-24 0,-25 0,25 0,0 0,-25 0</inkml:trace>
  <inkml:trace contextRef="#ctx0" brushRef="#br0" timeOffset="11503.658">14536 9178,'0'0,"25"0,-25 0,25 0,-1 0,26 0,0 0,-26 0,1 25,25-25,24 0,1 0,-26 0,-24 0,0 0</inkml:trace>
  <inkml:trace contextRef="#ctx0" brushRef="#br0" timeOffset="15280.874">15379 6028,'0'0,"25"0,25 0,-1 0,1 0,-1 0,-49 0,25 0,-25 0,25 0,25 24,-25 1,24-25,-24 25,0-25,0 25,-1-25,51 0,-75 25,0-25,25 0,-25 0,24 0,-24 24</inkml:trace>
  <inkml:trace contextRef="#ctx0" brushRef="#br0" timeOffset="16500.9438">15602 7888,'25'0,"75"0,148-75,-174 75,0-24,-24 24,-25-25,0 25,-25 0</inkml:trace>
  <inkml:trace contextRef="#ctx0" brushRef="#br0" timeOffset="49331.8215">20737 4266,'0'0,"0"0,0 0,25 25,24 124,1-25,0-25,-1 25,-24-24,25 24,-1-75,1 75,-50-99,25 25,-25-1,25-24,-25 0,0 0,24-25,-24-25,25-50,0 26,25-50,-26 49,1-24,0-1,25-24,-1 0,-49 24,25 1,0 24,-25 1,25-1,-25-24,0 49,0 0,24-25,-24 50,0-49,25 24,-25 0,0 25,0 25,0-25</inkml:trace>
  <inkml:trace contextRef="#ctx0" brushRef="#br0" timeOffset="50328.8786">21903 5085,'0'0,"0"0,0 25,0-25,0 25,0 24,25-24,-25 25,0 24,24-24,1-50,-25 49,25-24,-25 0,25-25,0 0,-25 0,25 0,-25 0,24 0,1 0,-25 0,0-25,25 25,-25-50,0 26,0-1,0-25,0 25,0 25,0-49,0 49,0-25,0 25,0-50,0 50,0 0,0-24,-25 24,25-25,-25 25,25 0,-24 0,24 0,-25 0,0 0,25 0,25 0</inkml:trace>
  <inkml:trace contextRef="#ctx0" brushRef="#br0" timeOffset="51439.9422">22176 3870,'0'0,"0"0,0 24,0-24,0 25,0-25,0 25,0-25,0 25,0 0,0-25,0 24,0-24,0 25,0 0,0-25,0 25,0 49,0-24,0-25,25-25,-25 24,0-24,0 0,0-24,0-1,0 25</inkml:trace>
  <inkml:trace contextRef="#ctx0" brushRef="#br0" timeOffset="52489.0022">22399 3746,'25'0,"-25"0,0 24,0 1,0 0,0-25,0 25,0-25,0 25,0-25,0 24,0 1,0 0,0 0,0 0,0 49,0-74,-25 0</inkml:trace>
  <inkml:trace contextRef="#ctx0" brushRef="#br0" timeOffset="59239.3883">19646 4440,'0'25,"-25"-25,25 49,-25-24,25 0,0 0,-25 0,25-1,-25 1,25-25</inkml:trace>
  <inkml:trace contextRef="#ctx0" brushRef="#br0" timeOffset="66712.8157">8310 3522,'0'25,"25"49,24 1,1-25,0 74,-26-100,1 1,-25 25,0-50,0 25,0-1,0-24,25-24,-25 24,0-25,0 0,0 0,25-24,-25-1,0 0,0 1,25-1,-25 0,24 1,-24 24,0-25,0 50,0-24,0 24,25 0,-25-25,0 0,0 25,0-25,0 25,25-25,-25 1</inkml:trace>
  <inkml:trace contextRef="#ctx0" brushRef="#br0" timeOffset="68326.9081">8806 3746,'0'0,"0"0,25 24,0 1,-25 0,0 0,0-25,0 25,0-1,0-24,0 25,0-25,0 25,0-25,0 0,0-25,-25 0,25-24,0 49,0-25,0 0,0 0,0-24,0 49,0-25,25 0,-25 0,0 25,24-25,-24 25,25 0,-25 0,25 0,0 0,-25 0,0 0,0 0,0 25,25 0,-25-25,0 50,0-50,0 25,0-50,0 25,0-25,0 25,0 0,24 0,-24 0,0 0,0 0,25 25,-25 0</inkml:trace>
  <inkml:trace contextRef="#ctx0" brushRef="#br0" timeOffset="71451.0867">18058 2977,'0'0,"0"0,25 0,-25 0,25 0,-25 0,49 0,-49 0,50 0,24-25,-24 25,0 0,-1-25,26 25,-51 0,1 0,0 0,-25 0,25 0,-25 0,25 0,-1 0,1 0,0 0,0 0,0 0,-1 0,26 0,-50 0,25 0,-25 0,25 0,-25 0,25 0,-1 0,-24 0,25 0,-25 0,25 0,0 0,-25 0,25 0,-25 0</inkml:trace>
  <inkml:trace contextRef="#ctx0" brushRef="#br0" timeOffset="72489.1461">20117 3051,'50'0,"-1"0,26 0,-1 0,25 0,124 0,-123 0,-1 0,0 0,25 0,-49 0,24 0,-74 0,-1 0,1 0,-25-25,25 25,0 0,0 0,-25 0,24 0,1 0,-25 0</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1-01-11T08:00:09.481"/>
    </inkml:context>
    <inkml:brush xml:id="br0">
      <inkml:brushProperty name="width" value="0.05292" units="cm"/>
      <inkml:brushProperty name="height" value="0.05292" units="cm"/>
      <inkml:brushProperty name="color" value="#FF0000"/>
    </inkml:brush>
  </inkml:definitions>
  <inkml:trace contextRef="#ctx0" brushRef="#br0">9054 5904,'0'0,"0"0,0 0,25 0,24 0,1 24,74 1,-25 0,1 0,-26 0,25-1,-24 1,-26-25,-24 0,-25 0,25 0,-25 0,25 0,-25 0,24 0,1 0,-25 0,0 0,25 0,0 0,24 0</inkml:trace>
  <inkml:trace contextRef="#ctx0" brushRef="#br0" timeOffset="9208.5267">11807 5804,'50'0,"49"0,-49 0,24 0,-24 0,-1 0,1 0,0 0,24 0,0 0,1 0,-1 0,1 0,-1 0,1 0,-26 0,-24 0,0 0,-25 0,25 0,24 0,-24 0,25 25,24-25,25 0,25 0,50 25,-75-25,-24 0,-1 0,0 0,1 0,-1 25,-24-25,-1 0,26 25,-26-25,1 0,-25 0,0 0,-25 0,24 0,1 0,-25 0,25 0,-25 0,50 0,-50 0,24 0,-24 0,0 0</inkml:trace>
  <inkml:trace contextRef="#ctx0" brushRef="#br0" timeOffset="10511.6013">12130 6573,'0'-25,"49"25,-24 0,50-24,-26-1,1 25,-1-25,1 25,-50 0,25 0,-25 0,25 0,-25 0,25 0,-25 25,0-25,0 25,0-25,0 24,0-24,0 25,0 0,0-25,24 0,-24 25,0 0,0-1,0 1,0-25,0 50,0-50,-24 49,-1-49,25 25,-25 0,0 0,-25-25,50 25,-49 0,24-1,0-24,25 25,0-25,0 0,0 0,25 0,0 25,0-25,74 0,-49 0,24 0,-24-25,-26 25,-24 0,25 0,-25 0</inkml:trace>
  <inkml:trace contextRef="#ctx0" brushRef="#br0" timeOffset="11750.6721">12948 6350,'0'0,"0"25,0 24,25 26,-25-1,25-24,0 24,0-49,-25 74,24-74,-24 0,0 25,25-50,-25 24,0-24,0 25,0 0,0-25,25 25,-25-25,0 25,0-25,0 0,0 24,25-24,-25 25,0-25,25-25,-25-24,0-26,49-49,-49 25,25 25,0-26,-25 76,0-1,0 25,0-25,25 0,-25 0,0 25,0-24,0 24,24 0,-24 0</inkml:trace>
  <inkml:trace contextRef="#ctx0" brushRef="#br0" timeOffset="13296.7606">13544 6821,'0'25,"0"25,0-25,0-1,0 1,0-25,0 25,0 0,0-25,0 25,0-1,0 1,0-25,0 25,0-25,0 0,0-50,0 26,0-1,0-25,0 1,0-1,0 25,0-25,0 50,0-24,0 24,25 0,-1 0,-24 0,0 0,25 0,-25 0,0 24,25 1,0-25,-25 25,0 0,0 0,0-25,0 25,0-1,0 1,0-25,0-25,0 1,0 24,0-50,25 50,-25-25,0 25,24-25,1 25,-25 0,25 0,0 0,0 0,-1 0,-24 0,50 0,-50 0,0 0,25 25,0 0,-25-25,24 25,-24 0,0-25,0 24,25-24,-25 0,0 25</inkml:trace>
  <inkml:trace contextRef="#ctx0" brushRef="#br0" timeOffset="14025.8023">11113 6548,'0'0,"0"0,25 0,-25 0,24 0,26 0,-25 0,49 0,1 0,-1 0,50 0,-25 0,-49 0,0 0,-1 0,-49 0,25 0,-25 0,25 0,-25 0,0 0,-25 0,0 0,0 0</inkml:trace>
  <inkml:trace contextRef="#ctx0" brushRef="#br0" timeOffset="14584.8342">11510 6350,'0'0,"25"25,-25 49,24-49,-24 25,0-1,0 26,0-26,25 1,-25-25,0 24,0-49,0 0,0 25,-25-25,-24 0,-100 0,-50 0</inkml:trace>
  <inkml:trace contextRef="#ctx0" brushRef="#br0" timeOffset="15646.895">8806 6226,'0'0,"25"0,-25 0,25 0,-1 50,1-26,0 51,49 49,-24-50,0 1,-1-1,-24 0,0-24,24 0,-24-25,-25-25,0 24,25-24,-25 0,25-24,-25-1,25 0,0 0,-25-49,24 24,-24 0,25 26,-25-1,0 0,0-25,25 26,-25-1,0 0,0 0,25 0,-25 25,0-24,0 24</inkml:trace>
  <inkml:trace contextRef="#ctx0" brushRef="#br0" timeOffset="18148.038">9550 7169,'0'0,"0"0,0 0,0-25,25 25,-25-25,25 0,0-24,-25 49,24-50,-24 25,25 0,-25 1,0-1,0 25,25-25,-25 25,0-25,0 0,0 0,0 25,0-24,0-1,0 0,25 25,-25 0,0-25,0 25,0 0,-25 0,25 0,-25 0,25 0,-25 25,25 0,0-25,0 25,0-25,0 24,0-24,0 50,25-25,-25 0,25-25,-25 25,25-25,-25 0,0 24,25-24,-1 0,1 0,0 0,0 0,0 0,-1 0,1 0,-25 0,-25 0,25 25,-24 25,24-50,-25 49,25-24,0 0,0-25,0 0,0 0,49 0,-49 0,25 0,0 0,0 0,24-25,-49-24,25 49,-25-50,25 0,-25 50,0-49,0 24,25 25,-25-25,0 25,0 0,-25 0,25 0,-25 0,0 0,25 25,0 25,0-50,0 24,0 1,0 0,0-25,0 25,0-25,25 0,-25 25,25-25,0 0,0 24,24-24,-24 0,25 0,-26 0,-24 0,25 0,-25 0,0-24,0-1,0 25,25-50,-25 25,0 1,0-51,0 50,0-49,0 24,0 1,0-1,0 50,0-25,0 25,0 50,0 24,0-24,0 99,25-75,-25 75,0-50,25-24,-25 24,25 25,-25-75,24-24,-24 0,25-25,-25-25,0 25,0-25,0 25,0-49,0 49,-25-50,25 1,-24 24,24 0,0 25,0-25,0 25,0-25,0 25,0-24,0-1,0 25,0-25,0 25,0-25,24 25,-24-25,25 25,-25 0,50 0,-25 0,-1 0,-24 0</inkml:trace>
  <inkml:trace contextRef="#ctx0" brushRef="#br0" timeOffset="29115.6654">14834 6697,'0'0,"0"0,0-25,-25 1,25 24,-25-25,-25 25,1-50,-1 25,-24 1,24-26,0 25,-49 0,25-24,24 24,1 25,-26-25,26 0,-1 1,-49 24,49 0,-49-25,25 25,-1 0,1-25,-50 25,0 0,74 0,-24 0,-1 0,1 0,-50 0,-25 0,50 0,-50-25,25 0,-397-24,372 24,0 0,50 0,-25 1,50 24,-26 0,76 0,-51 0,50 0,-24 0,-1 0,1 0,-51 0,26 0,0 0,-1 0,1 0,-1-25,-24 25,49-25,1 25,-1-25,1 25,-26 0,-74-49,75 24,-75 0,75 25,24-25,-24 25,24 0,-24 0,74 0,-50 0,0 0,26 25,-26-25,-74 25,25-25,24 25,-24 24,50-24,-1-25,-24 25,24 0,50-25,-50 0,50 24,-24 1,24-25,-25 25,25-25,-25 25,25 0,0-25,-25 49,25-24,0 0,0 24,0 1,0 24,-25-24,25 24,0-49,0 0,0 0,0 0,25-25,-25 24,0-24,25 25,-25 0,25-25,0 25,-1 49,76-24,-76 24,26-49,-25 0,0-25,24 50,1-26,-25 1,24 25,-24-50,49 49,-24-24,24 25,1-1,-26-49,26 25,-1 25,50-25,-24 24,123 1,-74-1,-1-24,-24 25,25-25,0-25,99 74,-149-74,-24 0,24 0,-25 0,26 0,24 25,74 0,-24-25,-25 24,24-24,1 0,-50 0,50 0,-100 0,-24 0,24 0,-24 0,-1-24,75-1,0 25,-49-25,24 25,25-25,0 25,-50 0,75-25,-99 1,-1-1,51 0,-51 25,26-25,49-24,-75 24,1-25,-1 25,26 1,-50-1,24 0,-24 25,0-25,-25 0,25 1,-25 24,0-50,25 0,-1 50,-24-49,0 24,0 0,0-24,0 24,0 0,0 25,0-25,0 25,0-25,0 1,0-1,-24 25,-1-25,0 25,0-25,0 25,25 0,-25-25,25 25,-24 0,-1-25,-25 1,1-1,-1 25,0-25,-98-25,98 50,25 0,0 0,25 0</inkml:trace>
  <inkml:trace contextRef="#ctx0" brushRef="#br0" timeOffset="37789.161">16024 10840,'0'0,"0"0,25 0,-25 0,74 0,-24 0,-25 0,74 0,-49 0,-1 24,50-24,-24 0,-26 25,26-25,-1 0,-49 0,25 0,-25 0,-1 0,1 0,0 0,0 0,49 0,-49 0,0 0,0 0,24 0,-49 0,50 0,-50 0,25 0,-25 0,49 0,-49 0,25 0,74 0,-49 0,-1 0,1 0,-25 0,24 0,-24 0,0 0,-25 0,25 0,0 0,0 0,24 0,-24 0,0 0,0 0,-25 0,49 0,-24 0,-25 0,25 0,0 0,49 0,0 0,1 0,-26 0,1 0,-25 0,0 0,-25 0,24 0,1 0,-25 0,50 0,-1-25,-49 25,0 0,0 0,0 0,0 0</inkml:trace>
  <inkml:trace contextRef="#ctx0" brushRef="#br0" timeOffset="39780.2748">15950 12204,'0'0,"0"0,49 0,-24 0,50 0,-26 0,50 0,-49 0,0 0,-1 0,1 0,-25 0,24 0,1 0,-25 0,24 0,1 0,0 0,49 0,25 0,-75 0,-24 0,25 0,-25 0,24 0,1 0,-1 0,1 0,-25 0,0 0,49 0,-24 0,-1 0,1 0,-1 0,1 0,0 0,-25 0,24-25,26 25,-51 0,-24 0,25 0,0 0,25 0,24 0,-24 0,24 0,-24-25,-1 25,26-25,-26 25,-24 0,0 0,0-24,-1 24,26 0,24 0,-24 0,-25 0,24 0,26 0,-50 0,-25 0,25 0,-1 0,-24 0,25 0,0 0,0 0,0 0,-25 0,24 0,1 0,-25 0,25 0,0 0,0 0,-25 0,24 0,-24-25,25 25,-25 0,25 0,-25 0,25 0,-25 0,25 0,24 0,1 0,-25 0,-1 0,-24 0,0 0,-24-25,-26 0,-49-74</inkml:trace>
  <inkml:trace contextRef="#ctx0" brushRef="#br0" timeOffset="41453.371">15801 9798,'0'0,"50"0,-1 0,-49 0,25 0,25 0,-50 0,49 0,-24 0,-25 0,50 0,74 25,-50-25,0 0,-24 0,-25 0,24 0,-49 0,25 0,0 0,25 24,-1-24,26 0,-26 25,1-25,0 0,-26 0,1 0,0 0,-25 0,25 0,24 0,-24 0,0 0,49 0,-24 0,-25 0,24 0,-24 0,0 0,-25 0,0 0,25 0,-25 0,0 0,25 0,-25 0,24 0,1 0,-25 0,25 0,-25 0,25 0,0 0,-1 0,-24 0</inkml:trace>
  <inkml:trace contextRef="#ctx0" brushRef="#br0" timeOffset="43307.477">17314 9971,'0'0,"0"25,0-25,25 25,-25 0,0 0,0 24,0 26,0-50,0 24,25 1,-25-1,0-24,0 0,24 0,-24 0,0-25,0 24,0-24,0 25,0-25,0 25,0 0,0 0,0-25,0 0,0 24,0 1,0-25,25 25,-25 25,0-26,0 1</inkml:trace>
  <inkml:trace contextRef="#ctx0" brushRef="#br0" timeOffset="44173.5266">17339 10740,'0'0,"0"0,25 0,-25 0,0 0,24 0,-24 25,0-25,25 25,0 0,0-25,-25 25,25-25,-25 0,24 0,-24 24,25-24,-25 25</inkml:trace>
  <inkml:trace contextRef="#ctx0" brushRef="#br0" timeOffset="45215.5862">17612 10567,'0'0,"0"25,0-25,0 49,0-49,0 25,0 0,-25 0,25-1,0 1,-25-25,25 25,-25 0,25 0,0-25,0 24,0-24,-25 0,25 25,-24-25,24 0,-25-25,0 1</inkml:trace>
  <inkml:trace contextRef="#ctx0" brushRef="#br0" timeOffset="46163.6403">17190 9971,'0'-24,"0"24,0 0,0 49,0-49,-25 25,25 0,0 0,-25 24,1-49,24 25,0-25,24 0,-24-25,25 1,-25-1,0 25,25-50,0 50,-25-25,74-49,-49 49,25 0,-50 0,24 25</inkml:trace>
  <inkml:trace contextRef="#ctx0" brushRef="#br0" timeOffset="46520.6608">17388 9823,'25'0,"-25"0,0 24,0 1,25-25,0 50,-25-25,25-1,24 51,-24-50,0 24,-25-24,0 0,25-25,-25 0</inkml:trace>
  <inkml:trace contextRef="#ctx0" brushRef="#br0" timeOffset="47826.7351">17190 11038,'0'0,"0"0,0 0,0 0,25 50,-25 24,25 1,-25-1,0 0,0-24,0 49,0-49,0-1,0-24,0 25,0-1,0 26,0-50,0-1,0 1,0 0,0-25,0 25,0-25,0 25,0-25,0 24,0 1,0-25,0 25,0-25,0 50,0-50,0 0,0 24,0-24,0 25,0 0,24 0,-24 0,0 0,0-25,0 0,0 0</inkml:trace>
  <inkml:trace contextRef="#ctx0" brushRef="#br0" timeOffset="48459.7713">16917 12080,'25'0,"0"0,-25 0,25 0,-25 0,49 0,-24 0,25 25,24 24,-49-24,0-25,-25 0,24 0,-24 25,0-25,25 0,-25 0,25 0,0 0,24 0</inkml:trace>
  <inkml:trace contextRef="#ctx0" brushRef="#br0" timeOffset="48996.8025">17587 11981,'0'0,"-25"24,0 1,25 0,-25 0,25-25,-24 25,-26-1,25 1,25-25,0 25,-25-25,25 0,0 0,-24 0,24 0,0 0,0-25</inkml:trace>
  <inkml:trace contextRef="#ctx0" brushRef="#br0" timeOffset="49955.8573">17215 11013,'-25'0,"25"0,-25 50,0-25,25-1,-24 1,-1 0,0 0,0 0,25-25,0 25,0-25,0 0,0-25,0 25,25-25,-25 0,50 0,-26-24,-24 49</inkml:trace>
  <inkml:trace contextRef="#ctx0" brushRef="#br0" timeOffset="50519.8896">17140 11088,'25'0,"-25"0,0 24,25-24,-25 25,0-25,25 25,-25 0,0-25,25 0,-25 25,24-25,-24 25,25-1,0-24,-25 0,0 25,0 0,0 0,25 0,-25-25,0 24,0 1,0-25,0 25,0 0,25 0</inkml:trace>
  <inkml:trace contextRef="#ctx0" brushRef="#br0" timeOffset="51864.9665">18455 12328,'0'0,"0"25,0 24,0-24,0-25,0 50,0-50,0 25,0-25,0 24,0 1,0-25,0 25,0-25,25 50,-25-26,0 1,25 25,-25-50,0 25,0-25,-25 0,0-25,-25 25,1-25,49 25</inkml:trace>
  <inkml:trace contextRef="#ctx0" brushRef="#br0" timeOffset="52488.0022">18331 12675,'0'0,"0"0,50 25,-50-25,24 25,1 0,0-25,0 24,0-24,-25 0,24 0,-24 25,0-25,25 0,0 0,-25 0,25 0,-25 0,25 0,-25 0</inkml:trace>
  <inkml:trace contextRef="#ctx0" brushRef="#br0" timeOffset="52958.0289">18629 12650,'0'0,"0"25,0 0,0 0,0 0,0-1,0 1,0-25,0 25,0-25,0 0,0 0,0-25,0 25,0-25</inkml:trace>
  <inkml:trace contextRef="#ctx0" brushRef="#br0" timeOffset="53949.0857">18430 12204,'0'0,"0"25,0 0,0-1,-25 1,25-25,-24 25,24 0,-50 0,50-1,-25-24,25 25,0-25,0 25,-25-25,25 0,0 0,0 0,0-25,0 25,25-25,-25 1,25-26,25 50,-50-50,49 26,-49-1</inkml:trace>
  <inkml:trace contextRef="#ctx0" brushRef="#br0" timeOffset="54359.1092">18455 12204,'0'-25,"0"25,0 0,25 25,0-25,-25 0,24 25,-24 0,25-1,0 1,-25 0,50 0,-50-25,24 25,1-25</inkml:trace>
  <inkml:trace contextRef="#ctx0" brushRef="#br0" timeOffset="58473.3445">7863 6821,'0'0,"25"0,25 0,49 0,75 0,74 0,25 50,74 0,-223-50,-50 0,-49 0,-25 24,0 1,0-25,0 25,-25-25,0 25,-49 0,0-1,-1 1</inkml:trace>
  <inkml:trace contextRef="#ctx0" brushRef="#br0" timeOffset="59167.3842">8409 7243,'0'0,"25"0,-25 0,25 0,24 0,1 0,49 0,25 25,75 0,24 24,50-24,-174 0,-49-25,-26 0,-24 0,25 0,0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2-01-17T09:36:47.524"/>
    </inkml:context>
    <inkml:brush xml:id="br0">
      <inkml:brushProperty name="width" value="0.05292" units="cm"/>
      <inkml:brushProperty name="height" value="0.05292" units="cm"/>
      <inkml:brushProperty name="color" value="#FF0000"/>
    </inkml:brush>
  </inkml:definitions>
  <inkml:trace contextRef="#ctx0" brushRef="#br0">6450 6697,'0'0,"24"0,1 25,0-25,-25 50,25-1,0 1,-1-25,-24 0,0-25,0 24,25-24,-25 25,0-25,0 0,0 25,25 0,-25 0,0-1,25-24,0 25,-25 0,0-25,24 0,26 0,0 0,24-25,50-24,25-1,99-24,-74 24,-100 25,124-25,1 1,-75 24,25-25,24 26,-98-1,74-25,24 25,-74 1,-24 24,-50-25,-1 25</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2-01-17T09:37:03.970"/>
    </inkml:context>
    <inkml:brush xml:id="br0">
      <inkml:brushProperty name="width" value="0.05292" units="cm"/>
      <inkml:brushProperty name="height" value="0.05292" units="cm"/>
      <inkml:brushProperty name="color" value="#FF0000"/>
    </inkml:brush>
  </inkml:definitions>
  <inkml:trace contextRef="#ctx0" brushRef="#br0">3175 11162,'25'0,"-25"0,25 25,-25 0,0 0,0-1,0 51,25-75,0 25,-25-1,0 1,0-25,0 25,24-25,-24 0,25 25,0 0,0-25,0 0,-1 0,1 0,0 0,25 0,24-50,-24 25,49-24,124-26,-173 50,148-24,-99-1,25 25,-24 0,-26 25,25-24,-24-26,-1 50,-24-25,-1 25,26 0,-26-25,-24 1,0 24,0 0,-25 0</inkml:trace>
  <inkml:trace contextRef="#ctx0" brushRef="#br0" timeOffset="9991.5715">15255 15329,'0'0,"0"0,25 25,0 0,-25-25,0 25,25 0,-25-25,0 24,0-24,0 0,0 25,24 0,1 0,-25-25,0 25,0-1,0-24,25 25,-25-25,0 25,25 0,0-25,-25 25,0-25,0 0,24 0,-24 0,25-25,-25 25,75-50,-75 50,24-25,26-24,-25 24,0 0,0 0,-1 1,1-1,0 0,0 0,-25 25,25-50,-1 50,-24 0,0 0,25-24,-25 24,0 0</inkml:trace>
  <inkml:trace contextRef="#ctx0" brushRef="#br0" timeOffset="12971.7419">13965 12923,'0'0,"0"0,25 0,0 25,-25-25,0 50,0-50,25 24,-25-24,0 25,0 0,0-25,0 25,25-25,-25 0,24 25,1-25,0 0,0 0,49-50,-24 25,24 0,1-49,-26 74,1-50,0 26,-1-1,-49 25,25 0,-25-25,25 25,-25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2-01-17T09:39:11.438"/>
    </inkml:context>
    <inkml:brush xml:id="br0">
      <inkml:brushProperty name="width" value="0.05292" units="cm"/>
      <inkml:brushProperty name="height" value="0.05292" units="cm"/>
      <inkml:brushProperty name="color" value="#FF0000"/>
    </inkml:brush>
  </inkml:definitions>
  <inkml:trace contextRef="#ctx0" brushRef="#br0">11981 8359,'0'0,"0"0,25 0,0 0,-1 0,1 0,0 0,25 0,-50 0,49 0,1-25,-25 25,-1-24,-24 24</inkml:trace>
  <inkml:trace contextRef="#ctx0" brushRef="#br0" timeOffset="945.054">12155 8210,'24'0,"-24"0,0 0,0 25,0-25,0 25,0 0,0 0,0-1,0 1,0 0,0 25,0-26,0 1,0 50,0-26,0 26,0-26,0 1,0-25,0 49,0-74</inkml:trace>
  <inkml:trace contextRef="#ctx0" brushRef="#br0" timeOffset="3487.1994">12353 6871,'0'0,"0"0,0 0,0 0,0 25,0-25,-25 0,0 25,25-25,-24 24,24 1,-25 0,0 0,0 0,-49 24,24 1,-24 49,49-74,-49 49,24 1,-24-26,49-24,-25 25,25-26,25 1,-49 25,-1-25,50-1,-25 1,25-25,-24 25,-1-25,25 25,-25-25,25 25,-25-1,0 1,-24 25,24 24,-50-49,51 50,-26-26,50-49,-25 0,25 0</inkml:trace>
  <inkml:trace contextRef="#ctx0" brushRef="#br0" timeOffset="13453.7695">11683 3497,'0'0,"0"0,0 25,0-25,0 25,0-25,0 25,0 0,0-25,0 24,0-24,0 25,0-25,0 25,0 0,0-25,0 25,0-25,0 25,0-25,0 24,0 1,0-25,0 25,0-25,0 25,0 0,0-1,0-24,0 25,0 0,0 0,0-25,0 25,0-1,0-24,0 25,0-25,0 25,0 0,0-25,25 0,-25 25,0-25,0 24,0-24,0 25,0 0,0-25,0 0,0 25,0 0,0-1,0 1,25-25,-25 50,0-50,0 25,0-25,0 0,0 24,0 1,0-25,0 25,0 0,0 0,0-1,0-24,25 25,-25 0,0-25,0 25,0-25,25 25,-25-1,0-24,0 25,0-25,0 25,0-25,0 25,0 0,0-1,0 1,0 0,0 0,0 0,0 0,0-25,0 24,0 1,0-25,0 25,0-25,0 25,0-25,0 49,0-24,0 0,0 25,0-26,0 1,0-25,0 25,0 0,0 0,0-25,0 24,0-24,0 25,0 0,0-25,0 25,0-25,0 25,0-25,0 24,0 1,0-25,0 25,0-25,0 25,0 0,0-25,0 24,0 26,0-25,0 0,0-1,0 1,0 0,0-25,0 25,0-25,0 25,0-1,0-24,0 25,0-25,0 25,0 0,0-25,0 25,0-25,0 25,0-25,0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2-01-17T09:39:41.588"/>
    </inkml:context>
    <inkml:brush xml:id="br0">
      <inkml:brushProperty name="width" value="0.05292" units="cm"/>
      <inkml:brushProperty name="height" value="0.05292" units="cm"/>
      <inkml:brushProperty name="color" value="#FF0000"/>
    </inkml:brush>
  </inkml:definitions>
  <inkml:trace contextRef="#ctx0" brushRef="#br0">8558 3646,'0'-25,"0"25,0 0,0-24,-25 24,25 0,-25-25,-24 0,24 25,-74-50,74 50,-25-24,-24-1,-1 25,-24-25,25 25,-1-25,-73 25,24-25,-25 1,-25-1,25 0,25 25,-49 0,-75 0,124 0,49 0,-74 0,50 0,25 0,-1 25,50-25,-49 49,49-49,0 25,-24 0,49 0,-50 0,50-1,-25-24,25 25,-24-25,24 0,0 50,-25-50,25 49,0-24,0 25,0-25,0 24,-25 26,25-26,0 1,0 24,0 1,0-1,0-24,25 24,0-24,-25-50,24 49,1-24,-25 0,50 25,-50-26,49 26,-24-25,25 24,-25 1,24 0,-24-1,49-24,-74 0,50 0,-25 0,0 24,24-24,-24 25,50-26,-1 1,-24 0,24 25,50-26,-50 1,75 0,-74-25,-1 25,50 0,-49-25,24 24,-50-24,26 0,-1 0,-24 25,49-25,-49 0,24 0,-24 0,-1 0,-24 0,99 0,-74 0,-1 0,-24 0,25 0,49 0,-49 0,-1 0,1 0,24 0,1-25,24 1,-50-1,1 25,0-25,-1-25,-24 50,25-24,-26-1,26-25,-25 25,24-24,1 24,-25-25,24 26,-24-51,0 50,0 0,0-24,0 24,-25-25,24 26,-24-1,25 0,-25 0,0-24,0-1,0 0,0 26,0-26,0 0,-25 50,1-49,-1 24,25 0,0 25,-25-25,0 25,25-24,0 24,-25-25,0 0,1 0,24 25,-25 0,25-25,-25 1,0 24,0-25,25 0,-24 0,-1 25,25 0,-50-25,25 1,1 24,-26 0,25-25,0 25,25-25,-24 25,24 0,-25 0</inkml:trace>
  <inkml:trace contextRef="#ctx0" brushRef="#br0" timeOffset="10060.5754">11857 15081,'0'0,"0"0,0 0,0 50,0-25,0-25,0 49,0-49,0 25,0-25,0 25,0 0,0-25,0 24,0-24,0 50,0-25,0 0,0 24,0-24,0 0,0 0,0-25,0 25,0-1,0-24,0 25,0-25,0 25,0-25,0 25,0 0</inkml:trace>
  <inkml:trace contextRef="#ctx0" brushRef="#br0" timeOffset="12451.7122">19199 15701,'0'0,"0"0,0 0,0 25,0 25,0-25,0-1,0 1,0 25,0-25,0-1,0 1,0 0,0 25,0-26,0 1,0 25,0-1,0 1,-25-25,25 24,0-49,0 25</inkml:trace>
  <inkml:trace contextRef="#ctx0" brushRef="#br0" timeOffset="13929.7968">4812 13097,'25'0,"-25"0,50 0,-50 0,49 0,-24 0,25-25,0 25,24 0,0 0,1 0,-1 0,-24 0,-1 0,1-25,24 25,-49 0,25 0,-25-25,-1 25,1 0,-25 0,25-24,0 24,0 0,-25 0,24 0</inkml:trace>
  <inkml:trace contextRef="#ctx0" brushRef="#br0" timeOffset="15969.9135">4713 13047,'0'-25,"0"25,0-24,25 24,-25-25,0 25,0-25,0 25,25-25,-25 0,0 25,0-24,0 24,25 0,-25-25,24 25,-24-25,0 25,0-25,25 25,-25-25,0 25,0 0,0-24,25 24,-25-25,0 25,25-25,0 0,-25 0,0 25,24-24,-24 24,0-25,25 25,-25-25,25 25,-25-25,0 25,0 0,25 0,-25-25,0 25,0 0,25 0,-25-24,0 24,49 0,-49-25,25 25,-25 0,25 0,0 0,-25 0,25 0,-25 0,49 0,1 0,-25 0,-1 0,1 0,0 0,-25 0,25 0,-25 0,0 0,25 0,-1 0,-24 0,0 25,25-25,-25 0,0 24,25-24,0 25,0 0,-25 0,24 0,1-25,-25 0,25 24,-25-24,0 25,25 0,-25-25,25 25,-25 0,24-1,-24-24,0 25,0-25,0 0,25 25,-25-25,0 25,0 0,0-25,0 0,0 24</inkml:trace>
  <inkml:trace contextRef="#ctx0" brushRef="#br0" timeOffset="17399.9953">23019 12402,'0'0,"0"0,25 0,0 0,-25 0,25-24,-1 24,1 0,0 0,0 0,0-25,-1 0,26 25,0-25,-1 25,1 0,49-25,-49 25,-1-24,1 24,-25 0,-1 0,1 0,-25 0,0 0,25 0,-25 0,25-25,0 25,-25 0,24 0,-24-25,0 25</inkml:trace>
  <inkml:trace contextRef="#ctx0" brushRef="#br0" timeOffset="18821.0765">23044 12477,'0'-25,"0"25,25-25,-25 25,0-25,0 25,0 0,0-24,0-1,25 0,-25 0,0 0,0 1,24 24,-24-25,0 0,0 25,0-25,25 25,-25-50,0 50,0-24,0 24,25-25,-25 0,0 0,0 25,0-25,25 1,0 24,-25-25,0 0,24 0,1 0,-25 1,0 24,0 0,25 0,-25-25,0 25,0 0,25 0,-25-25,25 25,-25-25,24 25,-24 0,25 0,-25 0,25 0,0 0,-25 0,25 0,-25 0,24 25,1-25,25 25,-25 0,24-1,-24 1,0-25,-25 25,0-25,0 0,25 0,-25 25,24-25,-24 25,25-1,0-24,-25 25,25-25,-25 25,0-25,0 0,0 25,25 0,-25-25,0 24,24-24,-24 0,0 25,0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2-01-17T09:40:11.073"/>
    </inkml:context>
    <inkml:brush xml:id="br0">
      <inkml:brushProperty name="width" value="0.05292" units="cm"/>
      <inkml:brushProperty name="height" value="0.05292" units="cm"/>
      <inkml:brushProperty name="color" value="#FF0000"/>
    </inkml:brush>
  </inkml:definitions>
  <inkml:trace contextRef="#ctx0" brushRef="#br0">5532 6821,'0'0,"0"0,0 0,49 0,1-25,-25 25,24-24,26 24,-75 0,25 0,-1 0,1 0,-25 0,25-25,-25 25,25 0,-25 0,0 0,-25 0,25 0,0 25,-25-25,25 24,-25-24</inkml:trace>
  <inkml:trace contextRef="#ctx0" brushRef="#br0" timeOffset="30665.754">13866 12576,'0'0,"0"0,-25 0,25 50,-24-26,-26 26,0 0,1-1,-26 50,51-99,24 25,-25 0,0 0,25-25,-25 25,25-25,-25 24,25 1,-25 0,1 0,24 0,-25-1,0 1,25-25,0 0,0 0</inkml:trace>
  <inkml:trace contextRef="#ctx0" brushRef="#br0" timeOffset="42472.4292">6698 12254,'0'0</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2-01-17T09:41:13.066"/>
    </inkml:context>
    <inkml:brush xml:id="br0">
      <inkml:brushProperty name="width" value="0.05292" units="cm"/>
      <inkml:brushProperty name="height" value="0.05292" units="cm"/>
      <inkml:brushProperty name="color" value="#FF0000"/>
    </inkml:brush>
  </inkml:definitions>
  <inkml:trace contextRef="#ctx0" brushRef="#br0">13345 15304,'0'0,"25"0,-25 0,25 0,-25 0,25 0,-25 0,49 0,-24 0,0 0,25 0,49 0,-99 0,49 0,1 0,0 0,-26 0,1 0,0 0,-25 0,25 0,0 0,-25 0,24 0,1 0,0 0,-25 0,25 0,-25 0,0 0,25 0,-25 0,49 0,1 0,-1 0,-24 0,0 0,0 0</inkml:trace>
  <inkml:trace contextRef="#ctx0" brushRef="#br0" timeOffset="3284.1877">13345 15354,'25'0,"-25"0,0 0,0 0,0 25,0 0,0-25,0 25,25-25,-25 0,0 24,0-24,0 25,0 0,0-25,0 0,0 25,0-25,0 25,0-1,0-24,25 25,-25-25,0 25,24-25,-24 25,0 0,0-25,0 24,0-24,25 0,-25 25,0 0,0-25,0 25,0-25,0 25,25-25,-25 0,0 24,0 1,25-25,-25 25,25-25,-25 25,0-25,0 25,25-25,-25 0,24 0,-24 24,25-24,-25 0,25 0,-25 25,25-25,-25 25,25-25,-25 25,24-25,-24 0,25 0,-25 0,0 25,50-25,-50 0,25 0,-25 0,49 0,-49 24,25-24,-25 0,25 0,-25 25,25-25,-1 0,-24 0,25 0,-25 0,0 0,25 0,0-25,-25 25,25 0,-25-24,24 24,-24 0,0 0,0-25,25 0,0 25,-25 0,25 0,-25-25,0 25,0 0,25-25,-1 25,-24-24,0 24,25-25,-25 25,0 0,0-25,0 25,25 0,-25-25,0 0,0 25,25 0,-25-24,0 24,25 0,-25-25,0 25,0-25,0 0,0 25,0-25,24 25,-24 0,0-24,0-1,0 25,0-25,0 25,0 0,0-25,0 25,0-25,0 1,0 24,0-25,0 25,0-25,0 0,0 25,0-25,0 25,0-24,0 24,25-25,-25 0,0 25,0-25,0 25,0-25,0 0,0 25,0-24,0 24</inkml:trace>
  <inkml:trace contextRef="#ctx0" brushRef="#br0" timeOffset="5143.2942">15677 15280,'0'0,"25"0,-25 0,25 0,-25 0,24 0,1 0,0 0,0 0,0 0,-1 24,-24-24,50 0,-50 0,25 0,0 0,-1 0,26 0,-25 0,0 0,24 25,-49-25,25 0,0 0,0 0,-1 0,1 0,0 0,25 0,24 0,-24 0,-1 0,-24 0,0 0,0 0,-1 0,-24 0,25 0,0 0,-25 0,25 0</inkml:trace>
  <inkml:trace contextRef="#ctx0" brushRef="#br0" timeOffset="8137.4654">15776 15205,'0'0,"25"0,-25-25,0 25,0-24,25-1,-25 25,0-25,0 25,0-25,0 0,25 25,-25 0,0-24,24 24,-24 0,0-25,0 25,0-25,25 0,-25 25,0-25,0 1,25-1,0 0,-25 25,0-50,0 50,25-24,-25-1,0 25,0-25,0 25,24 0,-24-25,25 25,-25-25,0 1,25 24,-25 0,0-25,25 25,-25-25,0 25,25 0,-1 0,-24-25,0 25,25 0,-25 0,25 0,0 0,-25 0,25 0,-25 0,24 0,-24 0,25 0,0 0,0 50,0-50,-1 0,-24 25,25-25,0 0,-25 24,25 1,-25-25,25 25,-1-25,-24 0,0 25,25-25,-25 25,0-1,25-24,-25 0,25 25,-25-25,0 25,25 0,-25 0,24-1,-24 1,25-25,-25 25,0-25,0 25,0-25,25 0,-25 25,0-25,0 24,0-24,0 25,0 0,25-25,-25 0,0 25,0-25,0 25,0-1,0-24,0 25,0-25,0 25,0-25,0 25,25-25,-25 25</inkml:trace>
  <inkml:trace contextRef="#ctx0" brushRef="#br0" timeOffset="10499.6005">12353 15354,'0'0,"25"0,-25 0,25 0,24 0,-24 0,0 0,25 0,-26 0,1 0,25-25,-25 25,-1 0,26 0,-25 0,-25 0,49 0,1 0,0 0,-1 0,-24 0,25 0,-26 0,1 0,-25 0,25 0,0 0,0 0,24 0,-24 0,0 0,0 0,-25 0,24 0,1 0,-25 0,25 0,0 0,0 0</inkml:trace>
  <inkml:trace contextRef="#ctx0" brushRef="#br0" timeOffset="12314.7043">12378 15280,'0'-25,"0"25,0-25,25 25,-25 0,0-25,24 25,-24-25,25 25,-25 0,0-24,25-1,0 25,-25-25,0 25,25-25,-25 25,25-25,-1 25,-24-24,0 24,0 0,25 0,-25-25,25 0,-25 25,0-25,25 25,0-25,-25 25,0 0,24 0,-24-24,0 24,25-25,0 25,-25 0,25-25,-25 25,0 0,25 0,-25 0,0-25,24 25,1 0,-25-25,25 25,-25 0,25 0,0-24,-25 24,24 0,-24 0,0 0,25 0,-25 0,25 0,0 0,-25 0,25 0,-1 0,1 0,-25 0,25 0,-25 0,25 0,0 0,-25 0,0 0,0 0,24 0,-24 24,0 1,25 0,0 0,-25 24,25-49,0 50,-25-50,0 25,24-25,-24 0,0 25,0-25,0 24,0-24,0 25,25-25,-25 25,0-25,0 25,0 0,0-1,0-24,25 50,-25-25,25 0,-25 24,25-24,-25 0</inkml:trace>
  <inkml:trace contextRef="#ctx0" brushRef="#br0" timeOffset="15848.9065">14883 15280,'0'0,"0"0,0 0,0 0,0 0,0-25,25 0,-25 25,0-25,25 25,-25 0,0-25,0 1,25 24,-25 0,0-25,0 25,0 0,24-25,-24 25,25-25,-25 0,0 25,25-24,-25 24,0-25,0 0,25 25,-25-25,0 25,0-25,25 25,-1-24,-24-1,0 25,25-25,-25 0,0 25,0-25,0 25,25 0,-25-24,25 24,-25-25,0 25,0-25,25 25,-25-25,24 25,-24-25,25 25,-25-24,25 24,-25-25,0 25,25 0,-25-25,25 25,-25 0,24 0,-24-25,0 25,25 0,-25 0,25 0,-25 0,25 0,0 0,-25 0,24 0,-24 0,25 0,0 0,-25 0,25 25,24 0,-49-25,50 25,-50-1,25-24,-25 25,25-25,-25 0,0 0,0 25,25-25,-25 25,0 0,0-25,24 0,-24 24,0-24,0 25,0 0,25 0,-25-25,0 25,0-1,0 1,0-25,25 25,-25 0,0 0,0-25,0 24,0 1,0 0,0-25,0 25,0 0,0-1,0 1,0 0,0 0,0-25,0 25,0-1,0-24,0 25,0 0,25 0,-25-25,0 25</inkml:trace>
  <inkml:trace contextRef="#ctx0" brushRef="#br0" timeOffset="16900.9667">14858 15329,'0'0,"0"0,0-25,50 25,-25 0,24 0,-24 0,0-24,0 24</inkml:trace>
  <inkml:trace contextRef="#ctx0" brushRef="#br0" timeOffset="26181.4975">16719 15230,'0'0,"0"0,25 0,-25 0,0-25,0 0,0 25,0 0,0-24,24 24,-24-25,0 25,0-25,25 0,-25 25,0-25,25 25,-25 0,0-24,0-1,0 25,0-25,0 25,25-25,-25 25,0-25,0 1,25 24,-25-25,24 25,-24-25,0 25,0 0,0-25,0 0,25 25,-25 0,0-24,25 24,-25-25,0 0,25 25,-25 0,25 0,-25-25,0 25,0 0,24 0,-24 0,25 0,-25-25,0 25,25 0,-25 0,25 0,-25 0,25 25,-25-25,24 0,1 0,-25 25,0-25,0 25,25-25,-25 0,0 0,25 25,-25-25,49 24,-49-24,25 25,0-25,-25 0,0 25,25-25,-25 0,0 0,0 25,25-25,-25 25,0-25,0 24,0-24,0 25,24-25,-24 0,0 25,0 0,0-25,0 25,25-25,-25 24,0 1,0-25,0 25,0-25,0 25,0-25,0 25,0-1,0-24,0 25,0-25,0 25,0 0,0-25,0 25,0-25,0 0,0 24,0-24,0 25,-25-25,25 0,25 0,0 0,0 0,24 0,-49-25,25 25,-25 0,25 0,-25 0,25 0,0 0,-25 0,24 0,-24-24</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1-01-11T07:54:17.577"/>
    </inkml:context>
    <inkml:brush xml:id="br0">
      <inkml:brushProperty name="width" value="0.05292" units="cm"/>
      <inkml:brushProperty name="height" value="0.05292" units="cm"/>
      <inkml:brushProperty name="color" value="#FF0000"/>
    </inkml:brush>
  </inkml:definitions>
  <inkml:trace contextRef="#ctx0" brushRef="#br0">11162 2009,'0'-25,"0"25,0 0,0 50,0-50,0 25,0 0,0 24,-24 1,24-25,0 49,-25 0,25-24,-25 49,25-49,0 24,0 26,0-51,0 26,0 24,-25-50,25 26,0-26,0 26,-25-1,25 25,0-49,-24 0,24-1,0 26,0-26,-25 51,0-76,25 51,-25-26,25-24,0 25,-25-1,25-24,0 0,-24-25,24 25,0 0,0 24,0-49,0 25,-25 0,25 0,0-25,0 24,0 1,0 0,-25 25,25-26,0-24,0 50,0-50,-25 50,0-1,1-24,24 25,-25-1,0-24,25 25,-25-1,0-49,25 25,0 0,-49-25,-100 0,50 0,-25-25,49 25,-24-25,25 25,-26 0,51 0,-26 0,51 0,-1 25,-25-25,25 0,-49 25,24-25,-24 25,0-25,-26 0,26 0,-75 0,75 0,-26 0,26 0,24 0,-24 25,-50-25,74 0,1 0,24 0,-25 0,-24 0,-25 0,74 0,0 0,0 0,0 0,1 0,24 0,-25 0,0 0,25-25,0 25,0 0,0-25,0 0,0 25,0-25,0 25,0-25,0 1,25-1,-25 25,25-50,-25 50,24-25,-24 25,25-24,-25 24,0-25,0 0,0 25,0 25,0-25,-25 25,25-1,-49 26,24-25,-25 0,50 24,-49-24,49 0,-50-25,50 50,-25-50,25 0,0 24,-24-24,-1 0,25 25,0 0,0-25,-25 0,25 25,0-25,0 0,-25 25,25-25,0 0,25 0,-25 0,50 0,-26 0,1 0,-25 24</inkml:trace>
  <inkml:trace contextRef="#ctx0" brushRef="#br0" timeOffset="4286.2451">8856 5060,'0'0,"0"25,0 25,0-1,0 26,0 73,-25-48,0-26,25 0,0-24,-25 0,25 49,0-49,0-26,-25 1,25 25,0-50,0 49,0-49,0 25,0-25,0 25,0-25,0 25,0 0,-24-25,-1 0,25 0,-25 0,0 0,0 0,-24 0,49 0,-25 0,-25 0,-24 0,49 0,-24 0,-26 0,50 0,-24-25,-51 25,51-25,-1 25,25 0,1 0,24 0,0 0,0-25,0 25,0 0,0-25,0 25,24 0,1-24,-25-1,0 25,25 0,-25-25,0 25,0-25,0 25,0 0,0 25,0-25,-25 0,0 25,25 0,0-25,-24 24,24-24,-25 0,25 25,0-25,0 0,0 25,-25-25,25 25,-25-25,25 0,0 0,0 25,0-25,25 0,-25 24,0-24,0 25,25-25,-25 0,25 0,-25 0,0 0,24 25,1-25,-25 0,0 0,0 25,25-25,-25 0,0 0,25 0,0 0,-25 25</inkml:trace>
  <inkml:trace contextRef="#ctx0" brushRef="#br0" timeOffset="42175.4123">13569 10939,'0'0,"0"0,24 25,-24 24,25-24,0 25,-25-1,25-24,0 0,-25 25,24-26,-24 26,0 24,25-74,-25 50,0-25,25 24,0-49,-25 50,0-25,0-25,0 25,25-1,-25-24,0-24,24-1,1-25,0 25,-25-74,25 50,0 24,-25-25,24 1,-24 24,25-25,0 0,-25 26,0-26,0 50,25-25,-25-24,0 49,25-25,-25 0,0 0,0 0,0 1,0-1,24 25,-24 0</inkml:trace>
  <inkml:trace contextRef="#ctx0" brushRef="#br0" timeOffset="45553.6055">14089 11733,'0'0,"0"0,25 0,-25 0,0-25,50 25,-50-50,25 50,-1-25,-24 1,25 24,-25-25,25 0,0 0,-25 25,0-49,25 49,-1-50,-24 50,0-25,0 25,0-25,0 25,0 0,0 25,0 0,0 0,0-25,0 25,0-1,0-24,0 50,0-25,0-25,0 25,25-25,-25 24,25 1,-25-25,25 25,-25-25,25 0,-25 25,49 0,-24-25,0 0,-25 0,25 0,-25 0,25 0,-25 0,24 0,-24 24,0-24,-24 25,-1-25,-25 25,25 0,25 0,-25-1,25 1,0-25,0 25,-24 25,-1-50,25 24,0-24,0 0,0 25,0-25,0 25,0-25,49 25,-49-25,50 0,-25 0,25 0,-1 0,26 0,-51-50,1 50,0-25,0 1,-25-1,49-50,-49 51,0-1,25-25,-25 25,25 1,-25-26,0 25,25 25,-25-25,0 1,0 24,0 0,0 0,-25 0,0 0,25 24,-25-24,25 25,0-25,0 50,0-1,0 1,0 0,0-26,0 51,25-26,-25-49,0 50,25-50,0 25,0-25,-25 0,49 0,-24 25,0-25,24 0,1 0,-25 0,0 0,-1 0,1 0,-25-25,0-25,50 50,-50-49,0 49,0-25,0 25,0-25,0 0,0 0,0 25,0-49,0 24,0-25,0 26,0-1,0 0,0 0,0 0,0 1,0 24,0-25,0 25,0-25,0 0,0 25,0 0,0 25,0 49,0 1,0-1,0-24,0 74,0-75,0 26,0-26,25 1,-25 0,24-1,-24 1,25-25,-25 0,0-1,25 1,-25-25,0 0,25 0,0 0,-25 0,24 0,-24 0,25 0,0 0,-25 0,0-25,0 25,25-49,-25 24,0 0,0 0,0 1,0-1,0 0,0 0,0 0,0 25,0-25,0 1,-25-1,0 25,0-25,1 0,-26 25,25-25,0 25,25 0,-24 0,-1-24,0 24,25 0,-25 0,-24 0,-1 0,25 0,25 0,0 24,0-24,0 0,25-24,0 24,0 0,-25 0,24 0,-24 0,50 0,-25 0,0 0,24 0,1 0,-25 0,24 24,-24-24,-25 0,0 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1-01-11T07:55:37.662"/>
    </inkml:context>
    <inkml:brush xml:id="br0">
      <inkml:brushProperty name="width" value="0.05292" units="cm"/>
      <inkml:brushProperty name="height" value="0.05292" units="cm"/>
      <inkml:brushProperty name="color" value="#FF0000"/>
    </inkml:brush>
  </inkml:definitions>
  <inkml:trace contextRef="#ctx0" brushRef="#br0">993 5507,'0'0,"0"0,0 74,0-49,24 0,-24 49,0-49,25-25,-25 49,0 1,0-50,0 25,0 0,0-25,0 25,25-25,-25 24,0-24,0 25,0 0,0-25,0 25,0-25,0 25,0-25,0 24,0 1,0-25,0 25,0-25,25 50,-25-50,0 24,0-24,0 25,0 0,25-25,-25-25,0 0,24 25,1-24,-25-26,0 25,0 25,25-25,-25 1,0-1,0-25,25 1,0 24,-25-25,24-24,-24 24,50-24,-50 24,25 0,-25 50,0-24,0-1,0 0,0 0,0 25,25 0,-25 0</inkml:trace>
  <inkml:trace contextRef="#ctx0" brushRef="#br0" timeOffset="712.0408">1489 6028,'0'0,"0"0,0 0,0 49,0 1,24-25,-24-1,0 26,0-50,0 25,0-25,0 25,0-1,0-24,25 0,-25 25,0-25,0 25,0 0,0 0,0-25,0 0,0-25,0 0,0-49,0 49</inkml:trace>
  <inkml:trace contextRef="#ctx0" brushRef="#br0" timeOffset="1219.0698">1538 5705,'0'25,"0"-25</inkml:trace>
  <inkml:trace contextRef="#ctx0" brushRef="#br0" timeOffset="2360.135">1712 5978,'25'0,"-25"50,0-26,0 1,24 0,-24 0,25 24,-25-49,0 25,0-25,0 25,0-25,0 0,0 0,0 0,0 0,0-25,0-24,0-1,0 25,0 0,0 1,25-1,0 25,-25-25,0 0,0 25,25-25,-25 25,25 0,-25 0,0 0,24 0,1 50,-25-50,0 50,25-1,0-24,-25 25,0-26,0 1,0 0,25-25,-25 25,0-25,0 25,0-1,0-24,24 25,-24-25,25 0,-25 0</inkml:trace>
  <inkml:trace contextRef="#ctx0" brushRef="#br0" timeOffset="2977.1703">2357 5730,'0'0,"0"0,25 0,-1 0,51 0,-26 0,1 0,0 0,-1 0,-24 0,-25 25,0-1</inkml:trace>
  <inkml:trace contextRef="#ctx0" brushRef="#br0" timeOffset="3529.2019">2307 6300,'25'0,"-25"0,0 0,25 0,-25 0,25 0,-1 0,1 0,-25 0,50 0,-25 0,24 0,50 0,-24 0,-1 0,-24 0,-50 0,25 0,-25 0,0-24,49 24,-24-50</inkml:trace>
  <inkml:trace contextRef="#ctx0" brushRef="#br0" timeOffset="4574.2617">3299 5829,'-24'0,"-1"0,25 0,0 25,-25-25,25 25,0 0,0-1,0 1,0 25,-25-25,25 49,0-24,0-26,0 26,0 24,0-74,0 25,25 0,-25-25,0 25,25-25,0 0,-1 0,1 0,0 0,0 0,0 0,-25 0,0 0,24-25,1-25,25 26,-50 24,25-25,-25 0,24 0,-24 25,0-25,0 1,25-1,-25 0,0 0,0 0,0 1,0-1,0 25,0-25,0 0,0 0,-25 25,25 0,0-24,-24 24,24 0,-25 0,25-25,-25 25,25 0,-25 0,25-25,0 25,0 0</inkml:trace>
  <inkml:trace contextRef="#ctx0" brushRef="#br0" timeOffset="7323.4189">1935 7317,'0'0,"25"0,49-24,-49 24,25 0,-1 0,26 0,-50 0,49 0,-49 0,0 0,-1 0,-24 0,25 0,0 0,0 0,-25 0,0 24,0 1,0 25,0-25,0-1,0 1,25 0,-25 0,0-25,0 25,0-1,0 1,0 0,24-25,-24 0,0 25,25 0,0-25,-25 0,50 24,-50-24,24 0,26 25,-25 0,0-25,24 0,-49 25,25-25,-25 25,25-25,0 0,-25 0,24 0,1 0,0 0,-25 0,0-25,25 25,-25 0,0-25,25 25,-25-25,0 25,0-25,0 1,0-1,0 25,25-50,-25 1,0 49,0-50,0 25,0 0,0 1,0 24,0-25,0 25,0-25,0 0,0 25,0 0,-25 0,25 0,25-25,24 25,1 0,-25 0,24 0,-49 0,50 0,-50 0,25 0,-25-24,0 24,49 0,-49 0,25 0,0 0,0 0,-25 0,24 0,-24 0,25 0,0 0</inkml:trace>
  <inkml:trace contextRef="#ctx0" brushRef="#br0" timeOffset="10024.5734">2134 9128,'0'0,"24"0,26 0,-25 0,24 0,26 0,-75 0,25 0,-25 0,24 0,-24 0,25 0,0 0,-25 0,25 0,0-25,24 25,-24 0,0 0,-25 0,25 0,-25 0,24 0,-24 0,0-24,-24-1,24 25,0-25,-25 25,25 0,0-25,-25 0,0 25,25-25,0 25,0-24,0-1,-25 25,25-25,0 0,0 0,0 25,0-24,-24 24,24-50,0 50,0-25,0 25,0-25,-25 25,25-24,0-1,0 25,0-25,0 25,0-25,0 25,0-25,0 25,25 0,-25-24,24 24,1 0,0 0,-25 0,25 0,-25-25,25 25,-1 0,-24 0,25 0,25 0,-25 0,-1 0,26 0,-50 0,0 0,25 0,0 25,-1-1,-24-24,0 25,0-25,0 25,25-25,-25 25,0 0,0-1,25 1,-25 50,0-51,0 1,0 0,0 0,0 0,0 24,0-24,0 0,0-25,0 25,25 0,-25-1,0-24,0 25,0-25,25 0,24 0,51 0,-26 0,-49 0,24 0,1 0,-50 0,25 0,-25 0,25 0,-1 0</inkml:trace>
  <inkml:trace contextRef="#ctx0" brushRef="#br0" timeOffset="16181.9256">6871 8062,'0'0,"-25"0,25 0,-24 24,24 1,0-25,0 25,0 0,0-25,-25 25,25 24,0-24,0 0,0 24,0-24,0 25,0-25,0-1,0 1,0-25,0 25,0-25,0 0,25 25,-25 0,24-25,1 0,-25 0,25 0,-25 0,25 0,0 0,-1 0,-24 0,25 0,0 0,-25 0,0 0,25 0,-25-25,0-25,25 50,-1 0,-24-25,0 25,0 0,25-24,-25-1,0 25,0-25,0 25,0-25,0 25,0-25,0 1,0 24,0-25,0 25,0-50,0 50,-25-25,25-24,0 49,0-25,-24 0,24 25,0-25,0 25,-25-24,25 24,-25 0,0 0,25 0,-25 0,25 0,-24 0,-1 0,25 0,-25 0</inkml:trace>
  <inkml:trace contextRef="#ctx0" brushRef="#br0" timeOffset="18069.0334">7318 8136,'0'0,"0"25,0 24,25 1,-25-25,0 24,24 26,1-75,-25 49,0-49,0 25,0-25,25 0,-25 25,0 0,0-25,0 0,0 25,0-25,0 24,25 1,-25 0,25-25,-25 0,0 0,24-25,-24 0,25 1,-25-1,50-25,-50 25,25-24,-1 49,-24-25,0 0,0 0,25 1,0-26,-25 50,0-50,25 50,-25-49,0 49,25-25,-25 25</inkml:trace>
  <inkml:trace contextRef="#ctx0" brushRef="#br0" timeOffset="29973.7144">15156 11237,'0'24,"0"-24,-25 50,0 24,25-24,0 0,-24 49,24-50,-25 26,0-50,25-1,0 26,0-50,0 25</inkml:trace>
  <inkml:trace contextRef="#ctx0" brushRef="#br0" timeOffset="46624.6668">19770 5407,'-50'0,"25"0,-24 0,24 0,-25 0,25 0,1 0,24 0,0 0,-50 0,25 0,-24 25,24-25,0 25,0 0,0 24,-24-49,49 50,0-50,0 0,-25 25,25 0,0-25,-25 0,25 24,0 1,0 0,0 25,0-26,0 1,0 0,0 0,0 0,0 24,0 1,0-25,25 0,-25-1,0 1,25 0,0 25,-25-26,0 1,24 0,1 25,-25-26,50 26,-25 0,-1-26,26 26,-25-25,0 0,24-1,-24-24,0 25,-25-25,49 0,1 0,0 0,-26 25,26-25,-25 0,0 0,-25 0,49 0,-24 0,-25-25,50 0,-25 25,-1-24,26-1,-50 0,25 0,0 0,-1 1,-24-1,25-50,-25 51,25-51,-25 50,0 1,25-1,-25 25,0-50,0 50,0-25,0 1,0-1,0 0,0 25,0-25,0 0,0 25,0-24,0 24,0-25,-25 0,25 25,-25-25,0-25,1 26,-26-26,25 25,25 0,-49 1,-26-26,26 25,-1-24,0 24,50 0,-25 25,25 0,-24 0</inkml:trace>
  <inkml:trace contextRef="#ctx0" brushRef="#br0" timeOffset="54538.1194">21332 5879,'0'0,"0"0,25 0,0 49,25 26,-26 49,51-50,-50-24,49 49,-49-49,0-1,24 26,-49-75,25 24,-25-24,0 0,25 0,-25 0,0-24,0 24,0 0,25-25,-25 0,0 0,24 25,-24-49,25-1,0 25,0-74,-25 74,0 0,0-24,0 49,25 0,-25-25,0 25,0-25,0 25,0-25,0 25,49 0</inkml:trace>
  <inkml:trace contextRef="#ctx0" brushRef="#br0" timeOffset="56057.2063">22349 6474,'0'0,"0"0,0 25,0 0,0-1,0 1,0 25,0-1,25-24,-25 0,0-25,0 25,25 0,-25-25,0 24,25-24,-25 0,25 0,-25 25,24-25,-24 0,25 0,-25 0,0 0,25 0,0 0,-25-25,0 25,0-24,25-1,-25 25,0-25,0 25,0-25,0 25,0-25,0 1,0-1,0 0,0 0,0 25,0-25,0 25,0 0,0-49,-25 24,0 0,0 25,0 0,25 0,-24 0</inkml:trace>
  <inkml:trace contextRef="#ctx0" brushRef="#br0" timeOffset="57154.2689">22523 5606,'0'-25,"0"25,0 25,0 0,0 24,0 1,0 24,0-24,0-25,0 24,0-49,0 25</inkml:trace>
  <inkml:trace contextRef="#ctx0" brushRef="#br0" timeOffset="74141.2407">6326 5978,'0'0,"0"0,0 0,0 50,-25-1,0-24,25 25,0-1,-25 1,-24-1,49 51,-25-51,0 1,25-1,-25 1,25-25,-25 24,25 1,-25-25,1 0,24-1,0 1,0 0,-25 0,25 0,0-25</inkml:trace>
  <inkml:trace contextRef="#ctx0" brushRef="#br0" timeOffset="75211.3019">8211 5928,'0'0,"0"0,0 25,0 25,-25-1,0 75,25-74,-25 0,0 24,25 0,-24 50,24-99,-25 25,25-50,0 25</inkml:trace>
  <inkml:trace contextRef="#ctx0" brushRef="#br0" timeOffset="80884.6264">23044 6325,'50'0,"-50"0,99 50,-25-1,1-49,24 25,-74 0,-1-25,1 0,-25 0,0 0</inkml:trace>
  <inkml:trace contextRef="#ctx0" brushRef="#br0" timeOffset="81468.6598">23069 6772,'0'0,"25"0,-25 0,24 0,1 0,25 0,-1 0,1 0,-25 0,0 0,-25-25,0 25,24 0,-24 0,25 0,-25 0,0 0,0 25,0-1,0 26</inkml:trace>
  <inkml:trace contextRef="#ctx0" brushRef="#br0" timeOffset="83378.769">8955 12204,'-25'0,"25"25,-25 0,25-25,0 0,0 24,-25 26,25-50,0 50,-24-26,24 1,-25 25,0-1,25-24,0 50,0-51,0 1,0 0,0 0,0 24,25-24,-25 0,25 0,-1 24,-24-24,50 50,-25-75,-25 24,25-24,-1 0,1 0,50 0,-51 0,1 0,25 0,-1 0,-24 0,25-24,0 24,-1 0,-24-25,25 0,-26 0,1 25,0-25,0-24,-25 24,0-25,25 26,-25-26,24 0,-24-24,0 49,0 0,25-24,-25 49,0-50,0 1,0-1,25 25,-25 0,0-49,0-1,0 26,-25-1,25 1,-49-26,-1 1,50 49,-74-49,74 74,-25-25,25 25,-25-25,0 25,-24-25,-1 25,25 0,-25 0,1 0,24 0,-49 0,49 0,-25 25,1 25,-1-26,0 26,-49 0,25-1,49-24,-25 49,50-74,-24 50,24-50,-25 25,25 0,-25-1,25 26,0-50,0 25,0 0</inkml:trace>
  <inkml:trace contextRef="#ctx0" brushRef="#br0" timeOffset="86115.9256">670 1191,'25'24,"-25"1,0 50,0-1,0 50,0-25,0 125,0-125,0-25,0-49,0 25,0-26,25-24,-25 25,0 0,0-25,0 0,0 0,0 0,-25 0,25 0,-25 0,0 0,0 0,25 0,-24 0,24 0,-75-25,26 25,24 0,25-25,0 1,0 24,25 0,-1 0,-24 0,75-25,-1 25,1-25,-1 25,1 0,-26 0,-24 0,0 0,-25 0,25 0,-1 0,1 0,0 0,0 0</inkml:trace>
  <inkml:trace contextRef="#ctx0" brushRef="#br0" timeOffset="87018.9771">397 1265,'0'-25,"0"25,25 0,0 0,-25 0,25 0,49 0,-49 0,0 0,24 0,1 0,-1 0,51 0,-51 0,1 0,0 0,-50 0,0 0</inkml:trace>
  <inkml:trace contextRef="#ctx0" brushRef="#br0" timeOffset="87431.0008">1290 2059</inkml:trace>
  <inkml:trace contextRef="#ctx0" brushRef="#br0" timeOffset="250318.3174">24036 6028,'0'24,"25"100,25-49,-1 98,-24-98,0-1,0-24,-25-25,24 49,1-24,0 49,0-49,-25 24,25-49,-25 0,0-1,24-24,-24 0,25-24,0-26,-25 0,25-24,0-1,-25 1,24-50,-24 50,0-1,0 26,0-1,25 0,-25-24,25 0,-25 49,25 0,-25-25,0 50,0-24,0 24,0 0,0 0,0 0,0 24</inkml:trace>
  <inkml:trace contextRef="#ctx0" brushRef="#br0" timeOffset="252988.4702">24507 7020,'0'0,"25"0,-25 0,0-25,25 0,-25 0,0 1,25-1,0 25,-1-50,1 0,-25 26,25-1,0 0,-25 0,0 25,0-25,0 25,-25 0,0-24,0 24,1 0,24 0,-25 0,0 0,25 0,-25 24,25 1,0-25,0 25,0-25,0 25,0-25,0 25,0-25,50 24,-50-24,25 25,-25-25,49 0,-49 0,0 0,25 0,-25 0,25 0,-25 25,0 0,0-25,0 25,0 0,0-1,0 1,0 0,0 0,0 24,0-24,25-25,-25 0,24 0,-24 0,25 0,0 0,0 0,24 0,-24 0,25-25,-50 25,25-24,-1-1,-24 0,0 0,0 25,0-25,0 1,0-1,0 0,0 25,0-25,0 0,0 25,0 0,0-25,-24 25,24 0,0 0,-25 0,0 0,0 0,0 0,25 0,-24 0,24 25,0 0,0 0,0 0,0 0,0-1,24 1,-24-25,0 0,0 25,25-25,-25 0,25 0,0 0,-25 0,25 0,-25 0,24 0,-24 0,0-50,25 50,-25-24,25-26,-25 25,0 0,25 25,-25-25,25 1,-25-1,0 25,24-25,-24 0,0 25,0-25,0 25,0-24,0 24,0 0,0 24,0 1,0 25,0-25,25 24,-25-24,0 74,0-49,0 0,0 24,0-24,0 24,25 0,-25-24,0-50,0 25,0-25,25 0,0 0,-25 0,0 0,0 0,0-25,0 0,0 25,0-25,0 25,0-24,0 24,0-25,-25 0,25 25,-25 0,25-25,0 25,0 0,-25-25,25 1,0 24,25-25,0 25,0-25,0 25,-1-25,26 0,-50 25,25 0,-25-24,0-1,0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5455"/>
          </a:xfrm>
          <a:prstGeom prst="rect">
            <a:avLst/>
          </a:prstGeom>
        </p:spPr>
        <p:txBody>
          <a:bodyPr vert="horz" lIns="92930" tIns="46465" rIns="92930" bIns="46465"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39466" y="0"/>
            <a:ext cx="3013763" cy="465455"/>
          </a:xfrm>
          <a:prstGeom prst="rect">
            <a:avLst/>
          </a:prstGeom>
        </p:spPr>
        <p:txBody>
          <a:bodyPr vert="horz" lIns="92930" tIns="46465" rIns="92930" bIns="46465" rtlCol="0"/>
          <a:lstStyle>
            <a:lvl1pPr algn="r" fontAlgn="auto">
              <a:spcBef>
                <a:spcPts val="0"/>
              </a:spcBef>
              <a:spcAft>
                <a:spcPts val="0"/>
              </a:spcAft>
              <a:defRPr sz="1200" smtClean="0">
                <a:latin typeface="+mn-lt"/>
                <a:cs typeface="+mn-cs"/>
              </a:defRPr>
            </a:lvl1pPr>
          </a:lstStyle>
          <a:p>
            <a:pPr>
              <a:defRPr/>
            </a:pPr>
            <a:fld id="{CC23B2DD-6D87-424E-A66A-AD030E2CA5A0}" type="datetimeFigureOut">
              <a:rPr lang="en-US"/>
              <a:pPr>
                <a:defRPr/>
              </a:pPr>
              <a:t>06/10/2022</a:t>
            </a:fld>
            <a:endParaRPr lang="en-US"/>
          </a:p>
        </p:txBody>
      </p:sp>
      <p:sp>
        <p:nvSpPr>
          <p:cNvPr id="4" name="Slide Image Placeholder 3"/>
          <p:cNvSpPr>
            <a:spLocks noGrp="1" noRot="1" noChangeAspect="1"/>
          </p:cNvSpPr>
          <p:nvPr>
            <p:ph type="sldImg" idx="2"/>
          </p:nvPr>
        </p:nvSpPr>
        <p:spPr>
          <a:xfrm>
            <a:off x="1150938" y="698500"/>
            <a:ext cx="4652962" cy="3490913"/>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p:cNvSpPr>
            <a:spLocks noGrp="1"/>
          </p:cNvSpPr>
          <p:nvPr>
            <p:ph type="body" sz="quarter" idx="3"/>
          </p:nvPr>
        </p:nvSpPr>
        <p:spPr>
          <a:xfrm>
            <a:off x="695484" y="4421823"/>
            <a:ext cx="5563870" cy="4189095"/>
          </a:xfrm>
          <a:prstGeom prst="rect">
            <a:avLst/>
          </a:prstGeom>
        </p:spPr>
        <p:txBody>
          <a:bodyPr vert="horz" lIns="92930" tIns="46465" rIns="92930" bIns="46465"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42029"/>
            <a:ext cx="3013763" cy="465455"/>
          </a:xfrm>
          <a:prstGeom prst="rect">
            <a:avLst/>
          </a:prstGeom>
        </p:spPr>
        <p:txBody>
          <a:bodyPr vert="horz" lIns="92930" tIns="46465" rIns="92930" bIns="46465" rtlCol="0" anchor="b"/>
          <a:lstStyle>
            <a:lvl1pPr algn="l" fontAlgn="auto">
              <a:spcBef>
                <a:spcPts val="0"/>
              </a:spcBef>
              <a:spcAft>
                <a:spcPts val="0"/>
              </a:spcAft>
              <a:defRPr sz="1200">
                <a:latin typeface="+mn-lt"/>
                <a:cs typeface="+mn-cs"/>
              </a:defRPr>
            </a:lvl1pPr>
          </a:lstStyle>
          <a:p>
            <a:pPr>
              <a:defRPr/>
            </a:pPr>
            <a:r>
              <a:rPr lang="en-US" smtClean="0"/>
              <a:t>School of Electronics and Communication Engineering</a:t>
            </a:r>
            <a:endParaRPr lang="en-US"/>
          </a:p>
        </p:txBody>
      </p:sp>
      <p:sp>
        <p:nvSpPr>
          <p:cNvPr id="7" name="Slide Number Placeholder 6"/>
          <p:cNvSpPr>
            <a:spLocks noGrp="1"/>
          </p:cNvSpPr>
          <p:nvPr>
            <p:ph type="sldNum" sz="quarter" idx="5"/>
          </p:nvPr>
        </p:nvSpPr>
        <p:spPr>
          <a:xfrm>
            <a:off x="3939466" y="8842029"/>
            <a:ext cx="3013763" cy="465455"/>
          </a:xfrm>
          <a:prstGeom prst="rect">
            <a:avLst/>
          </a:prstGeom>
        </p:spPr>
        <p:txBody>
          <a:bodyPr vert="horz" lIns="92930" tIns="46465" rIns="92930" bIns="46465" rtlCol="0" anchor="b"/>
          <a:lstStyle>
            <a:lvl1pPr algn="r" fontAlgn="auto">
              <a:spcBef>
                <a:spcPts val="0"/>
              </a:spcBef>
              <a:spcAft>
                <a:spcPts val="0"/>
              </a:spcAft>
              <a:defRPr sz="1200" smtClean="0">
                <a:latin typeface="+mn-lt"/>
                <a:cs typeface="+mn-cs"/>
              </a:defRPr>
            </a:lvl1pPr>
          </a:lstStyle>
          <a:p>
            <a:pPr>
              <a:defRPr/>
            </a:pPr>
            <a:fld id="{7E73FF5C-E186-4A8A-A9DD-EFE5E0A7754C}" type="slidenum">
              <a:rPr lang="en-US"/>
              <a:pPr>
                <a:defRPr/>
              </a:pPr>
              <a:t>‹#›</a:t>
            </a:fld>
            <a:endParaRPr lang="en-US"/>
          </a:p>
        </p:txBody>
      </p:sp>
    </p:spTree>
    <p:extLst>
      <p:ext uri="{BB962C8B-B14F-4D97-AF65-F5344CB8AC3E}">
        <p14:creationId xmlns:p14="http://schemas.microsoft.com/office/powerpoint/2010/main" val="1102581896"/>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circuitstoday.com/voltage-limiter-circuit-using-op-amp"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T1: Fourth Edition, </a:t>
            </a:r>
            <a:r>
              <a:rPr lang="en-US" dirty="0" err="1" smtClean="0"/>
              <a:t>Ramakant</a:t>
            </a:r>
            <a:r>
              <a:rPr lang="en-US" dirty="0" smtClean="0"/>
              <a:t> </a:t>
            </a:r>
            <a:r>
              <a:rPr lang="en-US" dirty="0" err="1" smtClean="0"/>
              <a:t>Gayakwad</a:t>
            </a:r>
            <a:r>
              <a:rPr lang="en-US" dirty="0" smtClean="0"/>
              <a:t>, “Op-Amps and Linear Integrated Circuits”</a:t>
            </a:r>
          </a:p>
        </p:txBody>
      </p:sp>
      <p:sp>
        <p:nvSpPr>
          <p:cNvPr id="4" name="Footer Placeholder 3"/>
          <p:cNvSpPr>
            <a:spLocks noGrp="1"/>
          </p:cNvSpPr>
          <p:nvPr>
            <p:ph type="ftr" sz="quarter" idx="10"/>
          </p:nvPr>
        </p:nvSpPr>
        <p:spPr/>
        <p:txBody>
          <a:bodyPr/>
          <a:lstStyle/>
          <a:p>
            <a:pPr>
              <a:defRPr/>
            </a:pPr>
            <a:r>
              <a:rPr lang="en-US" smtClean="0"/>
              <a:t>School of Electronics and Communication Engineering</a:t>
            </a:r>
            <a:endParaRPr lang="en-US"/>
          </a:p>
        </p:txBody>
      </p:sp>
      <p:sp>
        <p:nvSpPr>
          <p:cNvPr id="5" name="Slide Number Placeholder 4"/>
          <p:cNvSpPr>
            <a:spLocks noGrp="1"/>
          </p:cNvSpPr>
          <p:nvPr>
            <p:ph type="sldNum" sz="quarter" idx="11"/>
          </p:nvPr>
        </p:nvSpPr>
        <p:spPr/>
        <p:txBody>
          <a:bodyPr/>
          <a:lstStyle/>
          <a:p>
            <a:pPr>
              <a:defRPr/>
            </a:pPr>
            <a:fld id="{7E73FF5C-E186-4A8A-A9DD-EFE5E0A7754C}" type="slidenum">
              <a:rPr lang="en-US" smtClean="0"/>
              <a:pPr>
                <a:defRPr/>
              </a:pPr>
              <a:t>3</a:t>
            </a:fld>
            <a:endParaRPr lang="en-US"/>
          </a:p>
        </p:txBody>
      </p:sp>
    </p:spTree>
    <p:extLst>
      <p:ext uri="{BB962C8B-B14F-4D97-AF65-F5344CB8AC3E}">
        <p14:creationId xmlns:p14="http://schemas.microsoft.com/office/powerpoint/2010/main" val="1039454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Shape 4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9" name="Shape 42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The amount of hysteresis or dead band added is directly proportional to the amount of positive feedback (beta). VH = 2Vsat*beta</a:t>
            </a:r>
          </a:p>
        </p:txBody>
      </p:sp>
      <p:sp>
        <p:nvSpPr>
          <p:cNvPr id="430" name="Shape 43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buSzPct val="25000"/>
                <a:buNone/>
              </a:pPr>
              <a:t>28</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54033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3" name="Shape 40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The noise immunity is very less for open loop configurations.</a:t>
            </a: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For  the full output transition to occur, the input voltage must pass the threshold voltage by an amount = delta Vi = delta Vo/open loop gain. As open loop gain is very high, delta Vi comes out in mV or micorvolt. If the change in the input is less than this value, the output will not switch. This is called inherent hysteresis!</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Every comparator has some inbuilt hysteresis of typically 150 microvolt. If the change in input voltage is less than 150 uV, then output will not change its state. But, in real situations, the noise is inherent in the input signal. So, input signal may be distorted . This distortion is usually greater than 150 uV. That means, we will get false transitions. So it is necessary to increase this hysteresis width. This can be accomplished by positive feedback.</a:t>
            </a:r>
          </a:p>
        </p:txBody>
      </p:sp>
      <p:sp>
        <p:nvSpPr>
          <p:cNvPr id="404" name="Shape 40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buSzPct val="25000"/>
                <a:buNone/>
              </a:pPr>
              <a:t>30</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36973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53" name="Shape 4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5095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62" name="Shape 4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2763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71" name="Shape 4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099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Shape 5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16" name="Shape 5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6079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Shape 5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30" name="Shape 5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7583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Shape 5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The amplitude of the triangular wave decreases with</a:t>
            </a:r>
            <a:r>
              <a:rPr lang="en-US" baseline="0" dirty="0" smtClean="0"/>
              <a:t> an increase in its frequency and vice a versa.</a:t>
            </a:r>
            <a:endParaRPr dirty="0"/>
          </a:p>
        </p:txBody>
      </p:sp>
      <p:sp>
        <p:nvSpPr>
          <p:cNvPr id="539" name="Shape 5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07285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54" name="Shape 5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9565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Shape 5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63" name="Shape 5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7546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62932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http://www.eeeguide.com/triangular-wave-generator-using-op-amp/</a:t>
            </a:r>
            <a:endParaRPr lang="en-US" dirty="0"/>
          </a:p>
        </p:txBody>
      </p:sp>
      <p:sp>
        <p:nvSpPr>
          <p:cNvPr id="4" name="Footer Placeholder 3"/>
          <p:cNvSpPr>
            <a:spLocks noGrp="1"/>
          </p:cNvSpPr>
          <p:nvPr>
            <p:ph type="ftr" sz="quarter" idx="10"/>
          </p:nvPr>
        </p:nvSpPr>
        <p:spPr/>
        <p:txBody>
          <a:bodyPr/>
          <a:lstStyle/>
          <a:p>
            <a:pPr>
              <a:defRPr/>
            </a:pPr>
            <a:r>
              <a:rPr lang="en-US" smtClean="0"/>
              <a:t>School of Electronics and Communication Engineering</a:t>
            </a:r>
            <a:endParaRPr lang="en-US"/>
          </a:p>
        </p:txBody>
      </p:sp>
      <p:sp>
        <p:nvSpPr>
          <p:cNvPr id="5" name="Slide Number Placeholder 4"/>
          <p:cNvSpPr>
            <a:spLocks noGrp="1"/>
          </p:cNvSpPr>
          <p:nvPr>
            <p:ph type="sldNum" sz="quarter" idx="11"/>
          </p:nvPr>
        </p:nvSpPr>
        <p:spPr/>
        <p:txBody>
          <a:bodyPr/>
          <a:lstStyle/>
          <a:p>
            <a:pPr>
              <a:defRPr/>
            </a:pPr>
            <a:fld id="{7E73FF5C-E186-4A8A-A9DD-EFE5E0A7754C}" type="slidenum">
              <a:rPr lang="en-US" smtClean="0"/>
              <a:pPr>
                <a:defRPr/>
              </a:pPr>
              <a:t>50</a:t>
            </a:fld>
            <a:endParaRPr lang="en-US"/>
          </a:p>
        </p:txBody>
      </p:sp>
    </p:spTree>
    <p:extLst>
      <p:ext uri="{BB962C8B-B14F-4D97-AF65-F5344CB8AC3E}">
        <p14:creationId xmlns:p14="http://schemas.microsoft.com/office/powerpoint/2010/main" val="26041114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Shape 5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73" name="Shape 5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1665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94" name="Shape 59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595" name="Shape 59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buSzPct val="25000"/>
                <a:buNone/>
              </a:pPr>
              <a:t>56</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555235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23" name="Shape 6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5744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Shape 6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41" name="Shape 6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6463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Shape 6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41" name="Shape 6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0461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Shape 6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77" name="Shape 67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LF351: SR = 13 V / us and GBWP =4MHz.</a:t>
            </a:r>
          </a:p>
        </p:txBody>
      </p:sp>
      <p:sp>
        <p:nvSpPr>
          <p:cNvPr id="678" name="Shape 67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buSzPct val="25000"/>
                <a:buNone/>
              </a:pPr>
              <a:t>71</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192530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Shape 6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87" name="Shape 6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72761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Shape 6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96" name="Shape 69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dirty="0">
                <a:solidFill>
                  <a:schemeClr val="dk1"/>
                </a:solidFill>
                <a:latin typeface="Calibri"/>
                <a:ea typeface="Calibri"/>
                <a:cs typeface="Calibri"/>
                <a:sym typeface="Calibri"/>
              </a:rPr>
              <a:t>AC voltmeter can measure the </a:t>
            </a:r>
            <a:r>
              <a:rPr lang="en-US" sz="1200" b="0" i="0" u="none" strike="noStrike" cap="none" dirty="0" err="1">
                <a:solidFill>
                  <a:schemeClr val="dk1"/>
                </a:solidFill>
                <a:latin typeface="Calibri"/>
                <a:ea typeface="Calibri"/>
                <a:cs typeface="Calibri"/>
                <a:sym typeface="Calibri"/>
              </a:rPr>
              <a:t>rms</a:t>
            </a:r>
            <a:r>
              <a:rPr lang="en-US" sz="1200" b="0" i="0" u="none" strike="noStrike" cap="none" dirty="0">
                <a:solidFill>
                  <a:schemeClr val="dk1"/>
                </a:solidFill>
                <a:latin typeface="Calibri"/>
                <a:ea typeface="Calibri"/>
                <a:cs typeface="Calibri"/>
                <a:sym typeface="Calibri"/>
              </a:rPr>
              <a:t> value of pure sine wave only. Hence for non-sinusoidal waveforms, we can use peak detector to measure peak values.</a:t>
            </a: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697" name="Shape 69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buSzPct val="25000"/>
                <a:buNone/>
              </a:pPr>
              <a:t>74</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640542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Shape 7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12" name="Shape 71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713" name="Shape 71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buSzPct val="25000"/>
                <a:buNone/>
              </a:pPr>
              <a:t>77</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61490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School of Electronics and Communication Engineering</a:t>
            </a:r>
            <a:endParaRPr lang="en-US"/>
          </a:p>
        </p:txBody>
      </p:sp>
      <p:sp>
        <p:nvSpPr>
          <p:cNvPr id="5" name="Slide Number Placeholder 4"/>
          <p:cNvSpPr>
            <a:spLocks noGrp="1"/>
          </p:cNvSpPr>
          <p:nvPr>
            <p:ph type="sldNum" sz="quarter" idx="11"/>
          </p:nvPr>
        </p:nvSpPr>
        <p:spPr/>
        <p:txBody>
          <a:bodyPr/>
          <a:lstStyle/>
          <a:p>
            <a:pPr>
              <a:defRPr/>
            </a:pPr>
            <a:fld id="{7E73FF5C-E186-4A8A-A9DD-EFE5E0A7754C}" type="slidenum">
              <a:rPr lang="en-US" smtClean="0"/>
              <a:pPr>
                <a:defRPr/>
              </a:pPr>
              <a:t>8</a:t>
            </a:fld>
            <a:endParaRPr lang="en-US"/>
          </a:p>
        </p:txBody>
      </p:sp>
    </p:spTree>
    <p:extLst>
      <p:ext uri="{BB962C8B-B14F-4D97-AF65-F5344CB8AC3E}">
        <p14:creationId xmlns:p14="http://schemas.microsoft.com/office/powerpoint/2010/main" val="2536407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Shape 7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724" name="Shape 7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01163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Shape 7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736" name="Shape 7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33919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745" name="Shape 7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1475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62" name="Shape 2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0993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School of Electronics and Communication Engineering</a:t>
            </a:r>
            <a:endParaRPr lang="en-US"/>
          </a:p>
        </p:txBody>
      </p:sp>
      <p:sp>
        <p:nvSpPr>
          <p:cNvPr id="5" name="Slide Number Placeholder 4"/>
          <p:cNvSpPr>
            <a:spLocks noGrp="1"/>
          </p:cNvSpPr>
          <p:nvPr>
            <p:ph type="sldNum" sz="quarter" idx="11"/>
          </p:nvPr>
        </p:nvSpPr>
        <p:spPr/>
        <p:txBody>
          <a:bodyPr/>
          <a:lstStyle/>
          <a:p>
            <a:pPr>
              <a:defRPr/>
            </a:pPr>
            <a:fld id="{7E73FF5C-E186-4A8A-A9DD-EFE5E0A7754C}" type="slidenum">
              <a:rPr lang="en-US" smtClean="0"/>
              <a:pPr>
                <a:defRPr/>
              </a:pPr>
              <a:t>10</a:t>
            </a:fld>
            <a:endParaRPr lang="en-US"/>
          </a:p>
        </p:txBody>
      </p:sp>
    </p:spTree>
    <p:extLst>
      <p:ext uri="{BB962C8B-B14F-4D97-AF65-F5344CB8AC3E}">
        <p14:creationId xmlns:p14="http://schemas.microsoft.com/office/powerpoint/2010/main" val="2038406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http://www.circuitstoday.com/voltage-limiter-circuit-using-op-amp</a:t>
            </a:r>
            <a:endParaRPr lang="en-US" dirty="0"/>
          </a:p>
        </p:txBody>
      </p:sp>
      <p:sp>
        <p:nvSpPr>
          <p:cNvPr id="4" name="Footer Placeholder 3"/>
          <p:cNvSpPr>
            <a:spLocks noGrp="1"/>
          </p:cNvSpPr>
          <p:nvPr>
            <p:ph type="ftr" sz="quarter" idx="10"/>
          </p:nvPr>
        </p:nvSpPr>
        <p:spPr/>
        <p:txBody>
          <a:bodyPr/>
          <a:lstStyle/>
          <a:p>
            <a:pPr>
              <a:defRPr/>
            </a:pPr>
            <a:r>
              <a:rPr lang="en-US" smtClean="0"/>
              <a:t>School of Electronics and Communication Engineering</a:t>
            </a:r>
            <a:endParaRPr lang="en-US"/>
          </a:p>
        </p:txBody>
      </p:sp>
      <p:sp>
        <p:nvSpPr>
          <p:cNvPr id="5" name="Slide Number Placeholder 4"/>
          <p:cNvSpPr>
            <a:spLocks noGrp="1"/>
          </p:cNvSpPr>
          <p:nvPr>
            <p:ph type="sldNum" sz="quarter" idx="11"/>
          </p:nvPr>
        </p:nvSpPr>
        <p:spPr/>
        <p:txBody>
          <a:bodyPr/>
          <a:lstStyle/>
          <a:p>
            <a:pPr>
              <a:defRPr/>
            </a:pPr>
            <a:fld id="{7E73FF5C-E186-4A8A-A9DD-EFE5E0A7754C}" type="slidenum">
              <a:rPr lang="en-US" smtClean="0"/>
              <a:pPr>
                <a:defRPr/>
              </a:pPr>
              <a:t>19</a:t>
            </a:fld>
            <a:endParaRPr lang="en-US"/>
          </a:p>
        </p:txBody>
      </p:sp>
    </p:spTree>
    <p:extLst>
      <p:ext uri="{BB962C8B-B14F-4D97-AF65-F5344CB8AC3E}">
        <p14:creationId xmlns:p14="http://schemas.microsoft.com/office/powerpoint/2010/main" val="4057260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60" name="Shape 3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9296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82" name="Shape 4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6393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3" name="Shape 40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The noise immunity is very less for open loop configurations.</a:t>
            </a:r>
          </a:p>
          <a:p>
            <a:pPr marL="0" marR="0" lvl="0" indent="0" algn="l" rtl="0">
              <a:lnSpc>
                <a:spcPct val="100000"/>
              </a:lnSpc>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For  the full output transition to occur, the input voltage must pass the threshold voltage by an amount = delta Vi = delta Vo/open loop gain. As open loop gain is very high, delta Vi comes out in mV or micorvolt. If the change in the input is less than this value, the output will not switch. This is called inherent hysteresis!</a:t>
            </a: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Every comparator has some inbuilt hysteresis of typically 150 microvolt. If the change in input voltage is less than 150 uV, then output will not change its state. But, in real situations, the noise is inherent in the input signal. So, input signal may be distorted . This distortion is usually greater than 150 uV. That means, we will get false transitions. So it is necessary to increase this hysteresis width. This can be accomplished by positive feedback.</a:t>
            </a:r>
          </a:p>
        </p:txBody>
      </p:sp>
      <p:sp>
        <p:nvSpPr>
          <p:cNvPr id="404" name="Shape 40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pPr marL="0" marR="0" lvl="0" indent="0" algn="r" rtl="0">
                <a:spcBef>
                  <a:spcPts val="0"/>
                </a:spcBef>
                <a:buSzPct val="25000"/>
                <a:buNone/>
              </a:pPr>
              <a:t>26</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30313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D79B8C5F-3CBF-42A6-8150-085805BC2783}" type="datetime1">
              <a:rPr lang="en-US" smtClean="0"/>
              <a:pPr>
                <a:defRPr/>
              </a:pPr>
              <a:t>06/10/2022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5B90581-52AA-4151-B630-3DDD5939EA74}" type="slidenum">
              <a:rPr lang="en-US" smtClean="0"/>
              <a:pPr>
                <a:defRPr/>
              </a:pPr>
              <a:t>‹#›</a:t>
            </a:fld>
            <a:endParaRPr lang="en-US"/>
          </a:p>
        </p:txBody>
      </p:sp>
    </p:spTree>
    <p:extLst>
      <p:ext uri="{BB962C8B-B14F-4D97-AF65-F5344CB8AC3E}">
        <p14:creationId xmlns:p14="http://schemas.microsoft.com/office/powerpoint/2010/main" val="525575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41759130-3560-4E4F-ACC6-E02319693E6D}" type="datetime1">
              <a:rPr lang="en-US" smtClean="0"/>
              <a:pPr>
                <a:defRPr/>
              </a:pPr>
              <a:t>06/10/2022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BE0164A-6AA8-4363-BE23-E14DDD9B9AB7}" type="slidenum">
              <a:rPr lang="en-US" smtClean="0"/>
              <a:pPr>
                <a:defRPr/>
              </a:pPr>
              <a:t>‹#›</a:t>
            </a:fld>
            <a:endParaRPr lang="en-US"/>
          </a:p>
        </p:txBody>
      </p:sp>
    </p:spTree>
    <p:extLst>
      <p:ext uri="{BB962C8B-B14F-4D97-AF65-F5344CB8AC3E}">
        <p14:creationId xmlns:p14="http://schemas.microsoft.com/office/powerpoint/2010/main" val="295313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2CC1D15C-9A2C-405F-8A27-0AA7F8E68FBC}" type="datetime1">
              <a:rPr lang="en-US" smtClean="0"/>
              <a:pPr>
                <a:defRPr/>
              </a:pPr>
              <a:t>06/10/2022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C9D1C8F-4C1D-4558-9019-B6D0D03EB077}" type="slidenum">
              <a:rPr lang="en-US" smtClean="0"/>
              <a:pPr>
                <a:defRPr/>
              </a:pPr>
              <a:t>‹#›</a:t>
            </a:fld>
            <a:endParaRPr lang="en-US"/>
          </a:p>
        </p:txBody>
      </p:sp>
    </p:spTree>
    <p:extLst>
      <p:ext uri="{BB962C8B-B14F-4D97-AF65-F5344CB8AC3E}">
        <p14:creationId xmlns:p14="http://schemas.microsoft.com/office/powerpoint/2010/main" val="1223995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31863" y="96838"/>
            <a:ext cx="7158037" cy="1412875"/>
          </a:xfrm>
        </p:spPr>
        <p:txBody>
          <a:bodyPr/>
          <a:lstStyle/>
          <a:p>
            <a:r>
              <a:rPr lang="en-US"/>
              <a:t>Click to edit Master title style</a:t>
            </a:r>
          </a:p>
        </p:txBody>
      </p:sp>
      <p:sp>
        <p:nvSpPr>
          <p:cNvPr id="3" name="Text Placeholder 2"/>
          <p:cNvSpPr>
            <a:spLocks noGrp="1"/>
          </p:cNvSpPr>
          <p:nvPr>
            <p:ph type="body" sz="half" idx="1"/>
          </p:nvPr>
        </p:nvSpPr>
        <p:spPr>
          <a:xfrm>
            <a:off x="949325" y="1981200"/>
            <a:ext cx="37544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56163" y="1981200"/>
            <a:ext cx="3754437"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856163" y="4114800"/>
            <a:ext cx="3754437"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946150" y="6248400"/>
            <a:ext cx="1905000" cy="457200"/>
          </a:xfrm>
        </p:spPr>
        <p:txBody>
          <a:bodyPr/>
          <a:lstStyle>
            <a:lvl1pPr>
              <a:defRPr/>
            </a:lvl1pPr>
          </a:lstStyle>
          <a:p>
            <a:endParaRPr lang="en-US"/>
          </a:p>
        </p:txBody>
      </p:sp>
      <p:sp>
        <p:nvSpPr>
          <p:cNvPr id="7" name="Footer Placeholder 6"/>
          <p:cNvSpPr>
            <a:spLocks noGrp="1"/>
          </p:cNvSpPr>
          <p:nvPr>
            <p:ph type="ftr" sz="quarter" idx="11"/>
          </p:nvPr>
        </p:nvSpPr>
        <p:spPr>
          <a:xfrm>
            <a:off x="3352800" y="6248400"/>
            <a:ext cx="28956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6705600" y="6248400"/>
            <a:ext cx="1905000" cy="457200"/>
          </a:xfrm>
        </p:spPr>
        <p:txBody>
          <a:bodyPr/>
          <a:lstStyle>
            <a:lvl1pPr>
              <a:defRPr/>
            </a:lvl1pPr>
          </a:lstStyle>
          <a:p>
            <a:fld id="{17C4913F-BB23-46DA-9B20-9E66E7FD6CC5}" type="slidenum">
              <a:rPr lang="en-US"/>
              <a:pPr/>
              <a:t>‹#›</a:t>
            </a:fld>
            <a:endParaRPr lang="en-US"/>
          </a:p>
        </p:txBody>
      </p:sp>
    </p:spTree>
    <p:extLst>
      <p:ext uri="{BB962C8B-B14F-4D97-AF65-F5344CB8AC3E}">
        <p14:creationId xmlns:p14="http://schemas.microsoft.com/office/powerpoint/2010/main" val="1619148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10EE0831-BD07-4519-9DED-9E56559C0F75}" type="datetime1">
              <a:rPr lang="en-US" smtClean="0"/>
              <a:pPr>
                <a:defRPr/>
              </a:pPr>
              <a:t>06/10/2022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E3BD9CB-D500-4424-ABE4-805D2A0068AA}" type="slidenum">
              <a:rPr lang="en-US" smtClean="0"/>
              <a:pPr>
                <a:defRPr/>
              </a:pPr>
              <a:t>‹#›</a:t>
            </a:fld>
            <a:endParaRPr lang="en-US"/>
          </a:p>
        </p:txBody>
      </p:sp>
    </p:spTree>
    <p:extLst>
      <p:ext uri="{BB962C8B-B14F-4D97-AF65-F5344CB8AC3E}">
        <p14:creationId xmlns:p14="http://schemas.microsoft.com/office/powerpoint/2010/main" val="2201138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9B39FD1-75C1-4E6C-BC73-92DFB7011C7B}" type="datetime1">
              <a:rPr lang="en-US" smtClean="0"/>
              <a:pPr>
                <a:defRPr/>
              </a:pPr>
              <a:t>06/10/2022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109AF79-A665-41E0-A233-25FDF8CDC5D4}" type="slidenum">
              <a:rPr lang="en-US" smtClean="0"/>
              <a:pPr>
                <a:defRPr/>
              </a:pPr>
              <a:t>‹#›</a:t>
            </a:fld>
            <a:endParaRPr lang="en-US"/>
          </a:p>
        </p:txBody>
      </p:sp>
    </p:spTree>
    <p:extLst>
      <p:ext uri="{BB962C8B-B14F-4D97-AF65-F5344CB8AC3E}">
        <p14:creationId xmlns:p14="http://schemas.microsoft.com/office/powerpoint/2010/main" val="1156365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1266CD49-D781-4F0F-997C-03E932C1C223}" type="datetime1">
              <a:rPr lang="en-US" smtClean="0"/>
              <a:pPr>
                <a:defRPr/>
              </a:pPr>
              <a:t>06/10/2022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FF67CCD-154B-4B9E-89D6-0DF2DDB95B6B}" type="slidenum">
              <a:rPr lang="en-US" smtClean="0"/>
              <a:pPr>
                <a:defRPr/>
              </a:pPr>
              <a:t>‹#›</a:t>
            </a:fld>
            <a:endParaRPr lang="en-US"/>
          </a:p>
        </p:txBody>
      </p:sp>
    </p:spTree>
    <p:extLst>
      <p:ext uri="{BB962C8B-B14F-4D97-AF65-F5344CB8AC3E}">
        <p14:creationId xmlns:p14="http://schemas.microsoft.com/office/powerpoint/2010/main" val="2923763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477FDFF1-5B6B-40A5-9C1F-A7B06CE57E3E}" type="datetime1">
              <a:rPr lang="en-US" smtClean="0"/>
              <a:pPr>
                <a:defRPr/>
              </a:pPr>
              <a:t>06/10/2022</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EF303836-5D49-4200-B4A6-7C3CF796D948}" type="slidenum">
              <a:rPr lang="en-US" smtClean="0"/>
              <a:pPr>
                <a:defRPr/>
              </a:pPr>
              <a:t>‹#›</a:t>
            </a:fld>
            <a:endParaRPr lang="en-US"/>
          </a:p>
        </p:txBody>
      </p:sp>
    </p:spTree>
    <p:extLst>
      <p:ext uri="{BB962C8B-B14F-4D97-AF65-F5344CB8AC3E}">
        <p14:creationId xmlns:p14="http://schemas.microsoft.com/office/powerpoint/2010/main" val="252946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1E704BB2-9875-403E-9145-529533517AE9}" type="datetime1">
              <a:rPr lang="en-US" smtClean="0"/>
              <a:pPr>
                <a:defRPr/>
              </a:pPr>
              <a:t>06/10/2022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AF34B12-1E2C-4815-AAC1-CDDA96E4382A}" type="slidenum">
              <a:rPr lang="en-US" smtClean="0"/>
              <a:pPr>
                <a:defRPr/>
              </a:pPr>
              <a:t>‹#›</a:t>
            </a:fld>
            <a:endParaRPr lang="en-US"/>
          </a:p>
        </p:txBody>
      </p:sp>
    </p:spTree>
    <p:extLst>
      <p:ext uri="{BB962C8B-B14F-4D97-AF65-F5344CB8AC3E}">
        <p14:creationId xmlns:p14="http://schemas.microsoft.com/office/powerpoint/2010/main" val="1863890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5DF158C-D2A5-4790-9115-787B1A934CA1}" type="datetime1">
              <a:rPr lang="en-US" smtClean="0"/>
              <a:pPr>
                <a:defRPr/>
              </a:pPr>
              <a:t>06/10/2022</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559FAC6-FCDD-4E6D-BFB1-3DFA080C0B32}" type="slidenum">
              <a:rPr lang="en-US" smtClean="0"/>
              <a:pPr>
                <a:defRPr/>
              </a:pPr>
              <a:t>‹#›</a:t>
            </a:fld>
            <a:endParaRPr lang="en-US"/>
          </a:p>
        </p:txBody>
      </p:sp>
    </p:spTree>
    <p:extLst>
      <p:ext uri="{BB962C8B-B14F-4D97-AF65-F5344CB8AC3E}">
        <p14:creationId xmlns:p14="http://schemas.microsoft.com/office/powerpoint/2010/main" val="77193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5071975B-87B1-418C-9082-95CBED52F715}" type="datetime1">
              <a:rPr lang="en-US" smtClean="0"/>
              <a:pPr>
                <a:defRPr/>
              </a:pPr>
              <a:t>06/10/2022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DAF29E2-E998-48ED-B4B1-352A1AC9B426}" type="slidenum">
              <a:rPr lang="en-US" smtClean="0"/>
              <a:pPr>
                <a:defRPr/>
              </a:pPr>
              <a:t>‹#›</a:t>
            </a:fld>
            <a:endParaRPr lang="en-US"/>
          </a:p>
        </p:txBody>
      </p:sp>
    </p:spTree>
    <p:extLst>
      <p:ext uri="{BB962C8B-B14F-4D97-AF65-F5344CB8AC3E}">
        <p14:creationId xmlns:p14="http://schemas.microsoft.com/office/powerpoint/2010/main" val="190740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761CDE28-4EDF-4D58-81BE-EA9998075353}" type="datetime1">
              <a:rPr lang="en-US" smtClean="0"/>
              <a:pPr>
                <a:defRPr/>
              </a:pPr>
              <a:t>06/10/2022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D20D021-10CB-489C-B1FB-7B69A5FA73D9}" type="slidenum">
              <a:rPr lang="en-US" smtClean="0"/>
              <a:pPr>
                <a:defRPr/>
              </a:pPr>
              <a:t>‹#›</a:t>
            </a:fld>
            <a:endParaRPr lang="en-US"/>
          </a:p>
        </p:txBody>
      </p:sp>
    </p:spTree>
    <p:extLst>
      <p:ext uri="{BB962C8B-B14F-4D97-AF65-F5344CB8AC3E}">
        <p14:creationId xmlns:p14="http://schemas.microsoft.com/office/powerpoint/2010/main" val="418915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C06EF4F1-A430-4534-879D-BBC9E28AC562}" type="datetime1">
              <a:rPr lang="en-US" smtClean="0"/>
              <a:pPr>
                <a:defRPr/>
              </a:pPr>
              <a:t>06/10/2022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3B3BF35-C3D8-4AC9-ACA0-FDBB40B7E191}" type="slidenum">
              <a:rPr lang="en-US" smtClean="0"/>
              <a:pPr>
                <a:defRPr/>
              </a:pPr>
              <a:t>‹#›</a:t>
            </a:fld>
            <a:endParaRPr lang="en-US"/>
          </a:p>
        </p:txBody>
      </p:sp>
    </p:spTree>
    <p:extLst>
      <p:ext uri="{BB962C8B-B14F-4D97-AF65-F5344CB8AC3E}">
        <p14:creationId xmlns:p14="http://schemas.microsoft.com/office/powerpoint/2010/main" val="291596581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9.emf"/></Relationships>
</file>

<file path=ppt/slides/_rels/slide41.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31.wmf"/><Relationship Id="rId5" Type="http://schemas.openxmlformats.org/officeDocument/2006/relationships/oleObject" Target="../embeddings/oleObject3.bin"/><Relationship Id="rId4" Type="http://schemas.openxmlformats.org/officeDocument/2006/relationships/image" Target="../media/image30.wmf"/></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8.emf"/><Relationship Id="rId5" Type="http://schemas.openxmlformats.org/officeDocument/2006/relationships/customXml" Target="../ink/ink1.xml"/><Relationship Id="rId4" Type="http://schemas.openxmlformats.org/officeDocument/2006/relationships/image" Target="../media/image38.png"/></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5" Type="http://schemas.openxmlformats.org/officeDocument/2006/relationships/image" Target="../media/image430.png"/><Relationship Id="rId4" Type="http://schemas.openxmlformats.org/officeDocument/2006/relationships/image" Target="../media/image4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5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62.emf"/><Relationship Id="rId4" Type="http://schemas.openxmlformats.org/officeDocument/2006/relationships/customXml" Target="../ink/ink2.xml"/></Relationships>
</file>

<file path=ppt/slides/_rels/slide64.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10" Type="http://schemas.openxmlformats.org/officeDocument/2006/relationships/image" Target="../media/image69.emf"/><Relationship Id="rId4" Type="http://schemas.openxmlformats.org/officeDocument/2006/relationships/image" Target="../media/image64.png"/><Relationship Id="rId9" Type="http://schemas.openxmlformats.org/officeDocument/2006/relationships/customXml" Target="../ink/ink3.xml"/></Relationships>
</file>

<file path=ppt/slides/_rels/slide6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emf"/></Relationships>
</file>

<file path=ppt/slides/_rels/slide6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74.emf"/></Relationships>
</file>

<file path=ppt/slides/_rels/slide68.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6.emf"/></Relationships>
</file>

<file path=ppt/slides/_rels/slide69.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image" Target="../media/image73.emf"/><Relationship Id="rId1" Type="http://schemas.openxmlformats.org/officeDocument/2006/relationships/slideLayout" Target="../slideLayouts/slideLayout2.xml"/><Relationship Id="rId6" Type="http://schemas.openxmlformats.org/officeDocument/2006/relationships/image" Target="../media/image80.emf"/><Relationship Id="rId5" Type="http://schemas.openxmlformats.org/officeDocument/2006/relationships/customXml" Target="../ink/ink7.xml"/><Relationship Id="rId4" Type="http://schemas.openxmlformats.org/officeDocument/2006/relationships/image" Target="../media/image7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9.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image" Target="../media/image85.png"/></Relationships>
</file>

<file path=ppt/slides/_rels/slide81.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87.emf"/><Relationship Id="rId4" Type="http://schemas.openxmlformats.org/officeDocument/2006/relationships/customXml" Target="../ink/ink8.xml"/></Relationships>
</file>

<file path=ppt/slides/_rels/slide83.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70.png"/><Relationship Id="rId1" Type="http://schemas.openxmlformats.org/officeDocument/2006/relationships/slideLayout" Target="../slideLayouts/slideLayout2.xml"/><Relationship Id="rId5" Type="http://schemas.openxmlformats.org/officeDocument/2006/relationships/image" Target="../media/image89.emf"/><Relationship Id="rId4" Type="http://schemas.openxmlformats.org/officeDocument/2006/relationships/customXml" Target="../ink/ink9.xml"/></Relationships>
</file>

<file path=ppt/slides/_rels/slide84.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image" Target="../media/image88.png"/><Relationship Id="rId1" Type="http://schemas.openxmlformats.org/officeDocument/2006/relationships/slideLayout" Target="../slideLayouts/slideLayout2.xml"/><Relationship Id="rId5" Type="http://schemas.openxmlformats.org/officeDocument/2006/relationships/image" Target="../media/image91.emf"/><Relationship Id="rId4" Type="http://schemas.openxmlformats.org/officeDocument/2006/relationships/customXml" Target="../ink/ink10.xml"/></Relationships>
</file>

<file path=ppt/slides/_rels/slide8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93.emf"/><Relationship Id="rId4" Type="http://schemas.openxmlformats.org/officeDocument/2006/relationships/customXml" Target="../ink/ink11.xml"/></Relationships>
</file>

<file path=ppt/slides/_rels/slide86.xml.rels><?xml version="1.0" encoding="UTF-8" standalone="yes"?>
<Relationships xmlns="http://schemas.openxmlformats.org/package/2006/relationships"><Relationship Id="rId8" Type="http://schemas.openxmlformats.org/officeDocument/2006/relationships/customXml" Target="../ink/ink12.xml"/><Relationship Id="rId7" Type="http://schemas.openxmlformats.org/officeDocument/2006/relationships/image" Target="../media/image93.png"/><Relationship Id="rId1" Type="http://schemas.openxmlformats.org/officeDocument/2006/relationships/slideLayout" Target="../slideLayouts/slideLayout2.xml"/><Relationship Id="rId6" Type="http://schemas.openxmlformats.org/officeDocument/2006/relationships/image" Target="../media/image92.png"/><Relationship Id="rId5" Type="http://schemas.openxmlformats.org/officeDocument/2006/relationships/image" Target="../media/image760.png"/><Relationship Id="rId9" Type="http://schemas.openxmlformats.org/officeDocument/2006/relationships/image" Target="../media/image96.emf"/></Relationships>
</file>

<file path=ppt/slides/_rels/slide87.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98.e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http://nptel.ac.in/courses/117107094"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s://www.youtube.com/watch?v=NVj_Eu3sJL4"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2836" y="69850"/>
            <a:ext cx="7848600" cy="3657600"/>
          </a:xfrm>
        </p:spPr>
        <p:txBody>
          <a:bodyPr>
            <a:normAutofit/>
          </a:bodyPr>
          <a:lstStyle/>
          <a:p>
            <a:pPr algn="ctr">
              <a:defRPr/>
            </a:pPr>
            <a:r>
              <a:rPr lang="en-US" dirty="0" smtClean="0">
                <a:cs typeface="Times New Roman" pitchFamily="18" charset="0"/>
              </a:rPr>
              <a:t/>
            </a:r>
            <a:br>
              <a:rPr lang="en-US" dirty="0" smtClean="0">
                <a:cs typeface="Times New Roman" pitchFamily="18" charset="0"/>
              </a:rPr>
            </a:br>
            <a:r>
              <a:rPr lang="en-US" sz="2800" dirty="0" smtClean="0">
                <a:solidFill>
                  <a:srgbClr val="7030A0"/>
                </a:solidFill>
                <a:cs typeface="Times New Roman" pitchFamily="18" charset="0"/>
              </a:rPr>
              <a:t/>
            </a:r>
            <a:br>
              <a:rPr lang="en-US" sz="2800" dirty="0" smtClean="0">
                <a:solidFill>
                  <a:srgbClr val="7030A0"/>
                </a:solidFill>
                <a:cs typeface="Times New Roman" pitchFamily="18" charset="0"/>
              </a:rPr>
            </a:br>
            <a:r>
              <a:rPr lang="en-US" sz="2800" dirty="0" smtClean="0">
                <a:cs typeface="Times New Roman" pitchFamily="18" charset="0"/>
              </a:rPr>
              <a:t> </a:t>
            </a:r>
            <a:br>
              <a:rPr lang="en-US" sz="2800" dirty="0" smtClean="0">
                <a:cs typeface="Times New Roman" pitchFamily="18" charset="0"/>
              </a:rPr>
            </a:br>
            <a:r>
              <a:rPr lang="en-US" i="1" dirty="0" smtClean="0">
                <a:solidFill>
                  <a:srgbClr val="00B0F0"/>
                </a:solidFill>
                <a:cs typeface="Times New Roman" pitchFamily="18" charset="0"/>
              </a:rPr>
              <a:t>Analog and Digital Integrated Circuits</a:t>
            </a:r>
            <a:br>
              <a:rPr lang="en-US" i="1" dirty="0" smtClean="0">
                <a:solidFill>
                  <a:srgbClr val="00B0F0"/>
                </a:solidFill>
                <a:cs typeface="Times New Roman" pitchFamily="18" charset="0"/>
              </a:rPr>
            </a:br>
            <a:r>
              <a:rPr lang="en-US" dirty="0" smtClean="0"/>
              <a:t>EE- ECE2011A</a:t>
            </a:r>
            <a:r>
              <a:rPr lang="en-US" sz="1600" dirty="0" smtClean="0">
                <a:cs typeface="Times New Roman" pitchFamily="18" charset="0"/>
              </a:rPr>
              <a:t> </a:t>
            </a:r>
            <a:endParaRPr lang="en-US" sz="2200" dirty="0">
              <a:cs typeface="Times New Roman" pitchFamily="18" charset="0"/>
            </a:endParaRPr>
          </a:p>
        </p:txBody>
      </p:sp>
      <p:pic>
        <p:nvPicPr>
          <p:cNvPr id="717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727450"/>
            <a:ext cx="9144000" cy="316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5830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008" y="762000"/>
            <a:ext cx="8077200" cy="857250"/>
          </a:xfrm>
        </p:spPr>
        <p:txBody>
          <a:bodyPr/>
          <a:lstStyle/>
          <a:p>
            <a:r>
              <a:rPr lang="en-US" dirty="0" smtClean="0"/>
              <a:t>Working</a:t>
            </a:r>
            <a:endParaRPr lang="en-US" dirty="0"/>
          </a:p>
        </p:txBody>
      </p:sp>
      <p:sp>
        <p:nvSpPr>
          <p:cNvPr id="3" name="Content Placeholder 2"/>
          <p:cNvSpPr>
            <a:spLocks noGrp="1"/>
          </p:cNvSpPr>
          <p:nvPr>
            <p:ph idx="1"/>
          </p:nvPr>
        </p:nvSpPr>
        <p:spPr>
          <a:xfrm>
            <a:off x="445008" y="1847850"/>
            <a:ext cx="8229600" cy="4389437"/>
          </a:xfrm>
        </p:spPr>
        <p:txBody>
          <a:bodyPr/>
          <a:lstStyle/>
          <a:p>
            <a:pPr marL="0" lvl="0" indent="0" eaLnBrk="0" hangingPunct="0">
              <a:spcBef>
                <a:spcPct val="0"/>
              </a:spcBef>
              <a:buClrTx/>
              <a:buSzTx/>
              <a:buNone/>
            </a:pPr>
            <a:r>
              <a:rPr lang="en-US" altLang="en-US" sz="2400" dirty="0">
                <a:latin typeface="Arial" panose="020B0604020202020204" pitchFamily="34" charset="0"/>
                <a:cs typeface="Arial" panose="020B0604020202020204" pitchFamily="34" charset="0"/>
              </a:rPr>
              <a:t>When the noninverting voltage is larger than the inverting voltage the comparator produces a high output    voltage (+</a:t>
            </a:r>
            <a:r>
              <a:rPr lang="en-US" altLang="en-US" sz="2400" dirty="0" err="1">
                <a:latin typeface="Arial" panose="020B0604020202020204" pitchFamily="34" charset="0"/>
                <a:cs typeface="Arial" panose="020B0604020202020204" pitchFamily="34" charset="0"/>
              </a:rPr>
              <a:t>V</a:t>
            </a:r>
            <a:r>
              <a:rPr lang="en-US" altLang="en-US" sz="2400" baseline="-30000" dirty="0" err="1">
                <a:latin typeface="Arial" panose="020B0604020202020204" pitchFamily="34" charset="0"/>
                <a:cs typeface="Arial" panose="020B0604020202020204" pitchFamily="34" charset="0"/>
              </a:rPr>
              <a:t>sat</a:t>
            </a:r>
            <a:r>
              <a:rPr lang="en-US" altLang="en-US" sz="2400" dirty="0">
                <a:latin typeface="Arial" panose="020B0604020202020204" pitchFamily="34" charset="0"/>
                <a:cs typeface="Arial" panose="020B0604020202020204" pitchFamily="34" charset="0"/>
              </a:rPr>
              <a:t>).  When the non-inverting output is less than the inverting input the output is low (-</a:t>
            </a:r>
            <a:r>
              <a:rPr lang="en-US" altLang="en-US" sz="2400" dirty="0" err="1">
                <a:latin typeface="Arial" panose="020B0604020202020204" pitchFamily="34" charset="0"/>
                <a:cs typeface="Arial" panose="020B0604020202020204" pitchFamily="34" charset="0"/>
              </a:rPr>
              <a:t>V</a:t>
            </a:r>
            <a:r>
              <a:rPr lang="en-US" altLang="en-US" sz="2400" baseline="-30000" dirty="0" err="1">
                <a:latin typeface="Arial" panose="020B0604020202020204" pitchFamily="34" charset="0"/>
                <a:cs typeface="Arial" panose="020B0604020202020204" pitchFamily="34" charset="0"/>
              </a:rPr>
              <a:t>sat</a:t>
            </a:r>
            <a:r>
              <a:rPr lang="en-US" altLang="en-US" sz="2400" dirty="0" smtClean="0">
                <a:latin typeface="Arial" panose="020B0604020202020204" pitchFamily="34" charset="0"/>
                <a:cs typeface="Arial" panose="020B0604020202020204" pitchFamily="34" charset="0"/>
              </a:rPr>
              <a:t>).</a:t>
            </a:r>
          </a:p>
          <a:p>
            <a:pPr marL="0" lvl="0" indent="0" eaLnBrk="0" hangingPunct="0">
              <a:spcBef>
                <a:spcPct val="0"/>
              </a:spcBef>
              <a:buClrTx/>
              <a:buSzTx/>
              <a:buNone/>
            </a:pPr>
            <a:r>
              <a:rPr lang="en-US" altLang="en-US" sz="2400" dirty="0">
                <a:latin typeface="Arial" panose="020B0604020202020204" pitchFamily="34" charset="0"/>
                <a:cs typeface="Arial" panose="020B0604020202020204" pitchFamily="34" charset="0"/>
              </a:rPr>
              <a:t> </a:t>
            </a:r>
          </a:p>
          <a:p>
            <a:pPr marL="0" lvl="0" indent="0" eaLnBrk="0" hangingPunct="0">
              <a:spcBef>
                <a:spcPct val="0"/>
              </a:spcBef>
              <a:buClrTx/>
              <a:buSzTx/>
              <a:buNone/>
            </a:pPr>
            <a:r>
              <a:rPr lang="en-US" altLang="en-US" sz="2400" dirty="0">
                <a:latin typeface="Arial" panose="020B0604020202020204" pitchFamily="34" charset="0"/>
                <a:cs typeface="Arial" panose="020B0604020202020204" pitchFamily="34" charset="0"/>
              </a:rPr>
              <a:t> </a:t>
            </a:r>
            <a:r>
              <a:rPr lang="en-US" altLang="en-US" sz="2400" b="1" dirty="0">
                <a:latin typeface="Arial" panose="020B0604020202020204" pitchFamily="34" charset="0"/>
                <a:cs typeface="Arial" panose="020B0604020202020204" pitchFamily="34" charset="0"/>
              </a:rPr>
              <a:t>Fig 1</a:t>
            </a:r>
            <a:r>
              <a:rPr lang="en-US" altLang="en-US" sz="2400" dirty="0">
                <a:latin typeface="Arial" panose="020B0604020202020204" pitchFamily="34" charset="0"/>
                <a:cs typeface="Arial" panose="020B0604020202020204" pitchFamily="34" charset="0"/>
              </a:rPr>
              <a:t>, also shows the output of a  comparator for a </a:t>
            </a:r>
            <a:r>
              <a:rPr lang="en-US" altLang="en-US" sz="2400" dirty="0" smtClean="0">
                <a:latin typeface="Arial" panose="020B0604020202020204" pitchFamily="34" charset="0"/>
                <a:cs typeface="Arial" panose="020B0604020202020204" pitchFamily="34" charset="0"/>
              </a:rPr>
              <a:t>sinusoidal input is </a:t>
            </a:r>
            <a:endParaRPr lang="en-US" sz="2400" dirty="0" smtClean="0"/>
          </a:p>
          <a:p>
            <a:r>
              <a:rPr lang="en-US" sz="2400" dirty="0"/>
              <a:t>Vo  = -</a:t>
            </a:r>
            <a:r>
              <a:rPr lang="en-US" sz="2400" dirty="0" err="1"/>
              <a:t>Vsat</a:t>
            </a:r>
            <a:r>
              <a:rPr lang="en-US" sz="2400" dirty="0"/>
              <a:t>  if vi &gt; </a:t>
            </a:r>
            <a:r>
              <a:rPr lang="en-US" sz="2400" dirty="0" err="1" smtClean="0"/>
              <a:t>Vr</a:t>
            </a:r>
            <a:endParaRPr lang="en-US" sz="2400" dirty="0"/>
          </a:p>
          <a:p>
            <a:r>
              <a:rPr lang="en-US" sz="2400" dirty="0" smtClean="0"/>
              <a:t>Vo</a:t>
            </a:r>
            <a:r>
              <a:rPr lang="en-US" sz="2400" dirty="0"/>
              <a:t>   = + </a:t>
            </a:r>
            <a:r>
              <a:rPr lang="en-US" sz="2400" dirty="0" err="1"/>
              <a:t>V</a:t>
            </a:r>
            <a:r>
              <a:rPr lang="en-US" sz="2400" baseline="-25000" dirty="0" err="1"/>
              <a:t>sat</a:t>
            </a:r>
            <a:r>
              <a:rPr lang="en-US" sz="2400" dirty="0"/>
              <a:t> if v </a:t>
            </a:r>
            <a:r>
              <a:rPr lang="en-US" sz="2400" dirty="0" err="1"/>
              <a:t>i</a:t>
            </a:r>
            <a:r>
              <a:rPr lang="en-US" sz="2400" dirty="0"/>
              <a:t> &lt; V</a:t>
            </a:r>
            <a:r>
              <a:rPr lang="en-US" sz="2400" baseline="-25000" dirty="0"/>
              <a:t>R</a:t>
            </a:r>
            <a:endParaRPr lang="en-US" sz="2400" dirty="0"/>
          </a:p>
          <a:p>
            <a:endParaRPr lang="en-US" dirty="0"/>
          </a:p>
        </p:txBody>
      </p:sp>
      <p:sp>
        <p:nvSpPr>
          <p:cNvPr id="6" name="Slide Number Placeholder 5"/>
          <p:cNvSpPr>
            <a:spLocks noGrp="1"/>
          </p:cNvSpPr>
          <p:nvPr>
            <p:ph type="sldNum" sz="quarter" idx="12"/>
          </p:nvPr>
        </p:nvSpPr>
        <p:spPr/>
        <p:txBody>
          <a:bodyPr/>
          <a:lstStyle/>
          <a:p>
            <a:pPr>
              <a:defRPr/>
            </a:pPr>
            <a:fld id="{4E3BD9CB-D500-4424-ABE4-805D2A0068AA}" type="slidenum">
              <a:rPr lang="en-US" smtClean="0"/>
              <a:pPr>
                <a:defRPr/>
              </a:pPr>
              <a:t>10</a:t>
            </a:fld>
            <a:endParaRPr lang="en-US"/>
          </a:p>
        </p:txBody>
      </p:sp>
    </p:spTree>
    <p:extLst>
      <p:ext uri="{BB962C8B-B14F-4D97-AF65-F5344CB8AC3E}">
        <p14:creationId xmlns:p14="http://schemas.microsoft.com/office/powerpoint/2010/main" val="29356387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Non-Inverting Type</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+Reference</a:t>
            </a:r>
          </a:p>
          <a:p>
            <a:r>
              <a:rPr lang="en-US" dirty="0" smtClean="0"/>
              <a:t>-reference</a:t>
            </a:r>
          </a:p>
          <a:p>
            <a:r>
              <a:rPr lang="en-US" dirty="0" smtClean="0"/>
              <a:t>Waveforms</a:t>
            </a:r>
          </a:p>
          <a:p>
            <a:r>
              <a:rPr lang="en-US" dirty="0" smtClean="0"/>
              <a:t>Transfer characteristics</a:t>
            </a:r>
          </a:p>
          <a:p>
            <a:r>
              <a:rPr lang="en-US" dirty="0" smtClean="0"/>
              <a:t>Diodes D1 and D2 protect the Op-Amp from damage due to excessive input voltage Vin- Clamp diodes</a:t>
            </a:r>
          </a:p>
          <a:p>
            <a:r>
              <a:rPr lang="en-US" dirty="0" smtClean="0"/>
              <a:t>R in series with vin  is used to limit the current through the diodes</a:t>
            </a:r>
          </a:p>
          <a:p>
            <a:r>
              <a:rPr lang="en-US" dirty="0" smtClean="0"/>
              <a:t>Rom ≈ R is connected to inverting terminal to reduce the offset</a:t>
            </a:r>
            <a:endParaRPr lang="en-US" dirty="0"/>
          </a:p>
        </p:txBody>
      </p:sp>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11</a:t>
            </a:fld>
            <a:endParaRPr lang="en-US"/>
          </a:p>
        </p:txBody>
      </p:sp>
    </p:spTree>
    <p:extLst>
      <p:ext uri="{BB962C8B-B14F-4D97-AF65-F5344CB8AC3E}">
        <p14:creationId xmlns:p14="http://schemas.microsoft.com/office/powerpoint/2010/main" val="38268100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12</a:t>
            </a:fld>
            <a:endParaRPr lang="en-US"/>
          </a:p>
        </p:txBody>
      </p:sp>
      <p:pic>
        <p:nvPicPr>
          <p:cNvPr id="8194" name="Picture 2" descr="741 IC Op-amp comparator circuit diagram,schematic, design,work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4272" y="-18473"/>
            <a:ext cx="4572000" cy="351472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741 IC Op-Amp Non-Inverting Comparator Wavefo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496252"/>
            <a:ext cx="6867525" cy="3829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858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Inverting </a:t>
            </a:r>
            <a:r>
              <a:rPr lang="en-US" dirty="0"/>
              <a:t>Type</a:t>
            </a:r>
            <a:br>
              <a:rPr lang="en-US" dirty="0"/>
            </a:br>
            <a:endParaRPr lang="en-US" dirty="0"/>
          </a:p>
        </p:txBody>
      </p:sp>
      <p:sp>
        <p:nvSpPr>
          <p:cNvPr id="3" name="Content Placeholder 2"/>
          <p:cNvSpPr>
            <a:spLocks noGrp="1"/>
          </p:cNvSpPr>
          <p:nvPr>
            <p:ph idx="1"/>
          </p:nvPr>
        </p:nvSpPr>
        <p:spPr/>
        <p:txBody>
          <a:bodyPr/>
          <a:lstStyle/>
          <a:p>
            <a:r>
              <a:rPr lang="en-US" dirty="0"/>
              <a:t>+Reference</a:t>
            </a:r>
          </a:p>
          <a:p>
            <a:r>
              <a:rPr lang="en-US" dirty="0"/>
              <a:t>-reference</a:t>
            </a:r>
          </a:p>
          <a:p>
            <a:r>
              <a:rPr lang="en-US" dirty="0" smtClean="0"/>
              <a:t>Waveforms</a:t>
            </a:r>
          </a:p>
          <a:p>
            <a:r>
              <a:rPr lang="en-US" dirty="0"/>
              <a:t>Transfer characteristics</a:t>
            </a:r>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13</a:t>
            </a:fld>
            <a:endParaRPr lang="en-US"/>
          </a:p>
        </p:txBody>
      </p:sp>
    </p:spTree>
    <p:extLst>
      <p:ext uri="{BB962C8B-B14F-4D97-AF65-F5344CB8AC3E}">
        <p14:creationId xmlns:p14="http://schemas.microsoft.com/office/powerpoint/2010/main" val="36178390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14</a:t>
            </a:fld>
            <a:endParaRPr lang="en-US"/>
          </a:p>
        </p:txBody>
      </p:sp>
      <p:pic>
        <p:nvPicPr>
          <p:cNvPr id="9218" name="Picture 2" descr="Op-amp 741 IC Inverting Comparator Circu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1" y="0"/>
            <a:ext cx="3886200" cy="331544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741 IC Op-Amp Inverting Comparator Wavefo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200400"/>
            <a:ext cx="6981825" cy="3838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5849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Zero Crossing Detector</a:t>
            </a:r>
            <a:endParaRPr lang="en-US" dirty="0"/>
          </a:p>
        </p:txBody>
      </p:sp>
      <p:sp>
        <p:nvSpPr>
          <p:cNvPr id="3" name="Content Placeholder 2"/>
          <p:cNvSpPr>
            <a:spLocks noGrp="1"/>
          </p:cNvSpPr>
          <p:nvPr>
            <p:ph idx="1"/>
          </p:nvPr>
        </p:nvSpPr>
        <p:spPr/>
        <p:txBody>
          <a:bodyPr/>
          <a:lstStyle/>
          <a:p>
            <a:r>
              <a:rPr lang="en-US" dirty="0" smtClean="0"/>
              <a:t>Reference voltage is zero</a:t>
            </a:r>
          </a:p>
          <a:p>
            <a:r>
              <a:rPr lang="en-US" dirty="0" smtClean="0"/>
              <a:t>Waveforms</a:t>
            </a:r>
            <a:endParaRPr lang="en-US" dirty="0"/>
          </a:p>
        </p:txBody>
      </p:sp>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15</a:t>
            </a:fld>
            <a:endParaRPr lang="en-US"/>
          </a:p>
        </p:txBody>
      </p:sp>
    </p:spTree>
    <p:extLst>
      <p:ext uri="{BB962C8B-B14F-4D97-AF65-F5344CB8AC3E}">
        <p14:creationId xmlns:p14="http://schemas.microsoft.com/office/powerpoint/2010/main" val="1060983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16</a:t>
            </a:fld>
            <a:endParaRPr lang="en-US"/>
          </a:p>
        </p:txBody>
      </p:sp>
      <p:pic>
        <p:nvPicPr>
          <p:cNvPr id="10242" name="Picture 2" descr="What is Zero Crossing Detector? Definition, Circuit Diagram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636" y="228600"/>
            <a:ext cx="4014743" cy="31242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input and output waveform of zero crossing det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490537"/>
            <a:ext cx="4286250" cy="572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4030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Comparator Characteristics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Speed of Operation: switching speed, high slew rate is required</a:t>
            </a:r>
          </a:p>
          <a:p>
            <a:r>
              <a:rPr lang="en-US" dirty="0" smtClean="0"/>
              <a:t>Accuracy: it depends on voltage gain, CMRR, input offset, thermal drift</a:t>
            </a:r>
          </a:p>
          <a:p>
            <a:r>
              <a:rPr lang="en-US" dirty="0" smtClean="0"/>
              <a:t>Compatibility of output with any digital family</a:t>
            </a:r>
          </a:p>
          <a:p>
            <a:pPr marL="0" indent="0">
              <a:buNone/>
            </a:pPr>
            <a:r>
              <a:rPr lang="en-US" dirty="0" smtClean="0"/>
              <a:t>**Compensated Op-Amp (IC 741): Internal capacitor for stabilization, capacitor slows down rate of change of output</a:t>
            </a:r>
          </a:p>
          <a:p>
            <a:pPr marL="0" indent="0">
              <a:buNone/>
            </a:pPr>
            <a:r>
              <a:rPr lang="en-US" dirty="0" smtClean="0"/>
              <a:t>Un compensated Op-Amp(IC 301): </a:t>
            </a:r>
            <a:r>
              <a:rPr lang="en-US" dirty="0"/>
              <a:t>D</a:t>
            </a:r>
            <a:r>
              <a:rPr lang="en-US" dirty="0" smtClean="0"/>
              <a:t>on’t have internal capacitor , so output rises at a much faster speed as compared with compensated Op-amp</a:t>
            </a:r>
          </a:p>
          <a:p>
            <a:pPr marL="0" indent="0">
              <a:buNone/>
            </a:pPr>
            <a:r>
              <a:rPr lang="en-US" dirty="0" smtClean="0"/>
              <a:t>Comparator </a:t>
            </a:r>
            <a:r>
              <a:rPr lang="en-US" dirty="0" err="1" smtClean="0"/>
              <a:t>Ics</a:t>
            </a:r>
            <a:r>
              <a:rPr lang="en-US" dirty="0" smtClean="0"/>
              <a:t>: LM 339, LM 311</a:t>
            </a:r>
            <a:endParaRPr lang="en-US" dirty="0"/>
          </a:p>
        </p:txBody>
      </p:sp>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17</a:t>
            </a:fld>
            <a:endParaRPr lang="en-US"/>
          </a:p>
        </p:txBody>
      </p:sp>
    </p:spTree>
    <p:extLst>
      <p:ext uri="{BB962C8B-B14F-4D97-AF65-F5344CB8AC3E}">
        <p14:creationId xmlns:p14="http://schemas.microsoft.com/office/powerpoint/2010/main" val="10383970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Limiters</a:t>
            </a:r>
            <a:endParaRPr lang="en-US" dirty="0"/>
          </a:p>
        </p:txBody>
      </p:sp>
      <p:sp>
        <p:nvSpPr>
          <p:cNvPr id="6" name="Slide Number Placeholder 5"/>
          <p:cNvSpPr>
            <a:spLocks noGrp="1"/>
          </p:cNvSpPr>
          <p:nvPr>
            <p:ph type="sldNum" sz="quarter" idx="12"/>
          </p:nvPr>
        </p:nvSpPr>
        <p:spPr/>
        <p:txBody>
          <a:bodyPr/>
          <a:lstStyle/>
          <a:p>
            <a:pPr>
              <a:defRPr/>
            </a:pPr>
            <a:fld id="{4E3BD9CB-D500-4424-ABE4-805D2A0068AA}" type="slidenum">
              <a:rPr lang="en-US" smtClean="0"/>
              <a:pPr>
                <a:defRPr/>
              </a:pPr>
              <a:t>18</a:t>
            </a:fld>
            <a:endParaRPr lang="en-US"/>
          </a:p>
        </p:txBody>
      </p:sp>
      <p:sp>
        <p:nvSpPr>
          <p:cNvPr id="7" name="Rectangle 1"/>
          <p:cNvSpPr>
            <a:spLocks noChangeArrowheads="1"/>
          </p:cNvSpPr>
          <p:nvPr/>
        </p:nvSpPr>
        <p:spPr bwMode="auto">
          <a:xfrm>
            <a:off x="228600" y="1970858"/>
            <a:ext cx="789745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If we want to limit the output voltage of the comparator two voltages (one positive and other negative)then</a:t>
            </a:r>
            <a:r>
              <a:rPr kumimoji="0" lang="en-US" altLang="en-US" sz="2400" b="0" i="0" u="none" strike="noStrike" cap="none" normalizeH="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 resistor R and two </a:t>
            </a:r>
            <a:r>
              <a:rPr kumimoji="0" lang="en-US" altLang="en-US" sz="24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zener</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diodes are added  to clamp the output of the comparator. The circuit of such</a:t>
            </a:r>
            <a:r>
              <a:rPr kumimoji="0" lang="en-US" altLang="en-US" sz="2400" b="0" i="0" u="none" strike="noStrike" cap="none" normalizeH="0" dirty="0" smtClean="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comparator is shown in Fig, The transfer characteristics of the circuit is also shown</a:t>
            </a:r>
            <a:r>
              <a:rPr kumimoji="0" lang="en-US" altLang="en-US" sz="2400" b="0" i="0" u="none" strike="noStrike" cap="none" normalizeH="0" dirty="0" smtClean="0">
                <a:ln>
                  <a:noFill/>
                </a:ln>
                <a:solidFill>
                  <a:srgbClr val="000000"/>
                </a:solidFill>
                <a:effectLst/>
                <a:latin typeface="Times New Roman" panose="02020603050405020304" pitchFamily="18" charset="0"/>
                <a:cs typeface="Times New Roman" panose="02020603050405020304" pitchFamily="18" charset="0"/>
              </a:rPr>
              <a:t> below</a:t>
            </a:r>
            <a:endParaRPr kumimoji="0" lang="en-US" altLang="en-US" sz="2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endParaRPr>
          </a:p>
        </p:txBody>
      </p:sp>
      <p:pic>
        <p:nvPicPr>
          <p:cNvPr id="1026" name="Picture 2" descr="https://nptel.ac.in/courses/117107094/lecturers/lecture_17/images/fig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6594" y="3990975"/>
            <a:ext cx="4617981" cy="225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6681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685800"/>
          </a:xfrm>
        </p:spPr>
        <p:txBody>
          <a:bodyPr>
            <a:normAutofit fontScale="90000"/>
          </a:bodyPr>
          <a:lstStyle/>
          <a:p>
            <a:r>
              <a:rPr lang="en-US" dirty="0" smtClean="0"/>
              <a:t>Voltage Limiters with </a:t>
            </a:r>
            <a:r>
              <a:rPr lang="en-US" dirty="0" err="1" smtClean="0"/>
              <a:t>zener</a:t>
            </a:r>
            <a:r>
              <a:rPr lang="en-US" dirty="0" smtClean="0"/>
              <a:t> diodes</a:t>
            </a:r>
            <a:endParaRPr lang="en-US" dirty="0"/>
          </a:p>
        </p:txBody>
      </p:sp>
      <p:pic>
        <p:nvPicPr>
          <p:cNvPr id="5" name="Content Placeholder 4"/>
          <p:cNvPicPr>
            <a:picLocks noGrp="1" noChangeAspect="1"/>
          </p:cNvPicPr>
          <p:nvPr>
            <p:ph idx="1"/>
          </p:nvPr>
        </p:nvPicPr>
        <p:blipFill>
          <a:blip r:embed="rId3"/>
          <a:stretch>
            <a:fillRect/>
          </a:stretch>
        </p:blipFill>
        <p:spPr>
          <a:xfrm>
            <a:off x="-34636" y="683203"/>
            <a:ext cx="6170566" cy="3872345"/>
          </a:xfrm>
          <a:prstGeom prst="rect">
            <a:avLst/>
          </a:prstGeom>
        </p:spPr>
      </p:pic>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19</a:t>
            </a:fld>
            <a:endParaRPr lang="en-US"/>
          </a:p>
        </p:txBody>
      </p:sp>
      <p:pic>
        <p:nvPicPr>
          <p:cNvPr id="6" name="Picture 5"/>
          <p:cNvPicPr>
            <a:picLocks noChangeAspect="1"/>
          </p:cNvPicPr>
          <p:nvPr/>
        </p:nvPicPr>
        <p:blipFill>
          <a:blip r:embed="rId4"/>
          <a:stretch>
            <a:fillRect/>
          </a:stretch>
        </p:blipFill>
        <p:spPr>
          <a:xfrm>
            <a:off x="5677766" y="1066800"/>
            <a:ext cx="3548023" cy="2743200"/>
          </a:xfrm>
          <a:prstGeom prst="rect">
            <a:avLst/>
          </a:prstGeom>
        </p:spPr>
      </p:pic>
    </p:spTree>
    <p:extLst>
      <p:ext uri="{BB962C8B-B14F-4D97-AF65-F5344CB8AC3E}">
        <p14:creationId xmlns:p14="http://schemas.microsoft.com/office/powerpoint/2010/main" val="19745595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normAutofit/>
          </a:bodyPr>
          <a:lstStyle/>
          <a:p>
            <a:pPr algn="ctr">
              <a:defRPr/>
            </a:pPr>
            <a:r>
              <a:rPr lang="en-US" dirty="0" smtClean="0"/>
              <a:t>Unit III </a:t>
            </a:r>
            <a:br>
              <a:rPr lang="en-US" dirty="0" smtClean="0"/>
            </a:br>
            <a:r>
              <a:rPr lang="en-US" dirty="0" smtClean="0"/>
              <a:t>Non-Linear Applications</a:t>
            </a:r>
            <a:endParaRPr lang="en-US" dirty="0"/>
          </a:p>
        </p:txBody>
      </p:sp>
    </p:spTree>
    <p:extLst>
      <p:ext uri="{BB962C8B-B14F-4D97-AF65-F5344CB8AC3E}">
        <p14:creationId xmlns:p14="http://schemas.microsoft.com/office/powerpoint/2010/main" val="2006094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10" y="24266"/>
            <a:ext cx="9171710" cy="1143000"/>
          </a:xfrm>
        </p:spPr>
        <p:txBody>
          <a:bodyPr>
            <a:noAutofit/>
          </a:bodyPr>
          <a:lstStyle/>
          <a:p>
            <a:pPr algn="l"/>
            <a:r>
              <a:rPr lang="en-US" sz="2400" dirty="0"/>
              <a:t>The figure below shows a combination of </a:t>
            </a:r>
            <a:r>
              <a:rPr lang="en-US" sz="2400" dirty="0" err="1"/>
              <a:t>zener</a:t>
            </a:r>
            <a:r>
              <a:rPr lang="en-US" sz="2400" dirty="0"/>
              <a:t> diode and rectifier </a:t>
            </a:r>
            <a:r>
              <a:rPr lang="en-US" sz="2400" dirty="0" smtClean="0"/>
              <a:t>diodes: Positive output voltage Limiting</a:t>
            </a:r>
            <a:endParaRPr lang="en-US" sz="2400" dirty="0"/>
          </a:p>
        </p:txBody>
      </p:sp>
      <p:pic>
        <p:nvPicPr>
          <p:cNvPr id="5" name="Content Placeholder 4"/>
          <p:cNvPicPr>
            <a:picLocks noGrp="1" noChangeAspect="1"/>
          </p:cNvPicPr>
          <p:nvPr>
            <p:ph idx="1"/>
          </p:nvPr>
        </p:nvPicPr>
        <p:blipFill>
          <a:blip r:embed="rId2"/>
          <a:stretch>
            <a:fillRect/>
          </a:stretch>
        </p:blipFill>
        <p:spPr>
          <a:xfrm>
            <a:off x="104775" y="1383002"/>
            <a:ext cx="5238083" cy="3417598"/>
          </a:xfrm>
          <a:prstGeom prst="rect">
            <a:avLst/>
          </a:prstGeom>
        </p:spPr>
      </p:pic>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20</a:t>
            </a:fld>
            <a:endParaRPr lang="en-US"/>
          </a:p>
        </p:txBody>
      </p:sp>
      <p:pic>
        <p:nvPicPr>
          <p:cNvPr id="6" name="Picture 5"/>
          <p:cNvPicPr>
            <a:picLocks noChangeAspect="1"/>
          </p:cNvPicPr>
          <p:nvPr/>
        </p:nvPicPr>
        <p:blipFill>
          <a:blip r:embed="rId3"/>
          <a:stretch>
            <a:fillRect/>
          </a:stretch>
        </p:blipFill>
        <p:spPr>
          <a:xfrm>
            <a:off x="5334000" y="1341584"/>
            <a:ext cx="3124200" cy="3697448"/>
          </a:xfrm>
          <a:prstGeom prst="rect">
            <a:avLst/>
          </a:prstGeom>
        </p:spPr>
      </p:pic>
    </p:spTree>
    <p:extLst>
      <p:ext uri="{BB962C8B-B14F-4D97-AF65-F5344CB8AC3E}">
        <p14:creationId xmlns:p14="http://schemas.microsoft.com/office/powerpoint/2010/main" val="3930432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Voltage Limiter with single </a:t>
            </a:r>
            <a:r>
              <a:rPr lang="en-US" dirty="0" err="1"/>
              <a:t>zener</a:t>
            </a:r>
            <a:r>
              <a:rPr lang="en-US" dirty="0"/>
              <a:t> diode</a:t>
            </a:r>
          </a:p>
        </p:txBody>
      </p:sp>
      <p:pic>
        <p:nvPicPr>
          <p:cNvPr id="5" name="Content Placeholder 4"/>
          <p:cNvPicPr>
            <a:picLocks noGrp="1" noChangeAspect="1"/>
          </p:cNvPicPr>
          <p:nvPr>
            <p:ph idx="1"/>
          </p:nvPr>
        </p:nvPicPr>
        <p:blipFill>
          <a:blip r:embed="rId2"/>
          <a:stretch>
            <a:fillRect/>
          </a:stretch>
        </p:blipFill>
        <p:spPr>
          <a:xfrm>
            <a:off x="443345" y="1438420"/>
            <a:ext cx="4681087" cy="2981180"/>
          </a:xfrm>
          <a:prstGeom prst="rect">
            <a:avLst/>
          </a:prstGeom>
        </p:spPr>
      </p:pic>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21</a:t>
            </a:fld>
            <a:endParaRPr lang="en-US"/>
          </a:p>
        </p:txBody>
      </p:sp>
      <p:pic>
        <p:nvPicPr>
          <p:cNvPr id="6" name="Picture 5"/>
          <p:cNvPicPr>
            <a:picLocks noChangeAspect="1"/>
          </p:cNvPicPr>
          <p:nvPr/>
        </p:nvPicPr>
        <p:blipFill>
          <a:blip r:embed="rId3"/>
          <a:stretch>
            <a:fillRect/>
          </a:stretch>
        </p:blipFill>
        <p:spPr>
          <a:xfrm>
            <a:off x="4953000" y="1396856"/>
            <a:ext cx="3581400" cy="4118610"/>
          </a:xfrm>
          <a:prstGeom prst="rect">
            <a:avLst/>
          </a:prstGeom>
        </p:spPr>
      </p:pic>
    </p:spTree>
    <p:extLst>
      <p:ext uri="{BB962C8B-B14F-4D97-AF65-F5344CB8AC3E}">
        <p14:creationId xmlns:p14="http://schemas.microsoft.com/office/powerpoint/2010/main" val="937344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buClr>
                <a:srgbClr val="C00000"/>
              </a:buClr>
              <a:buSzPct val="25000"/>
              <a:buFont typeface="Calibri"/>
              <a:buNone/>
            </a:pPr>
            <a:r>
              <a:rPr lang="en-US" sz="3600" dirty="0">
                <a:sym typeface="Calibri"/>
              </a:rPr>
              <a:t>Comparator Applications</a:t>
            </a:r>
          </a:p>
        </p:txBody>
      </p:sp>
      <p:sp>
        <p:nvSpPr>
          <p:cNvPr id="363" name="Shape 363"/>
          <p:cNvSpPr txBox="1">
            <a:spLocks noGrp="1"/>
          </p:cNvSpPr>
          <p:nvPr>
            <p:ph idx="1"/>
          </p:nvPr>
        </p:nvSpPr>
        <p:spPr>
          <a:xfrm>
            <a:off x="457200" y="1600200"/>
            <a:ext cx="8229600" cy="4525963"/>
          </a:xfrm>
          <a:prstGeom prst="rect">
            <a:avLst/>
          </a:prstGeom>
          <a:noFill/>
          <a:ln>
            <a:noFill/>
          </a:ln>
        </p:spPr>
        <p:txBody>
          <a:bodyPr lIns="91425" tIns="45700" rIns="91425" bIns="45700" anchor="t" anchorCtr="0">
            <a:noAutofit/>
          </a:bodyPr>
          <a:lstStyle/>
          <a:p>
            <a:pPr marL="514350" marR="0" lvl="0" indent="-514350" algn="l" rtl="0">
              <a:lnSpc>
                <a:spcPct val="90000"/>
              </a:lnSpc>
              <a:spcBef>
                <a:spcPts val="0"/>
              </a:spcBef>
              <a:spcAft>
                <a:spcPts val="0"/>
              </a:spcAft>
              <a:buClr>
                <a:schemeClr val="dk1"/>
              </a:buClr>
              <a:buSzPct val="100740"/>
              <a:buFont typeface="Calibri"/>
              <a:buAutoNum type="arabicPeriod"/>
            </a:pPr>
            <a:r>
              <a:rPr lang="en-US" sz="2720" b="0" i="0" u="none" strike="noStrike" cap="none">
                <a:solidFill>
                  <a:schemeClr val="dk1"/>
                </a:solidFill>
                <a:latin typeface="Calibri"/>
                <a:ea typeface="Calibri"/>
                <a:cs typeface="Calibri"/>
                <a:sym typeface="Calibri"/>
              </a:rPr>
              <a:t>Level detectors / Window Detectors </a:t>
            </a:r>
          </a:p>
          <a:p>
            <a:pPr marL="914400" marR="0" lvl="1" indent="-520700" algn="l" rtl="0">
              <a:lnSpc>
                <a:spcPct val="90000"/>
              </a:lnSpc>
              <a:spcBef>
                <a:spcPts val="476"/>
              </a:spcBef>
              <a:spcAft>
                <a:spcPts val="0"/>
              </a:spcAft>
              <a:buClr>
                <a:schemeClr val="dk1"/>
              </a:buClr>
              <a:buSzPct val="99166"/>
              <a:buFont typeface="Noto Sans Symbols"/>
              <a:buChar char="▪"/>
            </a:pPr>
            <a:r>
              <a:rPr lang="en-US" sz="2380" b="0" i="0" u="none" strike="noStrike" cap="none">
                <a:solidFill>
                  <a:schemeClr val="dk1"/>
                </a:solidFill>
                <a:latin typeface="Calibri"/>
                <a:ea typeface="Calibri"/>
                <a:cs typeface="Calibri"/>
                <a:sym typeface="Calibri"/>
              </a:rPr>
              <a:t>Automatic Measurement of physical signals and control – Biomedical, Agriculture, Industrial Process Plants etc.</a:t>
            </a:r>
          </a:p>
          <a:p>
            <a:pPr marL="914400" marR="0" lvl="1" indent="-520700" algn="l" rtl="0">
              <a:lnSpc>
                <a:spcPct val="90000"/>
              </a:lnSpc>
              <a:spcBef>
                <a:spcPts val="476"/>
              </a:spcBef>
              <a:spcAft>
                <a:spcPts val="0"/>
              </a:spcAft>
              <a:buClr>
                <a:schemeClr val="dk1"/>
              </a:buClr>
              <a:buSzPct val="99166"/>
              <a:buFont typeface="Noto Sans Symbols"/>
              <a:buChar char="▪"/>
            </a:pPr>
            <a:r>
              <a:rPr lang="en-US" sz="2380" b="0" i="0" u="none" strike="noStrike" cap="none">
                <a:solidFill>
                  <a:schemeClr val="dk1"/>
                </a:solidFill>
                <a:latin typeface="Calibri"/>
                <a:ea typeface="Calibri"/>
                <a:cs typeface="Calibri"/>
                <a:sym typeface="Calibri"/>
              </a:rPr>
              <a:t>Musical Instruments</a:t>
            </a:r>
          </a:p>
          <a:p>
            <a:pPr marL="514350" marR="0" lvl="0" indent="-514350" algn="l" rtl="0">
              <a:lnSpc>
                <a:spcPct val="90000"/>
              </a:lnSpc>
              <a:spcBef>
                <a:spcPts val="544"/>
              </a:spcBef>
              <a:spcAft>
                <a:spcPts val="0"/>
              </a:spcAft>
              <a:buClr>
                <a:schemeClr val="dk1"/>
              </a:buClr>
              <a:buSzPct val="100740"/>
              <a:buFont typeface="Calibri"/>
              <a:buAutoNum type="arabicPeriod"/>
            </a:pPr>
            <a:r>
              <a:rPr lang="en-US" sz="2720" b="0" i="0" u="none" strike="noStrike" cap="none">
                <a:solidFill>
                  <a:schemeClr val="dk1"/>
                </a:solidFill>
                <a:latin typeface="Calibri"/>
                <a:ea typeface="Calibri"/>
                <a:cs typeface="Calibri"/>
                <a:sym typeface="Calibri"/>
              </a:rPr>
              <a:t>Zero –Crossing Detectors </a:t>
            </a:r>
          </a:p>
          <a:p>
            <a:pPr marL="914400" marR="0" lvl="1" indent="-520700" algn="l" rtl="0">
              <a:lnSpc>
                <a:spcPct val="90000"/>
              </a:lnSpc>
              <a:spcBef>
                <a:spcPts val="476"/>
              </a:spcBef>
              <a:spcAft>
                <a:spcPts val="0"/>
              </a:spcAft>
              <a:buClr>
                <a:schemeClr val="dk1"/>
              </a:buClr>
              <a:buSzPct val="99166"/>
              <a:buFont typeface="Noto Sans Symbols"/>
              <a:buChar char="▪"/>
            </a:pPr>
            <a:r>
              <a:rPr lang="en-US" sz="2380" b="0" i="0" u="none" strike="noStrike" cap="none">
                <a:solidFill>
                  <a:schemeClr val="dk1"/>
                </a:solidFill>
                <a:latin typeface="Calibri"/>
                <a:ea typeface="Calibri"/>
                <a:cs typeface="Calibri"/>
                <a:sym typeface="Calibri"/>
              </a:rPr>
              <a:t>frequency / phase measurement.</a:t>
            </a:r>
          </a:p>
          <a:p>
            <a:pPr marL="514350" marR="0" lvl="0" indent="-514350" algn="l" rtl="0">
              <a:lnSpc>
                <a:spcPct val="90000"/>
              </a:lnSpc>
              <a:spcBef>
                <a:spcPts val="544"/>
              </a:spcBef>
              <a:spcAft>
                <a:spcPts val="0"/>
              </a:spcAft>
              <a:buClr>
                <a:schemeClr val="dk1"/>
              </a:buClr>
              <a:buSzPct val="100740"/>
              <a:buFont typeface="Calibri"/>
              <a:buAutoNum type="arabicPeriod"/>
            </a:pPr>
            <a:r>
              <a:rPr lang="en-US" sz="2720" b="0" i="0" u="none" strike="noStrike" cap="none">
                <a:solidFill>
                  <a:schemeClr val="dk1"/>
                </a:solidFill>
                <a:latin typeface="Calibri"/>
                <a:ea typeface="Calibri"/>
                <a:cs typeface="Calibri"/>
                <a:sym typeface="Calibri"/>
              </a:rPr>
              <a:t>One bit ADC  / PWM generator  / Signal generators</a:t>
            </a:r>
          </a:p>
          <a:p>
            <a:pPr marL="914400" marR="0" lvl="1" indent="-520700" algn="l" rtl="0">
              <a:lnSpc>
                <a:spcPct val="90000"/>
              </a:lnSpc>
              <a:spcBef>
                <a:spcPts val="476"/>
              </a:spcBef>
              <a:spcAft>
                <a:spcPts val="0"/>
              </a:spcAft>
              <a:buClr>
                <a:schemeClr val="dk1"/>
              </a:buClr>
              <a:buSzPct val="99166"/>
              <a:buFont typeface="Noto Sans Symbols"/>
              <a:buChar char="▪"/>
            </a:pPr>
            <a:r>
              <a:rPr lang="en-US" sz="2380" b="0" i="0" u="none" strike="noStrike" cap="none">
                <a:solidFill>
                  <a:schemeClr val="dk1"/>
                </a:solidFill>
                <a:latin typeface="Calibri"/>
                <a:ea typeface="Calibri"/>
                <a:cs typeface="Calibri"/>
                <a:sym typeface="Calibri"/>
              </a:rPr>
              <a:t>Communication Systems</a:t>
            </a:r>
          </a:p>
          <a:p>
            <a:pPr marL="514350" marR="0" lvl="0" indent="-514350" algn="l" rtl="0">
              <a:lnSpc>
                <a:spcPct val="90000"/>
              </a:lnSpc>
              <a:spcBef>
                <a:spcPts val="544"/>
              </a:spcBef>
              <a:spcAft>
                <a:spcPts val="0"/>
              </a:spcAft>
              <a:buClr>
                <a:schemeClr val="dk1"/>
              </a:buClr>
              <a:buSzPct val="100740"/>
              <a:buFont typeface="Calibri"/>
              <a:buAutoNum type="arabicPeriod"/>
            </a:pPr>
            <a:r>
              <a:rPr lang="en-US" sz="2720" b="0" i="0" u="none" strike="noStrike" cap="none">
                <a:solidFill>
                  <a:schemeClr val="dk1"/>
                </a:solidFill>
                <a:latin typeface="Calibri"/>
                <a:ea typeface="Calibri"/>
                <a:cs typeface="Calibri"/>
                <a:sym typeface="Calibri"/>
              </a:rPr>
              <a:t>Switching Regulators</a:t>
            </a:r>
          </a:p>
          <a:p>
            <a:pPr marL="914400" marR="0" lvl="1" indent="-520700" algn="l" rtl="0">
              <a:lnSpc>
                <a:spcPct val="90000"/>
              </a:lnSpc>
              <a:spcBef>
                <a:spcPts val="476"/>
              </a:spcBef>
              <a:buClr>
                <a:schemeClr val="dk1"/>
              </a:buClr>
              <a:buSzPct val="99166"/>
              <a:buFont typeface="Noto Sans Symbols"/>
              <a:buChar char="▪"/>
            </a:pPr>
            <a:r>
              <a:rPr lang="en-US" sz="2380" b="0" i="0" u="none" strike="noStrike" cap="none">
                <a:solidFill>
                  <a:schemeClr val="dk1"/>
                </a:solidFill>
                <a:latin typeface="Calibri"/>
                <a:ea typeface="Calibri"/>
                <a:cs typeface="Calibri"/>
                <a:sym typeface="Calibri"/>
              </a:rPr>
              <a:t>Power Supplies</a:t>
            </a:r>
          </a:p>
        </p:txBody>
      </p:sp>
      <p:sp>
        <p:nvSpPr>
          <p:cNvPr id="366" name="Shape 366"/>
          <p:cNvSpPr txBox="1">
            <a:spLocks noGrp="1"/>
          </p:cNvSpPr>
          <p:nvPr>
            <p:ph type="sldNum" sz="quarter"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600" b="1">
                <a:solidFill>
                  <a:schemeClr val="dk1"/>
                </a:solidFill>
                <a:latin typeface="Calibri"/>
                <a:ea typeface="Calibri"/>
                <a:cs typeface="Calibri"/>
                <a:sym typeface="Calibri"/>
              </a:rPr>
              <a:pPr marL="0" marR="0" lvl="0" indent="0" algn="r" rtl="0">
                <a:spcBef>
                  <a:spcPts val="0"/>
                </a:spcBef>
                <a:buSzPct val="25000"/>
                <a:buNone/>
              </a:pPr>
              <a:t>22</a:t>
            </a:fld>
            <a:endParaRPr lang="en-US" sz="1600" b="1">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8142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C00000"/>
              </a:buClr>
              <a:buSzPct val="25000"/>
              <a:buFont typeface="Calibri"/>
              <a:buNone/>
            </a:pPr>
            <a:r>
              <a:rPr lang="en-US" sz="4400" b="0" i="0" u="none" strike="noStrike" cap="none" dirty="0">
                <a:solidFill>
                  <a:srgbClr val="C00000"/>
                </a:solidFill>
                <a:latin typeface="Calibri"/>
                <a:ea typeface="Calibri"/>
                <a:cs typeface="Calibri"/>
                <a:sym typeface="Calibri"/>
              </a:rPr>
              <a:t>Comparator ICs</a:t>
            </a:r>
          </a:p>
        </p:txBody>
      </p:sp>
      <p:sp>
        <p:nvSpPr>
          <p:cNvPr id="485" name="Shape 485"/>
          <p:cNvSpPr txBox="1">
            <a:spLocks noGrp="1"/>
          </p:cNvSpPr>
          <p:nvPr>
            <p:ph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dirty="0">
                <a:solidFill>
                  <a:schemeClr val="dk1"/>
                </a:solidFill>
                <a:latin typeface="Calibri"/>
                <a:ea typeface="Calibri"/>
                <a:cs typeface="Calibri"/>
                <a:sym typeface="Calibri"/>
              </a:rPr>
              <a:t>LM311 / LM339.</a:t>
            </a:r>
          </a:p>
          <a:p>
            <a:pPr marL="342900" marR="0" lvl="0" indent="-342900" algn="l" rtl="0">
              <a:spcBef>
                <a:spcPts val="640"/>
              </a:spcBef>
              <a:spcAft>
                <a:spcPts val="0"/>
              </a:spcAft>
              <a:buClr>
                <a:schemeClr val="dk1"/>
              </a:buClr>
              <a:buSzPct val="100000"/>
              <a:buFont typeface="Arial"/>
              <a:buChar char="•"/>
            </a:pPr>
            <a:r>
              <a:rPr lang="en-US" sz="3200" b="0" i="0" u="none" strike="noStrike" cap="none" dirty="0">
                <a:solidFill>
                  <a:schemeClr val="dk1"/>
                </a:solidFill>
                <a:latin typeface="Calibri"/>
                <a:ea typeface="Calibri"/>
                <a:cs typeface="Calibri"/>
                <a:sym typeface="Calibri"/>
              </a:rPr>
              <a:t>Open collector output:- Pull up resistor is necessary.</a:t>
            </a:r>
          </a:p>
          <a:p>
            <a:pPr marL="342900" marR="0" lvl="0" indent="-342900" algn="l" rtl="0">
              <a:spcBef>
                <a:spcPts val="640"/>
              </a:spcBef>
              <a:buClr>
                <a:schemeClr val="dk1"/>
              </a:buClr>
              <a:buSzPct val="100000"/>
              <a:buFont typeface="Arial"/>
              <a:buChar char="•"/>
            </a:pPr>
            <a:r>
              <a:rPr lang="en-US" sz="3200" b="0" i="0" u="none" strike="noStrike" cap="none" dirty="0">
                <a:solidFill>
                  <a:schemeClr val="dk1"/>
                </a:solidFill>
                <a:latin typeface="Calibri"/>
                <a:ea typeface="Calibri"/>
                <a:cs typeface="Calibri"/>
                <a:sym typeface="Calibri"/>
              </a:rPr>
              <a:t>Can work on Single Power Supply</a:t>
            </a:r>
            <a:r>
              <a:rPr lang="en-US" sz="3200" b="0" i="0" u="none" strike="noStrike" cap="none" dirty="0" smtClean="0">
                <a:solidFill>
                  <a:schemeClr val="dk1"/>
                </a:solidFill>
                <a:latin typeface="Calibri"/>
                <a:ea typeface="Calibri"/>
                <a:cs typeface="Calibri"/>
                <a:sym typeface="Calibri"/>
              </a:rPr>
              <a:t>.</a:t>
            </a:r>
          </a:p>
          <a:p>
            <a:pPr marL="0" marR="0" lvl="0" indent="0" algn="l" rtl="0">
              <a:spcBef>
                <a:spcPts val="640"/>
              </a:spcBef>
              <a:buClr>
                <a:schemeClr val="dk1"/>
              </a:buClr>
              <a:buSzPct val="100000"/>
              <a:buNone/>
            </a:pPr>
            <a:endParaRPr lang="en-US" sz="3200" dirty="0">
              <a:solidFill>
                <a:schemeClr val="dk1"/>
              </a:solidFill>
              <a:latin typeface="Calibri"/>
              <a:ea typeface="Calibri"/>
              <a:cs typeface="Calibri"/>
              <a:sym typeface="Calibri"/>
            </a:endParaRPr>
          </a:p>
        </p:txBody>
      </p:sp>
      <p:sp>
        <p:nvSpPr>
          <p:cNvPr id="488" name="Shape 488"/>
          <p:cNvSpPr txBox="1">
            <a:spLocks noGrp="1"/>
          </p:cNvSpPr>
          <p:nvPr>
            <p:ph type="sldNum" sz="quarter"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600" b="1">
                <a:solidFill>
                  <a:schemeClr val="dk1"/>
                </a:solidFill>
                <a:latin typeface="Calibri"/>
                <a:ea typeface="Calibri"/>
                <a:cs typeface="Calibri"/>
                <a:sym typeface="Calibri"/>
              </a:rPr>
              <a:pPr marL="0" marR="0" lvl="0" indent="0" algn="r" rtl="0">
                <a:spcBef>
                  <a:spcPts val="0"/>
                </a:spcBef>
                <a:buSzPct val="25000"/>
                <a:buNone/>
              </a:pPr>
              <a:t>23</a:t>
            </a:fld>
            <a:endParaRPr lang="en-US" sz="1600" b="1">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43868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t>
            </a:r>
            <a:r>
              <a:rPr lang="en-US" b="1" dirty="0">
                <a:solidFill>
                  <a:srgbClr val="FF0000"/>
                </a:solidFill>
              </a:rPr>
              <a:t>741</a:t>
            </a:r>
            <a:r>
              <a:rPr lang="en-US" dirty="0"/>
              <a:t>- compensated- internal C- it slows down the rate of change of </a:t>
            </a:r>
            <a:r>
              <a:rPr lang="en-US" dirty="0" smtClean="0"/>
              <a:t>output</a:t>
            </a:r>
          </a:p>
          <a:p>
            <a:pPr lvl="1"/>
            <a:r>
              <a:rPr lang="en-US" dirty="0" smtClean="0"/>
              <a:t>Slew rate is 0.5V/</a:t>
            </a:r>
            <a:r>
              <a:rPr lang="en-US" dirty="0" err="1" smtClean="0"/>
              <a:t>microsec</a:t>
            </a:r>
            <a:endParaRPr lang="en-US" dirty="0"/>
          </a:p>
          <a:p>
            <a:r>
              <a:rPr lang="en-US" dirty="0"/>
              <a:t>**</a:t>
            </a:r>
            <a:r>
              <a:rPr lang="en-US" b="1" dirty="0">
                <a:solidFill>
                  <a:srgbClr val="FF0000"/>
                </a:solidFill>
              </a:rPr>
              <a:t>301</a:t>
            </a:r>
            <a:r>
              <a:rPr lang="en-US" dirty="0"/>
              <a:t>-uncompensated- no C- output rises much </a:t>
            </a:r>
            <a:r>
              <a:rPr lang="en-US" dirty="0" smtClean="0"/>
              <a:t>faster</a:t>
            </a:r>
          </a:p>
          <a:p>
            <a:pPr lvl="1"/>
            <a:r>
              <a:rPr lang="en-US" dirty="0"/>
              <a:t>Slew rate is </a:t>
            </a:r>
            <a:r>
              <a:rPr lang="en-US" dirty="0" smtClean="0"/>
              <a:t>higher than compensated op amp</a:t>
            </a:r>
          </a:p>
          <a:p>
            <a:pPr marL="393700" lvl="1" indent="0">
              <a:buNone/>
            </a:pPr>
            <a:endParaRPr lang="en-US" dirty="0"/>
          </a:p>
          <a:p>
            <a:pPr marL="393700" lvl="1" indent="0">
              <a:buNone/>
            </a:pPr>
            <a:r>
              <a:rPr lang="en-US" sz="3200" b="1" dirty="0" smtClean="0">
                <a:solidFill>
                  <a:srgbClr val="FF0000"/>
                </a:solidFill>
              </a:rPr>
              <a:t>Uncompensated </a:t>
            </a:r>
            <a:r>
              <a:rPr lang="en-US" sz="3200" b="1" dirty="0" err="1" smtClean="0">
                <a:solidFill>
                  <a:srgbClr val="FF0000"/>
                </a:solidFill>
              </a:rPr>
              <a:t>Ics</a:t>
            </a:r>
            <a:r>
              <a:rPr lang="en-US" sz="3200" b="1" dirty="0" smtClean="0">
                <a:solidFill>
                  <a:srgbClr val="FF0000"/>
                </a:solidFill>
              </a:rPr>
              <a:t> are used as comparator</a:t>
            </a:r>
            <a:endParaRPr lang="en-US" sz="3200" b="1" dirty="0">
              <a:solidFill>
                <a:srgbClr val="FF0000"/>
              </a:solidFill>
            </a:endParaRPr>
          </a:p>
          <a:p>
            <a:pPr lvl="1"/>
            <a:endParaRPr lang="en-US" dirty="0"/>
          </a:p>
          <a:p>
            <a:endParaRPr lang="en-US" dirty="0"/>
          </a:p>
        </p:txBody>
      </p:sp>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24</a:t>
            </a:fld>
            <a:endParaRPr lang="en-US"/>
          </a:p>
        </p:txBody>
      </p:sp>
    </p:spTree>
    <p:extLst>
      <p:ext uri="{BB962C8B-B14F-4D97-AF65-F5344CB8AC3E}">
        <p14:creationId xmlns:p14="http://schemas.microsoft.com/office/powerpoint/2010/main" val="2928968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001000" cy="685800"/>
          </a:xfrm>
        </p:spPr>
        <p:txBody>
          <a:bodyPr/>
          <a:lstStyle/>
          <a:p>
            <a:r>
              <a:rPr lang="en-US" sz="2800" b="1" dirty="0" smtClean="0"/>
              <a:t>Noise in Zero Crossing Detector</a:t>
            </a:r>
            <a:endParaRPr lang="en-US" sz="2800" b="1" dirty="0"/>
          </a:p>
        </p:txBody>
      </p:sp>
      <p:pic>
        <p:nvPicPr>
          <p:cNvPr id="3074" name="Picture 2" descr="https://nptel.ac.in/courses/117107094/lecturers/lecture_18/images/fig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4200" y="2654590"/>
            <a:ext cx="2819400" cy="2872933"/>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pPr>
              <a:defRPr/>
            </a:pPr>
            <a:fld id="{4E3BD9CB-D500-4424-ABE4-805D2A0068AA}" type="slidenum">
              <a:rPr lang="en-US" smtClean="0"/>
              <a:pPr>
                <a:defRPr/>
              </a:pPr>
              <a:t>25</a:t>
            </a:fld>
            <a:endParaRPr lang="en-US"/>
          </a:p>
        </p:txBody>
      </p:sp>
      <p:sp>
        <p:nvSpPr>
          <p:cNvPr id="3" name="Rectangle 2"/>
          <p:cNvSpPr/>
          <p:nvPr/>
        </p:nvSpPr>
        <p:spPr>
          <a:xfrm>
            <a:off x="445008" y="1759848"/>
            <a:ext cx="8470392" cy="830997"/>
          </a:xfrm>
          <a:prstGeom prst="rect">
            <a:avLst/>
          </a:prstGeom>
        </p:spPr>
        <p:txBody>
          <a:bodyPr wrap="square">
            <a:spAutoFit/>
          </a:bodyPr>
          <a:lstStyle/>
          <a:p>
            <a:r>
              <a:rPr lang="en-US" sz="2400" dirty="0" smtClean="0"/>
              <a:t>If Noise exists near ground level  it can create false triggering and cause chattering of relay.</a:t>
            </a:r>
            <a:endParaRPr lang="en-US" sz="2400" dirty="0"/>
          </a:p>
        </p:txBody>
      </p:sp>
      <p:sp>
        <p:nvSpPr>
          <p:cNvPr id="8" name="Rectangle 7"/>
          <p:cNvSpPr/>
          <p:nvPr/>
        </p:nvSpPr>
        <p:spPr>
          <a:xfrm>
            <a:off x="304800" y="5562600"/>
            <a:ext cx="8470392" cy="1200329"/>
          </a:xfrm>
          <a:prstGeom prst="rect">
            <a:avLst/>
          </a:prstGeom>
        </p:spPr>
        <p:txBody>
          <a:bodyPr wrap="square">
            <a:spAutoFit/>
          </a:bodyPr>
          <a:lstStyle/>
          <a:p>
            <a:r>
              <a:rPr lang="en-US" sz="2400" dirty="0" smtClean="0"/>
              <a:t>So give positive feedback to comparator and improve noise immunity. Such a regenerative comparator is called </a:t>
            </a:r>
            <a:r>
              <a:rPr lang="en-US" sz="2400" dirty="0" smtClean="0">
                <a:solidFill>
                  <a:srgbClr val="FF0000"/>
                </a:solidFill>
              </a:rPr>
              <a:t>Schmitt Trigger.</a:t>
            </a:r>
            <a:endParaRPr lang="en-US" sz="2400" dirty="0">
              <a:solidFill>
                <a:srgbClr val="FF0000"/>
              </a:solidFill>
            </a:endParaRPr>
          </a:p>
        </p:txBody>
      </p:sp>
    </p:spTree>
    <p:extLst>
      <p:ext uri="{BB962C8B-B14F-4D97-AF65-F5344CB8AC3E}">
        <p14:creationId xmlns:p14="http://schemas.microsoft.com/office/powerpoint/2010/main" val="124877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rtl="0">
              <a:spcBef>
                <a:spcPts val="0"/>
              </a:spcBef>
              <a:buClr>
                <a:srgbClr val="C00000"/>
              </a:buClr>
              <a:buSzPct val="25000"/>
              <a:buFont typeface="Calibri"/>
              <a:buNone/>
            </a:pPr>
            <a:r>
              <a:rPr lang="en-US" sz="4400" b="0" i="0" u="none" strike="noStrike" cap="none" dirty="0">
                <a:solidFill>
                  <a:schemeClr val="accent2">
                    <a:lumMod val="75000"/>
                  </a:schemeClr>
                </a:solidFill>
                <a:latin typeface="Calibri"/>
                <a:ea typeface="Calibri"/>
                <a:cs typeface="Calibri"/>
                <a:sym typeface="Calibri"/>
              </a:rPr>
              <a:t>Noise Immunity</a:t>
            </a:r>
          </a:p>
        </p:txBody>
      </p:sp>
      <p:sp>
        <p:nvSpPr>
          <p:cNvPr id="407" name="Shape 407"/>
          <p:cNvSpPr txBox="1">
            <a:spLocks noGrp="1"/>
          </p:cNvSpPr>
          <p:nvPr>
            <p:ph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Inherent but very small </a:t>
            </a:r>
            <a:r>
              <a:rPr lang="en-US" sz="3200" b="0" i="1" u="none" strike="noStrike" cap="none">
                <a:solidFill>
                  <a:schemeClr val="dk1"/>
                </a:solidFill>
                <a:latin typeface="Calibri"/>
                <a:ea typeface="Calibri"/>
                <a:cs typeface="Calibri"/>
                <a:sym typeface="Calibri"/>
              </a:rPr>
              <a:t>‘hysteresis!’</a:t>
            </a:r>
          </a:p>
          <a:p>
            <a:pPr marL="342900" marR="0" lvl="0" indent="-342900" algn="l" rtl="0">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False triggering due to noise! </a:t>
            </a:r>
          </a:p>
          <a:p>
            <a:pPr marL="342900" marR="0" lvl="0" indent="-342900" algn="l" rtl="0">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Use offset minimizing techniques.</a:t>
            </a:r>
          </a:p>
          <a:p>
            <a:pPr marL="342900" marR="0" lvl="0" indent="-342900" algn="l" rtl="0">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Select op-amp with very small offset voltage.</a:t>
            </a:r>
          </a:p>
          <a:p>
            <a:pPr marL="342900" marR="0" lvl="0" indent="-342900" algn="l" rtl="0">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Use Positive feedback.</a:t>
            </a:r>
          </a:p>
          <a:p>
            <a:pPr marL="342900" marR="0" lvl="0" indent="-342900" algn="l" rtl="0">
              <a:spcBef>
                <a:spcPts val="640"/>
              </a:spcBef>
              <a:spcAft>
                <a:spcPts val="0"/>
              </a:spcAft>
              <a:buClr>
                <a:schemeClr val="dk1"/>
              </a:buClr>
              <a:buSzPct val="25000"/>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ct val="100000"/>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ct val="100000"/>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ct val="100000"/>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buClr>
                <a:schemeClr val="dk1"/>
              </a:buClr>
              <a:buSzPct val="25000"/>
              <a:buFont typeface="Arial"/>
              <a:buNone/>
            </a:pPr>
            <a:endParaRPr sz="3200" b="0" i="0" u="none" strike="noStrike" cap="none">
              <a:solidFill>
                <a:schemeClr val="dk1"/>
              </a:solidFill>
              <a:latin typeface="Calibri"/>
              <a:ea typeface="Calibri"/>
              <a:cs typeface="Calibri"/>
              <a:sym typeface="Calibri"/>
            </a:endParaRPr>
          </a:p>
        </p:txBody>
      </p:sp>
      <p:sp>
        <p:nvSpPr>
          <p:cNvPr id="410" name="Shape 410"/>
          <p:cNvSpPr txBox="1">
            <a:spLocks noGrp="1"/>
          </p:cNvSpPr>
          <p:nvPr>
            <p:ph type="sldNum" sz="quarter"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600" b="1">
                <a:solidFill>
                  <a:schemeClr val="dk1"/>
                </a:solidFill>
                <a:latin typeface="Calibri"/>
                <a:ea typeface="Calibri"/>
                <a:cs typeface="Calibri"/>
                <a:sym typeface="Calibri"/>
              </a:rPr>
              <a:pPr marL="0" marR="0" lvl="0" indent="0" algn="r" rtl="0">
                <a:spcBef>
                  <a:spcPts val="0"/>
                </a:spcBef>
                <a:buSzPct val="25000"/>
                <a:buNone/>
              </a:pPr>
              <a:t>26</a:t>
            </a:fld>
            <a:endParaRPr lang="en-US" sz="1600" b="1">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93070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6699"/>
                </a:solidFill>
                <a:latin typeface="Times New Roman" panose="02020603050405020304" pitchFamily="18" charset="0"/>
              </a:rPr>
              <a:t>Schmitt Trigger</a:t>
            </a:r>
            <a:endParaRPr lang="en-US" dirty="0"/>
          </a:p>
        </p:txBody>
      </p:sp>
      <p:sp>
        <p:nvSpPr>
          <p:cNvPr id="8" name="Content Placeholder 7"/>
          <p:cNvSpPr>
            <a:spLocks noGrp="1"/>
          </p:cNvSpPr>
          <p:nvPr>
            <p:ph idx="1"/>
          </p:nvPr>
        </p:nvSpPr>
        <p:spPr/>
        <p:txBody>
          <a:bodyPr>
            <a:normAutofit fontScale="92500" lnSpcReduction="20000"/>
          </a:bodyPr>
          <a:lstStyle/>
          <a:p>
            <a:r>
              <a:rPr lang="en-US" dirty="0" smtClean="0"/>
              <a:t>If </a:t>
            </a:r>
            <a:r>
              <a:rPr lang="en-US" dirty="0"/>
              <a:t>the input to a comparator contains noise, the output may be </a:t>
            </a:r>
            <a:r>
              <a:rPr lang="en-US" dirty="0" err="1" smtClean="0"/>
              <a:t>erractive</a:t>
            </a:r>
            <a:r>
              <a:rPr lang="en-US" dirty="0" smtClean="0"/>
              <a:t> </a:t>
            </a:r>
            <a:r>
              <a:rPr lang="en-US" dirty="0"/>
              <a:t>when v</a:t>
            </a:r>
            <a:r>
              <a:rPr lang="en-US" baseline="-25000" dirty="0"/>
              <a:t>in</a:t>
            </a:r>
            <a:r>
              <a:rPr lang="en-US" dirty="0"/>
              <a:t> is near a trip point. </a:t>
            </a:r>
            <a:endParaRPr lang="en-US" dirty="0" smtClean="0"/>
          </a:p>
          <a:p>
            <a:r>
              <a:rPr lang="en-US" dirty="0" smtClean="0"/>
              <a:t>For </a:t>
            </a:r>
            <a:r>
              <a:rPr lang="en-US" dirty="0"/>
              <a:t>instance, with a zero crossing, the output is low when v</a:t>
            </a:r>
            <a:r>
              <a:rPr lang="en-US" baseline="-25000" dirty="0"/>
              <a:t>in</a:t>
            </a:r>
            <a:r>
              <a:rPr lang="en-US" dirty="0"/>
              <a:t> is positive and high </a:t>
            </a:r>
            <a:r>
              <a:rPr lang="en-US" dirty="0" smtClean="0"/>
              <a:t>when </a:t>
            </a:r>
            <a:r>
              <a:rPr lang="en-US" dirty="0"/>
              <a:t>v</a:t>
            </a:r>
            <a:r>
              <a:rPr lang="en-US" baseline="-25000" dirty="0"/>
              <a:t>in</a:t>
            </a:r>
            <a:r>
              <a:rPr lang="en-US" dirty="0"/>
              <a:t> is negative. </a:t>
            </a:r>
            <a:endParaRPr lang="en-US" dirty="0" smtClean="0"/>
          </a:p>
          <a:p>
            <a:r>
              <a:rPr lang="en-US" dirty="0" smtClean="0"/>
              <a:t>If </a:t>
            </a:r>
            <a:r>
              <a:rPr lang="en-US" dirty="0"/>
              <a:t>the input contains a noise voltage with a peak of 1mV or more, then the comparator will detect the zero crossing produced by the noise. </a:t>
            </a:r>
            <a:endParaRPr lang="en-US" dirty="0" smtClean="0"/>
          </a:p>
          <a:p>
            <a:r>
              <a:rPr lang="en-US" dirty="0" smtClean="0"/>
              <a:t>Figure 2  shows </a:t>
            </a:r>
            <a:r>
              <a:rPr lang="en-US" dirty="0"/>
              <a:t>the output of zero crossing detection if the input contains noise</a:t>
            </a:r>
            <a:r>
              <a:rPr lang="en-US" dirty="0" smtClean="0"/>
              <a:t>.  </a:t>
            </a:r>
            <a:endParaRPr lang="en-US" dirty="0"/>
          </a:p>
        </p:txBody>
      </p:sp>
      <p:sp>
        <p:nvSpPr>
          <p:cNvPr id="6" name="Slide Number Placeholder 5"/>
          <p:cNvSpPr>
            <a:spLocks noGrp="1"/>
          </p:cNvSpPr>
          <p:nvPr>
            <p:ph type="sldNum" sz="quarter" idx="12"/>
          </p:nvPr>
        </p:nvSpPr>
        <p:spPr/>
        <p:txBody>
          <a:bodyPr/>
          <a:lstStyle/>
          <a:p>
            <a:pPr>
              <a:defRPr/>
            </a:pPr>
            <a:fld id="{4E3BD9CB-D500-4424-ABE4-805D2A0068AA}" type="slidenum">
              <a:rPr lang="en-US" smtClean="0"/>
              <a:pPr>
                <a:defRPr/>
              </a:pPr>
              <a:t>27</a:t>
            </a:fld>
            <a:endParaRPr lang="en-US"/>
          </a:p>
        </p:txBody>
      </p:sp>
    </p:spTree>
    <p:extLst>
      <p:ext uri="{BB962C8B-B14F-4D97-AF65-F5344CB8AC3E}">
        <p14:creationId xmlns:p14="http://schemas.microsoft.com/office/powerpoint/2010/main" val="3824659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50" name="Shape 450"/>
          <p:cNvSpPr txBox="1">
            <a:spLocks noGrp="1"/>
          </p:cNvSpPr>
          <p:nvPr>
            <p:ph type="sldNum" sz="quarter" idx="12"/>
          </p:nvPr>
        </p:nvSpPr>
        <p:spPr>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600" b="1">
                <a:solidFill>
                  <a:schemeClr val="dk1"/>
                </a:solidFill>
                <a:latin typeface="Calibri"/>
                <a:ea typeface="Calibri"/>
                <a:cs typeface="Calibri"/>
                <a:sym typeface="Calibri"/>
              </a:rPr>
              <a:pPr marL="0" marR="0" lvl="0" indent="0" algn="r" rtl="0">
                <a:spcBef>
                  <a:spcPts val="0"/>
                </a:spcBef>
                <a:buSzPct val="25000"/>
                <a:buNone/>
              </a:pPr>
              <a:t>28</a:t>
            </a:fld>
            <a:endParaRPr lang="en-US" sz="1600" b="1">
              <a:solidFill>
                <a:schemeClr val="dk1"/>
              </a:solidFill>
              <a:latin typeface="Calibri"/>
              <a:ea typeface="Calibri"/>
              <a:cs typeface="Calibri"/>
              <a:sym typeface="Calibri"/>
            </a:endParaRPr>
          </a:p>
        </p:txBody>
      </p:sp>
      <p:sp>
        <p:nvSpPr>
          <p:cNvPr id="433" name="Shape 433"/>
          <p:cNvSpPr txBox="1"/>
          <p:nvPr/>
        </p:nvSpPr>
        <p:spPr>
          <a:xfrm>
            <a:off x="5181600" y="5334000"/>
            <a:ext cx="3657600" cy="1015662"/>
          </a:xfrm>
          <a:prstGeom prst="rect">
            <a:avLst/>
          </a:prstGeom>
          <a:noFill/>
          <a:ln w="9525" cap="flat"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spcBef>
                <a:spcPts val="0"/>
              </a:spcBef>
              <a:buSzPct val="25000"/>
              <a:buNone/>
            </a:pPr>
            <a:r>
              <a:rPr lang="en-US" sz="2000" b="1" dirty="0">
                <a:solidFill>
                  <a:schemeClr val="dk1"/>
                </a:solidFill>
                <a:latin typeface="Calibri"/>
                <a:ea typeface="Calibri"/>
                <a:cs typeface="Calibri"/>
                <a:sym typeface="Calibri"/>
              </a:rPr>
              <a:t>circuit is insensitive to the changes in the </a:t>
            </a:r>
            <a:r>
              <a:rPr lang="en-US" sz="2000" b="1" dirty="0" err="1">
                <a:solidFill>
                  <a:schemeClr val="dk1"/>
                </a:solidFill>
                <a:latin typeface="Calibri"/>
                <a:ea typeface="Calibri"/>
                <a:cs typeface="Calibri"/>
                <a:sym typeface="Calibri"/>
              </a:rPr>
              <a:t>i</a:t>
            </a:r>
            <a:r>
              <a:rPr lang="en-US" sz="2000" b="1" dirty="0">
                <a:solidFill>
                  <a:schemeClr val="dk1"/>
                </a:solidFill>
                <a:latin typeface="Calibri"/>
                <a:ea typeface="Calibri"/>
                <a:cs typeface="Calibri"/>
                <a:sym typeface="Calibri"/>
              </a:rPr>
              <a:t>/p in this region</a:t>
            </a:r>
          </a:p>
          <a:p>
            <a:pPr marL="0" marR="0" lvl="0" indent="0" algn="ctr" rtl="0">
              <a:spcBef>
                <a:spcPts val="0"/>
              </a:spcBef>
              <a:buSzPct val="25000"/>
              <a:buNone/>
            </a:pPr>
            <a:r>
              <a:rPr lang="en-US" sz="2000" b="1" dirty="0">
                <a:solidFill>
                  <a:srgbClr val="FF0000"/>
                </a:solidFill>
                <a:latin typeface="Calibri"/>
                <a:ea typeface="Calibri"/>
                <a:cs typeface="Calibri"/>
                <a:sym typeface="Calibri"/>
              </a:rPr>
              <a:t>Hysteresis Width</a:t>
            </a:r>
          </a:p>
        </p:txBody>
      </p:sp>
      <p:grpSp>
        <p:nvGrpSpPr>
          <p:cNvPr id="434" name="Shape 434"/>
          <p:cNvGrpSpPr/>
          <p:nvPr/>
        </p:nvGrpSpPr>
        <p:grpSpPr>
          <a:xfrm>
            <a:off x="5486400" y="2209800"/>
            <a:ext cx="3181349" cy="2524124"/>
            <a:chOff x="5486400" y="2209800"/>
            <a:chExt cx="3181349" cy="2524124"/>
          </a:xfrm>
        </p:grpSpPr>
        <p:pic>
          <p:nvPicPr>
            <p:cNvPr id="435" name="Shape 435"/>
            <p:cNvPicPr preferRelativeResize="0"/>
            <p:nvPr/>
          </p:nvPicPr>
          <p:blipFill rotWithShape="1">
            <a:blip r:embed="rId3">
              <a:alphaModFix/>
            </a:blip>
            <a:srcRect/>
            <a:stretch/>
          </p:blipFill>
          <p:spPr>
            <a:xfrm>
              <a:off x="5486400" y="2209800"/>
              <a:ext cx="3181349" cy="2524124"/>
            </a:xfrm>
            <a:prstGeom prst="rect">
              <a:avLst/>
            </a:prstGeom>
            <a:noFill/>
            <a:ln>
              <a:noFill/>
            </a:ln>
          </p:spPr>
        </p:pic>
        <p:sp>
          <p:nvSpPr>
            <p:cNvPr id="436" name="Shape 436"/>
            <p:cNvSpPr txBox="1"/>
            <p:nvPr/>
          </p:nvSpPr>
          <p:spPr>
            <a:xfrm>
              <a:off x="7445324" y="3691596"/>
              <a:ext cx="53339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V</a:t>
              </a:r>
              <a:r>
                <a:rPr lang="en-US" sz="1800" b="1" baseline="-25000">
                  <a:solidFill>
                    <a:schemeClr val="dk1"/>
                  </a:solidFill>
                  <a:latin typeface="Calibri"/>
                  <a:ea typeface="Calibri"/>
                  <a:cs typeface="Calibri"/>
                  <a:sym typeface="Calibri"/>
                </a:rPr>
                <a:t>UT</a:t>
              </a:r>
            </a:p>
          </p:txBody>
        </p:sp>
        <p:sp>
          <p:nvSpPr>
            <p:cNvPr id="437" name="Shape 437"/>
            <p:cNvSpPr txBox="1"/>
            <p:nvPr/>
          </p:nvSpPr>
          <p:spPr>
            <a:xfrm>
              <a:off x="6042076" y="3607187"/>
              <a:ext cx="45720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V</a:t>
              </a:r>
              <a:r>
                <a:rPr lang="en-US" sz="1800" b="1" baseline="-25000">
                  <a:solidFill>
                    <a:schemeClr val="dk1"/>
                  </a:solidFill>
                  <a:latin typeface="Calibri"/>
                  <a:ea typeface="Calibri"/>
                  <a:cs typeface="Calibri"/>
                  <a:sym typeface="Calibri"/>
                </a:rPr>
                <a:t>LT</a:t>
              </a:r>
            </a:p>
          </p:txBody>
        </p:sp>
        <p:sp>
          <p:nvSpPr>
            <p:cNvPr id="438" name="Shape 438"/>
            <p:cNvSpPr txBox="1"/>
            <p:nvPr/>
          </p:nvSpPr>
          <p:spPr>
            <a:xfrm>
              <a:off x="6968196" y="2624796"/>
              <a:ext cx="53339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V</a:t>
              </a:r>
              <a:r>
                <a:rPr lang="en-US" sz="1800" b="1" baseline="-25000">
                  <a:solidFill>
                    <a:schemeClr val="dk1"/>
                  </a:solidFill>
                  <a:latin typeface="Calibri"/>
                  <a:ea typeface="Calibri"/>
                  <a:cs typeface="Calibri"/>
                  <a:sym typeface="Calibri"/>
                </a:rPr>
                <a:t>OH</a:t>
              </a:r>
            </a:p>
          </p:txBody>
        </p:sp>
        <p:sp>
          <p:nvSpPr>
            <p:cNvPr id="439" name="Shape 439"/>
            <p:cNvSpPr txBox="1"/>
            <p:nvPr/>
          </p:nvSpPr>
          <p:spPr>
            <a:xfrm>
              <a:off x="6563756" y="4341051"/>
              <a:ext cx="53339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V</a:t>
              </a:r>
              <a:r>
                <a:rPr lang="en-US" sz="1800" b="1" baseline="-25000">
                  <a:solidFill>
                    <a:schemeClr val="dk1"/>
                  </a:solidFill>
                  <a:latin typeface="Calibri"/>
                  <a:ea typeface="Calibri"/>
                  <a:cs typeface="Calibri"/>
                  <a:sym typeface="Calibri"/>
                </a:rPr>
                <a:t>OL</a:t>
              </a:r>
            </a:p>
          </p:txBody>
        </p:sp>
      </p:grpSp>
      <p:sp>
        <p:nvSpPr>
          <p:cNvPr id="440" name="Shape 440"/>
          <p:cNvSpPr/>
          <p:nvPr/>
        </p:nvSpPr>
        <p:spPr>
          <a:xfrm>
            <a:off x="6629400" y="3886200"/>
            <a:ext cx="685799" cy="1295400"/>
          </a:xfrm>
          <a:prstGeom prst="upArrow">
            <a:avLst>
              <a:gd name="adj1" fmla="val 50000"/>
              <a:gd name="adj2" fmla="val 50000"/>
            </a:avLst>
          </a:prstGeom>
          <a:solidFill>
            <a:schemeClr val="accent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441" name="Shape 441"/>
          <p:cNvPicPr preferRelativeResize="0"/>
          <p:nvPr/>
        </p:nvPicPr>
        <p:blipFill rotWithShape="1">
          <a:blip r:embed="rId4">
            <a:alphaModFix/>
          </a:blip>
          <a:srcRect/>
          <a:stretch/>
        </p:blipFill>
        <p:spPr>
          <a:xfrm>
            <a:off x="1828800" y="4343400"/>
            <a:ext cx="2514599" cy="838199"/>
          </a:xfrm>
          <a:prstGeom prst="rect">
            <a:avLst/>
          </a:prstGeom>
          <a:noFill/>
          <a:ln>
            <a:noFill/>
          </a:ln>
        </p:spPr>
      </p:pic>
      <p:cxnSp>
        <p:nvCxnSpPr>
          <p:cNvPr id="442" name="Shape 442"/>
          <p:cNvCxnSpPr/>
          <p:nvPr/>
        </p:nvCxnSpPr>
        <p:spPr>
          <a:xfrm rot="10800000">
            <a:off x="1505256" y="3901451"/>
            <a:ext cx="685799" cy="609599"/>
          </a:xfrm>
          <a:prstGeom prst="straightConnector1">
            <a:avLst/>
          </a:prstGeom>
          <a:noFill/>
          <a:ln w="28575" cap="flat" cmpd="sng">
            <a:solidFill>
              <a:schemeClr val="dk1"/>
            </a:solidFill>
            <a:prstDash val="solid"/>
            <a:round/>
            <a:headEnd type="none" w="med" len="med"/>
            <a:tailEnd type="stealth" w="lg" len="lg"/>
          </a:ln>
        </p:spPr>
      </p:cxnSp>
      <p:pic>
        <p:nvPicPr>
          <p:cNvPr id="443" name="Shape 443" descr="Image result for schmitt trigger waveform"/>
          <p:cNvPicPr preferRelativeResize="0"/>
          <p:nvPr/>
        </p:nvPicPr>
        <p:blipFill rotWithShape="1">
          <a:blip r:embed="rId5">
            <a:alphaModFix/>
          </a:blip>
          <a:srcRect/>
          <a:stretch/>
        </p:blipFill>
        <p:spPr>
          <a:xfrm>
            <a:off x="5105400" y="1676400"/>
            <a:ext cx="3752849" cy="3429001"/>
          </a:xfrm>
          <a:prstGeom prst="rect">
            <a:avLst/>
          </a:prstGeom>
          <a:noFill/>
          <a:ln>
            <a:noFill/>
          </a:ln>
        </p:spPr>
      </p:pic>
      <p:grpSp>
        <p:nvGrpSpPr>
          <p:cNvPr id="444" name="Shape 444"/>
          <p:cNvGrpSpPr/>
          <p:nvPr/>
        </p:nvGrpSpPr>
        <p:grpSpPr>
          <a:xfrm>
            <a:off x="762000" y="2400300"/>
            <a:ext cx="3990975" cy="2800349"/>
            <a:chOff x="762000" y="2400300"/>
            <a:chExt cx="3990975" cy="2800349"/>
          </a:xfrm>
        </p:grpSpPr>
        <p:pic>
          <p:nvPicPr>
            <p:cNvPr id="445" name="Shape 445"/>
            <p:cNvPicPr preferRelativeResize="0"/>
            <p:nvPr/>
          </p:nvPicPr>
          <p:blipFill rotWithShape="1">
            <a:blip r:embed="rId6">
              <a:alphaModFix/>
            </a:blip>
            <a:srcRect/>
            <a:stretch/>
          </p:blipFill>
          <p:spPr>
            <a:xfrm>
              <a:off x="762000" y="2590800"/>
              <a:ext cx="3990975" cy="2609849"/>
            </a:xfrm>
            <a:prstGeom prst="rect">
              <a:avLst/>
            </a:prstGeom>
            <a:noFill/>
            <a:ln>
              <a:noFill/>
            </a:ln>
          </p:spPr>
        </p:pic>
        <p:cxnSp>
          <p:nvCxnSpPr>
            <p:cNvPr id="446" name="Shape 446"/>
            <p:cNvCxnSpPr/>
            <p:nvPr/>
          </p:nvCxnSpPr>
          <p:spPr>
            <a:xfrm>
              <a:off x="2590800" y="2400300"/>
              <a:ext cx="0" cy="457200"/>
            </a:xfrm>
            <a:prstGeom prst="straightConnector1">
              <a:avLst/>
            </a:prstGeom>
            <a:noFill/>
            <a:ln w="28575" cap="flat" cmpd="sng">
              <a:solidFill>
                <a:schemeClr val="dk1"/>
              </a:solidFill>
              <a:prstDash val="solid"/>
              <a:round/>
              <a:headEnd type="none" w="med" len="med"/>
              <a:tailEnd type="none" w="med" len="med"/>
            </a:ln>
          </p:spPr>
        </p:cxnSp>
        <p:cxnSp>
          <p:nvCxnSpPr>
            <p:cNvPr id="447" name="Shape 447"/>
            <p:cNvCxnSpPr/>
            <p:nvPr/>
          </p:nvCxnSpPr>
          <p:spPr>
            <a:xfrm>
              <a:off x="2590800" y="3257550"/>
              <a:ext cx="0" cy="457200"/>
            </a:xfrm>
            <a:prstGeom prst="straightConnector1">
              <a:avLst/>
            </a:prstGeom>
            <a:noFill/>
            <a:ln w="28575" cap="flat" cmpd="sng">
              <a:solidFill>
                <a:schemeClr val="dk1"/>
              </a:solidFill>
              <a:prstDash val="solid"/>
              <a:round/>
              <a:headEnd type="none" w="med" len="med"/>
              <a:tailEnd type="none" w="med" len="med"/>
            </a:ln>
          </p:spPr>
        </p:cxnSp>
      </p:grpSp>
      <p:sp>
        <p:nvSpPr>
          <p:cNvPr id="20" name="Shape 432"/>
          <p:cNvSpPr txBox="1">
            <a:spLocks/>
          </p:cNvSpPr>
          <p:nvPr/>
        </p:nvSpPr>
        <p:spPr bwMode="auto">
          <a:xfrm>
            <a:off x="1295400" y="5600699"/>
            <a:ext cx="1828800" cy="396250"/>
          </a:xfrm>
          <a:prstGeom prst="rect">
            <a:avLst/>
          </a:prstGeom>
          <a:noFill/>
          <a:ln w="9525">
            <a:noFill/>
            <a:miter lim="800000"/>
            <a:headEnd/>
            <a:tailEnd/>
          </a:ln>
        </p:spPr>
        <p:txBody>
          <a:bodyPr vert="horz" wrap="square" lIns="91425" tIns="45700" rIns="91425" bIns="45700" numCol="1" anchor="ctr" anchorCtr="0" compatLnSpc="1">
            <a:prstTxWarp prst="textNoShape">
              <a:avLst/>
            </a:prstTxWarp>
            <a:noAutofit/>
          </a:bodyPr>
          <a:lst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defRPr>
            </a:lvl2pPr>
            <a:lvl3pPr algn="l" rtl="0" eaLnBrk="1" fontAlgn="base" hangingPunct="1">
              <a:spcBef>
                <a:spcPct val="0"/>
              </a:spcBef>
              <a:spcAft>
                <a:spcPct val="0"/>
              </a:spcAft>
              <a:defRPr sz="5000">
                <a:solidFill>
                  <a:schemeClr val="tx2"/>
                </a:solidFill>
                <a:latin typeface="Calibri" pitchFamily="34" charset="0"/>
              </a:defRPr>
            </a:lvl3pPr>
            <a:lvl4pPr algn="l" rtl="0" eaLnBrk="1" fontAlgn="base" hangingPunct="1">
              <a:spcBef>
                <a:spcPct val="0"/>
              </a:spcBef>
              <a:spcAft>
                <a:spcPct val="0"/>
              </a:spcAft>
              <a:defRPr sz="5000">
                <a:solidFill>
                  <a:schemeClr val="tx2"/>
                </a:solidFill>
                <a:latin typeface="Calibri" pitchFamily="34" charset="0"/>
              </a:defRPr>
            </a:lvl4pPr>
            <a:lvl5pPr algn="l" rtl="0" eaLnBrk="1" fontAlgn="base" hangingPunct="1">
              <a:spcBef>
                <a:spcPct val="0"/>
              </a:spcBef>
              <a:spcAft>
                <a:spcPct val="0"/>
              </a:spcAft>
              <a:defRPr sz="5000">
                <a:solidFill>
                  <a:schemeClr val="tx2"/>
                </a:solidFill>
                <a:latin typeface="Calibri" pitchFamily="34" charset="0"/>
              </a:defRPr>
            </a:lvl5pPr>
            <a:lvl6pPr marL="457200" algn="l" rtl="0" eaLnBrk="1" fontAlgn="base" hangingPunct="1">
              <a:spcBef>
                <a:spcPct val="0"/>
              </a:spcBef>
              <a:spcAft>
                <a:spcPct val="0"/>
              </a:spcAft>
              <a:defRPr sz="5000">
                <a:solidFill>
                  <a:schemeClr val="tx2"/>
                </a:solidFill>
                <a:latin typeface="Calibri" pitchFamily="34" charset="0"/>
              </a:defRPr>
            </a:lvl6pPr>
            <a:lvl7pPr marL="914400" algn="l" rtl="0" eaLnBrk="1" fontAlgn="base" hangingPunct="1">
              <a:spcBef>
                <a:spcPct val="0"/>
              </a:spcBef>
              <a:spcAft>
                <a:spcPct val="0"/>
              </a:spcAft>
              <a:defRPr sz="5000">
                <a:solidFill>
                  <a:schemeClr val="tx2"/>
                </a:solidFill>
                <a:latin typeface="Calibri" pitchFamily="34" charset="0"/>
              </a:defRPr>
            </a:lvl7pPr>
            <a:lvl8pPr marL="1371600" algn="l" rtl="0" eaLnBrk="1" fontAlgn="base" hangingPunct="1">
              <a:spcBef>
                <a:spcPct val="0"/>
              </a:spcBef>
              <a:spcAft>
                <a:spcPct val="0"/>
              </a:spcAft>
              <a:defRPr sz="5000">
                <a:solidFill>
                  <a:schemeClr val="tx2"/>
                </a:solidFill>
                <a:latin typeface="Calibri" pitchFamily="34" charset="0"/>
              </a:defRPr>
            </a:lvl8pPr>
            <a:lvl9pPr marL="1828800" algn="l" rtl="0" eaLnBrk="1" fontAlgn="base" hangingPunct="1">
              <a:spcBef>
                <a:spcPct val="0"/>
              </a:spcBef>
              <a:spcAft>
                <a:spcPct val="0"/>
              </a:spcAft>
              <a:defRPr sz="5000">
                <a:solidFill>
                  <a:schemeClr val="tx2"/>
                </a:solidFill>
                <a:latin typeface="Calibri" pitchFamily="34" charset="0"/>
              </a:defRPr>
            </a:lvl9pPr>
          </a:lstStyle>
          <a:p>
            <a:pPr algn="ctr">
              <a:spcBef>
                <a:spcPts val="0"/>
              </a:spcBef>
              <a:buClr>
                <a:srgbClr val="C00000"/>
              </a:buClr>
              <a:buSzPct val="25000"/>
              <a:buFont typeface="Calibri"/>
              <a:buNone/>
            </a:pPr>
            <a:r>
              <a:rPr lang="en-US" sz="2400" dirty="0" smtClean="0">
                <a:solidFill>
                  <a:schemeClr val="tx1"/>
                </a:solidFill>
                <a:latin typeface="Calibri"/>
                <a:ea typeface="Calibri"/>
                <a:cs typeface="Calibri"/>
                <a:sym typeface="Calibri"/>
              </a:rPr>
              <a:t>Figure 2</a:t>
            </a:r>
            <a:r>
              <a:rPr lang="en-US" sz="4400" dirty="0" smtClean="0">
                <a:solidFill>
                  <a:srgbClr val="C00000"/>
                </a:solidFill>
                <a:latin typeface="Calibri"/>
                <a:ea typeface="Calibri"/>
                <a:cs typeface="Calibri"/>
                <a:sym typeface="Calibri"/>
              </a:rPr>
              <a:t> </a:t>
            </a:r>
            <a:endParaRPr lang="en-US" sz="4400" dirty="0">
              <a:solidFill>
                <a:srgbClr val="C00000"/>
              </a:solidFill>
              <a:latin typeface="Calibri"/>
              <a:ea typeface="Calibri"/>
              <a:cs typeface="Calibri"/>
              <a:sym typeface="Calibri"/>
            </a:endParaRPr>
          </a:p>
        </p:txBody>
      </p:sp>
      <p:sp>
        <p:nvSpPr>
          <p:cNvPr id="21" name="Shape 432"/>
          <p:cNvSpPr txBox="1">
            <a:spLocks/>
          </p:cNvSpPr>
          <p:nvPr/>
        </p:nvSpPr>
        <p:spPr bwMode="auto">
          <a:xfrm>
            <a:off x="152400" y="427038"/>
            <a:ext cx="8229600" cy="1143000"/>
          </a:xfrm>
          <a:prstGeom prst="rect">
            <a:avLst/>
          </a:prstGeom>
          <a:noFill/>
          <a:ln w="9525">
            <a:noFill/>
            <a:miter lim="800000"/>
            <a:headEnd/>
            <a:tailEnd/>
          </a:ln>
        </p:spPr>
        <p:txBody>
          <a:bodyPr vert="horz" wrap="square" lIns="91425" tIns="45700" rIns="91425" bIns="45700" numCol="1" anchor="ctr" anchorCtr="0" compatLnSpc="1">
            <a:prstTxWarp prst="textNoShape">
              <a:avLst/>
            </a:prstTxWarp>
            <a:noAutofit/>
          </a:bodyPr>
          <a:lst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defRPr>
            </a:lvl2pPr>
            <a:lvl3pPr algn="l" rtl="0" eaLnBrk="1" fontAlgn="base" hangingPunct="1">
              <a:spcBef>
                <a:spcPct val="0"/>
              </a:spcBef>
              <a:spcAft>
                <a:spcPct val="0"/>
              </a:spcAft>
              <a:defRPr sz="5000">
                <a:solidFill>
                  <a:schemeClr val="tx2"/>
                </a:solidFill>
                <a:latin typeface="Calibri" pitchFamily="34" charset="0"/>
              </a:defRPr>
            </a:lvl3pPr>
            <a:lvl4pPr algn="l" rtl="0" eaLnBrk="1" fontAlgn="base" hangingPunct="1">
              <a:spcBef>
                <a:spcPct val="0"/>
              </a:spcBef>
              <a:spcAft>
                <a:spcPct val="0"/>
              </a:spcAft>
              <a:defRPr sz="5000">
                <a:solidFill>
                  <a:schemeClr val="tx2"/>
                </a:solidFill>
                <a:latin typeface="Calibri" pitchFamily="34" charset="0"/>
              </a:defRPr>
            </a:lvl4pPr>
            <a:lvl5pPr algn="l" rtl="0" eaLnBrk="1" fontAlgn="base" hangingPunct="1">
              <a:spcBef>
                <a:spcPct val="0"/>
              </a:spcBef>
              <a:spcAft>
                <a:spcPct val="0"/>
              </a:spcAft>
              <a:defRPr sz="5000">
                <a:solidFill>
                  <a:schemeClr val="tx2"/>
                </a:solidFill>
                <a:latin typeface="Calibri" pitchFamily="34" charset="0"/>
              </a:defRPr>
            </a:lvl5pPr>
            <a:lvl6pPr marL="457200" algn="l" rtl="0" eaLnBrk="1" fontAlgn="base" hangingPunct="1">
              <a:spcBef>
                <a:spcPct val="0"/>
              </a:spcBef>
              <a:spcAft>
                <a:spcPct val="0"/>
              </a:spcAft>
              <a:defRPr sz="5000">
                <a:solidFill>
                  <a:schemeClr val="tx2"/>
                </a:solidFill>
                <a:latin typeface="Calibri" pitchFamily="34" charset="0"/>
              </a:defRPr>
            </a:lvl6pPr>
            <a:lvl7pPr marL="914400" algn="l" rtl="0" eaLnBrk="1" fontAlgn="base" hangingPunct="1">
              <a:spcBef>
                <a:spcPct val="0"/>
              </a:spcBef>
              <a:spcAft>
                <a:spcPct val="0"/>
              </a:spcAft>
              <a:defRPr sz="5000">
                <a:solidFill>
                  <a:schemeClr val="tx2"/>
                </a:solidFill>
                <a:latin typeface="Calibri" pitchFamily="34" charset="0"/>
              </a:defRPr>
            </a:lvl7pPr>
            <a:lvl8pPr marL="1371600" algn="l" rtl="0" eaLnBrk="1" fontAlgn="base" hangingPunct="1">
              <a:spcBef>
                <a:spcPct val="0"/>
              </a:spcBef>
              <a:spcAft>
                <a:spcPct val="0"/>
              </a:spcAft>
              <a:defRPr sz="5000">
                <a:solidFill>
                  <a:schemeClr val="tx2"/>
                </a:solidFill>
                <a:latin typeface="Calibri" pitchFamily="34" charset="0"/>
              </a:defRPr>
            </a:lvl8pPr>
            <a:lvl9pPr marL="1828800" algn="l" rtl="0" eaLnBrk="1" fontAlgn="base" hangingPunct="1">
              <a:spcBef>
                <a:spcPct val="0"/>
              </a:spcBef>
              <a:spcAft>
                <a:spcPct val="0"/>
              </a:spcAft>
              <a:defRPr sz="5000">
                <a:solidFill>
                  <a:schemeClr val="tx2"/>
                </a:solidFill>
                <a:latin typeface="Calibri" pitchFamily="34" charset="0"/>
              </a:defRPr>
            </a:lvl9pPr>
          </a:lstStyle>
          <a:p>
            <a:pPr>
              <a:spcBef>
                <a:spcPts val="0"/>
              </a:spcBef>
              <a:buClr>
                <a:srgbClr val="C00000"/>
              </a:buClr>
              <a:buSzPct val="25000"/>
              <a:buFont typeface="Calibri"/>
              <a:buNone/>
            </a:pPr>
            <a:r>
              <a:rPr lang="en-US" sz="4400" dirty="0" smtClean="0">
                <a:solidFill>
                  <a:schemeClr val="accent2">
                    <a:lumMod val="75000"/>
                  </a:schemeClr>
                </a:solidFill>
                <a:latin typeface="Calibri"/>
                <a:ea typeface="Calibri"/>
                <a:cs typeface="Calibri"/>
                <a:sym typeface="Calibri"/>
              </a:rPr>
              <a:t>Schmitt Triggers</a:t>
            </a:r>
            <a:endParaRPr lang="en-US" sz="4400" dirty="0">
              <a:solidFill>
                <a:schemeClr val="accent2">
                  <a:lumMod val="75000"/>
                </a:schemeClr>
              </a:solidFill>
              <a:latin typeface="Calibri"/>
              <a:ea typeface="Calibri"/>
              <a:cs typeface="Calibri"/>
              <a:sym typeface="Calibri"/>
            </a:endParaRPr>
          </a:p>
        </p:txBody>
      </p:sp>
      <p:sp>
        <p:nvSpPr>
          <p:cNvPr id="22" name="Shape 432"/>
          <p:cNvSpPr txBox="1">
            <a:spLocks/>
          </p:cNvSpPr>
          <p:nvPr/>
        </p:nvSpPr>
        <p:spPr bwMode="auto">
          <a:xfrm>
            <a:off x="4947107" y="4862783"/>
            <a:ext cx="1844040" cy="396250"/>
          </a:xfrm>
          <a:prstGeom prst="rect">
            <a:avLst/>
          </a:prstGeom>
          <a:noFill/>
          <a:ln w="9525">
            <a:noFill/>
            <a:miter lim="800000"/>
            <a:headEnd/>
            <a:tailEnd/>
          </a:ln>
        </p:spPr>
        <p:txBody>
          <a:bodyPr vert="horz" wrap="square" lIns="91425" tIns="45700" rIns="91425" bIns="45700" numCol="1" anchor="ctr" anchorCtr="0" compatLnSpc="1">
            <a:prstTxWarp prst="textNoShape">
              <a:avLst/>
            </a:prstTxWarp>
            <a:noAutofit/>
          </a:bodyPr>
          <a:lst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defRPr>
            </a:lvl2pPr>
            <a:lvl3pPr algn="l" rtl="0" eaLnBrk="1" fontAlgn="base" hangingPunct="1">
              <a:spcBef>
                <a:spcPct val="0"/>
              </a:spcBef>
              <a:spcAft>
                <a:spcPct val="0"/>
              </a:spcAft>
              <a:defRPr sz="5000">
                <a:solidFill>
                  <a:schemeClr val="tx2"/>
                </a:solidFill>
                <a:latin typeface="Calibri" pitchFamily="34" charset="0"/>
              </a:defRPr>
            </a:lvl3pPr>
            <a:lvl4pPr algn="l" rtl="0" eaLnBrk="1" fontAlgn="base" hangingPunct="1">
              <a:spcBef>
                <a:spcPct val="0"/>
              </a:spcBef>
              <a:spcAft>
                <a:spcPct val="0"/>
              </a:spcAft>
              <a:defRPr sz="5000">
                <a:solidFill>
                  <a:schemeClr val="tx2"/>
                </a:solidFill>
                <a:latin typeface="Calibri" pitchFamily="34" charset="0"/>
              </a:defRPr>
            </a:lvl4pPr>
            <a:lvl5pPr algn="l" rtl="0" eaLnBrk="1" fontAlgn="base" hangingPunct="1">
              <a:spcBef>
                <a:spcPct val="0"/>
              </a:spcBef>
              <a:spcAft>
                <a:spcPct val="0"/>
              </a:spcAft>
              <a:defRPr sz="5000">
                <a:solidFill>
                  <a:schemeClr val="tx2"/>
                </a:solidFill>
                <a:latin typeface="Calibri" pitchFamily="34" charset="0"/>
              </a:defRPr>
            </a:lvl5pPr>
            <a:lvl6pPr marL="457200" algn="l" rtl="0" eaLnBrk="1" fontAlgn="base" hangingPunct="1">
              <a:spcBef>
                <a:spcPct val="0"/>
              </a:spcBef>
              <a:spcAft>
                <a:spcPct val="0"/>
              </a:spcAft>
              <a:defRPr sz="5000">
                <a:solidFill>
                  <a:schemeClr val="tx2"/>
                </a:solidFill>
                <a:latin typeface="Calibri" pitchFamily="34" charset="0"/>
              </a:defRPr>
            </a:lvl6pPr>
            <a:lvl7pPr marL="914400" algn="l" rtl="0" eaLnBrk="1" fontAlgn="base" hangingPunct="1">
              <a:spcBef>
                <a:spcPct val="0"/>
              </a:spcBef>
              <a:spcAft>
                <a:spcPct val="0"/>
              </a:spcAft>
              <a:defRPr sz="5000">
                <a:solidFill>
                  <a:schemeClr val="tx2"/>
                </a:solidFill>
                <a:latin typeface="Calibri" pitchFamily="34" charset="0"/>
              </a:defRPr>
            </a:lvl7pPr>
            <a:lvl8pPr marL="1371600" algn="l" rtl="0" eaLnBrk="1" fontAlgn="base" hangingPunct="1">
              <a:spcBef>
                <a:spcPct val="0"/>
              </a:spcBef>
              <a:spcAft>
                <a:spcPct val="0"/>
              </a:spcAft>
              <a:defRPr sz="5000">
                <a:solidFill>
                  <a:schemeClr val="tx2"/>
                </a:solidFill>
                <a:latin typeface="Calibri" pitchFamily="34" charset="0"/>
              </a:defRPr>
            </a:lvl8pPr>
            <a:lvl9pPr marL="1828800" algn="l" rtl="0" eaLnBrk="1" fontAlgn="base" hangingPunct="1">
              <a:spcBef>
                <a:spcPct val="0"/>
              </a:spcBef>
              <a:spcAft>
                <a:spcPct val="0"/>
              </a:spcAft>
              <a:defRPr sz="5000">
                <a:solidFill>
                  <a:schemeClr val="tx2"/>
                </a:solidFill>
                <a:latin typeface="Calibri" pitchFamily="34" charset="0"/>
              </a:defRPr>
            </a:lvl9pPr>
          </a:lstStyle>
          <a:p>
            <a:pPr algn="ctr">
              <a:spcBef>
                <a:spcPts val="0"/>
              </a:spcBef>
              <a:buClr>
                <a:srgbClr val="C00000"/>
              </a:buClr>
              <a:buSzPct val="25000"/>
              <a:buFont typeface="Calibri"/>
              <a:buNone/>
            </a:pPr>
            <a:r>
              <a:rPr lang="en-US" sz="2400" dirty="0" smtClean="0">
                <a:solidFill>
                  <a:schemeClr val="tx1"/>
                </a:solidFill>
                <a:latin typeface="Calibri"/>
                <a:ea typeface="Calibri"/>
                <a:cs typeface="Calibri"/>
                <a:sym typeface="Calibri"/>
              </a:rPr>
              <a:t>Figure 3</a:t>
            </a:r>
            <a:r>
              <a:rPr lang="en-US" sz="4400" dirty="0" smtClean="0">
                <a:solidFill>
                  <a:srgbClr val="C00000"/>
                </a:solidFill>
                <a:latin typeface="Calibri"/>
                <a:ea typeface="Calibri"/>
                <a:cs typeface="Calibri"/>
                <a:sym typeface="Calibri"/>
              </a:rPr>
              <a:t> </a:t>
            </a:r>
            <a:endParaRPr lang="en-US" sz="4400" dirty="0">
              <a:solidFill>
                <a:srgbClr val="C00000"/>
              </a:solidFill>
              <a:latin typeface="Calibri"/>
              <a:ea typeface="Calibri"/>
              <a:cs typeface="Calibri"/>
              <a:sym typeface="Calibri"/>
            </a:endParaRPr>
          </a:p>
        </p:txBody>
      </p:sp>
    </p:spTree>
    <p:extLst>
      <p:ext uri="{BB962C8B-B14F-4D97-AF65-F5344CB8AC3E}">
        <p14:creationId xmlns:p14="http://schemas.microsoft.com/office/powerpoint/2010/main" val="17032965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781050"/>
          </a:xfrm>
        </p:spPr>
        <p:txBody>
          <a:bodyPr/>
          <a:lstStyle/>
          <a:p>
            <a:r>
              <a:rPr lang="en-US" sz="2800" dirty="0" smtClean="0"/>
              <a:t>Hysteresis Loop (Transfer Characteristics)</a:t>
            </a:r>
            <a:endParaRPr lang="en-US" sz="2800" dirty="0"/>
          </a:p>
        </p:txBody>
      </p:sp>
      <p:pic>
        <p:nvPicPr>
          <p:cNvPr id="7" name="Content Placeholder 6"/>
          <p:cNvPicPr>
            <a:picLocks noGrp="1" noChangeAspect="1"/>
          </p:cNvPicPr>
          <p:nvPr>
            <p:ph idx="1"/>
          </p:nvPr>
        </p:nvPicPr>
        <p:blipFill>
          <a:blip r:embed="rId2"/>
          <a:stretch>
            <a:fillRect/>
          </a:stretch>
        </p:blipFill>
        <p:spPr>
          <a:xfrm>
            <a:off x="2645279" y="2667000"/>
            <a:ext cx="2955421" cy="2243931"/>
          </a:xfrm>
          <a:prstGeom prst="rect">
            <a:avLst/>
          </a:prstGeom>
        </p:spPr>
      </p:pic>
      <p:sp>
        <p:nvSpPr>
          <p:cNvPr id="4" name="Date Placeholder 3"/>
          <p:cNvSpPr>
            <a:spLocks noGrp="1"/>
          </p:cNvSpPr>
          <p:nvPr>
            <p:ph type="dt" sz="half" idx="10"/>
          </p:nvPr>
        </p:nvSpPr>
        <p:spPr/>
        <p:txBody>
          <a:bodyPr/>
          <a:lstStyle/>
          <a:p>
            <a:pPr>
              <a:defRPr/>
            </a:pPr>
            <a:fld id="{97848844-4FE2-42FB-8D8C-A1971F3E9FF5}" type="datetime1">
              <a:rPr lang="en-US" smtClean="0"/>
              <a:pPr>
                <a:defRPr/>
              </a:pPr>
              <a:t>06/10/2022</a:t>
            </a:fld>
            <a:endParaRPr lang="en-US"/>
          </a:p>
        </p:txBody>
      </p:sp>
      <p:sp>
        <p:nvSpPr>
          <p:cNvPr id="6" name="Slide Number Placeholder 5"/>
          <p:cNvSpPr>
            <a:spLocks noGrp="1"/>
          </p:cNvSpPr>
          <p:nvPr>
            <p:ph type="sldNum" sz="quarter" idx="12"/>
          </p:nvPr>
        </p:nvSpPr>
        <p:spPr/>
        <p:txBody>
          <a:bodyPr/>
          <a:lstStyle/>
          <a:p>
            <a:pPr>
              <a:defRPr/>
            </a:pPr>
            <a:fld id="{4E3BD9CB-D500-4424-ABE4-805D2A0068AA}" type="slidenum">
              <a:rPr lang="en-US" smtClean="0"/>
              <a:pPr>
                <a:defRPr/>
              </a:pPr>
              <a:t>29</a:t>
            </a:fld>
            <a:endParaRPr lang="en-US"/>
          </a:p>
        </p:txBody>
      </p:sp>
      <p:sp>
        <p:nvSpPr>
          <p:cNvPr id="8" name="Rectangle 7"/>
          <p:cNvSpPr/>
          <p:nvPr/>
        </p:nvSpPr>
        <p:spPr>
          <a:xfrm>
            <a:off x="2286000" y="4892643"/>
            <a:ext cx="4572000" cy="369332"/>
          </a:xfrm>
          <a:prstGeom prst="rect">
            <a:avLst/>
          </a:prstGeom>
        </p:spPr>
        <p:txBody>
          <a:bodyPr>
            <a:spAutoFit/>
          </a:bodyPr>
          <a:lstStyle/>
          <a:p>
            <a:r>
              <a:rPr lang="en-US" smtClean="0"/>
              <a:t>Figure 4</a:t>
            </a:r>
            <a:endParaRPr lang="en-US" dirty="0"/>
          </a:p>
        </p:txBody>
      </p:sp>
    </p:spTree>
    <p:extLst>
      <p:ext uri="{BB962C8B-B14F-4D97-AF65-F5344CB8AC3E}">
        <p14:creationId xmlns:p14="http://schemas.microsoft.com/office/powerpoint/2010/main" val="1979610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457200"/>
          </a:xfrm>
        </p:spPr>
        <p:txBody>
          <a:bodyPr>
            <a:normAutofit fontScale="90000"/>
          </a:bodyPr>
          <a:lstStyle/>
          <a:p>
            <a:r>
              <a:rPr lang="en-US" sz="4000" dirty="0" smtClean="0"/>
              <a:t>Lesson Plan</a:t>
            </a:r>
            <a:endParaRPr lang="en-US" sz="4000" dirty="0"/>
          </a:p>
        </p:txBody>
      </p:sp>
      <p:graphicFrame>
        <p:nvGraphicFramePr>
          <p:cNvPr id="5" name="Content Placeholder 6"/>
          <p:cNvGraphicFramePr>
            <a:graphicFrameLocks noGrp="1"/>
          </p:cNvGraphicFramePr>
          <p:nvPr>
            <p:ph idx="1"/>
            <p:extLst>
              <p:ext uri="{D42A27DB-BD31-4B8C-83A1-F6EECF244321}">
                <p14:modId xmlns:p14="http://schemas.microsoft.com/office/powerpoint/2010/main" val="3469956035"/>
              </p:ext>
            </p:extLst>
          </p:nvPr>
        </p:nvGraphicFramePr>
        <p:xfrm>
          <a:off x="228600" y="914402"/>
          <a:ext cx="8763000" cy="4639136"/>
        </p:xfrm>
        <a:graphic>
          <a:graphicData uri="http://schemas.openxmlformats.org/drawingml/2006/table">
            <a:tbl>
              <a:tblPr firstRow="1" bandRow="1">
                <a:tableStyleId>{5C22544A-7EE6-4342-B048-85BDC9FD1C3A}</a:tableStyleId>
              </a:tblPr>
              <a:tblGrid>
                <a:gridCol w="4419600"/>
                <a:gridCol w="3048000"/>
                <a:gridCol w="1295400"/>
              </a:tblGrid>
              <a:tr h="457198">
                <a:tc>
                  <a:txBody>
                    <a:bodyPr/>
                    <a:lstStyle/>
                    <a:p>
                      <a:pPr algn="ctr" fontAlgn="ctr"/>
                      <a:r>
                        <a:rPr lang="en-US" sz="2000" b="1" i="0" u="none" strike="noStrike" dirty="0">
                          <a:solidFill>
                            <a:srgbClr val="000000"/>
                          </a:solidFill>
                          <a:effectLst/>
                          <a:latin typeface="Times New Roman"/>
                        </a:rPr>
                        <a:t>Topic</a:t>
                      </a:r>
                    </a:p>
                  </a:txBody>
                  <a:tcPr marL="9525" marR="9525" marT="9525" marB="0" anchor="ctr"/>
                </a:tc>
                <a:tc>
                  <a:txBody>
                    <a:bodyPr/>
                    <a:lstStyle/>
                    <a:p>
                      <a:pPr algn="ctr" fontAlgn="ctr"/>
                      <a:r>
                        <a:rPr lang="en-US" sz="2000" b="1" i="0" u="none" strike="noStrike" dirty="0">
                          <a:solidFill>
                            <a:srgbClr val="000000"/>
                          </a:solidFill>
                          <a:effectLst/>
                          <a:latin typeface="Times New Roman"/>
                        </a:rPr>
                        <a:t>Sub points</a:t>
                      </a:r>
                    </a:p>
                  </a:txBody>
                  <a:tcPr marL="9525" marR="9525" marT="9525" marB="0" anchor="ctr"/>
                </a:tc>
                <a:tc>
                  <a:txBody>
                    <a:bodyPr/>
                    <a:lstStyle/>
                    <a:p>
                      <a:pPr algn="ctr" fontAlgn="ctr"/>
                      <a:r>
                        <a:rPr lang="en-US" sz="2000" b="1" i="0" u="none" strike="noStrike" dirty="0">
                          <a:solidFill>
                            <a:srgbClr val="000000"/>
                          </a:solidFill>
                          <a:effectLst/>
                          <a:latin typeface="Times New Roman"/>
                        </a:rPr>
                        <a:t>Book-Page Nos.</a:t>
                      </a:r>
                    </a:p>
                  </a:txBody>
                  <a:tcPr marL="9525" marR="9525" marT="9525" marB="0" anchor="ctr"/>
                </a:tc>
              </a:tr>
              <a:tr h="475147">
                <a:tc>
                  <a:txBody>
                    <a:bodyPr/>
                    <a:lstStyle/>
                    <a:p>
                      <a:pPr algn="ctr" fontAlgn="ctr"/>
                      <a:r>
                        <a:rPr lang="en-US" sz="2000" b="0" i="0" u="none" strike="noStrike" dirty="0">
                          <a:solidFill>
                            <a:srgbClr val="000000"/>
                          </a:solidFill>
                          <a:effectLst/>
                          <a:latin typeface="Times New Roman" panose="02020603050405020304" pitchFamily="18" charset="0"/>
                        </a:rPr>
                        <a:t>Voltage Comparator</a:t>
                      </a:r>
                    </a:p>
                  </a:txBody>
                  <a:tcPr marL="9525" marR="9525" marT="9525" marB="0" anchor="ctr"/>
                </a:tc>
                <a:tc>
                  <a:txBody>
                    <a:bodyPr/>
                    <a:lstStyle/>
                    <a:p>
                      <a:r>
                        <a:rPr lang="en-US" dirty="0" err="1" smtClean="0"/>
                        <a:t>Inverting,Non</a:t>
                      </a:r>
                      <a:r>
                        <a:rPr lang="en-US" dirty="0" smtClean="0"/>
                        <a:t> inverting</a:t>
                      </a:r>
                      <a:r>
                        <a:rPr lang="en-US" baseline="0" dirty="0" smtClean="0"/>
                        <a:t> ,</a:t>
                      </a:r>
                      <a:r>
                        <a:rPr lang="en-US" baseline="0" dirty="0" err="1" smtClean="0"/>
                        <a:t>Characteristics,Voltage</a:t>
                      </a:r>
                      <a:r>
                        <a:rPr lang="en-US" baseline="0" dirty="0" smtClean="0"/>
                        <a:t> Limiters</a:t>
                      </a:r>
                      <a:endParaRPr lang="en-US" dirty="0"/>
                    </a:p>
                  </a:txBody>
                  <a:tcPr marL="9525" marR="9525" marT="9525" marB="0" anchor="ctr"/>
                </a:tc>
                <a:tc>
                  <a:txBody>
                    <a:bodyPr/>
                    <a:lstStyle/>
                    <a:p>
                      <a:pPr algn="ctr" fontAlgn="ctr"/>
                      <a:r>
                        <a:rPr lang="en-US" sz="1200" b="0" i="0" u="none" strike="noStrike">
                          <a:solidFill>
                            <a:srgbClr val="000000"/>
                          </a:solidFill>
                          <a:effectLst/>
                          <a:latin typeface="Times New Roman" panose="02020603050405020304" pitchFamily="18" charset="0"/>
                        </a:rPr>
                        <a:t>T1-315</a:t>
                      </a:r>
                    </a:p>
                  </a:txBody>
                  <a:tcPr marL="9525" marR="9525" marT="9525" marB="0" anchor="ctr"/>
                </a:tc>
              </a:tr>
              <a:tr h="633474">
                <a:tc>
                  <a:txBody>
                    <a:bodyPr/>
                    <a:lstStyle/>
                    <a:p>
                      <a:pPr algn="ctr" fontAlgn="ctr"/>
                      <a:r>
                        <a:rPr lang="en-US" sz="2000" b="0" i="0" u="none" strike="noStrike" dirty="0">
                          <a:solidFill>
                            <a:srgbClr val="000000"/>
                          </a:solidFill>
                          <a:effectLst/>
                          <a:latin typeface="Times New Roman" panose="02020603050405020304" pitchFamily="18" charset="0"/>
                        </a:rPr>
                        <a:t>Schmitt Trigger-Inverting</a:t>
                      </a:r>
                    </a:p>
                  </a:txBody>
                  <a:tcPr marL="9525" marR="9525" marT="9525" marB="0" anchor="ctr"/>
                </a:tc>
                <a:tc>
                  <a:txBody>
                    <a:bodyPr/>
                    <a:lstStyle/>
                    <a:p>
                      <a:r>
                        <a:rPr lang="en-US" dirty="0" err="1" smtClean="0"/>
                        <a:t>Working,transfer</a:t>
                      </a:r>
                      <a:r>
                        <a:rPr lang="en-US" baseline="0" dirty="0" smtClean="0"/>
                        <a:t> curve</a:t>
                      </a:r>
                      <a:endParaRPr lang="en-US" dirty="0"/>
                    </a:p>
                  </a:txBody>
                  <a:tcPr marL="9525" marR="9525" marT="9525" marB="0" anchor="ctr"/>
                </a:tc>
                <a:tc>
                  <a:txBody>
                    <a:bodyPr/>
                    <a:lstStyle/>
                    <a:p>
                      <a:pPr algn="ctr" fontAlgn="ctr"/>
                      <a:r>
                        <a:rPr lang="en-US" sz="1200" b="0" i="0" u="none" strike="noStrike" dirty="0">
                          <a:solidFill>
                            <a:srgbClr val="000000"/>
                          </a:solidFill>
                          <a:effectLst/>
                          <a:latin typeface="Times New Roman" panose="02020603050405020304" pitchFamily="18" charset="0"/>
                        </a:rPr>
                        <a:t>T1-317 , </a:t>
                      </a:r>
                      <a:endParaRPr lang="en-US" sz="1200" b="0" i="0" u="none" strike="noStrike" dirty="0" smtClean="0">
                        <a:solidFill>
                          <a:srgbClr val="000000"/>
                        </a:solidFill>
                        <a:effectLst/>
                        <a:latin typeface="Times New Roman" panose="02020603050405020304" pitchFamily="18" charset="0"/>
                      </a:endParaRPr>
                    </a:p>
                    <a:p>
                      <a:pPr algn="ctr" fontAlgn="ctr"/>
                      <a:r>
                        <a:rPr lang="en-US" sz="1200" b="0" i="0" u="none" strike="noStrike" dirty="0" smtClean="0">
                          <a:solidFill>
                            <a:srgbClr val="000000"/>
                          </a:solidFill>
                          <a:effectLst/>
                          <a:latin typeface="Times New Roman" panose="02020603050405020304" pitchFamily="18" charset="0"/>
                        </a:rPr>
                        <a:t>R1-218</a:t>
                      </a:r>
                      <a:endParaRPr lang="en-US" sz="1200" b="0" i="0" u="none" strike="noStrike" dirty="0">
                        <a:solidFill>
                          <a:srgbClr val="000000"/>
                        </a:solidFill>
                        <a:effectLst/>
                        <a:latin typeface="Times New Roman" panose="02020603050405020304" pitchFamily="18" charset="0"/>
                      </a:endParaRPr>
                    </a:p>
                  </a:txBody>
                  <a:tcPr marL="9525" marR="9525" marT="9525" marB="0" anchor="ctr"/>
                </a:tc>
              </a:tr>
              <a:tr h="475147">
                <a:tc>
                  <a:txBody>
                    <a:bodyPr/>
                    <a:lstStyle/>
                    <a:p>
                      <a:pPr algn="ctr" fontAlgn="ctr"/>
                      <a:r>
                        <a:rPr lang="en-US" sz="2000" b="0" i="0" u="none" strike="noStrike" dirty="0">
                          <a:solidFill>
                            <a:srgbClr val="000000"/>
                          </a:solidFill>
                          <a:effectLst/>
                          <a:latin typeface="Times New Roman" panose="02020603050405020304" pitchFamily="18" charset="0"/>
                        </a:rPr>
                        <a:t>Schmitt Trigger-Non-Inverting</a:t>
                      </a:r>
                    </a:p>
                  </a:txBody>
                  <a:tcPr marL="9525" marR="9525" marT="9525" marB="0" anchor="ctr"/>
                </a:tc>
                <a:tc>
                  <a:txBody>
                    <a:bodyPr/>
                    <a:lstStyle/>
                    <a:p>
                      <a:r>
                        <a:rPr lang="en-US" dirty="0" smtClean="0"/>
                        <a:t>Just </a:t>
                      </a:r>
                      <a:r>
                        <a:rPr lang="en-US" dirty="0" err="1" smtClean="0"/>
                        <a:t>explaination</a:t>
                      </a:r>
                      <a:endParaRPr lang="en-US" dirty="0"/>
                    </a:p>
                  </a:txBody>
                  <a:tcPr marL="9525" marR="9525" marT="9525" marB="0" anchor="ctr"/>
                </a:tc>
                <a:tc>
                  <a:txBody>
                    <a:bodyPr/>
                    <a:lstStyle/>
                    <a:p>
                      <a:pPr algn="ctr" fontAlgn="ctr"/>
                      <a:r>
                        <a:rPr lang="en-US" sz="1200" b="0" i="0" u="none" strike="noStrike">
                          <a:solidFill>
                            <a:srgbClr val="000000"/>
                          </a:solidFill>
                          <a:effectLst/>
                          <a:latin typeface="Times New Roman" panose="02020603050405020304" pitchFamily="18" charset="0"/>
                        </a:rPr>
                        <a:t>R1-317</a:t>
                      </a:r>
                    </a:p>
                  </a:txBody>
                  <a:tcPr marL="9525" marR="9525" marT="9525" marB="0" anchor="ctr"/>
                </a:tc>
              </a:tr>
              <a:tr h="475147">
                <a:tc>
                  <a:txBody>
                    <a:bodyPr/>
                    <a:lstStyle/>
                    <a:p>
                      <a:pPr algn="ctr" fontAlgn="ctr"/>
                      <a:r>
                        <a:rPr lang="en-US" sz="2000" b="0" i="0" u="none" strike="noStrike" dirty="0" smtClean="0">
                          <a:solidFill>
                            <a:srgbClr val="000000"/>
                          </a:solidFill>
                          <a:effectLst/>
                          <a:latin typeface="Times New Roman" panose="02020603050405020304" pitchFamily="18" charset="0"/>
                        </a:rPr>
                        <a:t>Voltage </a:t>
                      </a:r>
                      <a:r>
                        <a:rPr lang="en-US" sz="2000" b="0" i="0" u="none" strike="noStrike" dirty="0">
                          <a:solidFill>
                            <a:srgbClr val="000000"/>
                          </a:solidFill>
                          <a:effectLst/>
                          <a:latin typeface="Times New Roman" panose="02020603050405020304" pitchFamily="18" charset="0"/>
                        </a:rPr>
                        <a:t>Limiters</a:t>
                      </a:r>
                    </a:p>
                  </a:txBody>
                  <a:tcPr marL="9525" marR="9525" marT="9525" marB="0" anchor="ctr"/>
                </a:tc>
                <a:tc>
                  <a:txBody>
                    <a:bodyPr/>
                    <a:lstStyle/>
                    <a:p>
                      <a:r>
                        <a:rPr lang="en-US" dirty="0" smtClean="0"/>
                        <a:t>Working</a:t>
                      </a:r>
                      <a:endParaRPr lang="en-US" dirty="0"/>
                    </a:p>
                  </a:txBody>
                  <a:tcPr marL="9525" marR="9525" marT="9525" marB="0" anchor="ctr"/>
                </a:tc>
                <a:tc>
                  <a:txBody>
                    <a:bodyPr/>
                    <a:lstStyle/>
                    <a:p>
                      <a:pPr algn="ctr" fontAlgn="ctr"/>
                      <a:r>
                        <a:rPr lang="en-US" sz="1200" b="0" i="0" u="none" strike="noStrike">
                          <a:solidFill>
                            <a:srgbClr val="000000"/>
                          </a:solidFill>
                          <a:effectLst/>
                          <a:latin typeface="Times New Roman" panose="02020603050405020304" pitchFamily="18" charset="0"/>
                        </a:rPr>
                        <a:t>T1-351</a:t>
                      </a:r>
                    </a:p>
                  </a:txBody>
                  <a:tcPr marL="9525" marR="9525" marT="9525" marB="0" anchor="ctr"/>
                </a:tc>
              </a:tr>
              <a:tr h="939040">
                <a:tc>
                  <a:txBody>
                    <a:bodyPr/>
                    <a:lstStyle/>
                    <a:p>
                      <a:pPr algn="ctr" fontAlgn="ctr"/>
                      <a:r>
                        <a:rPr lang="en-US" sz="2000" b="0" i="0" u="none" strike="noStrike" dirty="0">
                          <a:solidFill>
                            <a:srgbClr val="000000"/>
                          </a:solidFill>
                          <a:effectLst/>
                          <a:latin typeface="Times New Roman" panose="02020603050405020304" pitchFamily="18" charset="0"/>
                        </a:rPr>
                        <a:t>Precision </a:t>
                      </a:r>
                      <a:r>
                        <a:rPr lang="en-US" sz="2000" b="0" i="0" u="none" strike="noStrike" dirty="0" err="1">
                          <a:solidFill>
                            <a:srgbClr val="000000"/>
                          </a:solidFill>
                          <a:effectLst/>
                          <a:latin typeface="Times New Roman" panose="02020603050405020304" pitchFamily="18" charset="0"/>
                        </a:rPr>
                        <a:t>Rectifier,Half</a:t>
                      </a:r>
                      <a:r>
                        <a:rPr lang="en-US" sz="2000" b="0" i="0" u="none" strike="noStrike" dirty="0">
                          <a:solidFill>
                            <a:srgbClr val="000000"/>
                          </a:solidFill>
                          <a:effectLst/>
                          <a:latin typeface="Times New Roman" panose="02020603050405020304" pitchFamily="18" charset="0"/>
                        </a:rPr>
                        <a:t> wave</a:t>
                      </a:r>
                    </a:p>
                  </a:txBody>
                  <a:tcPr marL="9525" marR="9525" marT="9525" marB="0" anchor="ctr"/>
                </a:tc>
                <a:tc>
                  <a:txBody>
                    <a:bodyPr/>
                    <a:lstStyle/>
                    <a:p>
                      <a:r>
                        <a:rPr lang="en-US" dirty="0" smtClean="0"/>
                        <a:t>Saturating</a:t>
                      </a:r>
                      <a:r>
                        <a:rPr lang="en-US" baseline="0" dirty="0" smtClean="0"/>
                        <a:t> and non saturating w</a:t>
                      </a:r>
                      <a:r>
                        <a:rPr lang="en-US" dirty="0" smtClean="0"/>
                        <a:t>orking ,waveforms,</a:t>
                      </a:r>
                      <a:endParaRPr lang="en-US" dirty="0"/>
                    </a:p>
                  </a:txBody>
                  <a:tcPr marL="9525" marR="9525" marT="9525" marB="0" anchor="ctr"/>
                </a:tc>
                <a:tc>
                  <a:txBody>
                    <a:bodyPr/>
                    <a:lstStyle/>
                    <a:p>
                      <a:pPr algn="ctr" fontAlgn="ctr"/>
                      <a:r>
                        <a:rPr lang="en-US" sz="1200" b="0" i="0" u="none" strike="noStrike" dirty="0">
                          <a:solidFill>
                            <a:srgbClr val="000000"/>
                          </a:solidFill>
                          <a:effectLst/>
                          <a:latin typeface="Times New Roman" panose="02020603050405020304" pitchFamily="18" charset="0"/>
                        </a:rPr>
                        <a:t>T1-240,    </a:t>
                      </a:r>
                      <a:endParaRPr lang="en-US" sz="1200" b="0" i="0" u="none" strike="noStrike" dirty="0" smtClean="0">
                        <a:solidFill>
                          <a:srgbClr val="000000"/>
                        </a:solidFill>
                        <a:effectLst/>
                        <a:latin typeface="Times New Roman" panose="02020603050405020304" pitchFamily="18" charset="0"/>
                      </a:endParaRPr>
                    </a:p>
                    <a:p>
                      <a:pPr algn="ctr" fontAlgn="ctr"/>
                      <a:r>
                        <a:rPr lang="en-US" sz="1200" b="0" i="0" u="none" strike="noStrike" dirty="0" smtClean="0">
                          <a:solidFill>
                            <a:srgbClr val="000000"/>
                          </a:solidFill>
                          <a:effectLst/>
                          <a:latin typeface="Times New Roman" panose="02020603050405020304" pitchFamily="18" charset="0"/>
                        </a:rPr>
                        <a:t>R1-163</a:t>
                      </a:r>
                      <a:endParaRPr lang="en-US" sz="1200" b="0" i="0" u="none" strike="noStrike" dirty="0">
                        <a:solidFill>
                          <a:srgbClr val="000000"/>
                        </a:solidFill>
                        <a:effectLst/>
                        <a:latin typeface="Times New Roman" panose="02020603050405020304" pitchFamily="18" charset="0"/>
                      </a:endParaRPr>
                    </a:p>
                  </a:txBody>
                  <a:tcPr marL="9525" marR="9525" marT="9525" marB="0" anchor="ctr"/>
                </a:tc>
              </a:tr>
              <a:tr h="469519">
                <a:tc>
                  <a:txBody>
                    <a:bodyPr/>
                    <a:lstStyle/>
                    <a:p>
                      <a:pPr algn="ctr" fontAlgn="ctr"/>
                      <a:r>
                        <a:rPr lang="en-US" sz="2000" b="0" i="0" u="none" strike="noStrike" dirty="0">
                          <a:solidFill>
                            <a:srgbClr val="000000"/>
                          </a:solidFill>
                          <a:effectLst/>
                          <a:latin typeface="Times New Roman" panose="02020603050405020304" pitchFamily="18" charset="0"/>
                        </a:rPr>
                        <a:t>Precision Full wave Rectifiers</a:t>
                      </a:r>
                    </a:p>
                  </a:txBody>
                  <a:tcPr marL="9525" marR="9525" marT="9525" marB="0" anchor="ctr"/>
                </a:tc>
                <a:tc>
                  <a:txBody>
                    <a:bodyPr/>
                    <a:lstStyle/>
                    <a:p>
                      <a:r>
                        <a:rPr lang="en-US" dirty="0" smtClean="0"/>
                        <a:t>Working ,waveforms</a:t>
                      </a:r>
                      <a:endParaRPr lang="en-US" dirty="0"/>
                    </a:p>
                  </a:txBody>
                  <a:tcPr marL="9525" marR="9525" marT="9525" marB="0" anchor="ctr"/>
                </a:tc>
                <a:tc>
                  <a:txBody>
                    <a:bodyPr/>
                    <a:lstStyle/>
                    <a:p>
                      <a:pPr algn="ctr" fontAlgn="ctr"/>
                      <a:r>
                        <a:rPr lang="en-US" sz="1200" b="0" i="0" u="none" strike="noStrike">
                          <a:solidFill>
                            <a:srgbClr val="000000"/>
                          </a:solidFill>
                          <a:effectLst/>
                          <a:latin typeface="Times New Roman" panose="02020603050405020304" pitchFamily="18" charset="0"/>
                        </a:rPr>
                        <a:t>R1-167</a:t>
                      </a:r>
                    </a:p>
                  </a:txBody>
                  <a:tcPr marL="9525" marR="9525" marT="9525" marB="0" anchor="ctr"/>
                </a:tc>
              </a:tr>
              <a:tr h="469519">
                <a:tc>
                  <a:txBody>
                    <a:bodyPr/>
                    <a:lstStyle/>
                    <a:p>
                      <a:pPr algn="ctr" fontAlgn="ctr"/>
                      <a:r>
                        <a:rPr lang="en-US" sz="2000" b="0" i="0" u="none" strike="noStrike" dirty="0">
                          <a:solidFill>
                            <a:srgbClr val="000000"/>
                          </a:solidFill>
                          <a:effectLst/>
                          <a:latin typeface="Times New Roman" panose="02020603050405020304" pitchFamily="18" charset="0"/>
                        </a:rPr>
                        <a:t>Square Wave </a:t>
                      </a:r>
                      <a:r>
                        <a:rPr lang="en-US" sz="2000" b="0" i="0" u="none" strike="noStrike" dirty="0" err="1">
                          <a:solidFill>
                            <a:srgbClr val="000000"/>
                          </a:solidFill>
                          <a:effectLst/>
                          <a:latin typeface="Times New Roman" panose="02020603050405020304" pitchFamily="18" charset="0"/>
                        </a:rPr>
                        <a:t>Generator,Triangular</a:t>
                      </a:r>
                      <a:r>
                        <a:rPr lang="en-US" sz="2000" b="0" i="0" u="none" strike="noStrike" dirty="0">
                          <a:solidFill>
                            <a:srgbClr val="000000"/>
                          </a:solidFill>
                          <a:effectLst/>
                          <a:latin typeface="Times New Roman" panose="02020603050405020304" pitchFamily="18" charset="0"/>
                        </a:rPr>
                        <a:t> Wave</a:t>
                      </a:r>
                    </a:p>
                  </a:txBody>
                  <a:tcPr marL="9525" marR="9525" marT="9525" marB="0" anchor="ctr"/>
                </a:tc>
                <a:tc>
                  <a:txBody>
                    <a:bodyPr/>
                    <a:lstStyle/>
                    <a:p>
                      <a:r>
                        <a:rPr lang="en-US" dirty="0" smtClean="0"/>
                        <a:t>Working</a:t>
                      </a:r>
                      <a:endParaRPr lang="en-US" dirty="0"/>
                    </a:p>
                  </a:txBody>
                  <a:tcPr marL="9525" marR="9525" marT="9525" marB="0" anchor="ctr"/>
                </a:tc>
                <a:tc>
                  <a:txBody>
                    <a:bodyPr/>
                    <a:lstStyle/>
                    <a:p>
                      <a:pPr algn="ctr" fontAlgn="ctr"/>
                      <a:r>
                        <a:rPr lang="en-US" sz="1200" b="0" i="0" u="none" strike="noStrike" dirty="0">
                          <a:solidFill>
                            <a:srgbClr val="000000"/>
                          </a:solidFill>
                          <a:effectLst/>
                          <a:latin typeface="Times New Roman" panose="02020603050405020304" pitchFamily="18" charset="0"/>
                        </a:rPr>
                        <a:t>T1-287</a:t>
                      </a:r>
                    </a:p>
                  </a:txBody>
                  <a:tcPr marL="9525" marR="9525" marT="9525" marB="0" anchor="ctr"/>
                </a:tc>
              </a:tr>
            </a:tbl>
          </a:graphicData>
        </a:graphic>
      </p:graphicFrame>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3</a:t>
            </a:fld>
            <a:endParaRPr lang="en-US"/>
          </a:p>
        </p:txBody>
      </p:sp>
    </p:spTree>
    <p:extLst>
      <p:ext uri="{BB962C8B-B14F-4D97-AF65-F5344CB8AC3E}">
        <p14:creationId xmlns:p14="http://schemas.microsoft.com/office/powerpoint/2010/main" val="22496196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rtl="0">
              <a:spcBef>
                <a:spcPts val="0"/>
              </a:spcBef>
              <a:buClr>
                <a:srgbClr val="C00000"/>
              </a:buClr>
              <a:buSzPct val="25000"/>
              <a:buFont typeface="Calibri"/>
              <a:buNone/>
            </a:pPr>
            <a:r>
              <a:rPr lang="en-US" sz="4400" b="0" i="0" u="none" strike="noStrike" cap="none" dirty="0">
                <a:solidFill>
                  <a:schemeClr val="accent2">
                    <a:lumMod val="75000"/>
                  </a:schemeClr>
                </a:solidFill>
                <a:latin typeface="Calibri"/>
                <a:ea typeface="Calibri"/>
                <a:cs typeface="Calibri"/>
                <a:sym typeface="Calibri"/>
              </a:rPr>
              <a:t>Noise Immunity</a:t>
            </a:r>
          </a:p>
        </p:txBody>
      </p:sp>
      <p:sp>
        <p:nvSpPr>
          <p:cNvPr id="407" name="Shape 407"/>
          <p:cNvSpPr txBox="1">
            <a:spLocks noGrp="1"/>
          </p:cNvSpPr>
          <p:nvPr>
            <p:ph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Inherent but very small </a:t>
            </a:r>
            <a:r>
              <a:rPr lang="en-US" sz="3200" b="0" i="1" u="none" strike="noStrike" cap="none">
                <a:solidFill>
                  <a:schemeClr val="dk1"/>
                </a:solidFill>
                <a:latin typeface="Calibri"/>
                <a:ea typeface="Calibri"/>
                <a:cs typeface="Calibri"/>
                <a:sym typeface="Calibri"/>
              </a:rPr>
              <a:t>‘hysteresis!’</a:t>
            </a:r>
          </a:p>
          <a:p>
            <a:pPr marL="342900" marR="0" lvl="0" indent="-342900" algn="l" rtl="0">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False triggering due to noise! </a:t>
            </a:r>
          </a:p>
          <a:p>
            <a:pPr marL="342900" marR="0" lvl="0" indent="-342900" algn="l" rtl="0">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Use offset minimizing techniques.</a:t>
            </a:r>
          </a:p>
          <a:p>
            <a:pPr marL="342900" marR="0" lvl="0" indent="-342900" algn="l" rtl="0">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Select op-amp with very small offset voltage.</a:t>
            </a:r>
          </a:p>
          <a:p>
            <a:pPr marL="342900" marR="0" lvl="0" indent="-342900" algn="l" rtl="0">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Use Positive feedback.</a:t>
            </a:r>
          </a:p>
          <a:p>
            <a:pPr marL="342900" marR="0" lvl="0" indent="-342900" algn="l" rtl="0">
              <a:spcBef>
                <a:spcPts val="640"/>
              </a:spcBef>
              <a:spcAft>
                <a:spcPts val="0"/>
              </a:spcAft>
              <a:buClr>
                <a:schemeClr val="dk1"/>
              </a:buClr>
              <a:buSzPct val="25000"/>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ct val="100000"/>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ct val="100000"/>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ct val="100000"/>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buClr>
                <a:schemeClr val="dk1"/>
              </a:buClr>
              <a:buSzPct val="25000"/>
              <a:buFont typeface="Arial"/>
              <a:buNone/>
            </a:pPr>
            <a:endParaRPr sz="3200" b="0" i="0" u="none" strike="noStrike" cap="none">
              <a:solidFill>
                <a:schemeClr val="dk1"/>
              </a:solidFill>
              <a:latin typeface="Calibri"/>
              <a:ea typeface="Calibri"/>
              <a:cs typeface="Calibri"/>
              <a:sym typeface="Calibri"/>
            </a:endParaRPr>
          </a:p>
        </p:txBody>
      </p:sp>
      <p:sp>
        <p:nvSpPr>
          <p:cNvPr id="410" name="Shape 410"/>
          <p:cNvSpPr txBox="1">
            <a:spLocks noGrp="1"/>
          </p:cNvSpPr>
          <p:nvPr>
            <p:ph type="sldNum" sz="quarter"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600" b="1">
                <a:solidFill>
                  <a:schemeClr val="dk1"/>
                </a:solidFill>
                <a:latin typeface="Calibri"/>
                <a:ea typeface="Calibri"/>
                <a:cs typeface="Calibri"/>
                <a:sym typeface="Calibri"/>
              </a:rPr>
              <a:pPr marL="0" marR="0" lvl="0" indent="0" algn="r" rtl="0">
                <a:spcBef>
                  <a:spcPts val="0"/>
                </a:spcBef>
                <a:buSzPct val="25000"/>
                <a:buNone/>
              </a:pPr>
              <a:t>30</a:t>
            </a:fld>
            <a:endParaRPr lang="en-US" sz="1600" b="1">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9202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C00000"/>
              </a:buClr>
              <a:buSzPct val="25000"/>
              <a:buFont typeface="Calibri"/>
              <a:buNone/>
            </a:pPr>
            <a:r>
              <a:rPr lang="en-US" sz="4400" b="0" i="0" u="none" strike="noStrike" cap="none" dirty="0">
                <a:solidFill>
                  <a:schemeClr val="accent2">
                    <a:lumMod val="75000"/>
                  </a:schemeClr>
                </a:solidFill>
                <a:latin typeface="Calibri"/>
                <a:ea typeface="Calibri"/>
                <a:cs typeface="Calibri"/>
                <a:sym typeface="Calibri"/>
              </a:rPr>
              <a:t>How to decide threshold voltages?</a:t>
            </a:r>
          </a:p>
        </p:txBody>
      </p:sp>
      <p:sp>
        <p:nvSpPr>
          <p:cNvPr id="456" name="Shape 456"/>
          <p:cNvSpPr txBox="1">
            <a:spLocks noGrp="1"/>
          </p:cNvSpPr>
          <p:nvPr>
            <p:ph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V</a:t>
            </a:r>
            <a:r>
              <a:rPr lang="en-US" sz="3200" b="0" i="1" u="none" strike="noStrike" cap="none" baseline="-25000">
                <a:solidFill>
                  <a:schemeClr val="dk1"/>
                </a:solidFill>
                <a:latin typeface="Calibri"/>
                <a:ea typeface="Calibri"/>
                <a:cs typeface="Calibri"/>
                <a:sym typeface="Calibri"/>
              </a:rPr>
              <a:t>lt</a:t>
            </a:r>
            <a:r>
              <a:rPr lang="en-US" sz="3200" b="0" i="0" u="none" strike="noStrike" cap="none">
                <a:solidFill>
                  <a:schemeClr val="dk1"/>
                </a:solidFill>
                <a:latin typeface="Calibri"/>
                <a:ea typeface="Calibri"/>
                <a:cs typeface="Calibri"/>
                <a:sym typeface="Calibri"/>
              </a:rPr>
              <a:t> and V</a:t>
            </a:r>
            <a:r>
              <a:rPr lang="en-US" sz="3200" b="0" i="1" u="none" strike="noStrike" cap="none" baseline="-25000">
                <a:solidFill>
                  <a:schemeClr val="dk1"/>
                </a:solidFill>
                <a:latin typeface="Calibri"/>
                <a:ea typeface="Calibri"/>
                <a:cs typeface="Calibri"/>
                <a:sym typeface="Calibri"/>
              </a:rPr>
              <a:t>ut</a:t>
            </a:r>
            <a:r>
              <a:rPr lang="en-US" sz="3200" b="0" i="0" u="none" strike="noStrike" cap="none">
                <a:solidFill>
                  <a:schemeClr val="dk1"/>
                </a:solidFill>
                <a:latin typeface="Calibri"/>
                <a:ea typeface="Calibri"/>
                <a:cs typeface="Calibri"/>
                <a:sym typeface="Calibri"/>
              </a:rPr>
              <a:t> should be greater than Noise Voltages.</a:t>
            </a:r>
          </a:p>
          <a:p>
            <a:pPr marL="342900" marR="0" lvl="0" indent="-342900" algn="l" rtl="0">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R</a:t>
            </a:r>
            <a:r>
              <a:rPr lang="en-US" sz="3200" b="0" i="0" u="none" strike="noStrike" cap="none" baseline="-25000">
                <a:solidFill>
                  <a:schemeClr val="dk1"/>
                </a:solidFill>
                <a:latin typeface="Calibri"/>
                <a:ea typeface="Calibri"/>
                <a:cs typeface="Calibri"/>
                <a:sym typeface="Calibri"/>
              </a:rPr>
              <a:t>1</a:t>
            </a:r>
            <a:r>
              <a:rPr lang="en-US" sz="3200" b="0" i="0" u="none" strike="noStrike" cap="none">
                <a:solidFill>
                  <a:schemeClr val="dk1"/>
                </a:solidFill>
                <a:latin typeface="Calibri"/>
                <a:ea typeface="Calibri"/>
                <a:cs typeface="Calibri"/>
                <a:sym typeface="Calibri"/>
              </a:rPr>
              <a:t> and R</a:t>
            </a:r>
            <a:r>
              <a:rPr lang="en-US" sz="3200" b="0" i="0" u="none" strike="noStrike" cap="none" baseline="-25000">
                <a:solidFill>
                  <a:schemeClr val="dk1"/>
                </a:solidFill>
                <a:latin typeface="Calibri"/>
                <a:ea typeface="Calibri"/>
                <a:cs typeface="Calibri"/>
                <a:sym typeface="Calibri"/>
              </a:rPr>
              <a:t>2</a:t>
            </a:r>
            <a:r>
              <a:rPr lang="en-US" sz="3200" b="0" i="0" u="none" strike="noStrike" cap="none">
                <a:solidFill>
                  <a:schemeClr val="dk1"/>
                </a:solidFill>
                <a:latin typeface="Calibri"/>
                <a:ea typeface="Calibri"/>
                <a:cs typeface="Calibri"/>
                <a:sym typeface="Calibri"/>
              </a:rPr>
              <a:t> can be selected according to the values of V</a:t>
            </a:r>
            <a:r>
              <a:rPr lang="en-US" sz="3200" b="0" i="1" u="none" strike="noStrike" cap="none" baseline="-25000">
                <a:solidFill>
                  <a:schemeClr val="dk1"/>
                </a:solidFill>
                <a:latin typeface="Calibri"/>
                <a:ea typeface="Calibri"/>
                <a:cs typeface="Calibri"/>
                <a:sym typeface="Calibri"/>
              </a:rPr>
              <a:t>lt</a:t>
            </a:r>
            <a:r>
              <a:rPr lang="en-US" sz="3200" b="0" i="0" u="none" strike="noStrike" cap="none">
                <a:solidFill>
                  <a:schemeClr val="dk1"/>
                </a:solidFill>
                <a:latin typeface="Calibri"/>
                <a:ea typeface="Calibri"/>
                <a:cs typeface="Calibri"/>
                <a:sym typeface="Calibri"/>
              </a:rPr>
              <a:t> and V</a:t>
            </a:r>
            <a:r>
              <a:rPr lang="en-US" sz="3200" b="0" i="1" u="none" strike="noStrike" cap="none" baseline="-25000">
                <a:solidFill>
                  <a:schemeClr val="dk1"/>
                </a:solidFill>
                <a:latin typeface="Calibri"/>
                <a:ea typeface="Calibri"/>
                <a:cs typeface="Calibri"/>
                <a:sym typeface="Calibri"/>
              </a:rPr>
              <a:t>ut</a:t>
            </a:r>
            <a:r>
              <a:rPr lang="en-US" sz="3200" b="0" i="0" u="none" strike="noStrike" cap="none">
                <a:solidFill>
                  <a:schemeClr val="dk1"/>
                </a:solidFill>
                <a:latin typeface="Calibri"/>
                <a:ea typeface="Calibri"/>
                <a:cs typeface="Calibri"/>
                <a:sym typeface="Calibri"/>
              </a:rPr>
              <a:t> .</a:t>
            </a:r>
          </a:p>
          <a:p>
            <a:pPr marL="342900" marR="0" lvl="0" indent="-342900" algn="l" rtl="0">
              <a:spcBef>
                <a:spcPts val="640"/>
              </a:spcBef>
              <a:buClr>
                <a:schemeClr val="dk1"/>
              </a:buClr>
              <a:buSzPct val="25000"/>
              <a:buFont typeface="Arial"/>
              <a:buNone/>
            </a:pPr>
            <a:endParaRPr sz="3200" b="0" i="0" u="none" strike="noStrike" cap="none">
              <a:solidFill>
                <a:schemeClr val="dk1"/>
              </a:solidFill>
              <a:latin typeface="Calibri"/>
              <a:ea typeface="Calibri"/>
              <a:cs typeface="Calibri"/>
              <a:sym typeface="Calibri"/>
            </a:endParaRPr>
          </a:p>
        </p:txBody>
      </p:sp>
      <p:sp>
        <p:nvSpPr>
          <p:cNvPr id="459" name="Shape 459"/>
          <p:cNvSpPr txBox="1">
            <a:spLocks noGrp="1"/>
          </p:cNvSpPr>
          <p:nvPr>
            <p:ph type="sldNum" sz="quarter"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600" b="1">
                <a:solidFill>
                  <a:schemeClr val="dk1"/>
                </a:solidFill>
                <a:latin typeface="Calibri"/>
                <a:ea typeface="Calibri"/>
                <a:cs typeface="Calibri"/>
                <a:sym typeface="Calibri"/>
              </a:rPr>
              <a:pPr marL="0" marR="0" lvl="0" indent="0" algn="r" rtl="0">
                <a:spcBef>
                  <a:spcPts val="0"/>
                </a:spcBef>
                <a:buSzPct val="25000"/>
                <a:buNone/>
              </a:pPr>
              <a:t>31</a:t>
            </a:fld>
            <a:endParaRPr lang="en-US" sz="1600" b="1">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239483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C00000"/>
              </a:buClr>
              <a:buSzPct val="25000"/>
              <a:buFont typeface="Calibri"/>
              <a:buNone/>
            </a:pPr>
            <a:r>
              <a:rPr lang="en-US" sz="4400" b="0" i="0" u="none" strike="noStrike" cap="none" dirty="0">
                <a:solidFill>
                  <a:schemeClr val="accent2">
                    <a:lumMod val="75000"/>
                  </a:schemeClr>
                </a:solidFill>
                <a:latin typeface="Calibri"/>
                <a:ea typeface="Calibri"/>
                <a:cs typeface="Calibri"/>
                <a:sym typeface="Calibri"/>
              </a:rPr>
              <a:t>Schmitt Trigger - Types</a:t>
            </a:r>
          </a:p>
        </p:txBody>
      </p:sp>
      <p:sp>
        <p:nvSpPr>
          <p:cNvPr id="465" name="Shape 465"/>
          <p:cNvSpPr txBox="1">
            <a:spLocks noGrp="1"/>
          </p:cNvSpPr>
          <p:nvPr>
            <p:ph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1" i="0" u="none" strike="noStrike" cap="none" dirty="0">
                <a:solidFill>
                  <a:schemeClr val="dk1"/>
                </a:solidFill>
                <a:latin typeface="Calibri"/>
                <a:ea typeface="Calibri"/>
                <a:cs typeface="Calibri"/>
                <a:sym typeface="Calibri"/>
              </a:rPr>
              <a:t>Inverting</a:t>
            </a:r>
            <a:r>
              <a:rPr lang="en-US" sz="3200" b="0" i="0" u="none" strike="noStrike" cap="none" dirty="0">
                <a:solidFill>
                  <a:schemeClr val="dk1"/>
                </a:solidFill>
                <a:latin typeface="Calibri"/>
                <a:ea typeface="Calibri"/>
                <a:cs typeface="Calibri"/>
                <a:sym typeface="Calibri"/>
              </a:rPr>
              <a:t> and Non-inverting</a:t>
            </a:r>
          </a:p>
          <a:p>
            <a:pPr marL="342900" marR="0" lvl="0" indent="-342900" algn="l" rtl="0">
              <a:spcBef>
                <a:spcPts val="640"/>
              </a:spcBef>
              <a:spcAft>
                <a:spcPts val="0"/>
              </a:spcAft>
              <a:buClr>
                <a:schemeClr val="dk1"/>
              </a:buClr>
              <a:buSzPct val="100000"/>
              <a:buFont typeface="Arial"/>
              <a:buChar char="•"/>
            </a:pPr>
            <a:r>
              <a:rPr lang="en-US" sz="3200" b="0" i="0" u="none" strike="noStrike" cap="none" dirty="0">
                <a:solidFill>
                  <a:schemeClr val="dk1"/>
                </a:solidFill>
                <a:latin typeface="Calibri"/>
                <a:ea typeface="Calibri"/>
                <a:cs typeface="Calibri"/>
                <a:sym typeface="Calibri"/>
              </a:rPr>
              <a:t>Symmetric (| </a:t>
            </a:r>
            <a:r>
              <a:rPr lang="en-US" sz="3200" b="0" i="0" u="none" strike="noStrike" cap="none" dirty="0" err="1">
                <a:solidFill>
                  <a:schemeClr val="dk1"/>
                </a:solidFill>
                <a:latin typeface="Calibri"/>
                <a:ea typeface="Calibri"/>
                <a:cs typeface="Calibri"/>
                <a:sym typeface="Calibri"/>
              </a:rPr>
              <a:t>V</a:t>
            </a:r>
            <a:r>
              <a:rPr lang="en-US" sz="3200" b="0" i="1" u="none" strike="noStrike" cap="none" baseline="-25000" dirty="0" err="1">
                <a:solidFill>
                  <a:schemeClr val="dk1"/>
                </a:solidFill>
                <a:latin typeface="Calibri"/>
                <a:ea typeface="Calibri"/>
                <a:cs typeface="Calibri"/>
                <a:sym typeface="Calibri"/>
              </a:rPr>
              <a:t>lt</a:t>
            </a:r>
            <a:r>
              <a:rPr lang="en-US" sz="3200" b="0" i="1" u="none" strike="noStrike" cap="none" baseline="-25000" dirty="0">
                <a:solidFill>
                  <a:schemeClr val="dk1"/>
                </a:solidFill>
                <a:latin typeface="Calibri"/>
                <a:ea typeface="Calibri"/>
                <a:cs typeface="Calibri"/>
                <a:sym typeface="Calibri"/>
              </a:rPr>
              <a:t> </a:t>
            </a:r>
            <a:r>
              <a:rPr lang="en-US" sz="3200" b="0" i="0" u="none" strike="noStrike" cap="none" dirty="0">
                <a:solidFill>
                  <a:schemeClr val="dk1"/>
                </a:solidFill>
                <a:latin typeface="Calibri"/>
                <a:ea typeface="Calibri"/>
                <a:cs typeface="Calibri"/>
                <a:sym typeface="Calibri"/>
              </a:rPr>
              <a:t>| = | </a:t>
            </a:r>
            <a:r>
              <a:rPr lang="en-US" sz="3200" b="0" i="0" u="none" strike="noStrike" cap="none" dirty="0" err="1">
                <a:solidFill>
                  <a:schemeClr val="dk1"/>
                </a:solidFill>
                <a:latin typeface="Calibri"/>
                <a:ea typeface="Calibri"/>
                <a:cs typeface="Calibri"/>
                <a:sym typeface="Calibri"/>
              </a:rPr>
              <a:t>V</a:t>
            </a:r>
            <a:r>
              <a:rPr lang="en-US" sz="3200" b="0" i="1" u="none" strike="noStrike" cap="none" baseline="-25000" dirty="0" err="1">
                <a:solidFill>
                  <a:schemeClr val="dk1"/>
                </a:solidFill>
                <a:latin typeface="Calibri"/>
                <a:ea typeface="Calibri"/>
                <a:cs typeface="Calibri"/>
                <a:sym typeface="Calibri"/>
              </a:rPr>
              <a:t>ut</a:t>
            </a:r>
            <a:r>
              <a:rPr lang="en-US" sz="3200" b="0" i="1" u="none" strike="noStrike" cap="none" baseline="-25000" dirty="0">
                <a:solidFill>
                  <a:schemeClr val="dk1"/>
                </a:solidFill>
                <a:latin typeface="Calibri"/>
                <a:ea typeface="Calibri"/>
                <a:cs typeface="Calibri"/>
                <a:sym typeface="Calibri"/>
              </a:rPr>
              <a:t> </a:t>
            </a:r>
            <a:r>
              <a:rPr lang="en-US" sz="3200" b="0" i="0" u="none" strike="noStrike" cap="none" dirty="0">
                <a:solidFill>
                  <a:schemeClr val="dk1"/>
                </a:solidFill>
                <a:latin typeface="Calibri"/>
                <a:ea typeface="Calibri"/>
                <a:cs typeface="Calibri"/>
                <a:sym typeface="Calibri"/>
              </a:rPr>
              <a:t>| ) </a:t>
            </a:r>
          </a:p>
          <a:p>
            <a:pPr marL="342900" marR="0" lvl="0" indent="-342900" algn="l" rtl="0">
              <a:spcBef>
                <a:spcPts val="640"/>
              </a:spcBef>
              <a:buClr>
                <a:schemeClr val="dk1"/>
              </a:buClr>
              <a:buSzPct val="100000"/>
              <a:buFont typeface="Arial"/>
              <a:buChar char="•"/>
            </a:pPr>
            <a:r>
              <a:rPr lang="en-US" sz="3200" b="0" i="0" u="none" strike="noStrike" cap="none" dirty="0">
                <a:solidFill>
                  <a:schemeClr val="dk1"/>
                </a:solidFill>
                <a:latin typeface="Calibri"/>
                <a:ea typeface="Calibri"/>
                <a:cs typeface="Calibri"/>
                <a:sym typeface="Calibri"/>
              </a:rPr>
              <a:t>Asymmetric (| </a:t>
            </a:r>
            <a:r>
              <a:rPr lang="en-US" sz="3200" b="0" i="0" u="none" strike="noStrike" cap="none" dirty="0" err="1">
                <a:solidFill>
                  <a:schemeClr val="dk1"/>
                </a:solidFill>
                <a:latin typeface="Calibri"/>
                <a:ea typeface="Calibri"/>
                <a:cs typeface="Calibri"/>
                <a:sym typeface="Calibri"/>
              </a:rPr>
              <a:t>V</a:t>
            </a:r>
            <a:r>
              <a:rPr lang="en-US" sz="3200" b="0" i="1" u="none" strike="noStrike" cap="none" baseline="-25000" dirty="0" err="1">
                <a:solidFill>
                  <a:schemeClr val="dk1"/>
                </a:solidFill>
                <a:latin typeface="Calibri"/>
                <a:ea typeface="Calibri"/>
                <a:cs typeface="Calibri"/>
                <a:sym typeface="Calibri"/>
              </a:rPr>
              <a:t>lt</a:t>
            </a:r>
            <a:r>
              <a:rPr lang="en-US" sz="3200" b="0" i="1" u="none" strike="noStrike" cap="none" baseline="-25000" dirty="0">
                <a:solidFill>
                  <a:schemeClr val="dk1"/>
                </a:solidFill>
                <a:latin typeface="Calibri"/>
                <a:ea typeface="Calibri"/>
                <a:cs typeface="Calibri"/>
                <a:sym typeface="Calibri"/>
              </a:rPr>
              <a:t> </a:t>
            </a:r>
            <a:r>
              <a:rPr lang="en-US" sz="3200" b="0" i="0" u="none" strike="noStrike" cap="none" dirty="0">
                <a:solidFill>
                  <a:schemeClr val="dk1"/>
                </a:solidFill>
                <a:latin typeface="Calibri"/>
                <a:ea typeface="Calibri"/>
                <a:cs typeface="Calibri"/>
                <a:sym typeface="Calibri"/>
              </a:rPr>
              <a:t>| ≠ | </a:t>
            </a:r>
            <a:r>
              <a:rPr lang="en-US" sz="3200" b="0" i="0" u="none" strike="noStrike" cap="none" dirty="0" err="1">
                <a:solidFill>
                  <a:schemeClr val="dk1"/>
                </a:solidFill>
                <a:latin typeface="Calibri"/>
                <a:ea typeface="Calibri"/>
                <a:cs typeface="Calibri"/>
                <a:sym typeface="Calibri"/>
              </a:rPr>
              <a:t>V</a:t>
            </a:r>
            <a:r>
              <a:rPr lang="en-US" sz="3200" b="0" i="1" u="none" strike="noStrike" cap="none" baseline="-25000" dirty="0" err="1">
                <a:solidFill>
                  <a:schemeClr val="dk1"/>
                </a:solidFill>
                <a:latin typeface="Calibri"/>
                <a:ea typeface="Calibri"/>
                <a:cs typeface="Calibri"/>
                <a:sym typeface="Calibri"/>
              </a:rPr>
              <a:t>ut</a:t>
            </a:r>
            <a:r>
              <a:rPr lang="en-US" sz="3200" b="0" i="1" u="none" strike="noStrike" cap="none" baseline="-25000" dirty="0">
                <a:solidFill>
                  <a:schemeClr val="dk1"/>
                </a:solidFill>
                <a:latin typeface="Calibri"/>
                <a:ea typeface="Calibri"/>
                <a:cs typeface="Calibri"/>
                <a:sym typeface="Calibri"/>
              </a:rPr>
              <a:t> </a:t>
            </a:r>
            <a:r>
              <a:rPr lang="en-US" sz="3200" b="0" i="0" u="none" strike="noStrike" cap="none" dirty="0">
                <a:solidFill>
                  <a:schemeClr val="dk1"/>
                </a:solidFill>
                <a:latin typeface="Calibri"/>
                <a:ea typeface="Calibri"/>
                <a:cs typeface="Calibri"/>
                <a:sym typeface="Calibri"/>
              </a:rPr>
              <a:t>| )</a:t>
            </a:r>
          </a:p>
        </p:txBody>
      </p:sp>
      <p:sp>
        <p:nvSpPr>
          <p:cNvPr id="468" name="Shape 468"/>
          <p:cNvSpPr txBox="1">
            <a:spLocks noGrp="1"/>
          </p:cNvSpPr>
          <p:nvPr>
            <p:ph type="sldNum" sz="quarter"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600" b="1">
                <a:solidFill>
                  <a:schemeClr val="dk1"/>
                </a:solidFill>
                <a:latin typeface="Calibri"/>
                <a:ea typeface="Calibri"/>
                <a:cs typeface="Calibri"/>
                <a:sym typeface="Calibri"/>
              </a:rPr>
              <a:pPr marL="0" marR="0" lvl="0" indent="0" algn="r" rtl="0">
                <a:spcBef>
                  <a:spcPts val="0"/>
                </a:spcBef>
                <a:buSzPct val="25000"/>
                <a:buNone/>
              </a:pPr>
              <a:t>32</a:t>
            </a:fld>
            <a:endParaRPr lang="en-US" sz="1600" b="1">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49976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33</a:t>
            </a:fld>
            <a:endParaRPr lang="en-US"/>
          </a:p>
        </p:txBody>
      </p:sp>
      <p:sp>
        <p:nvSpPr>
          <p:cNvPr id="2" name="Title 1"/>
          <p:cNvSpPr>
            <a:spLocks noGrp="1"/>
          </p:cNvSpPr>
          <p:nvPr>
            <p:ph type="title" idx="4294967295"/>
          </p:nvPr>
        </p:nvSpPr>
        <p:spPr>
          <a:xfrm>
            <a:off x="0" y="-47626"/>
            <a:ext cx="8229600" cy="885826"/>
          </a:xfrm>
        </p:spPr>
        <p:txBody>
          <a:bodyPr/>
          <a:lstStyle/>
          <a:p>
            <a:r>
              <a:rPr lang="en-US" dirty="0" smtClean="0"/>
              <a:t>Asymmetric ST Using additional </a:t>
            </a:r>
            <a:r>
              <a:rPr lang="en-US" dirty="0" err="1" smtClean="0"/>
              <a:t>V</a:t>
            </a:r>
            <a:r>
              <a:rPr lang="en-US" sz="3600" dirty="0" err="1" smtClean="0"/>
              <a:t>dc</a:t>
            </a:r>
            <a:endParaRPr lang="en-US" dirty="0"/>
          </a:p>
        </p:txBody>
      </p:sp>
      <p:sp>
        <p:nvSpPr>
          <p:cNvPr id="5" name="Rectangle 4"/>
          <p:cNvSpPr/>
          <p:nvPr/>
        </p:nvSpPr>
        <p:spPr>
          <a:xfrm>
            <a:off x="3653106" y="766104"/>
            <a:ext cx="5867400" cy="4832092"/>
          </a:xfrm>
          <a:prstGeom prst="rect">
            <a:avLst/>
          </a:prstGeom>
        </p:spPr>
        <p:txBody>
          <a:bodyPr wrap="square">
            <a:spAutoFit/>
          </a:bodyPr>
          <a:lstStyle/>
          <a:p>
            <a:r>
              <a:rPr lang="en-US" sz="2800" dirty="0"/>
              <a:t>Applying </a:t>
            </a:r>
            <a:r>
              <a:rPr lang="en-US" sz="2800" dirty="0" smtClean="0"/>
              <a:t>KVL</a:t>
            </a:r>
            <a:endParaRPr lang="en-US" sz="2800" dirty="0"/>
          </a:p>
          <a:p>
            <a:r>
              <a:rPr lang="en-US" sz="2800" dirty="0" smtClean="0"/>
              <a:t>Vo=IR1+IR2+V</a:t>
            </a:r>
            <a:r>
              <a:rPr lang="en-US" dirty="0" smtClean="0"/>
              <a:t>R</a:t>
            </a:r>
            <a:endParaRPr lang="en-US" sz="2800" dirty="0"/>
          </a:p>
          <a:p>
            <a:r>
              <a:rPr lang="en-US" sz="2800" dirty="0"/>
              <a:t>∴I=(</a:t>
            </a:r>
            <a:r>
              <a:rPr lang="en-US" sz="2800" dirty="0" smtClean="0"/>
              <a:t>Vo-V</a:t>
            </a:r>
            <a:r>
              <a:rPr lang="en-US" dirty="0" smtClean="0"/>
              <a:t>R</a:t>
            </a:r>
            <a:r>
              <a:rPr lang="en-US" sz="2800" dirty="0" smtClean="0"/>
              <a:t>)/((</a:t>
            </a:r>
            <a:r>
              <a:rPr lang="en-US" sz="2800" dirty="0"/>
              <a:t>R1+R2 ) )</a:t>
            </a:r>
          </a:p>
          <a:p>
            <a:r>
              <a:rPr lang="en-US" sz="2800" dirty="0" smtClean="0"/>
              <a:t>The </a:t>
            </a:r>
            <a:r>
              <a:rPr lang="en-US" sz="2800" dirty="0"/>
              <a:t>threshold </a:t>
            </a:r>
            <a:r>
              <a:rPr lang="en-US" sz="2800" dirty="0" smtClean="0"/>
              <a:t> </a:t>
            </a:r>
            <a:r>
              <a:rPr lang="en-US" sz="2800" dirty="0"/>
              <a:t>point </a:t>
            </a:r>
            <a:endParaRPr lang="en-US" sz="2800" dirty="0" smtClean="0"/>
          </a:p>
          <a:p>
            <a:r>
              <a:rPr lang="en-US" sz="2800" dirty="0" smtClean="0"/>
              <a:t>V</a:t>
            </a:r>
            <a:r>
              <a:rPr lang="en-US" sz="1400" dirty="0" smtClean="0"/>
              <a:t>T</a:t>
            </a:r>
            <a:r>
              <a:rPr lang="en-US" sz="2800" dirty="0" smtClean="0"/>
              <a:t> =IR2+V</a:t>
            </a:r>
            <a:r>
              <a:rPr lang="en-US" dirty="0" smtClean="0"/>
              <a:t>R</a:t>
            </a:r>
            <a:endParaRPr lang="en-US" sz="2800" dirty="0"/>
          </a:p>
          <a:p>
            <a:r>
              <a:rPr lang="en-US" sz="2800" dirty="0" smtClean="0"/>
              <a:t>V</a:t>
            </a:r>
            <a:r>
              <a:rPr lang="en-US" sz="1400" dirty="0" smtClean="0"/>
              <a:t>T</a:t>
            </a:r>
            <a:r>
              <a:rPr lang="en-US" sz="2800" dirty="0" smtClean="0"/>
              <a:t> =[(Vo-V</a:t>
            </a:r>
            <a:r>
              <a:rPr lang="en-US" sz="1400" dirty="0" smtClean="0"/>
              <a:t>R</a:t>
            </a:r>
            <a:r>
              <a:rPr lang="en-US" sz="2800" dirty="0" smtClean="0"/>
              <a:t>)/(</a:t>
            </a:r>
            <a:r>
              <a:rPr lang="en-US" sz="2800" dirty="0"/>
              <a:t>R1+R2 )] </a:t>
            </a:r>
            <a:r>
              <a:rPr lang="en-US" sz="2800" dirty="0" smtClean="0"/>
              <a:t>R2+V</a:t>
            </a:r>
            <a:r>
              <a:rPr lang="en-US" dirty="0" smtClean="0"/>
              <a:t>R </a:t>
            </a:r>
            <a:r>
              <a:rPr lang="en-US" sz="2800" dirty="0" smtClean="0"/>
              <a:t>…..(1)</a:t>
            </a:r>
            <a:endParaRPr lang="en-US" sz="2800" dirty="0"/>
          </a:p>
          <a:p>
            <a:r>
              <a:rPr lang="en-US" sz="2800" dirty="0" smtClean="0"/>
              <a:t>V</a:t>
            </a:r>
            <a:r>
              <a:rPr lang="en-US" sz="1400" dirty="0" smtClean="0"/>
              <a:t>T</a:t>
            </a:r>
            <a:r>
              <a:rPr lang="en-US" sz="2800" dirty="0" smtClean="0"/>
              <a:t> =R2</a:t>
            </a:r>
            <a:r>
              <a:rPr lang="en-US" sz="2800" dirty="0"/>
              <a:t>/(R1+R2 ) Vo-R2/(R1+R2 </a:t>
            </a:r>
            <a:r>
              <a:rPr lang="en-US" sz="2800" dirty="0" smtClean="0"/>
              <a:t>) V</a:t>
            </a:r>
            <a:r>
              <a:rPr lang="en-US" dirty="0" smtClean="0"/>
              <a:t>R</a:t>
            </a:r>
            <a:r>
              <a:rPr lang="en-US" sz="2800" dirty="0" smtClean="0"/>
              <a:t>+V</a:t>
            </a:r>
            <a:r>
              <a:rPr lang="en-US" dirty="0" smtClean="0"/>
              <a:t>R</a:t>
            </a:r>
            <a:endParaRPr lang="en-US" sz="2800" dirty="0"/>
          </a:p>
          <a:p>
            <a:r>
              <a:rPr lang="en-US" sz="2800" dirty="0" smtClean="0"/>
              <a:t>V</a:t>
            </a:r>
            <a:r>
              <a:rPr lang="en-US" sz="1400" dirty="0" smtClean="0"/>
              <a:t>T</a:t>
            </a:r>
            <a:r>
              <a:rPr lang="en-US" sz="2800" dirty="0" smtClean="0"/>
              <a:t> =R2</a:t>
            </a:r>
            <a:r>
              <a:rPr lang="en-US" sz="2800" dirty="0"/>
              <a:t>/(R1+R2 ) Vo+R1/(R1+R2 ) V</a:t>
            </a:r>
            <a:r>
              <a:rPr lang="en-US" dirty="0"/>
              <a:t>R</a:t>
            </a:r>
            <a:endParaRPr lang="en-US" sz="2800" dirty="0"/>
          </a:p>
          <a:p>
            <a:r>
              <a:rPr lang="en-US" sz="2800" dirty="0" smtClean="0"/>
              <a:t>When </a:t>
            </a:r>
            <a:r>
              <a:rPr lang="en-US" sz="2800" dirty="0"/>
              <a:t>Vout=+</a:t>
            </a:r>
            <a:r>
              <a:rPr lang="en-US" sz="2800" dirty="0" err="1"/>
              <a:t>Vsat</a:t>
            </a:r>
            <a:r>
              <a:rPr lang="en-US" sz="2800" dirty="0"/>
              <a:t> , </a:t>
            </a:r>
            <a:r>
              <a:rPr lang="en-US" sz="2800" dirty="0" smtClean="0"/>
              <a:t>V</a:t>
            </a:r>
            <a:r>
              <a:rPr lang="en-US" sz="1400" dirty="0" smtClean="0"/>
              <a:t>T</a:t>
            </a:r>
            <a:r>
              <a:rPr lang="en-US" sz="2800" dirty="0" smtClean="0"/>
              <a:t> =+</a:t>
            </a:r>
            <a:r>
              <a:rPr lang="en-US" sz="2800" dirty="0" err="1"/>
              <a:t>ve</a:t>
            </a:r>
            <a:endParaRPr lang="en-US" sz="2800" dirty="0"/>
          </a:p>
          <a:p>
            <a:r>
              <a:rPr lang="en-US" sz="2800" dirty="0"/>
              <a:t>When Vout=-</a:t>
            </a:r>
            <a:r>
              <a:rPr lang="en-US" sz="2800" dirty="0" err="1"/>
              <a:t>Vsat</a:t>
            </a:r>
            <a:r>
              <a:rPr lang="en-US" sz="2800" dirty="0"/>
              <a:t> , </a:t>
            </a:r>
            <a:r>
              <a:rPr lang="en-US" sz="2800" dirty="0" smtClean="0"/>
              <a:t>V</a:t>
            </a:r>
            <a:r>
              <a:rPr lang="en-US" sz="1400" dirty="0" smtClean="0"/>
              <a:t>T</a:t>
            </a:r>
            <a:r>
              <a:rPr lang="en-US" sz="2800" dirty="0" smtClean="0"/>
              <a:t> = </a:t>
            </a:r>
            <a:r>
              <a:rPr lang="en-US" sz="2800" dirty="0"/>
              <a:t>-</a:t>
            </a:r>
            <a:r>
              <a:rPr lang="en-US" sz="2800" dirty="0" err="1"/>
              <a:t>ve</a:t>
            </a:r>
            <a:endParaRPr lang="en-US" sz="2800" dirty="0"/>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774710"/>
            <a:ext cx="2819400" cy="3235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14941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559FAC6-FCDD-4E6D-BFB1-3DFA080C0B32}" type="slidenum">
              <a:rPr lang="en-US" smtClean="0"/>
              <a:pPr>
                <a:defRPr/>
              </a:pPr>
              <a:t>34</a:t>
            </a:fld>
            <a:endParaRPr lang="en-US"/>
          </a:p>
        </p:txBody>
      </p:sp>
      <p:sp>
        <p:nvSpPr>
          <p:cNvPr id="3" name="TextBox 2"/>
          <p:cNvSpPr txBox="1"/>
          <p:nvPr/>
        </p:nvSpPr>
        <p:spPr>
          <a:xfrm>
            <a:off x="307975" y="609600"/>
            <a:ext cx="1868397" cy="523220"/>
          </a:xfrm>
          <a:prstGeom prst="rect">
            <a:avLst/>
          </a:prstGeom>
          <a:noFill/>
        </p:spPr>
        <p:txBody>
          <a:bodyPr wrap="none" rtlCol="0">
            <a:spAutoFit/>
          </a:bodyPr>
          <a:lstStyle/>
          <a:p>
            <a:r>
              <a:rPr lang="en-US" sz="2800" dirty="0" smtClean="0"/>
              <a:t>Using </a:t>
            </a:r>
            <a:r>
              <a:rPr lang="en-US" sz="2800" dirty="0" err="1" smtClean="0"/>
              <a:t>Eq</a:t>
            </a:r>
            <a:r>
              <a:rPr lang="en-US" sz="2800" dirty="0" smtClean="0"/>
              <a:t> 1,</a:t>
            </a:r>
            <a:endParaRPr lang="en-US" sz="28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74" y="1120119"/>
            <a:ext cx="7185025" cy="2535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937000"/>
            <a:ext cx="5257800" cy="255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54437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559FAC6-FCDD-4E6D-BFB1-3DFA080C0B32}" type="slidenum">
              <a:rPr lang="en-US" smtClean="0"/>
              <a:pPr>
                <a:defRPr/>
              </a:pPr>
              <a:t>35</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5800"/>
            <a:ext cx="525399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399" y="838200"/>
            <a:ext cx="4251037"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0400" y="4078287"/>
            <a:ext cx="3378200" cy="281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28495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559FAC6-FCDD-4E6D-BFB1-3DFA080C0B32}" type="slidenum">
              <a:rPr lang="en-US" smtClean="0"/>
              <a:pPr>
                <a:defRPr/>
              </a:pPr>
              <a:t>36</a:t>
            </a:fld>
            <a:endParaRPr lang="en-US"/>
          </a:p>
        </p:txBody>
      </p:sp>
      <p:sp>
        <p:nvSpPr>
          <p:cNvPr id="3" name="Rectangle 2"/>
          <p:cNvSpPr/>
          <p:nvPr/>
        </p:nvSpPr>
        <p:spPr>
          <a:xfrm>
            <a:off x="381000" y="762000"/>
            <a:ext cx="8763000" cy="1384995"/>
          </a:xfrm>
          <a:prstGeom prst="rect">
            <a:avLst/>
          </a:prstGeom>
        </p:spPr>
        <p:txBody>
          <a:bodyPr wrap="square">
            <a:spAutoFit/>
          </a:bodyPr>
          <a:lstStyle/>
          <a:p>
            <a:r>
              <a:rPr lang="en-US" sz="2800" dirty="0"/>
              <a:t>If VR is positive the loop is shifted to right side; if VR is negative, the loop is shifted to left side. The hysteresis voltage </a:t>
            </a:r>
            <a:r>
              <a:rPr lang="en-US" sz="2800" dirty="0" err="1"/>
              <a:t>Vhys</a:t>
            </a:r>
            <a:r>
              <a:rPr lang="en-US" sz="2800" dirty="0"/>
              <a:t> remains the same.</a:t>
            </a:r>
          </a:p>
        </p:txBody>
      </p:sp>
    </p:spTree>
    <p:extLst>
      <p:ext uri="{BB962C8B-B14F-4D97-AF65-F5344CB8AC3E}">
        <p14:creationId xmlns:p14="http://schemas.microsoft.com/office/powerpoint/2010/main" val="32928339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Asymmetric inverting ST using diode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37</a:t>
            </a:fld>
            <a:endParaRPr lang="en-US"/>
          </a:p>
        </p:txBody>
      </p:sp>
    </p:spTree>
    <p:extLst>
      <p:ext uri="{BB962C8B-B14F-4D97-AF65-F5344CB8AC3E}">
        <p14:creationId xmlns:p14="http://schemas.microsoft.com/office/powerpoint/2010/main" val="10773952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Inverting Schmitt Trigger</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38</a:t>
            </a:fld>
            <a:endParaRPr lang="en-US"/>
          </a:p>
        </p:txBody>
      </p:sp>
    </p:spTree>
    <p:extLst>
      <p:ext uri="{BB962C8B-B14F-4D97-AF65-F5344CB8AC3E}">
        <p14:creationId xmlns:p14="http://schemas.microsoft.com/office/powerpoint/2010/main" val="27136926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C00000"/>
              </a:buClr>
              <a:buSzPct val="25000"/>
              <a:buFont typeface="Calibri"/>
              <a:buNone/>
            </a:pPr>
            <a:r>
              <a:rPr lang="en-US" sz="4400" b="0" i="0" u="none" strike="noStrike" cap="none" dirty="0">
                <a:solidFill>
                  <a:schemeClr val="accent2">
                    <a:lumMod val="75000"/>
                  </a:schemeClr>
                </a:solidFill>
                <a:latin typeface="Calibri"/>
                <a:ea typeface="Calibri"/>
                <a:cs typeface="Calibri"/>
                <a:sym typeface="Calibri"/>
              </a:rPr>
              <a:t>Design Schmitt Trigger</a:t>
            </a:r>
          </a:p>
        </p:txBody>
      </p:sp>
      <p:sp>
        <p:nvSpPr>
          <p:cNvPr id="474" name="Shape 474"/>
          <p:cNvSpPr txBox="1">
            <a:spLocks noGrp="1"/>
          </p:cNvSpPr>
          <p:nvPr>
            <p:ph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dk1"/>
              </a:buClr>
              <a:buSzPct val="98666"/>
              <a:buFont typeface="Arial"/>
              <a:buChar char="•"/>
            </a:pPr>
            <a:r>
              <a:rPr lang="en-US" sz="2960" b="0" i="0" u="none" strike="noStrike" cap="none">
                <a:solidFill>
                  <a:schemeClr val="dk1"/>
                </a:solidFill>
                <a:latin typeface="Calibri"/>
                <a:ea typeface="Calibri"/>
                <a:cs typeface="Calibri"/>
                <a:sym typeface="Calibri"/>
              </a:rPr>
              <a:t>Given: </a:t>
            </a:r>
          </a:p>
          <a:p>
            <a:pPr marL="742950" marR="0" lvl="1" indent="-285750" algn="l" rtl="0">
              <a:lnSpc>
                <a:spcPct val="80000"/>
              </a:lnSpc>
              <a:spcBef>
                <a:spcPts val="518"/>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V</a:t>
            </a:r>
            <a:r>
              <a:rPr lang="en-US" sz="2590" b="0" i="1" u="none" strike="noStrike" cap="none" baseline="-25000">
                <a:solidFill>
                  <a:schemeClr val="dk1"/>
                </a:solidFill>
                <a:latin typeface="Calibri"/>
                <a:ea typeface="Calibri"/>
                <a:cs typeface="Calibri"/>
                <a:sym typeface="Calibri"/>
              </a:rPr>
              <a:t>lt</a:t>
            </a:r>
            <a:r>
              <a:rPr lang="en-US" sz="2590" b="0" i="0" u="none" strike="noStrike" cap="none">
                <a:solidFill>
                  <a:schemeClr val="dk1"/>
                </a:solidFill>
                <a:latin typeface="Calibri"/>
                <a:ea typeface="Calibri"/>
                <a:cs typeface="Calibri"/>
                <a:sym typeface="Calibri"/>
              </a:rPr>
              <a:t> , V</a:t>
            </a:r>
            <a:r>
              <a:rPr lang="en-US" sz="2590" b="0" i="1" u="none" strike="noStrike" cap="none" baseline="-25000">
                <a:solidFill>
                  <a:schemeClr val="dk1"/>
                </a:solidFill>
                <a:latin typeface="Calibri"/>
                <a:ea typeface="Calibri"/>
                <a:cs typeface="Calibri"/>
                <a:sym typeface="Calibri"/>
              </a:rPr>
              <a:t>ut</a:t>
            </a:r>
            <a:r>
              <a:rPr lang="en-US" sz="2590" b="0" i="0" u="none" strike="noStrike" cap="none">
                <a:solidFill>
                  <a:schemeClr val="dk1"/>
                </a:solidFill>
                <a:latin typeface="Calibri"/>
                <a:ea typeface="Calibri"/>
                <a:cs typeface="Calibri"/>
                <a:sym typeface="Calibri"/>
              </a:rPr>
              <a:t> </a:t>
            </a:r>
          </a:p>
          <a:p>
            <a:pPr marL="742950" marR="0" lvl="1" indent="-285750" algn="l" rtl="0">
              <a:lnSpc>
                <a:spcPct val="80000"/>
              </a:lnSpc>
              <a:spcBef>
                <a:spcPts val="518"/>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V</a:t>
            </a:r>
            <a:r>
              <a:rPr lang="en-US" sz="2590" b="0" i="0" u="none" strike="noStrike" cap="none" baseline="-25000">
                <a:solidFill>
                  <a:schemeClr val="dk1"/>
                </a:solidFill>
                <a:latin typeface="Calibri"/>
                <a:ea typeface="Calibri"/>
                <a:cs typeface="Calibri"/>
                <a:sym typeface="Calibri"/>
              </a:rPr>
              <a:t>supply</a:t>
            </a:r>
          </a:p>
          <a:p>
            <a:pPr marL="742950" marR="0" lvl="1" indent="-285750" algn="l" rtl="0">
              <a:lnSpc>
                <a:spcPct val="80000"/>
              </a:lnSpc>
              <a:spcBef>
                <a:spcPts val="518"/>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R1.</a:t>
            </a:r>
          </a:p>
          <a:p>
            <a:pPr marL="342900" marR="0" lvl="0" indent="-342900" algn="l" rtl="0">
              <a:lnSpc>
                <a:spcPct val="80000"/>
              </a:lnSpc>
              <a:spcBef>
                <a:spcPts val="592"/>
              </a:spcBef>
              <a:spcAft>
                <a:spcPts val="0"/>
              </a:spcAft>
              <a:buClr>
                <a:schemeClr val="dk1"/>
              </a:buClr>
              <a:buSzPct val="98666"/>
              <a:buFont typeface="Arial"/>
              <a:buChar char="•"/>
            </a:pPr>
            <a:r>
              <a:rPr lang="en-US" sz="2960" b="0" i="0" u="none" strike="noStrike" cap="none">
                <a:solidFill>
                  <a:schemeClr val="dk1"/>
                </a:solidFill>
                <a:latin typeface="Calibri"/>
                <a:ea typeface="Calibri"/>
                <a:cs typeface="Calibri"/>
                <a:sym typeface="Calibri"/>
              </a:rPr>
              <a:t>Find:</a:t>
            </a:r>
          </a:p>
          <a:p>
            <a:pPr marL="742950" marR="0" lvl="1" indent="-285750" algn="l" rtl="0">
              <a:lnSpc>
                <a:spcPct val="80000"/>
              </a:lnSpc>
              <a:spcBef>
                <a:spcPts val="518"/>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 R2</a:t>
            </a:r>
          </a:p>
          <a:p>
            <a:pPr marL="742950" marR="0" lvl="1" indent="-285750" algn="l" rtl="0">
              <a:lnSpc>
                <a:spcPct val="80000"/>
              </a:lnSpc>
              <a:spcBef>
                <a:spcPts val="518"/>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V</a:t>
            </a:r>
            <a:r>
              <a:rPr lang="en-US" sz="2590" b="0" i="0" u="none" strike="noStrike" cap="none" baseline="-25000">
                <a:solidFill>
                  <a:schemeClr val="dk1"/>
                </a:solidFill>
                <a:latin typeface="Calibri"/>
                <a:ea typeface="Calibri"/>
                <a:cs typeface="Calibri"/>
                <a:sym typeface="Calibri"/>
              </a:rPr>
              <a:t>DC</a:t>
            </a:r>
          </a:p>
          <a:p>
            <a:pPr marL="342900" marR="0" lvl="0" indent="-342900" algn="l" rtl="0">
              <a:lnSpc>
                <a:spcPct val="80000"/>
              </a:lnSpc>
              <a:spcBef>
                <a:spcPts val="592"/>
              </a:spcBef>
              <a:spcAft>
                <a:spcPts val="0"/>
              </a:spcAft>
              <a:buClr>
                <a:schemeClr val="dk1"/>
              </a:buClr>
              <a:buSzPct val="98666"/>
              <a:buFont typeface="Arial"/>
              <a:buChar char="•"/>
            </a:pPr>
            <a:r>
              <a:rPr lang="en-US" sz="2960" b="0" i="0" u="none" strike="noStrike" cap="none">
                <a:solidFill>
                  <a:schemeClr val="dk1"/>
                </a:solidFill>
                <a:latin typeface="Calibri"/>
                <a:ea typeface="Calibri"/>
                <a:cs typeface="Calibri"/>
                <a:sym typeface="Calibri"/>
              </a:rPr>
              <a:t>To Draw: </a:t>
            </a:r>
          </a:p>
          <a:p>
            <a:pPr marL="742950" marR="0" lvl="1" indent="-285750" algn="l" rtl="0">
              <a:lnSpc>
                <a:spcPct val="80000"/>
              </a:lnSpc>
              <a:spcBef>
                <a:spcPts val="518"/>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Hysteresis </a:t>
            </a:r>
          </a:p>
          <a:p>
            <a:pPr marL="742950" marR="0" lvl="1" indent="-285750" algn="l" rtl="0">
              <a:lnSpc>
                <a:spcPct val="80000"/>
              </a:lnSpc>
              <a:spcBef>
                <a:spcPts val="518"/>
              </a:spcBef>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Waveforms</a:t>
            </a:r>
          </a:p>
        </p:txBody>
      </p:sp>
      <p:sp>
        <p:nvSpPr>
          <p:cNvPr id="479" name="Shape 479"/>
          <p:cNvSpPr txBox="1">
            <a:spLocks noGrp="1"/>
          </p:cNvSpPr>
          <p:nvPr>
            <p:ph type="sldNum" sz="quarter"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600" b="1">
                <a:solidFill>
                  <a:schemeClr val="dk1"/>
                </a:solidFill>
                <a:latin typeface="Calibri"/>
                <a:ea typeface="Calibri"/>
                <a:cs typeface="Calibri"/>
                <a:sym typeface="Calibri"/>
              </a:rPr>
              <a:pPr marL="0" marR="0" lvl="0" indent="0" algn="r" rtl="0">
                <a:spcBef>
                  <a:spcPts val="0"/>
                </a:spcBef>
                <a:buSzPct val="25000"/>
                <a:buNone/>
              </a:pPr>
              <a:t>39</a:t>
            </a:fld>
            <a:endParaRPr lang="en-US" sz="1600" b="1">
              <a:solidFill>
                <a:schemeClr val="dk1"/>
              </a:solidFill>
              <a:latin typeface="Calibri"/>
              <a:ea typeface="Calibri"/>
              <a:cs typeface="Calibri"/>
              <a:sym typeface="Calibri"/>
            </a:endParaRPr>
          </a:p>
        </p:txBody>
      </p:sp>
      <p:sp>
        <p:nvSpPr>
          <p:cNvPr id="475" name="Shape 475"/>
          <p:cNvSpPr/>
          <p:nvPr/>
        </p:nvSpPr>
        <p:spPr>
          <a:xfrm>
            <a:off x="5334000" y="1981200"/>
            <a:ext cx="3200399" cy="2133599"/>
          </a:xfrm>
          <a:prstGeom prst="rect">
            <a:avLst/>
          </a:prstGeom>
          <a:solidFill>
            <a:schemeClr val="lt1"/>
          </a:solidFill>
          <a:ln w="254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76" name="Shape 476"/>
          <p:cNvSpPr txBox="1"/>
          <p:nvPr/>
        </p:nvSpPr>
        <p:spPr>
          <a:xfrm>
            <a:off x="5638800" y="2057400"/>
            <a:ext cx="2666999" cy="203132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Two Ways to design Asymmetric Schmitt Trigger:</a:t>
            </a:r>
          </a:p>
          <a:p>
            <a:pPr marL="342900" marR="0" lvl="0" indent="-342900" algn="l" rtl="0">
              <a:spcBef>
                <a:spcPts val="0"/>
              </a:spcBef>
              <a:buClr>
                <a:schemeClr val="dk1"/>
              </a:buClr>
              <a:buSzPct val="100000"/>
              <a:buFont typeface="Calibri"/>
              <a:buAutoNum type="arabicPeriod"/>
            </a:pPr>
            <a:r>
              <a:rPr lang="en-US" sz="1800">
                <a:solidFill>
                  <a:schemeClr val="dk1"/>
                </a:solidFill>
                <a:latin typeface="Calibri"/>
                <a:ea typeface="Calibri"/>
                <a:cs typeface="Calibri"/>
                <a:sym typeface="Calibri"/>
              </a:rPr>
              <a:t>Using additional VDC</a:t>
            </a:r>
          </a:p>
          <a:p>
            <a:pPr marL="342900" marR="0" lvl="0" indent="-342900" algn="l" rtl="0">
              <a:spcBef>
                <a:spcPts val="0"/>
              </a:spcBef>
              <a:buClr>
                <a:schemeClr val="dk1"/>
              </a:buClr>
              <a:buSzPct val="100000"/>
              <a:buFont typeface="Calibri"/>
              <a:buAutoNum type="arabicPeriod"/>
            </a:pPr>
            <a:r>
              <a:rPr lang="en-US" sz="1800">
                <a:solidFill>
                  <a:schemeClr val="dk1"/>
                </a:solidFill>
                <a:latin typeface="Calibri"/>
                <a:ea typeface="Calibri"/>
                <a:cs typeface="Calibri"/>
                <a:sym typeface="Calibri"/>
              </a:rPr>
              <a:t>Using diodes &amp; Resistors in series in feedback path.</a:t>
            </a:r>
          </a:p>
        </p:txBody>
      </p:sp>
    </p:spTree>
    <p:extLst>
      <p:ext uri="{BB962C8B-B14F-4D97-AF65-F5344CB8AC3E}">
        <p14:creationId xmlns:p14="http://schemas.microsoft.com/office/powerpoint/2010/main" val="2006272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Linear Applications</a:t>
            </a:r>
            <a:endParaRPr lang="en-US" dirty="0"/>
          </a:p>
        </p:txBody>
      </p:sp>
      <p:sp>
        <p:nvSpPr>
          <p:cNvPr id="3" name="Content Placeholder 2"/>
          <p:cNvSpPr>
            <a:spLocks noGrp="1"/>
          </p:cNvSpPr>
          <p:nvPr>
            <p:ph idx="1"/>
          </p:nvPr>
        </p:nvSpPr>
        <p:spPr/>
        <p:txBody>
          <a:bodyPr/>
          <a:lstStyle/>
          <a:p>
            <a:r>
              <a:rPr lang="en-US" dirty="0" smtClean="0"/>
              <a:t>High gain Amplifier with positive feedback or without feedback- it operates in ±</a:t>
            </a:r>
            <a:r>
              <a:rPr lang="en-US" dirty="0" err="1" smtClean="0"/>
              <a:t>V</a:t>
            </a:r>
            <a:r>
              <a:rPr lang="en-US" sz="1800" dirty="0" err="1" smtClean="0"/>
              <a:t>sat</a:t>
            </a:r>
            <a:endParaRPr lang="en-US" sz="1800" dirty="0" smtClean="0"/>
          </a:p>
          <a:p>
            <a:r>
              <a:rPr lang="en-US" dirty="0" smtClean="0"/>
              <a:t>This is called as </a:t>
            </a:r>
            <a:r>
              <a:rPr lang="en-US" dirty="0" err="1" smtClean="0"/>
              <a:t>bistable</a:t>
            </a:r>
            <a:r>
              <a:rPr lang="en-US" dirty="0" smtClean="0"/>
              <a:t> behavior of Op-Amp and it is highly non linear.</a:t>
            </a:r>
            <a:endParaRPr lang="en-US" dirty="0"/>
          </a:p>
        </p:txBody>
      </p:sp>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4</a:t>
            </a:fld>
            <a:endParaRPr lang="en-US"/>
          </a:p>
        </p:txBody>
      </p:sp>
    </p:spTree>
    <p:extLst>
      <p:ext uri="{BB962C8B-B14F-4D97-AF65-F5344CB8AC3E}">
        <p14:creationId xmlns:p14="http://schemas.microsoft.com/office/powerpoint/2010/main" val="11301996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27088" y="0"/>
            <a:ext cx="7158037" cy="1412875"/>
          </a:xfrm>
        </p:spPr>
        <p:txBody>
          <a:bodyPr/>
          <a:lstStyle/>
          <a:p>
            <a:r>
              <a:rPr lang="en-US"/>
              <a:t>Example 1</a:t>
            </a:r>
          </a:p>
        </p:txBody>
      </p:sp>
      <p:sp>
        <p:nvSpPr>
          <p:cNvPr id="25603" name="Rectangle 3"/>
          <p:cNvSpPr>
            <a:spLocks noGrp="1" noChangeArrowheads="1"/>
          </p:cNvSpPr>
          <p:nvPr>
            <p:ph type="body" sz="half" idx="1"/>
          </p:nvPr>
        </p:nvSpPr>
        <p:spPr>
          <a:xfrm>
            <a:off x="609600" y="1270794"/>
            <a:ext cx="7993063" cy="720725"/>
          </a:xfrm>
        </p:spPr>
        <p:txBody>
          <a:bodyPr>
            <a:noAutofit/>
          </a:bodyPr>
          <a:lstStyle/>
          <a:p>
            <a:r>
              <a:rPr lang="en-US" sz="2400" dirty="0"/>
              <a:t>If </a:t>
            </a:r>
            <a:r>
              <a:rPr lang="en-US" sz="2400" dirty="0" err="1"/>
              <a:t>V</a:t>
            </a:r>
            <a:r>
              <a:rPr lang="en-US" sz="2400" baseline="-25000" dirty="0" err="1"/>
              <a:t>sat</a:t>
            </a:r>
            <a:r>
              <a:rPr lang="en-US" sz="2400" dirty="0"/>
              <a:t> = 13.5 V, what are the trip points and hysteresis in Figure below?</a:t>
            </a:r>
          </a:p>
        </p:txBody>
      </p:sp>
      <p:grpSp>
        <p:nvGrpSpPr>
          <p:cNvPr id="25617" name="Group 17"/>
          <p:cNvGrpSpPr>
            <a:grpSpLocks/>
          </p:cNvGrpSpPr>
          <p:nvPr/>
        </p:nvGrpSpPr>
        <p:grpSpPr bwMode="auto">
          <a:xfrm>
            <a:off x="2822574" y="2697524"/>
            <a:ext cx="3806826" cy="3474676"/>
            <a:chOff x="657" y="1611"/>
            <a:chExt cx="1995" cy="1910"/>
          </a:xfrm>
        </p:grpSpPr>
        <p:graphicFrame>
          <p:nvGraphicFramePr>
            <p:cNvPr id="25604" name="Object 4"/>
            <p:cNvGraphicFramePr>
              <a:graphicFrameLocks noChangeAspect="1"/>
            </p:cNvGraphicFramePr>
            <p:nvPr/>
          </p:nvGraphicFramePr>
          <p:xfrm>
            <a:off x="930" y="1797"/>
            <a:ext cx="1426" cy="1724"/>
          </p:xfrm>
          <a:graphic>
            <a:graphicData uri="http://schemas.openxmlformats.org/presentationml/2006/ole">
              <mc:AlternateContent xmlns:mc="http://schemas.openxmlformats.org/markup-compatibility/2006">
                <mc:Choice xmlns:v="urn:schemas-microsoft-com:vml" Requires="v">
                  <p:oleObj spid="_x0000_s5282" name="Visio" r:id="rId3" imgW="1312263" imgH="1587560" progId="Visio.Drawing.6">
                    <p:embed/>
                  </p:oleObj>
                </mc:Choice>
                <mc:Fallback>
                  <p:oleObj name="Visio" r:id="rId3" imgW="1312263" imgH="15875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 y="1797"/>
                          <a:ext cx="1426" cy="1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6" name="Text Box 6"/>
            <p:cNvSpPr txBox="1">
              <a:spLocks noChangeArrowheads="1"/>
            </p:cNvSpPr>
            <p:nvPr/>
          </p:nvSpPr>
          <p:spPr bwMode="auto">
            <a:xfrm>
              <a:off x="657" y="1888"/>
              <a:ext cx="3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V</a:t>
              </a:r>
              <a:r>
                <a:rPr lang="en-US" baseline="-25000"/>
                <a:t>in</a:t>
              </a:r>
            </a:p>
          </p:txBody>
        </p:sp>
        <p:sp>
          <p:nvSpPr>
            <p:cNvPr id="25607" name="Text Box 7"/>
            <p:cNvSpPr txBox="1">
              <a:spLocks noChangeArrowheads="1"/>
            </p:cNvSpPr>
            <p:nvPr/>
          </p:nvSpPr>
          <p:spPr bwMode="auto">
            <a:xfrm>
              <a:off x="2290" y="2024"/>
              <a:ext cx="3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err="1"/>
                <a:t>V</a:t>
              </a:r>
              <a:r>
                <a:rPr lang="en-US" baseline="-25000" dirty="0" err="1"/>
                <a:t>out</a:t>
              </a:r>
              <a:endParaRPr lang="en-US" baseline="-25000" dirty="0"/>
            </a:p>
          </p:txBody>
        </p:sp>
        <p:sp>
          <p:nvSpPr>
            <p:cNvPr id="25608" name="Text Box 8"/>
            <p:cNvSpPr txBox="1">
              <a:spLocks noChangeArrowheads="1"/>
            </p:cNvSpPr>
            <p:nvPr/>
          </p:nvSpPr>
          <p:spPr bwMode="auto">
            <a:xfrm>
              <a:off x="1428" y="2473"/>
              <a:ext cx="4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-15V</a:t>
              </a:r>
              <a:endParaRPr lang="en-US" baseline="-25000"/>
            </a:p>
          </p:txBody>
        </p:sp>
        <p:sp>
          <p:nvSpPr>
            <p:cNvPr id="25609" name="Text Box 9"/>
            <p:cNvSpPr txBox="1">
              <a:spLocks noChangeArrowheads="1"/>
            </p:cNvSpPr>
            <p:nvPr/>
          </p:nvSpPr>
          <p:spPr bwMode="auto">
            <a:xfrm>
              <a:off x="1474" y="1611"/>
              <a:ext cx="4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+15V</a:t>
              </a:r>
              <a:endParaRPr lang="en-US" baseline="-25000"/>
            </a:p>
          </p:txBody>
        </p:sp>
        <p:sp>
          <p:nvSpPr>
            <p:cNvPr id="25610" name="Text Box 10"/>
            <p:cNvSpPr txBox="1">
              <a:spLocks noChangeArrowheads="1"/>
            </p:cNvSpPr>
            <p:nvPr/>
          </p:nvSpPr>
          <p:spPr bwMode="auto">
            <a:xfrm>
              <a:off x="1429" y="2750"/>
              <a:ext cx="4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47 k</a:t>
              </a:r>
              <a:r>
                <a:rPr lang="en-US">
                  <a:sym typeface="Symbol" pitchFamily="18" charset="2"/>
                </a:rPr>
                <a:t></a:t>
              </a:r>
              <a:endParaRPr lang="en-US" baseline="-25000">
                <a:sym typeface="Symbol" pitchFamily="18" charset="2"/>
              </a:endParaRPr>
            </a:p>
          </p:txBody>
        </p:sp>
        <p:sp>
          <p:nvSpPr>
            <p:cNvPr id="25611" name="Text Box 11"/>
            <p:cNvSpPr txBox="1">
              <a:spLocks noChangeArrowheads="1"/>
            </p:cNvSpPr>
            <p:nvPr/>
          </p:nvSpPr>
          <p:spPr bwMode="auto">
            <a:xfrm>
              <a:off x="793" y="2886"/>
              <a:ext cx="4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1 k</a:t>
              </a:r>
              <a:r>
                <a:rPr lang="en-US">
                  <a:sym typeface="Symbol" pitchFamily="18" charset="2"/>
                </a:rPr>
                <a:t></a:t>
              </a:r>
              <a:endParaRPr lang="en-US" baseline="-25000">
                <a:sym typeface="Symbol" pitchFamily="18" charset="2"/>
              </a:endParaRPr>
            </a:p>
          </p:txBody>
        </p:sp>
      </p:grpSp>
    </p:spTree>
    <p:extLst>
      <p:ext uri="{BB962C8B-B14F-4D97-AF65-F5344CB8AC3E}">
        <p14:creationId xmlns:p14="http://schemas.microsoft.com/office/powerpoint/2010/main" val="33450438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7C4913F-BB23-46DA-9B20-9E66E7FD6CC5}" type="slidenum">
              <a:rPr lang="en-US" smtClean="0"/>
              <a:pPr/>
              <a:t>41</a:t>
            </a:fld>
            <a:endParaRPr lang="en-US"/>
          </a:p>
        </p:txBody>
      </p:sp>
      <p:graphicFrame>
        <p:nvGraphicFramePr>
          <p:cNvPr id="9" name="Object 13"/>
          <p:cNvGraphicFramePr>
            <a:graphicFrameLocks noChangeAspect="1"/>
          </p:cNvGraphicFramePr>
          <p:nvPr>
            <p:extLst>
              <p:ext uri="{D42A27DB-BD31-4B8C-83A1-F6EECF244321}">
                <p14:modId xmlns:p14="http://schemas.microsoft.com/office/powerpoint/2010/main" val="774722812"/>
              </p:ext>
            </p:extLst>
          </p:nvPr>
        </p:nvGraphicFramePr>
        <p:xfrm>
          <a:off x="1371600" y="381000"/>
          <a:ext cx="4140200" cy="890587"/>
        </p:xfrm>
        <a:graphic>
          <a:graphicData uri="http://schemas.openxmlformats.org/presentationml/2006/ole">
            <mc:AlternateContent xmlns:mc="http://schemas.openxmlformats.org/markup-compatibility/2006">
              <mc:Choice xmlns:v="urn:schemas-microsoft-com:vml" Requires="v">
                <p:oleObj spid="_x0000_s6278" name="Equation" r:id="rId3" imgW="2006280" imgH="431640" progId="Equation.3">
                  <p:embed/>
                </p:oleObj>
              </mc:Choice>
              <mc:Fallback>
                <p:oleObj name="Equation" r:id="rId3" imgW="200628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81000"/>
                        <a:ext cx="4140200" cy="890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5"/>
          <p:cNvGraphicFramePr>
            <a:graphicFrameLocks noChangeAspect="1"/>
          </p:cNvGraphicFramePr>
          <p:nvPr>
            <p:extLst>
              <p:ext uri="{D42A27DB-BD31-4B8C-83A1-F6EECF244321}">
                <p14:modId xmlns:p14="http://schemas.microsoft.com/office/powerpoint/2010/main" val="1625361832"/>
              </p:ext>
            </p:extLst>
          </p:nvPr>
        </p:nvGraphicFramePr>
        <p:xfrm>
          <a:off x="1295400" y="2113467"/>
          <a:ext cx="4608513" cy="949325"/>
        </p:xfrm>
        <a:graphic>
          <a:graphicData uri="http://schemas.openxmlformats.org/presentationml/2006/ole">
            <mc:AlternateContent xmlns:mc="http://schemas.openxmlformats.org/markup-compatibility/2006">
              <mc:Choice xmlns:v="urn:schemas-microsoft-com:vml" Requires="v">
                <p:oleObj spid="_x0000_s6279" name="Equation" r:id="rId5" imgW="2095200" imgH="431640" progId="Equation.3">
                  <p:embed/>
                </p:oleObj>
              </mc:Choice>
              <mc:Fallback>
                <p:oleObj name="Equation" r:id="rId5" imgW="209520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2113467"/>
                        <a:ext cx="4608513"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6"/>
          <p:cNvGraphicFramePr>
            <a:graphicFrameLocks noChangeAspect="1"/>
          </p:cNvGraphicFramePr>
          <p:nvPr>
            <p:extLst>
              <p:ext uri="{D42A27DB-BD31-4B8C-83A1-F6EECF244321}">
                <p14:modId xmlns:p14="http://schemas.microsoft.com/office/powerpoint/2010/main" val="3893828174"/>
              </p:ext>
            </p:extLst>
          </p:nvPr>
        </p:nvGraphicFramePr>
        <p:xfrm>
          <a:off x="838200" y="3904672"/>
          <a:ext cx="7704138" cy="568325"/>
        </p:xfrm>
        <a:graphic>
          <a:graphicData uri="http://schemas.openxmlformats.org/presentationml/2006/ole">
            <mc:AlternateContent xmlns:mc="http://schemas.openxmlformats.org/markup-compatibility/2006">
              <mc:Choice xmlns:v="urn:schemas-microsoft-com:vml" Requires="v">
                <p:oleObj spid="_x0000_s6280" name="Equation" r:id="rId7" imgW="3098520" imgH="228600" progId="Equation.3">
                  <p:embed/>
                </p:oleObj>
              </mc:Choice>
              <mc:Fallback>
                <p:oleObj name="Equation" r:id="rId7" imgW="309852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3904672"/>
                        <a:ext cx="7704138"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294528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Shape 518"/>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C00000"/>
              </a:buClr>
              <a:buSzPct val="25000"/>
              <a:buFont typeface="Calibri"/>
              <a:buNone/>
            </a:pPr>
            <a:r>
              <a:rPr lang="en-US" sz="4400" b="0" i="0" u="none" strike="noStrike" cap="none" dirty="0">
                <a:solidFill>
                  <a:schemeClr val="accent2">
                    <a:lumMod val="75000"/>
                  </a:schemeClr>
                </a:solidFill>
                <a:latin typeface="Calibri"/>
                <a:ea typeface="Calibri"/>
                <a:cs typeface="Calibri"/>
                <a:sym typeface="Calibri"/>
              </a:rPr>
              <a:t>Waveform Generators</a:t>
            </a:r>
          </a:p>
        </p:txBody>
      </p:sp>
      <p:sp>
        <p:nvSpPr>
          <p:cNvPr id="527" name="Shape 527"/>
          <p:cNvSpPr txBox="1">
            <a:spLocks noGrp="1"/>
          </p:cNvSpPr>
          <p:nvPr>
            <p:ph type="sldNum" sz="quarter"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600" b="1">
                <a:solidFill>
                  <a:schemeClr val="dk1"/>
                </a:solidFill>
                <a:latin typeface="Calibri"/>
                <a:ea typeface="Calibri"/>
                <a:cs typeface="Calibri"/>
                <a:sym typeface="Calibri"/>
              </a:rPr>
              <a:pPr marL="0" marR="0" lvl="0" indent="0" algn="r" rtl="0">
                <a:spcBef>
                  <a:spcPts val="0"/>
                </a:spcBef>
                <a:buSzPct val="25000"/>
                <a:buNone/>
              </a:pPr>
              <a:t>42</a:t>
            </a:fld>
            <a:endParaRPr lang="en-US" sz="1600" b="1">
              <a:solidFill>
                <a:schemeClr val="dk1"/>
              </a:solidFill>
              <a:latin typeface="Calibri"/>
              <a:ea typeface="Calibri"/>
              <a:cs typeface="Calibri"/>
              <a:sym typeface="Calibri"/>
            </a:endParaRPr>
          </a:p>
        </p:txBody>
      </p:sp>
      <p:pic>
        <p:nvPicPr>
          <p:cNvPr id="519" name="Shape 519"/>
          <p:cNvPicPr preferRelativeResize="0"/>
          <p:nvPr/>
        </p:nvPicPr>
        <p:blipFill rotWithShape="1">
          <a:blip r:embed="rId3">
            <a:alphaModFix/>
          </a:blip>
          <a:srcRect r="6957"/>
          <a:stretch/>
        </p:blipFill>
        <p:spPr>
          <a:xfrm>
            <a:off x="4495800" y="2743200"/>
            <a:ext cx="4157038" cy="3383280"/>
          </a:xfrm>
          <a:prstGeom prst="rect">
            <a:avLst/>
          </a:prstGeom>
          <a:noFill/>
          <a:ln>
            <a:noFill/>
          </a:ln>
        </p:spPr>
      </p:pic>
      <p:sp>
        <p:nvSpPr>
          <p:cNvPr id="520" name="Shape 520"/>
          <p:cNvSpPr txBox="1"/>
          <p:nvPr/>
        </p:nvSpPr>
        <p:spPr>
          <a:xfrm>
            <a:off x="5410200" y="1828800"/>
            <a:ext cx="2743199" cy="923329"/>
          </a:xfrm>
          <a:prstGeom prst="rect">
            <a:avLst/>
          </a:prstGeom>
          <a:noFill/>
          <a:ln w="9525" cap="flat"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C not allowed to charge more as Vout trips to –ve level.</a:t>
            </a:r>
          </a:p>
        </p:txBody>
      </p:sp>
      <p:cxnSp>
        <p:nvCxnSpPr>
          <p:cNvPr id="521" name="Shape 521"/>
          <p:cNvCxnSpPr/>
          <p:nvPr/>
        </p:nvCxnSpPr>
        <p:spPr>
          <a:xfrm flipH="1">
            <a:off x="5791200" y="2743200"/>
            <a:ext cx="304799" cy="990599"/>
          </a:xfrm>
          <a:prstGeom prst="straightConnector1">
            <a:avLst/>
          </a:prstGeom>
          <a:noFill/>
          <a:ln w="38100" cap="flat" cmpd="sng">
            <a:solidFill>
              <a:schemeClr val="dk1"/>
            </a:solidFill>
            <a:prstDash val="solid"/>
            <a:round/>
            <a:headEnd type="none" w="med" len="med"/>
            <a:tailEnd type="stealth" w="lg" len="lg"/>
          </a:ln>
        </p:spPr>
      </p:cxnSp>
      <p:sp>
        <p:nvSpPr>
          <p:cNvPr id="522" name="Shape 522"/>
          <p:cNvSpPr txBox="1"/>
          <p:nvPr/>
        </p:nvSpPr>
        <p:spPr>
          <a:xfrm>
            <a:off x="838200" y="4648200"/>
            <a:ext cx="3276600" cy="923329"/>
          </a:xfrm>
          <a:prstGeom prst="rect">
            <a:avLst/>
          </a:prstGeom>
          <a:noFill/>
          <a:ln w="9525" cap="flat"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Duty Cycle variation by using diodes in series with Rf in feedback path.</a:t>
            </a:r>
          </a:p>
        </p:txBody>
      </p:sp>
      <p:pic>
        <p:nvPicPr>
          <p:cNvPr id="523" name="Shape 523"/>
          <p:cNvPicPr preferRelativeResize="0"/>
          <p:nvPr/>
        </p:nvPicPr>
        <p:blipFill rotWithShape="1">
          <a:blip r:embed="rId4">
            <a:alphaModFix/>
          </a:blip>
          <a:srcRect/>
          <a:stretch/>
        </p:blipFill>
        <p:spPr>
          <a:xfrm>
            <a:off x="762000" y="1295400"/>
            <a:ext cx="3286124" cy="3228975"/>
          </a:xfrm>
          <a:prstGeom prst="rect">
            <a:avLst/>
          </a:prstGeom>
          <a:noFill/>
          <a:ln>
            <a:noFill/>
          </a:ln>
        </p:spPr>
      </p:pic>
      <p:sp>
        <p:nvSpPr>
          <p:cNvPr id="524" name="Shape 524"/>
          <p:cNvSpPr txBox="1"/>
          <p:nvPr/>
        </p:nvSpPr>
        <p:spPr>
          <a:xfrm>
            <a:off x="4114800" y="1295400"/>
            <a:ext cx="4648199" cy="58477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1">
                <a:solidFill>
                  <a:schemeClr val="dk1"/>
                </a:solidFill>
                <a:latin typeface="Calibri"/>
                <a:ea typeface="Calibri"/>
                <a:cs typeface="Calibri"/>
                <a:sym typeface="Calibri"/>
              </a:rPr>
              <a:t>Astable Multivibrator </a:t>
            </a:r>
          </a:p>
        </p:txBody>
      </p:sp>
    </p:spTree>
    <p:extLst>
      <p:ext uri="{BB962C8B-B14F-4D97-AF65-F5344CB8AC3E}">
        <p14:creationId xmlns:p14="http://schemas.microsoft.com/office/powerpoint/2010/main" val="6001055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Asymmetrical Square wave generator</a:t>
            </a:r>
            <a:endParaRPr lang="en-US" dirty="0"/>
          </a:p>
        </p:txBody>
      </p:sp>
      <p:pic>
        <p:nvPicPr>
          <p:cNvPr id="5" name="Content Placeholder 4"/>
          <p:cNvPicPr>
            <a:picLocks noGrp="1" noChangeAspect="1"/>
          </p:cNvPicPr>
          <p:nvPr>
            <p:ph idx="1"/>
          </p:nvPr>
        </p:nvPicPr>
        <p:blipFill>
          <a:blip r:embed="rId2"/>
          <a:stretch>
            <a:fillRect/>
          </a:stretch>
        </p:blipFill>
        <p:spPr>
          <a:xfrm>
            <a:off x="1771650" y="1629569"/>
            <a:ext cx="5600700" cy="4467225"/>
          </a:xfrm>
          <a:prstGeom prst="rect">
            <a:avLst/>
          </a:prstGeom>
        </p:spPr>
      </p:pic>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43</a:t>
            </a:fld>
            <a:endParaRPr lang="en-US"/>
          </a:p>
        </p:txBody>
      </p:sp>
      <p:sp>
        <p:nvSpPr>
          <p:cNvPr id="6" name="Rectangle 5"/>
          <p:cNvSpPr/>
          <p:nvPr/>
        </p:nvSpPr>
        <p:spPr>
          <a:xfrm>
            <a:off x="304800" y="6033184"/>
            <a:ext cx="6901295" cy="646331"/>
          </a:xfrm>
          <a:prstGeom prst="rect">
            <a:avLst/>
          </a:prstGeom>
        </p:spPr>
        <p:txBody>
          <a:bodyPr wrap="square">
            <a:spAutoFit/>
          </a:bodyPr>
          <a:lstStyle/>
          <a:p>
            <a:r>
              <a:rPr lang="en-US" dirty="0"/>
              <a:t>https://www.electronics-tutorial.net/analog-integrated-circuits/multivibrators/asymmetrical-square-wave-generator/</a:t>
            </a:r>
          </a:p>
        </p:txBody>
      </p:sp>
    </p:spTree>
    <p:extLst>
      <p:ext uri="{BB962C8B-B14F-4D97-AF65-F5344CB8AC3E}">
        <p14:creationId xmlns:p14="http://schemas.microsoft.com/office/powerpoint/2010/main" val="21915255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When output is high (i.e. +</a:t>
            </a:r>
            <a:r>
              <a:rPr lang="en-US" dirty="0" err="1"/>
              <a:t>Vsat</a:t>
            </a:r>
            <a:r>
              <a:rPr lang="en-US" dirty="0"/>
              <a:t>), diode D1 is forward biased and capacitor C starts charging through resistance R3towards +</a:t>
            </a:r>
            <a:r>
              <a:rPr lang="en-US" dirty="0" err="1"/>
              <a:t>Vsat</a:t>
            </a:r>
            <a:r>
              <a:rPr lang="en-US" dirty="0"/>
              <a:t> and diode D2 is reversed biased.</a:t>
            </a:r>
            <a:br>
              <a:rPr lang="en-US" dirty="0"/>
            </a:br>
            <a:r>
              <a:rPr lang="en-US" dirty="0"/>
              <a:t>Therefore the charging time constant of the capacitor is </a:t>
            </a:r>
            <a:r>
              <a:rPr lang="en-US" dirty="0" err="1"/>
              <a:t>τc</a:t>
            </a:r>
            <a:r>
              <a:rPr lang="en-US" dirty="0"/>
              <a:t>=R3 C</a:t>
            </a:r>
            <a:br>
              <a:rPr lang="en-US" dirty="0"/>
            </a:br>
            <a:r>
              <a:rPr lang="en-US" dirty="0"/>
              <a:t>When output is low (i.e. -</a:t>
            </a:r>
            <a:r>
              <a:rPr lang="en-US" dirty="0" err="1"/>
              <a:t>Vsat</a:t>
            </a:r>
            <a:r>
              <a:rPr lang="en-US" dirty="0"/>
              <a:t>), diode D2 is forward biased and capacitor C starts charging through resistance R3 towards –</a:t>
            </a:r>
            <a:r>
              <a:rPr lang="en-US" dirty="0" err="1"/>
              <a:t>Vsat</a:t>
            </a:r>
            <a:r>
              <a:rPr lang="en-US" dirty="0"/>
              <a:t> (i.e. discharging in negative direction) and diode D1 is reversed biased.</a:t>
            </a:r>
            <a:br>
              <a:rPr lang="en-US" dirty="0"/>
            </a:br>
            <a:r>
              <a:rPr lang="en-US" dirty="0"/>
              <a:t>Therefore the discharging time constant of the capacitor is </a:t>
            </a:r>
            <a:r>
              <a:rPr lang="en-US" dirty="0" err="1"/>
              <a:t>τd</a:t>
            </a:r>
            <a:r>
              <a:rPr lang="en-US" dirty="0"/>
              <a:t>=R4 C</a:t>
            </a:r>
          </a:p>
          <a:p>
            <a:r>
              <a:rPr lang="en-US" dirty="0"/>
              <a:t>As in both the cases time constant is different, we get different ON and OFF time for output square wave and hence asymmetrical square wave.</a:t>
            </a:r>
          </a:p>
          <a:p>
            <a:endParaRPr lang="en-US" dirty="0"/>
          </a:p>
        </p:txBody>
      </p:sp>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44</a:t>
            </a:fld>
            <a:endParaRPr lang="en-US"/>
          </a:p>
        </p:txBody>
      </p:sp>
    </p:spTree>
    <p:extLst>
      <p:ext uri="{BB962C8B-B14F-4D97-AF65-F5344CB8AC3E}">
        <p14:creationId xmlns:p14="http://schemas.microsoft.com/office/powerpoint/2010/main" val="27273725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Shape 532"/>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C00000"/>
              </a:buClr>
              <a:buSzPct val="25000"/>
              <a:buFont typeface="Calibri"/>
              <a:buNone/>
            </a:pPr>
            <a:r>
              <a:rPr lang="en-US" sz="4400" b="0" i="0" u="none" strike="noStrike" cap="none" dirty="0">
                <a:solidFill>
                  <a:schemeClr val="accent2">
                    <a:lumMod val="75000"/>
                  </a:schemeClr>
                </a:solidFill>
                <a:latin typeface="Calibri"/>
                <a:ea typeface="Calibri"/>
                <a:cs typeface="Calibri"/>
                <a:sym typeface="Calibri"/>
              </a:rPr>
              <a:t>Important Equations</a:t>
            </a:r>
          </a:p>
        </p:txBody>
      </p:sp>
      <p:sp>
        <p:nvSpPr>
          <p:cNvPr id="536" name="Shape 536"/>
          <p:cNvSpPr txBox="1">
            <a:spLocks noGrp="1"/>
          </p:cNvSpPr>
          <p:nvPr>
            <p:ph type="sldNum" sz="quarter"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600" b="1">
                <a:solidFill>
                  <a:schemeClr val="dk1"/>
                </a:solidFill>
                <a:latin typeface="Calibri"/>
                <a:ea typeface="Calibri"/>
                <a:cs typeface="Calibri"/>
                <a:sym typeface="Calibri"/>
              </a:rPr>
              <a:pPr marL="0" marR="0" lvl="0" indent="0" algn="r" rtl="0">
                <a:spcBef>
                  <a:spcPts val="0"/>
                </a:spcBef>
                <a:buSzPct val="25000"/>
                <a:buNone/>
              </a:pPr>
              <a:t>45</a:t>
            </a:fld>
            <a:endParaRPr lang="en-US" sz="1600" b="1">
              <a:solidFill>
                <a:schemeClr val="dk1"/>
              </a:solidFill>
              <a:latin typeface="Calibri"/>
              <a:ea typeface="Calibri"/>
              <a:cs typeface="Calibri"/>
              <a:sym typeface="Calibri"/>
            </a:endParaRPr>
          </a:p>
        </p:txBody>
      </p:sp>
      <p:pic>
        <p:nvPicPr>
          <p:cNvPr id="533" name="Shape 533"/>
          <p:cNvPicPr preferRelativeResize="0"/>
          <p:nvPr/>
        </p:nvPicPr>
        <p:blipFill rotWithShape="1">
          <a:blip r:embed="rId3">
            <a:alphaModFix/>
          </a:blip>
          <a:srcRect/>
          <a:stretch/>
        </p:blipFill>
        <p:spPr>
          <a:xfrm>
            <a:off x="685800" y="1905000"/>
            <a:ext cx="5638800" cy="3200399"/>
          </a:xfrm>
          <a:prstGeom prst="rect">
            <a:avLst/>
          </a:prstGeom>
          <a:noFill/>
          <a:ln>
            <a:noFill/>
          </a:ln>
        </p:spPr>
      </p:pic>
    </p:spTree>
    <p:extLst>
      <p:ext uri="{BB962C8B-B14F-4D97-AF65-F5344CB8AC3E}">
        <p14:creationId xmlns:p14="http://schemas.microsoft.com/office/powerpoint/2010/main" val="5427768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pic>
        <p:nvPicPr>
          <p:cNvPr id="541" name="Shape 541"/>
          <p:cNvPicPr preferRelativeResize="0"/>
          <p:nvPr/>
        </p:nvPicPr>
        <p:blipFill rotWithShape="1">
          <a:blip r:embed="rId3">
            <a:alphaModFix/>
          </a:blip>
          <a:srcRect/>
          <a:stretch/>
        </p:blipFill>
        <p:spPr>
          <a:xfrm>
            <a:off x="1447800" y="2038530"/>
            <a:ext cx="6705599" cy="3371670"/>
          </a:xfrm>
          <a:prstGeom prst="rect">
            <a:avLst/>
          </a:prstGeom>
          <a:noFill/>
          <a:ln>
            <a:noFill/>
          </a:ln>
        </p:spPr>
      </p:pic>
      <p:sp>
        <p:nvSpPr>
          <p:cNvPr id="542" name="Shape 542"/>
          <p:cNvSpPr txBox="1">
            <a:spLocks noGrp="1"/>
          </p:cNvSpPr>
          <p:nvPr>
            <p:ph type="title"/>
          </p:nvPr>
        </p:nvSpPr>
        <p:spPr>
          <a:xfrm>
            <a:off x="533400" y="9378"/>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C00000"/>
              </a:buClr>
              <a:buSzPct val="25000"/>
              <a:buFont typeface="Calibri"/>
              <a:buNone/>
            </a:pPr>
            <a:r>
              <a:rPr lang="en-US" sz="4400" b="0" i="0" u="none" strike="noStrike" cap="none" dirty="0">
                <a:solidFill>
                  <a:schemeClr val="accent2">
                    <a:lumMod val="75000"/>
                  </a:schemeClr>
                </a:solidFill>
                <a:latin typeface="Calibri"/>
                <a:ea typeface="Calibri"/>
                <a:cs typeface="Calibri"/>
                <a:sym typeface="Calibri"/>
              </a:rPr>
              <a:t>Triangular Wave Generator-1</a:t>
            </a:r>
          </a:p>
        </p:txBody>
      </p:sp>
      <p:pic>
        <p:nvPicPr>
          <p:cNvPr id="543" name="Shape 543"/>
          <p:cNvPicPr preferRelativeResize="0">
            <a:picLocks noGrp="1"/>
          </p:cNvPicPr>
          <p:nvPr>
            <p:ph idx="1"/>
          </p:nvPr>
        </p:nvPicPr>
        <p:blipFill rotWithShape="1">
          <a:blip r:embed="rId4">
            <a:alphaModFix/>
          </a:blip>
          <a:srcRect/>
          <a:stretch/>
        </p:blipFill>
        <p:spPr>
          <a:xfrm>
            <a:off x="4309403" y="3462996"/>
            <a:ext cx="485775" cy="1371599"/>
          </a:xfrm>
          <a:prstGeom prst="rect">
            <a:avLst/>
          </a:prstGeom>
          <a:noFill/>
          <a:ln>
            <a:noFill/>
          </a:ln>
        </p:spPr>
      </p:pic>
      <p:sp>
        <p:nvSpPr>
          <p:cNvPr id="551" name="Shape 551"/>
          <p:cNvSpPr txBox="1">
            <a:spLocks noGrp="1"/>
          </p:cNvSpPr>
          <p:nvPr>
            <p:ph type="sldNum" sz="quarter"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600" b="1">
                <a:solidFill>
                  <a:schemeClr val="dk1"/>
                </a:solidFill>
                <a:latin typeface="Calibri"/>
                <a:ea typeface="Calibri"/>
                <a:cs typeface="Calibri"/>
                <a:sym typeface="Calibri"/>
              </a:rPr>
              <a:pPr marL="0" marR="0" lvl="0" indent="0" algn="r" rtl="0">
                <a:spcBef>
                  <a:spcPts val="0"/>
                </a:spcBef>
                <a:buSzPct val="25000"/>
                <a:buNone/>
              </a:pPr>
              <a:t>46</a:t>
            </a:fld>
            <a:endParaRPr lang="en-US" sz="1600" b="1">
              <a:solidFill>
                <a:schemeClr val="dk1"/>
              </a:solidFill>
              <a:latin typeface="Calibri"/>
              <a:ea typeface="Calibri"/>
              <a:cs typeface="Calibri"/>
              <a:sym typeface="Calibri"/>
            </a:endParaRPr>
          </a:p>
        </p:txBody>
      </p:sp>
      <p:grpSp>
        <p:nvGrpSpPr>
          <p:cNvPr id="544" name="Shape 544"/>
          <p:cNvGrpSpPr/>
          <p:nvPr/>
        </p:nvGrpSpPr>
        <p:grpSpPr>
          <a:xfrm>
            <a:off x="4724400" y="838200"/>
            <a:ext cx="4419598" cy="2590799"/>
            <a:chOff x="4724400" y="838200"/>
            <a:chExt cx="4419598" cy="2590799"/>
          </a:xfrm>
        </p:grpSpPr>
        <p:cxnSp>
          <p:nvCxnSpPr>
            <p:cNvPr id="545" name="Shape 545"/>
            <p:cNvCxnSpPr/>
            <p:nvPr/>
          </p:nvCxnSpPr>
          <p:spPr>
            <a:xfrm flipH="1">
              <a:off x="4724400" y="1828800"/>
              <a:ext cx="609599" cy="1600199"/>
            </a:xfrm>
            <a:prstGeom prst="straightConnector1">
              <a:avLst/>
            </a:prstGeom>
            <a:noFill/>
            <a:ln w="28575" cap="flat" cmpd="sng">
              <a:solidFill>
                <a:schemeClr val="dk1"/>
              </a:solidFill>
              <a:prstDash val="solid"/>
              <a:round/>
              <a:headEnd type="none" w="med" len="med"/>
              <a:tailEnd type="stealth" w="lg" len="lg"/>
            </a:ln>
          </p:spPr>
        </p:cxnSp>
        <p:sp>
          <p:nvSpPr>
            <p:cNvPr id="546" name="Shape 546"/>
            <p:cNvSpPr txBox="1"/>
            <p:nvPr/>
          </p:nvSpPr>
          <p:spPr>
            <a:xfrm>
              <a:off x="6400799" y="838200"/>
              <a:ext cx="2743199" cy="1200329"/>
            </a:xfrm>
            <a:prstGeom prst="rect">
              <a:avLst/>
            </a:prstGeom>
            <a:noFill/>
            <a:ln w="9525" cap="flat"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1800" dirty="0">
                  <a:solidFill>
                    <a:schemeClr val="dk1"/>
                  </a:solidFill>
                  <a:latin typeface="Calibri"/>
                  <a:ea typeface="Calibri"/>
                  <a:cs typeface="Calibri"/>
                  <a:sym typeface="Calibri"/>
                </a:rPr>
                <a:t>Input voltage of IC2 is closer to </a:t>
              </a:r>
              <a:r>
                <a:rPr lang="en-US" sz="1800" dirty="0" err="1">
                  <a:solidFill>
                    <a:schemeClr val="dk1"/>
                  </a:solidFill>
                  <a:latin typeface="Calibri"/>
                  <a:ea typeface="Calibri"/>
                  <a:cs typeface="Calibri"/>
                  <a:sym typeface="Calibri"/>
                </a:rPr>
                <a:t>Vsat</a:t>
              </a:r>
              <a:r>
                <a:rPr lang="en-US" sz="1800" dirty="0">
                  <a:solidFill>
                    <a:schemeClr val="dk1"/>
                  </a:solidFill>
                  <a:latin typeface="Calibri"/>
                  <a:ea typeface="Calibri"/>
                  <a:cs typeface="Calibri"/>
                  <a:sym typeface="Calibri"/>
                </a:rPr>
                <a:t> levels. To avoid this use </a:t>
              </a:r>
              <a:r>
                <a:rPr lang="en-US" sz="1800" dirty="0" err="1">
                  <a:solidFill>
                    <a:schemeClr val="dk1"/>
                  </a:solidFill>
                  <a:latin typeface="Calibri"/>
                  <a:ea typeface="Calibri"/>
                  <a:cs typeface="Calibri"/>
                  <a:sym typeface="Calibri"/>
                </a:rPr>
                <a:t>zener</a:t>
              </a:r>
              <a:r>
                <a:rPr lang="en-US" sz="1800" dirty="0">
                  <a:solidFill>
                    <a:schemeClr val="dk1"/>
                  </a:solidFill>
                  <a:latin typeface="Calibri"/>
                  <a:ea typeface="Calibri"/>
                  <a:cs typeface="Calibri"/>
                  <a:sym typeface="Calibri"/>
                </a:rPr>
                <a:t> diodes.</a:t>
              </a:r>
            </a:p>
          </p:txBody>
        </p:sp>
      </p:grpSp>
      <p:sp>
        <p:nvSpPr>
          <p:cNvPr id="547" name="Shape 547"/>
          <p:cNvSpPr txBox="1"/>
          <p:nvPr/>
        </p:nvSpPr>
        <p:spPr>
          <a:xfrm>
            <a:off x="4648200" y="5562600"/>
            <a:ext cx="3657600" cy="369332"/>
          </a:xfrm>
          <a:prstGeom prst="rect">
            <a:avLst/>
          </a:prstGeom>
          <a:noFill/>
          <a:ln w="9525" cap="flat"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Design this Integrator with fb = fout.</a:t>
            </a:r>
          </a:p>
        </p:txBody>
      </p:sp>
      <p:cxnSp>
        <p:nvCxnSpPr>
          <p:cNvPr id="548" name="Shape 548"/>
          <p:cNvCxnSpPr/>
          <p:nvPr/>
        </p:nvCxnSpPr>
        <p:spPr>
          <a:xfrm rot="10800000" flipH="1">
            <a:off x="5943600" y="4038599"/>
            <a:ext cx="304799" cy="1524000"/>
          </a:xfrm>
          <a:prstGeom prst="straightConnector1">
            <a:avLst/>
          </a:prstGeom>
          <a:noFill/>
          <a:ln w="28575" cap="flat" cmpd="sng">
            <a:solidFill>
              <a:schemeClr val="dk1"/>
            </a:solidFill>
            <a:prstDash val="solid"/>
            <a:round/>
            <a:headEnd type="none" w="med" len="med"/>
            <a:tailEnd type="stealth" w="lg" len="lg"/>
          </a:ln>
        </p:spPr>
      </p:cxnSp>
      <p:sp>
        <p:nvSpPr>
          <p:cNvPr id="2" name="TextBox 1"/>
          <p:cNvSpPr txBox="1"/>
          <p:nvPr/>
        </p:nvSpPr>
        <p:spPr>
          <a:xfrm>
            <a:off x="914400" y="6019800"/>
            <a:ext cx="3968009" cy="646331"/>
          </a:xfrm>
          <a:prstGeom prst="rect">
            <a:avLst/>
          </a:prstGeom>
          <a:noFill/>
        </p:spPr>
        <p:txBody>
          <a:bodyPr wrap="none" rtlCol="0">
            <a:spAutoFit/>
          </a:bodyPr>
          <a:lstStyle/>
          <a:p>
            <a:r>
              <a:rPr lang="en-US" dirty="0" smtClean="0"/>
              <a:t>5*R4*C2 &gt;&gt; T/2, T of square waveform</a:t>
            </a:r>
          </a:p>
          <a:p>
            <a:r>
              <a:rPr lang="en-US" dirty="0" smtClean="0"/>
              <a:t>For stable output, R5 = 10R4, R6=Rom</a:t>
            </a:r>
            <a:endParaRPr lang="en-US" dirty="0"/>
          </a:p>
        </p:txBody>
      </p:sp>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794880" y="2410920"/>
              <a:ext cx="6233400" cy="4090320"/>
            </p14:xfrm>
          </p:contentPart>
        </mc:Choice>
        <mc:Fallback xmlns="">
          <p:pic>
            <p:nvPicPr>
              <p:cNvPr id="3" name="Ink 2"/>
              <p:cNvPicPr/>
              <p:nvPr/>
            </p:nvPicPr>
            <p:blipFill>
              <a:blip r:embed="rId6"/>
              <a:stretch>
                <a:fillRect/>
              </a:stretch>
            </p:blipFill>
            <p:spPr>
              <a:xfrm>
                <a:off x="785520" y="2401560"/>
                <a:ext cx="6252120" cy="4109040"/>
              </a:xfrm>
              <a:prstGeom prst="rect">
                <a:avLst/>
              </a:prstGeom>
            </p:spPr>
          </p:pic>
        </mc:Fallback>
      </mc:AlternateContent>
    </p:spTree>
    <p:extLst>
      <p:ext uri="{BB962C8B-B14F-4D97-AF65-F5344CB8AC3E}">
        <p14:creationId xmlns:p14="http://schemas.microsoft.com/office/powerpoint/2010/main" val="23796264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229600" cy="4525963"/>
          </a:xfrm>
        </p:spPr>
        <p:txBody>
          <a:bodyPr/>
          <a:lstStyle/>
          <a:p>
            <a:r>
              <a:rPr lang="en-US" dirty="0"/>
              <a:t>Although the amplitude of the square wave is constant (± </a:t>
            </a:r>
            <a:r>
              <a:rPr lang="en-US" dirty="0" err="1"/>
              <a:t>Vsat</a:t>
            </a:r>
            <a:r>
              <a:rPr lang="en-US" dirty="0"/>
              <a:t>), the amplitude of the triangular wave decreases with an increase in its frequency, and vice versa. This is because the reactance of capacitor decreases at high frequencies and increases at low frequencies.</a:t>
            </a:r>
          </a:p>
        </p:txBody>
      </p:sp>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47</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429000"/>
            <a:ext cx="3067050"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43894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C00000"/>
              </a:buClr>
              <a:buSzPct val="25000"/>
              <a:buFont typeface="Calibri"/>
              <a:buNone/>
            </a:pPr>
            <a:r>
              <a:rPr lang="en-US" sz="4400" b="0" i="0" u="none" strike="noStrike" cap="none" dirty="0">
                <a:solidFill>
                  <a:schemeClr val="accent2">
                    <a:lumMod val="75000"/>
                  </a:schemeClr>
                </a:solidFill>
                <a:latin typeface="Calibri"/>
                <a:ea typeface="Calibri"/>
                <a:cs typeface="Calibri"/>
                <a:sym typeface="Calibri"/>
              </a:rPr>
              <a:t>Design Waveform Generator</a:t>
            </a:r>
          </a:p>
        </p:txBody>
      </p:sp>
      <p:sp>
        <p:nvSpPr>
          <p:cNvPr id="557" name="Shape 557"/>
          <p:cNvSpPr txBox="1">
            <a:spLocks noGrp="1"/>
          </p:cNvSpPr>
          <p:nvPr>
            <p:ph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Given:</a:t>
            </a:r>
          </a:p>
          <a:p>
            <a:pPr marL="742950" marR="0" lvl="1" indent="-285750" algn="l" rtl="0">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V</a:t>
            </a:r>
            <a:r>
              <a:rPr lang="en-US" sz="2800" b="0" i="0" u="none" strike="noStrike" cap="none" baseline="-25000">
                <a:solidFill>
                  <a:schemeClr val="dk1"/>
                </a:solidFill>
                <a:latin typeface="Calibri"/>
                <a:ea typeface="Calibri"/>
                <a:cs typeface="Calibri"/>
                <a:sym typeface="Calibri"/>
              </a:rPr>
              <a:t>opp, </a:t>
            </a:r>
            <a:r>
              <a:rPr lang="en-US" sz="2800" b="0" i="1" u="none" strike="noStrike" cap="none">
                <a:solidFill>
                  <a:schemeClr val="dk1"/>
                </a:solidFill>
                <a:latin typeface="Calibri"/>
                <a:ea typeface="Calibri"/>
                <a:cs typeface="Calibri"/>
                <a:sym typeface="Calibri"/>
              </a:rPr>
              <a:t>f</a:t>
            </a:r>
            <a:r>
              <a:rPr lang="en-US" sz="2800" b="0" i="0" u="none" strike="noStrike" cap="none">
                <a:solidFill>
                  <a:schemeClr val="dk1"/>
                </a:solidFill>
                <a:latin typeface="Calibri"/>
                <a:ea typeface="Calibri"/>
                <a:cs typeface="Calibri"/>
                <a:sym typeface="Calibri"/>
              </a:rPr>
              <a:t>o, Duty Cycle, β, C</a:t>
            </a:r>
          </a:p>
          <a:p>
            <a:pPr marL="342900" marR="0" lvl="0" indent="-342900" algn="l" rtl="0">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Find:</a:t>
            </a:r>
          </a:p>
          <a:p>
            <a:pPr marL="742950" marR="0" lvl="1" indent="-285750" algn="l" rtl="0">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R3, R2, Rf and components related to integrator circuit.</a:t>
            </a:r>
          </a:p>
          <a:p>
            <a:pPr marL="342900" marR="0" lvl="0" indent="-342900" algn="l" rtl="0">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To draw:</a:t>
            </a:r>
          </a:p>
          <a:p>
            <a:pPr marL="742950" marR="0" lvl="1" indent="-285750" algn="l" rtl="0">
              <a:spcBef>
                <a:spcPts val="56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Waveforms across timing capacitor, output of IC1 and IC2.</a:t>
            </a:r>
          </a:p>
          <a:p>
            <a:pPr marL="742950" marR="0" lvl="1" indent="-285750" algn="l" rtl="0">
              <a:spcBef>
                <a:spcPts val="560"/>
              </a:spcBef>
              <a:buClr>
                <a:schemeClr val="dk1"/>
              </a:buClr>
              <a:buSzPct val="100000"/>
              <a:buFont typeface="Arial"/>
              <a:buNone/>
            </a:pPr>
            <a:endParaRPr sz="2800" b="0" i="0" u="none" strike="noStrike" cap="none">
              <a:solidFill>
                <a:schemeClr val="dk1"/>
              </a:solidFill>
              <a:latin typeface="Calibri"/>
              <a:ea typeface="Calibri"/>
              <a:cs typeface="Calibri"/>
              <a:sym typeface="Calibri"/>
            </a:endParaRPr>
          </a:p>
        </p:txBody>
      </p:sp>
      <p:sp>
        <p:nvSpPr>
          <p:cNvPr id="560" name="Shape 560"/>
          <p:cNvSpPr txBox="1">
            <a:spLocks noGrp="1"/>
          </p:cNvSpPr>
          <p:nvPr>
            <p:ph type="sldNum" sz="quarter"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600" b="1">
                <a:solidFill>
                  <a:schemeClr val="dk1"/>
                </a:solidFill>
                <a:latin typeface="Calibri"/>
                <a:ea typeface="Calibri"/>
                <a:cs typeface="Calibri"/>
                <a:sym typeface="Calibri"/>
              </a:rPr>
              <a:pPr marL="0" marR="0" lvl="0" indent="0" algn="r" rtl="0">
                <a:spcBef>
                  <a:spcPts val="0"/>
                </a:spcBef>
                <a:buSzPct val="25000"/>
                <a:buNone/>
              </a:pPr>
              <a:t>48</a:t>
            </a:fld>
            <a:endParaRPr lang="en-US" sz="1600" b="1">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395586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Shape 565"/>
          <p:cNvSpPr txBox="1">
            <a:spLocks noGrp="1"/>
          </p:cNvSpPr>
          <p:nvPr>
            <p:ph type="title"/>
          </p:nvPr>
        </p:nvSpPr>
        <p:spPr>
          <a:xfrm>
            <a:off x="375225" y="44450"/>
            <a:ext cx="8229600" cy="1020763"/>
          </a:xfrm>
          <a:prstGeom prst="rect">
            <a:avLst/>
          </a:prstGeom>
          <a:noFill/>
          <a:ln>
            <a:noFill/>
          </a:ln>
        </p:spPr>
        <p:txBody>
          <a:bodyPr lIns="91425" tIns="45700" rIns="91425" bIns="45700" anchor="ctr" anchorCtr="0">
            <a:noAutofit/>
          </a:bodyPr>
          <a:lstStyle/>
          <a:p>
            <a:pPr marL="0" marR="0" lvl="0" indent="0" algn="ctr" rtl="0">
              <a:spcBef>
                <a:spcPts val="0"/>
              </a:spcBef>
              <a:buClr>
                <a:srgbClr val="C00000"/>
              </a:buClr>
              <a:buSzPct val="25000"/>
              <a:buFont typeface="Calibri"/>
              <a:buNone/>
            </a:pPr>
            <a:r>
              <a:rPr lang="en-US" sz="3600" b="0" i="0" u="none" strike="noStrike" cap="none" dirty="0">
                <a:solidFill>
                  <a:schemeClr val="accent2">
                    <a:lumMod val="75000"/>
                  </a:schemeClr>
                </a:solidFill>
                <a:latin typeface="Calibri"/>
                <a:ea typeface="Calibri"/>
                <a:cs typeface="Calibri"/>
                <a:sym typeface="Calibri"/>
              </a:rPr>
              <a:t>Triangular Wave </a:t>
            </a:r>
            <a:r>
              <a:rPr lang="en-US" sz="3600" b="0" i="0" u="none" strike="noStrike" cap="none" dirty="0" smtClean="0">
                <a:solidFill>
                  <a:schemeClr val="accent2">
                    <a:lumMod val="75000"/>
                  </a:schemeClr>
                </a:solidFill>
                <a:latin typeface="Calibri"/>
                <a:ea typeface="Calibri"/>
                <a:cs typeface="Calibri"/>
                <a:sym typeface="Calibri"/>
              </a:rPr>
              <a:t>Generator-2</a:t>
            </a:r>
            <a:br>
              <a:rPr lang="en-US" sz="3600" b="0" i="0" u="none" strike="noStrike" cap="none" dirty="0" smtClean="0">
                <a:solidFill>
                  <a:schemeClr val="accent2">
                    <a:lumMod val="75000"/>
                  </a:schemeClr>
                </a:solidFill>
                <a:latin typeface="Calibri"/>
                <a:ea typeface="Calibri"/>
                <a:cs typeface="Calibri"/>
                <a:sym typeface="Calibri"/>
              </a:rPr>
            </a:br>
            <a:r>
              <a:rPr lang="en-US" sz="3600" dirty="0" smtClean="0">
                <a:solidFill>
                  <a:schemeClr val="accent2">
                    <a:lumMod val="75000"/>
                  </a:schemeClr>
                </a:solidFill>
                <a:latin typeface="Calibri"/>
                <a:ea typeface="Calibri"/>
                <a:cs typeface="Calibri"/>
                <a:sym typeface="Calibri"/>
              </a:rPr>
              <a:t>using Comparator and Integrator with fewer components</a:t>
            </a:r>
            <a:br>
              <a:rPr lang="en-US" sz="3600" dirty="0" smtClean="0">
                <a:solidFill>
                  <a:schemeClr val="accent2">
                    <a:lumMod val="75000"/>
                  </a:schemeClr>
                </a:solidFill>
                <a:latin typeface="Calibri"/>
                <a:ea typeface="Calibri"/>
                <a:cs typeface="Calibri"/>
                <a:sym typeface="Calibri"/>
              </a:rPr>
            </a:br>
            <a:endParaRPr lang="en-US" sz="3600" b="0" i="0" u="none" strike="noStrike" cap="none" dirty="0">
              <a:solidFill>
                <a:schemeClr val="accent2">
                  <a:lumMod val="75000"/>
                </a:schemeClr>
              </a:solidFill>
              <a:latin typeface="Calibri"/>
              <a:ea typeface="Calibri"/>
              <a:cs typeface="Calibri"/>
              <a:sym typeface="Calibri"/>
            </a:endParaRPr>
          </a:p>
        </p:txBody>
      </p:sp>
      <p:sp>
        <p:nvSpPr>
          <p:cNvPr id="570" name="Shape 570"/>
          <p:cNvSpPr txBox="1">
            <a:spLocks noGrp="1"/>
          </p:cNvSpPr>
          <p:nvPr>
            <p:ph type="sldNum" sz="quarter"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600" b="1">
                <a:solidFill>
                  <a:schemeClr val="dk1"/>
                </a:solidFill>
                <a:latin typeface="Calibri"/>
                <a:ea typeface="Calibri"/>
                <a:cs typeface="Calibri"/>
                <a:sym typeface="Calibri"/>
              </a:rPr>
              <a:pPr marL="0" marR="0" lvl="0" indent="0" algn="r" rtl="0">
                <a:spcBef>
                  <a:spcPts val="0"/>
                </a:spcBef>
                <a:buSzPct val="25000"/>
                <a:buNone/>
              </a:pPr>
              <a:t>49</a:t>
            </a:fld>
            <a:endParaRPr lang="en-US" sz="1600" b="1">
              <a:solidFill>
                <a:schemeClr val="dk1"/>
              </a:solidFill>
              <a:latin typeface="Calibri"/>
              <a:ea typeface="Calibri"/>
              <a:cs typeface="Calibri"/>
              <a:sym typeface="Calibri"/>
            </a:endParaRPr>
          </a:p>
        </p:txBody>
      </p:sp>
      <p:pic>
        <p:nvPicPr>
          <p:cNvPr id="566" name="Shape 566"/>
          <p:cNvPicPr preferRelativeResize="0"/>
          <p:nvPr/>
        </p:nvPicPr>
        <p:blipFill rotWithShape="1">
          <a:blip r:embed="rId3">
            <a:alphaModFix/>
          </a:blip>
          <a:srcRect/>
          <a:stretch/>
        </p:blipFill>
        <p:spPr>
          <a:xfrm>
            <a:off x="1295400" y="1143000"/>
            <a:ext cx="7162800" cy="4114800"/>
          </a:xfrm>
          <a:prstGeom prst="rect">
            <a:avLst/>
          </a:prstGeom>
          <a:noFill/>
          <a:ln>
            <a:noFill/>
          </a:ln>
        </p:spPr>
      </p:pic>
      <p:pic>
        <p:nvPicPr>
          <p:cNvPr id="567" name="Shape 567"/>
          <p:cNvPicPr preferRelativeResize="0"/>
          <p:nvPr/>
        </p:nvPicPr>
        <p:blipFill rotWithShape="1">
          <a:blip r:embed="rId4">
            <a:alphaModFix/>
          </a:blip>
          <a:srcRect/>
          <a:stretch/>
        </p:blipFill>
        <p:spPr>
          <a:xfrm>
            <a:off x="2425700" y="5105400"/>
            <a:ext cx="3962399" cy="1439862"/>
          </a:xfrm>
          <a:prstGeom prst="rect">
            <a:avLst/>
          </a:prstGeom>
          <a:noFill/>
          <a:ln>
            <a:noFill/>
          </a:ln>
        </p:spPr>
      </p:pic>
    </p:spTree>
    <p:extLst>
      <p:ext uri="{BB962C8B-B14F-4D97-AF65-F5344CB8AC3E}">
        <p14:creationId xmlns:p14="http://schemas.microsoft.com/office/powerpoint/2010/main" val="1993718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C00000"/>
              </a:buClr>
              <a:buSzPct val="25000"/>
              <a:buFont typeface="Calibri"/>
              <a:buNone/>
            </a:pPr>
            <a:r>
              <a:rPr lang="en-US" sz="4400" b="0" i="0" u="none" strike="noStrike" cap="none" dirty="0">
                <a:solidFill>
                  <a:srgbClr val="C00000"/>
                </a:solidFill>
                <a:latin typeface="Calibri"/>
                <a:ea typeface="Calibri"/>
                <a:cs typeface="Calibri"/>
                <a:sym typeface="Calibri"/>
              </a:rPr>
              <a:t>Important Concepts</a:t>
            </a:r>
          </a:p>
        </p:txBody>
      </p:sp>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5</a:t>
            </a:fld>
            <a:endParaRPr lang="en-US"/>
          </a:p>
        </p:txBody>
      </p:sp>
      <p:grpSp>
        <p:nvGrpSpPr>
          <p:cNvPr id="139" name="Shape 139"/>
          <p:cNvGrpSpPr/>
          <p:nvPr/>
        </p:nvGrpSpPr>
        <p:grpSpPr>
          <a:xfrm>
            <a:off x="457200" y="1600203"/>
            <a:ext cx="8229230" cy="4523668"/>
            <a:chOff x="0" y="3"/>
            <a:chExt cx="8229230" cy="4523668"/>
          </a:xfrm>
        </p:grpSpPr>
        <p:sp>
          <p:nvSpPr>
            <p:cNvPr id="140" name="Shape 140"/>
            <p:cNvSpPr/>
            <p:nvPr/>
          </p:nvSpPr>
          <p:spPr>
            <a:xfrm>
              <a:off x="0" y="3"/>
              <a:ext cx="1904702" cy="952351"/>
            </a:xfrm>
            <a:prstGeom prst="roundRect">
              <a:avLst>
                <a:gd name="adj" fmla="val 10000"/>
              </a:avLst>
            </a:prstGeom>
            <a:solidFill>
              <a:schemeClr val="accent1"/>
            </a:solidFill>
            <a:ln w="25400" cap="flat" cmpd="sng">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1" name="Shape 141"/>
            <p:cNvSpPr txBox="1"/>
            <p:nvPr/>
          </p:nvSpPr>
          <p:spPr>
            <a:xfrm>
              <a:off x="0" y="3"/>
              <a:ext cx="1904702" cy="952351"/>
            </a:xfrm>
            <a:prstGeom prst="rect">
              <a:avLst/>
            </a:prstGeom>
            <a:noFill/>
            <a:ln>
              <a:noFill/>
            </a:ln>
          </p:spPr>
          <p:txBody>
            <a:bodyPr lIns="53325" tIns="35550" rIns="53325" bIns="35550" anchor="ctr" anchorCtr="0">
              <a:noAutofit/>
            </a:bodyPr>
            <a:lstStyle/>
            <a:p>
              <a:pPr marL="0" marR="0" lvl="0" indent="0" algn="ctr" rtl="0">
                <a:lnSpc>
                  <a:spcPct val="90000"/>
                </a:lnSpc>
                <a:spcBef>
                  <a:spcPts val="0"/>
                </a:spcBef>
                <a:spcAft>
                  <a:spcPts val="0"/>
                </a:spcAft>
                <a:buSzPct val="25000"/>
                <a:buNone/>
              </a:pPr>
              <a:r>
                <a:rPr lang="en-US" sz="2800" b="0" i="0" u="none" strike="noStrike" cap="none">
                  <a:solidFill>
                    <a:schemeClr val="lt1"/>
                  </a:solidFill>
                  <a:latin typeface="Calibri"/>
                  <a:ea typeface="Calibri"/>
                  <a:cs typeface="Calibri"/>
                  <a:sym typeface="Calibri"/>
                </a:rPr>
                <a:t>Comparator </a:t>
              </a:r>
            </a:p>
          </p:txBody>
        </p:sp>
        <p:sp>
          <p:nvSpPr>
            <p:cNvPr id="142" name="Shape 142"/>
            <p:cNvSpPr/>
            <p:nvPr/>
          </p:nvSpPr>
          <p:spPr>
            <a:xfrm>
              <a:off x="190469" y="952354"/>
              <a:ext cx="190534" cy="666817"/>
            </a:xfrm>
            <a:custGeom>
              <a:avLst/>
              <a:gdLst/>
              <a:ahLst/>
              <a:cxnLst/>
              <a:rect l="0" t="0" r="0" b="0"/>
              <a:pathLst>
                <a:path w="120000" h="120000" extrusionOk="0">
                  <a:moveTo>
                    <a:pt x="0" y="0"/>
                  </a:moveTo>
                  <a:lnTo>
                    <a:pt x="0" y="120000"/>
                  </a:lnTo>
                  <a:lnTo>
                    <a:pt x="120000" y="120000"/>
                  </a:lnTo>
                </a:path>
              </a:pathLst>
            </a:custGeom>
            <a:noFill/>
            <a:ln w="25400" cap="flat" cmpd="sng">
              <a:solidFill>
                <a:srgbClr val="3B6495"/>
              </a:solidFill>
              <a:prstDash val="solid"/>
              <a:round/>
              <a:headEnd type="none" w="med" len="med"/>
              <a:tailEnd type="none" w="med" len="med"/>
            </a:ln>
          </p:spPr>
        </p:sp>
        <p:sp>
          <p:nvSpPr>
            <p:cNvPr id="143" name="Shape 143"/>
            <p:cNvSpPr/>
            <p:nvPr/>
          </p:nvSpPr>
          <p:spPr>
            <a:xfrm>
              <a:off x="381004" y="1142996"/>
              <a:ext cx="1828406" cy="952351"/>
            </a:xfrm>
            <a:prstGeom prst="roundRect">
              <a:avLst>
                <a:gd name="adj" fmla="val 10000"/>
              </a:avLst>
            </a:prstGeom>
            <a:solidFill>
              <a:schemeClr val="lt1">
                <a:alpha val="89803"/>
              </a:schemeClr>
            </a:solidFill>
            <a:ln w="25400" cap="flat" cmpd="sng">
              <a:solidFill>
                <a:schemeClr val="accen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4" name="Shape 144"/>
            <p:cNvSpPr txBox="1"/>
            <p:nvPr/>
          </p:nvSpPr>
          <p:spPr>
            <a:xfrm>
              <a:off x="381004" y="1142996"/>
              <a:ext cx="1828406" cy="952351"/>
            </a:xfrm>
            <a:prstGeom prst="rect">
              <a:avLst/>
            </a:prstGeom>
            <a:noFill/>
            <a:ln>
              <a:noFill/>
            </a:ln>
          </p:spPr>
          <p:txBody>
            <a:bodyPr lIns="51425" tIns="34275" rIns="51425" bIns="34275" anchor="ctr" anchorCtr="0">
              <a:noAutofit/>
            </a:bodyPr>
            <a:lstStyle/>
            <a:p>
              <a:pPr marL="0" marR="0" lvl="0" indent="0" algn="ctr" rtl="0">
                <a:lnSpc>
                  <a:spcPct val="90000"/>
                </a:lnSpc>
                <a:spcBef>
                  <a:spcPts val="0"/>
                </a:spcBef>
                <a:spcAft>
                  <a:spcPts val="0"/>
                </a:spcAft>
                <a:buSzPct val="25000"/>
                <a:buNone/>
              </a:pPr>
              <a:r>
                <a:rPr lang="en-US" sz="2700" b="0" i="0" u="none" strike="noStrike" cap="none">
                  <a:solidFill>
                    <a:schemeClr val="dk1"/>
                  </a:solidFill>
                  <a:latin typeface="Calibri"/>
                  <a:ea typeface="Calibri"/>
                  <a:cs typeface="Calibri"/>
                  <a:sym typeface="Calibri"/>
                </a:rPr>
                <a:t>Schmitt Triggers</a:t>
              </a:r>
            </a:p>
          </p:txBody>
        </p:sp>
        <p:sp>
          <p:nvSpPr>
            <p:cNvPr id="145" name="Shape 145"/>
            <p:cNvSpPr/>
            <p:nvPr/>
          </p:nvSpPr>
          <p:spPr>
            <a:xfrm>
              <a:off x="190469" y="952354"/>
              <a:ext cx="190534" cy="1886017"/>
            </a:xfrm>
            <a:custGeom>
              <a:avLst/>
              <a:gdLst/>
              <a:ahLst/>
              <a:cxnLst/>
              <a:rect l="0" t="0" r="0" b="0"/>
              <a:pathLst>
                <a:path w="120000" h="120000" extrusionOk="0">
                  <a:moveTo>
                    <a:pt x="0" y="0"/>
                  </a:moveTo>
                  <a:lnTo>
                    <a:pt x="0" y="120000"/>
                  </a:lnTo>
                  <a:lnTo>
                    <a:pt x="120000" y="120000"/>
                  </a:lnTo>
                </a:path>
              </a:pathLst>
            </a:custGeom>
            <a:noFill/>
            <a:ln w="25400" cap="flat" cmpd="sng">
              <a:solidFill>
                <a:srgbClr val="3B6495"/>
              </a:solidFill>
              <a:prstDash val="solid"/>
              <a:round/>
              <a:headEnd type="none" w="med" len="med"/>
              <a:tailEnd type="none" w="med" len="med"/>
            </a:ln>
          </p:spPr>
        </p:sp>
        <p:sp>
          <p:nvSpPr>
            <p:cNvPr id="146" name="Shape 146"/>
            <p:cNvSpPr/>
            <p:nvPr/>
          </p:nvSpPr>
          <p:spPr>
            <a:xfrm>
              <a:off x="381004" y="2362197"/>
              <a:ext cx="2363231" cy="952351"/>
            </a:xfrm>
            <a:prstGeom prst="roundRect">
              <a:avLst>
                <a:gd name="adj" fmla="val 10000"/>
              </a:avLst>
            </a:prstGeom>
            <a:solidFill>
              <a:schemeClr val="lt1">
                <a:alpha val="89803"/>
              </a:schemeClr>
            </a:solidFill>
            <a:ln w="25400" cap="flat" cmpd="sng">
              <a:solidFill>
                <a:schemeClr val="accen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7" name="Shape 147"/>
            <p:cNvSpPr txBox="1"/>
            <p:nvPr/>
          </p:nvSpPr>
          <p:spPr>
            <a:xfrm>
              <a:off x="381004" y="2362197"/>
              <a:ext cx="2363231" cy="952351"/>
            </a:xfrm>
            <a:prstGeom prst="rect">
              <a:avLst/>
            </a:prstGeom>
            <a:noFill/>
            <a:ln>
              <a:noFill/>
            </a:ln>
          </p:spPr>
          <p:txBody>
            <a:bodyPr lIns="51425" tIns="34275" rIns="51425" bIns="34275" anchor="ctr" anchorCtr="0">
              <a:noAutofit/>
            </a:bodyPr>
            <a:lstStyle/>
            <a:p>
              <a:pPr marL="0" marR="0" lvl="0" indent="0" algn="ctr" rtl="0">
                <a:lnSpc>
                  <a:spcPct val="90000"/>
                </a:lnSpc>
                <a:spcBef>
                  <a:spcPts val="0"/>
                </a:spcBef>
                <a:spcAft>
                  <a:spcPts val="0"/>
                </a:spcAft>
                <a:buSzPct val="25000"/>
                <a:buNone/>
              </a:pPr>
              <a:r>
                <a:rPr lang="en-US" sz="2700" b="0" i="0" u="none" strike="noStrike" cap="none">
                  <a:solidFill>
                    <a:schemeClr val="dk1"/>
                  </a:solidFill>
                  <a:latin typeface="Calibri"/>
                  <a:ea typeface="Calibri"/>
                  <a:cs typeface="Calibri"/>
                  <a:sym typeface="Calibri"/>
                </a:rPr>
                <a:t>Waveform Generators</a:t>
              </a:r>
            </a:p>
          </p:txBody>
        </p:sp>
        <p:sp>
          <p:nvSpPr>
            <p:cNvPr id="148" name="Shape 148"/>
            <p:cNvSpPr/>
            <p:nvPr/>
          </p:nvSpPr>
          <p:spPr>
            <a:xfrm>
              <a:off x="5259205" y="3"/>
              <a:ext cx="1904702" cy="952351"/>
            </a:xfrm>
            <a:prstGeom prst="roundRect">
              <a:avLst>
                <a:gd name="adj" fmla="val 10000"/>
              </a:avLst>
            </a:prstGeom>
            <a:solidFill>
              <a:schemeClr val="accent1"/>
            </a:solidFill>
            <a:ln w="25400" cap="flat" cmpd="sng">
              <a:solidFill>
                <a:schemeClr val="l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9" name="Shape 149"/>
            <p:cNvSpPr txBox="1"/>
            <p:nvPr/>
          </p:nvSpPr>
          <p:spPr>
            <a:xfrm>
              <a:off x="5259205" y="3"/>
              <a:ext cx="1904702" cy="952351"/>
            </a:xfrm>
            <a:prstGeom prst="rect">
              <a:avLst/>
            </a:prstGeom>
            <a:noFill/>
            <a:ln>
              <a:noFill/>
            </a:ln>
          </p:spPr>
          <p:txBody>
            <a:bodyPr lIns="53325" tIns="35550" rIns="53325" bIns="35550" anchor="ctr" anchorCtr="0">
              <a:noAutofit/>
            </a:bodyPr>
            <a:lstStyle/>
            <a:p>
              <a:pPr marL="0" marR="0" lvl="0" indent="0" algn="ctr" rtl="0">
                <a:lnSpc>
                  <a:spcPct val="90000"/>
                </a:lnSpc>
                <a:spcBef>
                  <a:spcPts val="0"/>
                </a:spcBef>
                <a:spcAft>
                  <a:spcPts val="0"/>
                </a:spcAft>
                <a:buSzPct val="25000"/>
                <a:buNone/>
              </a:pPr>
              <a:r>
                <a:rPr lang="en-US" sz="2800" b="0" i="0" u="none" strike="noStrike" cap="none" dirty="0" smtClean="0">
                  <a:solidFill>
                    <a:schemeClr val="lt1"/>
                  </a:solidFill>
                  <a:latin typeface="Calibri"/>
                  <a:ea typeface="Calibri"/>
                  <a:cs typeface="Calibri"/>
                  <a:sym typeface="Calibri"/>
                </a:rPr>
                <a:t>With help of Diode</a:t>
              </a:r>
              <a:endParaRPr lang="en-US" sz="2800" b="0" i="0" u="none" strike="noStrike" cap="none" dirty="0">
                <a:solidFill>
                  <a:schemeClr val="lt1"/>
                </a:solidFill>
                <a:latin typeface="Calibri"/>
                <a:ea typeface="Calibri"/>
                <a:cs typeface="Calibri"/>
                <a:sym typeface="Calibri"/>
              </a:endParaRPr>
            </a:p>
          </p:txBody>
        </p:sp>
        <p:sp>
          <p:nvSpPr>
            <p:cNvPr id="150" name="Shape 150"/>
            <p:cNvSpPr/>
            <p:nvPr/>
          </p:nvSpPr>
          <p:spPr>
            <a:xfrm>
              <a:off x="5449676" y="952354"/>
              <a:ext cx="190470" cy="714263"/>
            </a:xfrm>
            <a:custGeom>
              <a:avLst/>
              <a:gdLst/>
              <a:ahLst/>
              <a:cxnLst/>
              <a:rect l="0" t="0" r="0" b="0"/>
              <a:pathLst>
                <a:path w="120000" h="120000" extrusionOk="0">
                  <a:moveTo>
                    <a:pt x="0" y="0"/>
                  </a:moveTo>
                  <a:lnTo>
                    <a:pt x="0" y="120000"/>
                  </a:lnTo>
                  <a:lnTo>
                    <a:pt x="120000" y="120000"/>
                  </a:lnTo>
                </a:path>
              </a:pathLst>
            </a:custGeom>
            <a:noFill/>
            <a:ln w="25400" cap="flat" cmpd="sng">
              <a:solidFill>
                <a:srgbClr val="3B6495"/>
              </a:solidFill>
              <a:prstDash val="solid"/>
              <a:round/>
              <a:headEnd type="none" w="med" len="med"/>
              <a:tailEnd type="none" w="med" len="med"/>
            </a:ln>
          </p:spPr>
        </p:sp>
        <p:sp>
          <p:nvSpPr>
            <p:cNvPr id="151" name="Shape 151"/>
            <p:cNvSpPr/>
            <p:nvPr/>
          </p:nvSpPr>
          <p:spPr>
            <a:xfrm>
              <a:off x="5640146" y="1190442"/>
              <a:ext cx="2437424" cy="952351"/>
            </a:xfrm>
            <a:prstGeom prst="roundRect">
              <a:avLst>
                <a:gd name="adj" fmla="val 10000"/>
              </a:avLst>
            </a:prstGeom>
            <a:solidFill>
              <a:schemeClr val="lt1">
                <a:alpha val="89803"/>
              </a:schemeClr>
            </a:solidFill>
            <a:ln w="25400" cap="flat" cmpd="sng">
              <a:solidFill>
                <a:schemeClr val="accen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2" name="Shape 152"/>
            <p:cNvSpPr txBox="1"/>
            <p:nvPr/>
          </p:nvSpPr>
          <p:spPr>
            <a:xfrm>
              <a:off x="5640146" y="1190442"/>
              <a:ext cx="2437424" cy="952351"/>
            </a:xfrm>
            <a:prstGeom prst="rect">
              <a:avLst/>
            </a:prstGeom>
            <a:noFill/>
            <a:ln>
              <a:noFill/>
            </a:ln>
          </p:spPr>
          <p:txBody>
            <a:bodyPr lIns="51425" tIns="34275" rIns="51425" bIns="34275" anchor="ctr" anchorCtr="0">
              <a:noAutofit/>
            </a:bodyPr>
            <a:lstStyle/>
            <a:p>
              <a:pPr marL="0" marR="0" lvl="0" indent="0" algn="ctr" rtl="0">
                <a:lnSpc>
                  <a:spcPct val="90000"/>
                </a:lnSpc>
                <a:spcBef>
                  <a:spcPts val="0"/>
                </a:spcBef>
                <a:spcAft>
                  <a:spcPts val="0"/>
                </a:spcAft>
                <a:buSzPct val="25000"/>
                <a:buNone/>
              </a:pPr>
              <a:r>
                <a:rPr lang="en-US" sz="2700" b="0" i="0" u="none" strike="noStrike" cap="none">
                  <a:solidFill>
                    <a:schemeClr val="dk1"/>
                  </a:solidFill>
                  <a:latin typeface="Calibri"/>
                  <a:ea typeface="Calibri"/>
                  <a:cs typeface="Calibri"/>
                  <a:sym typeface="Calibri"/>
                </a:rPr>
                <a:t>Precision Rectifiers</a:t>
              </a:r>
            </a:p>
          </p:txBody>
        </p:sp>
        <p:sp>
          <p:nvSpPr>
            <p:cNvPr id="153" name="Shape 153"/>
            <p:cNvSpPr/>
            <p:nvPr/>
          </p:nvSpPr>
          <p:spPr>
            <a:xfrm>
              <a:off x="5449676" y="952354"/>
              <a:ext cx="190470" cy="1904702"/>
            </a:xfrm>
            <a:custGeom>
              <a:avLst/>
              <a:gdLst/>
              <a:ahLst/>
              <a:cxnLst/>
              <a:rect l="0" t="0" r="0" b="0"/>
              <a:pathLst>
                <a:path w="120000" h="120000" extrusionOk="0">
                  <a:moveTo>
                    <a:pt x="0" y="0"/>
                  </a:moveTo>
                  <a:lnTo>
                    <a:pt x="0" y="120000"/>
                  </a:lnTo>
                  <a:lnTo>
                    <a:pt x="120000" y="120000"/>
                  </a:lnTo>
                </a:path>
              </a:pathLst>
            </a:custGeom>
            <a:noFill/>
            <a:ln w="25400" cap="flat" cmpd="sng">
              <a:solidFill>
                <a:srgbClr val="3B6495"/>
              </a:solidFill>
              <a:prstDash val="solid"/>
              <a:round/>
              <a:headEnd type="none" w="med" len="med"/>
              <a:tailEnd type="none" w="med" len="med"/>
            </a:ln>
          </p:spPr>
        </p:sp>
        <p:sp>
          <p:nvSpPr>
            <p:cNvPr id="154" name="Shape 154"/>
            <p:cNvSpPr/>
            <p:nvPr/>
          </p:nvSpPr>
          <p:spPr>
            <a:xfrm>
              <a:off x="5640146" y="2380882"/>
              <a:ext cx="2589083" cy="952351"/>
            </a:xfrm>
            <a:prstGeom prst="roundRect">
              <a:avLst>
                <a:gd name="adj" fmla="val 10000"/>
              </a:avLst>
            </a:prstGeom>
            <a:solidFill>
              <a:schemeClr val="lt1">
                <a:alpha val="89803"/>
              </a:schemeClr>
            </a:solidFill>
            <a:ln w="25400" cap="flat" cmpd="sng">
              <a:solidFill>
                <a:schemeClr val="accen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txBox="1"/>
            <p:nvPr/>
          </p:nvSpPr>
          <p:spPr>
            <a:xfrm>
              <a:off x="5640146" y="2380882"/>
              <a:ext cx="2589083" cy="952351"/>
            </a:xfrm>
            <a:prstGeom prst="rect">
              <a:avLst/>
            </a:prstGeom>
            <a:noFill/>
            <a:ln>
              <a:noFill/>
            </a:ln>
          </p:spPr>
          <p:txBody>
            <a:bodyPr lIns="51425" tIns="34275" rIns="51425" bIns="34275" anchor="ctr" anchorCtr="0">
              <a:noAutofit/>
            </a:bodyPr>
            <a:lstStyle/>
            <a:p>
              <a:pPr marL="0" marR="0" lvl="0" indent="0" algn="ctr" rtl="0">
                <a:lnSpc>
                  <a:spcPct val="90000"/>
                </a:lnSpc>
                <a:spcBef>
                  <a:spcPts val="0"/>
                </a:spcBef>
                <a:spcAft>
                  <a:spcPts val="0"/>
                </a:spcAft>
                <a:buSzPct val="25000"/>
                <a:buNone/>
              </a:pPr>
              <a:r>
                <a:rPr lang="en-US" sz="2700" b="0" i="0" u="none" strike="noStrike" cap="none">
                  <a:solidFill>
                    <a:schemeClr val="dk1"/>
                  </a:solidFill>
                  <a:latin typeface="Calibri"/>
                  <a:ea typeface="Calibri"/>
                  <a:cs typeface="Calibri"/>
                  <a:sym typeface="Calibri"/>
                </a:rPr>
                <a:t>Clippers / Clampers</a:t>
              </a:r>
            </a:p>
          </p:txBody>
        </p:sp>
        <p:sp>
          <p:nvSpPr>
            <p:cNvPr id="156" name="Shape 156"/>
            <p:cNvSpPr/>
            <p:nvPr/>
          </p:nvSpPr>
          <p:spPr>
            <a:xfrm>
              <a:off x="5449676" y="952354"/>
              <a:ext cx="190470" cy="3095141"/>
            </a:xfrm>
            <a:custGeom>
              <a:avLst/>
              <a:gdLst/>
              <a:ahLst/>
              <a:cxnLst/>
              <a:rect l="0" t="0" r="0" b="0"/>
              <a:pathLst>
                <a:path w="120000" h="120000" extrusionOk="0">
                  <a:moveTo>
                    <a:pt x="0" y="0"/>
                  </a:moveTo>
                  <a:lnTo>
                    <a:pt x="0" y="120000"/>
                  </a:lnTo>
                  <a:lnTo>
                    <a:pt x="120000" y="120000"/>
                  </a:lnTo>
                </a:path>
              </a:pathLst>
            </a:custGeom>
            <a:noFill/>
            <a:ln w="25400" cap="flat" cmpd="sng">
              <a:solidFill>
                <a:srgbClr val="3B6495"/>
              </a:solidFill>
              <a:prstDash val="solid"/>
              <a:round/>
              <a:headEnd type="none" w="med" len="med"/>
              <a:tailEnd type="none" w="med" len="med"/>
            </a:ln>
          </p:spPr>
        </p:sp>
        <p:sp>
          <p:nvSpPr>
            <p:cNvPr id="157" name="Shape 157"/>
            <p:cNvSpPr/>
            <p:nvPr/>
          </p:nvSpPr>
          <p:spPr>
            <a:xfrm>
              <a:off x="5640146" y="3571321"/>
              <a:ext cx="2588352" cy="952351"/>
            </a:xfrm>
            <a:prstGeom prst="roundRect">
              <a:avLst>
                <a:gd name="adj" fmla="val 10000"/>
              </a:avLst>
            </a:prstGeom>
            <a:solidFill>
              <a:schemeClr val="lt1">
                <a:alpha val="89803"/>
              </a:schemeClr>
            </a:solidFill>
            <a:ln w="25400" cap="flat" cmpd="sng">
              <a:solidFill>
                <a:schemeClr val="accen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8" name="Shape 158"/>
            <p:cNvSpPr txBox="1"/>
            <p:nvPr/>
          </p:nvSpPr>
          <p:spPr>
            <a:xfrm>
              <a:off x="5640146" y="3571321"/>
              <a:ext cx="2588352" cy="952351"/>
            </a:xfrm>
            <a:prstGeom prst="rect">
              <a:avLst/>
            </a:prstGeom>
            <a:noFill/>
            <a:ln>
              <a:noFill/>
            </a:ln>
          </p:spPr>
          <p:txBody>
            <a:bodyPr lIns="51425" tIns="34275" rIns="51425" bIns="34275" anchor="ctr" anchorCtr="0">
              <a:noAutofit/>
            </a:bodyPr>
            <a:lstStyle/>
            <a:p>
              <a:pPr marL="0" marR="0" lvl="0" indent="0" algn="ctr" rtl="0">
                <a:lnSpc>
                  <a:spcPct val="90000"/>
                </a:lnSpc>
                <a:spcBef>
                  <a:spcPts val="0"/>
                </a:spcBef>
                <a:spcAft>
                  <a:spcPts val="0"/>
                </a:spcAft>
                <a:buSzPct val="25000"/>
                <a:buNone/>
              </a:pPr>
              <a:r>
                <a:rPr lang="en-US" sz="2700" b="0" i="0" u="none" strike="noStrike" cap="none">
                  <a:solidFill>
                    <a:schemeClr val="dk1"/>
                  </a:solidFill>
                  <a:latin typeface="Calibri"/>
                  <a:ea typeface="Calibri"/>
                  <a:cs typeface="Calibri"/>
                  <a:sym typeface="Calibri"/>
                </a:rPr>
                <a:t>Peak Detector / Sample and Hold</a:t>
              </a:r>
            </a:p>
          </p:txBody>
        </p:sp>
      </p:grpSp>
    </p:spTree>
    <p:extLst>
      <p:ext uri="{BB962C8B-B14F-4D97-AF65-F5344CB8AC3E}">
        <p14:creationId xmlns:p14="http://schemas.microsoft.com/office/powerpoint/2010/main" val="33115005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solidFill>
                  <a:schemeClr val="accent2">
                    <a:lumMod val="75000"/>
                  </a:schemeClr>
                </a:solidFill>
                <a:ea typeface="Calibri"/>
                <a:cs typeface="Calibri"/>
                <a:sym typeface="Calibri"/>
              </a:rPr>
              <a:t>Triangular Wave Generator-2</a:t>
            </a:r>
            <a:endParaRPr lang="en-US" dirty="0"/>
          </a:p>
        </p:txBody>
      </p:sp>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50</a:t>
            </a:fld>
            <a:endParaRPr lang="en-US"/>
          </a:p>
        </p:txBody>
      </p:sp>
      <p:pic>
        <p:nvPicPr>
          <p:cNvPr id="614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199" y="990600"/>
            <a:ext cx="6848593"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33400" y="4114800"/>
            <a:ext cx="8534400" cy="2308324"/>
          </a:xfrm>
          <a:prstGeom prst="rect">
            <a:avLst/>
          </a:prstGeom>
        </p:spPr>
        <p:txBody>
          <a:bodyPr wrap="square">
            <a:spAutoFit/>
          </a:bodyPr>
          <a:lstStyle/>
          <a:p>
            <a:r>
              <a:rPr lang="en-US" sz="2400" dirty="0"/>
              <a:t>It consists of a comparator (A) and an integrator (B). The output of comparator A is a square wave of amplitude ± </a:t>
            </a:r>
            <a:r>
              <a:rPr lang="en-US" sz="2400" dirty="0" err="1"/>
              <a:t>Vsat</a:t>
            </a:r>
            <a:r>
              <a:rPr lang="en-US" sz="2400" dirty="0"/>
              <a:t> and is applied to the inverting (—) input terminal of the integrator B. The output of integrator is a triangular wave and it is feedback as input to the comparator A through a voltage divider R2 R3.</a:t>
            </a:r>
          </a:p>
        </p:txBody>
      </p:sp>
    </p:spTree>
    <p:extLst>
      <p:ext uri="{BB962C8B-B14F-4D97-AF65-F5344CB8AC3E}">
        <p14:creationId xmlns:p14="http://schemas.microsoft.com/office/powerpoint/2010/main" val="13785495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25400"/>
            <a:ext cx="8229600" cy="660400"/>
          </a:xfrm>
        </p:spPr>
        <p:txBody>
          <a:bodyPr>
            <a:noAutofit/>
          </a:bodyPr>
          <a:lstStyle/>
          <a:p>
            <a:r>
              <a:rPr lang="en-US" sz="3200" dirty="0" smtClean="0"/>
              <a:t>Waveforms of triangular waveform generator</a:t>
            </a:r>
            <a:endParaRPr lang="en-US" sz="3200" dirty="0"/>
          </a:p>
        </p:txBody>
      </p:sp>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51</a:t>
            </a:fld>
            <a:endParaRPr 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 y="786725"/>
            <a:ext cx="3971925"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495800" y="914400"/>
            <a:ext cx="4572000" cy="2031325"/>
          </a:xfrm>
          <a:prstGeom prst="rect">
            <a:avLst/>
          </a:prstGeom>
        </p:spPr>
        <p:txBody>
          <a:bodyPr>
            <a:spAutoFit/>
          </a:bodyPr>
          <a:lstStyle/>
          <a:p>
            <a:r>
              <a:rPr lang="en-US" dirty="0" smtClean="0"/>
              <a:t>Assume </a:t>
            </a:r>
            <a:r>
              <a:rPr lang="en-US" dirty="0"/>
              <a:t>that the output of comparator A is at + </a:t>
            </a:r>
            <a:r>
              <a:rPr lang="en-US" dirty="0" err="1"/>
              <a:t>Vsat</a:t>
            </a:r>
            <a:r>
              <a:rPr lang="en-US" dirty="0"/>
              <a:t> . This forces a constant </a:t>
            </a:r>
            <a:r>
              <a:rPr lang="en-US" dirty="0" smtClean="0"/>
              <a:t>current </a:t>
            </a:r>
            <a:r>
              <a:rPr lang="en-US" dirty="0"/>
              <a:t>through C to give a negative going ramp at the output of the </a:t>
            </a:r>
            <a:r>
              <a:rPr lang="en-US" dirty="0" smtClean="0"/>
              <a:t>integrator</a:t>
            </a:r>
            <a:r>
              <a:rPr lang="en-US" dirty="0"/>
              <a:t>, as shown in the Fig. </a:t>
            </a:r>
            <a:r>
              <a:rPr lang="en-US" dirty="0" smtClean="0"/>
              <a:t>Therefore</a:t>
            </a:r>
            <a:r>
              <a:rPr lang="en-US" dirty="0"/>
              <a:t>, one end of voltage divider is at a voltage +</a:t>
            </a:r>
            <a:r>
              <a:rPr lang="en-US" dirty="0" err="1"/>
              <a:t>Vsat</a:t>
            </a:r>
            <a:r>
              <a:rPr lang="en-US" dirty="0"/>
              <a:t> and the other at the negative going ramp.</a:t>
            </a:r>
          </a:p>
        </p:txBody>
      </p:sp>
      <p:sp>
        <p:nvSpPr>
          <p:cNvPr id="6" name="Rectangle 5"/>
          <p:cNvSpPr/>
          <p:nvPr/>
        </p:nvSpPr>
        <p:spPr>
          <a:xfrm>
            <a:off x="4610100" y="3018998"/>
            <a:ext cx="4572000" cy="1200329"/>
          </a:xfrm>
          <a:prstGeom prst="rect">
            <a:avLst/>
          </a:prstGeom>
        </p:spPr>
        <p:txBody>
          <a:bodyPr>
            <a:spAutoFit/>
          </a:bodyPr>
          <a:lstStyle/>
          <a:p>
            <a:r>
              <a:rPr lang="en-US" dirty="0"/>
              <a:t>When the negative going ramp reaches a certain value — </a:t>
            </a:r>
            <a:r>
              <a:rPr lang="en-US" dirty="0" err="1"/>
              <a:t>Vramp</a:t>
            </a:r>
            <a:r>
              <a:rPr lang="en-US" dirty="0"/>
              <a:t>, the effective voltage at </a:t>
            </a:r>
            <a:r>
              <a:rPr lang="en-US" dirty="0" smtClean="0"/>
              <a:t>point</a:t>
            </a:r>
            <a:endParaRPr lang="en-US" dirty="0"/>
          </a:p>
          <a:p>
            <a:endParaRPr lang="en-US" dirty="0"/>
          </a:p>
        </p:txBody>
      </p:sp>
      <p:sp>
        <p:nvSpPr>
          <p:cNvPr id="7" name="Rectangle 6"/>
          <p:cNvSpPr/>
          <p:nvPr/>
        </p:nvSpPr>
        <p:spPr>
          <a:xfrm>
            <a:off x="152400" y="4172466"/>
            <a:ext cx="8610600" cy="2031325"/>
          </a:xfrm>
          <a:prstGeom prst="rect">
            <a:avLst/>
          </a:prstGeom>
        </p:spPr>
        <p:txBody>
          <a:bodyPr wrap="square">
            <a:spAutoFit/>
          </a:bodyPr>
          <a:lstStyle/>
          <a:p>
            <a:r>
              <a:rPr lang="en-US" dirty="0"/>
              <a:t>As a result, the output of comparator A switches from positive saturation to negative saturation (— </a:t>
            </a:r>
            <a:r>
              <a:rPr lang="en-US" dirty="0" err="1"/>
              <a:t>Vsat</a:t>
            </a:r>
            <a:r>
              <a:rPr lang="en-US" dirty="0"/>
              <a:t>). This forces a reverse constant current (right to left) through C to give a positive going ramp at the output of the integrator, as shown in the Fig. 2.89. When positive going ramp reaches + </a:t>
            </a:r>
            <a:r>
              <a:rPr lang="en-US" dirty="0" err="1"/>
              <a:t>Vramp</a:t>
            </a:r>
            <a:r>
              <a:rPr lang="en-US" dirty="0"/>
              <a:t>, the effective voltage at point p becomes slightly above OV. As a result, the output of comparator A switches from negative saturation to positive saturation (+</a:t>
            </a:r>
            <a:r>
              <a:rPr lang="en-US" dirty="0" err="1"/>
              <a:t>Vsat</a:t>
            </a:r>
            <a:r>
              <a:rPr lang="en-US" dirty="0"/>
              <a:t> ). The sequence then repeats to give triangular wave at the output of integrator B.</a:t>
            </a:r>
          </a:p>
        </p:txBody>
      </p:sp>
    </p:spTree>
    <p:extLst>
      <p:ext uri="{BB962C8B-B14F-4D97-AF65-F5344CB8AC3E}">
        <p14:creationId xmlns:p14="http://schemas.microsoft.com/office/powerpoint/2010/main" val="6524120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52</a:t>
            </a:fld>
            <a:endParaRPr lang="en-US"/>
          </a:p>
        </p:txBody>
      </p:sp>
      <p:sp>
        <p:nvSpPr>
          <p:cNvPr id="5" name="Rectangle 4"/>
          <p:cNvSpPr/>
          <p:nvPr/>
        </p:nvSpPr>
        <p:spPr>
          <a:xfrm>
            <a:off x="304800" y="304800"/>
            <a:ext cx="8534400" cy="830997"/>
          </a:xfrm>
          <a:prstGeom prst="rect">
            <a:avLst/>
          </a:prstGeom>
        </p:spPr>
        <p:txBody>
          <a:bodyPr wrap="square">
            <a:spAutoFit/>
          </a:bodyPr>
          <a:lstStyle/>
          <a:p>
            <a:r>
              <a:rPr lang="en-US" sz="2400" dirty="0"/>
              <a:t>When comparator output is at +</a:t>
            </a:r>
            <a:r>
              <a:rPr lang="en-US" sz="2400" dirty="0" err="1"/>
              <a:t>Vsat</a:t>
            </a:r>
            <a:r>
              <a:rPr lang="en-US" sz="2400" dirty="0"/>
              <a:t> , the effective voltage at point P is given by</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161196"/>
            <a:ext cx="7691221" cy="11248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304800" y="2267634"/>
            <a:ext cx="8534400" cy="830997"/>
          </a:xfrm>
          <a:prstGeom prst="rect">
            <a:avLst/>
          </a:prstGeom>
        </p:spPr>
        <p:txBody>
          <a:bodyPr wrap="square">
            <a:spAutoFit/>
          </a:bodyPr>
          <a:lstStyle/>
          <a:p>
            <a:r>
              <a:rPr lang="en-US" sz="2400" dirty="0"/>
              <a:t>When effective voltage at P becomes equal to zero, we can write above equation</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200400"/>
            <a:ext cx="5943600" cy="1660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8" y="4838233"/>
            <a:ext cx="7543802" cy="18045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42048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559FAC6-FCDD-4E6D-BFB1-3DFA080C0B32}" type="slidenum">
              <a:rPr lang="en-US" smtClean="0"/>
              <a:pPr>
                <a:defRPr/>
              </a:pPr>
              <a:t>53</a:t>
            </a:fld>
            <a:endParaRPr lang="en-US"/>
          </a:p>
        </p:txBody>
      </p:sp>
      <p:sp>
        <p:nvSpPr>
          <p:cNvPr id="3" name="Rectangle 2"/>
          <p:cNvSpPr/>
          <p:nvPr/>
        </p:nvSpPr>
        <p:spPr>
          <a:xfrm>
            <a:off x="381000" y="762000"/>
            <a:ext cx="8610600" cy="461665"/>
          </a:xfrm>
          <a:prstGeom prst="rect">
            <a:avLst/>
          </a:prstGeom>
        </p:spPr>
        <p:txBody>
          <a:bodyPr wrap="square">
            <a:spAutoFit/>
          </a:bodyPr>
          <a:lstStyle/>
          <a:p>
            <a:r>
              <a:rPr lang="en-US" sz="2400" dirty="0"/>
              <a:t>Similarly, when comparator output is at – </a:t>
            </a:r>
            <a:r>
              <a:rPr lang="en-US" sz="2400" dirty="0" err="1"/>
              <a:t>Vsat</a:t>
            </a:r>
            <a:r>
              <a:rPr lang="en-US" sz="2400" dirty="0"/>
              <a:t>, we can write</a:t>
            </a:r>
            <a:r>
              <a:rPr lang="en-US" dirty="0"/>
              <a:t>,</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8268346"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68300" y="2133600"/>
            <a:ext cx="8470900" cy="400110"/>
          </a:xfrm>
          <a:prstGeom prst="rect">
            <a:avLst/>
          </a:prstGeom>
        </p:spPr>
        <p:txBody>
          <a:bodyPr wrap="square">
            <a:spAutoFit/>
          </a:bodyPr>
          <a:lstStyle/>
          <a:p>
            <a:r>
              <a:rPr lang="en-US" sz="2000" dirty="0"/>
              <a:t>The peak to peak amplitude of the triangular wave can be given as</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300" y="2570163"/>
            <a:ext cx="8357246" cy="1246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999" y="3881438"/>
            <a:ext cx="8167233" cy="1376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5" name="TextBox 4"/>
              <p:cNvSpPr txBox="1"/>
              <p:nvPr/>
            </p:nvSpPr>
            <p:spPr>
              <a:xfrm>
                <a:off x="1905000" y="5530075"/>
                <a:ext cx="1981120" cy="757836"/>
              </a:xfrm>
              <a:prstGeom prst="rect">
                <a:avLst/>
              </a:prstGeom>
              <a:noFill/>
            </p:spPr>
            <p:txBody>
              <a:bodyPr wrap="none" lIns="0" tIns="0" rIns="0" bIns="0" rtlCol="0">
                <a:spAutoFit/>
              </a:bodyPr>
              <a:lstStyle/>
              <a:p>
                <a14:m>
                  <m:oMath xmlns:m="http://schemas.openxmlformats.org/officeDocument/2006/math">
                    <m:sSub>
                      <m:sSubPr>
                        <m:ctrlPr>
                          <a:rPr lang="en-US" sz="3200" i="1" smtClean="0">
                            <a:latin typeface="Cambria Math"/>
                          </a:rPr>
                        </m:ctrlPr>
                      </m:sSubPr>
                      <m:e>
                        <m:r>
                          <a:rPr lang="en-US" sz="3200" b="0" i="1" smtClean="0">
                            <a:latin typeface="Cambria Math" panose="02040503050406030204" pitchFamily="18" charset="0"/>
                          </a:rPr>
                          <m:t>𝑓</m:t>
                        </m:r>
                      </m:e>
                      <m:sub>
                        <m:r>
                          <a:rPr lang="en-US" sz="3200" b="0" i="1" smtClean="0">
                            <a:latin typeface="Cambria Math" panose="02040503050406030204" pitchFamily="18" charset="0"/>
                          </a:rPr>
                          <m:t>0</m:t>
                        </m:r>
                      </m:sub>
                    </m:sSub>
                  </m:oMath>
                </a14:m>
                <a:r>
                  <a:rPr lang="en-US" sz="3200" dirty="0" smtClean="0"/>
                  <a:t> = </a:t>
                </a:r>
                <a14:m>
                  <m:oMath xmlns:m="http://schemas.openxmlformats.org/officeDocument/2006/math">
                    <m:f>
                      <m:fPr>
                        <m:ctrlPr>
                          <a:rPr lang="en-US" sz="3200" i="1" smtClean="0">
                            <a:latin typeface="Cambria Math"/>
                          </a:rPr>
                        </m:ctrlPr>
                      </m:fPr>
                      <m:num>
                        <m:sSub>
                          <m:sSubPr>
                            <m:ctrlPr>
                              <a:rPr lang="en-US" sz="3200" i="1" smtClean="0">
                                <a:latin typeface="Cambria Math"/>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3</m:t>
                            </m:r>
                          </m:sub>
                        </m:sSub>
                      </m:num>
                      <m:den>
                        <m:r>
                          <a:rPr lang="en-US" sz="3200" b="0" i="1" smtClean="0">
                            <a:latin typeface="Cambria Math" panose="02040503050406030204" pitchFamily="18" charset="0"/>
                          </a:rPr>
                          <m:t>4</m:t>
                        </m:r>
                        <m:sSub>
                          <m:sSubPr>
                            <m:ctrlPr>
                              <a:rPr lang="en-US" sz="3200" b="0" i="1" smtClean="0">
                                <a:latin typeface="Cambria Math"/>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1</m:t>
                            </m:r>
                          </m:sub>
                        </m:sSub>
                        <m:sSub>
                          <m:sSubPr>
                            <m:ctrlPr>
                              <a:rPr lang="en-US" sz="3200" b="0" i="1" smtClean="0">
                                <a:latin typeface="Cambria Math"/>
                              </a:rPr>
                            </m:ctrlPr>
                          </m:sSubPr>
                          <m:e>
                            <m:r>
                              <a:rPr lang="en-US" sz="3200" b="0" i="1" smtClean="0">
                                <a:latin typeface="Cambria Math" panose="02040503050406030204" pitchFamily="18" charset="0"/>
                              </a:rPr>
                              <m:t>𝐶</m:t>
                            </m:r>
                          </m:e>
                          <m:sub>
                            <m:r>
                              <a:rPr lang="en-US" sz="3200" b="0" i="1" smtClean="0">
                                <a:latin typeface="Cambria Math" panose="02040503050406030204" pitchFamily="18" charset="0"/>
                              </a:rPr>
                              <m:t>1</m:t>
                            </m:r>
                          </m:sub>
                        </m:sSub>
                        <m:sSub>
                          <m:sSubPr>
                            <m:ctrlPr>
                              <a:rPr lang="en-US" sz="3200" b="0" i="1" smtClean="0">
                                <a:latin typeface="Cambria Math"/>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2</m:t>
                            </m:r>
                          </m:sub>
                        </m:sSub>
                      </m:den>
                    </m:f>
                  </m:oMath>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1905000" y="5530075"/>
                <a:ext cx="1981120" cy="757836"/>
              </a:xfrm>
              <a:prstGeom prst="rect">
                <a:avLst/>
              </a:prstGeom>
              <a:blipFill rotWithShape="0">
                <a:blip r:embed="rId5"/>
                <a:stretch>
                  <a:fillRect l="-309" t="-1613" b="-12097"/>
                </a:stretch>
              </a:blipFill>
            </p:spPr>
            <p:txBody>
              <a:bodyPr/>
              <a:lstStyle/>
              <a:p>
                <a:r>
                  <a:rPr lang="en-US">
                    <a:noFill/>
                  </a:rPr>
                  <a:t> </a:t>
                </a:r>
              </a:p>
            </p:txBody>
          </p:sp>
        </mc:Fallback>
      </mc:AlternateContent>
    </p:spTree>
    <p:extLst>
      <p:ext uri="{BB962C8B-B14F-4D97-AF65-F5344CB8AC3E}">
        <p14:creationId xmlns:p14="http://schemas.microsoft.com/office/powerpoint/2010/main" val="22568986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 Rectifier </a:t>
            </a:r>
            <a:endParaRPr lang="en-US" dirty="0"/>
          </a:p>
        </p:txBody>
      </p:sp>
      <p:sp>
        <p:nvSpPr>
          <p:cNvPr id="3" name="Content Placeholder 2"/>
          <p:cNvSpPr>
            <a:spLocks noGrp="1"/>
          </p:cNvSpPr>
          <p:nvPr>
            <p:ph idx="1"/>
          </p:nvPr>
        </p:nvSpPr>
        <p:spPr/>
        <p:txBody>
          <a:bodyPr/>
          <a:lstStyle/>
          <a:p>
            <a:r>
              <a:rPr lang="en-US" dirty="0" smtClean="0"/>
              <a:t>Ordinary diodes cannot rectify voltages below cut-in voltage of the diode.</a:t>
            </a:r>
          </a:p>
          <a:p>
            <a:r>
              <a:rPr lang="en-US" dirty="0" smtClean="0"/>
              <a:t>A circuit which act as an ideal diode or precision signal processing rectifier for rectifying voltages which are below the level of cut-in voltage can be designed by placing the diode in the feedback loop of an </a:t>
            </a:r>
            <a:r>
              <a:rPr lang="en-US" dirty="0" err="1" smtClean="0"/>
              <a:t>opamp</a:t>
            </a:r>
            <a:endParaRPr lang="en-US" dirty="0"/>
          </a:p>
        </p:txBody>
      </p:sp>
      <p:sp>
        <p:nvSpPr>
          <p:cNvPr id="4" name="Date Placeholder 3"/>
          <p:cNvSpPr>
            <a:spLocks noGrp="1"/>
          </p:cNvSpPr>
          <p:nvPr>
            <p:ph type="dt" sz="half" idx="10"/>
          </p:nvPr>
        </p:nvSpPr>
        <p:spPr/>
        <p:txBody>
          <a:bodyPr/>
          <a:lstStyle/>
          <a:p>
            <a:pPr>
              <a:defRPr/>
            </a:pPr>
            <a:fld id="{C4836CC4-96A9-4974-A58B-F40FF7B020C7}" type="datetime1">
              <a:rPr lang="en-US" smtClean="0"/>
              <a:pPr>
                <a:defRPr/>
              </a:pPr>
              <a:t>06/10/2022</a:t>
            </a:fld>
            <a:endParaRPr lang="en-US"/>
          </a:p>
        </p:txBody>
      </p:sp>
      <p:sp>
        <p:nvSpPr>
          <p:cNvPr id="5" name="Slide Number Placeholder 4"/>
          <p:cNvSpPr>
            <a:spLocks noGrp="1"/>
          </p:cNvSpPr>
          <p:nvPr>
            <p:ph type="sldNum" sz="quarter" idx="12"/>
          </p:nvPr>
        </p:nvSpPr>
        <p:spPr/>
        <p:txBody>
          <a:bodyPr/>
          <a:lstStyle/>
          <a:p>
            <a:pPr>
              <a:defRPr/>
            </a:pPr>
            <a:fld id="{4E3BD9CB-D500-4424-ABE4-805D2A0068AA}" type="slidenum">
              <a:rPr lang="en-US" smtClean="0"/>
              <a:pPr>
                <a:defRPr/>
              </a:pPr>
              <a:t>54</a:t>
            </a:fld>
            <a:endParaRPr lang="en-US"/>
          </a:p>
        </p:txBody>
      </p:sp>
    </p:spTree>
    <p:extLst>
      <p:ext uri="{BB962C8B-B14F-4D97-AF65-F5344CB8AC3E}">
        <p14:creationId xmlns:p14="http://schemas.microsoft.com/office/powerpoint/2010/main" val="27671613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grpSp>
        <p:nvGrpSpPr>
          <p:cNvPr id="575" name="Shape 575"/>
          <p:cNvGrpSpPr/>
          <p:nvPr/>
        </p:nvGrpSpPr>
        <p:grpSpPr>
          <a:xfrm>
            <a:off x="1295400" y="2286000"/>
            <a:ext cx="3095625" cy="2447925"/>
            <a:chOff x="1295400" y="2286000"/>
            <a:chExt cx="3095625" cy="2447925"/>
          </a:xfrm>
        </p:grpSpPr>
        <p:pic>
          <p:nvPicPr>
            <p:cNvPr id="576" name="Shape 576"/>
            <p:cNvPicPr preferRelativeResize="0"/>
            <p:nvPr/>
          </p:nvPicPr>
          <p:blipFill rotWithShape="1">
            <a:blip r:embed="rId3">
              <a:alphaModFix/>
            </a:blip>
            <a:srcRect/>
            <a:stretch/>
          </p:blipFill>
          <p:spPr>
            <a:xfrm>
              <a:off x="1295400" y="2286000"/>
              <a:ext cx="3095625" cy="2447925"/>
            </a:xfrm>
            <a:prstGeom prst="rect">
              <a:avLst/>
            </a:prstGeom>
            <a:noFill/>
            <a:ln>
              <a:noFill/>
            </a:ln>
          </p:spPr>
        </p:pic>
        <p:cxnSp>
          <p:nvCxnSpPr>
            <p:cNvPr id="577" name="Shape 577"/>
            <p:cNvCxnSpPr/>
            <p:nvPr/>
          </p:nvCxnSpPr>
          <p:spPr>
            <a:xfrm flipH="1">
              <a:off x="2514599" y="2971800"/>
              <a:ext cx="1295400" cy="1295400"/>
            </a:xfrm>
            <a:prstGeom prst="straightConnector1">
              <a:avLst/>
            </a:prstGeom>
            <a:noFill/>
            <a:ln w="28575" cap="flat" cmpd="sng">
              <a:solidFill>
                <a:schemeClr val="dk1"/>
              </a:solidFill>
              <a:prstDash val="solid"/>
              <a:round/>
              <a:headEnd type="none" w="med" len="med"/>
              <a:tailEnd type="none" w="med" len="med"/>
            </a:ln>
          </p:spPr>
        </p:cxnSp>
      </p:grpSp>
      <p:sp>
        <p:nvSpPr>
          <p:cNvPr id="578" name="Shape 578"/>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C00000"/>
              </a:buClr>
              <a:buSzPct val="25000"/>
              <a:buFont typeface="Calibri"/>
              <a:buNone/>
            </a:pPr>
            <a:r>
              <a:rPr lang="en-US" sz="4400" b="0" i="0" u="none" strike="noStrike" cap="none">
                <a:solidFill>
                  <a:srgbClr val="C00000"/>
                </a:solidFill>
                <a:latin typeface="Calibri"/>
                <a:ea typeface="Calibri"/>
                <a:cs typeface="Calibri"/>
                <a:sym typeface="Calibri"/>
              </a:rPr>
              <a:t>Precision Rectifier</a:t>
            </a:r>
          </a:p>
        </p:txBody>
      </p:sp>
      <p:sp>
        <p:nvSpPr>
          <p:cNvPr id="579" name="Shape 579"/>
          <p:cNvSpPr txBox="1">
            <a:spLocks noGrp="1"/>
          </p:cNvSpPr>
          <p:nvPr>
            <p:ph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Simple Diode Rectifier: </a:t>
            </a:r>
          </a:p>
        </p:txBody>
      </p:sp>
      <p:sp>
        <p:nvSpPr>
          <p:cNvPr id="591" name="Shape 591"/>
          <p:cNvSpPr txBox="1">
            <a:spLocks noGrp="1"/>
          </p:cNvSpPr>
          <p:nvPr>
            <p:ph type="sldNum" sz="quarter"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600" b="1">
                <a:solidFill>
                  <a:schemeClr val="dk1"/>
                </a:solidFill>
                <a:latin typeface="Calibri"/>
                <a:ea typeface="Calibri"/>
                <a:cs typeface="Calibri"/>
                <a:sym typeface="Calibri"/>
              </a:rPr>
              <a:pPr marL="0" marR="0" lvl="0" indent="0" algn="r" rtl="0">
                <a:spcBef>
                  <a:spcPts val="0"/>
                </a:spcBef>
                <a:buSzPct val="25000"/>
                <a:buNone/>
              </a:pPr>
              <a:t>55</a:t>
            </a:fld>
            <a:endParaRPr lang="en-US" sz="1600" b="1">
              <a:solidFill>
                <a:schemeClr val="dk1"/>
              </a:solidFill>
              <a:latin typeface="Calibri"/>
              <a:ea typeface="Calibri"/>
              <a:cs typeface="Calibri"/>
              <a:sym typeface="Calibri"/>
            </a:endParaRPr>
          </a:p>
        </p:txBody>
      </p:sp>
      <p:sp>
        <p:nvSpPr>
          <p:cNvPr id="580" name="Shape 580"/>
          <p:cNvSpPr/>
          <p:nvPr/>
        </p:nvSpPr>
        <p:spPr>
          <a:xfrm>
            <a:off x="4648200" y="3124200"/>
            <a:ext cx="1143000" cy="685799"/>
          </a:xfrm>
          <a:prstGeom prst="rightArrow">
            <a:avLst>
              <a:gd name="adj1" fmla="val 50000"/>
              <a:gd name="adj2" fmla="val 50000"/>
            </a:avLst>
          </a:prstGeom>
          <a:solidFill>
            <a:schemeClr val="accent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81" name="Shape 581"/>
          <p:cNvSpPr txBox="1"/>
          <p:nvPr/>
        </p:nvSpPr>
        <p:spPr>
          <a:xfrm>
            <a:off x="4495800" y="3810000"/>
            <a:ext cx="137159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Expected </a:t>
            </a:r>
          </a:p>
        </p:txBody>
      </p:sp>
      <p:cxnSp>
        <p:nvCxnSpPr>
          <p:cNvPr id="582" name="Shape 582"/>
          <p:cNvCxnSpPr/>
          <p:nvPr/>
        </p:nvCxnSpPr>
        <p:spPr>
          <a:xfrm>
            <a:off x="2348132" y="4229671"/>
            <a:ext cx="228600" cy="0"/>
          </a:xfrm>
          <a:prstGeom prst="straightConnector1">
            <a:avLst/>
          </a:prstGeom>
          <a:noFill/>
          <a:ln w="76200" cap="flat" cmpd="sng">
            <a:solidFill>
              <a:srgbClr val="C00000"/>
            </a:solidFill>
            <a:prstDash val="solid"/>
            <a:round/>
            <a:headEnd type="none" w="med" len="med"/>
            <a:tailEnd type="none" w="med" len="med"/>
          </a:ln>
        </p:spPr>
      </p:cxnSp>
      <p:grpSp>
        <p:nvGrpSpPr>
          <p:cNvPr id="583" name="Shape 583"/>
          <p:cNvGrpSpPr/>
          <p:nvPr/>
        </p:nvGrpSpPr>
        <p:grpSpPr>
          <a:xfrm>
            <a:off x="1524000" y="4267200"/>
            <a:ext cx="2514599" cy="1560731"/>
            <a:chOff x="1524000" y="4267200"/>
            <a:chExt cx="2514599" cy="1560731"/>
          </a:xfrm>
        </p:grpSpPr>
        <p:sp>
          <p:nvSpPr>
            <p:cNvPr id="584" name="Shape 584"/>
            <p:cNvSpPr txBox="1"/>
            <p:nvPr/>
          </p:nvSpPr>
          <p:spPr>
            <a:xfrm>
              <a:off x="1524000" y="5181600"/>
              <a:ext cx="2514599"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Not useful for small signal applications!</a:t>
              </a:r>
            </a:p>
          </p:txBody>
        </p:sp>
        <p:cxnSp>
          <p:nvCxnSpPr>
            <p:cNvPr id="585" name="Shape 585"/>
            <p:cNvCxnSpPr/>
            <p:nvPr/>
          </p:nvCxnSpPr>
          <p:spPr>
            <a:xfrm flipH="1">
              <a:off x="2362200" y="4267200"/>
              <a:ext cx="76199" cy="914400"/>
            </a:xfrm>
            <a:prstGeom prst="straightConnector1">
              <a:avLst/>
            </a:prstGeom>
            <a:noFill/>
            <a:ln w="28575" cap="flat" cmpd="sng">
              <a:solidFill>
                <a:schemeClr val="dk1"/>
              </a:solidFill>
              <a:prstDash val="solid"/>
              <a:round/>
              <a:headEnd type="none" w="med" len="med"/>
              <a:tailEnd type="stealth" w="lg" len="lg"/>
            </a:ln>
          </p:spPr>
        </p:cxnSp>
      </p:grpSp>
      <p:grpSp>
        <p:nvGrpSpPr>
          <p:cNvPr id="586" name="Shape 586"/>
          <p:cNvGrpSpPr/>
          <p:nvPr/>
        </p:nvGrpSpPr>
        <p:grpSpPr>
          <a:xfrm>
            <a:off x="6019800" y="2438400"/>
            <a:ext cx="2181224" cy="2009774"/>
            <a:chOff x="6019800" y="2438400"/>
            <a:chExt cx="2181224" cy="2009774"/>
          </a:xfrm>
        </p:grpSpPr>
        <p:pic>
          <p:nvPicPr>
            <p:cNvPr id="587" name="Shape 587"/>
            <p:cNvPicPr preferRelativeResize="0"/>
            <p:nvPr/>
          </p:nvPicPr>
          <p:blipFill rotWithShape="1">
            <a:blip r:embed="rId4">
              <a:alphaModFix/>
            </a:blip>
            <a:srcRect/>
            <a:stretch/>
          </p:blipFill>
          <p:spPr>
            <a:xfrm>
              <a:off x="6019800" y="2438400"/>
              <a:ext cx="2181224" cy="2009774"/>
            </a:xfrm>
            <a:prstGeom prst="rect">
              <a:avLst/>
            </a:prstGeom>
            <a:noFill/>
            <a:ln>
              <a:noFill/>
            </a:ln>
          </p:spPr>
        </p:pic>
        <p:cxnSp>
          <p:nvCxnSpPr>
            <p:cNvPr id="588" name="Shape 588"/>
            <p:cNvCxnSpPr/>
            <p:nvPr/>
          </p:nvCxnSpPr>
          <p:spPr>
            <a:xfrm rot="10800000" flipH="1">
              <a:off x="6324600" y="2971800"/>
              <a:ext cx="1219199" cy="1219199"/>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113177798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Shape 597"/>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C00000"/>
              </a:buClr>
              <a:buSzPct val="25000"/>
              <a:buFont typeface="Calibri"/>
              <a:buNone/>
            </a:pPr>
            <a:r>
              <a:rPr lang="en-US" sz="4400" b="0" i="0" u="none" strike="noStrike" cap="none" dirty="0">
                <a:solidFill>
                  <a:srgbClr val="C00000"/>
                </a:solidFill>
                <a:latin typeface="Calibri"/>
                <a:ea typeface="Calibri"/>
                <a:cs typeface="Calibri"/>
                <a:sym typeface="Calibri"/>
              </a:rPr>
              <a:t>Basic Half Wave Precision </a:t>
            </a:r>
            <a:r>
              <a:rPr lang="en-US" sz="4400" b="0" i="0" u="none" strike="noStrike" cap="none" dirty="0" smtClean="0">
                <a:solidFill>
                  <a:srgbClr val="C00000"/>
                </a:solidFill>
                <a:latin typeface="Calibri"/>
                <a:ea typeface="Calibri"/>
                <a:cs typeface="Calibri"/>
                <a:sym typeface="Calibri"/>
              </a:rPr>
              <a:t>Rectifier</a:t>
            </a:r>
            <a:endParaRPr lang="en-US" sz="4400" b="0" i="0" u="none" strike="noStrike" cap="none" dirty="0">
              <a:solidFill>
                <a:srgbClr val="C00000"/>
              </a:solidFill>
              <a:latin typeface="Calibri"/>
              <a:ea typeface="Calibri"/>
              <a:cs typeface="Calibri"/>
              <a:sym typeface="Calibri"/>
            </a:endParaRPr>
          </a:p>
        </p:txBody>
      </p:sp>
      <p:pic>
        <p:nvPicPr>
          <p:cNvPr id="598" name="Shape 598"/>
          <p:cNvPicPr preferRelativeResize="0">
            <a:picLocks noGrp="1"/>
          </p:cNvPicPr>
          <p:nvPr>
            <p:ph idx="1"/>
          </p:nvPr>
        </p:nvPicPr>
        <p:blipFill rotWithShape="1">
          <a:blip r:embed="rId3">
            <a:alphaModFix/>
          </a:blip>
          <a:srcRect/>
          <a:stretch/>
        </p:blipFill>
        <p:spPr>
          <a:xfrm>
            <a:off x="3352800" y="1219200"/>
            <a:ext cx="2742856" cy="2028572"/>
          </a:xfrm>
          <a:prstGeom prst="rect">
            <a:avLst/>
          </a:prstGeom>
          <a:noFill/>
          <a:ln>
            <a:noFill/>
          </a:ln>
        </p:spPr>
      </p:pic>
      <p:sp>
        <p:nvSpPr>
          <p:cNvPr id="620" name="Shape 620"/>
          <p:cNvSpPr txBox="1">
            <a:spLocks noGrp="1"/>
          </p:cNvSpPr>
          <p:nvPr>
            <p:ph type="sldNum" sz="quarter"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600" b="1">
                <a:solidFill>
                  <a:schemeClr val="dk1"/>
                </a:solidFill>
                <a:latin typeface="Calibri"/>
                <a:ea typeface="Calibri"/>
                <a:cs typeface="Calibri"/>
                <a:sym typeface="Calibri"/>
              </a:rPr>
              <a:pPr marL="0" marR="0" lvl="0" indent="0" algn="r" rtl="0">
                <a:spcBef>
                  <a:spcPts val="0"/>
                </a:spcBef>
                <a:buSzPct val="25000"/>
                <a:buNone/>
              </a:pPr>
              <a:t>56</a:t>
            </a:fld>
            <a:endParaRPr lang="en-US" sz="1600" b="1">
              <a:solidFill>
                <a:schemeClr val="dk1"/>
              </a:solidFill>
              <a:latin typeface="Calibri"/>
              <a:ea typeface="Calibri"/>
              <a:cs typeface="Calibri"/>
              <a:sym typeface="Calibri"/>
            </a:endParaRPr>
          </a:p>
        </p:txBody>
      </p:sp>
      <p:pic>
        <p:nvPicPr>
          <p:cNvPr id="599" name="Shape 599"/>
          <p:cNvPicPr preferRelativeResize="0"/>
          <p:nvPr/>
        </p:nvPicPr>
        <p:blipFill rotWithShape="1">
          <a:blip r:embed="rId4">
            <a:alphaModFix/>
          </a:blip>
          <a:srcRect/>
          <a:stretch/>
        </p:blipFill>
        <p:spPr>
          <a:xfrm>
            <a:off x="762000" y="3566148"/>
            <a:ext cx="2552699" cy="1952624"/>
          </a:xfrm>
          <a:prstGeom prst="rect">
            <a:avLst/>
          </a:prstGeom>
          <a:noFill/>
          <a:ln>
            <a:noFill/>
          </a:ln>
        </p:spPr>
      </p:pic>
      <p:grpSp>
        <p:nvGrpSpPr>
          <p:cNvPr id="600" name="Shape 600"/>
          <p:cNvGrpSpPr/>
          <p:nvPr/>
        </p:nvGrpSpPr>
        <p:grpSpPr>
          <a:xfrm>
            <a:off x="1058591" y="4675151"/>
            <a:ext cx="984740" cy="1024596"/>
            <a:chOff x="1058591" y="5223803"/>
            <a:chExt cx="984740" cy="1024596"/>
          </a:xfrm>
        </p:grpSpPr>
        <p:sp>
          <p:nvSpPr>
            <p:cNvPr id="601" name="Shape 601"/>
            <p:cNvSpPr/>
            <p:nvPr/>
          </p:nvSpPr>
          <p:spPr>
            <a:xfrm>
              <a:off x="1066800" y="5562600"/>
              <a:ext cx="685799" cy="685799"/>
            </a:xfrm>
            <a:prstGeom prst="ellipse">
              <a:avLst/>
            </a:prstGeom>
            <a:solidFill>
              <a:schemeClr val="lt1"/>
            </a:solidFill>
            <a:ln w="254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02" name="Shape 602"/>
            <p:cNvSpPr txBox="1"/>
            <p:nvPr/>
          </p:nvSpPr>
          <p:spPr>
            <a:xfrm>
              <a:off x="1058591" y="5715000"/>
              <a:ext cx="685799"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-Vsat</a:t>
              </a:r>
            </a:p>
          </p:txBody>
        </p:sp>
        <p:cxnSp>
          <p:nvCxnSpPr>
            <p:cNvPr id="603" name="Shape 603"/>
            <p:cNvCxnSpPr/>
            <p:nvPr/>
          </p:nvCxnSpPr>
          <p:spPr>
            <a:xfrm rot="10800000" flipH="1">
              <a:off x="1662332" y="5223803"/>
              <a:ext cx="381000" cy="381000"/>
            </a:xfrm>
            <a:prstGeom prst="straightConnector1">
              <a:avLst/>
            </a:prstGeom>
            <a:noFill/>
            <a:ln w="28575" cap="flat" cmpd="sng">
              <a:solidFill>
                <a:schemeClr val="dk1"/>
              </a:solidFill>
              <a:prstDash val="solid"/>
              <a:round/>
              <a:headEnd type="none" w="med" len="med"/>
              <a:tailEnd type="stealth" w="lg" len="lg"/>
            </a:ln>
          </p:spPr>
        </p:cxnSp>
      </p:grpSp>
      <p:sp>
        <p:nvSpPr>
          <p:cNvPr id="604" name="Shape 604"/>
          <p:cNvSpPr txBox="1"/>
          <p:nvPr/>
        </p:nvSpPr>
        <p:spPr>
          <a:xfrm>
            <a:off x="1066800" y="3040956"/>
            <a:ext cx="1828800"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1">
                <a:solidFill>
                  <a:schemeClr val="dk1"/>
                </a:solidFill>
                <a:latin typeface="Calibri"/>
                <a:ea typeface="Calibri"/>
                <a:cs typeface="Calibri"/>
                <a:sym typeface="Calibri"/>
              </a:rPr>
              <a:t>(I) Vi &lt; 0V</a:t>
            </a:r>
          </a:p>
        </p:txBody>
      </p:sp>
      <p:sp>
        <p:nvSpPr>
          <p:cNvPr id="605" name="Shape 605"/>
          <p:cNvSpPr txBox="1"/>
          <p:nvPr/>
        </p:nvSpPr>
        <p:spPr>
          <a:xfrm>
            <a:off x="6248400" y="3117156"/>
            <a:ext cx="1828800"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1">
                <a:solidFill>
                  <a:schemeClr val="dk1"/>
                </a:solidFill>
                <a:latin typeface="Calibri"/>
                <a:ea typeface="Calibri"/>
                <a:cs typeface="Calibri"/>
                <a:sym typeface="Calibri"/>
              </a:rPr>
              <a:t>(III) Vi &gt; 0V</a:t>
            </a:r>
          </a:p>
        </p:txBody>
      </p:sp>
      <p:sp>
        <p:nvSpPr>
          <p:cNvPr id="606" name="Shape 606"/>
          <p:cNvSpPr txBox="1"/>
          <p:nvPr/>
        </p:nvSpPr>
        <p:spPr>
          <a:xfrm>
            <a:off x="3886200" y="3311760"/>
            <a:ext cx="1828800" cy="2031325"/>
          </a:xfrm>
          <a:prstGeom prst="rect">
            <a:avLst/>
          </a:prstGeom>
          <a:noFill/>
          <a:ln w="9525" cap="flat"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spcBef>
                <a:spcPts val="0"/>
              </a:spcBef>
              <a:buSzPct val="25000"/>
              <a:buNone/>
            </a:pPr>
            <a:r>
              <a:rPr lang="en-US" sz="1800" b="1">
                <a:solidFill>
                  <a:schemeClr val="dk1"/>
                </a:solidFill>
                <a:latin typeface="Calibri"/>
                <a:ea typeface="Calibri"/>
                <a:cs typeface="Calibri"/>
                <a:sym typeface="Calibri"/>
              </a:rPr>
              <a:t>(II)</a:t>
            </a:r>
          </a:p>
          <a:p>
            <a:pPr marL="0" marR="0" lvl="0" indent="0" algn="ctr" rtl="0">
              <a:spcBef>
                <a:spcPts val="0"/>
              </a:spcBef>
              <a:buSzPct val="25000"/>
              <a:buNone/>
            </a:pPr>
            <a:r>
              <a:rPr lang="en-US" sz="1800" b="1">
                <a:solidFill>
                  <a:schemeClr val="dk1"/>
                </a:solidFill>
                <a:latin typeface="Calibri"/>
                <a:ea typeface="Calibri"/>
                <a:cs typeface="Calibri"/>
                <a:sym typeface="Calibri"/>
              </a:rPr>
              <a:t>Vi very small but Positive: D still OFF, Vo1 goes to +Vsat, Immediately D turns ON. </a:t>
            </a:r>
          </a:p>
        </p:txBody>
      </p:sp>
      <p:pic>
        <p:nvPicPr>
          <p:cNvPr id="607" name="Shape 607"/>
          <p:cNvPicPr preferRelativeResize="0"/>
          <p:nvPr/>
        </p:nvPicPr>
        <p:blipFill rotWithShape="1">
          <a:blip r:embed="rId5">
            <a:alphaModFix/>
          </a:blip>
          <a:srcRect/>
          <a:stretch/>
        </p:blipFill>
        <p:spPr>
          <a:xfrm>
            <a:off x="6172200" y="3718548"/>
            <a:ext cx="2581274" cy="1924049"/>
          </a:xfrm>
          <a:prstGeom prst="rect">
            <a:avLst/>
          </a:prstGeom>
          <a:noFill/>
          <a:ln>
            <a:noFill/>
          </a:ln>
        </p:spPr>
      </p:pic>
      <p:grpSp>
        <p:nvGrpSpPr>
          <p:cNvPr id="608" name="Shape 608"/>
          <p:cNvGrpSpPr/>
          <p:nvPr/>
        </p:nvGrpSpPr>
        <p:grpSpPr>
          <a:xfrm>
            <a:off x="6400799" y="4785347"/>
            <a:ext cx="984740" cy="1027331"/>
            <a:chOff x="1058591" y="5223803"/>
            <a:chExt cx="984740" cy="1027331"/>
          </a:xfrm>
        </p:grpSpPr>
        <p:sp>
          <p:nvSpPr>
            <p:cNvPr id="609" name="Shape 609"/>
            <p:cNvSpPr/>
            <p:nvPr/>
          </p:nvSpPr>
          <p:spPr>
            <a:xfrm>
              <a:off x="1066800" y="5562600"/>
              <a:ext cx="685799" cy="685799"/>
            </a:xfrm>
            <a:prstGeom prst="ellipse">
              <a:avLst/>
            </a:prstGeom>
            <a:solidFill>
              <a:schemeClr val="lt1"/>
            </a:solidFill>
            <a:ln w="254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10" name="Shape 610"/>
            <p:cNvSpPr txBox="1"/>
            <p:nvPr/>
          </p:nvSpPr>
          <p:spPr>
            <a:xfrm>
              <a:off x="1058591" y="5604803"/>
              <a:ext cx="685799"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1">
                  <a:solidFill>
                    <a:schemeClr val="dk1"/>
                  </a:solidFill>
                  <a:latin typeface="Calibri"/>
                  <a:ea typeface="Calibri"/>
                  <a:cs typeface="Calibri"/>
                  <a:sym typeface="Calibri"/>
                </a:rPr>
                <a:t>Vi + 0.7 </a:t>
              </a:r>
            </a:p>
          </p:txBody>
        </p:sp>
        <p:cxnSp>
          <p:nvCxnSpPr>
            <p:cNvPr id="611" name="Shape 611"/>
            <p:cNvCxnSpPr/>
            <p:nvPr/>
          </p:nvCxnSpPr>
          <p:spPr>
            <a:xfrm rot="10800000" flipH="1">
              <a:off x="1662332" y="5223803"/>
              <a:ext cx="381000" cy="381000"/>
            </a:xfrm>
            <a:prstGeom prst="straightConnector1">
              <a:avLst/>
            </a:prstGeom>
            <a:noFill/>
            <a:ln w="28575" cap="flat" cmpd="sng">
              <a:solidFill>
                <a:schemeClr val="dk1"/>
              </a:solidFill>
              <a:prstDash val="solid"/>
              <a:round/>
              <a:headEnd type="none" w="med" len="med"/>
              <a:tailEnd type="stealth" w="lg" len="lg"/>
            </a:ln>
          </p:spPr>
        </p:cxnSp>
      </p:grpSp>
      <p:sp>
        <p:nvSpPr>
          <p:cNvPr id="612" name="Shape 612"/>
          <p:cNvSpPr txBox="1"/>
          <p:nvPr/>
        </p:nvSpPr>
        <p:spPr>
          <a:xfrm>
            <a:off x="3198051" y="4239064"/>
            <a:ext cx="4171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=0</a:t>
            </a:r>
          </a:p>
        </p:txBody>
      </p:sp>
      <p:sp>
        <p:nvSpPr>
          <p:cNvPr id="613" name="Shape 613"/>
          <p:cNvSpPr txBox="1"/>
          <p:nvPr/>
        </p:nvSpPr>
        <p:spPr>
          <a:xfrm>
            <a:off x="8628421" y="4343400"/>
            <a:ext cx="49244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=Vi</a:t>
            </a:r>
          </a:p>
        </p:txBody>
      </p:sp>
      <p:grpSp>
        <p:nvGrpSpPr>
          <p:cNvPr id="614" name="Shape 614"/>
          <p:cNvGrpSpPr/>
          <p:nvPr/>
        </p:nvGrpSpPr>
        <p:grpSpPr>
          <a:xfrm>
            <a:off x="6019800" y="1447800"/>
            <a:ext cx="2438400" cy="1219200"/>
            <a:chOff x="6019800" y="1447800"/>
            <a:chExt cx="2438400" cy="1219200"/>
          </a:xfrm>
        </p:grpSpPr>
        <p:sp>
          <p:nvSpPr>
            <p:cNvPr id="615" name="Shape 615"/>
            <p:cNvSpPr/>
            <p:nvPr/>
          </p:nvSpPr>
          <p:spPr>
            <a:xfrm>
              <a:off x="6019800" y="1447800"/>
              <a:ext cx="2438400" cy="1219200"/>
            </a:xfrm>
            <a:prstGeom prst="flowChartProcess">
              <a:avLst/>
            </a:prstGeom>
            <a:solidFill>
              <a:schemeClr val="lt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16" name="Shape 616"/>
            <p:cNvSpPr txBox="1"/>
            <p:nvPr/>
          </p:nvSpPr>
          <p:spPr>
            <a:xfrm>
              <a:off x="6172200" y="1600200"/>
              <a:ext cx="2057400" cy="98488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000" b="1">
                  <a:solidFill>
                    <a:schemeClr val="dk1"/>
                  </a:solidFill>
                  <a:latin typeface="Calibri"/>
                  <a:ea typeface="Calibri"/>
                  <a:cs typeface="Calibri"/>
                  <a:sym typeface="Calibri"/>
                </a:rPr>
                <a:t>Limitation on Switching Speed !</a:t>
              </a:r>
            </a:p>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617" name="Shape 617"/>
          <p:cNvSpPr/>
          <p:nvPr/>
        </p:nvSpPr>
        <p:spPr>
          <a:xfrm>
            <a:off x="1828800" y="5638800"/>
            <a:ext cx="4572000" cy="609599"/>
          </a:xfrm>
          <a:prstGeom prst="curvedUpArrow">
            <a:avLst>
              <a:gd name="adj1" fmla="val 25000"/>
              <a:gd name="adj2" fmla="val 50000"/>
              <a:gd name="adj3" fmla="val 25000"/>
            </a:avLst>
          </a:prstGeom>
          <a:solidFill>
            <a:schemeClr val="accent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023177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57</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1000"/>
            <a:ext cx="4314825"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381000"/>
            <a:ext cx="2924175" cy="246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944325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
            <a:ext cx="8229600" cy="792162"/>
          </a:xfrm>
        </p:spPr>
        <p:txBody>
          <a:bodyPr/>
          <a:lstStyle/>
          <a:p>
            <a:r>
              <a:rPr lang="en-US" dirty="0" smtClean="0"/>
              <a:t>Limitations</a:t>
            </a:r>
            <a:endParaRPr lang="en-US" dirty="0"/>
          </a:p>
        </p:txBody>
      </p:sp>
      <p:sp>
        <p:nvSpPr>
          <p:cNvPr id="4" name="Content Placeholder 3"/>
          <p:cNvSpPr>
            <a:spLocks noGrp="1"/>
          </p:cNvSpPr>
          <p:nvPr>
            <p:ph idx="1"/>
          </p:nvPr>
        </p:nvSpPr>
        <p:spPr>
          <a:xfrm>
            <a:off x="457200" y="914400"/>
            <a:ext cx="8534400" cy="5791200"/>
          </a:xfrm>
        </p:spPr>
        <p:txBody>
          <a:bodyPr>
            <a:noAutofit/>
          </a:bodyPr>
          <a:lstStyle/>
          <a:p>
            <a:pPr marL="0" indent="0">
              <a:buNone/>
            </a:pPr>
            <a:r>
              <a:rPr lang="en-US" sz="2400" dirty="0"/>
              <a:t>The circuit has some serious limitations. </a:t>
            </a:r>
            <a:endParaRPr lang="en-US" sz="2400" dirty="0" smtClean="0"/>
          </a:p>
          <a:p>
            <a:r>
              <a:rPr lang="en-US" sz="2400" b="1" dirty="0" smtClean="0">
                <a:solidFill>
                  <a:srgbClr val="FF0000"/>
                </a:solidFill>
              </a:rPr>
              <a:t>The </a:t>
            </a:r>
            <a:r>
              <a:rPr lang="en-US" sz="2400" b="1" dirty="0">
                <a:solidFill>
                  <a:srgbClr val="FF0000"/>
                </a:solidFill>
              </a:rPr>
              <a:t>main one is speed. </a:t>
            </a:r>
            <a:r>
              <a:rPr lang="en-US" sz="2400" b="1" dirty="0" smtClean="0">
                <a:solidFill>
                  <a:srgbClr val="FF0000"/>
                </a:solidFill>
              </a:rPr>
              <a:t>It will </a:t>
            </a:r>
            <a:r>
              <a:rPr lang="en-US" sz="2400" b="1" dirty="0">
                <a:solidFill>
                  <a:srgbClr val="FF0000"/>
                </a:solidFill>
              </a:rPr>
              <a:t>not work well with high frequency signals</a:t>
            </a:r>
            <a:r>
              <a:rPr lang="en-US" sz="2400" dirty="0"/>
              <a:t>.</a:t>
            </a:r>
          </a:p>
          <a:p>
            <a:pPr marL="0" indent="0">
              <a:buNone/>
            </a:pPr>
            <a:r>
              <a:rPr lang="en-US" sz="2400" dirty="0"/>
              <a:t>• For a low frequency positive input signal, 100% negative feedback </a:t>
            </a:r>
            <a:r>
              <a:rPr lang="en-US" sz="2400" dirty="0" smtClean="0"/>
              <a:t>is applied </a:t>
            </a:r>
            <a:r>
              <a:rPr lang="en-US" sz="2400" dirty="0"/>
              <a:t>when the diode conducts. The forward voltage is </a:t>
            </a:r>
            <a:r>
              <a:rPr lang="en-US" sz="2400" dirty="0" smtClean="0"/>
              <a:t>effectively removed </a:t>
            </a:r>
            <a:r>
              <a:rPr lang="en-US" sz="2400" dirty="0"/>
              <a:t>by the feedback, and the inverting input follows the </a:t>
            </a:r>
            <a:r>
              <a:rPr lang="en-US" sz="2400" dirty="0" smtClean="0"/>
              <a:t>positive half </a:t>
            </a:r>
            <a:r>
              <a:rPr lang="en-US" sz="2400" dirty="0"/>
              <a:t>of the input signal almost perfectly.</a:t>
            </a:r>
          </a:p>
          <a:p>
            <a:pPr marL="0" indent="0">
              <a:buNone/>
            </a:pPr>
            <a:r>
              <a:rPr lang="en-US" sz="2400" dirty="0"/>
              <a:t>• When the input signal becomes negative, the op amp has no</a:t>
            </a:r>
          </a:p>
          <a:p>
            <a:pPr marL="0" indent="0">
              <a:buNone/>
            </a:pPr>
            <a:r>
              <a:rPr lang="en-US" sz="2400" dirty="0"/>
              <a:t>feedback at all, so the output pin of the op amp swings negative </a:t>
            </a:r>
            <a:r>
              <a:rPr lang="en-US" sz="2400" dirty="0" smtClean="0"/>
              <a:t>as far </a:t>
            </a:r>
            <a:r>
              <a:rPr lang="en-US" sz="2400" dirty="0"/>
              <a:t>as it can.</a:t>
            </a:r>
          </a:p>
          <a:p>
            <a:pPr marL="0" indent="0">
              <a:buNone/>
            </a:pPr>
            <a:r>
              <a:rPr lang="en-US" sz="2400" dirty="0"/>
              <a:t>• When the input signal becomes positive again, the op amp's </a:t>
            </a:r>
            <a:r>
              <a:rPr lang="en-US" sz="2400" dirty="0" smtClean="0"/>
              <a:t>output voltage </a:t>
            </a:r>
            <a:r>
              <a:rPr lang="en-US" sz="2400" dirty="0"/>
              <a:t>will take a finite time to swing back to zero, then to </a:t>
            </a:r>
            <a:r>
              <a:rPr lang="en-US" sz="2400" dirty="0" smtClean="0"/>
              <a:t>forward bias </a:t>
            </a:r>
            <a:r>
              <a:rPr lang="en-US" sz="2400" dirty="0"/>
              <a:t>the diode and produce an output. This time is determined </a:t>
            </a:r>
            <a:r>
              <a:rPr lang="en-US" sz="2400" dirty="0" smtClean="0"/>
              <a:t>by the </a:t>
            </a:r>
            <a:r>
              <a:rPr lang="en-US" sz="2400" dirty="0"/>
              <a:t>op amp's slew rate, and even a very fast op amp will be </a:t>
            </a:r>
            <a:r>
              <a:rPr lang="en-US" sz="2400" dirty="0" smtClean="0"/>
              <a:t>limited to </a:t>
            </a:r>
            <a:r>
              <a:rPr lang="en-US" sz="2400" dirty="0"/>
              <a:t>low frequencies. </a:t>
            </a:r>
          </a:p>
        </p:txBody>
      </p:sp>
      <p:sp>
        <p:nvSpPr>
          <p:cNvPr id="2" name="Slide Number Placeholder 1"/>
          <p:cNvSpPr>
            <a:spLocks noGrp="1"/>
          </p:cNvSpPr>
          <p:nvPr>
            <p:ph type="sldNum" sz="quarter" idx="12"/>
          </p:nvPr>
        </p:nvSpPr>
        <p:spPr/>
        <p:txBody>
          <a:bodyPr/>
          <a:lstStyle/>
          <a:p>
            <a:pPr>
              <a:defRPr/>
            </a:pPr>
            <a:fld id="{4559FAC6-FCDD-4E6D-BFB1-3DFA080C0B32}" type="slidenum">
              <a:rPr lang="en-US" smtClean="0"/>
              <a:pPr>
                <a:defRPr/>
              </a:pPr>
              <a:t>58</a:t>
            </a:fld>
            <a:endParaRPr lang="en-US"/>
          </a:p>
        </p:txBody>
      </p:sp>
    </p:spTree>
    <p:extLst>
      <p:ext uri="{BB962C8B-B14F-4D97-AF65-F5344CB8AC3E}">
        <p14:creationId xmlns:p14="http://schemas.microsoft.com/office/powerpoint/2010/main" val="286922325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Advantages</a:t>
            </a:r>
            <a:endParaRPr lang="en-US" dirty="0">
              <a:solidFill>
                <a:srgbClr val="FF0000"/>
              </a:solidFill>
            </a:endParaRPr>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r>
              <a:rPr lang="en-US" dirty="0" smtClean="0"/>
              <a:t>No diode voltage drop between input and output</a:t>
            </a:r>
          </a:p>
          <a:p>
            <a:r>
              <a:rPr lang="en-US" dirty="0" smtClean="0"/>
              <a:t>The ability to rectify very small voltages</a:t>
            </a:r>
          </a:p>
          <a:p>
            <a:r>
              <a:rPr lang="en-US" dirty="0" smtClean="0"/>
              <a:t>Amplification if required</a:t>
            </a:r>
          </a:p>
          <a:p>
            <a:r>
              <a:rPr lang="en-US" dirty="0" smtClean="0"/>
              <a:t>Low output impedance</a:t>
            </a:r>
          </a:p>
          <a:p>
            <a:pPr marL="0" indent="0">
              <a:buNone/>
            </a:pPr>
            <a:endParaRPr lang="en-US" dirty="0" smtClean="0"/>
          </a:p>
          <a:p>
            <a:pPr marL="0" indent="0">
              <a:buNone/>
            </a:pPr>
            <a:r>
              <a:rPr lang="en-US" dirty="0" smtClean="0"/>
              <a:t>**While the input waveform is in its negative half cycle, the output of the Op-Amp is saturated in a negative direction. Some time is required to get the Op-Amp out of saturation and this will limit the frequency response of the circuit.</a:t>
            </a:r>
          </a:p>
          <a:p>
            <a:pPr marL="0" indent="0">
              <a:buNone/>
            </a:pPr>
            <a:r>
              <a:rPr lang="en-US" dirty="0" smtClean="0">
                <a:solidFill>
                  <a:srgbClr val="FF0000"/>
                </a:solidFill>
              </a:rPr>
              <a:t>So  for high frequency performance, a </a:t>
            </a:r>
            <a:r>
              <a:rPr lang="en-US" dirty="0" err="1" smtClean="0">
                <a:solidFill>
                  <a:srgbClr val="FF0000"/>
                </a:solidFill>
              </a:rPr>
              <a:t>nonsaturating</a:t>
            </a:r>
            <a:r>
              <a:rPr lang="en-US" dirty="0" smtClean="0">
                <a:solidFill>
                  <a:srgbClr val="FF0000"/>
                </a:solidFill>
              </a:rPr>
              <a:t> precision rectifier circuit must be used</a:t>
            </a:r>
            <a:endParaRPr lang="en-US" dirty="0">
              <a:solidFill>
                <a:srgbClr val="FF0000"/>
              </a:solidFill>
            </a:endParaRPr>
          </a:p>
        </p:txBody>
      </p:sp>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59</a:t>
            </a:fld>
            <a:endParaRPr lang="en-US"/>
          </a:p>
        </p:txBody>
      </p:sp>
    </p:spTree>
    <p:extLst>
      <p:ext uri="{BB962C8B-B14F-4D97-AF65-F5344CB8AC3E}">
        <p14:creationId xmlns:p14="http://schemas.microsoft.com/office/powerpoint/2010/main" val="26900596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   What is a Comparator??</a:t>
            </a:r>
            <a:endParaRPr lang="en-US" sz="3600" dirty="0"/>
          </a:p>
        </p:txBody>
      </p:sp>
      <p:sp>
        <p:nvSpPr>
          <p:cNvPr id="3" name="Content Placeholder 2"/>
          <p:cNvSpPr>
            <a:spLocks noGrp="1"/>
          </p:cNvSpPr>
          <p:nvPr>
            <p:ph idx="1"/>
          </p:nvPr>
        </p:nvSpPr>
        <p:spPr/>
        <p:txBody>
          <a:bodyPr/>
          <a:lstStyle/>
          <a:p>
            <a:r>
              <a:rPr lang="en-US" dirty="0"/>
              <a:t>Its input is analog and its output is digital (1/0 or high/low). </a:t>
            </a:r>
            <a:endParaRPr lang="en-US" dirty="0" smtClean="0"/>
          </a:p>
          <a:p>
            <a:r>
              <a:rPr lang="en-US" dirty="0" smtClean="0"/>
              <a:t>It </a:t>
            </a:r>
            <a:r>
              <a:rPr lang="en-US" dirty="0"/>
              <a:t>is a one-bit Analog-to-Digital Converter (ADC) </a:t>
            </a:r>
            <a:r>
              <a:rPr lang="en-US" dirty="0" smtClean="0"/>
              <a:t>.</a:t>
            </a:r>
          </a:p>
          <a:p>
            <a:r>
              <a:rPr lang="en-US" dirty="0" smtClean="0"/>
              <a:t>The </a:t>
            </a:r>
            <a:r>
              <a:rPr lang="en-US" dirty="0"/>
              <a:t>output changes its state when the input voltage crosses a reference value.</a:t>
            </a:r>
          </a:p>
        </p:txBody>
      </p:sp>
      <p:sp>
        <p:nvSpPr>
          <p:cNvPr id="6" name="Slide Number Placeholder 5"/>
          <p:cNvSpPr>
            <a:spLocks noGrp="1"/>
          </p:cNvSpPr>
          <p:nvPr>
            <p:ph type="sldNum" sz="quarter" idx="12"/>
          </p:nvPr>
        </p:nvSpPr>
        <p:spPr/>
        <p:txBody>
          <a:bodyPr/>
          <a:lstStyle/>
          <a:p>
            <a:pPr>
              <a:defRPr/>
            </a:pPr>
            <a:fld id="{4E3BD9CB-D500-4424-ABE4-805D2A0068AA}" type="slidenum">
              <a:rPr lang="en-US" smtClean="0"/>
              <a:pPr>
                <a:defRPr/>
              </a:pPr>
              <a:t>6</a:t>
            </a:fld>
            <a:endParaRPr lang="en-US"/>
          </a:p>
        </p:txBody>
      </p:sp>
    </p:spTree>
    <p:extLst>
      <p:ext uri="{BB962C8B-B14F-4D97-AF65-F5344CB8AC3E}">
        <p14:creationId xmlns:p14="http://schemas.microsoft.com/office/powerpoint/2010/main" val="175165799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C00000"/>
              </a:buClr>
              <a:buSzPct val="25000"/>
              <a:buFont typeface="Calibri"/>
              <a:buNone/>
            </a:pPr>
            <a:r>
              <a:rPr lang="en-US" sz="3959" b="0" i="0" u="none" strike="noStrike" cap="none">
                <a:solidFill>
                  <a:srgbClr val="C00000"/>
                </a:solidFill>
                <a:latin typeface="Calibri"/>
                <a:ea typeface="Calibri"/>
                <a:cs typeface="Calibri"/>
                <a:sym typeface="Calibri"/>
              </a:rPr>
              <a:t>Improved Half Wave Precision Rectifier</a:t>
            </a:r>
          </a:p>
        </p:txBody>
      </p:sp>
      <p:pic>
        <p:nvPicPr>
          <p:cNvPr id="626" name="Shape 626"/>
          <p:cNvPicPr preferRelativeResize="0">
            <a:picLocks noGrp="1"/>
          </p:cNvPicPr>
          <p:nvPr>
            <p:ph idx="1"/>
          </p:nvPr>
        </p:nvPicPr>
        <p:blipFill rotWithShape="1">
          <a:blip r:embed="rId3">
            <a:alphaModFix/>
          </a:blip>
          <a:srcRect/>
          <a:stretch/>
        </p:blipFill>
        <p:spPr>
          <a:xfrm>
            <a:off x="2657838" y="1219200"/>
            <a:ext cx="2904762" cy="2123809"/>
          </a:xfrm>
          <a:prstGeom prst="rect">
            <a:avLst/>
          </a:prstGeom>
          <a:noFill/>
          <a:ln>
            <a:noFill/>
          </a:ln>
        </p:spPr>
      </p:pic>
      <p:sp>
        <p:nvSpPr>
          <p:cNvPr id="638" name="Shape 638"/>
          <p:cNvSpPr txBox="1">
            <a:spLocks noGrp="1"/>
          </p:cNvSpPr>
          <p:nvPr>
            <p:ph type="sldNum" sz="quarter"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600" b="1">
                <a:solidFill>
                  <a:schemeClr val="dk1"/>
                </a:solidFill>
                <a:latin typeface="Calibri"/>
                <a:ea typeface="Calibri"/>
                <a:cs typeface="Calibri"/>
                <a:sym typeface="Calibri"/>
              </a:rPr>
              <a:pPr marL="0" marR="0" lvl="0" indent="0" algn="r" rtl="0">
                <a:spcBef>
                  <a:spcPts val="0"/>
                </a:spcBef>
                <a:buSzPct val="25000"/>
                <a:buNone/>
              </a:pPr>
              <a:t>60</a:t>
            </a:fld>
            <a:endParaRPr lang="en-US" sz="1600" b="1">
              <a:solidFill>
                <a:schemeClr val="dk1"/>
              </a:solidFill>
              <a:latin typeface="Calibri"/>
              <a:ea typeface="Calibri"/>
              <a:cs typeface="Calibri"/>
              <a:sym typeface="Calibri"/>
            </a:endParaRPr>
          </a:p>
        </p:txBody>
      </p:sp>
      <p:sp>
        <p:nvSpPr>
          <p:cNvPr id="627" name="Shape 627"/>
          <p:cNvSpPr txBox="1"/>
          <p:nvPr/>
        </p:nvSpPr>
        <p:spPr>
          <a:xfrm>
            <a:off x="6172200" y="1600200"/>
            <a:ext cx="2057400" cy="1908215"/>
          </a:xfrm>
          <a:prstGeom prst="rect">
            <a:avLst/>
          </a:prstGeom>
          <a:noFill/>
          <a:ln w="9525" cap="flat"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ctr" rtl="0">
              <a:spcBef>
                <a:spcPts val="0"/>
              </a:spcBef>
              <a:buSzPct val="25000"/>
              <a:buNone/>
            </a:pPr>
            <a:r>
              <a:rPr lang="en-US" sz="2000" b="1">
                <a:solidFill>
                  <a:schemeClr val="dk1"/>
                </a:solidFill>
                <a:latin typeface="Calibri"/>
                <a:ea typeface="Calibri"/>
                <a:cs typeface="Calibri"/>
                <a:sym typeface="Calibri"/>
              </a:rPr>
              <a:t>Op-amp doesn’t enter into saturation! Switching speed Improves.</a:t>
            </a:r>
          </a:p>
          <a:p>
            <a:pPr marL="0" marR="0" lvl="0" indent="0" algn="l" rtl="0">
              <a:spcBef>
                <a:spcPts val="0"/>
              </a:spcBef>
              <a:buNone/>
            </a:pPr>
            <a:endParaRPr sz="1800">
              <a:solidFill>
                <a:schemeClr val="dk1"/>
              </a:solidFill>
              <a:latin typeface="Calibri"/>
              <a:ea typeface="Calibri"/>
              <a:cs typeface="Calibri"/>
              <a:sym typeface="Calibri"/>
            </a:endParaRPr>
          </a:p>
        </p:txBody>
      </p:sp>
      <p:grpSp>
        <p:nvGrpSpPr>
          <p:cNvPr id="628" name="Shape 628"/>
          <p:cNvGrpSpPr/>
          <p:nvPr/>
        </p:nvGrpSpPr>
        <p:grpSpPr>
          <a:xfrm>
            <a:off x="4571999" y="1676400"/>
            <a:ext cx="1524000" cy="838200"/>
            <a:chOff x="4571999" y="1676400"/>
            <a:chExt cx="1524000" cy="838200"/>
          </a:xfrm>
        </p:grpSpPr>
        <p:cxnSp>
          <p:nvCxnSpPr>
            <p:cNvPr id="629" name="Shape 629"/>
            <p:cNvCxnSpPr/>
            <p:nvPr/>
          </p:nvCxnSpPr>
          <p:spPr>
            <a:xfrm flipH="1">
              <a:off x="4876799" y="1676400"/>
              <a:ext cx="1143000" cy="304799"/>
            </a:xfrm>
            <a:prstGeom prst="straightConnector1">
              <a:avLst/>
            </a:prstGeom>
            <a:noFill/>
            <a:ln w="28575" cap="flat" cmpd="sng">
              <a:solidFill>
                <a:schemeClr val="dk1"/>
              </a:solidFill>
              <a:prstDash val="solid"/>
              <a:round/>
              <a:headEnd type="none" w="med" len="med"/>
              <a:tailEnd type="stealth" w="lg" len="lg"/>
            </a:ln>
          </p:spPr>
        </p:cxnSp>
        <p:cxnSp>
          <p:nvCxnSpPr>
            <p:cNvPr id="630" name="Shape 630"/>
            <p:cNvCxnSpPr/>
            <p:nvPr/>
          </p:nvCxnSpPr>
          <p:spPr>
            <a:xfrm flipH="1">
              <a:off x="4571999" y="1752600"/>
              <a:ext cx="1524000" cy="762000"/>
            </a:xfrm>
            <a:prstGeom prst="straightConnector1">
              <a:avLst/>
            </a:prstGeom>
            <a:noFill/>
            <a:ln w="28575" cap="flat" cmpd="sng">
              <a:solidFill>
                <a:schemeClr val="dk1"/>
              </a:solidFill>
              <a:prstDash val="solid"/>
              <a:round/>
              <a:headEnd type="none" w="med" len="med"/>
              <a:tailEnd type="stealth" w="lg" len="lg"/>
            </a:ln>
          </p:spPr>
        </p:cxnSp>
      </p:grpSp>
      <p:grpSp>
        <p:nvGrpSpPr>
          <p:cNvPr id="631" name="Shape 631"/>
          <p:cNvGrpSpPr/>
          <p:nvPr/>
        </p:nvGrpSpPr>
        <p:grpSpPr>
          <a:xfrm>
            <a:off x="5562600" y="3810000"/>
            <a:ext cx="2867025" cy="2371725"/>
            <a:chOff x="5562600" y="3810000"/>
            <a:chExt cx="2867025" cy="2371725"/>
          </a:xfrm>
        </p:grpSpPr>
        <p:pic>
          <p:nvPicPr>
            <p:cNvPr id="632" name="Shape 632"/>
            <p:cNvPicPr preferRelativeResize="0"/>
            <p:nvPr/>
          </p:nvPicPr>
          <p:blipFill rotWithShape="1">
            <a:blip r:embed="rId4">
              <a:alphaModFix/>
            </a:blip>
            <a:srcRect/>
            <a:stretch/>
          </p:blipFill>
          <p:spPr>
            <a:xfrm>
              <a:off x="5562600" y="3810000"/>
              <a:ext cx="2867025" cy="2371725"/>
            </a:xfrm>
            <a:prstGeom prst="rect">
              <a:avLst/>
            </a:prstGeom>
            <a:noFill/>
            <a:ln>
              <a:noFill/>
            </a:ln>
          </p:spPr>
        </p:pic>
        <p:cxnSp>
          <p:nvCxnSpPr>
            <p:cNvPr id="633" name="Shape 633"/>
            <p:cNvCxnSpPr/>
            <p:nvPr/>
          </p:nvCxnSpPr>
          <p:spPr>
            <a:xfrm>
              <a:off x="5791200" y="4495800"/>
              <a:ext cx="1066799" cy="1066799"/>
            </a:xfrm>
            <a:prstGeom prst="straightConnector1">
              <a:avLst/>
            </a:prstGeom>
            <a:noFill/>
            <a:ln w="28575" cap="flat" cmpd="sng">
              <a:solidFill>
                <a:schemeClr val="dk1"/>
              </a:solidFill>
              <a:prstDash val="solid"/>
              <a:round/>
              <a:headEnd type="none" w="med" len="med"/>
              <a:tailEnd type="none" w="med" len="med"/>
            </a:ln>
          </p:spPr>
        </p:cxnSp>
        <p:cxnSp>
          <p:nvCxnSpPr>
            <p:cNvPr id="634" name="Shape 634"/>
            <p:cNvCxnSpPr/>
            <p:nvPr/>
          </p:nvCxnSpPr>
          <p:spPr>
            <a:xfrm>
              <a:off x="6858000" y="5562600"/>
              <a:ext cx="1143000" cy="0"/>
            </a:xfrm>
            <a:prstGeom prst="straightConnector1">
              <a:avLst/>
            </a:prstGeom>
            <a:noFill/>
            <a:ln w="28575" cap="flat" cmpd="sng">
              <a:solidFill>
                <a:schemeClr val="dk1"/>
              </a:solidFill>
              <a:prstDash val="solid"/>
              <a:round/>
              <a:headEnd type="none" w="med" len="med"/>
              <a:tailEnd type="none" w="med" len="med"/>
            </a:ln>
          </p:spPr>
        </p:cxnSp>
      </p:grpSp>
      <p:pic>
        <p:nvPicPr>
          <p:cNvPr id="635" name="Shape 635"/>
          <p:cNvPicPr preferRelativeResize="0"/>
          <p:nvPr/>
        </p:nvPicPr>
        <p:blipFill rotWithShape="1">
          <a:blip r:embed="rId5">
            <a:alphaModFix/>
          </a:blip>
          <a:srcRect/>
          <a:stretch/>
        </p:blipFill>
        <p:spPr>
          <a:xfrm>
            <a:off x="457200" y="3524250"/>
            <a:ext cx="3276600" cy="2647950"/>
          </a:xfrm>
          <a:prstGeom prst="rect">
            <a:avLst/>
          </a:prstGeom>
          <a:noFill/>
          <a:ln>
            <a:noFill/>
          </a:ln>
        </p:spPr>
      </p:pic>
    </p:spTree>
    <p:extLst>
      <p:ext uri="{BB962C8B-B14F-4D97-AF65-F5344CB8AC3E}">
        <p14:creationId xmlns:p14="http://schemas.microsoft.com/office/powerpoint/2010/main" val="257846871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61</a:t>
            </a:fld>
            <a:endParaRPr lang="en-US"/>
          </a:p>
        </p:txBody>
      </p:sp>
    </p:spTree>
    <p:extLst>
      <p:ext uri="{BB962C8B-B14F-4D97-AF65-F5344CB8AC3E}">
        <p14:creationId xmlns:p14="http://schemas.microsoft.com/office/powerpoint/2010/main" val="286394001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HWR</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62</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350" y="2076450"/>
            <a:ext cx="6591300"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207270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 FWR</a:t>
            </a:r>
            <a:endParaRPr lang="en-US" dirty="0"/>
          </a:p>
        </p:txBody>
      </p:sp>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63</a:t>
            </a:fld>
            <a:endParaRPr lang="en-US"/>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405" y="1524000"/>
            <a:ext cx="8237185"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100" y="4876800"/>
            <a:ext cx="37338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2322000" y="2339640"/>
              <a:ext cx="964440" cy="223560"/>
            </p14:xfrm>
          </p:contentPart>
        </mc:Choice>
        <mc:Fallback xmlns="">
          <p:pic>
            <p:nvPicPr>
              <p:cNvPr id="3" name="Ink 2"/>
              <p:cNvPicPr/>
              <p:nvPr/>
            </p:nvPicPr>
            <p:blipFill>
              <a:blip r:embed="rId5"/>
              <a:stretch>
                <a:fillRect/>
              </a:stretch>
            </p:blipFill>
            <p:spPr>
              <a:xfrm>
                <a:off x="2312640" y="2330280"/>
                <a:ext cx="983160" cy="242280"/>
              </a:xfrm>
              <a:prstGeom prst="rect">
                <a:avLst/>
              </a:prstGeom>
            </p:spPr>
          </p:pic>
        </mc:Fallback>
      </mc:AlternateContent>
    </p:spTree>
    <p:extLst>
      <p:ext uri="{BB962C8B-B14F-4D97-AF65-F5344CB8AC3E}">
        <p14:creationId xmlns:p14="http://schemas.microsoft.com/office/powerpoint/2010/main" val="277656354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Shape 643"/>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C00000"/>
              </a:buClr>
              <a:buSzPct val="25000"/>
              <a:buFont typeface="Calibri"/>
              <a:buNone/>
            </a:pPr>
            <a:r>
              <a:rPr lang="en-US" sz="4400" b="0" i="0" u="none" strike="noStrike" cap="none" dirty="0">
                <a:solidFill>
                  <a:srgbClr val="C00000"/>
                </a:solidFill>
                <a:latin typeface="Calibri"/>
                <a:ea typeface="Calibri"/>
                <a:cs typeface="Calibri"/>
                <a:sym typeface="Calibri"/>
              </a:rPr>
              <a:t>Full Wave Precision </a:t>
            </a:r>
            <a:r>
              <a:rPr lang="en-US" sz="4400" b="0" i="0" u="none" strike="noStrike" cap="none" dirty="0" smtClean="0">
                <a:solidFill>
                  <a:srgbClr val="C00000"/>
                </a:solidFill>
                <a:latin typeface="Calibri"/>
                <a:ea typeface="Calibri"/>
                <a:cs typeface="Calibri"/>
                <a:sym typeface="Calibri"/>
              </a:rPr>
              <a:t>Rectifier </a:t>
            </a:r>
            <a:endParaRPr lang="en-US" sz="4400" b="0" i="0" u="none" strike="noStrike" cap="none" dirty="0">
              <a:solidFill>
                <a:srgbClr val="C00000"/>
              </a:solidFill>
              <a:latin typeface="Calibri"/>
              <a:ea typeface="Calibri"/>
              <a:cs typeface="Calibri"/>
              <a:sym typeface="Calibri"/>
            </a:endParaRPr>
          </a:p>
        </p:txBody>
      </p:sp>
      <p:pic>
        <p:nvPicPr>
          <p:cNvPr id="644" name="Shape 644"/>
          <p:cNvPicPr preferRelativeResize="0">
            <a:picLocks noGrp="1"/>
          </p:cNvPicPr>
          <p:nvPr>
            <p:ph idx="1"/>
          </p:nvPr>
        </p:nvPicPr>
        <p:blipFill rotWithShape="1">
          <a:blip r:embed="rId3">
            <a:alphaModFix/>
          </a:blip>
          <a:srcRect t="5582" b="11163"/>
          <a:stretch/>
        </p:blipFill>
        <p:spPr>
          <a:xfrm>
            <a:off x="1295400" y="1920239"/>
            <a:ext cx="6553200" cy="1363774"/>
          </a:xfrm>
          <a:prstGeom prst="rect">
            <a:avLst/>
          </a:prstGeom>
          <a:noFill/>
          <a:ln>
            <a:noFill/>
          </a:ln>
        </p:spPr>
      </p:pic>
      <p:sp>
        <p:nvSpPr>
          <p:cNvPr id="661" name="Shape 661"/>
          <p:cNvSpPr txBox="1">
            <a:spLocks noGrp="1"/>
          </p:cNvSpPr>
          <p:nvPr>
            <p:ph type="sldNum" sz="quarter"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600" b="1">
                <a:solidFill>
                  <a:schemeClr val="dk1"/>
                </a:solidFill>
                <a:latin typeface="Calibri"/>
                <a:ea typeface="Calibri"/>
                <a:cs typeface="Calibri"/>
                <a:sym typeface="Calibri"/>
              </a:rPr>
              <a:pPr marL="0" marR="0" lvl="0" indent="0" algn="r" rtl="0">
                <a:spcBef>
                  <a:spcPts val="0"/>
                </a:spcBef>
                <a:buSzPct val="25000"/>
                <a:buNone/>
              </a:pPr>
              <a:t>64</a:t>
            </a:fld>
            <a:endParaRPr lang="en-US" sz="1600" b="1">
              <a:solidFill>
                <a:schemeClr val="dk1"/>
              </a:solidFill>
              <a:latin typeface="Calibri"/>
              <a:ea typeface="Calibri"/>
              <a:cs typeface="Calibri"/>
              <a:sym typeface="Calibri"/>
            </a:endParaRPr>
          </a:p>
        </p:txBody>
      </p:sp>
      <p:pic>
        <p:nvPicPr>
          <p:cNvPr id="645" name="Shape 645"/>
          <p:cNvPicPr preferRelativeResize="0"/>
          <p:nvPr/>
        </p:nvPicPr>
        <p:blipFill rotWithShape="1">
          <a:blip r:embed="rId4">
            <a:alphaModFix/>
          </a:blip>
          <a:srcRect/>
          <a:stretch/>
        </p:blipFill>
        <p:spPr>
          <a:xfrm>
            <a:off x="939800" y="4191000"/>
            <a:ext cx="6608762" cy="2514599"/>
          </a:xfrm>
          <a:prstGeom prst="rect">
            <a:avLst/>
          </a:prstGeom>
          <a:noFill/>
          <a:ln>
            <a:noFill/>
          </a:ln>
        </p:spPr>
      </p:pic>
      <p:grpSp>
        <p:nvGrpSpPr>
          <p:cNvPr id="646" name="Shape 646"/>
          <p:cNvGrpSpPr/>
          <p:nvPr/>
        </p:nvGrpSpPr>
        <p:grpSpPr>
          <a:xfrm>
            <a:off x="4953000" y="990600"/>
            <a:ext cx="1314449" cy="1095375"/>
            <a:chOff x="4953000" y="990600"/>
            <a:chExt cx="1314449" cy="1095375"/>
          </a:xfrm>
        </p:grpSpPr>
        <p:pic>
          <p:nvPicPr>
            <p:cNvPr id="647" name="Shape 647"/>
            <p:cNvPicPr preferRelativeResize="0"/>
            <p:nvPr/>
          </p:nvPicPr>
          <p:blipFill rotWithShape="1">
            <a:blip r:embed="rId5">
              <a:alphaModFix/>
            </a:blip>
            <a:srcRect/>
            <a:stretch/>
          </p:blipFill>
          <p:spPr>
            <a:xfrm>
              <a:off x="4953000" y="990600"/>
              <a:ext cx="1314449" cy="1095375"/>
            </a:xfrm>
            <a:prstGeom prst="rect">
              <a:avLst/>
            </a:prstGeom>
            <a:noFill/>
            <a:ln>
              <a:noFill/>
            </a:ln>
          </p:spPr>
        </p:pic>
        <p:cxnSp>
          <p:nvCxnSpPr>
            <p:cNvPr id="648" name="Shape 648"/>
            <p:cNvCxnSpPr/>
            <p:nvPr/>
          </p:nvCxnSpPr>
          <p:spPr>
            <a:xfrm>
              <a:off x="5181600" y="1295400"/>
              <a:ext cx="685799" cy="685799"/>
            </a:xfrm>
            <a:prstGeom prst="straightConnector1">
              <a:avLst/>
            </a:prstGeom>
            <a:noFill/>
            <a:ln w="28575" cap="flat" cmpd="sng">
              <a:solidFill>
                <a:schemeClr val="dk1"/>
              </a:solidFill>
              <a:prstDash val="solid"/>
              <a:round/>
              <a:headEnd type="none" w="med" len="med"/>
              <a:tailEnd type="none" w="med" len="med"/>
            </a:ln>
          </p:spPr>
        </p:cxnSp>
      </p:grpSp>
      <p:grpSp>
        <p:nvGrpSpPr>
          <p:cNvPr id="649" name="Shape 649"/>
          <p:cNvGrpSpPr/>
          <p:nvPr/>
        </p:nvGrpSpPr>
        <p:grpSpPr>
          <a:xfrm>
            <a:off x="3352800" y="2895601"/>
            <a:ext cx="1257299" cy="1114422"/>
            <a:chOff x="3352800" y="2895601"/>
            <a:chExt cx="1257299" cy="1114422"/>
          </a:xfrm>
        </p:grpSpPr>
        <p:pic>
          <p:nvPicPr>
            <p:cNvPr id="650" name="Shape 650"/>
            <p:cNvPicPr preferRelativeResize="0"/>
            <p:nvPr/>
          </p:nvPicPr>
          <p:blipFill rotWithShape="1">
            <a:blip r:embed="rId6">
              <a:alphaModFix/>
            </a:blip>
            <a:srcRect/>
            <a:stretch/>
          </p:blipFill>
          <p:spPr>
            <a:xfrm>
              <a:off x="3352800" y="2895601"/>
              <a:ext cx="1257299" cy="1114422"/>
            </a:xfrm>
            <a:prstGeom prst="rect">
              <a:avLst/>
            </a:prstGeom>
            <a:noFill/>
            <a:ln>
              <a:noFill/>
            </a:ln>
          </p:spPr>
        </p:pic>
        <p:cxnSp>
          <p:nvCxnSpPr>
            <p:cNvPr id="651" name="Shape 651"/>
            <p:cNvCxnSpPr/>
            <p:nvPr/>
          </p:nvCxnSpPr>
          <p:spPr>
            <a:xfrm>
              <a:off x="3886200" y="3462996"/>
              <a:ext cx="304799" cy="304799"/>
            </a:xfrm>
            <a:prstGeom prst="straightConnector1">
              <a:avLst/>
            </a:prstGeom>
            <a:noFill/>
            <a:ln w="28575" cap="flat" cmpd="sng">
              <a:solidFill>
                <a:schemeClr val="dk1"/>
              </a:solidFill>
              <a:prstDash val="solid"/>
              <a:round/>
              <a:headEnd type="none" w="med" len="med"/>
              <a:tailEnd type="none" w="med" len="med"/>
            </a:ln>
          </p:spPr>
        </p:cxnSp>
      </p:grpSp>
      <p:grpSp>
        <p:nvGrpSpPr>
          <p:cNvPr id="652" name="Shape 652"/>
          <p:cNvGrpSpPr/>
          <p:nvPr/>
        </p:nvGrpSpPr>
        <p:grpSpPr>
          <a:xfrm>
            <a:off x="5029200" y="2903607"/>
            <a:ext cx="914400" cy="717410"/>
            <a:chOff x="5029200" y="2903607"/>
            <a:chExt cx="914400" cy="717410"/>
          </a:xfrm>
        </p:grpSpPr>
        <p:pic>
          <p:nvPicPr>
            <p:cNvPr id="653" name="Shape 653"/>
            <p:cNvPicPr preferRelativeResize="0"/>
            <p:nvPr/>
          </p:nvPicPr>
          <p:blipFill rotWithShape="1">
            <a:blip r:embed="rId7">
              <a:alphaModFix/>
            </a:blip>
            <a:srcRect t="9506" b="9505"/>
            <a:stretch/>
          </p:blipFill>
          <p:spPr>
            <a:xfrm>
              <a:off x="5029200" y="2903607"/>
              <a:ext cx="914400" cy="717410"/>
            </a:xfrm>
            <a:prstGeom prst="rect">
              <a:avLst/>
            </a:prstGeom>
            <a:noFill/>
            <a:ln>
              <a:noFill/>
            </a:ln>
          </p:spPr>
        </p:pic>
        <p:cxnSp>
          <p:nvCxnSpPr>
            <p:cNvPr id="654" name="Shape 654"/>
            <p:cNvCxnSpPr/>
            <p:nvPr/>
          </p:nvCxnSpPr>
          <p:spPr>
            <a:xfrm rot="10800000" flipH="1">
              <a:off x="5410200" y="3047999"/>
              <a:ext cx="152399" cy="381000"/>
            </a:xfrm>
            <a:prstGeom prst="straightConnector1">
              <a:avLst/>
            </a:prstGeom>
            <a:noFill/>
            <a:ln w="28575" cap="flat" cmpd="sng">
              <a:solidFill>
                <a:schemeClr val="dk1"/>
              </a:solidFill>
              <a:prstDash val="solid"/>
              <a:round/>
              <a:headEnd type="none" w="med" len="med"/>
              <a:tailEnd type="none" w="med" len="med"/>
            </a:ln>
          </p:spPr>
        </p:cxnSp>
      </p:grpSp>
      <p:grpSp>
        <p:nvGrpSpPr>
          <p:cNvPr id="655" name="Shape 655"/>
          <p:cNvGrpSpPr/>
          <p:nvPr/>
        </p:nvGrpSpPr>
        <p:grpSpPr>
          <a:xfrm>
            <a:off x="7620000" y="1905000"/>
            <a:ext cx="1228724" cy="1000125"/>
            <a:chOff x="7620000" y="1905000"/>
            <a:chExt cx="1228724" cy="1000125"/>
          </a:xfrm>
        </p:grpSpPr>
        <p:pic>
          <p:nvPicPr>
            <p:cNvPr id="656" name="Shape 656"/>
            <p:cNvPicPr preferRelativeResize="0"/>
            <p:nvPr/>
          </p:nvPicPr>
          <p:blipFill rotWithShape="1">
            <a:blip r:embed="rId8">
              <a:alphaModFix/>
            </a:blip>
            <a:srcRect/>
            <a:stretch/>
          </p:blipFill>
          <p:spPr>
            <a:xfrm>
              <a:off x="7620000" y="1905000"/>
              <a:ext cx="1228724" cy="1000125"/>
            </a:xfrm>
            <a:prstGeom prst="rect">
              <a:avLst/>
            </a:prstGeom>
            <a:noFill/>
            <a:ln>
              <a:noFill/>
            </a:ln>
          </p:spPr>
        </p:pic>
        <p:cxnSp>
          <p:nvCxnSpPr>
            <p:cNvPr id="657" name="Shape 657"/>
            <p:cNvCxnSpPr/>
            <p:nvPr/>
          </p:nvCxnSpPr>
          <p:spPr>
            <a:xfrm flipH="1">
              <a:off x="8125264" y="2237935"/>
              <a:ext cx="304799" cy="304799"/>
            </a:xfrm>
            <a:prstGeom prst="straightConnector1">
              <a:avLst/>
            </a:prstGeom>
            <a:noFill/>
            <a:ln w="28575" cap="flat" cmpd="sng">
              <a:solidFill>
                <a:schemeClr val="dk1"/>
              </a:solidFill>
              <a:prstDash val="solid"/>
              <a:round/>
              <a:headEnd type="none" w="med" len="med"/>
              <a:tailEnd type="none" w="med" len="med"/>
            </a:ln>
          </p:spPr>
        </p:cxnSp>
        <p:cxnSp>
          <p:nvCxnSpPr>
            <p:cNvPr id="658" name="Shape 658"/>
            <p:cNvCxnSpPr/>
            <p:nvPr/>
          </p:nvCxnSpPr>
          <p:spPr>
            <a:xfrm>
              <a:off x="7772400" y="2209800"/>
              <a:ext cx="381000" cy="381000"/>
            </a:xfrm>
            <a:prstGeom prst="straightConnector1">
              <a:avLst/>
            </a:prstGeom>
            <a:noFill/>
            <a:ln w="28575" cap="flat" cmpd="sng">
              <a:solidFill>
                <a:schemeClr val="dk1"/>
              </a:solidFill>
              <a:prstDash val="solid"/>
              <a:round/>
              <a:headEnd type="none" w="med" len="med"/>
              <a:tailEnd type="none" w="med" len="med"/>
            </a:ln>
          </p:spPr>
        </p:cxnSp>
      </p:grpSp>
      <mc:AlternateContent xmlns:mc="http://schemas.openxmlformats.org/markup-compatibility/2006" xmlns:p14="http://schemas.microsoft.com/office/powerpoint/2010/main">
        <mc:Choice Requires="p14">
          <p:contentPart p14:bwMode="auto" r:id="rId9">
            <p14:nvContentPartPr>
              <p14:cNvPr id="2" name="Ink 1"/>
              <p14:cNvContentPartPr/>
              <p14:nvPr/>
            </p14:nvContentPartPr>
            <p14:xfrm>
              <a:off x="1143000" y="3947040"/>
              <a:ext cx="4581360" cy="1697040"/>
            </p14:xfrm>
          </p:contentPart>
        </mc:Choice>
        <mc:Fallback xmlns="">
          <p:pic>
            <p:nvPicPr>
              <p:cNvPr id="2" name="Ink 1"/>
              <p:cNvPicPr/>
              <p:nvPr/>
            </p:nvPicPr>
            <p:blipFill>
              <a:blip r:embed="rId10"/>
              <a:stretch>
                <a:fillRect/>
              </a:stretch>
            </p:blipFill>
            <p:spPr>
              <a:xfrm>
                <a:off x="1133640" y="3937680"/>
                <a:ext cx="4600080" cy="1715760"/>
              </a:xfrm>
              <a:prstGeom prst="rect">
                <a:avLst/>
              </a:prstGeom>
            </p:spPr>
          </p:pic>
        </mc:Fallback>
      </mc:AlternateContent>
    </p:spTree>
    <p:extLst>
      <p:ext uri="{BB962C8B-B14F-4D97-AF65-F5344CB8AC3E}">
        <p14:creationId xmlns:p14="http://schemas.microsoft.com/office/powerpoint/2010/main" val="29024073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Shape 643"/>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C00000"/>
              </a:buClr>
              <a:buSzPct val="25000"/>
              <a:buFont typeface="Calibri"/>
              <a:buNone/>
            </a:pPr>
            <a:r>
              <a:rPr lang="en-US" sz="4400" b="0" i="0" u="none" strike="noStrike" cap="none">
                <a:solidFill>
                  <a:srgbClr val="C00000"/>
                </a:solidFill>
                <a:latin typeface="Calibri"/>
                <a:ea typeface="Calibri"/>
                <a:cs typeface="Calibri"/>
                <a:sym typeface="Calibri"/>
              </a:rPr>
              <a:t>Full Wave Precision Rectifier</a:t>
            </a:r>
          </a:p>
        </p:txBody>
      </p:sp>
      <p:sp>
        <p:nvSpPr>
          <p:cNvPr id="2" name="Content Placeholder 1"/>
          <p:cNvSpPr>
            <a:spLocks noGrp="1"/>
          </p:cNvSpPr>
          <p:nvPr>
            <p:ph idx="1"/>
          </p:nvPr>
        </p:nvSpPr>
        <p:spPr>
          <a:xfrm>
            <a:off x="457200" y="1295400"/>
            <a:ext cx="8391524" cy="5060950"/>
          </a:xfrm>
        </p:spPr>
        <p:txBody>
          <a:bodyPr/>
          <a:lstStyle/>
          <a:p>
            <a:pPr algn="just"/>
            <a:r>
              <a:rPr lang="en-US" dirty="0" smtClean="0"/>
              <a:t>The Precision Full Wave Rectifiers circuits</a:t>
            </a:r>
            <a:r>
              <a:rPr lang="en-US" dirty="0"/>
              <a:t> accept an ac signal at the input, inverts either the negative or the positive half, and delivers both the inverted and </a:t>
            </a:r>
            <a:r>
              <a:rPr lang="en-US" dirty="0" smtClean="0"/>
              <a:t>non inverted </a:t>
            </a:r>
            <a:r>
              <a:rPr lang="en-US" dirty="0"/>
              <a:t>halves at the output, as shown in the Fig</a:t>
            </a:r>
            <a:r>
              <a:rPr lang="en-US" dirty="0" smtClean="0"/>
              <a:t>.</a:t>
            </a:r>
            <a:endParaRPr lang="en-US" dirty="0"/>
          </a:p>
        </p:txBody>
      </p:sp>
      <p:sp>
        <p:nvSpPr>
          <p:cNvPr id="659" name="Shape 659"/>
          <p:cNvSpPr txBox="1">
            <a:spLocks noGrp="1"/>
          </p:cNvSpPr>
          <p:nvPr>
            <p:ph type="dt" sz="half" idx="10"/>
          </p:nvPr>
        </p:nvSpPr>
        <p:spPr>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9E6BC6EE-0732-4CE7-A5C3-A83C007592E5}" type="datetime1">
              <a:rPr lang="en-US" sz="1600" b="1" smtClean="0">
                <a:solidFill>
                  <a:schemeClr val="dk1"/>
                </a:solidFill>
                <a:latin typeface="Calibri"/>
                <a:sym typeface="Calibri"/>
              </a:rPr>
              <a:pPr marL="0" marR="0" lvl="0" indent="0" algn="l" rtl="0">
                <a:spcBef>
                  <a:spcPts val="0"/>
                </a:spcBef>
                <a:buSzPct val="25000"/>
                <a:buNone/>
              </a:pPr>
              <a:t>06/10/2022</a:t>
            </a:fld>
            <a:endParaRPr lang="en-US" sz="1600" b="1">
              <a:solidFill>
                <a:schemeClr val="dk1"/>
              </a:solidFill>
              <a:latin typeface="Calibri"/>
              <a:ea typeface="Calibri"/>
              <a:cs typeface="Calibri"/>
              <a:sym typeface="Calibri"/>
            </a:endParaRPr>
          </a:p>
        </p:txBody>
      </p:sp>
      <p:sp>
        <p:nvSpPr>
          <p:cNvPr id="661" name="Shape 661"/>
          <p:cNvSpPr txBox="1">
            <a:spLocks noGrp="1"/>
          </p:cNvSpPr>
          <p:nvPr>
            <p:ph type="sldNum" sz="quarter"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600" b="1">
                <a:solidFill>
                  <a:schemeClr val="dk1"/>
                </a:solidFill>
                <a:latin typeface="Calibri"/>
                <a:ea typeface="Calibri"/>
                <a:cs typeface="Calibri"/>
                <a:sym typeface="Calibri"/>
              </a:rPr>
              <a:pPr marL="0" marR="0" lvl="0" indent="0" algn="r" rtl="0">
                <a:spcBef>
                  <a:spcPts val="0"/>
                </a:spcBef>
                <a:buSzPct val="25000"/>
                <a:buNone/>
              </a:pPr>
              <a:t>65</a:t>
            </a:fld>
            <a:endParaRPr lang="en-US" sz="1600" b="1">
              <a:solidFill>
                <a:schemeClr val="dk1"/>
              </a:solidFill>
              <a:latin typeface="Calibri"/>
              <a:ea typeface="Calibri"/>
              <a:cs typeface="Calibri"/>
              <a:sym typeface="Calibri"/>
            </a:endParaRPr>
          </a:p>
        </p:txBody>
      </p:sp>
      <p:pic>
        <p:nvPicPr>
          <p:cNvPr id="4" name="Picture 3"/>
          <p:cNvPicPr>
            <a:picLocks noChangeAspect="1"/>
          </p:cNvPicPr>
          <p:nvPr/>
        </p:nvPicPr>
        <p:blipFill>
          <a:blip r:embed="rId3"/>
          <a:stretch>
            <a:fillRect/>
          </a:stretch>
        </p:blipFill>
        <p:spPr>
          <a:xfrm>
            <a:off x="2169102" y="3657600"/>
            <a:ext cx="4805795" cy="1316182"/>
          </a:xfrm>
          <a:prstGeom prst="rect">
            <a:avLst/>
          </a:prstGeom>
        </p:spPr>
      </p:pic>
    </p:spTree>
    <p:extLst>
      <p:ext uri="{BB962C8B-B14F-4D97-AF65-F5344CB8AC3E}">
        <p14:creationId xmlns:p14="http://schemas.microsoft.com/office/powerpoint/2010/main" val="33516533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001000" cy="666750"/>
          </a:xfrm>
        </p:spPr>
        <p:txBody>
          <a:bodyPr/>
          <a:lstStyle/>
          <a:p>
            <a:r>
              <a:rPr lang="en-US" sz="2800" dirty="0" smtClean="0"/>
              <a:t>Precision Full Wave Rectifier</a:t>
            </a:r>
            <a:endParaRPr lang="en-US" sz="2800" dirty="0"/>
          </a:p>
        </p:txBody>
      </p:sp>
      <p:sp>
        <p:nvSpPr>
          <p:cNvPr id="4" name="Date Placeholder 3"/>
          <p:cNvSpPr>
            <a:spLocks noGrp="1"/>
          </p:cNvSpPr>
          <p:nvPr>
            <p:ph type="dt" sz="half" idx="10"/>
          </p:nvPr>
        </p:nvSpPr>
        <p:spPr/>
        <p:txBody>
          <a:bodyPr/>
          <a:lstStyle/>
          <a:p>
            <a:pPr>
              <a:defRPr/>
            </a:pPr>
            <a:fld id="{C4836CC4-96A9-4974-A58B-F40FF7B020C7}" type="datetime1">
              <a:rPr lang="en-US" smtClean="0"/>
              <a:pPr>
                <a:defRPr/>
              </a:pPr>
              <a:t>06/10/2022</a:t>
            </a:fld>
            <a:endParaRPr lang="en-US"/>
          </a:p>
        </p:txBody>
      </p:sp>
      <p:sp>
        <p:nvSpPr>
          <p:cNvPr id="5" name="Slide Number Placeholder 4"/>
          <p:cNvSpPr>
            <a:spLocks noGrp="1"/>
          </p:cNvSpPr>
          <p:nvPr>
            <p:ph type="sldNum" sz="quarter" idx="12"/>
          </p:nvPr>
        </p:nvSpPr>
        <p:spPr/>
        <p:txBody>
          <a:bodyPr/>
          <a:lstStyle/>
          <a:p>
            <a:pPr>
              <a:defRPr/>
            </a:pPr>
            <a:fld id="{4E3BD9CB-D500-4424-ABE4-805D2A0068AA}" type="slidenum">
              <a:rPr lang="en-US" smtClean="0"/>
              <a:pPr>
                <a:defRPr/>
              </a:pPr>
              <a:t>66</a:t>
            </a:fld>
            <a:endParaRPr lang="en-US"/>
          </a:p>
        </p:txBody>
      </p:sp>
      <p:pic>
        <p:nvPicPr>
          <p:cNvPr id="12" name="Picture 11"/>
          <p:cNvPicPr>
            <a:picLocks noChangeAspect="1"/>
          </p:cNvPicPr>
          <p:nvPr/>
        </p:nvPicPr>
        <p:blipFill>
          <a:blip r:embed="rId2"/>
          <a:stretch>
            <a:fillRect/>
          </a:stretch>
        </p:blipFill>
        <p:spPr>
          <a:xfrm>
            <a:off x="568187" y="784514"/>
            <a:ext cx="7807186" cy="2720686"/>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4027320" y="1258920"/>
              <a:ext cx="420120" cy="1938240"/>
            </p14:xfrm>
          </p:contentPart>
        </mc:Choice>
        <mc:Fallback xmlns="">
          <p:pic>
            <p:nvPicPr>
              <p:cNvPr id="3" name="Ink 2"/>
              <p:cNvPicPr/>
              <p:nvPr/>
            </p:nvPicPr>
            <p:blipFill>
              <a:blip r:embed="rId4"/>
              <a:stretch>
                <a:fillRect/>
              </a:stretch>
            </p:blipFill>
            <p:spPr>
              <a:xfrm>
                <a:off x="4017960" y="1249560"/>
                <a:ext cx="438840" cy="1956960"/>
              </a:xfrm>
              <a:prstGeom prst="rect">
                <a:avLst/>
              </a:prstGeom>
            </p:spPr>
          </p:pic>
        </mc:Fallback>
      </mc:AlternateContent>
    </p:spTree>
    <p:extLst>
      <p:ext uri="{BB962C8B-B14F-4D97-AF65-F5344CB8AC3E}">
        <p14:creationId xmlns:p14="http://schemas.microsoft.com/office/powerpoint/2010/main" val="38007681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a:t>
            </a:r>
            <a:endParaRPr lang="en-US" dirty="0"/>
          </a:p>
        </p:txBody>
      </p:sp>
      <p:sp>
        <p:nvSpPr>
          <p:cNvPr id="3" name="Content Placeholder 2"/>
          <p:cNvSpPr>
            <a:spLocks noGrp="1"/>
          </p:cNvSpPr>
          <p:nvPr>
            <p:ph idx="1"/>
          </p:nvPr>
        </p:nvSpPr>
        <p:spPr>
          <a:xfrm>
            <a:off x="457200" y="1295400"/>
            <a:ext cx="8229600" cy="4525963"/>
          </a:xfrm>
        </p:spPr>
        <p:txBody>
          <a:bodyPr/>
          <a:lstStyle/>
          <a:p>
            <a:r>
              <a:rPr lang="en-US" b="1" dirty="0" smtClean="0"/>
              <a:t>CASE 1 </a:t>
            </a:r>
            <a:r>
              <a:rPr lang="en-US" b="1" dirty="0"/>
              <a:t>: V</a:t>
            </a:r>
            <a:r>
              <a:rPr lang="en-US" b="1" baseline="-25000" dirty="0"/>
              <a:t>i</a:t>
            </a:r>
            <a:r>
              <a:rPr lang="en-US" b="1" dirty="0"/>
              <a:t> &gt; 0 : </a:t>
            </a:r>
            <a:r>
              <a:rPr lang="en-US" dirty="0"/>
              <a:t>When Vi &gt; 0, inverting side of A</a:t>
            </a:r>
            <a:r>
              <a:rPr lang="en-US" baseline="-25000" dirty="0"/>
              <a:t>l</a:t>
            </a:r>
            <a:r>
              <a:rPr lang="en-US" dirty="0"/>
              <a:t> will force its output to swing negative, thus forward biasing D</a:t>
            </a:r>
            <a:r>
              <a:rPr lang="en-US" baseline="-25000" dirty="0"/>
              <a:t>1</a:t>
            </a:r>
            <a:r>
              <a:rPr lang="en-US" dirty="0"/>
              <a:t> and reverse biasing D2. Since no current flows through </a:t>
            </a:r>
            <a:r>
              <a:rPr lang="en-US" dirty="0" smtClean="0"/>
              <a:t>resistance</a:t>
            </a:r>
            <a:r>
              <a:rPr lang="en-US" dirty="0"/>
              <a:t> R connected between V</a:t>
            </a:r>
            <a:r>
              <a:rPr lang="en-US" baseline="-25000" dirty="0"/>
              <a:t>n1</a:t>
            </a:r>
            <a:r>
              <a:rPr lang="en-US" dirty="0"/>
              <a:t> and V</a:t>
            </a:r>
            <a:r>
              <a:rPr lang="en-US" baseline="-25000" dirty="0"/>
              <a:t>p2</a:t>
            </a:r>
            <a:r>
              <a:rPr lang="en-US" dirty="0"/>
              <a:t>, </a:t>
            </a:r>
            <a:r>
              <a:rPr lang="en-US" dirty="0" smtClean="0"/>
              <a:t>both </a:t>
            </a:r>
            <a:r>
              <a:rPr lang="en-US" dirty="0"/>
              <a:t>are </a:t>
            </a:r>
            <a:r>
              <a:rPr lang="en-US" dirty="0" smtClean="0"/>
              <a:t>equipotential</a:t>
            </a:r>
          </a:p>
          <a:p>
            <a:endParaRPr lang="en-US" dirty="0"/>
          </a:p>
        </p:txBody>
      </p:sp>
      <p:sp>
        <p:nvSpPr>
          <p:cNvPr id="4" name="Date Placeholder 3"/>
          <p:cNvSpPr>
            <a:spLocks noGrp="1"/>
          </p:cNvSpPr>
          <p:nvPr>
            <p:ph type="dt" sz="half" idx="10"/>
          </p:nvPr>
        </p:nvSpPr>
        <p:spPr/>
        <p:txBody>
          <a:bodyPr/>
          <a:lstStyle/>
          <a:p>
            <a:pPr>
              <a:defRPr/>
            </a:pPr>
            <a:fld id="{C4836CC4-96A9-4974-A58B-F40FF7B020C7}" type="datetime1">
              <a:rPr lang="en-US" smtClean="0"/>
              <a:pPr>
                <a:defRPr/>
              </a:pPr>
              <a:t>06/10/2022</a:t>
            </a:fld>
            <a:endParaRPr lang="en-US"/>
          </a:p>
        </p:txBody>
      </p:sp>
      <p:sp>
        <p:nvSpPr>
          <p:cNvPr id="5" name="Slide Number Placeholder 4"/>
          <p:cNvSpPr>
            <a:spLocks noGrp="1"/>
          </p:cNvSpPr>
          <p:nvPr>
            <p:ph type="sldNum" sz="quarter" idx="12"/>
          </p:nvPr>
        </p:nvSpPr>
        <p:spPr/>
        <p:txBody>
          <a:bodyPr/>
          <a:lstStyle/>
          <a:p>
            <a:pPr>
              <a:defRPr/>
            </a:pPr>
            <a:fld id="{4E3BD9CB-D500-4424-ABE4-805D2A0068AA}" type="slidenum">
              <a:rPr lang="en-US" smtClean="0"/>
              <a:pPr>
                <a:defRPr/>
              </a:pPr>
              <a:t>67</a:t>
            </a:fld>
            <a:endParaRPr lang="en-US"/>
          </a:p>
        </p:txBody>
      </p:sp>
      <p:pic>
        <p:nvPicPr>
          <p:cNvPr id="7" name="Picture 6"/>
          <p:cNvPicPr>
            <a:picLocks noChangeAspect="1"/>
          </p:cNvPicPr>
          <p:nvPr/>
        </p:nvPicPr>
        <p:blipFill>
          <a:blip r:embed="rId2"/>
          <a:stretch>
            <a:fillRect/>
          </a:stretch>
        </p:blipFill>
        <p:spPr>
          <a:xfrm>
            <a:off x="1981199" y="4343400"/>
            <a:ext cx="6657149" cy="251460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1696680" y="1187640"/>
              <a:ext cx="6894000" cy="4697280"/>
            </p14:xfrm>
          </p:contentPart>
        </mc:Choice>
        <mc:Fallback xmlns="">
          <p:pic>
            <p:nvPicPr>
              <p:cNvPr id="6" name="Ink 5"/>
              <p:cNvPicPr/>
              <p:nvPr/>
            </p:nvPicPr>
            <p:blipFill>
              <a:blip r:embed="rId4"/>
              <a:stretch>
                <a:fillRect/>
              </a:stretch>
            </p:blipFill>
            <p:spPr>
              <a:xfrm>
                <a:off x="1687320" y="1178280"/>
                <a:ext cx="6912720" cy="4716000"/>
              </a:xfrm>
              <a:prstGeom prst="rect">
                <a:avLst/>
              </a:prstGeom>
            </p:spPr>
          </p:pic>
        </mc:Fallback>
      </mc:AlternateContent>
    </p:spTree>
    <p:extLst>
      <p:ext uri="{BB962C8B-B14F-4D97-AF65-F5344CB8AC3E}">
        <p14:creationId xmlns:p14="http://schemas.microsoft.com/office/powerpoint/2010/main" val="20363949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2" y="0"/>
            <a:ext cx="8229600" cy="1143000"/>
          </a:xfrm>
        </p:spPr>
        <p:txBody>
          <a:bodyPr/>
          <a:lstStyle/>
          <a:p>
            <a:r>
              <a:rPr lang="en-US" dirty="0" smtClean="0"/>
              <a:t>Working</a:t>
            </a:r>
            <a:endParaRPr lang="en-US" dirty="0"/>
          </a:p>
        </p:txBody>
      </p:sp>
      <p:sp>
        <p:nvSpPr>
          <p:cNvPr id="3" name="Content Placeholder 2"/>
          <p:cNvSpPr>
            <a:spLocks noGrp="1"/>
          </p:cNvSpPr>
          <p:nvPr>
            <p:ph idx="1"/>
          </p:nvPr>
        </p:nvSpPr>
        <p:spPr>
          <a:xfrm>
            <a:off x="347662" y="914400"/>
            <a:ext cx="8229600" cy="4525963"/>
          </a:xfrm>
        </p:spPr>
        <p:txBody>
          <a:bodyPr/>
          <a:lstStyle/>
          <a:p>
            <a:r>
              <a:rPr lang="en-US" b="1" dirty="0"/>
              <a:t>CASE 2 :</a:t>
            </a:r>
            <a:r>
              <a:rPr lang="en-US" dirty="0"/>
              <a:t> V</a:t>
            </a:r>
            <a:r>
              <a:rPr lang="en-US" baseline="-25000" dirty="0"/>
              <a:t>i</a:t>
            </a:r>
            <a:r>
              <a:rPr lang="en-US" dirty="0"/>
              <a:t> &lt; 0 : When Vi &lt; 0, negative, the output voltage of A</a:t>
            </a:r>
            <a:r>
              <a:rPr lang="en-US" baseline="-25000" dirty="0"/>
              <a:t>l</a:t>
            </a:r>
            <a:r>
              <a:rPr lang="en-US" dirty="0"/>
              <a:t> swings to positive, making diode D1 reverse </a:t>
            </a:r>
            <a:r>
              <a:rPr lang="en-US" dirty="0" smtClean="0"/>
              <a:t>biased</a:t>
            </a:r>
            <a:r>
              <a:rPr lang="en-US" dirty="0"/>
              <a:t> and diode D2 forward biased.</a:t>
            </a:r>
          </a:p>
        </p:txBody>
      </p:sp>
      <p:sp>
        <p:nvSpPr>
          <p:cNvPr id="4" name="Date Placeholder 3"/>
          <p:cNvSpPr>
            <a:spLocks noGrp="1"/>
          </p:cNvSpPr>
          <p:nvPr>
            <p:ph type="dt" sz="half" idx="10"/>
          </p:nvPr>
        </p:nvSpPr>
        <p:spPr/>
        <p:txBody>
          <a:bodyPr/>
          <a:lstStyle/>
          <a:p>
            <a:pPr>
              <a:defRPr/>
            </a:pPr>
            <a:fld id="{C4836CC4-96A9-4974-A58B-F40FF7B020C7}" type="datetime1">
              <a:rPr lang="en-US" smtClean="0"/>
              <a:pPr>
                <a:defRPr/>
              </a:pPr>
              <a:t>06/10/2022</a:t>
            </a:fld>
            <a:endParaRPr lang="en-US"/>
          </a:p>
        </p:txBody>
      </p:sp>
      <p:sp>
        <p:nvSpPr>
          <p:cNvPr id="5" name="Slide Number Placeholder 4"/>
          <p:cNvSpPr>
            <a:spLocks noGrp="1"/>
          </p:cNvSpPr>
          <p:nvPr>
            <p:ph type="sldNum" sz="quarter" idx="12"/>
          </p:nvPr>
        </p:nvSpPr>
        <p:spPr/>
        <p:txBody>
          <a:bodyPr/>
          <a:lstStyle/>
          <a:p>
            <a:pPr>
              <a:defRPr/>
            </a:pPr>
            <a:fld id="{4E3BD9CB-D500-4424-ABE4-805D2A0068AA}" type="slidenum">
              <a:rPr lang="en-US" smtClean="0"/>
              <a:pPr>
                <a:defRPr/>
              </a:pPr>
              <a:t>68</a:t>
            </a:fld>
            <a:endParaRPr lang="en-US"/>
          </a:p>
        </p:txBody>
      </p:sp>
      <p:pic>
        <p:nvPicPr>
          <p:cNvPr id="7" name="Picture 6"/>
          <p:cNvPicPr>
            <a:picLocks noChangeAspect="1"/>
          </p:cNvPicPr>
          <p:nvPr/>
        </p:nvPicPr>
        <p:blipFill>
          <a:blip r:embed="rId2"/>
          <a:stretch>
            <a:fillRect/>
          </a:stretch>
        </p:blipFill>
        <p:spPr>
          <a:xfrm>
            <a:off x="914400" y="3071034"/>
            <a:ext cx="7440005" cy="3177366"/>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1991520" y="2428920"/>
              <a:ext cx="3000600" cy="2313000"/>
            </p14:xfrm>
          </p:contentPart>
        </mc:Choice>
        <mc:Fallback xmlns="">
          <p:pic>
            <p:nvPicPr>
              <p:cNvPr id="6" name="Ink 5"/>
              <p:cNvPicPr/>
              <p:nvPr/>
            </p:nvPicPr>
            <p:blipFill>
              <a:blip r:embed="rId4"/>
              <a:stretch>
                <a:fillRect/>
              </a:stretch>
            </p:blipFill>
            <p:spPr>
              <a:xfrm>
                <a:off x="1982160" y="2419560"/>
                <a:ext cx="3019320" cy="2331720"/>
              </a:xfrm>
              <a:prstGeom prst="rect">
                <a:avLst/>
              </a:prstGeom>
            </p:spPr>
          </p:pic>
        </mc:Fallback>
      </mc:AlternateContent>
    </p:spTree>
    <p:extLst>
      <p:ext uri="{BB962C8B-B14F-4D97-AF65-F5344CB8AC3E}">
        <p14:creationId xmlns:p14="http://schemas.microsoft.com/office/powerpoint/2010/main" val="15907086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533400"/>
            <a:ext cx="8077200" cy="838200"/>
          </a:xfrm>
        </p:spPr>
        <p:txBody>
          <a:bodyPr/>
          <a:lstStyle/>
          <a:p>
            <a:r>
              <a:rPr lang="en-US" dirty="0" smtClean="0"/>
              <a:t>Working</a:t>
            </a:r>
            <a:endParaRPr lang="en-US" dirty="0"/>
          </a:p>
        </p:txBody>
      </p:sp>
      <p:pic>
        <p:nvPicPr>
          <p:cNvPr id="6" name="Content Placeholder 5"/>
          <p:cNvPicPr>
            <a:picLocks noGrp="1" noChangeAspect="1"/>
          </p:cNvPicPr>
          <p:nvPr>
            <p:ph idx="1"/>
          </p:nvPr>
        </p:nvPicPr>
        <p:blipFill>
          <a:blip r:embed="rId2"/>
          <a:stretch>
            <a:fillRect/>
          </a:stretch>
        </p:blipFill>
        <p:spPr>
          <a:xfrm>
            <a:off x="2133600" y="1752600"/>
            <a:ext cx="3010560" cy="1892766"/>
          </a:xfrm>
          <a:prstGeom prst="rect">
            <a:avLst/>
          </a:prstGeom>
        </p:spPr>
      </p:pic>
      <p:sp>
        <p:nvSpPr>
          <p:cNvPr id="4" name="Date Placeholder 3"/>
          <p:cNvSpPr>
            <a:spLocks noGrp="1"/>
          </p:cNvSpPr>
          <p:nvPr>
            <p:ph type="dt" sz="half" idx="10"/>
          </p:nvPr>
        </p:nvSpPr>
        <p:spPr/>
        <p:txBody>
          <a:bodyPr/>
          <a:lstStyle/>
          <a:p>
            <a:pPr>
              <a:defRPr/>
            </a:pPr>
            <a:fld id="{C4836CC4-96A9-4974-A58B-F40FF7B020C7}" type="datetime1">
              <a:rPr lang="en-US" smtClean="0"/>
              <a:pPr>
                <a:defRPr/>
              </a:pPr>
              <a:t>06/10/2022</a:t>
            </a:fld>
            <a:endParaRPr lang="en-US"/>
          </a:p>
        </p:txBody>
      </p:sp>
      <p:sp>
        <p:nvSpPr>
          <p:cNvPr id="5" name="Slide Number Placeholder 4"/>
          <p:cNvSpPr>
            <a:spLocks noGrp="1"/>
          </p:cNvSpPr>
          <p:nvPr>
            <p:ph type="sldNum" sz="quarter" idx="12"/>
          </p:nvPr>
        </p:nvSpPr>
        <p:spPr/>
        <p:txBody>
          <a:bodyPr/>
          <a:lstStyle/>
          <a:p>
            <a:pPr>
              <a:defRPr/>
            </a:pPr>
            <a:fld id="{4E3BD9CB-D500-4424-ABE4-805D2A0068AA}" type="slidenum">
              <a:rPr lang="en-US" smtClean="0"/>
              <a:pPr>
                <a:defRPr/>
              </a:pPr>
              <a:t>69</a:t>
            </a:fld>
            <a:endParaRPr lang="en-US"/>
          </a:p>
        </p:txBody>
      </p:sp>
      <p:sp>
        <p:nvSpPr>
          <p:cNvPr id="7" name="Rectangle 6"/>
          <p:cNvSpPr/>
          <p:nvPr/>
        </p:nvSpPr>
        <p:spPr>
          <a:xfrm>
            <a:off x="265176" y="3436253"/>
            <a:ext cx="7924800" cy="646331"/>
          </a:xfrm>
          <a:prstGeom prst="rect">
            <a:avLst/>
          </a:prstGeom>
        </p:spPr>
        <p:txBody>
          <a:bodyPr wrap="square">
            <a:spAutoFit/>
          </a:bodyPr>
          <a:lstStyle/>
          <a:p>
            <a:r>
              <a:rPr lang="en-US" dirty="0"/>
              <a:t>To find Vo in terms of V we concentrate on the equivalent circuit of A2, as shown </a:t>
            </a:r>
          </a:p>
        </p:txBody>
      </p:sp>
      <p:pic>
        <p:nvPicPr>
          <p:cNvPr id="8" name="Picture 7"/>
          <p:cNvPicPr>
            <a:picLocks noChangeAspect="1"/>
          </p:cNvPicPr>
          <p:nvPr/>
        </p:nvPicPr>
        <p:blipFill>
          <a:blip r:embed="rId3"/>
          <a:stretch>
            <a:fillRect/>
          </a:stretch>
        </p:blipFill>
        <p:spPr>
          <a:xfrm>
            <a:off x="2133600" y="3992838"/>
            <a:ext cx="2610422" cy="1470277"/>
          </a:xfrm>
          <a:prstGeom prst="rect">
            <a:avLst/>
          </a:prstGeom>
        </p:spPr>
      </p:pic>
      <p:pic>
        <p:nvPicPr>
          <p:cNvPr id="12" name="Picture 11"/>
          <p:cNvPicPr>
            <a:picLocks noChangeAspect="1"/>
          </p:cNvPicPr>
          <p:nvPr/>
        </p:nvPicPr>
        <p:blipFill>
          <a:blip r:embed="rId4"/>
          <a:stretch>
            <a:fillRect/>
          </a:stretch>
        </p:blipFill>
        <p:spPr>
          <a:xfrm>
            <a:off x="1676400" y="5638144"/>
            <a:ext cx="2114550" cy="561975"/>
          </a:xfrm>
          <a:prstGeom prst="rect">
            <a:avLst/>
          </a:prstGeom>
        </p:spPr>
      </p:pic>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4447080" y="5250600"/>
              <a:ext cx="1902240" cy="545040"/>
            </p14:xfrm>
          </p:contentPart>
        </mc:Choice>
        <mc:Fallback xmlns="">
          <p:pic>
            <p:nvPicPr>
              <p:cNvPr id="3" name="Ink 2"/>
              <p:cNvPicPr/>
              <p:nvPr/>
            </p:nvPicPr>
            <p:blipFill>
              <a:blip r:embed="rId6"/>
              <a:stretch>
                <a:fillRect/>
              </a:stretch>
            </p:blipFill>
            <p:spPr>
              <a:xfrm>
                <a:off x="4437720" y="5241240"/>
                <a:ext cx="1920960" cy="563760"/>
              </a:xfrm>
              <a:prstGeom prst="rect">
                <a:avLst/>
              </a:prstGeom>
            </p:spPr>
          </p:pic>
        </mc:Fallback>
      </mc:AlternateContent>
    </p:spTree>
    <p:extLst>
      <p:ext uri="{BB962C8B-B14F-4D97-AF65-F5344CB8AC3E}">
        <p14:creationId xmlns:p14="http://schemas.microsoft.com/office/powerpoint/2010/main" val="1578249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Types of Comparators</a:t>
            </a:r>
            <a:endParaRPr lang="en-US" sz="3600" dirty="0"/>
          </a:p>
        </p:txBody>
      </p:sp>
      <p:sp>
        <p:nvSpPr>
          <p:cNvPr id="3" name="Content Placeholder 2"/>
          <p:cNvSpPr>
            <a:spLocks noGrp="1"/>
          </p:cNvSpPr>
          <p:nvPr>
            <p:ph idx="1"/>
          </p:nvPr>
        </p:nvSpPr>
        <p:spPr/>
        <p:txBody>
          <a:bodyPr/>
          <a:lstStyle/>
          <a:p>
            <a:r>
              <a:rPr lang="en-US" sz="2800" dirty="0" smtClean="0"/>
              <a:t>Inverting Type </a:t>
            </a:r>
          </a:p>
          <a:p>
            <a:pPr lvl="1"/>
            <a:r>
              <a:rPr lang="en-US" dirty="0" smtClean="0"/>
              <a:t>+</a:t>
            </a:r>
            <a:r>
              <a:rPr lang="en-US" dirty="0" err="1" smtClean="0"/>
              <a:t>ve</a:t>
            </a:r>
            <a:r>
              <a:rPr lang="en-US" dirty="0" smtClean="0"/>
              <a:t> reference or –</a:t>
            </a:r>
            <a:r>
              <a:rPr lang="en-US" dirty="0" err="1" smtClean="0"/>
              <a:t>ve</a:t>
            </a:r>
            <a:r>
              <a:rPr lang="en-US" dirty="0" smtClean="0"/>
              <a:t> reference</a:t>
            </a:r>
          </a:p>
          <a:p>
            <a:r>
              <a:rPr lang="en-US" sz="2800" dirty="0" smtClean="0"/>
              <a:t>Non-Inverting Type</a:t>
            </a:r>
          </a:p>
          <a:p>
            <a:pPr lvl="1"/>
            <a:r>
              <a:rPr lang="en-US" dirty="0"/>
              <a:t>+</a:t>
            </a:r>
            <a:r>
              <a:rPr lang="en-US" dirty="0" err="1"/>
              <a:t>ve</a:t>
            </a:r>
            <a:r>
              <a:rPr lang="en-US" dirty="0"/>
              <a:t> reference or –</a:t>
            </a:r>
            <a:r>
              <a:rPr lang="en-US" dirty="0" err="1"/>
              <a:t>ve</a:t>
            </a:r>
            <a:r>
              <a:rPr lang="en-US" dirty="0"/>
              <a:t> reference</a:t>
            </a:r>
          </a:p>
          <a:p>
            <a:r>
              <a:rPr lang="en-US" sz="2800" dirty="0" smtClean="0"/>
              <a:t>Zero Crossing Detector</a:t>
            </a:r>
          </a:p>
          <a:p>
            <a:pPr lvl="1"/>
            <a:r>
              <a:rPr lang="en-US" dirty="0" smtClean="0"/>
              <a:t>Zero Reference. Switching will happen when input crosses zero level.</a:t>
            </a:r>
            <a:endParaRPr lang="en-US" dirty="0"/>
          </a:p>
        </p:txBody>
      </p:sp>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7</a:t>
            </a:fld>
            <a:endParaRPr lang="en-US"/>
          </a:p>
        </p:txBody>
      </p:sp>
    </p:spTree>
    <p:extLst>
      <p:ext uri="{BB962C8B-B14F-4D97-AF65-F5344CB8AC3E}">
        <p14:creationId xmlns:p14="http://schemas.microsoft.com/office/powerpoint/2010/main" val="329918131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781050"/>
          </a:xfrm>
        </p:spPr>
        <p:txBody>
          <a:bodyPr/>
          <a:lstStyle/>
          <a:p>
            <a:r>
              <a:rPr lang="en-US" dirty="0" smtClean="0"/>
              <a:t>Full Wave Rectifier Waveforms</a:t>
            </a:r>
            <a:endParaRPr lang="en-US" dirty="0"/>
          </a:p>
        </p:txBody>
      </p:sp>
      <p:pic>
        <p:nvPicPr>
          <p:cNvPr id="6" name="Content Placeholder 5"/>
          <p:cNvPicPr>
            <a:picLocks noGrp="1" noChangeAspect="1"/>
          </p:cNvPicPr>
          <p:nvPr>
            <p:ph idx="1"/>
          </p:nvPr>
        </p:nvPicPr>
        <p:blipFill>
          <a:blip r:embed="rId2"/>
          <a:stretch>
            <a:fillRect/>
          </a:stretch>
        </p:blipFill>
        <p:spPr>
          <a:xfrm>
            <a:off x="2743200" y="2277269"/>
            <a:ext cx="3657600" cy="3171825"/>
          </a:xfrm>
          <a:prstGeom prst="rect">
            <a:avLst/>
          </a:prstGeom>
        </p:spPr>
      </p:pic>
      <p:sp>
        <p:nvSpPr>
          <p:cNvPr id="4" name="Date Placeholder 3"/>
          <p:cNvSpPr>
            <a:spLocks noGrp="1"/>
          </p:cNvSpPr>
          <p:nvPr>
            <p:ph type="dt" sz="half" idx="10"/>
          </p:nvPr>
        </p:nvSpPr>
        <p:spPr/>
        <p:txBody>
          <a:bodyPr/>
          <a:lstStyle/>
          <a:p>
            <a:pPr>
              <a:defRPr/>
            </a:pPr>
            <a:fld id="{C4836CC4-96A9-4974-A58B-F40FF7B020C7}" type="datetime1">
              <a:rPr lang="en-US" smtClean="0"/>
              <a:pPr>
                <a:defRPr/>
              </a:pPr>
              <a:t>06/10/2022</a:t>
            </a:fld>
            <a:endParaRPr lang="en-US"/>
          </a:p>
        </p:txBody>
      </p:sp>
      <p:sp>
        <p:nvSpPr>
          <p:cNvPr id="5" name="Slide Number Placeholder 4"/>
          <p:cNvSpPr>
            <a:spLocks noGrp="1"/>
          </p:cNvSpPr>
          <p:nvPr>
            <p:ph type="sldNum" sz="quarter" idx="12"/>
          </p:nvPr>
        </p:nvSpPr>
        <p:spPr/>
        <p:txBody>
          <a:bodyPr/>
          <a:lstStyle/>
          <a:p>
            <a:pPr>
              <a:defRPr/>
            </a:pPr>
            <a:fld id="{4E3BD9CB-D500-4424-ABE4-805D2A0068AA}" type="slidenum">
              <a:rPr lang="en-US" smtClean="0"/>
              <a:pPr>
                <a:defRPr/>
              </a:pPr>
              <a:t>70</a:t>
            </a:fld>
            <a:endParaRPr lang="en-US"/>
          </a:p>
        </p:txBody>
      </p:sp>
    </p:spTree>
    <p:extLst>
      <p:ext uri="{BB962C8B-B14F-4D97-AF65-F5344CB8AC3E}">
        <p14:creationId xmlns:p14="http://schemas.microsoft.com/office/powerpoint/2010/main" val="404087876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Shape 680"/>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C00000"/>
              </a:buClr>
              <a:buSzPct val="25000"/>
              <a:buFont typeface="Calibri"/>
              <a:buNone/>
            </a:pPr>
            <a:r>
              <a:rPr lang="en-US" sz="4400" b="0" i="0" u="none" strike="noStrike" cap="none">
                <a:solidFill>
                  <a:srgbClr val="C00000"/>
                </a:solidFill>
                <a:latin typeface="Calibri"/>
                <a:ea typeface="Calibri"/>
                <a:cs typeface="Calibri"/>
                <a:sym typeface="Calibri"/>
              </a:rPr>
              <a:t>Criteria for Selecting Components</a:t>
            </a:r>
          </a:p>
        </p:txBody>
      </p:sp>
      <p:sp>
        <p:nvSpPr>
          <p:cNvPr id="681" name="Shape 681"/>
          <p:cNvSpPr txBox="1">
            <a:spLocks noGrp="1"/>
          </p:cNvSpPr>
          <p:nvPr>
            <p:ph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High Slew Rate Op-amps (LF351)</a:t>
            </a:r>
          </a:p>
          <a:p>
            <a:pPr marL="342900" marR="0" lvl="0" indent="-342900" algn="l" rtl="0">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High GBWP ( &gt; 10 * Gain * </a:t>
            </a:r>
            <a:r>
              <a:rPr lang="en-US" sz="3200" b="0" i="1" u="none" strike="noStrike" cap="none">
                <a:solidFill>
                  <a:schemeClr val="dk1"/>
                </a:solidFill>
                <a:latin typeface="Calibri"/>
                <a:ea typeface="Calibri"/>
                <a:cs typeface="Calibri"/>
                <a:sym typeface="Calibri"/>
              </a:rPr>
              <a:t>f</a:t>
            </a:r>
            <a:r>
              <a:rPr lang="en-US" sz="3200" b="0" i="1" u="none" strike="noStrike" cap="none" baseline="-25000">
                <a:solidFill>
                  <a:schemeClr val="dk1"/>
                </a:solidFill>
                <a:latin typeface="Calibri"/>
                <a:ea typeface="Calibri"/>
                <a:cs typeface="Calibri"/>
                <a:sym typeface="Calibri"/>
              </a:rPr>
              <a:t>input</a:t>
            </a:r>
            <a:r>
              <a:rPr lang="en-US" sz="3200" b="0" i="0" u="none" strike="noStrike" cap="none">
                <a:solidFill>
                  <a:schemeClr val="dk1"/>
                </a:solidFill>
                <a:latin typeface="Calibri"/>
                <a:ea typeface="Calibri"/>
                <a:cs typeface="Calibri"/>
                <a:sym typeface="Calibri"/>
              </a:rPr>
              <a:t>) </a:t>
            </a:r>
          </a:p>
          <a:p>
            <a:pPr marL="342900" marR="0" lvl="0" indent="-342900" algn="l" rtl="0">
              <a:spcBef>
                <a:spcPts val="64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Fast switching diodes (1N4148)</a:t>
            </a:r>
          </a:p>
          <a:p>
            <a:pPr marL="342900" marR="0" lvl="0" indent="-342900" algn="l" rtl="0">
              <a:spcBef>
                <a:spcPts val="640"/>
              </a:spcBef>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Low values of R (typically 1kΩ)</a:t>
            </a:r>
          </a:p>
        </p:txBody>
      </p:sp>
      <p:sp>
        <p:nvSpPr>
          <p:cNvPr id="684" name="Shape 684"/>
          <p:cNvSpPr txBox="1">
            <a:spLocks noGrp="1"/>
          </p:cNvSpPr>
          <p:nvPr>
            <p:ph type="sldNum" sz="quarter"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600" b="1">
                <a:solidFill>
                  <a:schemeClr val="dk1"/>
                </a:solidFill>
                <a:latin typeface="Calibri"/>
                <a:ea typeface="Calibri"/>
                <a:cs typeface="Calibri"/>
                <a:sym typeface="Calibri"/>
              </a:rPr>
              <a:pPr marL="0" marR="0" lvl="0" indent="0" algn="r" rtl="0">
                <a:spcBef>
                  <a:spcPts val="0"/>
                </a:spcBef>
                <a:buSzPct val="25000"/>
                <a:buNone/>
              </a:pPr>
              <a:t>71</a:t>
            </a:fld>
            <a:endParaRPr lang="en-US" sz="1600" b="1">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6910103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Shape 689"/>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C00000"/>
              </a:buClr>
              <a:buSzPct val="25000"/>
              <a:buFont typeface="Calibri"/>
              <a:buNone/>
            </a:pPr>
            <a:r>
              <a:rPr lang="en-US" sz="4400" b="0" i="0" u="none" strike="noStrike" cap="none">
                <a:solidFill>
                  <a:srgbClr val="C00000"/>
                </a:solidFill>
                <a:latin typeface="Calibri"/>
                <a:ea typeface="Calibri"/>
                <a:cs typeface="Calibri"/>
                <a:sym typeface="Calibri"/>
              </a:rPr>
              <a:t>Precision Rectifiers-Applications</a:t>
            </a:r>
          </a:p>
        </p:txBody>
      </p:sp>
      <p:sp>
        <p:nvSpPr>
          <p:cNvPr id="690" name="Shape 690"/>
          <p:cNvSpPr txBox="1">
            <a:spLocks noGrp="1"/>
          </p:cNvSpPr>
          <p:nvPr>
            <p:ph idx="1"/>
          </p:nvPr>
        </p:nvSpPr>
        <p:spPr>
          <a:xfrm>
            <a:off x="457200" y="1600200"/>
            <a:ext cx="8229600" cy="452596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Small Signal – High Frequency Applications.</a:t>
            </a:r>
          </a:p>
          <a:p>
            <a:pPr marL="514350" marR="0" lvl="0" indent="-514350" algn="l" rtl="0">
              <a:spcBef>
                <a:spcPts val="640"/>
              </a:spcBef>
              <a:spcAft>
                <a:spcPts val="0"/>
              </a:spcAft>
              <a:buClr>
                <a:schemeClr val="dk1"/>
              </a:buClr>
              <a:buSzPct val="100000"/>
              <a:buFont typeface="Arial"/>
              <a:buAutoNum type="arabicPeriod"/>
            </a:pPr>
            <a:r>
              <a:rPr lang="en-US" sz="3200" b="0" i="0" u="none" strike="noStrike" cap="none">
                <a:solidFill>
                  <a:schemeClr val="dk1"/>
                </a:solidFill>
                <a:latin typeface="Calibri"/>
                <a:ea typeface="Calibri"/>
                <a:cs typeface="Calibri"/>
                <a:sym typeface="Calibri"/>
              </a:rPr>
              <a:t>Waveshaping Circuits</a:t>
            </a:r>
          </a:p>
          <a:p>
            <a:pPr marL="514350" marR="0" lvl="0" indent="-514350" algn="l" rtl="0">
              <a:spcBef>
                <a:spcPts val="640"/>
              </a:spcBef>
              <a:spcAft>
                <a:spcPts val="0"/>
              </a:spcAft>
              <a:buClr>
                <a:schemeClr val="dk1"/>
              </a:buClr>
              <a:buSzPct val="100000"/>
              <a:buFont typeface="Arial"/>
              <a:buAutoNum type="arabicPeriod"/>
            </a:pPr>
            <a:r>
              <a:rPr lang="en-US" sz="3200" b="0" i="0" u="none" strike="noStrike" cap="none">
                <a:solidFill>
                  <a:schemeClr val="dk1"/>
                </a:solidFill>
                <a:latin typeface="Calibri"/>
                <a:ea typeface="Calibri"/>
                <a:cs typeface="Calibri"/>
                <a:sym typeface="Calibri"/>
              </a:rPr>
              <a:t>AC-DC converters.</a:t>
            </a:r>
          </a:p>
          <a:p>
            <a:pPr marL="514350" marR="0" lvl="0" indent="-514350" algn="l" rtl="0">
              <a:spcBef>
                <a:spcPts val="640"/>
              </a:spcBef>
              <a:buClr>
                <a:schemeClr val="dk1"/>
              </a:buClr>
              <a:buSzPct val="100000"/>
              <a:buFont typeface="Arial"/>
              <a:buNone/>
            </a:pPr>
            <a:endParaRPr sz="3200" b="0" i="0" u="none" strike="noStrike" cap="none">
              <a:solidFill>
                <a:schemeClr val="dk1"/>
              </a:solidFill>
              <a:latin typeface="Calibri"/>
              <a:ea typeface="Calibri"/>
              <a:cs typeface="Calibri"/>
              <a:sym typeface="Calibri"/>
            </a:endParaRPr>
          </a:p>
        </p:txBody>
      </p:sp>
      <p:sp>
        <p:nvSpPr>
          <p:cNvPr id="693" name="Shape 693"/>
          <p:cNvSpPr txBox="1">
            <a:spLocks noGrp="1"/>
          </p:cNvSpPr>
          <p:nvPr>
            <p:ph type="sldNum" sz="quarter"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600" b="1">
                <a:solidFill>
                  <a:schemeClr val="dk1"/>
                </a:solidFill>
                <a:latin typeface="Calibri"/>
                <a:ea typeface="Calibri"/>
                <a:cs typeface="Calibri"/>
                <a:sym typeface="Calibri"/>
              </a:rPr>
              <a:pPr marL="0" marR="0" lvl="0" indent="0" algn="r" rtl="0">
                <a:spcBef>
                  <a:spcPts val="0"/>
                </a:spcBef>
                <a:buSzPct val="25000"/>
                <a:buNone/>
              </a:pPr>
              <a:t>72</a:t>
            </a:fld>
            <a:endParaRPr lang="en-US" sz="1600" b="1">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0297825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sz="4400" dirty="0" smtClean="0">
                <a:solidFill>
                  <a:srgbClr val="FF0000"/>
                </a:solidFill>
              </a:rPr>
              <a:t>Extra Slides 72 to 90</a:t>
            </a:r>
            <a:endParaRPr lang="en-US" sz="4400" dirty="0">
              <a:solidFill>
                <a:srgbClr val="FF0000"/>
              </a:solidFill>
            </a:endParaRPr>
          </a:p>
        </p:txBody>
      </p:sp>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73</a:t>
            </a:fld>
            <a:endParaRPr lang="en-US"/>
          </a:p>
        </p:txBody>
      </p:sp>
    </p:spTree>
    <p:extLst>
      <p:ext uri="{BB962C8B-B14F-4D97-AF65-F5344CB8AC3E}">
        <p14:creationId xmlns:p14="http://schemas.microsoft.com/office/powerpoint/2010/main" val="171671762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Shape 699"/>
          <p:cNvSpPr txBox="1">
            <a:spLocks noGrp="1"/>
          </p:cNvSpPr>
          <p:nvPr>
            <p:ph type="title"/>
          </p:nvPr>
        </p:nvSpPr>
        <p:spPr>
          <a:xfrm>
            <a:off x="457200" y="134701"/>
            <a:ext cx="8229600" cy="932099"/>
          </a:xfrm>
          <a:prstGeom prst="rect">
            <a:avLst/>
          </a:prstGeom>
          <a:noFill/>
          <a:ln>
            <a:noFill/>
          </a:ln>
        </p:spPr>
        <p:txBody>
          <a:bodyPr lIns="91425" tIns="45700" rIns="91425" bIns="45700" anchor="ctr" anchorCtr="0">
            <a:noAutofit/>
          </a:bodyPr>
          <a:lstStyle/>
          <a:p>
            <a:pPr marL="0" marR="0" lvl="0" indent="0" algn="ctr" rtl="0">
              <a:spcBef>
                <a:spcPts val="0"/>
              </a:spcBef>
              <a:buClr>
                <a:srgbClr val="C00000"/>
              </a:buClr>
              <a:buSzPct val="25000"/>
              <a:buFont typeface="Calibri"/>
              <a:buNone/>
            </a:pPr>
            <a:r>
              <a:rPr lang="en-US" sz="4400" b="0" i="0" u="none" strike="noStrike" cap="none" dirty="0">
                <a:solidFill>
                  <a:srgbClr val="C00000"/>
                </a:solidFill>
                <a:latin typeface="Calibri"/>
                <a:ea typeface="Calibri"/>
                <a:cs typeface="Calibri"/>
                <a:sym typeface="Calibri"/>
              </a:rPr>
              <a:t>Peak Detectors</a:t>
            </a:r>
          </a:p>
        </p:txBody>
      </p:sp>
      <p:sp>
        <p:nvSpPr>
          <p:cNvPr id="707" name="Shape 707"/>
          <p:cNvSpPr txBox="1">
            <a:spLocks noGrp="1"/>
          </p:cNvSpPr>
          <p:nvPr>
            <p:ph type="dt" sz="half" idx="10"/>
          </p:nvPr>
        </p:nvSpPr>
        <p:spPr>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5ACD820E-A4EA-4577-8AFE-C608D9227C34}" type="datetime1">
              <a:rPr lang="en-US" sz="1600" b="1" smtClean="0">
                <a:solidFill>
                  <a:schemeClr val="dk1"/>
                </a:solidFill>
                <a:latin typeface="Calibri"/>
                <a:sym typeface="Calibri"/>
              </a:rPr>
              <a:pPr marL="0" marR="0" lvl="0" indent="0" algn="l" rtl="0">
                <a:spcBef>
                  <a:spcPts val="0"/>
                </a:spcBef>
                <a:buSzPct val="25000"/>
                <a:buNone/>
              </a:pPr>
              <a:t>06/10/2022</a:t>
            </a:fld>
            <a:endParaRPr lang="en-US" sz="1600" b="1">
              <a:solidFill>
                <a:schemeClr val="dk1"/>
              </a:solidFill>
              <a:latin typeface="Calibri"/>
              <a:ea typeface="Calibri"/>
              <a:cs typeface="Calibri"/>
              <a:sym typeface="Calibri"/>
            </a:endParaRPr>
          </a:p>
        </p:txBody>
      </p:sp>
      <p:sp>
        <p:nvSpPr>
          <p:cNvPr id="709" name="Shape 709"/>
          <p:cNvSpPr txBox="1">
            <a:spLocks noGrp="1"/>
          </p:cNvSpPr>
          <p:nvPr>
            <p:ph type="sldNum" sz="quarter"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600" b="1">
                <a:solidFill>
                  <a:schemeClr val="dk1"/>
                </a:solidFill>
                <a:latin typeface="Calibri"/>
                <a:ea typeface="Calibri"/>
                <a:cs typeface="Calibri"/>
                <a:sym typeface="Calibri"/>
              </a:rPr>
              <a:pPr marL="0" marR="0" lvl="0" indent="0" algn="r" rtl="0">
                <a:spcBef>
                  <a:spcPts val="0"/>
                </a:spcBef>
                <a:buSzPct val="25000"/>
                <a:buNone/>
              </a:pPr>
              <a:t>74</a:t>
            </a:fld>
            <a:endParaRPr lang="en-US" sz="1600" b="1">
              <a:solidFill>
                <a:schemeClr val="dk1"/>
              </a:solidFill>
              <a:latin typeface="Calibri"/>
              <a:ea typeface="Calibri"/>
              <a:cs typeface="Calibri"/>
              <a:sym typeface="Calibri"/>
            </a:endParaRPr>
          </a:p>
        </p:txBody>
      </p:sp>
      <p:sp>
        <p:nvSpPr>
          <p:cNvPr id="702" name="Shape 702"/>
          <p:cNvSpPr txBox="1"/>
          <p:nvPr/>
        </p:nvSpPr>
        <p:spPr>
          <a:xfrm>
            <a:off x="76867" y="4638234"/>
            <a:ext cx="4572000" cy="954106"/>
          </a:xfrm>
          <a:prstGeom prst="rect">
            <a:avLst/>
          </a:prstGeom>
          <a:noFill/>
          <a:ln w="9525" cap="flat" cmpd="sng">
            <a:solidFill>
              <a:schemeClr val="dk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US" sz="2400" b="1" dirty="0">
                <a:solidFill>
                  <a:schemeClr val="dk1"/>
                </a:solidFill>
                <a:latin typeface="Calibri"/>
                <a:ea typeface="Calibri"/>
                <a:cs typeface="Calibri"/>
                <a:sym typeface="Calibri"/>
              </a:rPr>
              <a:t>Leakage current must be less !</a:t>
            </a:r>
          </a:p>
          <a:p>
            <a:pPr marL="0" marR="0" lvl="0" indent="0" algn="l" rtl="0">
              <a:spcBef>
                <a:spcPts val="0"/>
              </a:spcBef>
              <a:buSzPct val="25000"/>
              <a:buNone/>
            </a:pPr>
            <a:r>
              <a:rPr lang="en-US" sz="2800" b="1" dirty="0">
                <a:solidFill>
                  <a:srgbClr val="FF0000"/>
                </a:solidFill>
                <a:latin typeface="Calibri"/>
                <a:ea typeface="Calibri"/>
                <a:cs typeface="Calibri"/>
                <a:sym typeface="Calibri"/>
              </a:rPr>
              <a:t>×</a:t>
            </a:r>
            <a:r>
              <a:rPr lang="en-US" sz="2400" b="1" dirty="0">
                <a:solidFill>
                  <a:schemeClr val="dk1"/>
                </a:solidFill>
                <a:latin typeface="Calibri"/>
                <a:ea typeface="Calibri"/>
                <a:cs typeface="Calibri"/>
                <a:sym typeface="Calibri"/>
              </a:rPr>
              <a:t> Electrolytic , Tantalum</a:t>
            </a:r>
          </a:p>
          <a:p>
            <a:pPr marL="0" marR="0" lvl="0" indent="0" algn="l" rtl="0">
              <a:spcBef>
                <a:spcPts val="0"/>
              </a:spcBef>
              <a:buClr>
                <a:srgbClr val="C00000"/>
              </a:buClr>
              <a:buSzPct val="100000"/>
              <a:buFont typeface="Noto Sans Symbols"/>
              <a:buChar char="✓"/>
            </a:pPr>
            <a:r>
              <a:rPr lang="en-US" sz="2400" b="1" dirty="0">
                <a:solidFill>
                  <a:schemeClr val="dk1"/>
                </a:solidFill>
                <a:latin typeface="Calibri"/>
                <a:ea typeface="Calibri"/>
                <a:cs typeface="Calibri"/>
                <a:sym typeface="Calibri"/>
              </a:rPr>
              <a:t>Polypropylene or </a:t>
            </a:r>
            <a:r>
              <a:rPr lang="en-US" sz="2400" b="1" dirty="0" err="1">
                <a:solidFill>
                  <a:schemeClr val="dk1"/>
                </a:solidFill>
                <a:latin typeface="Calibri"/>
                <a:ea typeface="Calibri"/>
                <a:cs typeface="Calibri"/>
                <a:sym typeface="Calibri"/>
              </a:rPr>
              <a:t>Polysterene</a:t>
            </a:r>
            <a:endParaRPr lang="en-US" sz="2400" b="1" dirty="0">
              <a:solidFill>
                <a:schemeClr val="dk1"/>
              </a:solidFill>
              <a:latin typeface="Calibri"/>
              <a:ea typeface="Calibri"/>
              <a:cs typeface="Calibri"/>
              <a:sym typeface="Calibri"/>
            </a:endParaRPr>
          </a:p>
        </p:txBody>
      </p:sp>
      <p:pic>
        <p:nvPicPr>
          <p:cNvPr id="705" name="Shape 705" descr="Image result for peak detector"/>
          <p:cNvPicPr preferRelativeResize="0"/>
          <p:nvPr/>
        </p:nvPicPr>
        <p:blipFill rotWithShape="1">
          <a:blip r:embed="rId3">
            <a:alphaModFix/>
          </a:blip>
          <a:srcRect l="13520" t="48539" r="10140"/>
          <a:stretch/>
        </p:blipFill>
        <p:spPr>
          <a:xfrm>
            <a:off x="6400800" y="1600200"/>
            <a:ext cx="2514599" cy="2514599"/>
          </a:xfrm>
          <a:prstGeom prst="rect">
            <a:avLst/>
          </a:prstGeom>
          <a:noFill/>
          <a:ln w="9525" cap="flat" cmpd="sng">
            <a:solidFill>
              <a:schemeClr val="dk1"/>
            </a:solidFill>
            <a:prstDash val="solid"/>
            <a:round/>
            <a:headEnd type="none" w="med" len="med"/>
            <a:tailEnd type="none" w="med" len="med"/>
          </a:ln>
        </p:spPr>
      </p:pic>
      <p:pic>
        <p:nvPicPr>
          <p:cNvPr id="706" name="Shape 706"/>
          <p:cNvPicPr preferRelativeResize="0"/>
          <p:nvPr/>
        </p:nvPicPr>
        <p:blipFill rotWithShape="1">
          <a:blip r:embed="rId4" cstate="print">
            <a:alphaModFix/>
          </a:blip>
          <a:srcRect/>
          <a:stretch/>
        </p:blipFill>
        <p:spPr>
          <a:xfrm>
            <a:off x="5814551" y="4574413"/>
            <a:ext cx="1477297" cy="954088"/>
          </a:xfrm>
          <a:prstGeom prst="rect">
            <a:avLst/>
          </a:prstGeom>
          <a:noFill/>
          <a:ln>
            <a:noFill/>
          </a:ln>
        </p:spPr>
      </p:pic>
      <p:pic>
        <p:nvPicPr>
          <p:cNvPr id="2" name="Picture 1"/>
          <p:cNvPicPr>
            <a:picLocks noChangeAspect="1"/>
          </p:cNvPicPr>
          <p:nvPr/>
        </p:nvPicPr>
        <p:blipFill>
          <a:blip r:embed="rId5"/>
          <a:stretch>
            <a:fillRect/>
          </a:stretch>
        </p:blipFill>
        <p:spPr>
          <a:xfrm>
            <a:off x="69940" y="1866900"/>
            <a:ext cx="6350453" cy="2476500"/>
          </a:xfrm>
          <a:prstGeom prst="rect">
            <a:avLst/>
          </a:prstGeom>
        </p:spPr>
      </p:pic>
      <p:sp>
        <p:nvSpPr>
          <p:cNvPr id="3" name="Rectangle 2"/>
          <p:cNvSpPr/>
          <p:nvPr/>
        </p:nvSpPr>
        <p:spPr>
          <a:xfrm>
            <a:off x="-12700" y="869903"/>
            <a:ext cx="5181600" cy="830997"/>
          </a:xfrm>
          <a:prstGeom prst="rect">
            <a:avLst/>
          </a:prstGeom>
        </p:spPr>
        <p:txBody>
          <a:bodyPr wrap="square">
            <a:spAutoFit/>
          </a:bodyPr>
          <a:lstStyle/>
          <a:p>
            <a:r>
              <a:rPr lang="en-US" sz="2400" dirty="0"/>
              <a:t>A peak detector is simply a circuit that traces the peaks in an input signal.</a:t>
            </a:r>
          </a:p>
        </p:txBody>
      </p:sp>
      <p:sp>
        <p:nvSpPr>
          <p:cNvPr id="4" name="TextBox 3"/>
          <p:cNvSpPr txBox="1"/>
          <p:nvPr/>
        </p:nvSpPr>
        <p:spPr>
          <a:xfrm>
            <a:off x="63013" y="5921794"/>
            <a:ext cx="9678675" cy="830997"/>
          </a:xfrm>
          <a:prstGeom prst="rect">
            <a:avLst/>
          </a:prstGeom>
          <a:noFill/>
        </p:spPr>
        <p:txBody>
          <a:bodyPr wrap="none" rtlCol="0">
            <a:spAutoFit/>
          </a:bodyPr>
          <a:lstStyle/>
          <a:p>
            <a:r>
              <a:rPr lang="en-US" sz="2400" dirty="0" smtClean="0"/>
              <a:t>For proper operation of the circuit, the charging time constant </a:t>
            </a:r>
            <a:r>
              <a:rPr lang="en-US" sz="2400" dirty="0" err="1" smtClean="0"/>
              <a:t>CRd</a:t>
            </a:r>
            <a:r>
              <a:rPr lang="en-US" sz="2400" dirty="0" smtClean="0"/>
              <a:t> and </a:t>
            </a:r>
          </a:p>
          <a:p>
            <a:r>
              <a:rPr lang="en-US" sz="2400" dirty="0" smtClean="0"/>
              <a:t>discharging time constant must satisfy  above equation.</a:t>
            </a:r>
            <a:endParaRPr lang="en-US" sz="2400" dirty="0"/>
          </a:p>
        </p:txBody>
      </p:sp>
    </p:spTree>
    <p:extLst>
      <p:ext uri="{BB962C8B-B14F-4D97-AF65-F5344CB8AC3E}">
        <p14:creationId xmlns:p14="http://schemas.microsoft.com/office/powerpoint/2010/main" val="335318395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75</a:t>
            </a:fld>
            <a:endParaRPr lang="en-US"/>
          </a:p>
        </p:txBody>
      </p:sp>
      <p:sp>
        <p:nvSpPr>
          <p:cNvPr id="5" name="Rectangle 1"/>
          <p:cNvSpPr>
            <a:spLocks noGrp="1" noChangeArrowheads="1"/>
          </p:cNvSpPr>
          <p:nvPr>
            <p:ph idx="1"/>
          </p:nvPr>
        </p:nvSpPr>
        <p:spPr bwMode="auto">
          <a:xfrm>
            <a:off x="0" y="228600"/>
            <a:ext cx="8991601" cy="67403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For proper operation of the circuit, the charging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time constant (</a:t>
            </a:r>
            <a:r>
              <a:rPr kumimoji="0" lang="en-US" sz="3600" b="0"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CR</a:t>
            </a:r>
            <a:r>
              <a:rPr kumimoji="0" lang="en-US" sz="2000" b="0" i="0" u="none" strike="noStrike" cap="none" normalizeH="0" baseline="-30000" dirty="0" err="1" smtClean="0">
                <a:ln>
                  <a:noFill/>
                </a:ln>
                <a:solidFill>
                  <a:srgbClr val="333333"/>
                </a:solidFill>
                <a:effectLst/>
                <a:latin typeface="Times New Roman" panose="02020603050405020304" pitchFamily="18" charset="0"/>
                <a:cs typeface="Times New Roman" panose="02020603050405020304" pitchFamily="18" charset="0"/>
              </a:rPr>
              <a:t>d</a:t>
            </a:r>
            <a:r>
              <a:rPr kumimoji="0" lang="en-US" sz="36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 and discharging time constant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(CR</a:t>
            </a:r>
            <a:r>
              <a:rPr kumimoji="0" lang="en-US" sz="2000" b="0" i="0" u="none" strike="noStrike" cap="none" normalizeH="0" baseline="-30000" dirty="0" smtClean="0">
                <a:ln>
                  <a:noFill/>
                </a:ln>
                <a:solidFill>
                  <a:srgbClr val="333333"/>
                </a:solidFill>
                <a:effectLst/>
                <a:latin typeface="Times New Roman" panose="02020603050405020304" pitchFamily="18" charset="0"/>
                <a:cs typeface="Times New Roman" panose="02020603050405020304" pitchFamily="18" charset="0"/>
              </a:rPr>
              <a:t>L</a:t>
            </a:r>
            <a:r>
              <a:rPr kumimoji="0" lang="en-US" sz="36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must satisfy the following condition.</a:t>
            </a:r>
            <a:endParaRPr kumimoji="0" lang="en-US" sz="16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CR</a:t>
            </a:r>
            <a:r>
              <a:rPr kumimoji="0" lang="en-US" sz="2000" b="0" i="0" u="none" strike="noStrike" cap="none" normalizeH="0" baseline="-30000" dirty="0" err="1" smtClean="0">
                <a:ln>
                  <a:noFill/>
                </a:ln>
                <a:solidFill>
                  <a:srgbClr val="333333"/>
                </a:solidFill>
                <a:effectLst/>
                <a:latin typeface="Times New Roman" panose="02020603050405020304" pitchFamily="18" charset="0"/>
                <a:cs typeface="Times New Roman" panose="02020603050405020304" pitchFamily="18" charset="0"/>
              </a:rPr>
              <a:t>d</a:t>
            </a:r>
            <a:r>
              <a:rPr kumimoji="0" lang="en-US" sz="36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&lt;= T/10        </a:t>
            </a:r>
            <a:endParaRPr kumimoji="0" lang="en-US" sz="16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Where R</a:t>
            </a:r>
            <a:r>
              <a:rPr kumimoji="0" lang="en-US" sz="2000" b="0" i="0" u="none" strike="noStrike" cap="none" normalizeH="0" baseline="-30000" dirty="0" smtClean="0">
                <a:ln>
                  <a:noFill/>
                </a:ln>
                <a:solidFill>
                  <a:srgbClr val="333333"/>
                </a:solidFill>
                <a:effectLst/>
                <a:latin typeface="Times New Roman" panose="02020603050405020304" pitchFamily="18" charset="0"/>
                <a:cs typeface="Times New Roman" panose="02020603050405020304" pitchFamily="18" charset="0"/>
              </a:rPr>
              <a:t>d</a:t>
            </a:r>
            <a:r>
              <a:rPr kumimoji="0" lang="en-US" sz="36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 Resistance of the forward-biased diode.</a:t>
            </a:r>
            <a:endParaRPr kumimoji="0" lang="en-US" sz="16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T = time period of the input waveform.</a:t>
            </a:r>
            <a:endParaRPr kumimoji="0" lang="en-US" sz="16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CRL &gt;= 10T         (2)</a:t>
            </a:r>
            <a:endParaRPr kumimoji="0" lang="en-US" sz="16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Where R</a:t>
            </a:r>
            <a:r>
              <a:rPr kumimoji="0" lang="en-US" sz="2000" b="0" i="0" u="none" strike="noStrike" cap="none" normalizeH="0" baseline="-30000" dirty="0" smtClean="0">
                <a:ln>
                  <a:noFill/>
                </a:ln>
                <a:solidFill>
                  <a:srgbClr val="333333"/>
                </a:solidFill>
                <a:effectLst/>
                <a:latin typeface="Times New Roman" panose="02020603050405020304" pitchFamily="18" charset="0"/>
                <a:cs typeface="Times New Roman" panose="02020603050405020304" pitchFamily="18" charset="0"/>
              </a:rPr>
              <a:t>L</a:t>
            </a:r>
            <a:r>
              <a:rPr kumimoji="0" lang="en-US" sz="36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 load resistor.</a:t>
            </a:r>
            <a:endParaRPr kumimoji="0" lang="en-US" sz="16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If R</a:t>
            </a:r>
            <a:r>
              <a:rPr kumimoji="0" lang="en-US" sz="2000" b="0" i="0" u="none" strike="noStrike" cap="none" normalizeH="0" baseline="-30000" dirty="0" smtClean="0">
                <a:ln>
                  <a:noFill/>
                </a:ln>
                <a:solidFill>
                  <a:srgbClr val="333333"/>
                </a:solidFill>
                <a:effectLst/>
                <a:latin typeface="Times New Roman" panose="02020603050405020304" pitchFamily="18" charset="0"/>
                <a:cs typeface="Times New Roman" panose="02020603050405020304" pitchFamily="18" charset="0"/>
              </a:rPr>
              <a:t>L</a:t>
            </a:r>
            <a:r>
              <a:rPr kumimoji="0" lang="en-US" sz="36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is very small so that eqn. (2) cannot be satisfied</a:t>
            </a:r>
            <a:r>
              <a:rPr kumimoji="0" lang="en-US" sz="2000"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a:t>
            </a:r>
            <a:endParaRPr kumimoji="0" 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329075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89026" y="304800"/>
            <a:ext cx="9054974" cy="3886200"/>
          </a:xfrm>
          <a:prstGeom prst="rect">
            <a:avLst/>
          </a:prstGeom>
        </p:spPr>
      </p:pic>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76</a:t>
            </a:fld>
            <a:endParaRPr lang="en-US"/>
          </a:p>
        </p:txBody>
      </p:sp>
      <p:sp>
        <p:nvSpPr>
          <p:cNvPr id="6" name="TextBox 5"/>
          <p:cNvSpPr txBox="1"/>
          <p:nvPr/>
        </p:nvSpPr>
        <p:spPr>
          <a:xfrm>
            <a:off x="310883" y="4398743"/>
            <a:ext cx="8375917" cy="1200329"/>
          </a:xfrm>
          <a:prstGeom prst="rect">
            <a:avLst/>
          </a:prstGeom>
          <a:noFill/>
        </p:spPr>
        <p:txBody>
          <a:bodyPr wrap="square" rtlCol="0">
            <a:spAutoFit/>
          </a:bodyPr>
          <a:lstStyle/>
          <a:p>
            <a:r>
              <a:rPr lang="en-US" dirty="0" smtClean="0"/>
              <a:t>R is used to protect op-amp against the excessive discharge currents when the power supply is switched off.</a:t>
            </a:r>
          </a:p>
          <a:p>
            <a:r>
              <a:rPr lang="en-US" dirty="0" err="1" smtClean="0"/>
              <a:t>Rcomp</a:t>
            </a:r>
            <a:r>
              <a:rPr lang="en-US" dirty="0" smtClean="0"/>
              <a:t> minimizes the offset problems. D2 conducts during negative half cycle and hence prevents the op-amp from going into negative saturation</a:t>
            </a:r>
            <a:endParaRPr lang="en-US" dirty="0"/>
          </a:p>
        </p:txBody>
      </p:sp>
    </p:spTree>
    <p:extLst>
      <p:ext uri="{BB962C8B-B14F-4D97-AF65-F5344CB8AC3E}">
        <p14:creationId xmlns:p14="http://schemas.microsoft.com/office/powerpoint/2010/main" val="142965386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Shape 715"/>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C00000"/>
              </a:buClr>
              <a:buSzPct val="25000"/>
              <a:buFont typeface="Calibri"/>
              <a:buNone/>
            </a:pPr>
            <a:r>
              <a:rPr lang="en-US" sz="4400" b="0" i="0" u="none" strike="noStrike" cap="none" dirty="0" err="1">
                <a:solidFill>
                  <a:srgbClr val="C00000"/>
                </a:solidFill>
                <a:latin typeface="Calibri"/>
                <a:ea typeface="Calibri"/>
                <a:cs typeface="Calibri"/>
                <a:sym typeface="Calibri"/>
              </a:rPr>
              <a:t>Waveshaping</a:t>
            </a:r>
            <a:r>
              <a:rPr lang="en-US" sz="4400" b="0" i="0" u="none" strike="noStrike" cap="none" dirty="0">
                <a:solidFill>
                  <a:srgbClr val="C00000"/>
                </a:solidFill>
                <a:latin typeface="Calibri"/>
                <a:ea typeface="Calibri"/>
                <a:cs typeface="Calibri"/>
                <a:sym typeface="Calibri"/>
              </a:rPr>
              <a:t> Circuits</a:t>
            </a:r>
          </a:p>
        </p:txBody>
      </p:sp>
      <p:sp>
        <p:nvSpPr>
          <p:cNvPr id="716" name="Shape 716"/>
          <p:cNvSpPr txBox="1">
            <a:spLocks noGrp="1"/>
          </p:cNvSpPr>
          <p:nvPr>
            <p:ph idx="1"/>
          </p:nvPr>
        </p:nvSpPr>
        <p:spPr>
          <a:xfrm>
            <a:off x="457200" y="1295400"/>
            <a:ext cx="8229600" cy="4830763"/>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dk1"/>
              </a:buClr>
              <a:buSzPct val="101086"/>
              <a:buNone/>
            </a:pPr>
            <a:endParaRPr lang="en-US" sz="2325" b="0" i="0" u="none" strike="noStrike" cap="none" dirty="0" smtClean="0">
              <a:solidFill>
                <a:schemeClr val="dk1"/>
              </a:solidFill>
              <a:latin typeface="Calibri"/>
              <a:ea typeface="Calibri"/>
              <a:cs typeface="Calibri"/>
              <a:sym typeface="Calibri"/>
            </a:endParaRPr>
          </a:p>
          <a:p>
            <a:pPr marL="342900" marR="0" lvl="0" indent="-342900" algn="l" rtl="0">
              <a:lnSpc>
                <a:spcPct val="80000"/>
              </a:lnSpc>
              <a:spcBef>
                <a:spcPts val="0"/>
              </a:spcBef>
              <a:spcAft>
                <a:spcPts val="0"/>
              </a:spcAft>
              <a:buClr>
                <a:schemeClr val="dk1"/>
              </a:buClr>
              <a:buSzPct val="101086"/>
              <a:buFont typeface="Arial"/>
              <a:buChar char="•"/>
            </a:pPr>
            <a:r>
              <a:rPr lang="en-US" sz="2325" b="0" i="0" u="none" strike="noStrike" cap="none" dirty="0" err="1" smtClean="0">
                <a:solidFill>
                  <a:schemeClr val="dk1"/>
                </a:solidFill>
                <a:latin typeface="Calibri"/>
                <a:ea typeface="Calibri"/>
                <a:cs typeface="Calibri"/>
                <a:sym typeface="Calibri"/>
              </a:rPr>
              <a:t>Waveshaping</a:t>
            </a:r>
            <a:r>
              <a:rPr lang="en-US" sz="2325" b="0" i="0" u="none" strike="noStrike" cap="none" dirty="0" smtClean="0">
                <a:solidFill>
                  <a:schemeClr val="dk1"/>
                </a:solidFill>
                <a:latin typeface="Calibri"/>
                <a:ea typeface="Calibri"/>
                <a:cs typeface="Calibri"/>
                <a:sym typeface="Calibri"/>
              </a:rPr>
              <a:t> circuits are commonly used in digital computers and communications such as TV and FM receivers.</a:t>
            </a:r>
          </a:p>
          <a:p>
            <a:pPr marL="342900" marR="0" lvl="0" indent="-342900" algn="l" rtl="0">
              <a:lnSpc>
                <a:spcPct val="80000"/>
              </a:lnSpc>
              <a:spcBef>
                <a:spcPts val="0"/>
              </a:spcBef>
              <a:spcAft>
                <a:spcPts val="0"/>
              </a:spcAft>
              <a:buClr>
                <a:schemeClr val="dk1"/>
              </a:buClr>
              <a:buSzPct val="101086"/>
              <a:buFont typeface="Arial"/>
              <a:buChar char="•"/>
            </a:pPr>
            <a:r>
              <a:rPr lang="en-US" sz="2325" b="0" i="0" u="none" strike="noStrike" cap="none" dirty="0" smtClean="0">
                <a:solidFill>
                  <a:schemeClr val="dk1"/>
                </a:solidFill>
                <a:latin typeface="Calibri"/>
                <a:ea typeface="Calibri"/>
                <a:cs typeface="Calibri"/>
                <a:sym typeface="Calibri"/>
              </a:rPr>
              <a:t>It includes Clippers </a:t>
            </a:r>
            <a:r>
              <a:rPr lang="en-US" sz="2325" b="0" i="0" u="none" strike="noStrike" cap="none" dirty="0">
                <a:solidFill>
                  <a:schemeClr val="dk1"/>
                </a:solidFill>
                <a:latin typeface="Calibri"/>
                <a:ea typeface="Calibri"/>
                <a:cs typeface="Calibri"/>
                <a:sym typeface="Calibri"/>
              </a:rPr>
              <a:t>and Clampers</a:t>
            </a:r>
          </a:p>
          <a:p>
            <a:pPr marL="342900" marR="0" lvl="0" indent="-342900" algn="l" rtl="0">
              <a:lnSpc>
                <a:spcPct val="80000"/>
              </a:lnSpc>
              <a:spcBef>
                <a:spcPts val="465"/>
              </a:spcBef>
              <a:spcAft>
                <a:spcPts val="0"/>
              </a:spcAft>
              <a:buClr>
                <a:schemeClr val="dk1"/>
              </a:buClr>
              <a:buSzPct val="101086"/>
              <a:buFont typeface="Arial"/>
              <a:buNone/>
            </a:pPr>
            <a:endParaRPr sz="2325" b="0" i="0" u="none" strike="noStrike" cap="none" dirty="0">
              <a:solidFill>
                <a:schemeClr val="dk1"/>
              </a:solidFill>
              <a:latin typeface="Calibri"/>
              <a:ea typeface="Calibri"/>
              <a:cs typeface="Calibri"/>
              <a:sym typeface="Calibri"/>
            </a:endParaRPr>
          </a:p>
          <a:p>
            <a:pPr marL="342900" marR="0" lvl="0" indent="-342900" algn="l" rtl="0">
              <a:lnSpc>
                <a:spcPct val="80000"/>
              </a:lnSpc>
              <a:spcBef>
                <a:spcPts val="465"/>
              </a:spcBef>
              <a:spcAft>
                <a:spcPts val="0"/>
              </a:spcAft>
              <a:buClr>
                <a:schemeClr val="dk1"/>
              </a:buClr>
              <a:buSzPct val="101086"/>
              <a:buFont typeface="Arial"/>
              <a:buNone/>
            </a:pPr>
            <a:endParaRPr sz="2325" b="0" i="0" u="none" strike="noStrike" cap="none" dirty="0">
              <a:solidFill>
                <a:schemeClr val="dk1"/>
              </a:solidFill>
              <a:latin typeface="Calibri"/>
              <a:ea typeface="Calibri"/>
              <a:cs typeface="Calibri"/>
              <a:sym typeface="Calibri"/>
            </a:endParaRPr>
          </a:p>
          <a:p>
            <a:pPr marL="342900" marR="0" lvl="0" indent="-342900" algn="l" rtl="0">
              <a:lnSpc>
                <a:spcPct val="80000"/>
              </a:lnSpc>
              <a:spcBef>
                <a:spcPts val="465"/>
              </a:spcBef>
              <a:spcAft>
                <a:spcPts val="0"/>
              </a:spcAft>
              <a:buClr>
                <a:schemeClr val="dk1"/>
              </a:buClr>
              <a:buSzPct val="101086"/>
              <a:buFont typeface="Arial"/>
              <a:buNone/>
            </a:pPr>
            <a:endParaRPr sz="2325" b="0" i="0" u="none" strike="noStrike" cap="none" dirty="0">
              <a:solidFill>
                <a:schemeClr val="dk1"/>
              </a:solidFill>
              <a:latin typeface="Calibri"/>
              <a:ea typeface="Calibri"/>
              <a:cs typeface="Calibri"/>
              <a:sym typeface="Calibri"/>
            </a:endParaRPr>
          </a:p>
          <a:p>
            <a:pPr marL="342900" marR="0" lvl="0" indent="-342900" algn="l" rtl="0">
              <a:lnSpc>
                <a:spcPct val="80000"/>
              </a:lnSpc>
              <a:spcBef>
                <a:spcPts val="465"/>
              </a:spcBef>
              <a:spcAft>
                <a:spcPts val="0"/>
              </a:spcAft>
              <a:buClr>
                <a:schemeClr val="dk1"/>
              </a:buClr>
              <a:buSzPct val="101086"/>
              <a:buFont typeface="Arial"/>
              <a:buNone/>
            </a:pPr>
            <a:endParaRPr sz="2325" b="0" i="0" u="none" strike="noStrike" cap="none" dirty="0">
              <a:solidFill>
                <a:schemeClr val="dk1"/>
              </a:solidFill>
              <a:latin typeface="Calibri"/>
              <a:ea typeface="Calibri"/>
              <a:cs typeface="Calibri"/>
              <a:sym typeface="Calibri"/>
            </a:endParaRPr>
          </a:p>
          <a:p>
            <a:pPr marL="342900" marR="0" lvl="0" indent="-342900" algn="l" rtl="0">
              <a:lnSpc>
                <a:spcPct val="80000"/>
              </a:lnSpc>
              <a:spcBef>
                <a:spcPts val="465"/>
              </a:spcBef>
              <a:spcAft>
                <a:spcPts val="0"/>
              </a:spcAft>
              <a:buClr>
                <a:schemeClr val="dk1"/>
              </a:buClr>
              <a:buSzPct val="25000"/>
              <a:buFont typeface="Arial"/>
              <a:buNone/>
            </a:pPr>
            <a:endParaRPr sz="2325" b="0" i="0" u="none" strike="noStrike" cap="none" dirty="0">
              <a:solidFill>
                <a:schemeClr val="dk1"/>
              </a:solidFill>
              <a:latin typeface="Calibri"/>
              <a:ea typeface="Calibri"/>
              <a:cs typeface="Calibri"/>
              <a:sym typeface="Calibri"/>
            </a:endParaRPr>
          </a:p>
          <a:p>
            <a:pPr marL="342900" marR="0" lvl="0" indent="-342900" algn="l" rtl="0">
              <a:lnSpc>
                <a:spcPct val="80000"/>
              </a:lnSpc>
              <a:spcBef>
                <a:spcPts val="465"/>
              </a:spcBef>
              <a:spcAft>
                <a:spcPts val="0"/>
              </a:spcAft>
              <a:buClr>
                <a:schemeClr val="dk1"/>
              </a:buClr>
              <a:buSzPct val="101086"/>
              <a:buFont typeface="Arial"/>
              <a:buNone/>
            </a:pPr>
            <a:endParaRPr sz="2325" b="0" i="0" u="none" strike="noStrike" cap="none" dirty="0">
              <a:solidFill>
                <a:schemeClr val="dk1"/>
              </a:solidFill>
              <a:latin typeface="Calibri"/>
              <a:ea typeface="Calibri"/>
              <a:cs typeface="Calibri"/>
              <a:sym typeface="Calibri"/>
            </a:endParaRPr>
          </a:p>
          <a:p>
            <a:pPr marL="342900" marR="0" lvl="0" indent="-342900" algn="l" rtl="0">
              <a:lnSpc>
                <a:spcPct val="80000"/>
              </a:lnSpc>
              <a:spcBef>
                <a:spcPts val="465"/>
              </a:spcBef>
              <a:spcAft>
                <a:spcPts val="0"/>
              </a:spcAft>
              <a:buClr>
                <a:schemeClr val="dk1"/>
              </a:buClr>
              <a:buSzPct val="101086"/>
              <a:buFont typeface="Arial"/>
              <a:buChar char="•"/>
            </a:pPr>
            <a:r>
              <a:rPr lang="en-US" sz="2325" b="0" i="0" u="none" strike="noStrike" cap="none" dirty="0">
                <a:solidFill>
                  <a:schemeClr val="dk1"/>
                </a:solidFill>
                <a:latin typeface="Calibri"/>
                <a:ea typeface="Calibri"/>
                <a:cs typeface="Calibri"/>
                <a:sym typeface="Calibri"/>
              </a:rPr>
              <a:t>Circuit Protection by Amplitude Limitation.</a:t>
            </a:r>
          </a:p>
          <a:p>
            <a:pPr marL="342900" marR="0" lvl="0" indent="-342900" algn="l" rtl="0">
              <a:lnSpc>
                <a:spcPct val="80000"/>
              </a:lnSpc>
              <a:spcBef>
                <a:spcPts val="465"/>
              </a:spcBef>
              <a:spcAft>
                <a:spcPts val="0"/>
              </a:spcAft>
              <a:buClr>
                <a:schemeClr val="dk1"/>
              </a:buClr>
              <a:buSzPct val="101086"/>
              <a:buFont typeface="Arial"/>
              <a:buChar char="•"/>
            </a:pPr>
            <a:r>
              <a:rPr lang="en-US" sz="2325" b="0" i="0" u="none" strike="noStrike" cap="none" dirty="0" smtClean="0">
                <a:solidFill>
                  <a:schemeClr val="dk1"/>
                </a:solidFill>
                <a:latin typeface="Calibri"/>
                <a:ea typeface="Calibri"/>
                <a:cs typeface="Calibri"/>
                <a:sym typeface="Calibri"/>
              </a:rPr>
              <a:t>Removing </a:t>
            </a:r>
            <a:r>
              <a:rPr lang="en-US" sz="2325" b="0" i="0" u="none" strike="noStrike" cap="none" dirty="0">
                <a:solidFill>
                  <a:schemeClr val="dk1"/>
                </a:solidFill>
                <a:latin typeface="Calibri"/>
                <a:ea typeface="Calibri"/>
                <a:cs typeface="Calibri"/>
                <a:sym typeface="Calibri"/>
              </a:rPr>
              <a:t>distortions by level shifting</a:t>
            </a:r>
            <a:r>
              <a:rPr lang="en-US" sz="2325" b="0" i="0" u="none" strike="noStrike" cap="none" dirty="0" smtClean="0">
                <a:solidFill>
                  <a:schemeClr val="dk1"/>
                </a:solidFill>
                <a:latin typeface="Calibri"/>
                <a:ea typeface="Calibri"/>
                <a:cs typeface="Calibri"/>
                <a:sym typeface="Calibri"/>
              </a:rPr>
              <a:t>.</a:t>
            </a:r>
            <a:endParaRPr lang="en-US" sz="2325" b="0" i="0" u="none" strike="noStrike" cap="none" dirty="0">
              <a:solidFill>
                <a:schemeClr val="dk1"/>
              </a:solidFill>
              <a:latin typeface="Calibri"/>
              <a:ea typeface="Calibri"/>
              <a:cs typeface="Calibri"/>
              <a:sym typeface="Calibri"/>
            </a:endParaRPr>
          </a:p>
        </p:txBody>
      </p:sp>
      <p:sp>
        <p:nvSpPr>
          <p:cNvPr id="719" name="Shape 719"/>
          <p:cNvSpPr txBox="1">
            <a:spLocks noGrp="1"/>
          </p:cNvSpPr>
          <p:nvPr>
            <p:ph type="dt" sz="half" idx="10"/>
          </p:nvPr>
        </p:nvSpPr>
        <p:spPr>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8CF8114F-529C-4C12-B8AF-D5B610325982}" type="datetime1">
              <a:rPr lang="en-US" sz="1600" b="1" smtClean="0">
                <a:solidFill>
                  <a:schemeClr val="dk1"/>
                </a:solidFill>
                <a:latin typeface="Calibri"/>
                <a:sym typeface="Calibri"/>
              </a:rPr>
              <a:pPr marL="0" marR="0" lvl="0" indent="0" algn="l" rtl="0">
                <a:spcBef>
                  <a:spcPts val="0"/>
                </a:spcBef>
                <a:buSzPct val="25000"/>
                <a:buNone/>
              </a:pPr>
              <a:t>06/10/2022</a:t>
            </a:fld>
            <a:endParaRPr lang="en-US" sz="1600" b="1">
              <a:solidFill>
                <a:schemeClr val="dk1"/>
              </a:solidFill>
              <a:latin typeface="Calibri"/>
              <a:ea typeface="Calibri"/>
              <a:cs typeface="Calibri"/>
              <a:sym typeface="Calibri"/>
            </a:endParaRPr>
          </a:p>
        </p:txBody>
      </p:sp>
      <p:sp>
        <p:nvSpPr>
          <p:cNvPr id="721" name="Shape 721"/>
          <p:cNvSpPr txBox="1">
            <a:spLocks noGrp="1"/>
          </p:cNvSpPr>
          <p:nvPr>
            <p:ph type="sldNum" sz="quarter"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600" b="1">
                <a:solidFill>
                  <a:schemeClr val="dk1"/>
                </a:solidFill>
                <a:latin typeface="Calibri"/>
                <a:ea typeface="Calibri"/>
                <a:cs typeface="Calibri"/>
                <a:sym typeface="Calibri"/>
              </a:rPr>
              <a:pPr marL="0" marR="0" lvl="0" indent="0" algn="r" rtl="0">
                <a:spcBef>
                  <a:spcPts val="0"/>
                </a:spcBef>
                <a:buSzPct val="25000"/>
                <a:buNone/>
              </a:pPr>
              <a:t>77</a:t>
            </a:fld>
            <a:endParaRPr lang="en-US" sz="1600" b="1">
              <a:solidFill>
                <a:schemeClr val="dk1"/>
              </a:solidFill>
              <a:latin typeface="Calibri"/>
              <a:ea typeface="Calibri"/>
              <a:cs typeface="Calibri"/>
              <a:sym typeface="Calibri"/>
            </a:endParaRPr>
          </a:p>
        </p:txBody>
      </p:sp>
      <p:pic>
        <p:nvPicPr>
          <p:cNvPr id="717" name="Shape 717"/>
          <p:cNvPicPr preferRelativeResize="0"/>
          <p:nvPr/>
        </p:nvPicPr>
        <p:blipFill rotWithShape="1">
          <a:blip r:embed="rId3">
            <a:alphaModFix/>
          </a:blip>
          <a:srcRect/>
          <a:stretch/>
        </p:blipFill>
        <p:spPr>
          <a:xfrm>
            <a:off x="1023938" y="2590800"/>
            <a:ext cx="3133724" cy="1666875"/>
          </a:xfrm>
          <a:prstGeom prst="rect">
            <a:avLst/>
          </a:prstGeom>
          <a:noFill/>
          <a:ln>
            <a:noFill/>
          </a:ln>
        </p:spPr>
      </p:pic>
      <p:pic>
        <p:nvPicPr>
          <p:cNvPr id="718" name="Shape 718"/>
          <p:cNvPicPr preferRelativeResize="0"/>
          <p:nvPr/>
        </p:nvPicPr>
        <p:blipFill rotWithShape="1">
          <a:blip r:embed="rId4">
            <a:alphaModFix/>
          </a:blip>
          <a:srcRect/>
          <a:stretch/>
        </p:blipFill>
        <p:spPr>
          <a:xfrm>
            <a:off x="4752109" y="2438400"/>
            <a:ext cx="2666999" cy="1990724"/>
          </a:xfrm>
          <a:prstGeom prst="rect">
            <a:avLst/>
          </a:prstGeom>
          <a:noFill/>
          <a:ln>
            <a:noFill/>
          </a:ln>
        </p:spPr>
      </p:pic>
    </p:spTree>
    <p:extLst>
      <p:ext uri="{BB962C8B-B14F-4D97-AF65-F5344CB8AC3E}">
        <p14:creationId xmlns:p14="http://schemas.microsoft.com/office/powerpoint/2010/main" val="4760805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229600" cy="4525963"/>
          </a:xfrm>
        </p:spPr>
        <p:txBody>
          <a:bodyPr/>
          <a:lstStyle/>
          <a:p>
            <a:pPr algn="just"/>
            <a:r>
              <a:rPr lang="en-US" b="1" dirty="0"/>
              <a:t>Wave shaping circuits</a:t>
            </a:r>
            <a:r>
              <a:rPr lang="en-US" dirty="0"/>
              <a:t> are the electronic circuits, which produce the desired shape at the output from the applied input wave form. These circuits perform two functions −</a:t>
            </a:r>
          </a:p>
          <a:p>
            <a:pPr algn="just"/>
            <a:r>
              <a:rPr lang="en-US" dirty="0"/>
              <a:t>Attenuate the applied wave</a:t>
            </a:r>
          </a:p>
          <a:p>
            <a:pPr algn="just"/>
            <a:r>
              <a:rPr lang="en-US" dirty="0"/>
              <a:t>Alter the dc level of the applied wave.</a:t>
            </a:r>
          </a:p>
          <a:p>
            <a:pPr algn="just"/>
            <a:r>
              <a:rPr lang="en-US" dirty="0"/>
              <a:t>There are two types of wave shaping circuits: </a:t>
            </a:r>
            <a:r>
              <a:rPr lang="en-US" b="1" dirty="0"/>
              <a:t>Clippers</a:t>
            </a:r>
            <a:r>
              <a:rPr lang="en-US" dirty="0"/>
              <a:t> and </a:t>
            </a:r>
            <a:r>
              <a:rPr lang="en-US" b="1" dirty="0"/>
              <a:t>Clampers</a:t>
            </a:r>
            <a:r>
              <a:rPr lang="en-US" dirty="0"/>
              <a:t>.</a:t>
            </a:r>
          </a:p>
          <a:p>
            <a:endParaRPr lang="en-US" dirty="0"/>
          </a:p>
        </p:txBody>
      </p:sp>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78</a:t>
            </a:fld>
            <a:endParaRPr lang="en-US"/>
          </a:p>
        </p:txBody>
      </p:sp>
    </p:spTree>
    <p:extLst>
      <p:ext uri="{BB962C8B-B14F-4D97-AF65-F5344CB8AC3E}">
        <p14:creationId xmlns:p14="http://schemas.microsoft.com/office/powerpoint/2010/main" val="300728872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229600" cy="4525963"/>
          </a:xfrm>
        </p:spPr>
        <p:txBody>
          <a:bodyPr/>
          <a:lstStyle/>
          <a:p>
            <a:pPr algn="just"/>
            <a:r>
              <a:rPr lang="en-US" dirty="0"/>
              <a:t>The main advantage of clippers is that they eliminate the unwanted noise present in the amplitude of an </a:t>
            </a:r>
            <a:r>
              <a:rPr lang="en-US" dirty="0" smtClean="0"/>
              <a:t>ac </a:t>
            </a:r>
            <a:r>
              <a:rPr lang="en-US" dirty="0"/>
              <a:t>signal</a:t>
            </a:r>
            <a:r>
              <a:rPr lang="en-US" dirty="0" smtClean="0"/>
              <a:t>.</a:t>
            </a:r>
          </a:p>
          <a:p>
            <a:pPr algn="just"/>
            <a:r>
              <a:rPr lang="en-US" dirty="0"/>
              <a:t>Clippers can be classified into the following two types based on the clipping portion of the input.</a:t>
            </a:r>
          </a:p>
          <a:p>
            <a:pPr algn="just"/>
            <a:r>
              <a:rPr lang="en-US" dirty="0"/>
              <a:t>Positive Clipper</a:t>
            </a:r>
          </a:p>
          <a:p>
            <a:pPr algn="just"/>
            <a:r>
              <a:rPr lang="en-US" dirty="0"/>
              <a:t>Negative Clipper</a:t>
            </a:r>
          </a:p>
          <a:p>
            <a:endParaRPr lang="en-US" dirty="0"/>
          </a:p>
        </p:txBody>
      </p:sp>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79</a:t>
            </a:fld>
            <a:endParaRPr lang="en-US"/>
          </a:p>
        </p:txBody>
      </p:sp>
    </p:spTree>
    <p:extLst>
      <p:ext uri="{BB962C8B-B14F-4D97-AF65-F5344CB8AC3E}">
        <p14:creationId xmlns:p14="http://schemas.microsoft.com/office/powerpoint/2010/main" val="8700097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831" y="0"/>
            <a:ext cx="7821169" cy="520021"/>
          </a:xfrm>
        </p:spPr>
        <p:txBody>
          <a:bodyPr>
            <a:normAutofit fontScale="90000"/>
          </a:bodyPr>
          <a:lstStyle/>
          <a:p>
            <a:r>
              <a:rPr lang="en-US" sz="3200" dirty="0" smtClean="0"/>
              <a:t>    Comparator</a:t>
            </a:r>
            <a:endParaRPr lang="en-US" sz="3200" dirty="0"/>
          </a:p>
        </p:txBody>
      </p:sp>
      <p:sp>
        <p:nvSpPr>
          <p:cNvPr id="7" name="Rectangle 1"/>
          <p:cNvSpPr>
            <a:spLocks noGrp="1" noChangeArrowheads="1"/>
          </p:cNvSpPr>
          <p:nvPr>
            <p:ph idx="1"/>
          </p:nvPr>
        </p:nvSpPr>
        <p:spPr bwMode="auto">
          <a:xfrm>
            <a:off x="560831" y="718221"/>
            <a:ext cx="8125969" cy="621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t>An </a:t>
            </a:r>
            <a:r>
              <a:rPr lang="en-US" altLang="en-US" dirty="0"/>
              <a:t>analog comparator </a:t>
            </a:r>
            <a:r>
              <a:rPr lang="en-US" altLang="en-US" dirty="0" smtClean="0"/>
              <a:t>has </a:t>
            </a:r>
            <a:r>
              <a:rPr lang="en-US" altLang="en-US" dirty="0"/>
              <a:t>two inputs one is usually a constant reference voltage VR and other is a  </a:t>
            </a:r>
            <a:r>
              <a:rPr lang="en-US" altLang="en-US" dirty="0" smtClean="0"/>
              <a:t> </a:t>
            </a:r>
            <a:r>
              <a:rPr lang="en-US" altLang="en-US" dirty="0"/>
              <a:t>time varying signal vi and one output VO.</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t>				Figure </a:t>
            </a:r>
            <a:r>
              <a:rPr lang="en-US" altLang="en-US" dirty="0"/>
              <a:t>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Slide Number Placeholder 5"/>
          <p:cNvSpPr>
            <a:spLocks noGrp="1"/>
          </p:cNvSpPr>
          <p:nvPr>
            <p:ph type="sldNum" sz="quarter" idx="12"/>
          </p:nvPr>
        </p:nvSpPr>
        <p:spPr/>
        <p:txBody>
          <a:bodyPr/>
          <a:lstStyle/>
          <a:p>
            <a:pPr>
              <a:defRPr/>
            </a:pPr>
            <a:fld id="{4E3BD9CB-D500-4424-ABE4-805D2A0068AA}" type="slidenum">
              <a:rPr lang="en-US" smtClean="0"/>
              <a:pPr>
                <a:defRPr/>
              </a:pPr>
              <a:t>8</a:t>
            </a:fld>
            <a:endParaRPr lang="en-US"/>
          </a:p>
        </p:txBody>
      </p:sp>
      <p:pic>
        <p:nvPicPr>
          <p:cNvPr id="8" name="Picture 7"/>
          <p:cNvPicPr>
            <a:picLocks noChangeAspect="1"/>
          </p:cNvPicPr>
          <p:nvPr/>
        </p:nvPicPr>
        <p:blipFill>
          <a:blip r:embed="rId3"/>
          <a:stretch>
            <a:fillRect/>
          </a:stretch>
        </p:blipFill>
        <p:spPr>
          <a:xfrm>
            <a:off x="2743200" y="2195947"/>
            <a:ext cx="4114800" cy="3866103"/>
          </a:xfrm>
          <a:prstGeom prst="rect">
            <a:avLst/>
          </a:prstGeom>
        </p:spPr>
      </p:pic>
    </p:spTree>
    <p:extLst>
      <p:ext uri="{BB962C8B-B14F-4D97-AF65-F5344CB8AC3E}">
        <p14:creationId xmlns:p14="http://schemas.microsoft.com/office/powerpoint/2010/main" val="349186285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Shape 726"/>
          <p:cNvSpPr txBox="1">
            <a:spLocks noGrp="1"/>
          </p:cNvSpPr>
          <p:nvPr>
            <p:ph type="title"/>
          </p:nvPr>
        </p:nvSpPr>
        <p:spPr>
          <a:xfrm>
            <a:off x="180976" y="-17172"/>
            <a:ext cx="8886824" cy="648572"/>
          </a:xfrm>
          <a:prstGeom prst="rect">
            <a:avLst/>
          </a:prstGeom>
          <a:noFill/>
          <a:ln>
            <a:noFill/>
          </a:ln>
        </p:spPr>
        <p:txBody>
          <a:bodyPr lIns="91425" tIns="45700" rIns="91425" bIns="45700" anchor="ctr" anchorCtr="0">
            <a:noAutofit/>
          </a:bodyPr>
          <a:lstStyle/>
          <a:p>
            <a:pPr marL="0" marR="0" lvl="0" indent="0" algn="ctr" rtl="0">
              <a:spcBef>
                <a:spcPts val="0"/>
              </a:spcBef>
              <a:buClr>
                <a:srgbClr val="C00000"/>
              </a:buClr>
              <a:buSzPct val="25000"/>
              <a:buFont typeface="Calibri"/>
              <a:buNone/>
            </a:pPr>
            <a:r>
              <a:rPr lang="en-US" sz="4400" b="0" i="0" u="none" strike="noStrike" cap="none" dirty="0" smtClean="0">
                <a:solidFill>
                  <a:srgbClr val="C00000"/>
                </a:solidFill>
                <a:latin typeface="Calibri"/>
                <a:ea typeface="Calibri"/>
                <a:cs typeface="Calibri"/>
                <a:sym typeface="Calibri"/>
              </a:rPr>
              <a:t>Positive Clippers(Removes +</a:t>
            </a:r>
            <a:r>
              <a:rPr lang="en-US" dirty="0" err="1">
                <a:solidFill>
                  <a:srgbClr val="C00000"/>
                </a:solidFill>
                <a:latin typeface="Calibri"/>
                <a:ea typeface="Calibri"/>
                <a:cs typeface="Calibri"/>
                <a:sym typeface="Calibri"/>
              </a:rPr>
              <a:t>v</a:t>
            </a:r>
            <a:r>
              <a:rPr lang="en-US" sz="4400" b="0" i="0" u="none" strike="noStrike" cap="none" dirty="0" err="1" smtClean="0">
                <a:solidFill>
                  <a:srgbClr val="C00000"/>
                </a:solidFill>
                <a:latin typeface="Calibri"/>
                <a:ea typeface="Calibri"/>
                <a:cs typeface="Calibri"/>
                <a:sym typeface="Calibri"/>
              </a:rPr>
              <a:t>e</a:t>
            </a:r>
            <a:r>
              <a:rPr lang="en-US" sz="4400" b="0" i="0" u="none" strike="noStrike" cap="none" dirty="0" smtClean="0">
                <a:solidFill>
                  <a:srgbClr val="C00000"/>
                </a:solidFill>
                <a:latin typeface="Calibri"/>
                <a:ea typeface="Calibri"/>
                <a:cs typeface="Calibri"/>
                <a:sym typeface="Calibri"/>
              </a:rPr>
              <a:t> peaks)</a:t>
            </a:r>
            <a:endParaRPr lang="en-US" sz="4400" b="0" i="0" u="none" strike="noStrike" cap="none" dirty="0">
              <a:solidFill>
                <a:srgbClr val="C00000"/>
              </a:solidFill>
              <a:latin typeface="Calibri"/>
              <a:ea typeface="Calibri"/>
              <a:cs typeface="Calibri"/>
              <a:sym typeface="Calibri"/>
            </a:endParaRPr>
          </a:p>
        </p:txBody>
      </p:sp>
      <p:sp>
        <p:nvSpPr>
          <p:cNvPr id="731" name="Shape 731"/>
          <p:cNvSpPr txBox="1">
            <a:spLocks noGrp="1"/>
          </p:cNvSpPr>
          <p:nvPr>
            <p:ph type="dt" sz="half" idx="10"/>
          </p:nvPr>
        </p:nvSpPr>
        <p:spPr>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961E58F-DE1D-4514-8671-A0D7150F5E5C}" type="datetime1">
              <a:rPr lang="en-US" sz="1600" b="1" smtClean="0">
                <a:solidFill>
                  <a:schemeClr val="dk1"/>
                </a:solidFill>
                <a:latin typeface="Calibri"/>
                <a:sym typeface="Calibri"/>
              </a:rPr>
              <a:pPr marL="0" marR="0" lvl="0" indent="0" algn="l" rtl="0">
                <a:spcBef>
                  <a:spcPts val="0"/>
                </a:spcBef>
                <a:buSzPct val="25000"/>
                <a:buNone/>
              </a:pPr>
              <a:t>06/10/2022</a:t>
            </a:fld>
            <a:endParaRPr lang="en-US" sz="1600" b="1">
              <a:solidFill>
                <a:schemeClr val="dk1"/>
              </a:solidFill>
              <a:latin typeface="Calibri"/>
              <a:ea typeface="Calibri"/>
              <a:cs typeface="Calibri"/>
              <a:sym typeface="Calibri"/>
            </a:endParaRPr>
          </a:p>
        </p:txBody>
      </p:sp>
      <p:sp>
        <p:nvSpPr>
          <p:cNvPr id="733" name="Shape 733"/>
          <p:cNvSpPr txBox="1">
            <a:spLocks noGrp="1"/>
          </p:cNvSpPr>
          <p:nvPr>
            <p:ph type="sldNum" sz="quarter"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600" b="1">
                <a:solidFill>
                  <a:schemeClr val="dk1"/>
                </a:solidFill>
                <a:latin typeface="Calibri"/>
                <a:ea typeface="Calibri"/>
                <a:cs typeface="Calibri"/>
                <a:sym typeface="Calibri"/>
              </a:rPr>
              <a:pPr marL="0" marR="0" lvl="0" indent="0" algn="r" rtl="0">
                <a:spcBef>
                  <a:spcPts val="0"/>
                </a:spcBef>
                <a:buSzPct val="25000"/>
                <a:buNone/>
              </a:pPr>
              <a:t>80</a:t>
            </a:fld>
            <a:endParaRPr lang="en-US" sz="1600" b="1">
              <a:solidFill>
                <a:schemeClr val="dk1"/>
              </a:solidFill>
              <a:latin typeface="Calibri"/>
              <a:ea typeface="Calibri"/>
              <a:cs typeface="Calibri"/>
              <a:sym typeface="Calibri"/>
            </a:endParaRPr>
          </a:p>
        </p:txBody>
      </p:sp>
      <p:pic>
        <p:nvPicPr>
          <p:cNvPr id="728" name="Shape 728"/>
          <p:cNvPicPr preferRelativeResize="0"/>
          <p:nvPr/>
        </p:nvPicPr>
        <p:blipFill rotWithShape="1">
          <a:blip r:embed="rId3">
            <a:alphaModFix/>
          </a:blip>
          <a:srcRect/>
          <a:stretch/>
        </p:blipFill>
        <p:spPr>
          <a:xfrm>
            <a:off x="180975" y="2869335"/>
            <a:ext cx="3305174" cy="3514724"/>
          </a:xfrm>
          <a:prstGeom prst="rect">
            <a:avLst/>
          </a:prstGeom>
          <a:noFill/>
          <a:ln>
            <a:noFill/>
          </a:ln>
        </p:spPr>
      </p:pic>
      <p:pic>
        <p:nvPicPr>
          <p:cNvPr id="729" name="Shape 729"/>
          <p:cNvPicPr preferRelativeResize="0"/>
          <p:nvPr/>
        </p:nvPicPr>
        <p:blipFill rotWithShape="1">
          <a:blip r:embed="rId4">
            <a:alphaModFix/>
          </a:blip>
          <a:srcRect/>
          <a:stretch/>
        </p:blipFill>
        <p:spPr>
          <a:xfrm>
            <a:off x="5327073" y="3073401"/>
            <a:ext cx="3476624" cy="3648074"/>
          </a:xfrm>
          <a:prstGeom prst="rect">
            <a:avLst/>
          </a:prstGeom>
          <a:noFill/>
          <a:ln>
            <a:noFill/>
          </a:ln>
        </p:spPr>
      </p:pic>
      <p:pic>
        <p:nvPicPr>
          <p:cNvPr id="2" name="Picture 1"/>
          <p:cNvPicPr>
            <a:picLocks noChangeAspect="1"/>
          </p:cNvPicPr>
          <p:nvPr/>
        </p:nvPicPr>
        <p:blipFill>
          <a:blip r:embed="rId5"/>
          <a:stretch>
            <a:fillRect/>
          </a:stretch>
        </p:blipFill>
        <p:spPr>
          <a:xfrm>
            <a:off x="2705100" y="625390"/>
            <a:ext cx="3403022" cy="2790478"/>
          </a:xfrm>
          <a:prstGeom prst="rect">
            <a:avLst/>
          </a:prstGeom>
        </p:spPr>
      </p:pic>
    </p:spTree>
    <p:extLst>
      <p:ext uri="{BB962C8B-B14F-4D97-AF65-F5344CB8AC3E}">
        <p14:creationId xmlns:p14="http://schemas.microsoft.com/office/powerpoint/2010/main" val="281469546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Clipper</a:t>
            </a:r>
            <a:endParaRPr lang="en-US" dirty="0"/>
          </a:p>
        </p:txBody>
      </p:sp>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81</a:t>
            </a:fld>
            <a:endParaRPr lang="en-US"/>
          </a:p>
        </p:txBody>
      </p:sp>
      <p:pic>
        <p:nvPicPr>
          <p:cNvPr id="7170" name="Picture 2" descr="Negative Clip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0912" y="1417638"/>
            <a:ext cx="3584575" cy="29931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38200" y="1905000"/>
            <a:ext cx="3328925" cy="523220"/>
          </a:xfrm>
          <a:prstGeom prst="rect">
            <a:avLst/>
          </a:prstGeom>
          <a:noFill/>
        </p:spPr>
        <p:txBody>
          <a:bodyPr wrap="none" rtlCol="0">
            <a:spAutoFit/>
          </a:bodyPr>
          <a:lstStyle/>
          <a:p>
            <a:r>
              <a:rPr lang="en-US" sz="2800" dirty="0" smtClean="0"/>
              <a:t>Draw the waveforms</a:t>
            </a:r>
            <a:endParaRPr lang="en-US" sz="2800" dirty="0"/>
          </a:p>
        </p:txBody>
      </p:sp>
    </p:spTree>
    <p:extLst>
      <p:ext uri="{BB962C8B-B14F-4D97-AF65-F5344CB8AC3E}">
        <p14:creationId xmlns:p14="http://schemas.microsoft.com/office/powerpoint/2010/main" val="204454251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Shape 738"/>
          <p:cNvSpPr txBox="1">
            <a:spLocks noGrp="1"/>
          </p:cNvSpPr>
          <p:nvPr>
            <p:ph type="title"/>
          </p:nvPr>
        </p:nvSpPr>
        <p:spPr>
          <a:xfrm>
            <a:off x="152400" y="57136"/>
            <a:ext cx="8229600" cy="723795"/>
          </a:xfrm>
          <a:prstGeom prst="rect">
            <a:avLst/>
          </a:prstGeom>
          <a:noFill/>
          <a:ln>
            <a:noFill/>
          </a:ln>
        </p:spPr>
        <p:txBody>
          <a:bodyPr lIns="91425" tIns="45700" rIns="91425" bIns="45700" anchor="ctr" anchorCtr="0">
            <a:noAutofit/>
          </a:bodyPr>
          <a:lstStyle/>
          <a:p>
            <a:pPr marL="0" marR="0" lvl="0" indent="0" algn="ctr" rtl="0">
              <a:spcBef>
                <a:spcPts val="0"/>
              </a:spcBef>
              <a:buClr>
                <a:srgbClr val="C00000"/>
              </a:buClr>
              <a:buSzPct val="25000"/>
              <a:buFont typeface="Calibri"/>
              <a:buNone/>
            </a:pPr>
            <a:r>
              <a:rPr lang="en-US" sz="4400" b="0" i="0" u="none" strike="noStrike" cap="none" dirty="0">
                <a:solidFill>
                  <a:srgbClr val="C00000"/>
                </a:solidFill>
                <a:latin typeface="Calibri"/>
                <a:ea typeface="Calibri"/>
                <a:cs typeface="Calibri"/>
                <a:sym typeface="Calibri"/>
              </a:rPr>
              <a:t>Clampers</a:t>
            </a:r>
          </a:p>
        </p:txBody>
      </p:sp>
      <p:sp>
        <p:nvSpPr>
          <p:cNvPr id="740" name="Shape 740"/>
          <p:cNvSpPr txBox="1">
            <a:spLocks noGrp="1"/>
          </p:cNvSpPr>
          <p:nvPr>
            <p:ph type="dt" sz="half" idx="10"/>
          </p:nvPr>
        </p:nvSpPr>
        <p:spPr>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6675BC1B-18EB-417C-9ECD-D23299496B29}" type="datetime1">
              <a:rPr lang="en-US" sz="1600" b="1" smtClean="0">
                <a:solidFill>
                  <a:schemeClr val="dk1"/>
                </a:solidFill>
                <a:latin typeface="Calibri"/>
                <a:sym typeface="Calibri"/>
              </a:rPr>
              <a:pPr marL="0" marR="0" lvl="0" indent="0" algn="l" rtl="0">
                <a:spcBef>
                  <a:spcPts val="0"/>
                </a:spcBef>
                <a:buSzPct val="25000"/>
                <a:buNone/>
              </a:pPr>
              <a:t>06/10/2022</a:t>
            </a:fld>
            <a:endParaRPr lang="en-US" sz="1600" b="1">
              <a:solidFill>
                <a:schemeClr val="dk1"/>
              </a:solidFill>
              <a:latin typeface="Calibri"/>
              <a:ea typeface="Calibri"/>
              <a:cs typeface="Calibri"/>
              <a:sym typeface="Calibri"/>
            </a:endParaRPr>
          </a:p>
        </p:txBody>
      </p:sp>
      <p:sp>
        <p:nvSpPr>
          <p:cNvPr id="742" name="Shape 742"/>
          <p:cNvSpPr txBox="1">
            <a:spLocks noGrp="1"/>
          </p:cNvSpPr>
          <p:nvPr>
            <p:ph type="sldNum" sz="quarter"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600" b="1">
                <a:solidFill>
                  <a:schemeClr val="dk1"/>
                </a:solidFill>
                <a:latin typeface="Calibri"/>
                <a:ea typeface="Calibri"/>
                <a:cs typeface="Calibri"/>
                <a:sym typeface="Calibri"/>
              </a:rPr>
              <a:pPr marL="0" marR="0" lvl="0" indent="0" algn="r" rtl="0">
                <a:spcBef>
                  <a:spcPts val="0"/>
                </a:spcBef>
                <a:buSzPct val="25000"/>
                <a:buNone/>
              </a:pPr>
              <a:t>82</a:t>
            </a:fld>
            <a:endParaRPr lang="en-US" sz="1600" b="1">
              <a:solidFill>
                <a:schemeClr val="dk1"/>
              </a:solidFill>
              <a:latin typeface="Calibri"/>
              <a:ea typeface="Calibri"/>
              <a:cs typeface="Calibri"/>
              <a:sym typeface="Calibri"/>
            </a:endParaRPr>
          </a:p>
        </p:txBody>
      </p:sp>
      <p:sp>
        <p:nvSpPr>
          <p:cNvPr id="2" name="TextBox 1"/>
          <p:cNvSpPr txBox="1"/>
          <p:nvPr/>
        </p:nvSpPr>
        <p:spPr>
          <a:xfrm>
            <a:off x="0" y="750913"/>
            <a:ext cx="3854132" cy="1938992"/>
          </a:xfrm>
          <a:prstGeom prst="rect">
            <a:avLst/>
          </a:prstGeom>
          <a:noFill/>
        </p:spPr>
        <p:txBody>
          <a:bodyPr wrap="none" rtlCol="0">
            <a:spAutoFit/>
          </a:bodyPr>
          <a:lstStyle/>
          <a:p>
            <a:r>
              <a:rPr lang="en-US" sz="2400" dirty="0" smtClean="0"/>
              <a:t>It adds a desired DC level to</a:t>
            </a:r>
          </a:p>
          <a:p>
            <a:r>
              <a:rPr lang="en-US" sz="2400" dirty="0" smtClean="0"/>
              <a:t>the ac input signal</a:t>
            </a:r>
          </a:p>
          <a:p>
            <a:pPr marL="342900" indent="-342900">
              <a:buFont typeface="Arial" pitchFamily="34" charset="0"/>
              <a:buChar char="•"/>
            </a:pPr>
            <a:r>
              <a:rPr lang="en-US" sz="2400" dirty="0"/>
              <a:t>Positive Clamper</a:t>
            </a:r>
          </a:p>
          <a:p>
            <a:pPr marL="342900" indent="-342900">
              <a:buFont typeface="Arial" pitchFamily="34" charset="0"/>
              <a:buChar char="•"/>
            </a:pPr>
            <a:r>
              <a:rPr lang="en-US" sz="2400" dirty="0"/>
              <a:t>Negative Clamper</a:t>
            </a:r>
          </a:p>
          <a:p>
            <a:endParaRPr lang="en-US" sz="2400" dirty="0"/>
          </a:p>
        </p:txBody>
      </p:sp>
      <p:sp>
        <p:nvSpPr>
          <p:cNvPr id="3" name="TextBox 2"/>
          <p:cNvSpPr txBox="1"/>
          <p:nvPr/>
        </p:nvSpPr>
        <p:spPr>
          <a:xfrm>
            <a:off x="4267200" y="5867400"/>
            <a:ext cx="2544864" cy="800219"/>
          </a:xfrm>
          <a:prstGeom prst="rect">
            <a:avLst/>
          </a:prstGeom>
          <a:noFill/>
        </p:spPr>
        <p:txBody>
          <a:bodyPr wrap="none" rtlCol="0">
            <a:spAutoFit/>
          </a:bodyPr>
          <a:lstStyle/>
          <a:p>
            <a:r>
              <a:rPr lang="en-US" sz="2800" b="1" dirty="0" smtClean="0">
                <a:solidFill>
                  <a:srgbClr val="C00000"/>
                </a:solidFill>
              </a:rPr>
              <a:t>Peak </a:t>
            </a:r>
            <a:r>
              <a:rPr lang="en-US" sz="2800" b="1" dirty="0">
                <a:solidFill>
                  <a:srgbClr val="C00000"/>
                </a:solidFill>
              </a:rPr>
              <a:t>Clamper</a:t>
            </a:r>
          </a:p>
          <a:p>
            <a:endParaRPr lang="en-US" dirty="0"/>
          </a:p>
        </p:txBody>
      </p:sp>
      <p:pic>
        <p:nvPicPr>
          <p:cNvPr id="5" name="Picture 4"/>
          <p:cNvPicPr>
            <a:picLocks noChangeAspect="1"/>
          </p:cNvPicPr>
          <p:nvPr/>
        </p:nvPicPr>
        <p:blipFill>
          <a:blip r:embed="rId3"/>
          <a:stretch>
            <a:fillRect/>
          </a:stretch>
        </p:blipFill>
        <p:spPr>
          <a:xfrm>
            <a:off x="3352800" y="1311386"/>
            <a:ext cx="5791200" cy="4556014"/>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2795040" y="714240"/>
              <a:ext cx="2804400" cy="3759840"/>
            </p14:xfrm>
          </p:contentPart>
        </mc:Choice>
        <mc:Fallback xmlns="">
          <p:pic>
            <p:nvPicPr>
              <p:cNvPr id="4" name="Ink 3"/>
              <p:cNvPicPr/>
              <p:nvPr/>
            </p:nvPicPr>
            <p:blipFill>
              <a:blip r:embed="rId5"/>
              <a:stretch>
                <a:fillRect/>
              </a:stretch>
            </p:blipFill>
            <p:spPr>
              <a:xfrm>
                <a:off x="2785680" y="704880"/>
                <a:ext cx="2823120" cy="3778560"/>
              </a:xfrm>
              <a:prstGeom prst="rect">
                <a:avLst/>
              </a:prstGeom>
            </p:spPr>
          </p:pic>
        </mc:Fallback>
      </mc:AlternateContent>
    </p:spTree>
    <p:extLst>
      <p:ext uri="{BB962C8B-B14F-4D97-AF65-F5344CB8AC3E}">
        <p14:creationId xmlns:p14="http://schemas.microsoft.com/office/powerpoint/2010/main" val="263307129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83</a:t>
            </a:fld>
            <a:endParaRPr lang="en-US"/>
          </a:p>
        </p:txBody>
      </p:sp>
      <mc:AlternateContent xmlns:mc="http://schemas.openxmlformats.org/markup-compatibility/2006" xmlns:a14="http://schemas.microsoft.com/office/drawing/2010/main">
        <mc:Choice Requires="a14">
          <p:sp>
            <p:nvSpPr>
              <p:cNvPr id="6" name="TextBox 5"/>
              <p:cNvSpPr txBox="1"/>
              <p:nvPr/>
            </p:nvSpPr>
            <p:spPr>
              <a:xfrm>
                <a:off x="609600" y="355600"/>
                <a:ext cx="8625646" cy="1229952"/>
              </a:xfrm>
              <a:prstGeom prst="rect">
                <a:avLst/>
              </a:prstGeom>
              <a:noFill/>
            </p:spPr>
            <p:txBody>
              <a:bodyPr wrap="square" rtlCol="0">
                <a:spAutoFit/>
              </a:bodyPr>
              <a:lstStyle/>
              <a:p>
                <a:r>
                  <a:rPr lang="en-US" sz="2400" dirty="0" smtClean="0"/>
                  <a:t>Assuming Vin = 0, Op Amp output is positive, diode D is forward biased, Circuit works as voltage follower,</a:t>
                </a:r>
              </a:p>
              <a:p>
                <a14:m>
                  <m:oMath xmlns:m="http://schemas.openxmlformats.org/officeDocument/2006/math">
                    <m:sSup>
                      <m:sSupPr>
                        <m:ctrlPr>
                          <a:rPr lang="en-US" sz="2400" i="1" smtClean="0">
                            <a:latin typeface="Cambria Math"/>
                          </a:rPr>
                        </m:ctrlPr>
                      </m:sSupPr>
                      <m:e>
                        <m:r>
                          <a:rPr lang="en-US" sz="2400" b="0" i="1" smtClean="0">
                            <a:latin typeface="Cambria Math"/>
                          </a:rPr>
                          <m:t>𝑉𝑜</m:t>
                        </m:r>
                      </m:e>
                      <m:sup>
                        <m:r>
                          <a:rPr lang="en-US" sz="2400" b="0" i="1" smtClean="0">
                            <a:latin typeface="Cambria Math"/>
                          </a:rPr>
                          <m:t>′</m:t>
                        </m:r>
                      </m:sup>
                    </m:sSup>
                  </m:oMath>
                </a14:m>
                <a:r>
                  <a:rPr lang="en-US" sz="2400" dirty="0" smtClean="0"/>
                  <a:t> = </a:t>
                </a:r>
                <a14:m>
                  <m:oMath xmlns:m="http://schemas.openxmlformats.org/officeDocument/2006/math">
                    <m:sSub>
                      <m:sSubPr>
                        <m:ctrlPr>
                          <a:rPr lang="en-US" sz="2400" i="1" smtClean="0">
                            <a:latin typeface="Cambria Math"/>
                          </a:rPr>
                        </m:ctrlPr>
                      </m:sSubPr>
                      <m:e>
                        <m:r>
                          <a:rPr lang="en-US" sz="2400" b="0" i="1" smtClean="0">
                            <a:latin typeface="Cambria Math"/>
                          </a:rPr>
                          <m:t>𝑉</m:t>
                        </m:r>
                      </m:e>
                      <m:sub>
                        <m:r>
                          <a:rPr lang="en-US" sz="2400" b="0" i="1" smtClean="0">
                            <a:latin typeface="Cambria Math"/>
                          </a:rPr>
                          <m:t>𝑟𝑒𝑓</m:t>
                        </m:r>
                      </m:sub>
                    </m:sSub>
                  </m:oMath>
                </a14:m>
                <a:r>
                  <a:rPr lang="en-US" sz="2400" dirty="0" smtClean="0"/>
                  <a:t>, C1 is open circuit for DC voltage</a:t>
                </a:r>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609600" y="355600"/>
                <a:ext cx="8625646" cy="1229952"/>
              </a:xfrm>
              <a:prstGeom prst="rect">
                <a:avLst/>
              </a:prstGeom>
              <a:blipFill rotWithShape="0">
                <a:blip r:embed="rId2"/>
                <a:stretch>
                  <a:fillRect l="-1060" t="-3960" b="-8416"/>
                </a:stretch>
              </a:blipFill>
            </p:spPr>
            <p:txBody>
              <a:bodyPr/>
              <a:lstStyle/>
              <a:p>
                <a:r>
                  <a:rPr lang="en-US">
                    <a:noFill/>
                  </a:rPr>
                  <a:t> </a:t>
                </a:r>
              </a:p>
            </p:txBody>
          </p:sp>
        </mc:Fallback>
      </mc:AlternateContent>
      <p:pic>
        <p:nvPicPr>
          <p:cNvPr id="2" name="Picture 1"/>
          <p:cNvPicPr>
            <a:picLocks noChangeAspect="1"/>
          </p:cNvPicPr>
          <p:nvPr/>
        </p:nvPicPr>
        <p:blipFill>
          <a:blip r:embed="rId3"/>
          <a:stretch>
            <a:fillRect/>
          </a:stretch>
        </p:blipFill>
        <p:spPr>
          <a:xfrm>
            <a:off x="1447549" y="1679465"/>
            <a:ext cx="5791702" cy="4560203"/>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142920" y="428760"/>
              <a:ext cx="8983800" cy="4259520"/>
            </p14:xfrm>
          </p:contentPart>
        </mc:Choice>
        <mc:Fallback xmlns="">
          <p:pic>
            <p:nvPicPr>
              <p:cNvPr id="5" name="Ink 4"/>
              <p:cNvPicPr/>
              <p:nvPr/>
            </p:nvPicPr>
            <p:blipFill>
              <a:blip r:embed="rId5"/>
              <a:stretch>
                <a:fillRect/>
              </a:stretch>
            </p:blipFill>
            <p:spPr>
              <a:xfrm>
                <a:off x="133560" y="419400"/>
                <a:ext cx="9002520" cy="4278240"/>
              </a:xfrm>
              <a:prstGeom prst="rect">
                <a:avLst/>
              </a:prstGeom>
            </p:spPr>
          </p:pic>
        </mc:Fallback>
      </mc:AlternateContent>
    </p:spTree>
    <p:extLst>
      <p:ext uri="{BB962C8B-B14F-4D97-AF65-F5344CB8AC3E}">
        <p14:creationId xmlns:p14="http://schemas.microsoft.com/office/powerpoint/2010/main" val="8465825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84</a:t>
            </a:fld>
            <a:endParaRPr lang="en-US"/>
          </a:p>
        </p:txBody>
      </p:sp>
      <p:pic>
        <p:nvPicPr>
          <p:cNvPr id="5" name="Picture 4"/>
          <p:cNvPicPr>
            <a:picLocks noChangeAspect="1"/>
          </p:cNvPicPr>
          <p:nvPr/>
        </p:nvPicPr>
        <p:blipFill>
          <a:blip r:embed="rId2"/>
          <a:stretch>
            <a:fillRect/>
          </a:stretch>
        </p:blipFill>
        <p:spPr>
          <a:xfrm>
            <a:off x="1447800" y="2151606"/>
            <a:ext cx="5791200" cy="4556014"/>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145472" y="457200"/>
                <a:ext cx="8534401" cy="860620"/>
              </a:xfrm>
              <a:prstGeom prst="rect">
                <a:avLst/>
              </a:prstGeom>
              <a:noFill/>
            </p:spPr>
            <p:txBody>
              <a:bodyPr wrap="square" rtlCol="0">
                <a:spAutoFit/>
              </a:bodyPr>
              <a:lstStyle/>
              <a:p>
                <a:r>
                  <a:rPr lang="en-US" sz="2400" dirty="0" smtClean="0"/>
                  <a:t>Assuming </a:t>
                </a:r>
                <a14:m>
                  <m:oMath xmlns:m="http://schemas.openxmlformats.org/officeDocument/2006/math">
                    <m:sSub>
                      <m:sSubPr>
                        <m:ctrlPr>
                          <a:rPr lang="en-US" sz="2400" i="1">
                            <a:latin typeface="Cambria Math"/>
                          </a:rPr>
                        </m:ctrlPr>
                      </m:sSubPr>
                      <m:e>
                        <m:r>
                          <a:rPr lang="en-US" sz="2400" i="1">
                            <a:latin typeface="Cambria Math"/>
                          </a:rPr>
                          <m:t>𝑉</m:t>
                        </m:r>
                      </m:e>
                      <m:sub>
                        <m:r>
                          <a:rPr lang="en-US" sz="2400" i="1">
                            <a:latin typeface="Cambria Math"/>
                          </a:rPr>
                          <m:t>𝑟𝑒𝑓</m:t>
                        </m:r>
                      </m:sub>
                    </m:sSub>
                  </m:oMath>
                </a14:m>
                <a:r>
                  <a:rPr lang="en-US" sz="2400" dirty="0" smtClean="0"/>
                  <a:t> = 0, When Vin is negative, output is positive, D is forward biased, C charges towards </a:t>
                </a:r>
                <a:r>
                  <a:rPr lang="en-US" sz="2400" dirty="0" err="1" smtClean="0"/>
                  <a:t>Vm</a:t>
                </a:r>
                <a:r>
                  <a:rPr lang="en-US" sz="2400" dirty="0" smtClean="0"/>
                  <a:t> through the Diode.</a:t>
                </a:r>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145472" y="457200"/>
                <a:ext cx="8534401" cy="860620"/>
              </a:xfrm>
              <a:prstGeom prst="rect">
                <a:avLst/>
              </a:prstGeom>
              <a:blipFill rotWithShape="0">
                <a:blip r:embed="rId3"/>
                <a:stretch>
                  <a:fillRect l="-1143" t="-4965" b="-15603"/>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946800" y="1643040"/>
              <a:ext cx="4608000" cy="3250800"/>
            </p14:xfrm>
          </p:contentPart>
        </mc:Choice>
        <mc:Fallback xmlns="">
          <p:pic>
            <p:nvPicPr>
              <p:cNvPr id="7" name="Ink 6"/>
              <p:cNvPicPr/>
              <p:nvPr/>
            </p:nvPicPr>
            <p:blipFill>
              <a:blip r:embed="rId5"/>
              <a:stretch>
                <a:fillRect/>
              </a:stretch>
            </p:blipFill>
            <p:spPr>
              <a:xfrm>
                <a:off x="937440" y="1633680"/>
                <a:ext cx="4626720" cy="3269520"/>
              </a:xfrm>
              <a:prstGeom prst="rect">
                <a:avLst/>
              </a:prstGeom>
            </p:spPr>
          </p:pic>
        </mc:Fallback>
      </mc:AlternateContent>
    </p:spTree>
    <p:extLst>
      <p:ext uri="{BB962C8B-B14F-4D97-AF65-F5344CB8AC3E}">
        <p14:creationId xmlns:p14="http://schemas.microsoft.com/office/powerpoint/2010/main" val="194172413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85</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265360" y="228600"/>
                <a:ext cx="8156079" cy="830997"/>
              </a:xfrm>
              <a:prstGeom prst="rect">
                <a:avLst/>
              </a:prstGeom>
              <a:noFill/>
            </p:spPr>
            <p:txBody>
              <a:bodyPr wrap="none" rtlCol="0">
                <a:spAutoFit/>
              </a:bodyPr>
              <a:lstStyle/>
              <a:p>
                <a:r>
                  <a:rPr lang="en-US" sz="2400" dirty="0" smtClean="0"/>
                  <a:t>When Vin is positive op amp output is negative, D is reverse </a:t>
                </a:r>
              </a:p>
              <a:p>
                <a:r>
                  <a:rPr lang="en-US" sz="2400" dirty="0" smtClean="0"/>
                  <a:t>biased, there is no discharge path  for C, </a:t>
                </a:r>
                <a14:m>
                  <m:oMath xmlns:m="http://schemas.openxmlformats.org/officeDocument/2006/math">
                    <m:sSup>
                      <m:sSupPr>
                        <m:ctrlPr>
                          <a:rPr lang="en-US" sz="2400" i="1">
                            <a:solidFill>
                              <a:prstClr val="black"/>
                            </a:solidFill>
                            <a:latin typeface="Cambria Math"/>
                          </a:rPr>
                        </m:ctrlPr>
                      </m:sSupPr>
                      <m:e>
                        <m:r>
                          <a:rPr lang="en-US" sz="2400" i="1">
                            <a:solidFill>
                              <a:prstClr val="black"/>
                            </a:solidFill>
                            <a:latin typeface="Cambria Math"/>
                          </a:rPr>
                          <m:t>𝑉𝑜</m:t>
                        </m:r>
                        <m:r>
                          <a:rPr lang="en-US" sz="2400" b="0" i="1" smtClean="0">
                            <a:solidFill>
                              <a:prstClr val="black"/>
                            </a:solidFill>
                            <a:latin typeface="Cambria Math"/>
                          </a:rPr>
                          <m:t>′</m:t>
                        </m:r>
                      </m:e>
                      <m:sup>
                        <m:r>
                          <a:rPr lang="en-US" sz="2400" i="1">
                            <a:solidFill>
                              <a:prstClr val="black"/>
                            </a:solidFill>
                            <a:latin typeface="Cambria Math"/>
                          </a:rPr>
                          <m:t>′</m:t>
                        </m:r>
                      </m:sup>
                    </m:sSup>
                  </m:oMath>
                </a14:m>
                <a:r>
                  <a:rPr lang="en-US" sz="2400" dirty="0">
                    <a:solidFill>
                      <a:prstClr val="black"/>
                    </a:solidFill>
                  </a:rPr>
                  <a:t> = </a:t>
                </a:r>
                <a14:m>
                  <m:oMath xmlns:m="http://schemas.openxmlformats.org/officeDocument/2006/math">
                    <m:sSub>
                      <m:sSubPr>
                        <m:ctrlPr>
                          <a:rPr lang="en-US" sz="2400" i="1">
                            <a:solidFill>
                              <a:prstClr val="black"/>
                            </a:solidFill>
                            <a:latin typeface="Cambria Math"/>
                          </a:rPr>
                        </m:ctrlPr>
                      </m:sSubPr>
                      <m:e>
                        <m:r>
                          <a:rPr lang="en-US" sz="2400" i="1">
                            <a:solidFill>
                              <a:prstClr val="black"/>
                            </a:solidFill>
                            <a:latin typeface="Cambria Math"/>
                          </a:rPr>
                          <m:t>𝑉</m:t>
                        </m:r>
                      </m:e>
                      <m:sub>
                        <m:r>
                          <a:rPr lang="en-US" sz="2400" b="0" i="1" smtClean="0">
                            <a:solidFill>
                              <a:prstClr val="black"/>
                            </a:solidFill>
                            <a:latin typeface="Cambria Math"/>
                          </a:rPr>
                          <m:t>𝑚</m:t>
                        </m:r>
                      </m:sub>
                    </m:sSub>
                    <m:r>
                      <a:rPr lang="en-US" sz="2400" b="0" i="0" smtClean="0">
                        <a:solidFill>
                          <a:prstClr val="black"/>
                        </a:solidFill>
                        <a:latin typeface="Cambria Math"/>
                      </a:rPr>
                      <m:t>+</m:t>
                    </m:r>
                    <m:r>
                      <m:rPr>
                        <m:sty m:val="p"/>
                      </m:rPr>
                      <a:rPr lang="en-US" sz="2400" b="0" i="0" smtClean="0">
                        <a:solidFill>
                          <a:prstClr val="black"/>
                        </a:solidFill>
                        <a:latin typeface="Cambria Math"/>
                      </a:rPr>
                      <m:t>Vin</m:t>
                    </m:r>
                  </m:oMath>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65360" y="228600"/>
                <a:ext cx="8156079" cy="830997"/>
              </a:xfrm>
              <a:prstGeom prst="rect">
                <a:avLst/>
              </a:prstGeom>
              <a:blipFill rotWithShape="0">
                <a:blip r:embed="rId2"/>
                <a:stretch>
                  <a:fillRect l="-1197" t="-5882" r="-224" b="-15441"/>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1447799" y="1038815"/>
            <a:ext cx="5791200" cy="4556014"/>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p14:cNvContentPartPr/>
              <p14:nvPr/>
            </p14:nvContentPartPr>
            <p14:xfrm>
              <a:off x="2411280" y="1053720"/>
              <a:ext cx="5661720" cy="2259720"/>
            </p14:xfrm>
          </p:contentPart>
        </mc:Choice>
        <mc:Fallback xmlns="">
          <p:pic>
            <p:nvPicPr>
              <p:cNvPr id="8" name="Ink 7"/>
              <p:cNvPicPr/>
              <p:nvPr/>
            </p:nvPicPr>
            <p:blipFill>
              <a:blip r:embed="rId5"/>
              <a:stretch>
                <a:fillRect/>
              </a:stretch>
            </p:blipFill>
            <p:spPr>
              <a:xfrm>
                <a:off x="2401920" y="1044360"/>
                <a:ext cx="5680440" cy="2278440"/>
              </a:xfrm>
              <a:prstGeom prst="rect">
                <a:avLst/>
              </a:prstGeom>
            </p:spPr>
          </p:pic>
        </mc:Fallback>
      </mc:AlternateContent>
    </p:spTree>
    <p:extLst>
      <p:ext uri="{BB962C8B-B14F-4D97-AF65-F5344CB8AC3E}">
        <p14:creationId xmlns:p14="http://schemas.microsoft.com/office/powerpoint/2010/main" val="343958730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86</a:t>
            </a:fld>
            <a:endParaRPr lang="en-US"/>
          </a:p>
        </p:txBody>
      </p:sp>
      <mc:AlternateContent xmlns:mc="http://schemas.openxmlformats.org/markup-compatibility/2006" xmlns:a14="http://schemas.microsoft.com/office/drawing/2010/main">
        <mc:Choice Requires="a14">
          <p:sp>
            <p:nvSpPr>
              <p:cNvPr id="5" name="Content Placeholder 4"/>
              <p:cNvSpPr txBox="1">
                <a:spLocks noGrp="1"/>
              </p:cNvSpPr>
              <p:nvPr>
                <p:ph idx="1"/>
              </p:nvPr>
            </p:nvSpPr>
            <p:spPr>
              <a:prstGeom prst="rect">
                <a:avLst/>
              </a:prstGeom>
              <a:noFill/>
            </p:spPr>
            <p:txBody>
              <a:bodyPr wrap="none" rtlCol="0">
                <a:spAutoFit/>
              </a:bodyPr>
              <a:lstStyle/>
              <a:p>
                <a:r>
                  <a:rPr lang="en-US" sz="2400" dirty="0" smtClean="0"/>
                  <a:t>Vo = </a:t>
                </a:r>
                <a14:m>
                  <m:oMath xmlns:m="http://schemas.openxmlformats.org/officeDocument/2006/math">
                    <m:sSup>
                      <m:sSupPr>
                        <m:ctrlPr>
                          <a:rPr lang="en-US" sz="2400" i="1">
                            <a:latin typeface="Cambria Math"/>
                          </a:rPr>
                        </m:ctrlPr>
                      </m:sSupPr>
                      <m:e>
                        <m:r>
                          <a:rPr lang="en-US" sz="2400" i="1">
                            <a:latin typeface="Cambria Math"/>
                          </a:rPr>
                          <m:t>𝑉𝑜</m:t>
                        </m:r>
                      </m:e>
                      <m:sup>
                        <m:r>
                          <a:rPr lang="en-US" sz="2400" i="1">
                            <a:latin typeface="Cambria Math"/>
                          </a:rPr>
                          <m:t>′</m:t>
                        </m:r>
                      </m:sup>
                    </m:sSup>
                    <m:r>
                      <a:rPr lang="en-US" sz="2400" b="0" i="0" smtClean="0">
                        <a:latin typeface="Cambria Math"/>
                      </a:rPr>
                      <m:t>+</m:t>
                    </m:r>
                    <m:sSup>
                      <m:sSupPr>
                        <m:ctrlPr>
                          <a:rPr lang="en-US" sz="2400" i="1">
                            <a:latin typeface="Cambria Math"/>
                          </a:rPr>
                        </m:ctrlPr>
                      </m:sSupPr>
                      <m:e>
                        <m:r>
                          <a:rPr lang="en-US" sz="2400" i="1">
                            <a:latin typeface="Cambria Math"/>
                          </a:rPr>
                          <m:t>𝑉𝑜</m:t>
                        </m:r>
                      </m:e>
                      <m:sup>
                        <m:r>
                          <a:rPr lang="en-US" sz="2400" i="1">
                            <a:latin typeface="Cambria Math"/>
                          </a:rPr>
                          <m:t>′</m:t>
                        </m:r>
                        <m:r>
                          <a:rPr lang="en-US" sz="2400" b="0" i="1" smtClean="0">
                            <a:latin typeface="Cambria Math"/>
                          </a:rPr>
                          <m:t>′</m:t>
                        </m:r>
                      </m:sup>
                    </m:sSup>
                  </m:oMath>
                </a14:m>
                <a:r>
                  <a:rPr lang="en-US" sz="2400" dirty="0" smtClean="0"/>
                  <a:t> =  </a:t>
                </a:r>
                <a14:m>
                  <m:oMath xmlns:m="http://schemas.openxmlformats.org/officeDocument/2006/math">
                    <m:sSub>
                      <m:sSubPr>
                        <m:ctrlPr>
                          <a:rPr lang="en-US" sz="2400" i="1">
                            <a:latin typeface="Cambria Math"/>
                          </a:rPr>
                        </m:ctrlPr>
                      </m:sSubPr>
                      <m:e>
                        <m:r>
                          <a:rPr lang="en-US" sz="2400" i="1">
                            <a:latin typeface="Cambria Math"/>
                          </a:rPr>
                          <m:t>𝑉</m:t>
                        </m:r>
                      </m:e>
                      <m:sub>
                        <m:r>
                          <a:rPr lang="en-US" sz="2400" i="1">
                            <a:latin typeface="Cambria Math"/>
                          </a:rPr>
                          <m:t>𝑟𝑒𝑓</m:t>
                        </m:r>
                      </m:sub>
                    </m:sSub>
                    <m:r>
                      <a:rPr lang="en-US" sz="2400" b="0" i="1" smtClean="0">
                        <a:latin typeface="Cambria Math"/>
                      </a:rPr>
                      <m:t>+</m:t>
                    </m:r>
                    <m:sSub>
                      <m:sSubPr>
                        <m:ctrlPr>
                          <a:rPr lang="en-US" sz="2400" i="1">
                            <a:solidFill>
                              <a:prstClr val="black"/>
                            </a:solidFill>
                            <a:latin typeface="Cambria Math"/>
                          </a:rPr>
                        </m:ctrlPr>
                      </m:sSubPr>
                      <m:e>
                        <m:r>
                          <a:rPr lang="en-US" sz="2400" i="1">
                            <a:solidFill>
                              <a:prstClr val="black"/>
                            </a:solidFill>
                            <a:latin typeface="Cambria Math"/>
                          </a:rPr>
                          <m:t>𝑉</m:t>
                        </m:r>
                      </m:e>
                      <m:sub>
                        <m:r>
                          <a:rPr lang="en-US" sz="2400" i="1">
                            <a:solidFill>
                              <a:prstClr val="black"/>
                            </a:solidFill>
                            <a:latin typeface="Cambria Math"/>
                          </a:rPr>
                          <m:t>𝑚</m:t>
                        </m:r>
                      </m:sub>
                    </m:sSub>
                    <m:r>
                      <a:rPr lang="en-US" sz="2400">
                        <a:solidFill>
                          <a:prstClr val="black"/>
                        </a:solidFill>
                        <a:latin typeface="Cambria Math"/>
                      </a:rPr>
                      <m:t>+</m:t>
                    </m:r>
                    <m:r>
                      <m:rPr>
                        <m:sty m:val="p"/>
                      </m:rPr>
                      <a:rPr lang="en-US" sz="2400">
                        <a:solidFill>
                          <a:prstClr val="black"/>
                        </a:solidFill>
                        <a:latin typeface="Cambria Math"/>
                      </a:rPr>
                      <m:t>Vin</m:t>
                    </m:r>
                  </m:oMath>
                </a14:m>
                <a:endParaRPr lang="en-US" sz="2400" dirty="0"/>
              </a:p>
              <a:p>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066800" y="3917097"/>
                <a:ext cx="4682692" cy="768287"/>
              </a:xfrm>
              <a:prstGeom prst="rect">
                <a:avLst/>
              </a:prstGeom>
              <a:blipFill rotWithShape="1">
                <a:blip r:embed="rId5"/>
                <a:stretch>
                  <a:fillRect l="-1953" t="-5556"/>
                </a:stretch>
              </a:blipFill>
            </p:spPr>
            <p:txBody>
              <a:bodyPr/>
              <a:lstStyle/>
              <a:p>
                <a:r>
                  <a:rPr lang="en-US">
                    <a:noFill/>
                  </a:rPr>
                  <a:t> </a:t>
                </a:r>
              </a:p>
            </p:txBody>
          </p:sp>
        </mc:Fallback>
      </mc:AlternateContent>
      <p:pic>
        <p:nvPicPr>
          <p:cNvPr id="6"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3124200"/>
            <a:ext cx="4381500"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38700" y="2890837"/>
            <a:ext cx="4495800"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8">
            <p14:nvContentPartPr>
              <p14:cNvPr id="8" name="Ink 7"/>
              <p14:cNvContentPartPr/>
              <p14:nvPr/>
            </p14:nvContentPartPr>
            <p14:xfrm>
              <a:off x="2830680" y="2089440"/>
              <a:ext cx="4161600" cy="2527560"/>
            </p14:xfrm>
          </p:contentPart>
        </mc:Choice>
        <mc:Fallback xmlns="">
          <p:pic>
            <p:nvPicPr>
              <p:cNvPr id="8" name="Ink 7"/>
              <p:cNvPicPr/>
              <p:nvPr/>
            </p:nvPicPr>
            <p:blipFill>
              <a:blip r:embed="rId9"/>
              <a:stretch>
                <a:fillRect/>
              </a:stretch>
            </p:blipFill>
            <p:spPr>
              <a:xfrm>
                <a:off x="2821320" y="2080080"/>
                <a:ext cx="4180320" cy="2546280"/>
              </a:xfrm>
              <a:prstGeom prst="rect">
                <a:avLst/>
              </a:prstGeom>
            </p:spPr>
          </p:pic>
        </mc:Fallback>
      </mc:AlternateContent>
    </p:spTree>
    <p:extLst>
      <p:ext uri="{BB962C8B-B14F-4D97-AF65-F5344CB8AC3E}">
        <p14:creationId xmlns:p14="http://schemas.microsoft.com/office/powerpoint/2010/main" val="270867166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Sample and Hold </a:t>
            </a:r>
            <a:endParaRPr lang="en-US" dirty="0"/>
          </a:p>
        </p:txBody>
      </p:sp>
      <p:sp>
        <p:nvSpPr>
          <p:cNvPr id="3" name="Content Placeholder 2"/>
          <p:cNvSpPr>
            <a:spLocks noGrp="1"/>
          </p:cNvSpPr>
          <p:nvPr>
            <p:ph idx="1"/>
          </p:nvPr>
        </p:nvSpPr>
        <p:spPr>
          <a:xfrm>
            <a:off x="444500" y="990600"/>
            <a:ext cx="8229600" cy="4525963"/>
          </a:xfrm>
        </p:spPr>
        <p:txBody>
          <a:bodyPr/>
          <a:lstStyle/>
          <a:p>
            <a:r>
              <a:rPr lang="en-US" dirty="0"/>
              <a:t>As the name indicates , a sample and hold circuit is a circuit which samples an input signal and holds onto its last sampled value until the input is sampled again. </a:t>
            </a:r>
            <a:endParaRPr lang="en-US" dirty="0" smtClean="0"/>
          </a:p>
          <a:p>
            <a:r>
              <a:rPr lang="en-US" dirty="0" smtClean="0"/>
              <a:t>Sample </a:t>
            </a:r>
            <a:r>
              <a:rPr lang="en-US" dirty="0"/>
              <a:t>and hold circuits are commonly used in analogue to digital converts, communication circuits, PWM circuits etc.</a:t>
            </a:r>
          </a:p>
        </p:txBody>
      </p:sp>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87</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581524"/>
            <a:ext cx="6781800" cy="2181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80874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229600" cy="4525963"/>
          </a:xfrm>
        </p:spPr>
        <p:txBody>
          <a:bodyPr/>
          <a:lstStyle/>
          <a:p>
            <a:r>
              <a:rPr lang="en-US" dirty="0"/>
              <a:t>When the switch is locked sampling method will come into the image and when the switch is unlocked holding outcome will be there. The capacitor allied to the second op-amp is nothing but a holding capacitor.</a:t>
            </a:r>
          </a:p>
        </p:txBody>
      </p:sp>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88</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200400"/>
            <a:ext cx="7249618"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792131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86200"/>
            <a:ext cx="8991600" cy="4525963"/>
          </a:xfrm>
        </p:spPr>
        <p:txBody>
          <a:bodyPr>
            <a:normAutofit/>
          </a:bodyPr>
          <a:lstStyle/>
          <a:p>
            <a:pPr marL="0" indent="0">
              <a:buNone/>
            </a:pPr>
            <a:r>
              <a:rPr lang="en-US" sz="2400" dirty="0"/>
              <a:t>As a switching element, the N-channel Enhancement MOSFET is used. The input voltage is given via its drain terminal and control voltage is also given through its gate terminal. When the +</a:t>
            </a:r>
            <a:r>
              <a:rPr lang="en-US" sz="2400" dirty="0" err="1"/>
              <a:t>ve</a:t>
            </a:r>
            <a:r>
              <a:rPr lang="en-US" sz="2400" dirty="0"/>
              <a:t> pulse of the control voltage is applied, the MOSFET will be activated state. And it performs as a closed switch. On the opposing, when the control voltage is nothing then the MOSFET will be deactivated state and works as the open switch.</a:t>
            </a:r>
          </a:p>
        </p:txBody>
      </p:sp>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89</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200" y="139700"/>
            <a:ext cx="6562725"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0743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C00000"/>
              </a:buClr>
              <a:buSzPct val="25000"/>
              <a:buFont typeface="Calibri"/>
              <a:buNone/>
            </a:pPr>
            <a:r>
              <a:rPr lang="en-US" sz="4400" b="0" i="0" u="none" strike="noStrike" cap="none">
                <a:solidFill>
                  <a:srgbClr val="C00000"/>
                </a:solidFill>
                <a:latin typeface="Calibri"/>
                <a:ea typeface="Calibri"/>
                <a:cs typeface="Calibri"/>
                <a:sym typeface="Calibri"/>
              </a:rPr>
              <a:t>Comparator Waveforms</a:t>
            </a:r>
          </a:p>
        </p:txBody>
      </p:sp>
      <p:pic>
        <p:nvPicPr>
          <p:cNvPr id="265" name="Shape 265"/>
          <p:cNvPicPr preferRelativeResize="0">
            <a:picLocks noGrp="1"/>
          </p:cNvPicPr>
          <p:nvPr>
            <p:ph idx="1"/>
          </p:nvPr>
        </p:nvPicPr>
        <p:blipFill rotWithShape="1">
          <a:blip r:embed="rId3">
            <a:alphaModFix/>
          </a:blip>
          <a:srcRect/>
          <a:stretch/>
        </p:blipFill>
        <p:spPr>
          <a:xfrm>
            <a:off x="838200" y="1676400"/>
            <a:ext cx="6934199" cy="4190999"/>
          </a:xfrm>
          <a:prstGeom prst="rect">
            <a:avLst/>
          </a:prstGeom>
          <a:noFill/>
          <a:ln>
            <a:noFill/>
          </a:ln>
        </p:spPr>
      </p:pic>
      <p:sp>
        <p:nvSpPr>
          <p:cNvPr id="296" name="Shape 296"/>
          <p:cNvSpPr txBox="1">
            <a:spLocks noGrp="1"/>
          </p:cNvSpPr>
          <p:nvPr>
            <p:ph type="sldNum" sz="quarter"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600" b="1">
                <a:solidFill>
                  <a:schemeClr val="dk1"/>
                </a:solidFill>
                <a:latin typeface="Calibri"/>
                <a:ea typeface="Calibri"/>
                <a:cs typeface="Calibri"/>
                <a:sym typeface="Calibri"/>
              </a:rPr>
              <a:pPr marL="0" marR="0" lvl="0" indent="0" algn="r" rtl="0">
                <a:spcBef>
                  <a:spcPts val="0"/>
                </a:spcBef>
                <a:buSzPct val="25000"/>
                <a:buNone/>
              </a:pPr>
              <a:t>9</a:t>
            </a:fld>
            <a:endParaRPr lang="en-US" sz="1600" b="1">
              <a:solidFill>
                <a:schemeClr val="dk1"/>
              </a:solidFill>
              <a:latin typeface="Calibri"/>
              <a:ea typeface="Calibri"/>
              <a:cs typeface="Calibri"/>
              <a:sym typeface="Calibri"/>
            </a:endParaRPr>
          </a:p>
        </p:txBody>
      </p:sp>
      <p:sp>
        <p:nvSpPr>
          <p:cNvPr id="266" name="Shape 266"/>
          <p:cNvSpPr txBox="1"/>
          <p:nvPr/>
        </p:nvSpPr>
        <p:spPr>
          <a:xfrm>
            <a:off x="2057400" y="3200400"/>
            <a:ext cx="1066799" cy="369332"/>
          </a:xfrm>
          <a:prstGeom prst="rect">
            <a:avLst/>
          </a:prstGeom>
          <a:solidFill>
            <a:schemeClr val="accent1"/>
          </a:solid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Vp &gt; Vn</a:t>
            </a:r>
          </a:p>
        </p:txBody>
      </p:sp>
      <p:sp>
        <p:nvSpPr>
          <p:cNvPr id="267" name="Shape 267"/>
          <p:cNvSpPr txBox="1"/>
          <p:nvPr/>
        </p:nvSpPr>
        <p:spPr>
          <a:xfrm>
            <a:off x="1905000" y="4191000"/>
            <a:ext cx="1371599" cy="369332"/>
          </a:xfrm>
          <a:prstGeom prst="rect">
            <a:avLst/>
          </a:prstGeom>
          <a:solidFill>
            <a:schemeClr val="accent1"/>
          </a:solid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Vo = +Vsat</a:t>
            </a:r>
          </a:p>
        </p:txBody>
      </p:sp>
      <p:sp>
        <p:nvSpPr>
          <p:cNvPr id="268" name="Shape 268"/>
          <p:cNvSpPr/>
          <p:nvPr/>
        </p:nvSpPr>
        <p:spPr>
          <a:xfrm rot="-5400000">
            <a:off x="2344027" y="3467099"/>
            <a:ext cx="381000" cy="609599"/>
          </a:xfrm>
          <a:prstGeom prst="leftBrace">
            <a:avLst>
              <a:gd name="adj1" fmla="val 8333"/>
              <a:gd name="adj2" fmla="val 54616"/>
            </a:avLst>
          </a:prstGeom>
          <a:noFill/>
          <a:ln w="28575" cap="flat" cmpd="sng">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r" rtl="0">
              <a:spcBef>
                <a:spcPts val="0"/>
              </a:spcBef>
              <a:buNone/>
            </a:pPr>
            <a:endParaRPr sz="1800">
              <a:solidFill>
                <a:schemeClr val="dk1"/>
              </a:solidFill>
              <a:latin typeface="Calibri"/>
              <a:ea typeface="Calibri"/>
              <a:cs typeface="Calibri"/>
              <a:sym typeface="Calibri"/>
            </a:endParaRPr>
          </a:p>
        </p:txBody>
      </p:sp>
      <p:sp>
        <p:nvSpPr>
          <p:cNvPr id="269" name="Shape 269"/>
          <p:cNvSpPr/>
          <p:nvPr/>
        </p:nvSpPr>
        <p:spPr>
          <a:xfrm rot="-5400000">
            <a:off x="3550916" y="2895599"/>
            <a:ext cx="731519" cy="2103120"/>
          </a:xfrm>
          <a:prstGeom prst="leftBrace">
            <a:avLst>
              <a:gd name="adj1" fmla="val 8333"/>
              <a:gd name="adj2" fmla="val 54616"/>
            </a:avLst>
          </a:prstGeom>
          <a:noFill/>
          <a:ln w="28575" cap="flat" cmpd="sng">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r" rtl="0">
              <a:spcBef>
                <a:spcPts val="0"/>
              </a:spcBef>
              <a:buNone/>
            </a:pPr>
            <a:endParaRPr sz="1800">
              <a:solidFill>
                <a:schemeClr val="dk1"/>
              </a:solidFill>
              <a:latin typeface="Calibri"/>
              <a:ea typeface="Calibri"/>
              <a:cs typeface="Calibri"/>
              <a:sym typeface="Calibri"/>
            </a:endParaRPr>
          </a:p>
        </p:txBody>
      </p:sp>
      <p:sp>
        <p:nvSpPr>
          <p:cNvPr id="270" name="Shape 270"/>
          <p:cNvSpPr txBox="1"/>
          <p:nvPr/>
        </p:nvSpPr>
        <p:spPr>
          <a:xfrm>
            <a:off x="3276600" y="4953000"/>
            <a:ext cx="1371599" cy="369332"/>
          </a:xfrm>
          <a:prstGeom prst="rect">
            <a:avLst/>
          </a:prstGeom>
          <a:solidFill>
            <a:schemeClr val="accent1"/>
          </a:solid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Vo = - Vsat</a:t>
            </a:r>
          </a:p>
        </p:txBody>
      </p:sp>
      <p:sp>
        <p:nvSpPr>
          <p:cNvPr id="271" name="Shape 271"/>
          <p:cNvSpPr txBox="1"/>
          <p:nvPr/>
        </p:nvSpPr>
        <p:spPr>
          <a:xfrm>
            <a:off x="3429000" y="2514600"/>
            <a:ext cx="1066799" cy="369332"/>
          </a:xfrm>
          <a:prstGeom prst="rect">
            <a:avLst/>
          </a:prstGeom>
          <a:solidFill>
            <a:schemeClr val="accent1"/>
          </a:solid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Vp &lt; Vn</a:t>
            </a:r>
          </a:p>
        </p:txBody>
      </p:sp>
      <p:grpSp>
        <p:nvGrpSpPr>
          <p:cNvPr id="272" name="Shape 272"/>
          <p:cNvGrpSpPr/>
          <p:nvPr/>
        </p:nvGrpSpPr>
        <p:grpSpPr>
          <a:xfrm>
            <a:off x="2286000" y="2133600"/>
            <a:ext cx="3276599" cy="304800"/>
            <a:chOff x="2286000" y="2133600"/>
            <a:chExt cx="3276599" cy="304800"/>
          </a:xfrm>
        </p:grpSpPr>
        <p:cxnSp>
          <p:nvCxnSpPr>
            <p:cNvPr id="273" name="Shape 273"/>
            <p:cNvCxnSpPr/>
            <p:nvPr/>
          </p:nvCxnSpPr>
          <p:spPr>
            <a:xfrm>
              <a:off x="2438400" y="2133600"/>
              <a:ext cx="152399" cy="304799"/>
            </a:xfrm>
            <a:prstGeom prst="straightConnector1">
              <a:avLst/>
            </a:prstGeom>
            <a:noFill/>
            <a:ln w="9525" cap="flat" cmpd="sng">
              <a:solidFill>
                <a:srgbClr val="C00000"/>
              </a:solidFill>
              <a:prstDash val="solid"/>
              <a:round/>
              <a:headEnd type="none" w="med" len="med"/>
              <a:tailEnd type="none" w="med" len="med"/>
            </a:ln>
          </p:spPr>
        </p:cxnSp>
        <p:cxnSp>
          <p:nvCxnSpPr>
            <p:cNvPr id="274" name="Shape 274"/>
            <p:cNvCxnSpPr/>
            <p:nvPr/>
          </p:nvCxnSpPr>
          <p:spPr>
            <a:xfrm>
              <a:off x="2286000" y="2286000"/>
              <a:ext cx="76199" cy="152399"/>
            </a:xfrm>
            <a:prstGeom prst="straightConnector1">
              <a:avLst/>
            </a:prstGeom>
            <a:noFill/>
            <a:ln w="9525" cap="flat" cmpd="sng">
              <a:solidFill>
                <a:srgbClr val="C00000"/>
              </a:solidFill>
              <a:prstDash val="solid"/>
              <a:round/>
              <a:headEnd type="none" w="med" len="med"/>
              <a:tailEnd type="none" w="med" len="med"/>
            </a:ln>
          </p:spPr>
        </p:cxnSp>
        <p:cxnSp>
          <p:nvCxnSpPr>
            <p:cNvPr id="275" name="Shape 275"/>
            <p:cNvCxnSpPr/>
            <p:nvPr/>
          </p:nvCxnSpPr>
          <p:spPr>
            <a:xfrm>
              <a:off x="2362200" y="2209800"/>
              <a:ext cx="110195" cy="212183"/>
            </a:xfrm>
            <a:prstGeom prst="straightConnector1">
              <a:avLst/>
            </a:prstGeom>
            <a:noFill/>
            <a:ln w="9525" cap="flat" cmpd="sng">
              <a:solidFill>
                <a:srgbClr val="C00000"/>
              </a:solidFill>
              <a:prstDash val="solid"/>
              <a:round/>
              <a:headEnd type="none" w="med" len="med"/>
              <a:tailEnd type="none" w="med" len="med"/>
            </a:ln>
          </p:spPr>
        </p:cxnSp>
        <p:cxnSp>
          <p:nvCxnSpPr>
            <p:cNvPr id="276" name="Shape 276"/>
            <p:cNvCxnSpPr/>
            <p:nvPr/>
          </p:nvCxnSpPr>
          <p:spPr>
            <a:xfrm>
              <a:off x="2584940" y="2165248"/>
              <a:ext cx="158259" cy="273152"/>
            </a:xfrm>
            <a:prstGeom prst="straightConnector1">
              <a:avLst/>
            </a:prstGeom>
            <a:noFill/>
            <a:ln w="9525" cap="flat" cmpd="sng">
              <a:solidFill>
                <a:srgbClr val="C00000"/>
              </a:solidFill>
              <a:prstDash val="solid"/>
              <a:round/>
              <a:headEnd type="none" w="med" len="med"/>
              <a:tailEnd type="none" w="med" len="med"/>
            </a:ln>
          </p:spPr>
        </p:cxnSp>
        <p:cxnSp>
          <p:nvCxnSpPr>
            <p:cNvPr id="277" name="Shape 277"/>
            <p:cNvCxnSpPr/>
            <p:nvPr/>
          </p:nvCxnSpPr>
          <p:spPr>
            <a:xfrm>
              <a:off x="5257800" y="2133600"/>
              <a:ext cx="152399" cy="304799"/>
            </a:xfrm>
            <a:prstGeom prst="straightConnector1">
              <a:avLst/>
            </a:prstGeom>
            <a:noFill/>
            <a:ln w="9525" cap="flat" cmpd="sng">
              <a:solidFill>
                <a:srgbClr val="C00000"/>
              </a:solidFill>
              <a:prstDash val="solid"/>
              <a:round/>
              <a:headEnd type="none" w="med" len="med"/>
              <a:tailEnd type="none" w="med" len="med"/>
            </a:ln>
          </p:spPr>
        </p:cxnSp>
        <p:cxnSp>
          <p:nvCxnSpPr>
            <p:cNvPr id="278" name="Shape 278"/>
            <p:cNvCxnSpPr/>
            <p:nvPr/>
          </p:nvCxnSpPr>
          <p:spPr>
            <a:xfrm>
              <a:off x="5105400" y="2286000"/>
              <a:ext cx="76199" cy="152399"/>
            </a:xfrm>
            <a:prstGeom prst="straightConnector1">
              <a:avLst/>
            </a:prstGeom>
            <a:noFill/>
            <a:ln w="9525" cap="flat" cmpd="sng">
              <a:solidFill>
                <a:srgbClr val="C00000"/>
              </a:solidFill>
              <a:prstDash val="solid"/>
              <a:round/>
              <a:headEnd type="none" w="med" len="med"/>
              <a:tailEnd type="none" w="med" len="med"/>
            </a:ln>
          </p:spPr>
        </p:cxnSp>
        <p:cxnSp>
          <p:nvCxnSpPr>
            <p:cNvPr id="279" name="Shape 279"/>
            <p:cNvCxnSpPr/>
            <p:nvPr/>
          </p:nvCxnSpPr>
          <p:spPr>
            <a:xfrm>
              <a:off x="5181600" y="2209800"/>
              <a:ext cx="110195" cy="212183"/>
            </a:xfrm>
            <a:prstGeom prst="straightConnector1">
              <a:avLst/>
            </a:prstGeom>
            <a:noFill/>
            <a:ln w="9525" cap="flat" cmpd="sng">
              <a:solidFill>
                <a:srgbClr val="C00000"/>
              </a:solidFill>
              <a:prstDash val="solid"/>
              <a:round/>
              <a:headEnd type="none" w="med" len="med"/>
              <a:tailEnd type="none" w="med" len="med"/>
            </a:ln>
          </p:spPr>
        </p:cxnSp>
        <p:cxnSp>
          <p:nvCxnSpPr>
            <p:cNvPr id="280" name="Shape 280"/>
            <p:cNvCxnSpPr/>
            <p:nvPr/>
          </p:nvCxnSpPr>
          <p:spPr>
            <a:xfrm>
              <a:off x="5404339" y="2165248"/>
              <a:ext cx="158259" cy="273152"/>
            </a:xfrm>
            <a:prstGeom prst="straightConnector1">
              <a:avLst/>
            </a:prstGeom>
            <a:noFill/>
            <a:ln w="9525" cap="flat" cmpd="sng">
              <a:solidFill>
                <a:srgbClr val="C00000"/>
              </a:solidFill>
              <a:prstDash val="solid"/>
              <a:round/>
              <a:headEnd type="none" w="med" len="med"/>
              <a:tailEnd type="none" w="med" len="med"/>
            </a:ln>
          </p:spPr>
        </p:cxnSp>
      </p:grpSp>
      <p:grpSp>
        <p:nvGrpSpPr>
          <p:cNvPr id="281" name="Shape 281"/>
          <p:cNvGrpSpPr/>
          <p:nvPr/>
        </p:nvGrpSpPr>
        <p:grpSpPr>
          <a:xfrm>
            <a:off x="1594340" y="1295400"/>
            <a:ext cx="539259" cy="2960132"/>
            <a:chOff x="1594340" y="1295400"/>
            <a:chExt cx="539259" cy="2960132"/>
          </a:xfrm>
        </p:grpSpPr>
        <p:sp>
          <p:nvSpPr>
            <p:cNvPr id="282" name="Shape 282"/>
            <p:cNvSpPr txBox="1"/>
            <p:nvPr/>
          </p:nvSpPr>
          <p:spPr>
            <a:xfrm>
              <a:off x="1616616" y="1295400"/>
              <a:ext cx="516983" cy="369332"/>
            </a:xfrm>
            <a:prstGeom prst="rect">
              <a:avLst/>
            </a:prstGeom>
            <a:solidFill>
              <a:schemeClr val="lt1"/>
            </a:solid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Vin</a:t>
              </a:r>
            </a:p>
          </p:txBody>
        </p:sp>
        <p:sp>
          <p:nvSpPr>
            <p:cNvPr id="283" name="Shape 283"/>
            <p:cNvSpPr txBox="1"/>
            <p:nvPr/>
          </p:nvSpPr>
          <p:spPr>
            <a:xfrm>
              <a:off x="1594340" y="3886200"/>
              <a:ext cx="516983" cy="369332"/>
            </a:xfrm>
            <a:prstGeom prst="rect">
              <a:avLst/>
            </a:prstGeom>
            <a:solidFill>
              <a:schemeClr val="lt1"/>
            </a:solid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Vo</a:t>
              </a:r>
            </a:p>
          </p:txBody>
        </p:sp>
      </p:grpSp>
      <p:sp>
        <p:nvSpPr>
          <p:cNvPr id="284" name="Shape 284"/>
          <p:cNvSpPr txBox="1"/>
          <p:nvPr/>
        </p:nvSpPr>
        <p:spPr>
          <a:xfrm>
            <a:off x="4648200" y="4267200"/>
            <a:ext cx="1371599" cy="369332"/>
          </a:xfrm>
          <a:prstGeom prst="rect">
            <a:avLst/>
          </a:prstGeom>
          <a:solidFill>
            <a:schemeClr val="accent1"/>
          </a:solid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Vo = +Vsat</a:t>
            </a:r>
          </a:p>
        </p:txBody>
      </p:sp>
      <p:sp>
        <p:nvSpPr>
          <p:cNvPr id="285" name="Shape 285"/>
          <p:cNvSpPr/>
          <p:nvPr/>
        </p:nvSpPr>
        <p:spPr>
          <a:xfrm>
            <a:off x="1886235" y="2514600"/>
            <a:ext cx="304799" cy="533399"/>
          </a:xfrm>
          <a:prstGeom prst="rtTriangle">
            <a:avLst/>
          </a:prstGeom>
          <a:solidFill>
            <a:srgbClr val="FFFF00"/>
          </a:solidFill>
          <a:ln w="25400"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86" name="Shape 286"/>
          <p:cNvSpPr txBox="1"/>
          <p:nvPr/>
        </p:nvSpPr>
        <p:spPr>
          <a:xfrm>
            <a:off x="457200" y="3429000"/>
            <a:ext cx="1066799" cy="369332"/>
          </a:xfrm>
          <a:prstGeom prst="rect">
            <a:avLst/>
          </a:prstGeom>
          <a:solidFill>
            <a:schemeClr val="accent1"/>
          </a:solid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Vp &lt; Vn</a:t>
            </a:r>
          </a:p>
        </p:txBody>
      </p:sp>
      <p:sp>
        <p:nvSpPr>
          <p:cNvPr id="287" name="Shape 287"/>
          <p:cNvSpPr txBox="1"/>
          <p:nvPr/>
        </p:nvSpPr>
        <p:spPr>
          <a:xfrm>
            <a:off x="304800" y="4419600"/>
            <a:ext cx="1371599" cy="369332"/>
          </a:xfrm>
          <a:prstGeom prst="rect">
            <a:avLst/>
          </a:prstGeom>
          <a:solidFill>
            <a:schemeClr val="accent1"/>
          </a:solid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Calibri"/>
                <a:ea typeface="Calibri"/>
                <a:cs typeface="Calibri"/>
                <a:sym typeface="Calibri"/>
              </a:rPr>
              <a:t>Vo = - Vsat</a:t>
            </a:r>
          </a:p>
        </p:txBody>
      </p:sp>
      <p:cxnSp>
        <p:nvCxnSpPr>
          <p:cNvPr id="288" name="Shape 288"/>
          <p:cNvCxnSpPr>
            <a:endCxn id="285" idx="5"/>
          </p:cNvCxnSpPr>
          <p:nvPr/>
        </p:nvCxnSpPr>
        <p:spPr>
          <a:xfrm rot="10800000" flipH="1">
            <a:off x="838335" y="2781300"/>
            <a:ext cx="1200299" cy="495300"/>
          </a:xfrm>
          <a:prstGeom prst="straightConnector1">
            <a:avLst/>
          </a:prstGeom>
          <a:noFill/>
          <a:ln w="28575" cap="flat" cmpd="sng">
            <a:solidFill>
              <a:schemeClr val="dk1"/>
            </a:solidFill>
            <a:prstDash val="solid"/>
            <a:round/>
            <a:headEnd type="none" w="med" len="med"/>
            <a:tailEnd type="stealth" w="lg" len="lg"/>
          </a:ln>
        </p:spPr>
      </p:cxnSp>
      <p:cxnSp>
        <p:nvCxnSpPr>
          <p:cNvPr id="289" name="Shape 289"/>
          <p:cNvCxnSpPr/>
          <p:nvPr/>
        </p:nvCxnSpPr>
        <p:spPr>
          <a:xfrm>
            <a:off x="1219200" y="4876800"/>
            <a:ext cx="838199" cy="457200"/>
          </a:xfrm>
          <a:prstGeom prst="straightConnector1">
            <a:avLst/>
          </a:prstGeom>
          <a:noFill/>
          <a:ln w="28575" cap="flat" cmpd="sng">
            <a:solidFill>
              <a:schemeClr val="dk1"/>
            </a:solidFill>
            <a:prstDash val="solid"/>
            <a:round/>
            <a:headEnd type="none" w="med" len="med"/>
            <a:tailEnd type="stealth" w="lg" len="lg"/>
          </a:ln>
        </p:spPr>
      </p:cxnSp>
      <p:grpSp>
        <p:nvGrpSpPr>
          <p:cNvPr id="290" name="Shape 290"/>
          <p:cNvGrpSpPr/>
          <p:nvPr/>
        </p:nvGrpSpPr>
        <p:grpSpPr>
          <a:xfrm>
            <a:off x="2819400" y="2438400"/>
            <a:ext cx="2165248" cy="1500554"/>
            <a:chOff x="2819400" y="2438400"/>
            <a:chExt cx="2165248" cy="1500554"/>
          </a:xfrm>
        </p:grpSpPr>
        <p:sp>
          <p:nvSpPr>
            <p:cNvPr id="291" name="Shape 291"/>
            <p:cNvSpPr/>
            <p:nvPr/>
          </p:nvSpPr>
          <p:spPr>
            <a:xfrm>
              <a:off x="4679848" y="2486464"/>
              <a:ext cx="304799" cy="533399"/>
            </a:xfrm>
            <a:prstGeom prst="rtTriangle">
              <a:avLst/>
            </a:prstGeom>
            <a:solidFill>
              <a:srgbClr val="FFFF00"/>
            </a:solidFill>
            <a:ln w="25400"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92" name="Shape 292"/>
            <p:cNvSpPr/>
            <p:nvPr/>
          </p:nvSpPr>
          <p:spPr>
            <a:xfrm>
              <a:off x="2819400" y="2438400"/>
              <a:ext cx="457200" cy="609599"/>
            </a:xfrm>
            <a:prstGeom prst="rtTriangle">
              <a:avLst/>
            </a:prstGeom>
            <a:solidFill>
              <a:srgbClr val="FFFF00"/>
            </a:solidFill>
            <a:ln w="25400"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93" name="Shape 293"/>
            <p:cNvSpPr/>
            <p:nvPr/>
          </p:nvSpPr>
          <p:spPr>
            <a:xfrm>
              <a:off x="3263705" y="3038622"/>
              <a:ext cx="1392700" cy="900332"/>
            </a:xfrm>
            <a:custGeom>
              <a:avLst/>
              <a:gdLst/>
              <a:ahLst/>
              <a:cxnLst/>
              <a:rect l="0" t="0" r="0" b="0"/>
              <a:pathLst>
                <a:path w="120000" h="120000" extrusionOk="0">
                  <a:moveTo>
                    <a:pt x="0" y="0"/>
                  </a:moveTo>
                  <a:lnTo>
                    <a:pt x="32727" y="95624"/>
                  </a:lnTo>
                  <a:lnTo>
                    <a:pt x="53333" y="120000"/>
                  </a:lnTo>
                  <a:lnTo>
                    <a:pt x="69090" y="116249"/>
                  </a:lnTo>
                  <a:lnTo>
                    <a:pt x="87272" y="84375"/>
                  </a:lnTo>
                  <a:lnTo>
                    <a:pt x="105454" y="37499"/>
                  </a:lnTo>
                  <a:lnTo>
                    <a:pt x="120000" y="0"/>
                  </a:lnTo>
                  <a:lnTo>
                    <a:pt x="0" y="0"/>
                  </a:lnTo>
                  <a:close/>
                </a:path>
              </a:pathLst>
            </a:custGeom>
            <a:solidFill>
              <a:srgbClr val="FFFF00"/>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92996388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90</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57200"/>
            <a:ext cx="5181600" cy="6194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483018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E3BD9CB-D500-4424-ABE4-805D2A0068AA}" type="slidenum">
              <a:rPr lang="en-US" smtClean="0"/>
              <a:pPr>
                <a:defRPr/>
              </a:pPr>
              <a:t>91</a:t>
            </a:fld>
            <a:endParaRPr lang="en-US"/>
          </a:p>
        </p:txBody>
      </p:sp>
      <p:sp>
        <p:nvSpPr>
          <p:cNvPr id="5" name="Rectangle 4"/>
          <p:cNvSpPr/>
          <p:nvPr/>
        </p:nvSpPr>
        <p:spPr>
          <a:xfrm>
            <a:off x="914400" y="751344"/>
            <a:ext cx="7543800" cy="3970318"/>
          </a:xfrm>
          <a:prstGeom prst="rect">
            <a:avLst/>
          </a:prstGeom>
        </p:spPr>
        <p:txBody>
          <a:bodyPr wrap="square">
            <a:spAutoFit/>
          </a:bodyPr>
          <a:lstStyle/>
          <a:p>
            <a:r>
              <a:rPr lang="en-US" dirty="0"/>
              <a:t>When the MOSFET works as a closed switch, the analog signal given to it through the drain terminal will be fed to the capacitor. Then the capacitor will charge to its peak value. When the switch is released, then the capacitor discontinues charging. Due to the high impedance op-amp connected at the circuit end, the capacitor will knowledge high impedance due to this it cannot get discharged</a:t>
            </a:r>
          </a:p>
          <a:p>
            <a:endParaRPr lang="en-US" dirty="0"/>
          </a:p>
          <a:p>
            <a:r>
              <a:rPr lang="en-US" dirty="0"/>
              <a:t>This directs to the holding of the charge by the capacitor for the exact amount of time. This can be referred as </a:t>
            </a:r>
            <a:r>
              <a:rPr lang="en-US" dirty="0">
                <a:solidFill>
                  <a:srgbClr val="C00000"/>
                </a:solidFill>
              </a:rPr>
              <a:t>holding period</a:t>
            </a:r>
            <a:r>
              <a:rPr lang="en-US" dirty="0"/>
              <a:t>. And the time in which samples of i/p voltage is produced is named </a:t>
            </a:r>
            <a:r>
              <a:rPr lang="en-US" dirty="0">
                <a:solidFill>
                  <a:srgbClr val="C00000"/>
                </a:solidFill>
              </a:rPr>
              <a:t>sampling period</a:t>
            </a:r>
            <a:r>
              <a:rPr lang="en-US" dirty="0"/>
              <a:t>. The o/p processed by op-amp throughout the holding period. So, holding period holds implication for Op-Amps</a:t>
            </a:r>
            <a:r>
              <a:rPr lang="en-US" dirty="0" smtClean="0"/>
              <a:t>.</a:t>
            </a:r>
          </a:p>
          <a:p>
            <a:endParaRPr lang="en-US" dirty="0"/>
          </a:p>
          <a:p>
            <a:r>
              <a:rPr lang="en-US" dirty="0" smtClean="0"/>
              <a:t>Low leakage capacitors: Teflon, polyethylene</a:t>
            </a:r>
            <a:endParaRPr lang="en-US" dirty="0"/>
          </a:p>
        </p:txBody>
      </p:sp>
    </p:spTree>
    <p:extLst>
      <p:ext uri="{BB962C8B-B14F-4D97-AF65-F5344CB8AC3E}">
        <p14:creationId xmlns:p14="http://schemas.microsoft.com/office/powerpoint/2010/main" val="405291200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&amp; Hold Circuit</a:t>
            </a:r>
            <a:endParaRPr lang="en-US" dirty="0"/>
          </a:p>
        </p:txBody>
      </p:sp>
      <p:sp>
        <p:nvSpPr>
          <p:cNvPr id="4" name="Date Placeholder 3"/>
          <p:cNvSpPr>
            <a:spLocks noGrp="1"/>
          </p:cNvSpPr>
          <p:nvPr>
            <p:ph type="dt" sz="half" idx="10"/>
          </p:nvPr>
        </p:nvSpPr>
        <p:spPr/>
        <p:txBody>
          <a:bodyPr/>
          <a:lstStyle/>
          <a:p>
            <a:pPr>
              <a:defRPr/>
            </a:pPr>
            <a:fld id="{C4836CC4-96A9-4974-A58B-F40FF7B020C7}" type="datetime1">
              <a:rPr lang="en-US" smtClean="0"/>
              <a:pPr>
                <a:defRPr/>
              </a:pPr>
              <a:t>06/10/2022</a:t>
            </a:fld>
            <a:endParaRPr lang="en-US"/>
          </a:p>
        </p:txBody>
      </p:sp>
      <p:sp>
        <p:nvSpPr>
          <p:cNvPr id="5" name="Slide Number Placeholder 4"/>
          <p:cNvSpPr>
            <a:spLocks noGrp="1"/>
          </p:cNvSpPr>
          <p:nvPr>
            <p:ph type="sldNum" sz="quarter" idx="12"/>
          </p:nvPr>
        </p:nvSpPr>
        <p:spPr/>
        <p:txBody>
          <a:bodyPr/>
          <a:lstStyle/>
          <a:p>
            <a:pPr>
              <a:defRPr/>
            </a:pPr>
            <a:fld id="{4E3BD9CB-D500-4424-ABE4-805D2A0068AA}" type="slidenum">
              <a:rPr lang="en-US" smtClean="0"/>
              <a:pPr>
                <a:defRPr/>
              </a:pPr>
              <a:t>92</a:t>
            </a:fld>
            <a:endParaRPr lang="en-US"/>
          </a:p>
        </p:txBody>
      </p:sp>
      <p:pic>
        <p:nvPicPr>
          <p:cNvPr id="9" name="Picture 8"/>
          <p:cNvPicPr>
            <a:picLocks noChangeAspect="1"/>
          </p:cNvPicPr>
          <p:nvPr/>
        </p:nvPicPr>
        <p:blipFill>
          <a:blip r:embed="rId2"/>
          <a:stretch>
            <a:fillRect/>
          </a:stretch>
        </p:blipFill>
        <p:spPr>
          <a:xfrm>
            <a:off x="609600" y="1295399"/>
            <a:ext cx="7315200" cy="5115891"/>
          </a:xfrm>
          <a:prstGeom prst="rect">
            <a:avLst/>
          </a:prstGeom>
        </p:spPr>
      </p:pic>
    </p:spTree>
    <p:extLst>
      <p:ext uri="{BB962C8B-B14F-4D97-AF65-F5344CB8AC3E}">
        <p14:creationId xmlns:p14="http://schemas.microsoft.com/office/powerpoint/2010/main" val="233397830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Shape 747"/>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C00000"/>
              </a:buClr>
              <a:buSzPct val="25000"/>
              <a:buFont typeface="Calibri"/>
              <a:buNone/>
            </a:pPr>
            <a:r>
              <a:rPr lang="en-US" sz="4400" b="0" i="0" u="none" strike="noStrike" cap="none">
                <a:solidFill>
                  <a:srgbClr val="C00000"/>
                </a:solidFill>
                <a:latin typeface="Calibri"/>
                <a:ea typeface="Calibri"/>
                <a:cs typeface="Calibri"/>
                <a:sym typeface="Calibri"/>
              </a:rPr>
              <a:t>References</a:t>
            </a:r>
          </a:p>
        </p:txBody>
      </p:sp>
      <p:sp>
        <p:nvSpPr>
          <p:cNvPr id="748" name="Shape 748"/>
          <p:cNvSpPr txBox="1">
            <a:spLocks noGrp="1"/>
          </p:cNvSpPr>
          <p:nvPr>
            <p:ph idx="1"/>
          </p:nvPr>
        </p:nvSpPr>
        <p:spPr>
          <a:xfrm>
            <a:off x="457200" y="1600200"/>
            <a:ext cx="8229600" cy="4525963"/>
          </a:xfrm>
          <a:prstGeom prst="rect">
            <a:avLst/>
          </a:prstGeom>
          <a:noFill/>
          <a:ln>
            <a:noFill/>
          </a:ln>
        </p:spPr>
        <p:txBody>
          <a:bodyPr lIns="91425" tIns="45700" rIns="91425" bIns="45700" anchor="t" anchorCtr="0">
            <a:noAutofit/>
          </a:bodyPr>
          <a:lstStyle/>
          <a:p>
            <a:pPr marL="514350" marR="0" lvl="0" indent="-514350" algn="l" rtl="0">
              <a:lnSpc>
                <a:spcPct val="80000"/>
              </a:lnSpc>
              <a:spcBef>
                <a:spcPts val="0"/>
              </a:spcBef>
              <a:spcAft>
                <a:spcPts val="0"/>
              </a:spcAft>
              <a:buClr>
                <a:schemeClr val="dk1"/>
              </a:buClr>
              <a:buSzPct val="101818"/>
              <a:buFont typeface="Calibri"/>
              <a:buAutoNum type="arabicPeriod"/>
            </a:pPr>
            <a:r>
              <a:rPr lang="en-US" sz="2240" b="0" i="0" u="none" strike="noStrike" cap="none" dirty="0" err="1">
                <a:solidFill>
                  <a:schemeClr val="dk1"/>
                </a:solidFill>
                <a:latin typeface="Calibri"/>
                <a:ea typeface="Calibri"/>
                <a:cs typeface="Calibri"/>
                <a:sym typeface="Calibri"/>
              </a:rPr>
              <a:t>Ramakant</a:t>
            </a:r>
            <a:r>
              <a:rPr lang="en-US" sz="2240" b="0" i="0" u="none" strike="noStrike" cap="none" dirty="0">
                <a:solidFill>
                  <a:schemeClr val="dk1"/>
                </a:solidFill>
                <a:latin typeface="Calibri"/>
                <a:ea typeface="Calibri"/>
                <a:cs typeface="Calibri"/>
                <a:sym typeface="Calibri"/>
              </a:rPr>
              <a:t> </a:t>
            </a:r>
            <a:r>
              <a:rPr lang="en-US" sz="2240" b="0" i="0" u="none" strike="noStrike" cap="none" dirty="0" err="1">
                <a:solidFill>
                  <a:schemeClr val="dk1"/>
                </a:solidFill>
                <a:latin typeface="Calibri"/>
                <a:ea typeface="Calibri"/>
                <a:cs typeface="Calibri"/>
                <a:sym typeface="Calibri"/>
              </a:rPr>
              <a:t>Gayakwad</a:t>
            </a:r>
            <a:r>
              <a:rPr lang="en-US" sz="2240" b="0" i="0" u="none" strike="noStrike" cap="none" dirty="0">
                <a:solidFill>
                  <a:schemeClr val="dk1"/>
                </a:solidFill>
                <a:latin typeface="Calibri"/>
                <a:ea typeface="Calibri"/>
                <a:cs typeface="Calibri"/>
                <a:sym typeface="Calibri"/>
              </a:rPr>
              <a:t>, “Op-amps and Linear Circuits”, Pearson Education, 2000.</a:t>
            </a:r>
          </a:p>
          <a:p>
            <a:pPr marL="514350" marR="0" lvl="0" indent="-514350" algn="l" rtl="0">
              <a:lnSpc>
                <a:spcPct val="80000"/>
              </a:lnSpc>
              <a:spcBef>
                <a:spcPts val="448"/>
              </a:spcBef>
              <a:spcAft>
                <a:spcPts val="0"/>
              </a:spcAft>
              <a:buClr>
                <a:schemeClr val="dk1"/>
              </a:buClr>
              <a:buSzPct val="101818"/>
              <a:buFont typeface="Calibri"/>
              <a:buAutoNum type="arabicPeriod"/>
            </a:pPr>
            <a:r>
              <a:rPr lang="en-US" sz="2240" b="0" i="0" u="none" strike="noStrike" cap="none" dirty="0" err="1">
                <a:solidFill>
                  <a:schemeClr val="dk1"/>
                </a:solidFill>
                <a:latin typeface="Calibri"/>
                <a:ea typeface="Calibri"/>
                <a:cs typeface="Calibri"/>
                <a:sym typeface="Calibri"/>
              </a:rPr>
              <a:t>Salivahanan</a:t>
            </a:r>
            <a:r>
              <a:rPr lang="en-US" sz="2240" b="0" i="0" u="none" strike="noStrike" cap="none" dirty="0">
                <a:solidFill>
                  <a:schemeClr val="dk1"/>
                </a:solidFill>
                <a:latin typeface="Calibri"/>
                <a:ea typeface="Calibri"/>
                <a:cs typeface="Calibri"/>
                <a:sym typeface="Calibri"/>
              </a:rPr>
              <a:t> and </a:t>
            </a:r>
            <a:r>
              <a:rPr lang="en-US" sz="2240" b="0" i="0" u="none" strike="noStrike" cap="none" dirty="0" err="1">
                <a:solidFill>
                  <a:schemeClr val="dk1"/>
                </a:solidFill>
                <a:latin typeface="Calibri"/>
                <a:ea typeface="Calibri"/>
                <a:cs typeface="Calibri"/>
                <a:sym typeface="Calibri"/>
              </a:rPr>
              <a:t>Kanchana</a:t>
            </a:r>
            <a:r>
              <a:rPr lang="en-US" sz="2240" b="0" i="0" u="none" strike="noStrike" cap="none" dirty="0">
                <a:solidFill>
                  <a:schemeClr val="dk1"/>
                </a:solidFill>
                <a:latin typeface="Calibri"/>
                <a:ea typeface="Calibri"/>
                <a:cs typeface="Calibri"/>
                <a:sym typeface="Calibri"/>
              </a:rPr>
              <a:t> </a:t>
            </a:r>
            <a:r>
              <a:rPr lang="en-US" sz="2240" b="0" i="0" u="none" strike="noStrike" cap="none" dirty="0" err="1">
                <a:solidFill>
                  <a:schemeClr val="dk1"/>
                </a:solidFill>
                <a:latin typeface="Calibri"/>
                <a:ea typeface="Calibri"/>
                <a:cs typeface="Calibri"/>
                <a:sym typeface="Calibri"/>
              </a:rPr>
              <a:t>Bhaskaran</a:t>
            </a:r>
            <a:r>
              <a:rPr lang="en-US" sz="2240" b="0" i="0" u="none" strike="noStrike" cap="none" dirty="0">
                <a:solidFill>
                  <a:schemeClr val="dk1"/>
                </a:solidFill>
                <a:latin typeface="Calibri"/>
                <a:ea typeface="Calibri"/>
                <a:cs typeface="Calibri"/>
                <a:sym typeface="Calibri"/>
              </a:rPr>
              <a:t>, “Linear Integrated Circuits”, Tata McGraw Hill.</a:t>
            </a:r>
          </a:p>
          <a:p>
            <a:pPr marL="514350" marR="0" lvl="0" indent="-514350" algn="l" rtl="0">
              <a:lnSpc>
                <a:spcPct val="80000"/>
              </a:lnSpc>
              <a:spcBef>
                <a:spcPts val="448"/>
              </a:spcBef>
              <a:spcAft>
                <a:spcPts val="0"/>
              </a:spcAft>
              <a:buClr>
                <a:schemeClr val="dk1"/>
              </a:buClr>
              <a:buSzPct val="101818"/>
              <a:buFont typeface="Calibri"/>
              <a:buAutoNum type="arabicPeriod"/>
            </a:pPr>
            <a:r>
              <a:rPr lang="en-US" sz="2240" b="0" i="0" u="none" strike="noStrike" cap="none" dirty="0">
                <a:solidFill>
                  <a:schemeClr val="dk1"/>
                </a:solidFill>
                <a:latin typeface="Calibri"/>
                <a:ea typeface="Calibri"/>
                <a:cs typeface="Calibri"/>
                <a:sym typeface="Calibri"/>
              </a:rPr>
              <a:t>George Clayton and Steve Winder, “</a:t>
            </a:r>
            <a:r>
              <a:rPr lang="en-US" sz="2240" b="0" i="0" u="none" strike="noStrike" cap="none" dirty="0" err="1">
                <a:solidFill>
                  <a:schemeClr val="dk1"/>
                </a:solidFill>
                <a:latin typeface="Calibri"/>
                <a:ea typeface="Calibri"/>
                <a:cs typeface="Calibri"/>
                <a:sym typeface="Calibri"/>
              </a:rPr>
              <a:t>Opeartional</a:t>
            </a:r>
            <a:r>
              <a:rPr lang="en-US" sz="2240" b="0" i="0" u="none" strike="noStrike" cap="none" dirty="0">
                <a:solidFill>
                  <a:schemeClr val="dk1"/>
                </a:solidFill>
                <a:latin typeface="Calibri"/>
                <a:ea typeface="Calibri"/>
                <a:cs typeface="Calibri"/>
                <a:sym typeface="Calibri"/>
              </a:rPr>
              <a:t> Amplifiers”, 5</a:t>
            </a:r>
            <a:r>
              <a:rPr lang="en-US" sz="2240" b="0" i="0" u="none" strike="noStrike" cap="none" baseline="30000" dirty="0">
                <a:solidFill>
                  <a:schemeClr val="dk1"/>
                </a:solidFill>
                <a:latin typeface="Calibri"/>
                <a:ea typeface="Calibri"/>
                <a:cs typeface="Calibri"/>
                <a:sym typeface="Calibri"/>
              </a:rPr>
              <a:t>Th</a:t>
            </a:r>
            <a:r>
              <a:rPr lang="en-US" sz="2240" b="0" i="0" u="none" strike="noStrike" cap="none" dirty="0">
                <a:solidFill>
                  <a:schemeClr val="dk1"/>
                </a:solidFill>
                <a:latin typeface="Calibri"/>
                <a:ea typeface="Calibri"/>
                <a:cs typeface="Calibri"/>
                <a:sym typeface="Calibri"/>
              </a:rPr>
              <a:t> Edition, Newness.</a:t>
            </a:r>
          </a:p>
          <a:p>
            <a:pPr marL="514350" marR="0" lvl="0" indent="-514350" algn="l" rtl="0">
              <a:lnSpc>
                <a:spcPct val="80000"/>
              </a:lnSpc>
              <a:spcBef>
                <a:spcPts val="448"/>
              </a:spcBef>
              <a:spcAft>
                <a:spcPts val="0"/>
              </a:spcAft>
              <a:buClr>
                <a:schemeClr val="dk1"/>
              </a:buClr>
              <a:buSzPct val="101818"/>
              <a:buFont typeface="Calibri"/>
              <a:buAutoNum type="arabicPeriod"/>
            </a:pPr>
            <a:r>
              <a:rPr lang="en-US" sz="2240" b="0" i="0" u="none" strike="noStrike" cap="none" dirty="0">
                <a:solidFill>
                  <a:schemeClr val="dk1"/>
                </a:solidFill>
                <a:latin typeface="Calibri"/>
                <a:ea typeface="Calibri"/>
                <a:cs typeface="Calibri"/>
                <a:sym typeface="Calibri"/>
              </a:rPr>
              <a:t>Sergio Franco, “Design with Operational Amplifiers and Analog Integrated Circuits”, Tata McGraw Hill.</a:t>
            </a:r>
          </a:p>
          <a:p>
            <a:pPr marL="514350" marR="0" lvl="0" indent="-514350" algn="l" rtl="0">
              <a:lnSpc>
                <a:spcPct val="80000"/>
              </a:lnSpc>
              <a:spcBef>
                <a:spcPts val="448"/>
              </a:spcBef>
              <a:spcAft>
                <a:spcPts val="0"/>
              </a:spcAft>
              <a:buClr>
                <a:schemeClr val="dk1"/>
              </a:buClr>
              <a:buSzPct val="101818"/>
              <a:buFont typeface="Calibri"/>
              <a:buAutoNum type="arabicPeriod"/>
            </a:pPr>
            <a:r>
              <a:rPr lang="en-US" sz="2240" b="0" i="0" u="none" strike="noStrike" cap="none" dirty="0">
                <a:solidFill>
                  <a:schemeClr val="dk1"/>
                </a:solidFill>
                <a:latin typeface="Calibri"/>
                <a:ea typeface="Calibri"/>
                <a:cs typeface="Calibri"/>
                <a:sym typeface="Calibri"/>
              </a:rPr>
              <a:t>William Stanley, “Operational Amplifiers with Linear Integrated Circuits,” 4</a:t>
            </a:r>
            <a:r>
              <a:rPr lang="en-US" sz="2240" b="0" i="0" u="none" strike="noStrike" cap="none" baseline="30000" dirty="0">
                <a:solidFill>
                  <a:schemeClr val="dk1"/>
                </a:solidFill>
                <a:latin typeface="Calibri"/>
                <a:ea typeface="Calibri"/>
                <a:cs typeface="Calibri"/>
                <a:sym typeface="Calibri"/>
              </a:rPr>
              <a:t>Th</a:t>
            </a:r>
            <a:r>
              <a:rPr lang="en-US" sz="2240" b="0" i="0" u="none" strike="noStrike" cap="none" dirty="0">
                <a:solidFill>
                  <a:schemeClr val="dk1"/>
                </a:solidFill>
                <a:latin typeface="Calibri"/>
                <a:ea typeface="Calibri"/>
                <a:cs typeface="Calibri"/>
                <a:sym typeface="Calibri"/>
              </a:rPr>
              <a:t> Edition, Pearson Education.</a:t>
            </a:r>
          </a:p>
          <a:p>
            <a:pPr marL="514350" marR="0" lvl="0" indent="-514350" algn="l" rtl="0">
              <a:lnSpc>
                <a:spcPct val="80000"/>
              </a:lnSpc>
              <a:spcBef>
                <a:spcPts val="448"/>
              </a:spcBef>
              <a:spcAft>
                <a:spcPts val="0"/>
              </a:spcAft>
              <a:buClr>
                <a:schemeClr val="dk1"/>
              </a:buClr>
              <a:buSzPct val="101818"/>
              <a:buFont typeface="Calibri"/>
              <a:buAutoNum type="arabicPeriod"/>
            </a:pPr>
            <a:r>
              <a:rPr lang="en-US" sz="2240" b="0" i="0" u="sng" strike="noStrike" cap="none" dirty="0">
                <a:latin typeface="Calibri"/>
                <a:ea typeface="Calibri"/>
                <a:cs typeface="Calibri"/>
                <a:sym typeface="Calibri"/>
                <a:hlinkClick r:id="rId3"/>
              </a:rPr>
              <a:t>http://nptel.ac.in/courses/117107094</a:t>
            </a:r>
          </a:p>
          <a:p>
            <a:pPr marL="514350" marR="0" lvl="0" indent="-514350" algn="l" rtl="0">
              <a:lnSpc>
                <a:spcPct val="80000"/>
              </a:lnSpc>
              <a:spcBef>
                <a:spcPts val="448"/>
              </a:spcBef>
              <a:spcAft>
                <a:spcPts val="0"/>
              </a:spcAft>
              <a:buClr>
                <a:schemeClr val="dk1"/>
              </a:buClr>
              <a:buSzPct val="101818"/>
              <a:buFont typeface="Calibri"/>
              <a:buAutoNum type="arabicPeriod"/>
            </a:pPr>
            <a:r>
              <a:rPr lang="en-US" sz="2240" b="0" i="0" u="sng" strike="noStrike" cap="none" dirty="0">
                <a:latin typeface="Calibri"/>
                <a:ea typeface="Calibri"/>
                <a:cs typeface="Calibri"/>
                <a:sym typeface="Calibri"/>
                <a:hlinkClick r:id="rId4"/>
              </a:rPr>
              <a:t>https://www.youtube.com/watch?v=NVj_Eu3sJL4</a:t>
            </a:r>
            <a:r>
              <a:rPr lang="en-US" sz="2240" b="0" i="0" u="none" strike="noStrike" cap="none" dirty="0">
                <a:latin typeface="Calibri"/>
                <a:ea typeface="Calibri"/>
                <a:cs typeface="Calibri"/>
                <a:sym typeface="Calibri"/>
              </a:rPr>
              <a:t> (Lecture </a:t>
            </a:r>
            <a:r>
              <a:rPr lang="en-US" sz="2240" b="0" i="0" u="none" strike="noStrike" cap="none" dirty="0">
                <a:solidFill>
                  <a:schemeClr val="dk1"/>
                </a:solidFill>
                <a:latin typeface="Calibri"/>
                <a:ea typeface="Calibri"/>
                <a:cs typeface="Calibri"/>
                <a:sym typeface="Calibri"/>
              </a:rPr>
              <a:t>Series by Prof. T. S. Natarajan, Dept. of Physics, IIT Madras).</a:t>
            </a:r>
          </a:p>
          <a:p>
            <a:pPr marL="514350" marR="0" lvl="0" indent="-514350" algn="l" rtl="0">
              <a:lnSpc>
                <a:spcPct val="80000"/>
              </a:lnSpc>
              <a:spcBef>
                <a:spcPts val="448"/>
              </a:spcBef>
              <a:buClr>
                <a:schemeClr val="dk1"/>
              </a:buClr>
              <a:buSzPct val="25000"/>
              <a:buFont typeface="Arial"/>
              <a:buNone/>
            </a:pPr>
            <a:endParaRPr sz="2240" b="0" i="0" u="none" strike="noStrike" cap="none" dirty="0">
              <a:solidFill>
                <a:schemeClr val="dk1"/>
              </a:solidFill>
              <a:latin typeface="Calibri"/>
              <a:ea typeface="Calibri"/>
              <a:cs typeface="Calibri"/>
              <a:sym typeface="Calibri"/>
            </a:endParaRPr>
          </a:p>
        </p:txBody>
      </p:sp>
      <p:sp>
        <p:nvSpPr>
          <p:cNvPr id="749" name="Shape 749"/>
          <p:cNvSpPr txBox="1">
            <a:spLocks noGrp="1"/>
          </p:cNvSpPr>
          <p:nvPr>
            <p:ph type="dt" sz="half" idx="10"/>
          </p:nvPr>
        </p:nvSpPr>
        <p:spPr>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7676154B-8007-4C35-BD30-5C3379FC19F1}" type="datetime1">
              <a:rPr lang="en-US" sz="1600" b="1" smtClean="0">
                <a:solidFill>
                  <a:schemeClr val="dk1"/>
                </a:solidFill>
                <a:latin typeface="Calibri"/>
                <a:sym typeface="Calibri"/>
              </a:rPr>
              <a:pPr marL="0" marR="0" lvl="0" indent="0" algn="l" rtl="0">
                <a:spcBef>
                  <a:spcPts val="0"/>
                </a:spcBef>
                <a:buSzPct val="25000"/>
                <a:buNone/>
              </a:pPr>
              <a:t>06/10/2022</a:t>
            </a:fld>
            <a:endParaRPr lang="en-US" sz="1600" b="1">
              <a:solidFill>
                <a:schemeClr val="dk1"/>
              </a:solidFill>
              <a:latin typeface="Calibri"/>
              <a:ea typeface="Calibri"/>
              <a:cs typeface="Calibri"/>
              <a:sym typeface="Calibri"/>
            </a:endParaRPr>
          </a:p>
        </p:txBody>
      </p:sp>
      <p:sp>
        <p:nvSpPr>
          <p:cNvPr id="751" name="Shape 751"/>
          <p:cNvSpPr txBox="1">
            <a:spLocks noGrp="1"/>
          </p:cNvSpPr>
          <p:nvPr>
            <p:ph type="sldNum" sz="quarter"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600" b="1">
                <a:solidFill>
                  <a:schemeClr val="dk1"/>
                </a:solidFill>
                <a:latin typeface="Calibri"/>
                <a:ea typeface="Calibri"/>
                <a:cs typeface="Calibri"/>
                <a:sym typeface="Calibri"/>
              </a:rPr>
              <a:pPr marL="0" marR="0" lvl="0" indent="0" algn="r" rtl="0">
                <a:spcBef>
                  <a:spcPts val="0"/>
                </a:spcBef>
                <a:buSzPct val="25000"/>
                <a:buNone/>
              </a:pPr>
              <a:t>93</a:t>
            </a:fld>
            <a:endParaRPr lang="en-US" sz="16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3714335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US"/>
          </a:p>
        </p:txBody>
      </p:sp>
      <p:sp>
        <p:nvSpPr>
          <p:cNvPr id="3" name="Content Placeholder 2"/>
          <p:cNvSpPr>
            <a:spLocks noGrp="1"/>
          </p:cNvSpPr>
          <p:nvPr>
            <p:ph idx="1"/>
          </p:nvPr>
        </p:nvSpPr>
        <p:spPr/>
        <p:txBody>
          <a:bodyPr/>
          <a:lstStyle/>
          <a:p>
            <a:r>
              <a:rPr lang="en-US"/>
              <a:t>https://nptel.ac.in/courses/117107094/lecturers/lecture_17/lecture17_page3.htm</a:t>
            </a:r>
          </a:p>
          <a:p>
            <a:r>
              <a:rPr lang="en-US" dirty="0" smtClean="0"/>
              <a:t>https</a:t>
            </a:r>
            <a:r>
              <a:rPr lang="en-US" dirty="0"/>
              <a:t>://nptel.ac.in/courses/117107094/lecturers/lecture_18/lecture18_page2.htm</a:t>
            </a:r>
          </a:p>
        </p:txBody>
      </p:sp>
      <p:sp>
        <p:nvSpPr>
          <p:cNvPr id="4" name="Date Placeholder 3"/>
          <p:cNvSpPr>
            <a:spLocks noGrp="1"/>
          </p:cNvSpPr>
          <p:nvPr>
            <p:ph type="dt" sz="half" idx="10"/>
          </p:nvPr>
        </p:nvSpPr>
        <p:spPr/>
        <p:txBody>
          <a:bodyPr/>
          <a:lstStyle/>
          <a:p>
            <a:pPr>
              <a:defRPr/>
            </a:pPr>
            <a:fld id="{5CA8754E-680B-4A01-BD66-D3D0205343D3}" type="datetime1">
              <a:rPr lang="en-US" smtClean="0"/>
              <a:pPr>
                <a:defRPr/>
              </a:pPr>
              <a:t>06/10/2022</a:t>
            </a:fld>
            <a:endParaRPr lang="en-US"/>
          </a:p>
        </p:txBody>
      </p:sp>
      <p:sp>
        <p:nvSpPr>
          <p:cNvPr id="6" name="Slide Number Placeholder 5"/>
          <p:cNvSpPr>
            <a:spLocks noGrp="1"/>
          </p:cNvSpPr>
          <p:nvPr>
            <p:ph type="sldNum" sz="quarter" idx="12"/>
          </p:nvPr>
        </p:nvSpPr>
        <p:spPr/>
        <p:txBody>
          <a:bodyPr/>
          <a:lstStyle/>
          <a:p>
            <a:pPr>
              <a:defRPr/>
            </a:pPr>
            <a:fld id="{4E3BD9CB-D500-4424-ABE4-805D2A0068AA}" type="slidenum">
              <a:rPr lang="en-US" smtClean="0"/>
              <a:pPr>
                <a:defRPr/>
              </a:pPr>
              <a:t>94</a:t>
            </a:fld>
            <a:endParaRPr lang="en-US"/>
          </a:p>
        </p:txBody>
      </p:sp>
    </p:spTree>
    <p:extLst>
      <p:ext uri="{BB962C8B-B14F-4D97-AF65-F5344CB8AC3E}">
        <p14:creationId xmlns:p14="http://schemas.microsoft.com/office/powerpoint/2010/main" val="396994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14518</TotalTime>
  <Words>3441</Words>
  <Application>Microsoft Office PowerPoint</Application>
  <PresentationFormat>On-screen Show (4:3)</PresentationFormat>
  <Paragraphs>530</Paragraphs>
  <Slides>94</Slides>
  <Notes>32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94</vt:i4>
      </vt:variant>
    </vt:vector>
  </HeadingPairs>
  <TitlesOfParts>
    <vt:vector size="97" baseType="lpstr">
      <vt:lpstr>Office Theme</vt:lpstr>
      <vt:lpstr>Visio</vt:lpstr>
      <vt:lpstr>Equation</vt:lpstr>
      <vt:lpstr>    Analog and Digital Integrated Circuits EE- ECE2011A </vt:lpstr>
      <vt:lpstr>Unit III  Non-Linear Applications</vt:lpstr>
      <vt:lpstr>Lesson Plan</vt:lpstr>
      <vt:lpstr>Non Linear Applications</vt:lpstr>
      <vt:lpstr>Important Concepts</vt:lpstr>
      <vt:lpstr>   What is a Comparator??</vt:lpstr>
      <vt:lpstr>Types of Comparators</vt:lpstr>
      <vt:lpstr>    Comparator</vt:lpstr>
      <vt:lpstr>Comparator Waveforms</vt:lpstr>
      <vt:lpstr>Working</vt:lpstr>
      <vt:lpstr>Non-Inverting Type </vt:lpstr>
      <vt:lpstr>PowerPoint Presentation</vt:lpstr>
      <vt:lpstr>Inverting Type </vt:lpstr>
      <vt:lpstr>PowerPoint Presentation</vt:lpstr>
      <vt:lpstr>Zero Crossing Detector</vt:lpstr>
      <vt:lpstr>PowerPoint Presentation</vt:lpstr>
      <vt:lpstr>Comparator Characteristics</vt:lpstr>
      <vt:lpstr>Voltage Limiters</vt:lpstr>
      <vt:lpstr>Voltage Limiters with zener diodes</vt:lpstr>
      <vt:lpstr>The figure below shows a combination of zener diode and rectifier diodes: Positive output voltage Limiting</vt:lpstr>
      <vt:lpstr>Voltage Limiter with single zener diode</vt:lpstr>
      <vt:lpstr>Comparator Applications</vt:lpstr>
      <vt:lpstr>Comparator ICs</vt:lpstr>
      <vt:lpstr>PowerPoint Presentation</vt:lpstr>
      <vt:lpstr>Noise in Zero Crossing Detector</vt:lpstr>
      <vt:lpstr>Noise Immunity</vt:lpstr>
      <vt:lpstr>Schmitt Trigger</vt:lpstr>
      <vt:lpstr>PowerPoint Presentation</vt:lpstr>
      <vt:lpstr>Hysteresis Loop (Transfer Characteristics)</vt:lpstr>
      <vt:lpstr>Noise Immunity</vt:lpstr>
      <vt:lpstr>How to decide threshold voltages?</vt:lpstr>
      <vt:lpstr>Schmitt Trigger - Types</vt:lpstr>
      <vt:lpstr>Asymmetric ST Using additional Vdc</vt:lpstr>
      <vt:lpstr>PowerPoint Presentation</vt:lpstr>
      <vt:lpstr>PowerPoint Presentation</vt:lpstr>
      <vt:lpstr>PowerPoint Presentation</vt:lpstr>
      <vt:lpstr>Asymmetric inverting ST using diode</vt:lpstr>
      <vt:lpstr>Non Inverting Schmitt Trigger</vt:lpstr>
      <vt:lpstr>Design Schmitt Trigger</vt:lpstr>
      <vt:lpstr>Example 1</vt:lpstr>
      <vt:lpstr>PowerPoint Presentation</vt:lpstr>
      <vt:lpstr>Waveform Generators</vt:lpstr>
      <vt:lpstr>Asymmetrical Square wave generator</vt:lpstr>
      <vt:lpstr>PowerPoint Presentation</vt:lpstr>
      <vt:lpstr>Important Equations</vt:lpstr>
      <vt:lpstr>Triangular Wave Generator-1</vt:lpstr>
      <vt:lpstr>PowerPoint Presentation</vt:lpstr>
      <vt:lpstr>Design Waveform Generator</vt:lpstr>
      <vt:lpstr>Triangular Wave Generator-2 using Comparator and Integrator with fewer components </vt:lpstr>
      <vt:lpstr>Triangular Wave Generator-2</vt:lpstr>
      <vt:lpstr>Waveforms of triangular waveform generator</vt:lpstr>
      <vt:lpstr>PowerPoint Presentation</vt:lpstr>
      <vt:lpstr>PowerPoint Presentation</vt:lpstr>
      <vt:lpstr>Precision Rectifier </vt:lpstr>
      <vt:lpstr>Precision Rectifier</vt:lpstr>
      <vt:lpstr>Basic Half Wave Precision Rectifier</vt:lpstr>
      <vt:lpstr>PowerPoint Presentation</vt:lpstr>
      <vt:lpstr>Limitations</vt:lpstr>
      <vt:lpstr>Advantages</vt:lpstr>
      <vt:lpstr>Improved Half Wave Precision Rectifier</vt:lpstr>
      <vt:lpstr>PowerPoint Presentation</vt:lpstr>
      <vt:lpstr>HWR</vt:lpstr>
      <vt:lpstr>Precision FWR</vt:lpstr>
      <vt:lpstr>Full Wave Precision Rectifier </vt:lpstr>
      <vt:lpstr>Full Wave Precision Rectifier</vt:lpstr>
      <vt:lpstr>Precision Full Wave Rectifier</vt:lpstr>
      <vt:lpstr>Working</vt:lpstr>
      <vt:lpstr>Working</vt:lpstr>
      <vt:lpstr>Working</vt:lpstr>
      <vt:lpstr>Full Wave Rectifier Waveforms</vt:lpstr>
      <vt:lpstr>Criteria for Selecting Components</vt:lpstr>
      <vt:lpstr>Precision Rectifiers-Applications</vt:lpstr>
      <vt:lpstr>PowerPoint Presentation</vt:lpstr>
      <vt:lpstr>Peak Detectors</vt:lpstr>
      <vt:lpstr>PowerPoint Presentation</vt:lpstr>
      <vt:lpstr>PowerPoint Presentation</vt:lpstr>
      <vt:lpstr>Waveshaping Circuits</vt:lpstr>
      <vt:lpstr>PowerPoint Presentation</vt:lpstr>
      <vt:lpstr>PowerPoint Presentation</vt:lpstr>
      <vt:lpstr>Positive Clippers(Removes +ve peaks)</vt:lpstr>
      <vt:lpstr>Negative Clipper</vt:lpstr>
      <vt:lpstr>Clampers</vt:lpstr>
      <vt:lpstr>PowerPoint Presentation</vt:lpstr>
      <vt:lpstr>PowerPoint Presentation</vt:lpstr>
      <vt:lpstr>PowerPoint Presentation</vt:lpstr>
      <vt:lpstr>PowerPoint Presentation</vt:lpstr>
      <vt:lpstr>Sample and Hold </vt:lpstr>
      <vt:lpstr>PowerPoint Presentation</vt:lpstr>
      <vt:lpstr>PowerPoint Presentation</vt:lpstr>
      <vt:lpstr>PowerPoint Presentation</vt:lpstr>
      <vt:lpstr>PowerPoint Presentation</vt:lpstr>
      <vt:lpstr>Sample &amp; Hold Circuit</vt:lpstr>
      <vt:lpstr>References</vt:lpstr>
      <vt:lpstr>References:</vt:lpstr>
    </vt:vector>
  </TitlesOfParts>
  <Company>Deftones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Bipolar Junction  Transistors</dc:title>
  <dc:creator>Administrator</dc:creator>
  <cp:lastModifiedBy>admin</cp:lastModifiedBy>
  <cp:revision>627</cp:revision>
  <cp:lastPrinted>2018-11-19T16:53:08Z</cp:lastPrinted>
  <dcterms:created xsi:type="dcterms:W3CDTF">2016-12-30T06:23:18Z</dcterms:created>
  <dcterms:modified xsi:type="dcterms:W3CDTF">2022-10-06T06:08:12Z</dcterms:modified>
</cp:coreProperties>
</file>