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</p:sldMasterIdLst>
  <p:notesMasterIdLst>
    <p:notesMasterId r:id="rId62"/>
  </p:notesMasterIdLst>
  <p:sldIdLst>
    <p:sldId id="429" r:id="rId2"/>
    <p:sldId id="421" r:id="rId3"/>
    <p:sldId id="259" r:id="rId4"/>
    <p:sldId id="281" r:id="rId5"/>
    <p:sldId id="282" r:id="rId6"/>
    <p:sldId id="283" r:id="rId7"/>
    <p:sldId id="311" r:id="rId8"/>
    <p:sldId id="310" r:id="rId9"/>
    <p:sldId id="361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8" r:id="rId25"/>
    <p:sldId id="329" r:id="rId26"/>
    <p:sldId id="366" r:id="rId27"/>
    <p:sldId id="365" r:id="rId28"/>
    <p:sldId id="367" r:id="rId29"/>
    <p:sldId id="369" r:id="rId30"/>
    <p:sldId id="370" r:id="rId31"/>
    <p:sldId id="375" r:id="rId32"/>
    <p:sldId id="377" r:id="rId33"/>
    <p:sldId id="378" r:id="rId34"/>
    <p:sldId id="379" r:id="rId35"/>
    <p:sldId id="380" r:id="rId36"/>
    <p:sldId id="381" r:id="rId37"/>
    <p:sldId id="383" r:id="rId38"/>
    <p:sldId id="390" r:id="rId39"/>
    <p:sldId id="382" r:id="rId40"/>
    <p:sldId id="389" r:id="rId41"/>
    <p:sldId id="402" r:id="rId42"/>
    <p:sldId id="387" r:id="rId43"/>
    <p:sldId id="403" r:id="rId44"/>
    <p:sldId id="404" r:id="rId45"/>
    <p:sldId id="425" r:id="rId46"/>
    <p:sldId id="394" r:id="rId47"/>
    <p:sldId id="411" r:id="rId48"/>
    <p:sldId id="412" r:id="rId49"/>
    <p:sldId id="413" r:id="rId50"/>
    <p:sldId id="414" r:id="rId51"/>
    <p:sldId id="400" r:id="rId52"/>
    <p:sldId id="415" r:id="rId53"/>
    <p:sldId id="427" r:id="rId54"/>
    <p:sldId id="396" r:id="rId55"/>
    <p:sldId id="399" r:id="rId56"/>
    <p:sldId id="398" r:id="rId57"/>
    <p:sldId id="428" r:id="rId58"/>
    <p:sldId id="401" r:id="rId59"/>
    <p:sldId id="420" r:id="rId60"/>
    <p:sldId id="419" r:id="rId6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66"/>
    <a:srgbClr val="99CCFF"/>
    <a:srgbClr val="66FF99"/>
    <a:srgbClr val="00FF00"/>
    <a:srgbClr val="FF33CC"/>
    <a:srgbClr val="FF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4127" autoAdjust="0"/>
  </p:normalViewPr>
  <p:slideViewPr>
    <p:cSldViewPr>
      <p:cViewPr varScale="1">
        <p:scale>
          <a:sx n="69" d="100"/>
          <a:sy n="69" d="100"/>
        </p:scale>
        <p:origin x="-12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imes New Roman" pitchFamily="18" charset="0"/>
              </a:defRPr>
            </a:lvl1pPr>
          </a:lstStyle>
          <a:p>
            <a:fld id="{2E3F35B9-7105-4E12-83D4-1AA638ECF2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27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6E3F03-8206-4729-9366-13F1506CA573}" type="slidenum">
              <a:rPr lang="en-US"/>
              <a:pPr/>
              <a:t>3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00215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95E70-6CE2-4A06-B719-ABB4D1E98E14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1445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55DAA6-1C97-461C-B117-BE3AFA80B24A}" type="slidenum">
              <a:rPr lang="en-US"/>
              <a:pPr/>
              <a:t>5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98424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E3A7A-9BF9-484B-92A7-5950128475B7}" type="slidenum">
              <a:rPr lang="en-US"/>
              <a:pPr/>
              <a:t>6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2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745EBBB-0D49-42A3-A822-331FCD1F7F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08640-2B70-475C-A398-17D8E91BDB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85781-F6B0-4416-8B3E-B68AC52E9A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EA200-AD36-46ED-BE1B-0B9EDC2760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8D923-E83E-45C6-9A0A-75631CD7AEA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689DF1-6A14-4106-B93C-B67A965327B4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69D81-3685-4F31-8242-1A526162AAE9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16406-FE19-42C3-8123-6E4539E1F1D8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4528A8-E32D-4A97-8F70-BA1E805CCD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A6F5B4-877D-4F64-B830-E0549058CC1A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97EC90-71B0-4118-9160-0A25EB56083F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71F840A2-694F-4525-B898-4BD4F572FF2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0" r:id="rId2"/>
    <p:sldLayoutId id="2147483925" r:id="rId3"/>
    <p:sldLayoutId id="2147483926" r:id="rId4"/>
    <p:sldLayoutId id="2147483927" r:id="rId5"/>
    <p:sldLayoutId id="2147483928" r:id="rId6"/>
    <p:sldLayoutId id="2147483921" r:id="rId7"/>
    <p:sldLayoutId id="2147483929" r:id="rId8"/>
    <p:sldLayoutId id="2147483930" r:id="rId9"/>
    <p:sldLayoutId id="2147483922" r:id="rId10"/>
    <p:sldLayoutId id="214748392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jpeg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5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1.jpe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14400"/>
            <a:ext cx="7772400" cy="1829761"/>
          </a:xfrm>
        </p:spPr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Unit-4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10000"/>
                  </a:schemeClr>
                </a:solidFill>
              </a:rPr>
            </a:br>
            <a:endParaRPr lang="en-IN" dirty="0"/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914400" y="2362200"/>
            <a:ext cx="7772400" cy="1200150"/>
          </a:xfrm>
        </p:spPr>
        <p:txBody>
          <a:bodyPr/>
          <a:lstStyle/>
          <a:p>
            <a:pPr marR="0" algn="ctr"/>
            <a:r>
              <a:rPr lang="en-IN" dirty="0" smtClean="0">
                <a:solidFill>
                  <a:srgbClr val="000000"/>
                </a:solidFill>
              </a:rPr>
              <a:t>ACTIVE FILTERS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304800" y="1219200"/>
            <a:ext cx="85344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bandwidth of an ideal low-pass filter is equal to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aseline="-250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28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critical frequency of a low-pass RC filter occurs when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X</a:t>
            </a:r>
            <a:r>
              <a:rPr lang="en-US" sz="2800" b="1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R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can be calculated using the formula below: </a:t>
            </a:r>
          </a:p>
        </p:txBody>
      </p:sp>
      <p:graphicFrame>
        <p:nvGraphicFramePr>
          <p:cNvPr id="23555" name="Object 7"/>
          <p:cNvGraphicFramePr>
            <a:graphicFrameLocks noChangeAspect="1"/>
          </p:cNvGraphicFramePr>
          <p:nvPr/>
        </p:nvGraphicFramePr>
        <p:xfrm>
          <a:off x="3505200" y="4244975"/>
          <a:ext cx="228600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3" imgW="748975" imgH="431613" progId="Equation.3">
                  <p:embed/>
                </p:oleObj>
              </mc:Choice>
              <mc:Fallback>
                <p:oleObj name="Equation" r:id="rId3" imgW="748975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244975"/>
                        <a:ext cx="2286000" cy="1317625"/>
                      </a:xfrm>
                      <a:prstGeom prst="rect">
                        <a:avLst/>
                      </a:prstGeom>
                      <a:solidFill>
                        <a:srgbClr val="3399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4FC0330-4CE3-4EE5-B547-24942C42A80D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152400" y="1143000"/>
            <a:ext cx="88392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high-pass filter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a filter that significantly attenuates or rejects            all frequencies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below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passes all frequencies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above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passband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of a high-pass filter is all frequencies above the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critical frequency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4579" name="Rectangle 7"/>
          <p:cNvSpPr>
            <a:spLocks noChangeArrowheads="1"/>
          </p:cNvSpPr>
          <p:nvPr/>
        </p:nvSpPr>
        <p:spPr bwMode="auto">
          <a:xfrm>
            <a:off x="228600" y="2590800"/>
            <a:ext cx="5486400" cy="289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MY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28600" y="2514600"/>
            <a:ext cx="5638800" cy="3200400"/>
            <a:chOff x="167" y="1652"/>
            <a:chExt cx="3577" cy="2097"/>
          </a:xfrm>
          <a:solidFill>
            <a:schemeClr val="bg1"/>
          </a:solidFill>
        </p:grpSpPr>
        <p:pic>
          <p:nvPicPr>
            <p:cNvPr id="30732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7" y="1652"/>
              <a:ext cx="2432" cy="209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30733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40" y="2064"/>
              <a:ext cx="1104" cy="13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581" name="Line 12"/>
          <p:cNvSpPr>
            <a:spLocks noChangeShapeType="1"/>
          </p:cNvSpPr>
          <p:nvPr/>
        </p:nvSpPr>
        <p:spPr bwMode="auto">
          <a:xfrm>
            <a:off x="5105400" y="3429000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2" name="Text Box 13"/>
          <p:cNvSpPr txBox="1">
            <a:spLocks noChangeArrowheads="1"/>
          </p:cNvSpPr>
          <p:nvPr/>
        </p:nvSpPr>
        <p:spPr bwMode="auto">
          <a:xfrm>
            <a:off x="4876800" y="3733800"/>
            <a:ext cx="457200" cy="3365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600" i="1">
                <a:solidFill>
                  <a:srgbClr val="292929"/>
                </a:solidFill>
                <a:latin typeface="Times New Roman" pitchFamily="18" charset="0"/>
              </a:rPr>
              <a:t>V</a:t>
            </a:r>
            <a:r>
              <a:rPr lang="en-US" sz="1600" i="1" baseline="-25000">
                <a:solidFill>
                  <a:srgbClr val="292929"/>
                </a:solidFill>
                <a:latin typeface="Times New Roman" pitchFamily="18" charset="0"/>
              </a:rPr>
              <a:t>o</a:t>
            </a:r>
            <a:endParaRPr lang="en-US" sz="1600" i="1">
              <a:solidFill>
                <a:srgbClr val="292929"/>
              </a:solidFill>
              <a:latin typeface="Times New Roman" pitchFamily="18" charset="0"/>
            </a:endParaRPr>
          </a:p>
        </p:txBody>
      </p:sp>
      <p:pic>
        <p:nvPicPr>
          <p:cNvPr id="24583" name="Picture 15"/>
          <p:cNvPicPr>
            <a:picLocks noChangeAspect="1" noChangeArrowheads="1"/>
          </p:cNvPicPr>
          <p:nvPr/>
        </p:nvPicPr>
        <p:blipFill>
          <a:blip r:embed="rId4">
            <a:lum bright="-12000" contrast="28000"/>
          </a:blip>
          <a:srcRect/>
          <a:stretch>
            <a:fillRect/>
          </a:stretch>
        </p:blipFill>
        <p:spPr bwMode="auto">
          <a:xfrm>
            <a:off x="6019800" y="2590800"/>
            <a:ext cx="2644775" cy="298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4584" name="Text Box 16"/>
          <p:cNvSpPr txBox="1">
            <a:spLocks noChangeArrowheads="1"/>
          </p:cNvSpPr>
          <p:nvPr/>
        </p:nvSpPr>
        <p:spPr bwMode="auto">
          <a:xfrm>
            <a:off x="1066800" y="5715000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>
                <a:solidFill>
                  <a:srgbClr val="1C1C1C"/>
                </a:solidFill>
                <a:latin typeface="Tahoma" pitchFamily="34" charset="0"/>
              </a:rPr>
              <a:t>Actual response</a:t>
            </a:r>
          </a:p>
        </p:txBody>
      </p:sp>
      <p:sp>
        <p:nvSpPr>
          <p:cNvPr id="24585" name="Text Box 17"/>
          <p:cNvSpPr txBox="1">
            <a:spLocks noChangeArrowheads="1"/>
          </p:cNvSpPr>
          <p:nvPr/>
        </p:nvSpPr>
        <p:spPr bwMode="auto">
          <a:xfrm>
            <a:off x="5943600" y="5638800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>
                <a:solidFill>
                  <a:srgbClr val="1C1C1C"/>
                </a:solidFill>
                <a:latin typeface="Tahoma" pitchFamily="34" charset="0"/>
              </a:rPr>
              <a:t>Ideal response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76200"/>
            <a:ext cx="854075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tx2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High Pass Filter Response</a:t>
            </a:r>
          </a:p>
        </p:txBody>
      </p:sp>
      <p:sp>
        <p:nvSpPr>
          <p:cNvPr id="24587" name="Slide Number Placeholder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66C81C2-956F-487B-BFBD-28765F1F5CF2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228600" y="854075"/>
            <a:ext cx="8763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 critical frequency of a high-pass RC filter occurs when 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X</a:t>
            </a:r>
            <a:r>
              <a:rPr lang="en-US" sz="2600" b="1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R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can be calculated using the formula below:</a:t>
            </a:r>
          </a:p>
        </p:txBody>
      </p:sp>
      <p:graphicFrame>
        <p:nvGraphicFramePr>
          <p:cNvPr id="25603" name="Object 7"/>
          <p:cNvGraphicFramePr>
            <a:graphicFrameLocks noChangeAspect="1"/>
          </p:cNvGraphicFramePr>
          <p:nvPr/>
        </p:nvGraphicFramePr>
        <p:xfrm>
          <a:off x="3352800" y="2286000"/>
          <a:ext cx="228600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3" imgW="748975" imgH="431613" progId="Equation.3">
                  <p:embed/>
                </p:oleObj>
              </mc:Choice>
              <mc:Fallback>
                <p:oleObj name="Equation" r:id="rId3" imgW="748975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86000"/>
                        <a:ext cx="2286000" cy="1317625"/>
                      </a:xfrm>
                      <a:prstGeom prst="rect">
                        <a:avLst/>
                      </a:prstGeom>
                      <a:solidFill>
                        <a:srgbClr val="3399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395DD4-F4FC-4D04-B861-C4FF7375A3D7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304800" y="990600"/>
            <a:ext cx="861060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 band-pass filter passes all signals lying within a band between a lower-frequency limit and upper-frequency limit and essentially rejects all other frequencies that are outside this specified band.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19400"/>
            <a:ext cx="39624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6628" name="Text Box 8"/>
          <p:cNvSpPr txBox="1">
            <a:spLocks noChangeArrowheads="1"/>
          </p:cNvSpPr>
          <p:nvPr/>
        </p:nvSpPr>
        <p:spPr bwMode="auto">
          <a:xfrm>
            <a:off x="914400" y="6019800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>
                <a:solidFill>
                  <a:srgbClr val="1C1C1C"/>
                </a:solidFill>
                <a:latin typeface="Tahoma" pitchFamily="34" charset="0"/>
              </a:rPr>
              <a:t>Actual response</a:t>
            </a:r>
          </a:p>
        </p:txBody>
      </p:sp>
      <p:sp>
        <p:nvSpPr>
          <p:cNvPr id="26629" name="Text Box 9"/>
          <p:cNvSpPr txBox="1">
            <a:spLocks noChangeArrowheads="1"/>
          </p:cNvSpPr>
          <p:nvPr/>
        </p:nvSpPr>
        <p:spPr bwMode="auto">
          <a:xfrm>
            <a:off x="5410200" y="5943600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>
                <a:solidFill>
                  <a:srgbClr val="1C1C1C"/>
                </a:solidFill>
                <a:latin typeface="Tahoma" pitchFamily="34" charset="0"/>
              </a:rPr>
              <a:t>Ideal response</a:t>
            </a:r>
          </a:p>
        </p:txBody>
      </p:sp>
      <p:pic>
        <p:nvPicPr>
          <p:cNvPr id="26630" name="Picture 10"/>
          <p:cNvPicPr>
            <a:picLocks noChangeAspect="1" noChangeArrowheads="1"/>
          </p:cNvPicPr>
          <p:nvPr/>
        </p:nvPicPr>
        <p:blipFill>
          <a:blip r:embed="rId3">
            <a:lum bright="-12000" contrast="28000"/>
          </a:blip>
          <a:srcRect/>
          <a:stretch>
            <a:fillRect/>
          </a:stretch>
        </p:blipFill>
        <p:spPr bwMode="auto">
          <a:xfrm>
            <a:off x="5181600" y="2819400"/>
            <a:ext cx="30480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76200"/>
            <a:ext cx="854075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tx2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Band Pass Filter Response</a:t>
            </a:r>
          </a:p>
        </p:txBody>
      </p:sp>
      <p:sp>
        <p:nvSpPr>
          <p:cNvPr id="26632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22D4D0-BAFC-4164-94F1-C12F80C3EA27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533400" y="3733800"/>
            <a:ext cx="845820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 bandwidth (BW) is defined as the difference between the upper critical frequency (f</a:t>
            </a:r>
            <a:r>
              <a:rPr lang="en-US" sz="2600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c2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 and the lower critical frequency (f</a:t>
            </a:r>
            <a:r>
              <a:rPr lang="en-US" sz="2600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c1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). </a:t>
            </a:r>
          </a:p>
        </p:txBody>
      </p:sp>
      <p:graphicFrame>
        <p:nvGraphicFramePr>
          <p:cNvPr id="27651" name="Object 5"/>
          <p:cNvGraphicFramePr>
            <a:graphicFrameLocks noChangeAspect="1"/>
          </p:cNvGraphicFramePr>
          <p:nvPr/>
        </p:nvGraphicFramePr>
        <p:xfrm>
          <a:off x="3124200" y="5410200"/>
          <a:ext cx="274955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3" imgW="927100" imgH="228600" progId="Equation.3">
                  <p:embed/>
                </p:oleObj>
              </mc:Choice>
              <mc:Fallback>
                <p:oleObj name="Equation" r:id="rId3" imgW="9271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410200"/>
                        <a:ext cx="2749550" cy="677863"/>
                      </a:xfrm>
                      <a:prstGeom prst="rect">
                        <a:avLst/>
                      </a:prstGeom>
                      <a:solidFill>
                        <a:srgbClr val="3399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33600" y="304800"/>
            <a:ext cx="4876800" cy="3252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A508E9A-36DE-450C-A69A-DB3165877CB4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3048000" y="2743200"/>
          <a:ext cx="24114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3" imgW="812447" imgH="266584" progId="Equation.3">
                  <p:embed/>
                </p:oleObj>
              </mc:Choice>
              <mc:Fallback>
                <p:oleObj name="Equation" r:id="rId3" imgW="812447" imgH="26658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43200"/>
                        <a:ext cx="2411413" cy="990600"/>
                      </a:xfrm>
                      <a:prstGeom prst="rect">
                        <a:avLst/>
                      </a:prstGeom>
                      <a:solidFill>
                        <a:srgbClr val="3399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381000" y="1143000"/>
            <a:ext cx="861060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 frequency about which the pass band is centered is called the </a:t>
            </a:r>
            <a:r>
              <a:rPr lang="en-US" sz="2600" b="1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center frequency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6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600" b="1" i="1" baseline="-250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and defined as the geometric mean of the critical frequencies.</a:t>
            </a:r>
            <a:r>
              <a:rPr lang="en-US" sz="26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6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BAE4820-6E0C-4741-B6CD-C9C832E66DA6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304800" y="533400"/>
            <a:ext cx="86106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600" b="1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quality factor (Q)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of a band-pass filter is the ratio of the center frequency to the bandwidth.</a:t>
            </a:r>
          </a:p>
        </p:txBody>
      </p:sp>
      <p:graphicFrame>
        <p:nvGraphicFramePr>
          <p:cNvPr id="29699" name="Object 5"/>
          <p:cNvGraphicFramePr>
            <a:graphicFrameLocks noChangeAspect="1"/>
          </p:cNvGraphicFramePr>
          <p:nvPr/>
        </p:nvGraphicFramePr>
        <p:xfrm>
          <a:off x="3352800" y="1447800"/>
          <a:ext cx="16764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3" imgW="583947" imgH="393529" progId="Equation.3">
                  <p:embed/>
                </p:oleObj>
              </mc:Choice>
              <mc:Fallback>
                <p:oleObj name="Equation" r:id="rId3" imgW="583947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447800"/>
                        <a:ext cx="1676400" cy="1130300"/>
                      </a:xfrm>
                      <a:prstGeom prst="rect">
                        <a:avLst/>
                      </a:prstGeom>
                      <a:solidFill>
                        <a:srgbClr val="3399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304800" y="4267200"/>
            <a:ext cx="86106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60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The quality factor (Q) can also be expressed in terms of the damping factor (DF) of the filter as :</a:t>
            </a:r>
          </a:p>
        </p:txBody>
      </p:sp>
      <p:graphicFrame>
        <p:nvGraphicFramePr>
          <p:cNvPr id="29701" name="Object 7"/>
          <p:cNvGraphicFramePr>
            <a:graphicFrameLocks noChangeAspect="1"/>
          </p:cNvGraphicFramePr>
          <p:nvPr/>
        </p:nvGraphicFramePr>
        <p:xfrm>
          <a:off x="3505200" y="5334000"/>
          <a:ext cx="160337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5" imgW="558558" imgH="393529" progId="Equation.3">
                  <p:embed/>
                </p:oleObj>
              </mc:Choice>
              <mc:Fallback>
                <p:oleObj name="Equation" r:id="rId5" imgW="558558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334000"/>
                        <a:ext cx="1603375" cy="1130300"/>
                      </a:xfrm>
                      <a:prstGeom prst="rect">
                        <a:avLst/>
                      </a:prstGeom>
                      <a:solidFill>
                        <a:srgbClr val="3399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8"/>
          <p:cNvSpPr txBox="1">
            <a:spLocks noChangeArrowheads="1"/>
          </p:cNvSpPr>
          <p:nvPr/>
        </p:nvSpPr>
        <p:spPr bwMode="auto">
          <a:xfrm>
            <a:off x="304800" y="2819400"/>
            <a:ext cx="861060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60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The higher value of Q, the narrower the bandwidth and the better the selectivity for a given value of </a:t>
            </a:r>
            <a:r>
              <a:rPr lang="en-US" sz="2600" i="1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600" i="1" baseline="-2500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o.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600" i="1" baseline="-2500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(Q&gt;10) as a narrow-band or (Q&lt;10) as a wide-band</a:t>
            </a:r>
          </a:p>
        </p:txBody>
      </p:sp>
      <p:sp>
        <p:nvSpPr>
          <p:cNvPr id="2970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FF388E-68CB-4ABA-A480-8B1C3EEE1C77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4495800" y="1066800"/>
            <a:ext cx="4648200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Band-stop filter is a filter which its operation is opposite to that of the band-pass filter because the frequencies within the bandwidth are rejected, and the frequencies above </a:t>
            </a:r>
            <a:r>
              <a:rPr lang="en-US" sz="26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600" i="1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c1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6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600" i="1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c2</a:t>
            </a:r>
            <a:r>
              <a:rPr lang="en-US" sz="26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are passed.</a:t>
            </a:r>
          </a:p>
        </p:txBody>
      </p:sp>
      <p:pic>
        <p:nvPicPr>
          <p:cNvPr id="30723" name="Picture 6" descr="fg15_004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762000"/>
            <a:ext cx="3581400" cy="2811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0724" name="Text Box 8"/>
          <p:cNvSpPr txBox="1">
            <a:spLocks noChangeArrowheads="1"/>
          </p:cNvSpPr>
          <p:nvPr/>
        </p:nvSpPr>
        <p:spPr bwMode="auto">
          <a:xfrm>
            <a:off x="0" y="35052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>
                <a:solidFill>
                  <a:srgbClr val="1C1C1C"/>
                </a:solidFill>
                <a:latin typeface="Tahoma" pitchFamily="34" charset="0"/>
              </a:rPr>
              <a:t>Actual response</a:t>
            </a:r>
          </a:p>
        </p:txBody>
      </p:sp>
      <p:sp>
        <p:nvSpPr>
          <p:cNvPr id="234505" name="Text Box 9"/>
          <p:cNvSpPr txBox="1">
            <a:spLocks noChangeArrowheads="1"/>
          </p:cNvSpPr>
          <p:nvPr/>
        </p:nvSpPr>
        <p:spPr bwMode="auto">
          <a:xfrm>
            <a:off x="4495800" y="3810000"/>
            <a:ext cx="46482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For the band-stop filter, the bandwidth is a band of frequencies between the 3 dB points, just as in the case of the band-pass filter response. </a:t>
            </a:r>
          </a:p>
        </p:txBody>
      </p:sp>
      <p:pic>
        <p:nvPicPr>
          <p:cNvPr id="30726" name="Picture 10"/>
          <p:cNvPicPr>
            <a:picLocks noChangeAspect="1" noChangeArrowheads="1"/>
          </p:cNvPicPr>
          <p:nvPr/>
        </p:nvPicPr>
        <p:blipFill>
          <a:blip r:embed="rId3">
            <a:lum bright="-12000" contrast="28000"/>
          </a:blip>
          <a:srcRect/>
          <a:stretch>
            <a:fillRect/>
          </a:stretch>
        </p:blipFill>
        <p:spPr bwMode="auto">
          <a:xfrm>
            <a:off x="1143000" y="3886200"/>
            <a:ext cx="2514600" cy="2166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0727" name="Text Box 11"/>
          <p:cNvSpPr txBox="1">
            <a:spLocks noChangeArrowheads="1"/>
          </p:cNvSpPr>
          <p:nvPr/>
        </p:nvSpPr>
        <p:spPr bwMode="auto">
          <a:xfrm>
            <a:off x="457200" y="59436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>
                <a:solidFill>
                  <a:srgbClr val="1C1C1C"/>
                </a:solidFill>
                <a:latin typeface="Tahoma" pitchFamily="34" charset="0"/>
              </a:rPr>
              <a:t>Ideal  response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76200"/>
            <a:ext cx="854075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tx2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Band Stop Filter Response</a:t>
            </a:r>
          </a:p>
        </p:txBody>
      </p:sp>
      <p:sp>
        <p:nvSpPr>
          <p:cNvPr id="30729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D49D13-8C3D-473F-9B70-74AB4AC2E39C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381000" y="1524000"/>
            <a:ext cx="7086600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95300" indent="-495300" algn="just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characteristics of filter response :</a:t>
            </a:r>
          </a:p>
          <a:p>
            <a:pPr marL="495300" indent="-495300" algn="just" eaLnBrk="1" hangingPunct="1">
              <a:spcBef>
                <a:spcPct val="50000"/>
              </a:spcBef>
              <a:defRPr/>
            </a:pPr>
            <a:r>
              <a:rPr lang="en-US" sz="26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	Butterworth 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characteristic</a:t>
            </a:r>
          </a:p>
          <a:p>
            <a:pPr marL="495300" indent="-495300" algn="just" eaLnBrk="1" hangingPunct="1">
              <a:spcBef>
                <a:spcPct val="50000"/>
              </a:spcBef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ii)	</a:t>
            </a:r>
            <a:r>
              <a:rPr lang="en-US" sz="26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Chebyshev</a:t>
            </a: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characteristic</a:t>
            </a:r>
          </a:p>
          <a:p>
            <a:pPr marL="495300" indent="-495300" algn="just" eaLnBrk="1" hangingPunct="1">
              <a:spcBef>
                <a:spcPct val="50000"/>
              </a:spcBef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iii)	</a:t>
            </a: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Bessel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characteristic.</a:t>
            </a:r>
          </a:p>
          <a:p>
            <a:pPr marL="495300" indent="-495300" algn="just" eaLnBrk="1" hangingPunct="1">
              <a:spcBef>
                <a:spcPct val="50000"/>
              </a:spcBef>
              <a:defRPr/>
            </a:pPr>
            <a:endParaRPr lang="en-US" sz="26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95300" indent="-495300" algn="just" eaLnBrk="1" hangingPunct="1">
              <a:spcBef>
                <a:spcPct val="50000"/>
              </a:spcBef>
              <a:defRPr/>
            </a:pPr>
            <a:endParaRPr lang="en-US" sz="26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47" name="Picture 6" descr="fg15_005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981200"/>
            <a:ext cx="3810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Text Box 7"/>
          <p:cNvSpPr txBox="1">
            <a:spLocks noChangeArrowheads="1"/>
          </p:cNvSpPr>
          <p:nvPr/>
        </p:nvSpPr>
        <p:spPr bwMode="auto">
          <a:xfrm>
            <a:off x="457200" y="3810000"/>
            <a:ext cx="419100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Each of the characteristics is identified by the shape of the response curve</a:t>
            </a:r>
          </a:p>
        </p:txBody>
      </p:sp>
      <p:sp>
        <p:nvSpPr>
          <p:cNvPr id="31749" name="Text Box 8"/>
          <p:cNvSpPr txBox="1">
            <a:spLocks noChangeArrowheads="1"/>
          </p:cNvSpPr>
          <p:nvPr/>
        </p:nvSpPr>
        <p:spPr bwMode="auto">
          <a:xfrm>
            <a:off x="4800600" y="5181600"/>
            <a:ext cx="4343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300" b="1">
                <a:solidFill>
                  <a:srgbClr val="1C1C1C"/>
                </a:solidFill>
                <a:latin typeface="Tahoma" pitchFamily="34" charset="0"/>
              </a:rPr>
              <a:t>Comparative plots of three types of filter response characteristics.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76200"/>
            <a:ext cx="854075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tx2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Filter Approximation</a:t>
            </a:r>
          </a:p>
        </p:txBody>
      </p:sp>
      <p:sp>
        <p:nvSpPr>
          <p:cNvPr id="31751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B53D58-4F1B-42FA-805D-3EC4FF59805A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 descr="fg15_005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0" y="1905000"/>
            <a:ext cx="3911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228600" y="925513"/>
            <a:ext cx="4800600" cy="469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75000"/>
              </a:lnSpc>
              <a:buFont typeface="Wingdings" pitchFamily="2" charset="2"/>
              <a:buChar char="Ø"/>
              <a:defRPr/>
            </a:pPr>
            <a:endParaRPr lang="en-US" sz="2600" dirty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Filter response is characterized by flat amplitude response in the </a:t>
            </a:r>
            <a:r>
              <a:rPr lang="en-US" sz="2600" dirty="0" err="1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passband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en-US" sz="2600" dirty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Provides a roll-off rate of -20 dB/decade/pole.</a:t>
            </a:r>
          </a:p>
          <a:p>
            <a:pPr algn="just" eaLnBrk="1" hangingPunct="1">
              <a:lnSpc>
                <a:spcPct val="75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en-US" sz="2600" dirty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Filters with the Butterworth  response are normally used when all frequencies in the </a:t>
            </a:r>
            <a:r>
              <a:rPr lang="en-US" sz="2600" dirty="0" err="1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passband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must have the </a:t>
            </a:r>
            <a:r>
              <a:rPr lang="en-US" sz="2600" b="1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same gain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76200"/>
            <a:ext cx="854075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tx2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Butterworth Characteristics</a:t>
            </a:r>
          </a:p>
        </p:txBody>
      </p:sp>
      <p:sp>
        <p:nvSpPr>
          <p:cNvPr id="32773" name="Text Box 8"/>
          <p:cNvSpPr txBox="1">
            <a:spLocks noChangeArrowheads="1"/>
          </p:cNvSpPr>
          <p:nvPr/>
        </p:nvSpPr>
        <p:spPr bwMode="auto">
          <a:xfrm>
            <a:off x="4800600" y="5181600"/>
            <a:ext cx="4343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300" b="1">
                <a:solidFill>
                  <a:srgbClr val="1C1C1C"/>
                </a:solidFill>
                <a:latin typeface="Tahoma" pitchFamily="34" charset="0"/>
              </a:rPr>
              <a:t>Comparative plots of three types of filter response characteristics.</a:t>
            </a:r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F47D30-7EAF-4F08-A8F9-D80AE1DA5A7B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understand basics of active filter using op-amp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 analyze different types of filters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design first order &amp; second order LPF,HPF,BPF &amp; BRF  for different cutoff frequencies.</a:t>
            </a:r>
          </a:p>
          <a:p>
            <a:pPr>
              <a:buFont typeface="Wingdings 3" pitchFamily="18" charset="2"/>
              <a:buNone/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9144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4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4604ECC-DCE9-4137-A9E3-0DFBC4A7FB30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0" y="762000"/>
            <a:ext cx="4800600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endParaRPr lang="en-US" sz="26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75000"/>
              </a:lnSpc>
              <a:defRPr/>
            </a:pPr>
            <a:endParaRPr lang="en-US" sz="26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Clr>
                <a:schemeClr val="tx1"/>
              </a:buClr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Filter response is characterized     by overshoot or ripples in the </a:t>
            </a:r>
            <a:r>
              <a:rPr lang="en-US" sz="26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passband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75000"/>
              </a:lnSpc>
              <a:buClr>
                <a:schemeClr val="tx1"/>
              </a:buClr>
              <a:defRPr/>
            </a:pPr>
            <a:endParaRPr lang="en-US" sz="26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Clr>
                <a:schemeClr val="tx1"/>
              </a:buClr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Provides a roll-off rate greater than -20 dB/decade/pole.</a:t>
            </a:r>
          </a:p>
          <a:p>
            <a:pPr algn="just" eaLnBrk="1" hangingPunct="1">
              <a:lnSpc>
                <a:spcPct val="75000"/>
              </a:lnSpc>
              <a:buClr>
                <a:schemeClr val="hlink"/>
              </a:buClr>
              <a:defRPr/>
            </a:pPr>
            <a:endParaRPr lang="en-US" sz="26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Clr>
                <a:schemeClr val="tx1"/>
              </a:buClr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Filters with the </a:t>
            </a:r>
            <a:r>
              <a:rPr lang="en-US" sz="26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Chebyshev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response can be implemented        with fewer poles and less       complex circuitry for a given       roll-off rate</a:t>
            </a:r>
          </a:p>
        </p:txBody>
      </p:sp>
      <p:pic>
        <p:nvPicPr>
          <p:cNvPr id="33795" name="Picture 6" descr="fg15_005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752600"/>
            <a:ext cx="39624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Text Box 8"/>
          <p:cNvSpPr txBox="1">
            <a:spLocks noChangeArrowheads="1"/>
          </p:cNvSpPr>
          <p:nvPr/>
        </p:nvSpPr>
        <p:spPr bwMode="auto">
          <a:xfrm>
            <a:off x="4800600" y="5527675"/>
            <a:ext cx="4343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300" b="1">
                <a:solidFill>
                  <a:srgbClr val="1C1C1C"/>
                </a:solidFill>
                <a:latin typeface="Tahoma" pitchFamily="34" charset="0"/>
              </a:rPr>
              <a:t>Comparative plots of three types of filter response characteristics.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76200"/>
            <a:ext cx="854075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4000" dirty="0" err="1" smtClean="0">
                <a:solidFill>
                  <a:schemeClr val="tx2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Chebyshev</a:t>
            </a:r>
            <a:r>
              <a:rPr lang="en-US" altLang="en-US" sz="4000" dirty="0" smtClean="0">
                <a:solidFill>
                  <a:schemeClr val="tx2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Characteristics</a:t>
            </a:r>
          </a:p>
        </p:txBody>
      </p:sp>
      <p:sp>
        <p:nvSpPr>
          <p:cNvPr id="3379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6E21EFB-8532-48EB-AE70-8DA62316AF2B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304800" y="1676400"/>
            <a:ext cx="5257800" cy="319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Clr>
                <a:schemeClr val="tx1"/>
              </a:buClr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Filter response is characterized by a linear characteristic, meaning that the phase shift increases linearly with </a:t>
            </a:r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frequency.</a:t>
            </a:r>
          </a:p>
          <a:p>
            <a:pPr algn="just" eaLnBrk="1" hangingPunct="1">
              <a:lnSpc>
                <a:spcPct val="75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endParaRPr lang="en-US" sz="26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75000"/>
              </a:lnSpc>
              <a:buClr>
                <a:schemeClr val="tx1"/>
              </a:buClr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Filters with the Bessel response are used for filtering pulse waveforms without distorting the shape of waveform.</a:t>
            </a:r>
          </a:p>
        </p:txBody>
      </p:sp>
      <p:pic>
        <p:nvPicPr>
          <p:cNvPr id="34819" name="Picture 6" descr="fg15_005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981200"/>
            <a:ext cx="3429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Text Box 8"/>
          <p:cNvSpPr txBox="1">
            <a:spLocks noChangeArrowheads="1"/>
          </p:cNvSpPr>
          <p:nvPr/>
        </p:nvSpPr>
        <p:spPr bwMode="auto">
          <a:xfrm>
            <a:off x="5181600" y="5638800"/>
            <a:ext cx="4343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300" b="1">
                <a:solidFill>
                  <a:srgbClr val="1C1C1C"/>
                </a:solidFill>
                <a:latin typeface="Tahoma" pitchFamily="34" charset="0"/>
              </a:rPr>
              <a:t>Comparative plots of three types of filter response characteristics.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76200"/>
            <a:ext cx="854075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tx2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Bessel Characteristics</a:t>
            </a:r>
          </a:p>
        </p:txBody>
      </p:sp>
      <p:sp>
        <p:nvSpPr>
          <p:cNvPr id="3482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8A0418-EA84-4C82-BD42-B362C3440DE0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76200" y="1066800"/>
            <a:ext cx="88392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damping factor (DF) of an active filter determines which   response characteristic the filter exhibits. </a:t>
            </a:r>
          </a:p>
        </p:txBody>
      </p:sp>
      <p:pic>
        <p:nvPicPr>
          <p:cNvPr id="35843" name="Picture 5" descr="fg15_0060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38663" y="1905000"/>
            <a:ext cx="4605337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1670" name="Text Box 6"/>
          <p:cNvSpPr txBox="1">
            <a:spLocks noChangeArrowheads="1"/>
          </p:cNvSpPr>
          <p:nvPr/>
        </p:nvSpPr>
        <p:spPr bwMode="auto">
          <a:xfrm>
            <a:off x="0" y="1981200"/>
            <a:ext cx="47244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active filter consists of an amplifier, a negative feedback circuit and RC circuit. </a:t>
            </a:r>
          </a:p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amplifier and feedback are connected in a non-inverting configuration.</a:t>
            </a:r>
          </a:p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DF is determined by the negative feedback and defined as : </a:t>
            </a:r>
          </a:p>
        </p:txBody>
      </p:sp>
      <p:graphicFrame>
        <p:nvGraphicFramePr>
          <p:cNvPr id="35845" name="Object 7"/>
          <p:cNvGraphicFramePr>
            <a:graphicFrameLocks noChangeAspect="1"/>
          </p:cNvGraphicFramePr>
          <p:nvPr/>
        </p:nvGraphicFramePr>
        <p:xfrm>
          <a:off x="1371600" y="5638800"/>
          <a:ext cx="22860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Equation" r:id="rId4" imgW="812447" imgH="431613" progId="Equation.3">
                  <p:embed/>
                </p:oleObj>
              </mc:Choice>
              <mc:Fallback>
                <p:oleObj name="Equation" r:id="rId4" imgW="812447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638800"/>
                        <a:ext cx="2286000" cy="1101725"/>
                      </a:xfrm>
                      <a:prstGeom prst="rect">
                        <a:avLst/>
                      </a:prstGeom>
                      <a:solidFill>
                        <a:srgbClr val="3399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9"/>
          <p:cNvSpPr txBox="1">
            <a:spLocks noChangeArrowheads="1"/>
          </p:cNvSpPr>
          <p:nvPr/>
        </p:nvSpPr>
        <p:spPr bwMode="auto">
          <a:xfrm>
            <a:off x="5334000" y="5562600"/>
            <a:ext cx="434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1C1C1C"/>
                </a:solidFill>
                <a:latin typeface="Tahoma" pitchFamily="34" charset="0"/>
              </a:rPr>
              <a:t>General diagram of active filter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76200"/>
            <a:ext cx="854075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tx2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Damping Factor</a:t>
            </a:r>
          </a:p>
        </p:txBody>
      </p:sp>
      <p:sp>
        <p:nvSpPr>
          <p:cNvPr id="35848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4D22B0F-457E-493C-8D47-BC8E83BA08D9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0" y="1066800"/>
            <a:ext cx="9144000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 value of DF required to produce a desired response characteristics depends on order (number of poles) of the filter.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 pole (single pole) is simply one resistor and one capacitor.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 more poles filter has, the faster its roll-off rate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endParaRPr lang="en-US" sz="26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24C381-06B1-41F0-AF66-B3DF9D23746B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8915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60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For a single-pole (first-order) filter, the critical frequency is :</a:t>
            </a:r>
          </a:p>
        </p:txBody>
      </p:sp>
      <p:graphicFrame>
        <p:nvGraphicFramePr>
          <p:cNvPr id="38915" name="Object 5"/>
          <p:cNvGraphicFramePr>
            <a:graphicFrameLocks noChangeAspect="1"/>
          </p:cNvGraphicFramePr>
          <p:nvPr/>
        </p:nvGraphicFramePr>
        <p:xfrm>
          <a:off x="3200400" y="2209800"/>
          <a:ext cx="243840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Equation" r:id="rId3" imgW="748975" imgH="431613" progId="Equation.3">
                  <p:embed/>
                </p:oleObj>
              </mc:Choice>
              <mc:Fallback>
                <p:oleObj name="Equation" r:id="rId3" imgW="748975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209800"/>
                        <a:ext cx="2438400" cy="1406525"/>
                      </a:xfrm>
                      <a:prstGeom prst="rect">
                        <a:avLst/>
                      </a:prstGeom>
                      <a:solidFill>
                        <a:srgbClr val="3399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6"/>
          <p:cNvSpPr txBox="1">
            <a:spLocks noChangeArrowheads="1"/>
          </p:cNvSpPr>
          <p:nvPr/>
        </p:nvSpPr>
        <p:spPr bwMode="auto">
          <a:xfrm>
            <a:off x="152400" y="4191000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60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The above formula can be used for both low-pass and high-pass filters.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03DFC10-8FDB-4891-86D3-E378858800BD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305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 number of poles determines the roll-off rate of the filter. For example, a Butterworth response produces -20dB/decade/pole. </a:t>
            </a:r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means that: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n-US" sz="26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One-pole (first-order) filter has a roll-off of -20 dB/decade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Two-pole (second-order) filter has a roll-off of -40 dB/decade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Three-pole (third-order) filter has a roll-off of -60 dB/decade</a:t>
            </a:r>
          </a:p>
        </p:txBody>
      </p:sp>
      <p:pic>
        <p:nvPicPr>
          <p:cNvPr id="39939" name="Picture 5" descr="fg15_00100"/>
          <p:cNvPicPr>
            <a:picLocks noChangeAspect="1" noChangeArrowheads="1"/>
          </p:cNvPicPr>
          <p:nvPr/>
        </p:nvPicPr>
        <p:blipFill>
          <a:blip r:embed="rId2">
            <a:lum bright="-12000" contrast="28000"/>
          </a:blip>
          <a:srcRect l="7396" t="49091" r="36983" b="9091"/>
          <a:stretch>
            <a:fillRect/>
          </a:stretch>
        </p:blipFill>
        <p:spPr bwMode="auto">
          <a:xfrm>
            <a:off x="2438400" y="3657600"/>
            <a:ext cx="4114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5C15E9D-9969-456A-A545-F942FF6C905E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First order </a:t>
            </a:r>
            <a:r>
              <a:rPr lang="en-US" sz="4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lowpass</a:t>
            </a: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butterworth</a:t>
            </a: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Filter</a:t>
            </a:r>
            <a:endParaRPr lang="en-US" sz="4000" dirty="0"/>
          </a:p>
        </p:txBody>
      </p:sp>
      <p:sp>
        <p:nvSpPr>
          <p:cNvPr id="44035" name="AutoShape 6" descr="Image result for design of first order low pass butterworth filter using op-a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4036" name="AutoShape 8" descr="Image result for design of first order low pass butterworth filter using op-a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pic>
        <p:nvPicPr>
          <p:cNvPr id="44037" name="Picture 7" descr="Image result for design of first order low pass butterworth filter using op-amp"/>
          <p:cNvPicPr>
            <a:picLocks noChangeAspect="1" noChangeArrowheads="1"/>
          </p:cNvPicPr>
          <p:nvPr/>
        </p:nvPicPr>
        <p:blipFill>
          <a:blip r:embed="rId2"/>
          <a:srcRect t="14584"/>
          <a:stretch>
            <a:fillRect/>
          </a:stretch>
        </p:blipFill>
        <p:spPr bwMode="auto">
          <a:xfrm>
            <a:off x="457200" y="1371600"/>
            <a:ext cx="8382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424EB92-2827-44E1-B599-0E9A73FDF8F3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7086600" cy="22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447800" y="3200400"/>
            <a:ext cx="4572000" cy="2362200"/>
          </a:xfrm>
        </p:spPr>
      </p:pic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A6DBFE-BE11-477C-945E-ABDFAA683136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76300" y="685800"/>
            <a:ext cx="7429500" cy="5876925"/>
          </a:xfrm>
        </p:spPr>
      </p:pic>
      <p:sp>
        <p:nvSpPr>
          <p:cNvPr id="460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424F471-2561-4C73-B4F2-A3CAF8552546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228600"/>
            <a:ext cx="8534400" cy="6270625"/>
          </a:xfrm>
        </p:spPr>
      </p:pic>
      <p:sp>
        <p:nvSpPr>
          <p:cNvPr id="4710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7884F2C-4095-4E76-95A2-B0FA08FA6764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4075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tx2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610600" cy="509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alt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Filters are circuits that are capable of </a:t>
            </a:r>
            <a:r>
              <a:rPr lang="en-US" altLang="en-US" sz="2600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passing signals</a:t>
            </a:r>
            <a:r>
              <a:rPr lang="en-US" alt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600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within a band</a:t>
            </a:r>
            <a:r>
              <a:rPr lang="en-US" alt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of frequencies while </a:t>
            </a:r>
            <a:r>
              <a:rPr lang="en-US" altLang="en-US" sz="2600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rejecting or blocking</a:t>
            </a:r>
            <a:r>
              <a:rPr lang="en-US" alt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signals of frequencies </a:t>
            </a:r>
            <a:r>
              <a:rPr lang="en-US" altLang="en-US" sz="2600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outside this band</a:t>
            </a:r>
            <a:r>
              <a:rPr lang="en-US" alt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This property of filters is also called “frequency selectivity”.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Filter can be passive or active filter.</a:t>
            </a:r>
          </a:p>
          <a:p>
            <a:pPr algn="just">
              <a:defRPr/>
            </a:pPr>
            <a:endParaRPr lang="en-US" sz="2600" dirty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600" b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Passive filters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 The circuits built using RC, RL, or RLC circuits.</a:t>
            </a:r>
          </a:p>
          <a:p>
            <a:pPr algn="just">
              <a:defRPr/>
            </a:pPr>
            <a:endParaRPr lang="en-US" sz="2600" dirty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600" b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Active filters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: The circuits that employ one or more </a:t>
            </a:r>
          </a:p>
          <a:p>
            <a:pPr algn="just">
              <a:defRPr/>
            </a:pP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 op-amps in the design an addition to </a:t>
            </a:r>
          </a:p>
          <a:p>
            <a:pPr algn="just">
              <a:defRPr/>
            </a:pP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resistors and capacitors</a:t>
            </a:r>
            <a:endParaRPr lang="en-US" altLang="en-US" sz="2600" dirty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126A5F2-17AE-4254-A1D0-1F18E9F18774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" y="1524000"/>
            <a:ext cx="841851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Low pass Filter Design</a:t>
            </a:r>
            <a:endParaRPr lang="en-US" sz="4000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D5C33A-2C82-48D1-81FF-084F5B4A9205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743200"/>
            <a:ext cx="6096000" cy="328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762000"/>
            <a:ext cx="8208963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20FB53B-1F47-4241-9956-B3863DA44D39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-20000" contrast="40000"/>
          </a:blip>
          <a:srcRect/>
          <a:stretch>
            <a:fillRect/>
          </a:stretch>
        </p:blipFill>
        <p:spPr bwMode="auto">
          <a:xfrm>
            <a:off x="304800" y="1143000"/>
            <a:ext cx="8458200" cy="3665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381000" y="4876800"/>
            <a:ext cx="822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RC components decide the cut off frequency of the HPF where as R</a:t>
            </a:r>
            <a:r>
              <a:rPr lang="en-US" sz="2400" baseline="-25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 R</a:t>
            </a:r>
            <a:r>
              <a:rPr lang="en-US" sz="2400" baseline="-25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decide the closed loop gain.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304800"/>
            <a:ext cx="66294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First Order High Pass Filter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3665538"/>
            <a:ext cx="32766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 err="1">
                <a:solidFill>
                  <a:schemeClr val="tx2">
                    <a:lumMod val="10000"/>
                  </a:schemeClr>
                </a:solidFill>
                <a:latin typeface="+mn-lt"/>
              </a:rPr>
              <a:t>f</a:t>
            </a:r>
            <a:r>
              <a:rPr lang="en-US" b="1" baseline="-25000" dirty="0" err="1">
                <a:solidFill>
                  <a:schemeClr val="tx2">
                    <a:lumMod val="10000"/>
                  </a:schemeClr>
                </a:solidFill>
                <a:latin typeface="+mn-lt"/>
              </a:rPr>
              <a:t>L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 is shown for HPF</a:t>
            </a:r>
          </a:p>
        </p:txBody>
      </p:sp>
      <p:sp>
        <p:nvSpPr>
          <p:cNvPr id="52230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E10276-75F3-4CA6-B04D-BF324243A948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1838325" y="762000"/>
          <a:ext cx="1808163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5" name="Equation" r:id="rId3" imgW="1104900" imgH="863600" progId="Equation.3">
                  <p:embed/>
                </p:oleObj>
              </mc:Choice>
              <mc:Fallback>
                <p:oleObj name="Equation" r:id="rId3" imgW="1104900" imgH="86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762000"/>
                        <a:ext cx="1808163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914400" y="2667000"/>
          <a:ext cx="4106863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6" name="Equation" r:id="rId5" imgW="3035300" imgH="863600" progId="Equation.3">
                  <p:embed/>
                </p:oleObj>
              </mc:Choice>
              <mc:Fallback>
                <p:oleObj name="Equation" r:id="rId5" imgW="3035300" imgH="86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4106863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5486400" y="2159000"/>
          <a:ext cx="13716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7" name="Equation" r:id="rId7" imgW="812447" imgH="939392" progId="Equation.3">
                  <p:embed/>
                </p:oleObj>
              </mc:Choice>
              <mc:Fallback>
                <p:oleObj name="Equation" r:id="rId7" imgW="812447" imgH="93939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159000"/>
                        <a:ext cx="1371600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5334000" y="3810000"/>
          <a:ext cx="21193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8" name="Equation" r:id="rId9" imgW="1651000" imgH="889000" progId="Equation.3">
                  <p:embed/>
                </p:oleObj>
              </mc:Choice>
              <mc:Fallback>
                <p:oleObj name="Equation" r:id="rId9" imgW="1651000" imgH="889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810000"/>
                        <a:ext cx="2119313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1676400" y="4419600"/>
          <a:ext cx="16732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9" name="Equation" r:id="rId11" imgW="1028700" imgH="939800" progId="Equation.3">
                  <p:embed/>
                </p:oleObj>
              </mc:Choice>
              <mc:Fallback>
                <p:oleObj name="Equation" r:id="rId11" imgW="1028700" imgH="93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19600"/>
                        <a:ext cx="1673225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6"/>
          <p:cNvSpPr>
            <a:spLocks noChangeArrowheads="1"/>
          </p:cNvSpPr>
          <p:nvPr/>
        </p:nvSpPr>
        <p:spPr bwMode="auto">
          <a:xfrm>
            <a:off x="304800" y="152400"/>
            <a:ext cx="830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4000" b="1">
                <a:solidFill>
                  <a:srgbClr val="191919"/>
                </a:solidFill>
                <a:latin typeface="Times New Roman" pitchFamily="18" charset="0"/>
                <a:cs typeface="Times New Roman" pitchFamily="18" charset="0"/>
              </a:rPr>
              <a:t>Expression For The Gain:</a:t>
            </a:r>
            <a:r>
              <a:rPr lang="en-US" sz="4000">
                <a:solidFill>
                  <a:srgbClr val="191919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53256" name="Rectangle 7"/>
          <p:cNvSpPr>
            <a:spLocks noChangeArrowheads="1"/>
          </p:cNvSpPr>
          <p:nvPr/>
        </p:nvSpPr>
        <p:spPr bwMode="auto">
          <a:xfrm>
            <a:off x="304800" y="1317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>
                <a:cs typeface="Times New Roman" pitchFamily="18" charset="0"/>
              </a:rPr>
              <a:t>           </a:t>
            </a:r>
            <a:endParaRPr lang="en-US" sz="800"/>
          </a:p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352800" y="4400550"/>
            <a:ext cx="2057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000" b="1" dirty="0">
                <a:latin typeface="+mn-lt"/>
                <a:cs typeface="Times New Roman" pitchFamily="18" charset="0"/>
              </a:rPr>
              <a:t>Output voltage = </a:t>
            </a:r>
            <a:endParaRPr lang="en-US" sz="2000" b="1" dirty="0">
              <a:latin typeface="+mn-lt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09600" y="5756275"/>
            <a:ext cx="1295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b="1" dirty="0">
                <a:latin typeface="+mn-lt"/>
                <a:cs typeface="Times New Roman" pitchFamily="18" charset="0"/>
              </a:rPr>
              <a:t>Gain = </a:t>
            </a:r>
            <a:endParaRPr lang="en-US" sz="2400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923925"/>
            <a:ext cx="1524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+mn-lt"/>
                <a:ea typeface="Times New Roman" pitchFamily="18" charset="0"/>
              </a:rPr>
              <a:t>Voltage</a:t>
            </a:r>
            <a:endParaRPr lang="en-US" b="1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334000" y="5334000"/>
            <a:ext cx="2743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505200" y="5486400"/>
            <a:ext cx="21336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+mn-lt"/>
              </a:rPr>
              <a:t>Magnitude=</a:t>
            </a:r>
          </a:p>
        </p:txBody>
      </p:sp>
      <p:sp>
        <p:nvSpPr>
          <p:cNvPr id="53262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 eaLnBrk="1" hangingPunct="1"/>
            <a:endParaRPr lang="en-US"/>
          </a:p>
        </p:txBody>
      </p:sp>
      <p:pic>
        <p:nvPicPr>
          <p:cNvPr id="53263" name="Picture 14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45063" y="1447800"/>
            <a:ext cx="9985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0" y="952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/>
            <a:endParaRPr lang="en-US"/>
          </a:p>
        </p:txBody>
      </p:sp>
      <p:sp>
        <p:nvSpPr>
          <p:cNvPr id="53265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BB836BE-9413-4299-A2E1-C56AAC75F3A4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534400" cy="1323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4000" b="1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Second-order Low-pass Butterworth Filter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-10000" contrast="40000"/>
          </a:blip>
          <a:srcRect/>
          <a:stretch>
            <a:fillRect/>
          </a:stretch>
        </p:blipFill>
        <p:spPr bwMode="auto">
          <a:xfrm>
            <a:off x="457200" y="1295400"/>
            <a:ext cx="3962400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-10000" contrast="40000"/>
          </a:blip>
          <a:srcRect/>
          <a:stretch>
            <a:fillRect/>
          </a:stretch>
        </p:blipFill>
        <p:spPr bwMode="auto">
          <a:xfrm>
            <a:off x="4800600" y="1371600"/>
            <a:ext cx="38862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4876800"/>
            <a:ext cx="86106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The gain of the second-order filter is set by R</a:t>
            </a:r>
            <a:r>
              <a:rPr lang="en-US" sz="2400" b="1" baseline="-25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400" b="1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i="1" baseline="-25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while the high cutoff frequency </a:t>
            </a:r>
            <a:r>
              <a:rPr lang="en-US" sz="2400" b="1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i="1" baseline="-25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="1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determined by </a:t>
            </a:r>
            <a:r>
              <a:rPr lang="en-US" sz="2400" b="1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i="1" baseline="-25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2400" b="1" i="1" baseline="-25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R</a:t>
            </a:r>
            <a:r>
              <a:rPr lang="en-US" sz="2400" b="1" i="1" baseline="-25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C</a:t>
            </a:r>
            <a:r>
              <a:rPr lang="en-US" sz="2400" b="1" baseline="-25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as follows:</a:t>
            </a:r>
          </a:p>
        </p:txBody>
      </p:sp>
      <p:sp>
        <p:nvSpPr>
          <p:cNvPr id="54278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15258A0-3451-4579-B03D-42B958EC0271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 eaLnBrk="1" hangingPunct="1"/>
            <a:endParaRPr lang="en-US"/>
          </a:p>
        </p:txBody>
      </p:sp>
      <p:pic>
        <p:nvPicPr>
          <p:cNvPr id="5529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38675" y="679450"/>
            <a:ext cx="26543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0" y="1203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/>
            <a:endParaRPr 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 eaLnBrk="1" hangingPunct="1"/>
            <a:endParaRPr lang="en-US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16160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9588" y="865188"/>
            <a:ext cx="3962400" cy="430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200" b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High Cutoff frequency, 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 eaLnBrk="1" hangingPunct="1"/>
            <a:endParaRPr lang="en-US"/>
          </a:p>
        </p:txBody>
      </p:sp>
      <p:pic>
        <p:nvPicPr>
          <p:cNvPr id="55305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8200" y="1633538"/>
            <a:ext cx="2438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6" name="Rectangle 9"/>
          <p:cNvSpPr>
            <a:spLocks noChangeArrowheads="1"/>
          </p:cNvSpPr>
          <p:nvPr/>
        </p:nvSpPr>
        <p:spPr bwMode="auto">
          <a:xfrm>
            <a:off x="0" y="1577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/>
            <a:endParaRPr lang="en-US"/>
          </a:p>
        </p:txBody>
      </p: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71600" y="3048000"/>
            <a:ext cx="2092325" cy="877888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IN">
                <a:solidFill>
                  <a:schemeClr val="tx2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62400" y="3084513"/>
            <a:ext cx="4953000" cy="76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b="1" baseline="-25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1.586 for 2</a:t>
            </a:r>
            <a:r>
              <a:rPr lang="en-US" sz="2200" b="1" baseline="30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200" b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order Butterworth Filter</a:t>
            </a:r>
            <a:endParaRPr lang="en-IN" sz="2200" b="1" dirty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309" name="Slide Number Placeholder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A39A641-F7FF-4899-B76A-B93A874B8276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066800"/>
            <a:ext cx="8686800" cy="5294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1. Choose a value for the high cutoff frequency </a:t>
            </a:r>
            <a:r>
              <a:rPr lang="en-US" sz="2600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600" i="1" baseline="-25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endParaRPr lang="en-US" sz="2600" dirty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5938" indent="-515938" eaLnBrk="1" hangingPunct="1">
              <a:defRPr/>
            </a:pP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2. To simplify the design calculations, set </a:t>
            </a:r>
          </a:p>
          <a:p>
            <a:pPr marL="515938" indent="-515938" eaLnBrk="1" hangingPunct="1">
              <a:defRPr/>
            </a:pPr>
            <a:r>
              <a:rPr lang="en-US" sz="2600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R</a:t>
            </a:r>
            <a:r>
              <a:rPr lang="en-US" sz="2600" i="1" baseline="-25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600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600" i="1" baseline="-25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R 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600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600" i="1" baseline="-25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600" baseline="-25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C. </a:t>
            </a:r>
          </a:p>
          <a:p>
            <a:pPr marL="515938" indent="-515938" eaLnBrk="1" hangingPunct="1">
              <a:defRPr/>
            </a:pP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Then choose a value of </a:t>
            </a:r>
            <a:r>
              <a:rPr lang="en-US" sz="2600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≤ 1µF </a:t>
            </a:r>
          </a:p>
          <a:p>
            <a:pPr marL="342900" indent="-342900" eaLnBrk="1" hangingPunct="1">
              <a:buFontTx/>
              <a:buAutoNum type="arabicPeriod" startAt="3"/>
              <a:defRPr/>
            </a:pP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Calculate the value of </a:t>
            </a:r>
            <a:r>
              <a:rPr lang="en-US" sz="2600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using Equation for </a:t>
            </a:r>
            <a:r>
              <a:rPr lang="en-US" sz="2600" dirty="0" err="1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600" baseline="-25000" dirty="0" err="1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eaLnBrk="1" hangingPunct="1">
              <a:buFontTx/>
              <a:buAutoNum type="arabicPeriod" startAt="3"/>
              <a:defRPr/>
            </a:pP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Finally, because of the equal resistor </a:t>
            </a:r>
            <a:r>
              <a:rPr lang="en-US" sz="2600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(R</a:t>
            </a:r>
            <a:r>
              <a:rPr lang="en-US" sz="2600" i="1" baseline="-25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600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600" i="1" baseline="-25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capacitor (C</a:t>
            </a:r>
            <a:r>
              <a:rPr lang="en-US" sz="2600" baseline="-25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C</a:t>
            </a:r>
            <a:r>
              <a:rPr lang="en-US" sz="2600" baseline="-25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 values, the pass band voltage gain </a:t>
            </a:r>
            <a:r>
              <a:rPr lang="en-US" sz="2600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i="1" baseline="-25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600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(1 + </a:t>
            </a:r>
            <a:r>
              <a:rPr lang="en-US" sz="2600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600" i="1" baseline="-25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600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/R</a:t>
            </a:r>
            <a:r>
              <a:rPr lang="en-US" sz="2600" i="1" baseline="-25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the second-order low-pass filter has to be equal to 1.586. That is, </a:t>
            </a:r>
            <a:r>
              <a:rPr lang="en-US" sz="2600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600" i="1" baseline="-25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600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0.586/R</a:t>
            </a:r>
            <a:r>
              <a:rPr lang="en-US" sz="2600" baseline="-25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eaLnBrk="1" hangingPunct="1">
              <a:buFontTx/>
              <a:buAutoNum type="arabicPeriod" startAt="3"/>
              <a:defRPr/>
            </a:pP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gain is necessary to guarantee Butterworth response. Hence choose a value of R</a:t>
            </a:r>
            <a:r>
              <a:rPr lang="en-US" sz="2600" baseline="-25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&lt; 100 k</a:t>
            </a:r>
            <a:r>
              <a:rPr lang="el-GR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calculate the value of </a:t>
            </a:r>
            <a:r>
              <a:rPr lang="en-US" sz="2600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600" i="1" baseline="-25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600" i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.</a:t>
            </a:r>
            <a:endParaRPr lang="en-US" sz="2600" dirty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buFontTx/>
              <a:buAutoNum type="arabicPeriod" startAt="3"/>
              <a:defRPr/>
            </a:pPr>
            <a:endParaRPr lang="en-US" sz="2600" dirty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667000"/>
            <a:ext cx="8458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defRPr/>
            </a:pPr>
            <a:endParaRPr lang="en-US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4800" y="152400"/>
            <a:ext cx="830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Second order low pass filter design</a:t>
            </a:r>
            <a:endParaRPr lang="en-US" sz="4000" dirty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2"/>
          <a:srcRect l="30000"/>
          <a:stretch>
            <a:fillRect/>
          </a:stretch>
        </p:blipFill>
        <p:spPr bwMode="auto">
          <a:xfrm>
            <a:off x="6934200" y="2438400"/>
            <a:ext cx="1600200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86B0F4A-BD2B-4058-8BAC-CE5802534DF0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6475" y="1249363"/>
            <a:ext cx="4505325" cy="263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47625"/>
            <a:ext cx="891540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Second- Order Low-Pass Butterworth Filter</a:t>
            </a:r>
            <a:endParaRPr lang="en-US" sz="4000" dirty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114800"/>
            <a:ext cx="6172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0" y="6172200"/>
            <a:ext cx="3810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 domain transformation</a:t>
            </a:r>
          </a:p>
        </p:txBody>
      </p:sp>
      <p:sp>
        <p:nvSpPr>
          <p:cNvPr id="573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FE7F2AA-2E7D-477F-AF64-D70FFA36273B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-10000" contrast="40000"/>
          </a:blip>
          <a:srcRect/>
          <a:stretch>
            <a:fillRect/>
          </a:stretch>
        </p:blipFill>
        <p:spPr bwMode="auto">
          <a:xfrm>
            <a:off x="152400" y="1435100"/>
            <a:ext cx="5149850" cy="374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lum bright="-20000" contrast="40000"/>
          </a:blip>
          <a:srcRect/>
          <a:stretch>
            <a:fillRect/>
          </a:stretch>
        </p:blipFill>
        <p:spPr bwMode="auto">
          <a:xfrm>
            <a:off x="5638800" y="1447800"/>
            <a:ext cx="3048000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2400" y="304800"/>
            <a:ext cx="91440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Second-order High-pass Butterworth Filter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3C4A67-926B-4335-8ECD-6B30774A5C7C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066800"/>
            <a:ext cx="8229600" cy="1692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As in the case of the first-order filter, a second-order high-pass filter can be formed from a second-order low-pass filter simply by interchanging the frequency determining resistors and capacitors. 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81200" y="4495800"/>
            <a:ext cx="1999137" cy="1146404"/>
          </a:xfrm>
          <a:prstGeom prst="rect">
            <a:avLst/>
          </a:prstGeom>
          <a:blipFill rotWithShape="0">
            <a:blip r:embed="rId2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IN">
                <a:noFill/>
              </a:rPr>
              <a:t>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4535488"/>
            <a:ext cx="39624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b="1" baseline="-25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1.586 for 2</a:t>
            </a:r>
            <a:r>
              <a:rPr lang="en-US" sz="2200" b="1" baseline="30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200" b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order Butterworth Filter</a:t>
            </a:r>
            <a:endParaRPr lang="en-IN" sz="2200" b="1" dirty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2469" name="Picture 2"/>
          <p:cNvPicPr>
            <a:picLocks noChangeAspect="1" noChangeArrowheads="1"/>
          </p:cNvPicPr>
          <p:nvPr/>
        </p:nvPicPr>
        <p:blipFill>
          <a:blip r:embed="rId3"/>
          <a:srcRect b="8696"/>
          <a:stretch>
            <a:fillRect/>
          </a:stretch>
        </p:blipFill>
        <p:spPr bwMode="auto">
          <a:xfrm>
            <a:off x="2133600" y="2857500"/>
            <a:ext cx="26289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2400" y="304800"/>
            <a:ext cx="91440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Second-order High-pass Butterworth Filter</a:t>
            </a:r>
          </a:p>
        </p:txBody>
      </p:sp>
      <p:sp>
        <p:nvSpPr>
          <p:cNvPr id="62471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9904D2B-951F-4223-B79A-6086F8DB02CE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457200"/>
            <a:ext cx="8842375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tx2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Advantages of Active Filters over Passive Filters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96200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alt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Active filters can be designed to provide required gain, and hence no attenuation as in the case of passive filters</a:t>
            </a:r>
          </a:p>
          <a:p>
            <a:pPr marL="457200" indent="-457200" algn="just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alt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No loading problem, because of high input resistance and low output resistance of op-amp.</a:t>
            </a:r>
          </a:p>
          <a:p>
            <a:pPr marL="457200" indent="-457200" algn="just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alt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Active Filters are cost effective as a wide variety of economical op-amps are available.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D0AF70-8DA8-4ED8-94FF-6D9F522E51FE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0" y="304800"/>
            <a:ext cx="60198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Band Pass Filter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CC70C15-1A17-414D-8995-5A085752348A}" type="slidenum">
              <a:rPr lang="en-US"/>
              <a:pPr/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066800"/>
            <a:ext cx="8458200" cy="5262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A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bandpass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filter has pass band between two cut off frequencies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err="1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err="1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Such that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err="1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err="1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eaLnBrk="1" hangingPunct="1">
              <a:defRPr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Any input frequency outside this is attenuated</a:t>
            </a:r>
          </a:p>
          <a:p>
            <a:pPr algn="just" eaLnBrk="1" hangingPunct="1">
              <a:defRPr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Two types of band pass filter </a:t>
            </a:r>
          </a:p>
          <a:p>
            <a:pPr algn="just" eaLnBrk="1" hangingPunct="1">
              <a:defRPr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1)Wide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bandpass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whose quality factor Q &lt; 10</a:t>
            </a:r>
          </a:p>
          <a:p>
            <a:pPr algn="just" eaLnBrk="1" hangingPunct="1">
              <a:defRPr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2)Narrow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bandpass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filter whose quality factor Q &gt; 10</a:t>
            </a:r>
          </a:p>
          <a:p>
            <a:pPr algn="just" eaLnBrk="1" hangingPunct="1">
              <a:defRPr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Thus Q is measure of selectivity that means if Q is higher then the filer is more selective and its bandwidth is narrow.</a:t>
            </a:r>
          </a:p>
          <a:p>
            <a:pPr algn="just" eaLnBrk="1" hangingPunct="1">
              <a:defRPr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relationship between Q, the 3-dB BW and center frequency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err="1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given by ,</a:t>
            </a:r>
          </a:p>
          <a:p>
            <a:pPr algn="just" eaLnBrk="1" hangingPunct="1">
              <a:defRPr/>
            </a:pPr>
            <a:endParaRPr lang="en-US" sz="2400" dirty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wide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bandpass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filter the center frequency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err="1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can be defined as,</a:t>
            </a:r>
          </a:p>
          <a:p>
            <a:pPr algn="just" eaLnBrk="1" hangingPunct="1">
              <a:defRPr/>
            </a:pPr>
            <a:endParaRPr lang="en-US" sz="2400" dirty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en-US" sz="2400" dirty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349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4419600"/>
            <a:ext cx="2438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5638800"/>
            <a:ext cx="18383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9BE6AEA-CAD4-4308-A580-41C322865455}" type="slidenum">
              <a:rPr lang="en-US"/>
              <a:pPr/>
              <a:t>41</a:t>
            </a:fld>
            <a:endParaRPr lang="en-US"/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133600"/>
            <a:ext cx="7543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3000" y="685800"/>
            <a:ext cx="7315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Block Diagram Of Band pass Filter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81375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E72B42-82DF-4C0D-89F7-60B04B4A25C4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1 :Design a wide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bandpass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filter with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fL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=200hz and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1 kHz and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passband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gain=4. </a:t>
            </a:r>
            <a:b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a. Draw the frequency response plot of this filter .</a:t>
            </a:r>
            <a:b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B. Calculate the value of Q for filter.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B62D81-1593-4AFA-A5A7-C8CAF30387CA}" type="slidenum">
              <a:rPr lang="en-US"/>
              <a:pPr/>
              <a:t>43</a:t>
            </a:fld>
            <a:endParaRPr lang="en-US"/>
          </a:p>
        </p:txBody>
      </p:sp>
      <p:pic>
        <p:nvPicPr>
          <p:cNvPr id="6656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" y="1828800"/>
            <a:ext cx="8877300" cy="5029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D537800-907F-4BD6-9250-9D47924F7239}" type="slidenum">
              <a:rPr lang="en-US"/>
              <a:pPr/>
              <a:t>44</a:t>
            </a:fld>
            <a:endParaRPr lang="en-US"/>
          </a:p>
        </p:txBody>
      </p:sp>
      <p:pic>
        <p:nvPicPr>
          <p:cNvPr id="675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219200"/>
            <a:ext cx="8915400" cy="5638800"/>
          </a:xfrm>
          <a:noFill/>
        </p:spPr>
      </p:pic>
      <p:sp>
        <p:nvSpPr>
          <p:cNvPr id="4" name="Rectangle 3"/>
          <p:cNvSpPr/>
          <p:nvPr/>
        </p:nvSpPr>
        <p:spPr>
          <a:xfrm>
            <a:off x="3733800" y="1981200"/>
            <a:ext cx="25908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28600" y="5867400"/>
            <a:ext cx="32004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572000" y="5334000"/>
            <a:ext cx="419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85800" y="5562600"/>
            <a:ext cx="419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/>
          </a:p>
        </p:txBody>
      </p:sp>
      <p:pic>
        <p:nvPicPr>
          <p:cNvPr id="6759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715000"/>
            <a:ext cx="40671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057400" y="6248400"/>
            <a:ext cx="51816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 r="354"/>
          <a:stretch>
            <a:fillRect/>
          </a:stretch>
        </p:blipFill>
        <p:spPr bwMode="auto">
          <a:xfrm>
            <a:off x="1676400" y="952500"/>
            <a:ext cx="6477000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Band stop filter</a:t>
            </a:r>
            <a:endParaRPr lang="en-US" sz="4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78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EF208F-B020-4165-B664-E76040C2D8CA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B04B973-BB8F-479A-9C33-1BF12958E41F}" type="slidenum">
              <a:rPr lang="en-US"/>
              <a:pPr/>
              <a:t>46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Band Reject filter</a:t>
            </a:r>
            <a:endParaRPr lang="en-US" sz="4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2400" y="914400"/>
            <a:ext cx="8839200" cy="589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is also called as </a:t>
            </a:r>
            <a:r>
              <a:rPr lang="en-US" sz="26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bandstop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or band elimination filter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this filter frequencies are attenuated in the </a:t>
            </a:r>
            <a:r>
              <a:rPr lang="en-US" sz="26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stopband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while they are passed outside this band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can be classified as 1)wide band reject 2)narrow band reject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narrow band reject filter is also known as notch filter which has Q&gt;10 and its bandwidth is much smaller than wideband reject filter 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wideband reject filter consist of LPF, HPF and summing amplifier.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6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relize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this </a:t>
            </a:r>
            <a:r>
              <a:rPr lang="en-US" sz="26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600" baseline="-250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HPL must be greater than </a:t>
            </a:r>
            <a:r>
              <a:rPr lang="en-US" sz="26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600" baseline="-250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600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 LPF and the </a:t>
            </a:r>
            <a:r>
              <a:rPr lang="en-US" sz="26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passband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gain of both the filters must be equal</a:t>
            </a:r>
            <a:endParaRPr lang="en-US" sz="2600" b="1" baseline="-25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endParaRPr lang="en-US" sz="2600" b="1" baseline="-25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400" dirty="0" smtClean="0">
                <a:solidFill>
                  <a:schemeClr val="bg2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Example: Design the wide band reject filter so that a. </a:t>
            </a:r>
            <a:r>
              <a:rPr lang="en-US" sz="3400" dirty="0" err="1" smtClean="0">
                <a:solidFill>
                  <a:schemeClr val="bg2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400" baseline="-25000" dirty="0" err="1" smtClean="0">
                <a:solidFill>
                  <a:schemeClr val="bg2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400" dirty="0" smtClean="0">
                <a:solidFill>
                  <a:schemeClr val="bg2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=1 kHz ,</a:t>
            </a:r>
            <a:r>
              <a:rPr lang="en-US" sz="3400" dirty="0" err="1" smtClean="0">
                <a:solidFill>
                  <a:schemeClr val="bg2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400" baseline="-25000" dirty="0" err="1" smtClean="0">
                <a:solidFill>
                  <a:schemeClr val="bg2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3400" dirty="0" smtClean="0">
                <a:solidFill>
                  <a:schemeClr val="bg2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=200Hz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3EC594-20B8-48FC-A006-9321D548470B}" type="slidenum">
              <a:rPr lang="en-US"/>
              <a:pPr/>
              <a:t>47</a:t>
            </a:fld>
            <a:endParaRPr lang="en-US"/>
          </a:p>
        </p:txBody>
      </p:sp>
      <p:pic>
        <p:nvPicPr>
          <p:cNvPr id="778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9144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1905000"/>
            <a:ext cx="19812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905000" y="31242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B3E0C37-9654-4074-83FF-3584AFD538B7}" type="slidenum">
              <a:rPr lang="en-US"/>
              <a:pPr/>
              <a:t>48</a:t>
            </a:fld>
            <a:endParaRPr lang="en-US"/>
          </a:p>
        </p:txBody>
      </p:sp>
      <p:pic>
        <p:nvPicPr>
          <p:cNvPr id="788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9144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3BBCE2C-A85C-4E63-A9E8-0A0F72A7CBBD}" type="slidenum">
              <a:rPr lang="en-US"/>
              <a:pPr/>
              <a:t>49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52400"/>
            <a:ext cx="70866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Narrow Band pass filter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4079875"/>
            <a:ext cx="8534400" cy="2092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It is also known as notch filter , is commonly used for the rejection of single frequency such as 60Hz power line frequency hum. The most commonly used notch filter is the twin-T network .</a:t>
            </a:r>
          </a:p>
          <a:p>
            <a:pPr algn="just" eaLnBrk="1" hangingPunct="1">
              <a:defRPr/>
            </a:pPr>
            <a:endParaRPr lang="en-US" sz="2600" dirty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8400" y="3962400"/>
            <a:ext cx="46038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98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14400"/>
            <a:ext cx="7315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tx2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2286000"/>
            <a:ext cx="86868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altLang="en-US" sz="28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Active filters are mainly used in communication and signal processing circuits. 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altLang="en-US" sz="28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They are also employed in a wide range of applications such as entertainment, medical electronics, etc.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E07396-4125-431B-99C2-599392233A95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AED33D2-41E0-4224-85B9-0B98BCD965FA}" type="slidenum">
              <a:rPr lang="en-US"/>
              <a:pPr/>
              <a:t>50</a:t>
            </a:fld>
            <a:endParaRPr lang="en-US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791527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00200" y="304800"/>
            <a:ext cx="60198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Frequency Response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2EB403-E762-4959-9281-D6167AC7EEDB}" type="slidenum">
              <a:rPr lang="en-US"/>
              <a:pPr/>
              <a:t>51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533400"/>
            <a:ext cx="8229600" cy="4094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The notch-out frequency is the frequency  </a:t>
            </a:r>
            <a:r>
              <a:rPr lang="en-US" sz="2600" baseline="-25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at which the maximum attenuation occurs and it is given by </a:t>
            </a:r>
          </a:p>
          <a:p>
            <a:pPr algn="just" eaLnBrk="1" hangingPunct="1">
              <a:defRPr/>
            </a:pPr>
            <a:endParaRPr lang="en-US" sz="2600" dirty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2600" baseline="-25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pPr algn="just" eaLnBrk="1" hangingPunct="1">
              <a:defRPr/>
            </a:pPr>
            <a:endParaRPr lang="en-US" sz="2600" baseline="-25000" dirty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passive twin-T network has a relatively low figure of merit Q. The Q of the network can be increased significantly if it is used with the voltage follower.</a:t>
            </a:r>
          </a:p>
          <a:p>
            <a:pPr algn="just" eaLnBrk="1" hangingPunct="1">
              <a:defRPr/>
            </a:pP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It is mostly used in communication and biomedical instruments for eliminating undesired frequency </a:t>
            </a:r>
          </a:p>
          <a:p>
            <a:pPr algn="just" eaLnBrk="1" hangingPunct="1">
              <a:defRPr/>
            </a:pPr>
            <a:endParaRPr lang="en-US" sz="2600" baseline="-25000" dirty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2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IN"/>
          </a:p>
        </p:txBody>
      </p:sp>
      <p:sp>
        <p:nvSpPr>
          <p:cNvPr id="81925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2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IN"/>
          </a:p>
        </p:txBody>
      </p:sp>
      <p:pic>
        <p:nvPicPr>
          <p:cNvPr id="81927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72325" y="609600"/>
            <a:ext cx="2190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IN"/>
          </a:p>
        </p:txBody>
      </p:sp>
      <p:pic>
        <p:nvPicPr>
          <p:cNvPr id="81929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1400" y="1524000"/>
            <a:ext cx="1371600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0" name="Rectangle 11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4000" b="0" dirty="0" smtClean="0">
                <a:solidFill>
                  <a:schemeClr val="bg2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Example : Design a 60 Hz active notch filter</a:t>
            </a:r>
            <a:endParaRPr lang="en-US" sz="4000" b="0" dirty="0">
              <a:solidFill>
                <a:schemeClr val="bg2">
                  <a:lumMod val="1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23BAE0B-92CA-4E54-B222-E89A7451FC54}" type="slidenum">
              <a:rPr lang="en-US"/>
              <a:pPr/>
              <a:t>52</a:t>
            </a:fld>
            <a:endParaRPr lang="en-US"/>
          </a:p>
        </p:txBody>
      </p:sp>
      <p:pic>
        <p:nvPicPr>
          <p:cNvPr id="829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04988"/>
            <a:ext cx="8686800" cy="362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0" y="1676400"/>
            <a:ext cx="914400" cy="6858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/>
          </a:p>
        </p:txBody>
      </p:sp>
      <p:pic>
        <p:nvPicPr>
          <p:cNvPr id="82950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1752600"/>
            <a:ext cx="1371600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20578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All Pass Filter</a:t>
            </a:r>
            <a:endParaRPr lang="en-US" sz="4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97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0CE97CB-2B77-4C8D-8F12-6750081DBD3B}" type="slidenum">
              <a:rPr lang="en-US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3625" y="1219200"/>
            <a:ext cx="71659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ALL PASS FILTER</a:t>
            </a:r>
            <a:endParaRPr lang="en-US" sz="4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99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8364B6-1CEF-4C91-97C6-F9B2AE2E9730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14B82A4-7494-4FBB-80F2-1B8A6FB2540A}" type="slidenum">
              <a:rPr lang="en-US"/>
              <a:pPr/>
              <a:t>55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0200" y="304800"/>
            <a:ext cx="60198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All Pass Filter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2400" y="1430338"/>
            <a:ext cx="88392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passes all frequency components of the input signal without attenuation, while providing predictable phase shifts for different frequencies of the input signal.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When signals are transmitted over transmission lines, such as telephone wires, they undergo change in phase.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compensate for these phase changes, all pass filters are required . It is also known as delay equalizers or phase correctors.</a:t>
            </a:r>
          </a:p>
          <a:p>
            <a:pPr algn="just" eaLnBrk="1" hangingPunct="1">
              <a:spcBef>
                <a:spcPct val="50000"/>
              </a:spcBef>
              <a:defRPr/>
            </a:pPr>
            <a:endParaRPr lang="en-US" sz="26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31304FB-F583-40E3-BC02-0851EF673FBD}" type="slidenum">
              <a:rPr lang="en-US"/>
              <a:pPr/>
              <a:t>56</a:t>
            </a:fld>
            <a:endParaRPr lang="en-U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2400" y="914400"/>
            <a:ext cx="8839200" cy="709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all pass filter R</a:t>
            </a:r>
            <a:r>
              <a:rPr lang="en-US" sz="2600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R</a:t>
            </a:r>
            <a:r>
              <a:rPr lang="en-US" sz="2600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the output voltage V</a:t>
            </a:r>
            <a:r>
              <a:rPr lang="en-US" sz="2600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can be obtained by using the superposition theorem .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endParaRPr lang="en-US" sz="26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Substituting </a:t>
            </a:r>
            <a:r>
              <a:rPr lang="en-US" sz="26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baseline="-250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=1/          and simplifying above equation we get,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endParaRPr lang="en-US" sz="26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	where, f is the input signal frequency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amplitude of        is unity throughout the useful frequency range and the phase shift between V</a:t>
            </a:r>
            <a:r>
              <a:rPr lang="en-US" sz="2600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V</a:t>
            </a:r>
            <a:r>
              <a:rPr lang="en-US" sz="2600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a function of input frequency f.</a:t>
            </a:r>
            <a:endParaRPr lang="en-US" sz="2600" baseline="-25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>
              <a:spcBef>
                <a:spcPct val="50000"/>
              </a:spcBef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lvl="4" algn="just" eaLnBrk="1" hangingPunct="1">
              <a:spcBef>
                <a:spcPct val="50000"/>
              </a:spcBef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algn="just" eaLnBrk="1" hangingPunct="1">
              <a:spcBef>
                <a:spcPct val="50000"/>
              </a:spcBef>
              <a:defRPr/>
            </a:pPr>
            <a:endParaRPr lang="en-US" sz="26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70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IN"/>
          </a:p>
        </p:txBody>
      </p:sp>
      <p:pic>
        <p:nvPicPr>
          <p:cNvPr id="87045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1828800"/>
            <a:ext cx="350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IN"/>
          </a:p>
        </p:txBody>
      </p:sp>
      <p:sp>
        <p:nvSpPr>
          <p:cNvPr id="8704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IN"/>
          </a:p>
        </p:txBody>
      </p:sp>
      <p:pic>
        <p:nvPicPr>
          <p:cNvPr id="87048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2590800"/>
            <a:ext cx="6858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IN"/>
          </a:p>
        </p:txBody>
      </p:sp>
      <p:pic>
        <p:nvPicPr>
          <p:cNvPr id="8705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2895600"/>
            <a:ext cx="259080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1" name="Rectangle 12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05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IN"/>
          </a:p>
        </p:txBody>
      </p:sp>
      <p:pic>
        <p:nvPicPr>
          <p:cNvPr id="87053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67025" y="4267200"/>
            <a:ext cx="3333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D2A0689-910C-473A-923B-1788FE8EF26E}" type="slidenum">
              <a:rPr lang="en-US"/>
              <a:pPr/>
              <a:t>57</a:t>
            </a:fld>
            <a:endParaRPr lang="en-U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2400" y="914400"/>
            <a:ext cx="8839200" cy="709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phase angle     is given by,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endParaRPr lang="en-US" sz="26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 V</a:t>
            </a:r>
            <a:r>
              <a:rPr lang="en-US" sz="2600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lags V</a:t>
            </a:r>
            <a:r>
              <a:rPr lang="en-US" sz="2600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by 90</a:t>
            </a:r>
            <a:r>
              <a:rPr lang="en-US" sz="2600" baseline="30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For fixed values of R and C the phase angle changes from 0 to -180</a:t>
            </a:r>
            <a:r>
              <a:rPr lang="en-US" sz="2600" baseline="30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  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as the frequency f is varied from zero to infinity. 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If the positions of R and C are interchanged, the phase shift between input and output becomes positive </a:t>
            </a:r>
            <a:r>
              <a:rPr lang="en-US" sz="26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sz="2600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leads V</a:t>
            </a:r>
            <a:r>
              <a:rPr lang="en-US" sz="2600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by 90</a:t>
            </a:r>
            <a:r>
              <a:rPr lang="en-US" sz="2600" baseline="30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.</a:t>
            </a:r>
            <a:endParaRPr lang="en-US" sz="2600" baseline="30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</a:t>
            </a:r>
            <a:endParaRPr lang="en-US" sz="2600" baseline="-25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>
              <a:spcBef>
                <a:spcPct val="50000"/>
              </a:spcBef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lvl="4" algn="just" eaLnBrk="1" hangingPunct="1">
              <a:spcBef>
                <a:spcPct val="50000"/>
              </a:spcBef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algn="just" eaLnBrk="1" hangingPunct="1">
              <a:spcBef>
                <a:spcPct val="50000"/>
              </a:spcBef>
              <a:defRPr/>
            </a:pPr>
            <a:endParaRPr lang="en-US" sz="26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80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IN"/>
          </a:p>
        </p:txBody>
      </p:sp>
      <p:sp>
        <p:nvSpPr>
          <p:cNvPr id="8806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IN"/>
          </a:p>
        </p:txBody>
      </p:sp>
      <p:sp>
        <p:nvSpPr>
          <p:cNvPr id="8807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IN"/>
          </a:p>
        </p:txBody>
      </p:sp>
      <p:sp>
        <p:nvSpPr>
          <p:cNvPr id="8807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IN"/>
          </a:p>
        </p:txBody>
      </p:sp>
      <p:sp>
        <p:nvSpPr>
          <p:cNvPr id="88072" name="Rectangle 12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07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IN"/>
          </a:p>
        </p:txBody>
      </p:sp>
      <p:sp>
        <p:nvSpPr>
          <p:cNvPr id="88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IN"/>
          </a:p>
        </p:txBody>
      </p:sp>
      <p:pic>
        <p:nvPicPr>
          <p:cNvPr id="8807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1028700"/>
            <a:ext cx="1809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IN"/>
          </a:p>
        </p:txBody>
      </p:sp>
      <p:pic>
        <p:nvPicPr>
          <p:cNvPr id="8807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1447800"/>
            <a:ext cx="276383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78" name="Rectangle 5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07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IN"/>
          </a:p>
        </p:txBody>
      </p:sp>
      <p:sp>
        <p:nvSpPr>
          <p:cNvPr id="88080" name="Rectangle 8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BA99B56-6A94-40F9-8898-ADB6806BE960}" type="slidenum">
              <a:rPr lang="en-US"/>
              <a:pPr/>
              <a:t>58</a:t>
            </a:fld>
            <a:endParaRPr lang="en-US"/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57600"/>
            <a:ext cx="8915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914400"/>
            <a:ext cx="8305800" cy="89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Example: For the </a:t>
            </a:r>
            <a:r>
              <a:rPr lang="en-US" sz="26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Allpass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filter find phase angle if the frequency of Vin is 1 kHz.</a:t>
            </a:r>
          </a:p>
        </p:txBody>
      </p:sp>
      <p:pic>
        <p:nvPicPr>
          <p:cNvPr id="8909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2133600"/>
            <a:ext cx="3124200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 3" pitchFamily="18" charset="2"/>
              <a:buNone/>
              <a:defRPr/>
            </a:pP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1.Ramakant A.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Gaikwad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“Op Amps and Linear Integrated Circuits”, Pearson Education 2000. </a:t>
            </a:r>
          </a:p>
          <a:p>
            <a:pPr algn="just">
              <a:buFont typeface="Wingdings 3" pitchFamily="18" charset="2"/>
              <a:buNone/>
              <a:defRPr/>
            </a:pP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2.Salivahanan and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KanchanaBhaskaran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“Linear Integrated Circuits”, Tata McGraw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Hill,India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2008 </a:t>
            </a:r>
          </a:p>
          <a:p>
            <a:pPr algn="just">
              <a:defRPr/>
            </a:pP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Reference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CAA146-DE08-4D9A-9B5C-B237A56DDDAE}" type="slidenum">
              <a:rPr lang="en-US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457200"/>
            <a:ext cx="854075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tx2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Active</a:t>
            </a:r>
            <a:r>
              <a:rPr lang="en-US" altLang="en-US" sz="4000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4000" dirty="0" smtClean="0">
                <a:solidFill>
                  <a:schemeClr val="tx2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Filters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524000" y="2362200"/>
            <a:ext cx="4572000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defRPr/>
            </a:pPr>
            <a:r>
              <a:rPr lang="en-US" altLang="en-US" sz="2600" b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1.	Low-pass filters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2"/>
              <a:defRPr/>
            </a:pPr>
            <a:r>
              <a:rPr lang="en-US" altLang="en-US" sz="2600" b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High-pass filters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2"/>
              <a:defRPr/>
            </a:pPr>
            <a:r>
              <a:rPr lang="en-US" altLang="en-US" sz="2600" b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Band-pass filters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2"/>
              <a:defRPr/>
            </a:pPr>
            <a:r>
              <a:rPr lang="en-US" altLang="en-US" sz="2600" b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Band-reject filters</a:t>
            </a:r>
            <a:r>
              <a:rPr lang="en-US" alt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066800" y="4648200"/>
            <a:ext cx="80772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600" b="1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2600" b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All pass filters 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these filters can be built by using op-amp as the active element combined with RC, RL or RLC circuit as the passive elements. </a:t>
            </a: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990600" y="1828800"/>
            <a:ext cx="64357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There are </a:t>
            </a: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basic categories of active filters: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2DD9345-C3DF-4CB2-838A-A2F760218E6C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3" pitchFamily="18" charset="2"/>
              <a:buNone/>
              <a:defRPr/>
            </a:pPr>
            <a:r>
              <a:rPr lang="en-US" sz="7200" b="1" dirty="0" smtClean="0">
                <a:solidFill>
                  <a:schemeClr val="bg2">
                    <a:lumMod val="10000"/>
                  </a:schemeClr>
                </a:solidFill>
              </a:rPr>
              <a:t>Thank You.</a:t>
            </a:r>
            <a:endParaRPr lang="en-US" sz="7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170EAF-8D3D-40E6-A0FD-CFF6C5AC0AF1}" type="slidenum">
              <a:rPr lang="en-US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8"/>
          <p:cNvSpPr txBox="1">
            <a:spLocks noChangeArrowheads="1"/>
          </p:cNvSpPr>
          <p:nvPr/>
        </p:nvSpPr>
        <p:spPr bwMode="auto">
          <a:xfrm>
            <a:off x="1143000" y="5943600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>
                <a:solidFill>
                  <a:srgbClr val="1C1C1C"/>
                </a:solidFill>
                <a:latin typeface="Tahoma" pitchFamily="34" charset="0"/>
              </a:rPr>
              <a:t>Actual response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57200" y="2590800"/>
            <a:ext cx="5181600" cy="3429000"/>
            <a:chOff x="240" y="1584"/>
            <a:chExt cx="3072" cy="1776"/>
          </a:xfrm>
          <a:solidFill>
            <a:schemeClr val="bg1"/>
          </a:solidFill>
        </p:grpSpPr>
        <p:sp>
          <p:nvSpPr>
            <p:cNvPr id="27662" name="Rectangle 11"/>
            <p:cNvSpPr>
              <a:spLocks noChangeArrowheads="1"/>
            </p:cNvSpPr>
            <p:nvPr/>
          </p:nvSpPr>
          <p:spPr bwMode="auto">
            <a:xfrm>
              <a:off x="240" y="1584"/>
              <a:ext cx="3072" cy="177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chemeClr val="bg1"/>
                </a:solidFill>
              </a:endParaRPr>
            </a:p>
          </p:txBody>
        </p:sp>
        <p:pic>
          <p:nvPicPr>
            <p:cNvPr id="27663" name="Picture 1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52" y="1920"/>
              <a:ext cx="949" cy="112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27664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0" y="1584"/>
              <a:ext cx="2038" cy="173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484" name="Line 14"/>
          <p:cNvSpPr>
            <a:spLocks noChangeShapeType="1"/>
          </p:cNvSpPr>
          <p:nvPr/>
        </p:nvSpPr>
        <p:spPr bwMode="auto">
          <a:xfrm>
            <a:off x="4724400" y="36576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Text Box 15"/>
          <p:cNvSpPr txBox="1">
            <a:spLocks noChangeArrowheads="1"/>
          </p:cNvSpPr>
          <p:nvPr/>
        </p:nvSpPr>
        <p:spPr bwMode="auto">
          <a:xfrm>
            <a:off x="4572000" y="3962400"/>
            <a:ext cx="45720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i="1">
                <a:solidFill>
                  <a:srgbClr val="1C1C1C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1C1C1C"/>
                </a:solidFill>
                <a:latin typeface="Times New Roman" pitchFamily="18" charset="0"/>
              </a:rPr>
              <a:t>o</a:t>
            </a:r>
            <a:endParaRPr lang="en-US" i="1">
              <a:solidFill>
                <a:srgbClr val="1C1C1C"/>
              </a:solidFill>
              <a:latin typeface="Times New Roman" pitchFamily="18" charset="0"/>
            </a:endParaRPr>
          </a:p>
        </p:txBody>
      </p:sp>
      <p:sp>
        <p:nvSpPr>
          <p:cNvPr id="225296" name="Text Box 16"/>
          <p:cNvSpPr txBox="1">
            <a:spLocks noChangeArrowheads="1"/>
          </p:cNvSpPr>
          <p:nvPr/>
        </p:nvSpPr>
        <p:spPr bwMode="auto">
          <a:xfrm>
            <a:off x="214313" y="1447800"/>
            <a:ext cx="8929687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 low-pass filter is a filter that passes frequencies from 0Hz to critical frequency, </a:t>
            </a:r>
            <a:r>
              <a:rPr lang="en-US" sz="2600" i="1" dirty="0" err="1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600" i="1" baseline="-25000" dirty="0" err="1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600" baseline="-250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significantly attenuates all other frequencies.</a:t>
            </a:r>
            <a:endParaRPr lang="en-US" sz="2600" i="1" dirty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7" name="Picture 17"/>
          <p:cNvPicPr>
            <a:picLocks noChangeAspect="1" noChangeArrowheads="1"/>
          </p:cNvPicPr>
          <p:nvPr/>
        </p:nvPicPr>
        <p:blipFill>
          <a:blip r:embed="rId4">
            <a:lum bright="-12000" contrast="28000"/>
          </a:blip>
          <a:srcRect/>
          <a:stretch>
            <a:fillRect/>
          </a:stretch>
        </p:blipFill>
        <p:spPr bwMode="auto">
          <a:xfrm>
            <a:off x="5791200" y="2590800"/>
            <a:ext cx="2876550" cy="327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0488" name="Text Box 20"/>
          <p:cNvSpPr txBox="1">
            <a:spLocks noChangeArrowheads="1"/>
          </p:cNvSpPr>
          <p:nvPr/>
        </p:nvSpPr>
        <p:spPr bwMode="auto">
          <a:xfrm>
            <a:off x="5562600" y="5943600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>
                <a:solidFill>
                  <a:srgbClr val="1C1C1C"/>
                </a:solidFill>
                <a:latin typeface="Tahoma" pitchFamily="34" charset="0"/>
              </a:rPr>
              <a:t>Ideal response</a:t>
            </a:r>
          </a:p>
        </p:txBody>
      </p:sp>
      <p:sp>
        <p:nvSpPr>
          <p:cNvPr id="225303" name="Text Box 23"/>
          <p:cNvSpPr txBox="1">
            <a:spLocks noChangeArrowheads="1"/>
          </p:cNvSpPr>
          <p:nvPr/>
        </p:nvSpPr>
        <p:spPr bwMode="auto">
          <a:xfrm>
            <a:off x="2362200" y="33528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roll-off rate</a:t>
            </a:r>
          </a:p>
        </p:txBody>
      </p:sp>
      <p:sp>
        <p:nvSpPr>
          <p:cNvPr id="20490" name="Line 24"/>
          <p:cNvSpPr>
            <a:spLocks noChangeShapeType="1"/>
          </p:cNvSpPr>
          <p:nvPr/>
        </p:nvSpPr>
        <p:spPr bwMode="auto">
          <a:xfrm flipH="1">
            <a:off x="3276600" y="3657600"/>
            <a:ext cx="76200" cy="762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457200"/>
            <a:ext cx="854075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tx2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Low Pass</a:t>
            </a:r>
            <a:r>
              <a:rPr lang="en-US" altLang="en-US" sz="4000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4000" dirty="0" smtClean="0">
                <a:solidFill>
                  <a:schemeClr val="tx2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Filter Responses</a:t>
            </a:r>
          </a:p>
        </p:txBody>
      </p:sp>
      <p:sp>
        <p:nvSpPr>
          <p:cNvPr id="20492" name="Slide Number Placeholder 1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A2C069-891A-4B22-9BC0-3DCE80C92582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4"/>
          <p:cNvGrpSpPr>
            <a:grpSpLocks/>
          </p:cNvGrpSpPr>
          <p:nvPr/>
        </p:nvGrpSpPr>
        <p:grpSpPr bwMode="auto">
          <a:xfrm>
            <a:off x="4191000" y="381000"/>
            <a:ext cx="4743450" cy="3581400"/>
            <a:chOff x="1920" y="144"/>
            <a:chExt cx="3727" cy="2533"/>
          </a:xfrm>
        </p:grpSpPr>
        <p:pic>
          <p:nvPicPr>
            <p:cNvPr id="21513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20" y="144"/>
              <a:ext cx="3727" cy="25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4" name="Rectangle 6"/>
            <p:cNvSpPr>
              <a:spLocks noChangeArrowheads="1"/>
            </p:cNvSpPr>
            <p:nvPr/>
          </p:nvSpPr>
          <p:spPr bwMode="auto">
            <a:xfrm>
              <a:off x="1920" y="2505"/>
              <a:ext cx="3552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MY"/>
            </a:p>
          </p:txBody>
        </p:sp>
      </p:grpSp>
      <p:sp>
        <p:nvSpPr>
          <p:cNvPr id="224263" name="Text Box 7"/>
          <p:cNvSpPr txBox="1">
            <a:spLocks noChangeArrowheads="1"/>
          </p:cNvSpPr>
          <p:nvPr/>
        </p:nvSpPr>
        <p:spPr bwMode="auto">
          <a:xfrm>
            <a:off x="152400" y="4191000"/>
            <a:ext cx="8991600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ts val="1200"/>
              </a:spcBef>
              <a:defRPr/>
            </a:pPr>
            <a:r>
              <a:rPr lang="en-US" sz="26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Stopband</a:t>
            </a:r>
            <a:r>
              <a:rPr lang="en-US" sz="2600" dirty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is the range of frequencies that have the most attenuation.</a:t>
            </a:r>
          </a:p>
          <a:p>
            <a:pPr algn="just" eaLnBrk="1" hangingPunct="1">
              <a:spcBef>
                <a:spcPts val="1200"/>
              </a:spcBef>
              <a:defRPr/>
            </a:pP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Critical frequency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600" b="1" baseline="-25000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600" dirty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, (also called the cutoff frequency) defines the end of the </a:t>
            </a:r>
            <a:r>
              <a:rPr lang="en-US" sz="2600" dirty="0" err="1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passband</a:t>
            </a:r>
            <a:r>
              <a:rPr lang="en-US" sz="2600" dirty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and normally specified at the point where the response drops – 3 dB (70.7%) from the </a:t>
            </a:r>
            <a:r>
              <a:rPr lang="en-US" sz="2600" dirty="0" err="1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passband</a:t>
            </a:r>
            <a:r>
              <a:rPr lang="en-US" sz="2600" dirty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response.</a:t>
            </a:r>
          </a:p>
        </p:txBody>
      </p: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152400" y="325438"/>
            <a:ext cx="3962400" cy="409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en-US" sz="26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Passband</a:t>
            </a:r>
            <a:r>
              <a:rPr lang="en-US" sz="2600" dirty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of a filter is the range of frequencies that are allowed to pass through the filter with minimum attenuation (usually defined as less than -3 dB of attenuation).</a:t>
            </a:r>
          </a:p>
          <a:p>
            <a:pPr algn="just" eaLnBrk="1" hangingPunct="1">
              <a:defRPr/>
            </a:pP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Transition region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shows the area where the fall-off occurs. </a:t>
            </a:r>
          </a:p>
        </p:txBody>
      </p:sp>
      <p:sp>
        <p:nvSpPr>
          <p:cNvPr id="21509" name="Text Box 9"/>
          <p:cNvSpPr txBox="1">
            <a:spLocks noChangeArrowheads="1"/>
          </p:cNvSpPr>
          <p:nvPr/>
        </p:nvSpPr>
        <p:spPr bwMode="auto">
          <a:xfrm>
            <a:off x="7772400" y="1752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ms-MY"/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7391400" y="16764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roll-off rate</a:t>
            </a:r>
          </a:p>
        </p:txBody>
      </p:sp>
      <p:sp>
        <p:nvSpPr>
          <p:cNvPr id="21511" name="Line 11"/>
          <p:cNvSpPr>
            <a:spLocks noChangeShapeType="1"/>
          </p:cNvSpPr>
          <p:nvPr/>
        </p:nvSpPr>
        <p:spPr bwMode="auto">
          <a:xfrm flipH="1">
            <a:off x="8305800" y="1981200"/>
            <a:ext cx="76200" cy="762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772430B-8419-4324-AA5A-C1DB457D6275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60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At low frequencies, X</a:t>
            </a:r>
            <a:r>
              <a:rPr lang="en-US" sz="2600" baseline="-2500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60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is very high and the capacitor circuit can be considered as open circuit. Under this condition, V</a:t>
            </a:r>
            <a:r>
              <a:rPr lang="en-US" sz="2600" baseline="-2500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60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= V</a:t>
            </a:r>
            <a:r>
              <a:rPr lang="en-US" sz="2600" baseline="-2500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60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or A</a:t>
            </a:r>
            <a:r>
              <a:rPr lang="en-US" sz="2600" baseline="-2500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60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= 1 (unity).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60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At very high frequencies, X</a:t>
            </a:r>
            <a:r>
              <a:rPr lang="en-US" sz="2600" baseline="-2500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60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is very low and the V</a:t>
            </a:r>
            <a:r>
              <a:rPr lang="en-US" sz="2600" baseline="-2500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60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is small as compared with V</a:t>
            </a:r>
            <a:r>
              <a:rPr lang="en-US" sz="2600" baseline="-2500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60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. Hence the gain</a:t>
            </a:r>
            <a:r>
              <a:rPr lang="en-US" sz="2600" baseline="-2500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falls and drops off gradually as the frequency is increased.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endParaRPr lang="en-US" sz="2600" smtClean="0">
              <a:solidFill>
                <a:srgbClr val="292929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endParaRPr lang="en-US" sz="2600" smtClean="0">
              <a:solidFill>
                <a:srgbClr val="292929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endParaRPr lang="en-US" sz="260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sz="26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A30C95C-9A6F-474E-8A01-C410E06E5B53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1">
      <a:dk1>
        <a:srgbClr val="FFFFFF"/>
      </a:dk1>
      <a:lt1>
        <a:sysClr val="window" lastClr="FFFFFF"/>
      </a:lt1>
      <a:dk2>
        <a:srgbClr val="FFFFFF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rgbClr val="FFFFFF"/>
    </a:dk1>
    <a:lt1>
      <a:sysClr val="window" lastClr="FFFFFF"/>
    </a:lt1>
    <a:dk2>
      <a:srgbClr val="FFFFFF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rgbClr val="FFFFFF"/>
    </a:dk1>
    <a:lt1>
      <a:sysClr val="window" lastClr="FFFFFF"/>
    </a:lt1>
    <a:dk2>
      <a:srgbClr val="FFFFFF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rgbClr val="FFFFFF"/>
    </a:dk1>
    <a:lt1>
      <a:sysClr val="window" lastClr="FFFFFF"/>
    </a:lt1>
    <a:dk2>
      <a:srgbClr val="FFFFFF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ustom 1">
    <a:dk1>
      <a:srgbClr val="FFFFFF"/>
    </a:dk1>
    <a:lt1>
      <a:sysClr val="window" lastClr="FFFFFF"/>
    </a:lt1>
    <a:dk2>
      <a:srgbClr val="FFFFFF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2477</TotalTime>
  <Words>1794</Words>
  <Application>Microsoft Office PowerPoint</Application>
  <PresentationFormat>On-screen Show (4:3)</PresentationFormat>
  <Paragraphs>276</Paragraphs>
  <Slides>60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Concourse</vt:lpstr>
      <vt:lpstr>Equation</vt:lpstr>
      <vt:lpstr>Unit-4  </vt:lpstr>
      <vt:lpstr>Objectives</vt:lpstr>
      <vt:lpstr>Introduction</vt:lpstr>
      <vt:lpstr>Advantages of Active Filters over Passive Filters</vt:lpstr>
      <vt:lpstr>Applications</vt:lpstr>
      <vt:lpstr>Active Filters</vt:lpstr>
      <vt:lpstr>Low Pass Filter Responses</vt:lpstr>
      <vt:lpstr>PowerPoint Presentation</vt:lpstr>
      <vt:lpstr>PowerPoint Presentation</vt:lpstr>
      <vt:lpstr>PowerPoint Presentation</vt:lpstr>
      <vt:lpstr>High Pass Filter Response</vt:lpstr>
      <vt:lpstr>PowerPoint Presentation</vt:lpstr>
      <vt:lpstr>Band Pass Filter Response</vt:lpstr>
      <vt:lpstr>PowerPoint Presentation</vt:lpstr>
      <vt:lpstr>PowerPoint Presentation</vt:lpstr>
      <vt:lpstr>PowerPoint Presentation</vt:lpstr>
      <vt:lpstr>Band Stop Filter Response</vt:lpstr>
      <vt:lpstr>Filter Approximation</vt:lpstr>
      <vt:lpstr>Butterworth Characteristics</vt:lpstr>
      <vt:lpstr>Chebyshev Characteristics</vt:lpstr>
      <vt:lpstr>Bessel Characteristics</vt:lpstr>
      <vt:lpstr>Damping Factor</vt:lpstr>
      <vt:lpstr>PowerPoint Presentation</vt:lpstr>
      <vt:lpstr>PowerPoint Presentation</vt:lpstr>
      <vt:lpstr>PowerPoint Presentation</vt:lpstr>
      <vt:lpstr>First order lowpass butterworth Filter</vt:lpstr>
      <vt:lpstr>PowerPoint Presentation</vt:lpstr>
      <vt:lpstr>PowerPoint Presentation</vt:lpstr>
      <vt:lpstr>PowerPoint Presentation</vt:lpstr>
      <vt:lpstr>Low pass Filter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1 :Design a wide bandpass filter with fL=200hz and fH is 1 kHz and passband gain=4.  a. Draw the frequency response plot of this filter . B. Calculate the value of Q for filter.</vt:lpstr>
      <vt:lpstr>PowerPoint Presentation</vt:lpstr>
      <vt:lpstr>Band stop filter</vt:lpstr>
      <vt:lpstr>Band Reject filter</vt:lpstr>
      <vt:lpstr>Example: Design the wide band reject filter so that a. fL=1 kHz ,fH=200Hz </vt:lpstr>
      <vt:lpstr>PowerPoint Presentation</vt:lpstr>
      <vt:lpstr>PowerPoint Presentation</vt:lpstr>
      <vt:lpstr>PowerPoint Presentation</vt:lpstr>
      <vt:lpstr>PowerPoint Presentation</vt:lpstr>
      <vt:lpstr>Example : Design a 60 Hz active notch filter</vt:lpstr>
      <vt:lpstr>All Pass Filter</vt:lpstr>
      <vt:lpstr>ALL PASS FILTER</vt:lpstr>
      <vt:lpstr>PowerPoint Presentation</vt:lpstr>
      <vt:lpstr>PowerPoint Presentation</vt:lpstr>
      <vt:lpstr>PowerPoint Presentation</vt:lpstr>
      <vt:lpstr>PowerPoint Presentation</vt:lpstr>
      <vt:lpstr>Reference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deepa.nath</dc:creator>
  <cp:lastModifiedBy>admin</cp:lastModifiedBy>
  <cp:revision>259</cp:revision>
  <dcterms:created xsi:type="dcterms:W3CDTF">1601-01-01T00:00:00Z</dcterms:created>
  <dcterms:modified xsi:type="dcterms:W3CDTF">2022-12-02T16:21:55Z</dcterms:modified>
</cp:coreProperties>
</file>