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98" r:id="rId2"/>
  </p:sldMasterIdLst>
  <p:notesMasterIdLst>
    <p:notesMasterId r:id="rId57"/>
  </p:notesMasterIdLst>
  <p:handoutMasterIdLst>
    <p:handoutMasterId r:id="rId58"/>
  </p:handoutMasterIdLst>
  <p:sldIdLst>
    <p:sldId id="431" r:id="rId3"/>
    <p:sldId id="520" r:id="rId4"/>
    <p:sldId id="556" r:id="rId5"/>
    <p:sldId id="656" r:id="rId6"/>
    <p:sldId id="558" r:id="rId7"/>
    <p:sldId id="559" r:id="rId8"/>
    <p:sldId id="560" r:id="rId9"/>
    <p:sldId id="561" r:id="rId10"/>
    <p:sldId id="562" r:id="rId11"/>
    <p:sldId id="563" r:id="rId12"/>
    <p:sldId id="601" r:id="rId13"/>
    <p:sldId id="602" r:id="rId14"/>
    <p:sldId id="605" r:id="rId15"/>
    <p:sldId id="606" r:id="rId16"/>
    <p:sldId id="607" r:id="rId17"/>
    <p:sldId id="567" r:id="rId18"/>
    <p:sldId id="568" r:id="rId19"/>
    <p:sldId id="569" r:id="rId20"/>
    <p:sldId id="573" r:id="rId21"/>
    <p:sldId id="632" r:id="rId22"/>
    <p:sldId id="574" r:id="rId23"/>
    <p:sldId id="575" r:id="rId24"/>
    <p:sldId id="600" r:id="rId25"/>
    <p:sldId id="578" r:id="rId26"/>
    <p:sldId id="579" r:id="rId27"/>
    <p:sldId id="582" r:id="rId28"/>
    <p:sldId id="580" r:id="rId29"/>
    <p:sldId id="581" r:id="rId30"/>
    <p:sldId id="639" r:id="rId31"/>
    <p:sldId id="583" r:id="rId32"/>
    <p:sldId id="641" r:id="rId33"/>
    <p:sldId id="640" r:id="rId34"/>
    <p:sldId id="585" r:id="rId35"/>
    <p:sldId id="633" r:id="rId36"/>
    <p:sldId id="643" r:id="rId37"/>
    <p:sldId id="586" r:id="rId38"/>
    <p:sldId id="597" r:id="rId39"/>
    <p:sldId id="587" r:id="rId40"/>
    <p:sldId id="588" r:id="rId41"/>
    <p:sldId id="589" r:id="rId42"/>
    <p:sldId id="590" r:id="rId43"/>
    <p:sldId id="596" r:id="rId44"/>
    <p:sldId id="644" r:id="rId45"/>
    <p:sldId id="591" r:id="rId46"/>
    <p:sldId id="592" r:id="rId47"/>
    <p:sldId id="593" r:id="rId48"/>
    <p:sldId id="599" r:id="rId49"/>
    <p:sldId id="645" r:id="rId50"/>
    <p:sldId id="646" r:id="rId51"/>
    <p:sldId id="594" r:id="rId52"/>
    <p:sldId id="595" r:id="rId53"/>
    <p:sldId id="634" r:id="rId54"/>
    <p:sldId id="647" r:id="rId55"/>
    <p:sldId id="648" r:id="rId56"/>
  </p:sldIdLst>
  <p:sldSz cx="9144000" cy="6858000" type="screen4x3"/>
  <p:notesSz cx="6954838" cy="93091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pitchFamily="34" charset="0"/>
      </a:defRPr>
    </a:lvl1pPr>
    <a:lvl2pPr marL="457200" algn="l" rtl="0" fontAlgn="base">
      <a:spcBef>
        <a:spcPct val="0"/>
      </a:spcBef>
      <a:spcAft>
        <a:spcPct val="0"/>
      </a:spcAft>
      <a:defRPr kern="1200">
        <a:solidFill>
          <a:schemeClr val="tx1"/>
        </a:solidFill>
        <a:latin typeface="Constantia" pitchFamily="18" charset="0"/>
        <a:ea typeface="+mn-ea"/>
        <a:cs typeface="Arial" pitchFamily="34" charset="0"/>
      </a:defRPr>
    </a:lvl2pPr>
    <a:lvl3pPr marL="914400" algn="l" rtl="0" fontAlgn="base">
      <a:spcBef>
        <a:spcPct val="0"/>
      </a:spcBef>
      <a:spcAft>
        <a:spcPct val="0"/>
      </a:spcAft>
      <a:defRPr kern="1200">
        <a:solidFill>
          <a:schemeClr val="tx1"/>
        </a:solidFill>
        <a:latin typeface="Constantia" pitchFamily="18" charset="0"/>
        <a:ea typeface="+mn-ea"/>
        <a:cs typeface="Arial" pitchFamily="34" charset="0"/>
      </a:defRPr>
    </a:lvl3pPr>
    <a:lvl4pPr marL="1371600" algn="l" rtl="0" fontAlgn="base">
      <a:spcBef>
        <a:spcPct val="0"/>
      </a:spcBef>
      <a:spcAft>
        <a:spcPct val="0"/>
      </a:spcAft>
      <a:defRPr kern="1200">
        <a:solidFill>
          <a:schemeClr val="tx1"/>
        </a:solidFill>
        <a:latin typeface="Constantia" pitchFamily="18" charset="0"/>
        <a:ea typeface="+mn-ea"/>
        <a:cs typeface="Arial" pitchFamily="34" charset="0"/>
      </a:defRPr>
    </a:lvl4pPr>
    <a:lvl5pPr marL="1828800" algn="l" rtl="0" fontAlgn="base">
      <a:spcBef>
        <a:spcPct val="0"/>
      </a:spcBef>
      <a:spcAft>
        <a:spcPct val="0"/>
      </a:spcAft>
      <a:defRPr kern="1200">
        <a:solidFill>
          <a:schemeClr val="tx1"/>
        </a:solidFill>
        <a:latin typeface="Constantia" pitchFamily="18" charset="0"/>
        <a:ea typeface="+mn-ea"/>
        <a:cs typeface="Arial" pitchFamily="34" charset="0"/>
      </a:defRPr>
    </a:lvl5pPr>
    <a:lvl6pPr marL="2286000" algn="l" defTabSz="914400" rtl="0" eaLnBrk="1" latinLnBrk="0" hangingPunct="1">
      <a:defRPr kern="1200">
        <a:solidFill>
          <a:schemeClr val="tx1"/>
        </a:solidFill>
        <a:latin typeface="Constantia" pitchFamily="18" charset="0"/>
        <a:ea typeface="+mn-ea"/>
        <a:cs typeface="Arial" pitchFamily="34" charset="0"/>
      </a:defRPr>
    </a:lvl6pPr>
    <a:lvl7pPr marL="2743200" algn="l" defTabSz="914400" rtl="0" eaLnBrk="1" latinLnBrk="0" hangingPunct="1">
      <a:defRPr kern="1200">
        <a:solidFill>
          <a:schemeClr val="tx1"/>
        </a:solidFill>
        <a:latin typeface="Constantia" pitchFamily="18" charset="0"/>
        <a:ea typeface="+mn-ea"/>
        <a:cs typeface="Arial" pitchFamily="34" charset="0"/>
      </a:defRPr>
    </a:lvl7pPr>
    <a:lvl8pPr marL="3200400" algn="l" defTabSz="914400" rtl="0" eaLnBrk="1" latinLnBrk="0" hangingPunct="1">
      <a:defRPr kern="1200">
        <a:solidFill>
          <a:schemeClr val="tx1"/>
        </a:solidFill>
        <a:latin typeface="Constantia" pitchFamily="18" charset="0"/>
        <a:ea typeface="+mn-ea"/>
        <a:cs typeface="Arial" pitchFamily="34" charset="0"/>
      </a:defRPr>
    </a:lvl8pPr>
    <a:lvl9pPr marL="3657600" algn="l" defTabSz="914400" rtl="0" eaLnBrk="1" latinLnBrk="0" hangingPunct="1">
      <a:defRPr kern="1200">
        <a:solidFill>
          <a:schemeClr val="tx1"/>
        </a:solidFill>
        <a:latin typeface="Constantia" pitchFamily="18"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E1102"/>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47" autoAdjust="0"/>
    <p:restoredTop sz="94840" autoAdjust="0"/>
  </p:normalViewPr>
  <p:slideViewPr>
    <p:cSldViewPr>
      <p:cViewPr varScale="1">
        <p:scale>
          <a:sx n="70" d="100"/>
          <a:sy n="70" d="100"/>
        </p:scale>
        <p:origin x="-167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3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A67345CC-B5EF-4888-B406-C80C953C6C63}" type="datetimeFigureOut">
              <a:rPr lang="en-US" smtClean="0"/>
              <a:pPr/>
              <a:t>02/12/2022</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r>
              <a:rPr lang="en-US" smtClean="0"/>
              <a:t>School of Electronics and Communication Engineering</a:t>
            </a:r>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538F1F65-5989-432A-948D-1B5A3B2E710B}" type="slidenum">
              <a:rPr lang="en-US" smtClean="0"/>
              <a:pPr/>
              <a:t>‹#›</a:t>
            </a:fld>
            <a:endParaRPr lang="en-US"/>
          </a:p>
        </p:txBody>
      </p:sp>
    </p:spTree>
    <p:extLst>
      <p:ext uri="{BB962C8B-B14F-4D97-AF65-F5344CB8AC3E}">
        <p14:creationId xmlns:p14="http://schemas.microsoft.com/office/powerpoint/2010/main" val="197447424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fontAlgn="auto">
              <a:spcBef>
                <a:spcPts val="0"/>
              </a:spcBef>
              <a:spcAft>
                <a:spcPts val="0"/>
              </a:spcAft>
              <a:defRPr sz="1200" smtClean="0">
                <a:latin typeface="+mn-lt"/>
                <a:cs typeface="+mn-cs"/>
              </a:defRPr>
            </a:lvl1pPr>
          </a:lstStyle>
          <a:p>
            <a:pPr>
              <a:defRPr/>
            </a:pPr>
            <a:fld id="{CC23B2DD-6D87-424E-A66A-AD030E2CA5A0}" type="datetimeFigureOut">
              <a:rPr lang="en-US"/>
              <a:pPr>
                <a:defRPr/>
              </a:pPr>
              <a:t>02/12/2022</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fontAlgn="auto">
              <a:spcBef>
                <a:spcPts val="0"/>
              </a:spcBef>
              <a:spcAft>
                <a:spcPts val="0"/>
              </a:spcAft>
              <a:defRPr sz="1200">
                <a:latin typeface="+mn-lt"/>
                <a:cs typeface="+mn-cs"/>
              </a:defRPr>
            </a:lvl1pPr>
          </a:lstStyle>
          <a:p>
            <a:pPr>
              <a:defRPr/>
            </a:pPr>
            <a:r>
              <a:rPr lang="en-US" smtClean="0"/>
              <a:t>School of Electronics and Communication Engineering</a:t>
            </a:r>
            <a:endParaRPr lang="en-US"/>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fontAlgn="auto">
              <a:spcBef>
                <a:spcPts val="0"/>
              </a:spcBef>
              <a:spcAft>
                <a:spcPts val="0"/>
              </a:spcAft>
              <a:defRPr sz="1200" smtClean="0">
                <a:latin typeface="+mn-lt"/>
                <a:cs typeface="+mn-cs"/>
              </a:defRPr>
            </a:lvl1pPr>
          </a:lstStyle>
          <a:p>
            <a:pPr>
              <a:defRPr/>
            </a:pPr>
            <a:fld id="{7E73FF5C-E186-4A8A-A9DD-EFE5E0A7754C}" type="slidenum">
              <a:rPr lang="en-US"/>
              <a:pPr>
                <a:defRPr/>
              </a:pPr>
              <a:t>‹#›</a:t>
            </a:fld>
            <a:endParaRPr lang="en-US"/>
          </a:p>
        </p:txBody>
      </p:sp>
    </p:spTree>
    <p:extLst>
      <p:ext uri="{BB962C8B-B14F-4D97-AF65-F5344CB8AC3E}">
        <p14:creationId xmlns:p14="http://schemas.microsoft.com/office/powerpoint/2010/main" val="1102581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T1: Fourth Edition, </a:t>
            </a:r>
            <a:r>
              <a:rPr lang="en-US" dirty="0" err="1" smtClean="0"/>
              <a:t>Ramakant</a:t>
            </a:r>
            <a:r>
              <a:rPr lang="en-US" dirty="0" smtClean="0"/>
              <a:t> </a:t>
            </a:r>
            <a:r>
              <a:rPr lang="en-US" dirty="0" err="1" smtClean="0"/>
              <a:t>Gayakwad</a:t>
            </a:r>
            <a:r>
              <a:rPr lang="en-US" dirty="0" smtClean="0"/>
              <a:t>, “Op-Amps and Linear Integrated Circuits”</a:t>
            </a:r>
          </a:p>
        </p:txBody>
      </p:sp>
      <p:sp>
        <p:nvSpPr>
          <p:cNvPr id="4" name="Footer Placeholder 3"/>
          <p:cNvSpPr>
            <a:spLocks noGrp="1"/>
          </p:cNvSpPr>
          <p:nvPr>
            <p:ph type="ftr" sz="quarter" idx="10"/>
          </p:nvPr>
        </p:nvSpPr>
        <p:spPr/>
        <p:txBody>
          <a:bodyPr/>
          <a:lstStyle/>
          <a:p>
            <a:pPr>
              <a:defRPr/>
            </a:pPr>
            <a:r>
              <a:rPr lang="en-US" smtClean="0"/>
              <a:t>School of Electronics and Communication Engineering</a:t>
            </a:r>
            <a:endParaRPr lang="en-US"/>
          </a:p>
        </p:txBody>
      </p:sp>
      <p:sp>
        <p:nvSpPr>
          <p:cNvPr id="5" name="Slide Number Placeholder 4"/>
          <p:cNvSpPr>
            <a:spLocks noGrp="1"/>
          </p:cNvSpPr>
          <p:nvPr>
            <p:ph type="sldNum" sz="quarter" idx="11"/>
          </p:nvPr>
        </p:nvSpPr>
        <p:spPr/>
        <p:txBody>
          <a:bodyPr/>
          <a:lstStyle/>
          <a:p>
            <a:pPr>
              <a:defRPr/>
            </a:pPr>
            <a:fld id="{7E73FF5C-E186-4A8A-A9DD-EFE5E0A7754C}" type="slidenum">
              <a:rPr lang="en-US" smtClean="0"/>
              <a:pPr>
                <a:defRPr/>
              </a:pPr>
              <a:t>3</a:t>
            </a:fld>
            <a:endParaRPr lang="en-US"/>
          </a:p>
        </p:txBody>
      </p:sp>
    </p:spTree>
    <p:extLst>
      <p:ext uri="{BB962C8B-B14F-4D97-AF65-F5344CB8AC3E}">
        <p14:creationId xmlns:p14="http://schemas.microsoft.com/office/powerpoint/2010/main" val="1039454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D79B8C5F-3CBF-42A6-8150-085805BC2783}" type="datetime1">
              <a:rPr lang="en-US" smtClean="0"/>
              <a:pPr>
                <a:defRPr/>
              </a:pPr>
              <a:t>02/12/2022</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5B90581-52AA-4151-B630-3DDD5939EA7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1759130-3560-4E4F-ACC6-E02319693E6D}" type="datetime1">
              <a:rPr lang="en-US" smtClean="0"/>
              <a:pPr>
                <a:defRPr/>
              </a:pPr>
              <a:t>02/12/2022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BE0164A-6AA8-4363-BE23-E14DDD9B9AB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CC1D15C-9A2C-405F-8A27-0AA7F8E68FBC}" type="datetime1">
              <a:rPr lang="en-US" smtClean="0"/>
              <a:pPr>
                <a:defRPr/>
              </a:pPr>
              <a:t>02/12/2022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C9D1C8F-4C1D-4558-9019-B6D0D03EB07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smtClean="0">
                <a:solidFill>
                  <a:srgbClr val="000000"/>
                </a:solidFill>
                <a:latin typeface="Times New Roman" pitchFamily="18" charset="0"/>
                <a:cs typeface="+mn-cs"/>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smtClean="0">
                <a:solidFill>
                  <a:srgbClr val="000000"/>
                </a:solidFill>
                <a:latin typeface="Times New Roman" pitchFamily="18" charset="0"/>
                <a:cs typeface="+mn-cs"/>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smtClean="0">
                  <a:solidFill>
                    <a:srgbClr val="000000"/>
                  </a:solidFill>
                  <a:latin typeface="Times New Roman" pitchFamily="18" charset="0"/>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smtClean="0">
                  <a:solidFill>
                    <a:srgbClr val="000000"/>
                  </a:solidFill>
                  <a:latin typeface="Times New Roman" pitchFamily="18" charset="0"/>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smtClean="0">
                  <a:solidFill>
                    <a:srgbClr val="000000"/>
                  </a:solidFill>
                  <a:latin typeface="Times New Roman" pitchFamily="18" charset="0"/>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smtClean="0">
                  <a:solidFill>
                    <a:srgbClr val="000000"/>
                  </a:solidFill>
                  <a:latin typeface="Times New Roman" pitchFamily="18" charset="0"/>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smtClean="0">
                  <a:solidFill>
                    <a:srgbClr val="000000"/>
                  </a:solidFill>
                  <a:latin typeface="Times New Roman" pitchFamily="18" charset="0"/>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smtClean="0">
                  <a:solidFill>
                    <a:srgbClr val="000000"/>
                  </a:solidFill>
                  <a:latin typeface="Times New Roman" pitchFamily="18" charset="0"/>
                  <a:cs typeface="+mn-cs"/>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smtClean="0">
                  <a:solidFill>
                    <a:srgbClr val="000000"/>
                  </a:solidFill>
                  <a:latin typeface="Times New Roman" pitchFamily="18" charset="0"/>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smtClean="0">
                  <a:solidFill>
                    <a:srgbClr val="000000"/>
                  </a:solidFill>
                  <a:latin typeface="Times New Roman" pitchFamily="18" charset="0"/>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smtClean="0">
                  <a:solidFill>
                    <a:srgbClr val="000000"/>
                  </a:solidFill>
                  <a:latin typeface="Times New Roman" pitchFamily="18" charset="0"/>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smtClean="0">
                  <a:solidFill>
                    <a:srgbClr val="000000"/>
                  </a:solidFill>
                  <a:latin typeface="Times New Roman" pitchFamily="18" charset="0"/>
                  <a:cs typeface="+mn-cs"/>
                </a:endParaRPr>
              </a:p>
            </p:txBody>
          </p:sp>
        </p:grpSp>
      </p:grpSp>
      <p:sp>
        <p:nvSpPr>
          <p:cNvPr id="225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25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fld id="{C3D2F7E6-EB35-4F0A-94AE-1B06CDDBF28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81933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042C77DF-3B58-4305-8BE5-28408D5E4624}"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472075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C6391DB5-DEA8-4460-A559-7AB29605B8D1}"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67354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5A1B43FC-6BAC-4367-9FAA-FAC52FB4CD59}"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983363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E87FEB6A-A83A-4562-BDB4-C8091CDD6A27}" type="slidenum">
              <a:rPr lang="en-US">
                <a:solidFill>
                  <a:srgbClr val="000000"/>
                </a:solidFill>
              </a:rPr>
              <a:pPr>
                <a:defRPr/>
              </a:pPr>
              <a:t>‹#›</a:t>
            </a:fld>
            <a:endParaRPr lang="en-US">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133611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EB6B5CD9-C0E8-41EC-A9DF-FD8F02468CAC}" type="slidenum">
              <a:rPr lang="en-US">
                <a:solidFill>
                  <a:srgbClr val="000000"/>
                </a:solidFill>
              </a:rPr>
              <a:pPr>
                <a:defRPr/>
              </a:pPr>
              <a:t>‹#›</a:t>
            </a:fld>
            <a:endParaRPr lang="en-US">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657952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6234CCF1-6B8C-4B05-BDEE-1E808F9357F9}" type="slidenum">
              <a:rPr lang="en-US">
                <a:solidFill>
                  <a:srgbClr val="000000"/>
                </a:solidFill>
              </a:rPr>
              <a:pPr>
                <a:defRPr/>
              </a:pPr>
              <a:t>‹#›</a:t>
            </a:fld>
            <a:endParaRPr lang="en-US">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5822950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9F113922-8F7B-443F-9BAA-62F2421B7577}"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59160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0EE0831-BD07-4519-9DED-9E56559C0F75}" type="datetime1">
              <a:rPr lang="en-US" smtClean="0"/>
              <a:pPr>
                <a:defRPr/>
              </a:pPr>
              <a:t>02/12/2022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E3BD9CB-D500-4424-ABE4-805D2A0068AA}"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409DBACD-8887-42E1-9111-E155BC4227AC}"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402700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B193FE43-ACEA-4F63-BD06-4883A76A32A2}"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1998547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D4F7E59F-B75B-49AE-A858-D9321464954D}"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5155141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9812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7200" y="40005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DFA006BD-F2A2-470B-A27A-4BF3F94ADC9F}"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8363338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0DC7836F-984D-4AE2-8E0D-5812E28C3528}"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8256005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9812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40005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9DE9AC1E-7AAA-495A-9501-00B03F42EF6B}"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7903442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7" name="Rectangle 3"/>
          <p:cNvSpPr>
            <a:spLocks noGrp="1" noChangeArrowheads="1"/>
          </p:cNvSpPr>
          <p:nvPr>
            <p:ph type="sldNum" sz="quarter" idx="11"/>
          </p:nvPr>
        </p:nvSpPr>
        <p:spPr>
          <a:ln/>
        </p:spPr>
        <p:txBody>
          <a:bodyPr/>
          <a:lstStyle>
            <a:lvl1pPr>
              <a:defRPr/>
            </a:lvl1pPr>
          </a:lstStyle>
          <a:p>
            <a:pPr>
              <a:defRPr/>
            </a:pPr>
            <a:fld id="{074C5D86-E09F-43FB-A5B1-992B7380F6DE}" type="slidenum">
              <a:rPr lang="en-US">
                <a:solidFill>
                  <a:srgbClr val="000000"/>
                </a:solidFill>
              </a:rPr>
              <a:pPr>
                <a:defRPr/>
              </a:pPr>
              <a:t>‹#›</a:t>
            </a:fld>
            <a:endParaRPr lang="en-US">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7942736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7" name="Rectangle 3"/>
          <p:cNvSpPr>
            <a:spLocks noGrp="1" noChangeArrowheads="1"/>
          </p:cNvSpPr>
          <p:nvPr>
            <p:ph type="sldNum" sz="quarter" idx="11"/>
          </p:nvPr>
        </p:nvSpPr>
        <p:spPr>
          <a:ln/>
        </p:spPr>
        <p:txBody>
          <a:bodyPr/>
          <a:lstStyle>
            <a:lvl1pPr>
              <a:defRPr/>
            </a:lvl1pPr>
          </a:lstStyle>
          <a:p>
            <a:pPr>
              <a:defRPr/>
            </a:pPr>
            <a:fld id="{B01A244F-0D85-43E8-8A93-8808396D71AD}" type="slidenum">
              <a:rPr lang="en-US">
                <a:solidFill>
                  <a:srgbClr val="000000"/>
                </a:solidFill>
              </a:rPr>
              <a:pPr>
                <a:defRPr/>
              </a:pPr>
              <a:t>‹#›</a:t>
            </a:fld>
            <a:endParaRPr lang="en-US">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8428124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hart Placeholder 3"/>
          <p:cNvSpPr>
            <a:spLocks noGrp="1"/>
          </p:cNvSpPr>
          <p:nvPr>
            <p:ph type="chart" sz="half" idx="2"/>
          </p:nvPr>
        </p:nvSpPr>
        <p:spPr>
          <a:xfrm>
            <a:off x="4648200" y="1981200"/>
            <a:ext cx="4038600" cy="3886200"/>
          </a:xfrm>
        </p:spPr>
        <p:txBody>
          <a:bodyPr/>
          <a:lstStyle/>
          <a:p>
            <a:pPr lvl="0"/>
            <a:endParaRPr lang="en-IN" noProof="0" smtClean="0"/>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E2D38760-7B24-433F-88E6-A59D1ED868CF}"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61349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9B39FD1-75C1-4E6C-BC73-92DFB7011C7B}" type="datetime1">
              <a:rPr lang="en-US" smtClean="0"/>
              <a:pPr>
                <a:defRPr/>
              </a:pPr>
              <a:t>02/12/2022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09AF79-A665-41E0-A233-25FDF8CDC5D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266CD49-D781-4F0F-997C-03E932C1C223}" type="datetime1">
              <a:rPr lang="en-US" smtClean="0"/>
              <a:pPr>
                <a:defRPr/>
              </a:pPr>
              <a:t>02/12/2022</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4FF67CCD-154B-4B9E-89D6-0DF2DDB95B6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477FDFF1-5B6B-40A5-9C1F-A7B06CE57E3E}" type="datetime1">
              <a:rPr lang="en-US" smtClean="0"/>
              <a:pPr>
                <a:defRPr/>
              </a:pPr>
              <a:t>02/12/2022</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EF303836-5D49-4200-B4A6-7C3CF796D94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1E704BB2-9875-403E-9145-529533517AE9}" type="datetime1">
              <a:rPr lang="en-US" smtClean="0"/>
              <a:pPr>
                <a:defRPr/>
              </a:pPr>
              <a:t>02/12/2022</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3AF34B12-1E2C-4815-AAC1-CDDA96E4382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5DF158C-D2A5-4790-9115-787B1A934CA1}" type="datetime1">
              <a:rPr lang="en-US" smtClean="0"/>
              <a:pPr>
                <a:defRPr/>
              </a:pPr>
              <a:t>02/12/2022</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4559FAC6-FCDD-4E6D-BFB1-3DFA080C0B3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5071975B-87B1-418C-9082-95CBED52F715}" type="datetime1">
              <a:rPr lang="en-US" smtClean="0"/>
              <a:pPr>
                <a:defRPr/>
              </a:pPr>
              <a:t>02/12/2022</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2DAF29E2-E998-48ED-B4B1-352A1AC9B42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761CDE28-4EDF-4D58-81BE-EA9998075353}" type="datetime1">
              <a:rPr lang="en-US" smtClean="0"/>
              <a:pPr>
                <a:defRPr/>
              </a:pPr>
              <a:t>02/12/2022</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D20D021-10CB-489C-B1FB-7B69A5FA73D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C06EF4F1-A430-4534-879D-BBC9E28AC562}" type="datetime1">
              <a:rPr lang="en-US" smtClean="0"/>
              <a:pPr>
                <a:defRPr/>
              </a:pPr>
              <a:t>02/12/2022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D3B3BF35-C3D8-4AC9-ACA0-FDBB40B7E191}"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695" r:id="rId1"/>
    <p:sldLayoutId id="2147483687" r:id="rId2"/>
    <p:sldLayoutId id="2147483696" r:id="rId3"/>
    <p:sldLayoutId id="2147483688" r:id="rId4"/>
    <p:sldLayoutId id="2147483689" r:id="rId5"/>
    <p:sldLayoutId id="2147483690" r:id="rId6"/>
    <p:sldLayoutId id="2147483691" r:id="rId7"/>
    <p:sldLayoutId id="2147483692" r:id="rId8"/>
    <p:sldLayoutId id="2147483697" r:id="rId9"/>
    <p:sldLayoutId id="2147483693" r:id="rId10"/>
    <p:sldLayoutId id="2147483694"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solidFill>
                <a:srgbClr val="000000"/>
              </a:solidFill>
              <a:latin typeface="Arial" pitchFamily="34" charset="0"/>
              <a:cs typeface="+mn-cs"/>
            </a:endParaRPr>
          </a:p>
        </p:txBody>
      </p:sp>
      <p:sp>
        <p:nvSpPr>
          <p:cNvPr id="2150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65410B9A-AB30-4455-8FEF-BD640A5BB631}" type="slidenum">
              <a:rPr lang="en-US">
                <a:solidFill>
                  <a:srgbClr val="000000"/>
                </a:solidFill>
                <a:cs typeface="+mn-cs"/>
              </a:rPr>
              <a:pPr>
                <a:defRPr/>
              </a:pPr>
              <a:t>‹#›</a:t>
            </a:fld>
            <a:endParaRPr lang="en-US">
              <a:solidFill>
                <a:srgbClr val="000000"/>
              </a:solidFill>
              <a:cs typeface="+mn-cs"/>
            </a:endParaRPr>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smtClean="0">
                <a:solidFill>
                  <a:srgbClr val="000000"/>
                </a:solidFill>
                <a:latin typeface="Times New Roman" pitchFamily="18" charset="0"/>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smtClean="0">
                <a:solidFill>
                  <a:srgbClr val="000000"/>
                </a:solidFill>
                <a:latin typeface="Times New Roman" pitchFamily="18" charset="0"/>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666699"/>
                </a:solidFill>
                <a:latin typeface="Arial" pitchFamily="34" charset="0"/>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666699"/>
                </a:solidFill>
                <a:latin typeface="Arial" pitchFamily="34" charset="0"/>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9999CC"/>
                </a:solidFill>
                <a:latin typeface="Arial" pitchFamily="34" charset="0"/>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666699"/>
                </a:solidFill>
                <a:latin typeface="Arial" pitchFamily="34" charset="0"/>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smtClean="0">
                <a:solidFill>
                  <a:srgbClr val="000000"/>
                </a:solidFill>
                <a:latin typeface="Times New Roman" pitchFamily="18" charset="0"/>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9999CC"/>
                </a:solidFill>
                <a:latin typeface="Arial" pitchFamily="34" charset="0"/>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9999CC"/>
                </a:solidFill>
                <a:latin typeface="Arial" pitchFamily="34" charset="0"/>
                <a:cs typeface="+mn-cs"/>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2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solidFill>
                <a:srgbClr val="000000"/>
              </a:solidFill>
              <a:latin typeface="Arial" pitchFamily="34" charset="0"/>
              <a:cs typeface="+mn-cs"/>
            </a:endParaRPr>
          </a:p>
        </p:txBody>
      </p:sp>
    </p:spTree>
    <p:extLst>
      <p:ext uri="{BB962C8B-B14F-4D97-AF65-F5344CB8AC3E}">
        <p14:creationId xmlns:p14="http://schemas.microsoft.com/office/powerpoint/2010/main" val="342598007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4.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836" y="69850"/>
            <a:ext cx="7848600" cy="3657600"/>
          </a:xfrm>
        </p:spPr>
        <p:txBody>
          <a:bodyPr>
            <a:normAutofit fontScale="90000"/>
          </a:bodyPr>
          <a:lstStyle/>
          <a:p>
            <a:pPr algn="ctr">
              <a:defRPr/>
            </a:pPr>
            <a:r>
              <a:rPr lang="en-US" dirty="0" smtClean="0">
                <a:cs typeface="Times New Roman" pitchFamily="18" charset="0"/>
              </a:rPr>
              <a:t/>
            </a:r>
            <a:br>
              <a:rPr lang="en-US" dirty="0" smtClean="0">
                <a:cs typeface="Times New Roman" pitchFamily="18" charset="0"/>
              </a:rPr>
            </a:br>
            <a:r>
              <a:rPr lang="en-US" sz="2800" dirty="0" smtClean="0">
                <a:solidFill>
                  <a:srgbClr val="7030A0"/>
                </a:solidFill>
                <a:cs typeface="Times New Roman" pitchFamily="18" charset="0"/>
              </a:rPr>
              <a:t/>
            </a:r>
            <a:br>
              <a:rPr lang="en-US" sz="2800" dirty="0" smtClean="0">
                <a:solidFill>
                  <a:srgbClr val="7030A0"/>
                </a:solidFill>
                <a:cs typeface="Times New Roman" pitchFamily="18" charset="0"/>
              </a:rPr>
            </a:br>
            <a:r>
              <a:rPr lang="en-US" sz="2800" dirty="0" smtClean="0">
                <a:cs typeface="Times New Roman" pitchFamily="18" charset="0"/>
              </a:rPr>
              <a:t> </a:t>
            </a:r>
            <a:br>
              <a:rPr lang="en-US" sz="2800" dirty="0" smtClean="0">
                <a:cs typeface="Times New Roman" pitchFamily="18" charset="0"/>
              </a:rPr>
            </a:br>
            <a:r>
              <a:rPr lang="en-US" i="1" dirty="0">
                <a:solidFill>
                  <a:srgbClr val="00B0F0"/>
                </a:solidFill>
                <a:cs typeface="Times New Roman" pitchFamily="18" charset="0"/>
              </a:rPr>
              <a:t>Analog and Digital </a:t>
            </a:r>
            <a:r>
              <a:rPr lang="en-US" i="1" dirty="0" smtClean="0">
                <a:solidFill>
                  <a:srgbClr val="00B0F0"/>
                </a:solidFill>
                <a:cs typeface="Times New Roman" pitchFamily="18" charset="0"/>
              </a:rPr>
              <a:t>Integrated Circuits</a:t>
            </a:r>
            <a:br>
              <a:rPr lang="en-US" i="1" dirty="0" smtClean="0">
                <a:solidFill>
                  <a:srgbClr val="00B0F0"/>
                </a:solidFill>
                <a:cs typeface="Times New Roman" pitchFamily="18" charset="0"/>
              </a:rPr>
            </a:br>
            <a:endParaRPr lang="en-US" sz="2200" dirty="0">
              <a:cs typeface="Times New Roman" pitchFamily="18" charset="0"/>
            </a:endParaRPr>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727450"/>
            <a:ext cx="9144000" cy="316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5830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5426" y="91440"/>
            <a:ext cx="7080380" cy="676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6568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CCA9415D-9094-4FD6-8375-0E677710D742}" type="slidenum">
              <a:rPr lang="en-US" sz="1200" smtClean="0">
                <a:solidFill>
                  <a:srgbClr val="000000"/>
                </a:solidFill>
                <a:latin typeface="Arial Black" pitchFamily="34" charset="0"/>
              </a:rPr>
              <a:pPr/>
              <a:t>11</a:t>
            </a:fld>
            <a:endParaRPr lang="en-US" sz="1200" smtClean="0">
              <a:solidFill>
                <a:srgbClr val="000000"/>
              </a:solidFill>
              <a:latin typeface="Arial Black" pitchFamily="34" charset="0"/>
            </a:endParaRPr>
          </a:p>
        </p:txBody>
      </p:sp>
      <p:sp>
        <p:nvSpPr>
          <p:cNvPr id="4099" name="Rectangle 2"/>
          <p:cNvSpPr>
            <a:spLocks noGrp="1" noChangeArrowheads="1"/>
          </p:cNvSpPr>
          <p:nvPr>
            <p:ph type="title"/>
          </p:nvPr>
        </p:nvSpPr>
        <p:spPr/>
        <p:txBody>
          <a:bodyPr/>
          <a:lstStyle/>
          <a:p>
            <a:pPr algn="ctr" eaLnBrk="1" hangingPunct="1"/>
            <a:r>
              <a:rPr lang="en-US" smtClean="0"/>
              <a:t>Purpose</a:t>
            </a:r>
          </a:p>
        </p:txBody>
      </p:sp>
      <p:sp>
        <p:nvSpPr>
          <p:cNvPr id="4100" name="Rectangle 3"/>
          <p:cNvSpPr>
            <a:spLocks noGrp="1" noChangeArrowheads="1"/>
          </p:cNvSpPr>
          <p:nvPr>
            <p:ph type="body" sz="half" idx="1"/>
          </p:nvPr>
        </p:nvSpPr>
        <p:spPr/>
        <p:txBody>
          <a:bodyPr/>
          <a:lstStyle/>
          <a:p>
            <a:pPr eaLnBrk="1" hangingPunct="1">
              <a:lnSpc>
                <a:spcPct val="90000"/>
              </a:lnSpc>
            </a:pPr>
            <a:r>
              <a:rPr lang="en-US" sz="2800" dirty="0" smtClean="0"/>
              <a:t>To convert digital values to analog voltages</a:t>
            </a:r>
          </a:p>
          <a:p>
            <a:pPr eaLnBrk="1" hangingPunct="1">
              <a:lnSpc>
                <a:spcPct val="90000"/>
              </a:lnSpc>
            </a:pPr>
            <a:r>
              <a:rPr lang="en-US" sz="2800" dirty="0" smtClean="0"/>
              <a:t>Performs inverse operation of the Analog-to-Digital Converter (ADC)</a:t>
            </a:r>
          </a:p>
          <a:p>
            <a:pPr eaLnBrk="1" hangingPunct="1">
              <a:lnSpc>
                <a:spcPct val="90000"/>
              </a:lnSpc>
            </a:pPr>
            <a:r>
              <a:rPr lang="en-US" sz="2800" dirty="0" smtClean="0"/>
              <a:t> </a:t>
            </a:r>
          </a:p>
          <a:p>
            <a:pPr eaLnBrk="1" hangingPunct="1">
              <a:lnSpc>
                <a:spcPct val="90000"/>
              </a:lnSpc>
            </a:pPr>
            <a:endParaRPr lang="en-US" sz="2800" dirty="0" smtClean="0"/>
          </a:p>
          <a:p>
            <a:pPr eaLnBrk="1" hangingPunct="1">
              <a:lnSpc>
                <a:spcPct val="90000"/>
              </a:lnSpc>
              <a:buFont typeface="Wingdings" pitchFamily="2" charset="2"/>
              <a:buNone/>
            </a:pPr>
            <a:endParaRPr lang="en-US" sz="2800" dirty="0" smtClean="0"/>
          </a:p>
        </p:txBody>
      </p:sp>
      <p:grpSp>
        <p:nvGrpSpPr>
          <p:cNvPr id="4101" name="Group 14"/>
          <p:cNvGrpSpPr>
            <a:grpSpLocks/>
          </p:cNvGrpSpPr>
          <p:nvPr/>
        </p:nvGrpSpPr>
        <p:grpSpPr bwMode="auto">
          <a:xfrm>
            <a:off x="838200" y="4318000"/>
            <a:ext cx="7543800" cy="1854200"/>
            <a:chOff x="528" y="2480"/>
            <a:chExt cx="4752" cy="1168"/>
          </a:xfrm>
        </p:grpSpPr>
        <p:sp>
          <p:nvSpPr>
            <p:cNvPr id="4103" name="Rectangle 6"/>
            <p:cNvSpPr>
              <a:spLocks noChangeArrowheads="1"/>
            </p:cNvSpPr>
            <p:nvPr/>
          </p:nvSpPr>
          <p:spPr bwMode="auto">
            <a:xfrm>
              <a:off x="2208" y="2976"/>
              <a:ext cx="1200" cy="672"/>
            </a:xfrm>
            <a:prstGeom prst="rect">
              <a:avLst/>
            </a:prstGeom>
            <a:solidFill>
              <a:schemeClr val="bg2"/>
            </a:solidFill>
            <a:ln w="9525">
              <a:solidFill>
                <a:schemeClr val="tx1"/>
              </a:solidFill>
              <a:miter lim="800000"/>
              <a:headEnd/>
              <a:tailEnd/>
            </a:ln>
          </p:spPr>
          <p:txBody>
            <a:bodyPr wrap="none" anchor="ctr"/>
            <a:lstStyle/>
            <a:p>
              <a:pPr algn="ctr" eaLnBrk="0" hangingPunct="0"/>
              <a:r>
                <a:rPr lang="en-US" sz="2800" smtClean="0">
                  <a:solidFill>
                    <a:srgbClr val="FFFFFF"/>
                  </a:solidFill>
                  <a:latin typeface="Arial" pitchFamily="34" charset="0"/>
                  <a:cs typeface="+mn-cs"/>
                </a:rPr>
                <a:t>DAC</a:t>
              </a:r>
            </a:p>
          </p:txBody>
        </p:sp>
        <p:sp>
          <p:nvSpPr>
            <p:cNvPr id="4104" name="Text Box 7"/>
            <p:cNvSpPr txBox="1">
              <a:spLocks noChangeArrowheads="1"/>
            </p:cNvSpPr>
            <p:nvPr/>
          </p:nvSpPr>
          <p:spPr bwMode="auto">
            <a:xfrm>
              <a:off x="528" y="3168"/>
              <a:ext cx="10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0" hangingPunct="0"/>
              <a:r>
                <a:rPr lang="en-US" sz="2000" smtClean="0">
                  <a:solidFill>
                    <a:srgbClr val="000000"/>
                  </a:solidFill>
                  <a:cs typeface="+mn-cs"/>
                </a:rPr>
                <a:t>Digital Value</a:t>
              </a:r>
            </a:p>
          </p:txBody>
        </p:sp>
        <p:sp>
          <p:nvSpPr>
            <p:cNvPr id="4105" name="Text Box 8"/>
            <p:cNvSpPr txBox="1">
              <a:spLocks noChangeArrowheads="1"/>
            </p:cNvSpPr>
            <p:nvPr/>
          </p:nvSpPr>
          <p:spPr bwMode="auto">
            <a:xfrm>
              <a:off x="4078" y="3168"/>
              <a:ext cx="1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0" hangingPunct="0"/>
              <a:r>
                <a:rPr lang="en-US" sz="2000" smtClean="0">
                  <a:solidFill>
                    <a:srgbClr val="000000"/>
                  </a:solidFill>
                  <a:cs typeface="+mn-cs"/>
                </a:rPr>
                <a:t>Analog Voltage</a:t>
              </a:r>
            </a:p>
          </p:txBody>
        </p:sp>
        <p:sp>
          <p:nvSpPr>
            <p:cNvPr id="4106" name="Text Box 9"/>
            <p:cNvSpPr txBox="1">
              <a:spLocks noChangeArrowheads="1"/>
            </p:cNvSpPr>
            <p:nvPr/>
          </p:nvSpPr>
          <p:spPr bwMode="auto">
            <a:xfrm>
              <a:off x="2064" y="2480"/>
              <a:ext cx="14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0" hangingPunct="0"/>
              <a:r>
                <a:rPr lang="en-US" sz="2000" smtClean="0">
                  <a:solidFill>
                    <a:srgbClr val="000000"/>
                  </a:solidFill>
                  <a:cs typeface="+mn-cs"/>
                </a:rPr>
                <a:t>Reference Voltage</a:t>
              </a:r>
            </a:p>
          </p:txBody>
        </p:sp>
        <p:sp>
          <p:nvSpPr>
            <p:cNvPr id="4107" name="Line 10"/>
            <p:cNvSpPr>
              <a:spLocks noChangeShapeType="1"/>
            </p:cNvSpPr>
            <p:nvPr/>
          </p:nvSpPr>
          <p:spPr bwMode="auto">
            <a:xfrm>
              <a:off x="1536" y="3312"/>
              <a:ext cx="672"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pPr eaLnBrk="0" hangingPunct="0"/>
              <a:endParaRPr lang="en-US" sz="2400" smtClean="0">
                <a:solidFill>
                  <a:srgbClr val="000000"/>
                </a:solidFill>
                <a:latin typeface="Arial" pitchFamily="34" charset="0"/>
                <a:cs typeface="+mn-cs"/>
              </a:endParaRPr>
            </a:p>
          </p:txBody>
        </p:sp>
        <p:sp>
          <p:nvSpPr>
            <p:cNvPr id="4108" name="Line 11"/>
            <p:cNvSpPr>
              <a:spLocks noChangeShapeType="1"/>
            </p:cNvSpPr>
            <p:nvPr/>
          </p:nvSpPr>
          <p:spPr bwMode="auto">
            <a:xfrm>
              <a:off x="3408" y="3312"/>
              <a:ext cx="672"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pPr eaLnBrk="0" hangingPunct="0"/>
              <a:endParaRPr lang="en-US" sz="2400" smtClean="0">
                <a:solidFill>
                  <a:srgbClr val="000000"/>
                </a:solidFill>
                <a:latin typeface="Arial" pitchFamily="34" charset="0"/>
                <a:cs typeface="+mn-cs"/>
              </a:endParaRPr>
            </a:p>
          </p:txBody>
        </p:sp>
        <p:sp>
          <p:nvSpPr>
            <p:cNvPr id="4109" name="Line 12"/>
            <p:cNvSpPr>
              <a:spLocks noChangeShapeType="1"/>
            </p:cNvSpPr>
            <p:nvPr/>
          </p:nvSpPr>
          <p:spPr bwMode="auto">
            <a:xfrm>
              <a:off x="2880" y="2688"/>
              <a:ext cx="0" cy="288"/>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pPr eaLnBrk="0" hangingPunct="0"/>
              <a:endParaRPr lang="en-US" sz="2400" smtClean="0">
                <a:solidFill>
                  <a:srgbClr val="000000"/>
                </a:solidFill>
                <a:latin typeface="Arial" pitchFamily="34" charset="0"/>
                <a:cs typeface="+mn-cs"/>
              </a:endParaRPr>
            </a:p>
          </p:txBody>
        </p:sp>
      </p:grpSp>
      <p:graphicFrame>
        <p:nvGraphicFramePr>
          <p:cNvPr id="4102" name="Object 18"/>
          <p:cNvGraphicFramePr>
            <a:graphicFrameLocks noGrp="1" noChangeAspect="1"/>
          </p:cNvGraphicFramePr>
          <p:nvPr>
            <p:ph sz="half" idx="2"/>
          </p:nvPr>
        </p:nvGraphicFramePr>
        <p:xfrm>
          <a:off x="838200" y="3357563"/>
          <a:ext cx="3333750" cy="582612"/>
        </p:xfrm>
        <a:graphic>
          <a:graphicData uri="http://schemas.openxmlformats.org/presentationml/2006/ole">
            <mc:AlternateContent xmlns:mc="http://schemas.openxmlformats.org/markup-compatibility/2006">
              <mc:Choice xmlns:v="urn:schemas-microsoft-com:vml" Requires="v">
                <p:oleObj spid="_x0000_s1128" name="Equation" r:id="rId3" imgW="1308100" imgH="228600" progId="Equation.3">
                  <p:embed/>
                </p:oleObj>
              </mc:Choice>
              <mc:Fallback>
                <p:oleObj name="Equation" r:id="rId3" imgW="1308100" imgH="2286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57563"/>
                        <a:ext cx="333375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64990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4E578365-D2C4-44E3-93BF-91F672AC341F}" type="slidenum">
              <a:rPr lang="en-US" sz="1200" smtClean="0">
                <a:solidFill>
                  <a:srgbClr val="000000"/>
                </a:solidFill>
                <a:latin typeface="Arial Black" pitchFamily="34" charset="0"/>
              </a:rPr>
              <a:pPr/>
              <a:t>12</a:t>
            </a:fld>
            <a:endParaRPr lang="en-US" sz="1200" smtClean="0">
              <a:solidFill>
                <a:srgbClr val="000000"/>
              </a:solidFill>
              <a:latin typeface="Arial Black" pitchFamily="34" charset="0"/>
            </a:endParaRPr>
          </a:p>
        </p:txBody>
      </p:sp>
      <p:sp>
        <p:nvSpPr>
          <p:cNvPr id="5123" name="Rectangle 2"/>
          <p:cNvSpPr>
            <a:spLocks noGrp="1" noChangeArrowheads="1"/>
          </p:cNvSpPr>
          <p:nvPr>
            <p:ph type="title"/>
          </p:nvPr>
        </p:nvSpPr>
        <p:spPr/>
        <p:txBody>
          <a:bodyPr/>
          <a:lstStyle/>
          <a:p>
            <a:pPr algn="ctr" eaLnBrk="1" hangingPunct="1"/>
            <a:r>
              <a:rPr lang="en-US" smtClean="0"/>
              <a:t>DACs</a:t>
            </a:r>
          </a:p>
        </p:txBody>
      </p:sp>
      <p:sp>
        <p:nvSpPr>
          <p:cNvPr id="5124" name="Rectangle 3"/>
          <p:cNvSpPr>
            <a:spLocks noGrp="1" noChangeArrowheads="1"/>
          </p:cNvSpPr>
          <p:nvPr>
            <p:ph type="body" idx="1"/>
          </p:nvPr>
        </p:nvSpPr>
        <p:spPr>
          <a:xfrm>
            <a:off x="457200" y="1981200"/>
            <a:ext cx="8229600" cy="4343400"/>
          </a:xfrm>
        </p:spPr>
        <p:txBody>
          <a:bodyPr/>
          <a:lstStyle/>
          <a:p>
            <a:pPr eaLnBrk="1" hangingPunct="1">
              <a:lnSpc>
                <a:spcPct val="80000"/>
              </a:lnSpc>
            </a:pPr>
            <a:r>
              <a:rPr lang="en-US" sz="2800" smtClean="0"/>
              <a:t>Types</a:t>
            </a:r>
          </a:p>
          <a:p>
            <a:pPr lvl="1" eaLnBrk="1" hangingPunct="1">
              <a:lnSpc>
                <a:spcPct val="80000"/>
              </a:lnSpc>
            </a:pPr>
            <a:r>
              <a:rPr lang="en-US" sz="2400" smtClean="0"/>
              <a:t>Binary Weighted Resistor</a:t>
            </a:r>
          </a:p>
          <a:p>
            <a:pPr lvl="1" eaLnBrk="1" hangingPunct="1">
              <a:lnSpc>
                <a:spcPct val="80000"/>
              </a:lnSpc>
            </a:pPr>
            <a:r>
              <a:rPr lang="en-US" sz="2400" smtClean="0"/>
              <a:t>R-2R Ladder</a:t>
            </a:r>
          </a:p>
          <a:p>
            <a:pPr lvl="1" eaLnBrk="1" hangingPunct="1">
              <a:lnSpc>
                <a:spcPct val="80000"/>
              </a:lnSpc>
            </a:pPr>
            <a:r>
              <a:rPr lang="en-US" sz="2400" smtClean="0">
                <a:latin typeface="Times New Roman" pitchFamily="18" charset="0"/>
              </a:rPr>
              <a:t>Multiplier DAC</a:t>
            </a:r>
          </a:p>
          <a:p>
            <a:pPr lvl="2" eaLnBrk="1" hangingPunct="1">
              <a:lnSpc>
                <a:spcPct val="80000"/>
              </a:lnSpc>
            </a:pPr>
            <a:r>
              <a:rPr lang="en-US" sz="2000" smtClean="0">
                <a:latin typeface="Times New Roman" pitchFamily="18" charset="0"/>
              </a:rPr>
              <a:t>The reference voltage is constant and is set by the manufacturer. </a:t>
            </a:r>
          </a:p>
          <a:p>
            <a:pPr lvl="1" eaLnBrk="1" hangingPunct="1">
              <a:lnSpc>
                <a:spcPct val="80000"/>
              </a:lnSpc>
            </a:pPr>
            <a:r>
              <a:rPr lang="en-US" sz="2400" smtClean="0">
                <a:latin typeface="Times New Roman" pitchFamily="18" charset="0"/>
              </a:rPr>
              <a:t>Non-Multiplier DAC</a:t>
            </a:r>
          </a:p>
          <a:p>
            <a:pPr lvl="2" eaLnBrk="1" hangingPunct="1">
              <a:lnSpc>
                <a:spcPct val="80000"/>
              </a:lnSpc>
            </a:pPr>
            <a:r>
              <a:rPr lang="en-US" sz="2000" smtClean="0">
                <a:latin typeface="Times New Roman" pitchFamily="18" charset="0"/>
              </a:rPr>
              <a:t>The reference voltage can be changed during operation.</a:t>
            </a:r>
            <a:endParaRPr lang="en-US" sz="2800" smtClean="0">
              <a:latin typeface="Times New Roman" pitchFamily="18" charset="0"/>
            </a:endParaRPr>
          </a:p>
          <a:p>
            <a:pPr eaLnBrk="1" hangingPunct="1">
              <a:lnSpc>
                <a:spcPct val="80000"/>
              </a:lnSpc>
            </a:pPr>
            <a:r>
              <a:rPr lang="en-US" sz="2800" smtClean="0"/>
              <a:t>Characteristics</a:t>
            </a:r>
          </a:p>
          <a:p>
            <a:pPr lvl="1" eaLnBrk="1" hangingPunct="1">
              <a:lnSpc>
                <a:spcPct val="80000"/>
              </a:lnSpc>
            </a:pPr>
            <a:r>
              <a:rPr lang="en-US" sz="2400" smtClean="0"/>
              <a:t>Comprised of switches, op-amps, and resistors</a:t>
            </a:r>
          </a:p>
          <a:p>
            <a:pPr lvl="1" eaLnBrk="1" hangingPunct="1">
              <a:lnSpc>
                <a:spcPct val="80000"/>
              </a:lnSpc>
            </a:pPr>
            <a:r>
              <a:rPr lang="en-US" sz="2400" smtClean="0"/>
              <a:t>Provides resistance inversely proportion to significance of bit</a:t>
            </a:r>
          </a:p>
          <a:p>
            <a:pPr eaLnBrk="1" hangingPunct="1">
              <a:lnSpc>
                <a:spcPct val="80000"/>
              </a:lnSpc>
            </a:pPr>
            <a:endParaRPr lang="en-US" sz="2800" smtClean="0"/>
          </a:p>
        </p:txBody>
      </p:sp>
    </p:spTree>
    <p:extLst>
      <p:ext uri="{BB962C8B-B14F-4D97-AF65-F5344CB8AC3E}">
        <p14:creationId xmlns:p14="http://schemas.microsoft.com/office/powerpoint/2010/main" val="2315622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7B7DB28C-E5AD-4A47-A860-3F9AA824CDBD}" type="slidenum">
              <a:rPr lang="en-US" sz="1200" smtClean="0">
                <a:latin typeface="Arial Black" pitchFamily="34" charset="0"/>
              </a:rPr>
              <a:pPr/>
              <a:t>13</a:t>
            </a:fld>
            <a:endParaRPr lang="en-US" sz="1200" smtClean="0">
              <a:latin typeface="Arial Black" pitchFamily="34" charset="0"/>
            </a:endParaRPr>
          </a:p>
        </p:txBody>
      </p:sp>
      <p:sp>
        <p:nvSpPr>
          <p:cNvPr id="6147" name="Rectangle 4"/>
          <p:cNvSpPr>
            <a:spLocks noGrp="1" noChangeArrowheads="1"/>
          </p:cNvSpPr>
          <p:nvPr>
            <p:ph type="title"/>
          </p:nvPr>
        </p:nvSpPr>
        <p:spPr/>
        <p:txBody>
          <a:bodyPr/>
          <a:lstStyle/>
          <a:p>
            <a:pPr algn="ctr" eaLnBrk="1" hangingPunct="1"/>
            <a:r>
              <a:rPr lang="en-US" smtClean="0"/>
              <a:t>Binary Weighted Resistor</a:t>
            </a:r>
          </a:p>
        </p:txBody>
      </p:sp>
      <p:grpSp>
        <p:nvGrpSpPr>
          <p:cNvPr id="6148" name="Group 45"/>
          <p:cNvGrpSpPr>
            <a:grpSpLocks/>
          </p:cNvGrpSpPr>
          <p:nvPr/>
        </p:nvGrpSpPr>
        <p:grpSpPr bwMode="auto">
          <a:xfrm>
            <a:off x="838200" y="1524000"/>
            <a:ext cx="7772400" cy="4724400"/>
            <a:chOff x="528" y="960"/>
            <a:chExt cx="4896" cy="2976"/>
          </a:xfrm>
        </p:grpSpPr>
        <p:pic>
          <p:nvPicPr>
            <p:cNvPr id="6149" name="Picture 26" descr="dac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248"/>
              <a:ext cx="4464"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27"/>
            <p:cNvSpPr txBox="1">
              <a:spLocks noChangeArrowheads="1"/>
            </p:cNvSpPr>
            <p:nvPr/>
          </p:nvSpPr>
          <p:spPr bwMode="auto">
            <a:xfrm>
              <a:off x="3936" y="96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atin typeface="Times New Roman" pitchFamily="18" charset="0"/>
                </a:rPr>
                <a:t>R</a:t>
              </a:r>
              <a:r>
                <a:rPr lang="en-US" baseline="-25000">
                  <a:latin typeface="Times New Roman" pitchFamily="18" charset="0"/>
                </a:rPr>
                <a:t>f</a:t>
              </a:r>
              <a:r>
                <a:rPr lang="en-US">
                  <a:latin typeface="Times New Roman" pitchFamily="18" charset="0"/>
                </a:rPr>
                <a:t> = R</a:t>
              </a:r>
            </a:p>
          </p:txBody>
        </p:sp>
        <p:sp>
          <p:nvSpPr>
            <p:cNvPr id="6151" name="Text Box 28"/>
            <p:cNvSpPr txBox="1">
              <a:spLocks noChangeArrowheads="1"/>
            </p:cNvSpPr>
            <p:nvPr/>
          </p:nvSpPr>
          <p:spPr bwMode="auto">
            <a:xfrm>
              <a:off x="3120" y="21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atin typeface="Times New Roman" pitchFamily="18" charset="0"/>
                </a:rPr>
                <a:t>8R</a:t>
              </a:r>
            </a:p>
          </p:txBody>
        </p:sp>
        <p:sp>
          <p:nvSpPr>
            <p:cNvPr id="6152" name="Text Box 29"/>
            <p:cNvSpPr txBox="1">
              <a:spLocks noChangeArrowheads="1"/>
            </p:cNvSpPr>
            <p:nvPr/>
          </p:nvSpPr>
          <p:spPr bwMode="auto">
            <a:xfrm>
              <a:off x="2448" y="21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atin typeface="Times New Roman" pitchFamily="18" charset="0"/>
                </a:rPr>
                <a:t>4R</a:t>
              </a:r>
            </a:p>
          </p:txBody>
        </p:sp>
        <p:sp>
          <p:nvSpPr>
            <p:cNvPr id="6153" name="Text Box 30"/>
            <p:cNvSpPr txBox="1">
              <a:spLocks noChangeArrowheads="1"/>
            </p:cNvSpPr>
            <p:nvPr/>
          </p:nvSpPr>
          <p:spPr bwMode="auto">
            <a:xfrm>
              <a:off x="1824" y="21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atin typeface="Times New Roman" pitchFamily="18" charset="0"/>
                </a:rPr>
                <a:t>2R</a:t>
              </a:r>
            </a:p>
          </p:txBody>
        </p:sp>
        <p:sp>
          <p:nvSpPr>
            <p:cNvPr id="6154" name="Text Box 31"/>
            <p:cNvSpPr txBox="1">
              <a:spLocks noChangeArrowheads="1"/>
            </p:cNvSpPr>
            <p:nvPr/>
          </p:nvSpPr>
          <p:spPr bwMode="auto">
            <a:xfrm>
              <a:off x="1248" y="21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atin typeface="Times New Roman" pitchFamily="18" charset="0"/>
                </a:rPr>
                <a:t>R</a:t>
              </a:r>
            </a:p>
          </p:txBody>
        </p:sp>
        <p:sp>
          <p:nvSpPr>
            <p:cNvPr id="6155" name="Text Box 32"/>
            <p:cNvSpPr txBox="1">
              <a:spLocks noChangeArrowheads="1"/>
            </p:cNvSpPr>
            <p:nvPr/>
          </p:nvSpPr>
          <p:spPr bwMode="auto">
            <a:xfrm>
              <a:off x="4992" y="206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atin typeface="Times New Roman" pitchFamily="18" charset="0"/>
                </a:rPr>
                <a:t>V</a:t>
              </a:r>
              <a:r>
                <a:rPr lang="en-US" baseline="-25000">
                  <a:latin typeface="Times New Roman" pitchFamily="18" charset="0"/>
                </a:rPr>
                <a:t>o</a:t>
              </a:r>
              <a:endParaRPr lang="en-US">
                <a:latin typeface="Times New Roman" pitchFamily="18" charset="0"/>
              </a:endParaRPr>
            </a:p>
          </p:txBody>
        </p:sp>
        <p:sp>
          <p:nvSpPr>
            <p:cNvPr id="6156" name="Text Box 33"/>
            <p:cNvSpPr txBox="1">
              <a:spLocks noChangeArrowheads="1"/>
            </p:cNvSpPr>
            <p:nvPr/>
          </p:nvSpPr>
          <p:spPr bwMode="auto">
            <a:xfrm>
              <a:off x="528" y="340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atin typeface="Times New Roman" pitchFamily="18" charset="0"/>
                </a:rPr>
                <a:t>-V</a:t>
              </a:r>
              <a:r>
                <a:rPr lang="en-US" baseline="-25000">
                  <a:latin typeface="Times New Roman" pitchFamily="18" charset="0"/>
                </a:rPr>
                <a:t>REF</a:t>
              </a:r>
              <a:endParaRPr lang="en-US">
                <a:latin typeface="Times New Roman" pitchFamily="18" charset="0"/>
              </a:endParaRPr>
            </a:p>
          </p:txBody>
        </p:sp>
        <p:graphicFrame>
          <p:nvGraphicFramePr>
            <p:cNvPr id="6157" name="Object 38"/>
            <p:cNvGraphicFramePr>
              <a:graphicFrameLocks noChangeAspect="1"/>
            </p:cNvGraphicFramePr>
            <p:nvPr/>
          </p:nvGraphicFramePr>
          <p:xfrm>
            <a:off x="3408" y="1392"/>
            <a:ext cx="432" cy="337"/>
          </p:xfrm>
          <a:graphic>
            <a:graphicData uri="http://schemas.openxmlformats.org/presentationml/2006/ole">
              <mc:AlternateContent xmlns:mc="http://schemas.openxmlformats.org/markup-compatibility/2006">
                <mc:Choice xmlns:v="urn:schemas-microsoft-com:vml" Requires="v">
                  <p:oleObj spid="_x0000_s2151" name="Equation" r:id="rId4" imgW="342751" imgH="253890" progId="Equation.3">
                    <p:embed/>
                  </p:oleObj>
                </mc:Choice>
                <mc:Fallback>
                  <p:oleObj name="Equation" r:id="rId4" imgW="342751" imgH="2538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 y="1392"/>
                          <a:ext cx="432"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Text Box 40"/>
            <p:cNvSpPr txBox="1">
              <a:spLocks noChangeArrowheads="1"/>
            </p:cNvSpPr>
            <p:nvPr/>
          </p:nvSpPr>
          <p:spPr bwMode="auto">
            <a:xfrm>
              <a:off x="3888" y="3072"/>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a:t>LSB</a:t>
              </a:r>
            </a:p>
          </p:txBody>
        </p:sp>
        <p:sp>
          <p:nvSpPr>
            <p:cNvPr id="6159" name="Line 41"/>
            <p:cNvSpPr>
              <a:spLocks noChangeShapeType="1"/>
            </p:cNvSpPr>
            <p:nvPr/>
          </p:nvSpPr>
          <p:spPr bwMode="auto">
            <a:xfrm flipH="1" flipV="1">
              <a:off x="3552" y="2832"/>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0" name="Text Box 42"/>
            <p:cNvSpPr txBox="1">
              <a:spLocks noChangeArrowheads="1"/>
            </p:cNvSpPr>
            <p:nvPr/>
          </p:nvSpPr>
          <p:spPr bwMode="auto">
            <a:xfrm>
              <a:off x="816" y="2400"/>
              <a:ext cx="4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a:t>MSB</a:t>
              </a:r>
            </a:p>
          </p:txBody>
        </p:sp>
        <p:sp>
          <p:nvSpPr>
            <p:cNvPr id="6161" name="Line 43"/>
            <p:cNvSpPr>
              <a:spLocks noChangeShapeType="1"/>
            </p:cNvSpPr>
            <p:nvPr/>
          </p:nvSpPr>
          <p:spPr bwMode="auto">
            <a:xfrm>
              <a:off x="1248" y="2640"/>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95503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559FAC6-FCDD-4E6D-BFB1-3DFA080C0B32}" type="slidenum">
              <a:rPr lang="en-US" smtClean="0">
                <a:solidFill>
                  <a:srgbClr val="04617B">
                    <a:shade val="90000"/>
                  </a:srgbClr>
                </a:solidFill>
              </a:rPr>
              <a:pPr>
                <a:defRPr/>
              </a:pPr>
              <a:t>14</a:t>
            </a:fld>
            <a:endParaRPr lang="en-US">
              <a:solidFill>
                <a:srgbClr val="04617B">
                  <a:shade val="90000"/>
                </a:srgbClr>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946"/>
          <a:stretch/>
        </p:blipFill>
        <p:spPr bwMode="auto">
          <a:xfrm>
            <a:off x="304799" y="390114"/>
            <a:ext cx="6687865" cy="3420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38200" y="0"/>
            <a:ext cx="8186728" cy="646331"/>
          </a:xfrm>
          <a:prstGeom prst="rect">
            <a:avLst/>
          </a:prstGeom>
          <a:noFill/>
        </p:spPr>
        <p:txBody>
          <a:bodyPr wrap="none" rtlCol="0">
            <a:spAutoFit/>
          </a:bodyPr>
          <a:lstStyle/>
          <a:p>
            <a:r>
              <a:rPr lang="en-US" b="1" dirty="0" smtClean="0">
                <a:solidFill>
                  <a:prstClr val="black"/>
                </a:solidFill>
              </a:rPr>
              <a:t>D/A Converter  with binary –weighted resistors EXAMPLE CIRCUIT FROM </a:t>
            </a:r>
          </a:p>
          <a:p>
            <a:r>
              <a:rPr lang="en-US" b="1" dirty="0" err="1" smtClean="0">
                <a:solidFill>
                  <a:prstClr val="black"/>
                </a:solidFill>
              </a:rPr>
              <a:t>Gayakwad</a:t>
            </a:r>
            <a:r>
              <a:rPr lang="en-US" b="1" dirty="0" smtClean="0">
                <a:solidFill>
                  <a:prstClr val="black"/>
                </a:solidFill>
              </a:rPr>
              <a:t>  WITH VALUES</a:t>
            </a:r>
            <a:endParaRPr lang="en-US" b="1" dirty="0">
              <a:solidFill>
                <a:prstClr val="black"/>
              </a:solidFill>
            </a:endParaRPr>
          </a:p>
        </p:txBody>
      </p:sp>
      <mc:AlternateContent xmlns:mc="http://schemas.openxmlformats.org/markup-compatibility/2006" xmlns:a14="http://schemas.microsoft.com/office/drawing/2010/main">
        <mc:Choice Requires="a14">
          <p:sp>
            <p:nvSpPr>
              <p:cNvPr id="4" name="TextBox 3"/>
              <p:cNvSpPr txBox="1"/>
              <p:nvPr/>
            </p:nvSpPr>
            <p:spPr>
              <a:xfrm>
                <a:off x="85799" y="3893127"/>
                <a:ext cx="9222333" cy="2705677"/>
              </a:xfrm>
              <a:prstGeom prst="rect">
                <a:avLst/>
              </a:prstGeom>
              <a:noFill/>
            </p:spPr>
            <p:txBody>
              <a:bodyPr wrap="none" rtlCol="0">
                <a:spAutoFit/>
              </a:bodyPr>
              <a:lstStyle/>
              <a:p>
                <a:pPr marL="285750" indent="-285750">
                  <a:buFont typeface="Arial" pitchFamily="34" charset="0"/>
                  <a:buChar char="•"/>
                </a:pPr>
                <a:r>
                  <a:rPr lang="en-US" dirty="0" smtClean="0">
                    <a:solidFill>
                      <a:prstClr val="black"/>
                    </a:solidFill>
                  </a:rPr>
                  <a:t>In this figure the op-amp is connected in the inverting mode. It can also be connected </a:t>
                </a:r>
              </a:p>
              <a:p>
                <a:r>
                  <a:rPr lang="en-US" dirty="0" smtClean="0">
                    <a:solidFill>
                      <a:prstClr val="black"/>
                    </a:solidFill>
                  </a:rPr>
                  <a:t>in non-inverting mode. Since the number  of binary inputs is 4, the converter is called 4 bit </a:t>
                </a:r>
              </a:p>
              <a:p>
                <a:r>
                  <a:rPr lang="en-US" dirty="0" smtClean="0">
                    <a:solidFill>
                      <a:prstClr val="black"/>
                    </a:solidFill>
                  </a:rPr>
                  <a:t>Converter.</a:t>
                </a:r>
              </a:p>
              <a:p>
                <a:pPr marL="285750" indent="-285750">
                  <a:buFont typeface="Arial" pitchFamily="34" charset="0"/>
                  <a:buChar char="•"/>
                </a:pPr>
                <a:r>
                  <a:rPr lang="en-US" dirty="0" smtClean="0">
                    <a:solidFill>
                      <a:prstClr val="black"/>
                    </a:solidFill>
                  </a:rPr>
                  <a:t>There can be 16 combinations of binary inputs for b0 through  b3.There will be 16 </a:t>
                </a:r>
              </a:p>
              <a:p>
                <a:r>
                  <a:rPr lang="en-US" dirty="0" smtClean="0">
                    <a:solidFill>
                      <a:prstClr val="black"/>
                    </a:solidFill>
                  </a:rPr>
                  <a:t>possible analog output values.</a:t>
                </a:r>
              </a:p>
              <a:p>
                <a:pPr marL="285750" indent="-285750">
                  <a:buFont typeface="Arial" pitchFamily="34" charset="0"/>
                  <a:buChar char="•"/>
                </a:pPr>
                <a:r>
                  <a:rPr lang="en-US" dirty="0" smtClean="0">
                    <a:solidFill>
                      <a:prstClr val="black"/>
                    </a:solidFill>
                  </a:rPr>
                  <a:t>When switch b0 is closed (connected to +5V), the  voltage across  R is  5 V. therefore </a:t>
                </a:r>
              </a:p>
              <a:p>
                <a:r>
                  <a:rPr lang="en-US" dirty="0" smtClean="0">
                    <a:solidFill>
                      <a:prstClr val="black"/>
                    </a:solidFill>
                  </a:rPr>
                  <a:t>current through R is =</a:t>
                </a:r>
                <a14:m>
                  <m:oMath xmlns:m="http://schemas.openxmlformats.org/officeDocument/2006/math">
                    <m:f>
                      <m:fPr>
                        <m:ctrlPr>
                          <a:rPr lang="en-US" i="1" smtClean="0">
                            <a:solidFill>
                              <a:prstClr val="black"/>
                            </a:solidFill>
                            <a:latin typeface="Cambria Math"/>
                          </a:rPr>
                        </m:ctrlPr>
                      </m:fPr>
                      <m:num>
                        <m:r>
                          <a:rPr lang="en-US" i="1" smtClean="0">
                            <a:solidFill>
                              <a:prstClr val="black"/>
                            </a:solidFill>
                            <a:latin typeface="Cambria Math"/>
                          </a:rPr>
                          <m:t>5</m:t>
                        </m:r>
                        <m:r>
                          <a:rPr lang="en-US" i="1" smtClean="0">
                            <a:solidFill>
                              <a:prstClr val="black"/>
                            </a:solidFill>
                            <a:latin typeface="Cambria Math"/>
                          </a:rPr>
                          <m:t>𝑉</m:t>
                        </m:r>
                      </m:num>
                      <m:den>
                        <m:r>
                          <a:rPr lang="en-US" i="1" smtClean="0">
                            <a:solidFill>
                              <a:prstClr val="black"/>
                            </a:solidFill>
                            <a:latin typeface="Cambria Math"/>
                          </a:rPr>
                          <m:t>10</m:t>
                        </m:r>
                        <m:r>
                          <a:rPr lang="en-US" i="1" smtClean="0">
                            <a:solidFill>
                              <a:prstClr val="black"/>
                            </a:solidFill>
                            <a:latin typeface="Cambria Math"/>
                          </a:rPr>
                          <m:t>𝐾</m:t>
                        </m:r>
                      </m:den>
                    </m:f>
                  </m:oMath>
                </a14:m>
                <a:r>
                  <a:rPr lang="en-US" dirty="0" smtClean="0">
                    <a:solidFill>
                      <a:prstClr val="black"/>
                    </a:solidFill>
                  </a:rPr>
                  <a:t>=0.5mA. Hence the current  through  feedback resistor </a:t>
                </a:r>
                <a:r>
                  <a:rPr lang="en-US" dirty="0" err="1" smtClean="0">
                    <a:solidFill>
                      <a:prstClr val="black"/>
                    </a:solidFill>
                  </a:rPr>
                  <a:t>Rf</a:t>
                </a:r>
                <a:r>
                  <a:rPr lang="en-US" dirty="0" smtClean="0">
                    <a:solidFill>
                      <a:prstClr val="black"/>
                    </a:solidFill>
                  </a:rPr>
                  <a:t>  is also</a:t>
                </a:r>
              </a:p>
              <a:p>
                <a:r>
                  <a:rPr lang="en-US" dirty="0" smtClean="0">
                    <a:solidFill>
                      <a:prstClr val="black"/>
                    </a:solidFill>
                  </a:rPr>
                  <a:t> 0.5 mA. Which produces output voltage of  -(1K)(0.5mA)=-0.5 V.</a:t>
                </a:r>
              </a:p>
              <a:p>
                <a:endParaRPr lang="en-US"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5799" y="3893127"/>
                <a:ext cx="9222333" cy="2705677"/>
              </a:xfrm>
              <a:prstGeom prst="rect">
                <a:avLst/>
              </a:prstGeom>
              <a:blipFill rotWithShape="1">
                <a:blip r:embed="rId3"/>
                <a:stretch>
                  <a:fillRect l="-529" t="-1129"/>
                </a:stretch>
              </a:blipFill>
            </p:spPr>
            <p:txBody>
              <a:bodyPr/>
              <a:lstStyle/>
              <a:p>
                <a:r>
                  <a:rPr lang="en-US">
                    <a:noFill/>
                  </a:rPr>
                  <a:t> </a:t>
                </a:r>
              </a:p>
            </p:txBody>
          </p:sp>
        </mc:Fallback>
      </mc:AlternateContent>
    </p:spTree>
    <p:extLst>
      <p:ext uri="{BB962C8B-B14F-4D97-AF65-F5344CB8AC3E}">
        <p14:creationId xmlns:p14="http://schemas.microsoft.com/office/powerpoint/2010/main" val="490489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559FAC6-FCDD-4E6D-BFB1-3DFA080C0B32}" type="slidenum">
              <a:rPr lang="en-US" smtClean="0">
                <a:solidFill>
                  <a:srgbClr val="04617B">
                    <a:shade val="90000"/>
                  </a:srgbClr>
                </a:solidFill>
              </a:rPr>
              <a:pPr>
                <a:defRPr/>
              </a:pPr>
              <a:t>15</a:t>
            </a:fld>
            <a:endParaRPr lang="en-US">
              <a:solidFill>
                <a:srgbClr val="04617B">
                  <a:shade val="90000"/>
                </a:srgb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625" y="152400"/>
            <a:ext cx="5591175"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4999211" y="358571"/>
                <a:ext cx="4221284" cy="3578031"/>
              </a:xfrm>
              <a:prstGeom prst="rect">
                <a:avLst/>
              </a:prstGeom>
              <a:noFill/>
            </p:spPr>
            <p:txBody>
              <a:bodyPr wrap="none" rtlCol="0">
                <a:spAutoFit/>
              </a:bodyPr>
              <a:lstStyle/>
              <a:p>
                <a:pPr marL="285750" indent="-285750">
                  <a:buFont typeface="Arial" pitchFamily="34" charset="0"/>
                  <a:buChar char="•"/>
                </a:pPr>
                <a:r>
                  <a:rPr lang="en-US" dirty="0" smtClean="0">
                    <a:solidFill>
                      <a:prstClr val="black"/>
                    </a:solidFill>
                  </a:rPr>
                  <a:t>If b1 is closed and </a:t>
                </a:r>
                <a:r>
                  <a:rPr lang="en-US" dirty="0" err="1" smtClean="0">
                    <a:solidFill>
                      <a:prstClr val="black"/>
                    </a:solidFill>
                  </a:rPr>
                  <a:t>bo</a:t>
                </a:r>
                <a:r>
                  <a:rPr lang="en-US" dirty="0" smtClean="0">
                    <a:solidFill>
                      <a:prstClr val="black"/>
                    </a:solidFill>
                  </a:rPr>
                  <a:t> is opened</a:t>
                </a:r>
              </a:p>
              <a:p>
                <a:r>
                  <a:rPr lang="en-US" dirty="0" smtClean="0">
                    <a:solidFill>
                      <a:prstClr val="black"/>
                    </a:solidFill>
                  </a:rPr>
                  <a:t>This action connects R/2 to the  positive</a:t>
                </a:r>
              </a:p>
              <a:p>
                <a:r>
                  <a:rPr lang="en-US" dirty="0" smtClean="0">
                    <a:solidFill>
                      <a:prstClr val="black"/>
                    </a:solidFill>
                  </a:rPr>
                  <a:t>Supply of +5V, Causing twice as much</a:t>
                </a:r>
              </a:p>
              <a:p>
                <a:r>
                  <a:rPr lang="en-US" dirty="0" smtClean="0">
                    <a:solidFill>
                      <a:prstClr val="black"/>
                    </a:solidFill>
                  </a:rPr>
                  <a:t> current(1 mA) to flow through </a:t>
                </a:r>
                <a:r>
                  <a:rPr lang="en-US" dirty="0" err="1" smtClean="0">
                    <a:solidFill>
                      <a:prstClr val="black"/>
                    </a:solidFill>
                  </a:rPr>
                  <a:t>Rf</a:t>
                </a:r>
                <a:r>
                  <a:rPr lang="en-US" dirty="0" smtClean="0">
                    <a:solidFill>
                      <a:prstClr val="black"/>
                    </a:solidFill>
                  </a:rPr>
                  <a:t>, which</a:t>
                </a:r>
              </a:p>
              <a:p>
                <a:r>
                  <a:rPr lang="en-US" dirty="0" smtClean="0">
                    <a:solidFill>
                      <a:prstClr val="black"/>
                    </a:solidFill>
                  </a:rPr>
                  <a:t> in turn doubles output voltage.</a:t>
                </a:r>
              </a:p>
              <a:p>
                <a:pPr marL="285750" indent="-285750">
                  <a:buFont typeface="Arial" pitchFamily="34" charset="0"/>
                  <a:buChar char="•"/>
                </a:pPr>
                <a:r>
                  <a:rPr lang="en-US" dirty="0" smtClean="0">
                    <a:solidFill>
                      <a:prstClr val="black"/>
                    </a:solidFill>
                  </a:rPr>
                  <a:t>Thus output voltage Vo is -1 V.</a:t>
                </a:r>
              </a:p>
              <a:p>
                <a:pPr marL="285750" indent="-285750">
                  <a:buFont typeface="Arial" pitchFamily="34" charset="0"/>
                  <a:buChar char="•"/>
                </a:pPr>
                <a:r>
                  <a:rPr lang="en-US" dirty="0" smtClean="0">
                    <a:solidFill>
                      <a:prstClr val="black"/>
                    </a:solidFill>
                  </a:rPr>
                  <a:t>When b0  and b1 are closed , the </a:t>
                </a:r>
              </a:p>
              <a:p>
                <a:pPr marL="285750" indent="-285750">
                  <a:buFont typeface="Arial" pitchFamily="34" charset="0"/>
                  <a:buChar char="•"/>
                </a:pPr>
                <a:r>
                  <a:rPr lang="en-US" dirty="0" smtClean="0">
                    <a:solidFill>
                      <a:prstClr val="black"/>
                    </a:solidFill>
                  </a:rPr>
                  <a:t>current through </a:t>
                </a:r>
                <a:r>
                  <a:rPr lang="en-US" dirty="0" err="1" smtClean="0">
                    <a:solidFill>
                      <a:prstClr val="black"/>
                    </a:solidFill>
                  </a:rPr>
                  <a:t>Rf</a:t>
                </a:r>
                <a:r>
                  <a:rPr lang="en-US" dirty="0" smtClean="0">
                    <a:solidFill>
                      <a:prstClr val="black"/>
                    </a:solidFill>
                  </a:rPr>
                  <a:t>  will be 1.5 mA  </a:t>
                </a:r>
              </a:p>
              <a:p>
                <a:pPr marL="285750" indent="-285750">
                  <a:buFont typeface="Arial" pitchFamily="34" charset="0"/>
                  <a:buChar char="•"/>
                </a:pPr>
                <a:r>
                  <a:rPr lang="en-US" dirty="0" smtClean="0">
                    <a:solidFill>
                      <a:prstClr val="black"/>
                    </a:solidFill>
                  </a:rPr>
                  <a:t>which will generate output voltage of </a:t>
                </a:r>
              </a:p>
              <a:p>
                <a:r>
                  <a:rPr lang="en-US" dirty="0">
                    <a:solidFill>
                      <a:prstClr val="black"/>
                    </a:solidFill>
                  </a:rPr>
                  <a:t> </a:t>
                </a:r>
                <a:r>
                  <a:rPr lang="en-US" dirty="0" smtClean="0">
                    <a:solidFill>
                      <a:prstClr val="black"/>
                    </a:solidFill>
                  </a:rPr>
                  <a:t>    -1.5V</a:t>
                </a:r>
              </a:p>
              <a:p>
                <a:pPr marL="285750" indent="-285750">
                  <a:buFont typeface="Arial" pitchFamily="34" charset="0"/>
                  <a:buChar char="•"/>
                </a:pPr>
                <a:r>
                  <a:rPr lang="en-US" dirty="0" smtClean="0">
                    <a:solidFill>
                      <a:prstClr val="black"/>
                    </a:solidFill>
                  </a:rPr>
                  <a:t>The output voltage  equation is given </a:t>
                </a:r>
              </a:p>
              <a:p>
                <a:pPr marL="285750" indent="-285750">
                  <a:buFont typeface="Arial" pitchFamily="34" charset="0"/>
                  <a:buChar char="•"/>
                </a:pPr>
                <a:r>
                  <a:rPr lang="en-US" dirty="0" smtClean="0">
                    <a:solidFill>
                      <a:prstClr val="black"/>
                    </a:solidFill>
                  </a:rPr>
                  <a:t>By </a:t>
                </a:r>
                <a14:m>
                  <m:oMath xmlns:m="http://schemas.openxmlformats.org/officeDocument/2006/math">
                    <m:sSub>
                      <m:sSubPr>
                        <m:ctrlPr>
                          <a:rPr lang="en-US" i="1" smtClean="0">
                            <a:solidFill>
                              <a:prstClr val="black"/>
                            </a:solidFill>
                            <a:latin typeface="Cambria Math"/>
                          </a:rPr>
                        </m:ctrlPr>
                      </m:sSubPr>
                      <m:e>
                        <m:r>
                          <a:rPr lang="en-US" i="1" smtClean="0">
                            <a:solidFill>
                              <a:prstClr val="black"/>
                            </a:solidFill>
                            <a:latin typeface="Cambria Math"/>
                          </a:rPr>
                          <m:t>𝑉</m:t>
                        </m:r>
                      </m:e>
                      <m:sub>
                        <m:r>
                          <a:rPr lang="en-US" i="1" smtClean="0">
                            <a:solidFill>
                              <a:prstClr val="black"/>
                            </a:solidFill>
                            <a:latin typeface="Cambria Math"/>
                          </a:rPr>
                          <m:t>𝑜</m:t>
                        </m:r>
                      </m:sub>
                    </m:sSub>
                  </m:oMath>
                </a14:m>
                <a:r>
                  <a:rPr lang="en-US" dirty="0" smtClean="0">
                    <a:solidFill>
                      <a:prstClr val="black"/>
                    </a:solidFill>
                  </a:rPr>
                  <a:t>=-</a:t>
                </a:r>
                <a14:m>
                  <m:oMath xmlns:m="http://schemas.openxmlformats.org/officeDocument/2006/math">
                    <m:sSub>
                      <m:sSubPr>
                        <m:ctrlPr>
                          <a:rPr lang="en-US" i="1" dirty="0" smtClean="0">
                            <a:solidFill>
                              <a:prstClr val="black"/>
                            </a:solidFill>
                            <a:latin typeface="Cambria Math"/>
                          </a:rPr>
                        </m:ctrlPr>
                      </m:sSubPr>
                      <m:e>
                        <m:r>
                          <a:rPr lang="en-US" i="1" dirty="0" smtClean="0">
                            <a:solidFill>
                              <a:prstClr val="black"/>
                            </a:solidFill>
                            <a:latin typeface="Cambria Math"/>
                          </a:rPr>
                          <m:t>𝑅</m:t>
                        </m:r>
                      </m:e>
                      <m:sub>
                        <m:r>
                          <a:rPr lang="en-US" i="1" dirty="0" smtClean="0">
                            <a:solidFill>
                              <a:prstClr val="black"/>
                            </a:solidFill>
                            <a:latin typeface="Cambria Math"/>
                          </a:rPr>
                          <m:t>𝑓</m:t>
                        </m:r>
                      </m:sub>
                    </m:sSub>
                    <m:r>
                      <a:rPr lang="en-US" dirty="0" smtClean="0">
                        <a:solidFill>
                          <a:prstClr val="black"/>
                        </a:solidFill>
                        <a:latin typeface="Cambria Math"/>
                      </a:rPr>
                      <m:t>(</m:t>
                    </m:r>
                    <m:f>
                      <m:fPr>
                        <m:ctrlPr>
                          <a:rPr lang="en-US" i="1" dirty="0" smtClean="0">
                            <a:solidFill>
                              <a:prstClr val="black"/>
                            </a:solidFill>
                            <a:latin typeface="Cambria Math"/>
                          </a:rPr>
                        </m:ctrlPr>
                      </m:fPr>
                      <m:num>
                        <m:sSub>
                          <m:sSubPr>
                            <m:ctrlPr>
                              <a:rPr lang="en-US" i="1" dirty="0" smtClean="0">
                                <a:solidFill>
                                  <a:prstClr val="black"/>
                                </a:solidFill>
                                <a:latin typeface="Cambria Math"/>
                              </a:rPr>
                            </m:ctrlPr>
                          </m:sSubPr>
                          <m:e>
                            <m:r>
                              <a:rPr lang="en-US" i="1" dirty="0" smtClean="0">
                                <a:solidFill>
                                  <a:prstClr val="black"/>
                                </a:solidFill>
                                <a:latin typeface="Cambria Math"/>
                              </a:rPr>
                              <m:t>𝑏</m:t>
                            </m:r>
                          </m:e>
                          <m:sub>
                            <m:r>
                              <a:rPr lang="en-US" i="1" dirty="0" smtClean="0">
                                <a:solidFill>
                                  <a:prstClr val="black"/>
                                </a:solidFill>
                                <a:latin typeface="Cambria Math"/>
                              </a:rPr>
                              <m:t>0</m:t>
                            </m:r>
                          </m:sub>
                        </m:sSub>
                      </m:num>
                      <m:den>
                        <m:r>
                          <a:rPr lang="en-US" i="1" dirty="0" smtClean="0">
                            <a:solidFill>
                              <a:prstClr val="black"/>
                            </a:solidFill>
                            <a:latin typeface="Cambria Math"/>
                          </a:rPr>
                          <m:t>𝑅</m:t>
                        </m:r>
                      </m:den>
                    </m:f>
                  </m:oMath>
                </a14:m>
                <a:r>
                  <a:rPr lang="en-US" dirty="0" smtClean="0">
                    <a:solidFill>
                      <a:prstClr val="black"/>
                    </a:solidFill>
                  </a:rPr>
                  <a:t>+</a:t>
                </a:r>
                <a14:m>
                  <m:oMath xmlns:m="http://schemas.openxmlformats.org/officeDocument/2006/math">
                    <m:f>
                      <m:fPr>
                        <m:ctrlPr>
                          <a:rPr lang="en-US" i="1" dirty="0" smtClean="0">
                            <a:solidFill>
                              <a:prstClr val="black"/>
                            </a:solidFill>
                            <a:latin typeface="Cambria Math"/>
                          </a:rPr>
                        </m:ctrlPr>
                      </m:fPr>
                      <m:num>
                        <m:sSub>
                          <m:sSubPr>
                            <m:ctrlPr>
                              <a:rPr lang="en-US" i="1" dirty="0" smtClean="0">
                                <a:solidFill>
                                  <a:prstClr val="black"/>
                                </a:solidFill>
                                <a:latin typeface="Cambria Math"/>
                              </a:rPr>
                            </m:ctrlPr>
                          </m:sSubPr>
                          <m:e>
                            <m:r>
                              <a:rPr lang="en-US" i="1" dirty="0" smtClean="0">
                                <a:solidFill>
                                  <a:prstClr val="black"/>
                                </a:solidFill>
                                <a:latin typeface="Cambria Math"/>
                              </a:rPr>
                              <m:t>𝑏</m:t>
                            </m:r>
                          </m:e>
                          <m:sub>
                            <m:r>
                              <a:rPr lang="en-US" i="1" dirty="0" smtClean="0">
                                <a:solidFill>
                                  <a:prstClr val="black"/>
                                </a:solidFill>
                                <a:latin typeface="Cambria Math"/>
                              </a:rPr>
                              <m:t>1</m:t>
                            </m:r>
                          </m:sub>
                        </m:sSub>
                      </m:num>
                      <m:den>
                        <m:f>
                          <m:fPr>
                            <m:type m:val="skw"/>
                            <m:ctrlPr>
                              <a:rPr lang="en-US" i="1" dirty="0" smtClean="0">
                                <a:solidFill>
                                  <a:prstClr val="black"/>
                                </a:solidFill>
                                <a:latin typeface="Cambria Math"/>
                              </a:rPr>
                            </m:ctrlPr>
                          </m:fPr>
                          <m:num>
                            <m:r>
                              <a:rPr lang="en-US" i="1" dirty="0" smtClean="0">
                                <a:solidFill>
                                  <a:prstClr val="black"/>
                                </a:solidFill>
                                <a:latin typeface="Cambria Math"/>
                              </a:rPr>
                              <m:t>𝑅</m:t>
                            </m:r>
                          </m:num>
                          <m:den>
                            <m:r>
                              <a:rPr lang="en-US" i="1" dirty="0" smtClean="0">
                                <a:solidFill>
                                  <a:prstClr val="black"/>
                                </a:solidFill>
                                <a:latin typeface="Cambria Math"/>
                              </a:rPr>
                              <m:t>2</m:t>
                            </m:r>
                          </m:den>
                        </m:f>
                      </m:den>
                    </m:f>
                  </m:oMath>
                </a14:m>
                <a:r>
                  <a:rPr lang="en-US" dirty="0" smtClean="0">
                    <a:solidFill>
                      <a:prstClr val="black"/>
                    </a:solidFill>
                  </a:rPr>
                  <a:t>+</a:t>
                </a:r>
                <a14:m>
                  <m:oMath xmlns:m="http://schemas.openxmlformats.org/officeDocument/2006/math">
                    <m:f>
                      <m:fPr>
                        <m:ctrlPr>
                          <a:rPr lang="en-US" i="1" dirty="0" smtClean="0">
                            <a:solidFill>
                              <a:prstClr val="black"/>
                            </a:solidFill>
                            <a:latin typeface="Cambria Math"/>
                          </a:rPr>
                        </m:ctrlPr>
                      </m:fPr>
                      <m:num>
                        <m:sSub>
                          <m:sSubPr>
                            <m:ctrlPr>
                              <a:rPr lang="en-US" i="1" dirty="0" smtClean="0">
                                <a:solidFill>
                                  <a:prstClr val="black"/>
                                </a:solidFill>
                                <a:latin typeface="Cambria Math"/>
                              </a:rPr>
                            </m:ctrlPr>
                          </m:sSubPr>
                          <m:e>
                            <m:r>
                              <a:rPr lang="en-US" i="1" dirty="0" smtClean="0">
                                <a:solidFill>
                                  <a:prstClr val="black"/>
                                </a:solidFill>
                                <a:latin typeface="Cambria Math"/>
                              </a:rPr>
                              <m:t>𝑏</m:t>
                            </m:r>
                          </m:e>
                          <m:sub>
                            <m:r>
                              <a:rPr lang="en-US" i="1" dirty="0" smtClean="0">
                                <a:solidFill>
                                  <a:prstClr val="black"/>
                                </a:solidFill>
                                <a:latin typeface="Cambria Math"/>
                              </a:rPr>
                              <m:t>3</m:t>
                            </m:r>
                          </m:sub>
                        </m:sSub>
                      </m:num>
                      <m:den>
                        <m:f>
                          <m:fPr>
                            <m:type m:val="skw"/>
                            <m:ctrlPr>
                              <a:rPr lang="en-US" i="1" dirty="0" smtClean="0">
                                <a:solidFill>
                                  <a:prstClr val="black"/>
                                </a:solidFill>
                                <a:latin typeface="Cambria Math"/>
                              </a:rPr>
                            </m:ctrlPr>
                          </m:fPr>
                          <m:num>
                            <m:r>
                              <a:rPr lang="en-US" i="1" dirty="0" smtClean="0">
                                <a:solidFill>
                                  <a:prstClr val="black"/>
                                </a:solidFill>
                                <a:latin typeface="Cambria Math"/>
                              </a:rPr>
                              <m:t>𝑅</m:t>
                            </m:r>
                          </m:num>
                          <m:den>
                            <m:r>
                              <a:rPr lang="en-US" i="1" dirty="0" smtClean="0">
                                <a:solidFill>
                                  <a:prstClr val="black"/>
                                </a:solidFill>
                                <a:latin typeface="Cambria Math"/>
                              </a:rPr>
                              <m:t>4</m:t>
                            </m:r>
                          </m:den>
                        </m:f>
                      </m:den>
                    </m:f>
                  </m:oMath>
                </a14:m>
                <a:r>
                  <a:rPr lang="en-US" dirty="0" smtClean="0">
                    <a:solidFill>
                      <a:prstClr val="black"/>
                    </a:solidFill>
                  </a:rPr>
                  <a:t>+</a:t>
                </a:r>
                <a14:m>
                  <m:oMath xmlns:m="http://schemas.openxmlformats.org/officeDocument/2006/math">
                    <m:f>
                      <m:fPr>
                        <m:ctrlPr>
                          <a:rPr lang="en-US" i="1" dirty="0" smtClean="0">
                            <a:solidFill>
                              <a:prstClr val="black"/>
                            </a:solidFill>
                            <a:latin typeface="Cambria Math"/>
                          </a:rPr>
                        </m:ctrlPr>
                      </m:fPr>
                      <m:num>
                        <m:sSub>
                          <m:sSubPr>
                            <m:ctrlPr>
                              <a:rPr lang="en-US" i="1" dirty="0" smtClean="0">
                                <a:solidFill>
                                  <a:prstClr val="black"/>
                                </a:solidFill>
                                <a:latin typeface="Cambria Math"/>
                              </a:rPr>
                            </m:ctrlPr>
                          </m:sSubPr>
                          <m:e>
                            <m:r>
                              <a:rPr lang="en-US" i="1" dirty="0" smtClean="0">
                                <a:solidFill>
                                  <a:prstClr val="black"/>
                                </a:solidFill>
                                <a:latin typeface="Cambria Math"/>
                              </a:rPr>
                              <m:t>𝑏</m:t>
                            </m:r>
                          </m:e>
                          <m:sub>
                            <m:r>
                              <a:rPr lang="en-US" i="1" dirty="0" smtClean="0">
                                <a:solidFill>
                                  <a:prstClr val="black"/>
                                </a:solidFill>
                                <a:latin typeface="Cambria Math"/>
                              </a:rPr>
                              <m:t>3</m:t>
                            </m:r>
                          </m:sub>
                        </m:sSub>
                      </m:num>
                      <m:den>
                        <m:f>
                          <m:fPr>
                            <m:type m:val="skw"/>
                            <m:ctrlPr>
                              <a:rPr lang="en-US" i="1" dirty="0" smtClean="0">
                                <a:solidFill>
                                  <a:prstClr val="black"/>
                                </a:solidFill>
                                <a:latin typeface="Cambria Math"/>
                              </a:rPr>
                            </m:ctrlPr>
                          </m:fPr>
                          <m:num>
                            <m:r>
                              <a:rPr lang="en-US" i="1" dirty="0" smtClean="0">
                                <a:solidFill>
                                  <a:prstClr val="black"/>
                                </a:solidFill>
                                <a:latin typeface="Cambria Math"/>
                              </a:rPr>
                              <m:t>𝑅</m:t>
                            </m:r>
                          </m:num>
                          <m:den>
                            <m:r>
                              <a:rPr lang="en-US" i="1" dirty="0" smtClean="0">
                                <a:solidFill>
                                  <a:prstClr val="black"/>
                                </a:solidFill>
                                <a:latin typeface="Cambria Math"/>
                              </a:rPr>
                              <m:t>8</m:t>
                            </m:r>
                          </m:den>
                        </m:f>
                      </m:den>
                    </m:f>
                  </m:oMath>
                </a14:m>
                <a:r>
                  <a:rPr lang="en-US" dirty="0" smtClean="0">
                    <a:solidFill>
                      <a:prstClr val="black"/>
                    </a:solidFill>
                  </a:rPr>
                  <a:t>)</a:t>
                </a:r>
                <a:endParaRPr lang="en-US" dirty="0">
                  <a:solidFill>
                    <a:prstClr val="black"/>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999211" y="358571"/>
                <a:ext cx="4221284" cy="3578031"/>
              </a:xfrm>
              <a:prstGeom prst="rect">
                <a:avLst/>
              </a:prstGeom>
              <a:blipFill rotWithShape="1">
                <a:blip r:embed="rId3"/>
                <a:stretch>
                  <a:fillRect l="-1154" t="-852" r="-722" b="-12606"/>
                </a:stretch>
              </a:blipFill>
            </p:spPr>
            <p:txBody>
              <a:bodyPr/>
              <a:lstStyle/>
              <a:p>
                <a:r>
                  <a:rPr lang="en-US">
                    <a:noFill/>
                  </a:rPr>
                  <a:t> </a:t>
                </a:r>
              </a:p>
            </p:txBody>
          </p:sp>
        </mc:Fallback>
      </mc:AlternateContent>
      <p:sp>
        <p:nvSpPr>
          <p:cNvPr id="4" name="TextBox 3"/>
          <p:cNvSpPr txBox="1"/>
          <p:nvPr/>
        </p:nvSpPr>
        <p:spPr>
          <a:xfrm>
            <a:off x="457200" y="5867400"/>
            <a:ext cx="4461350" cy="369332"/>
          </a:xfrm>
          <a:prstGeom prst="rect">
            <a:avLst/>
          </a:prstGeom>
          <a:noFill/>
        </p:spPr>
        <p:txBody>
          <a:bodyPr wrap="none" rtlCol="0">
            <a:spAutoFit/>
          </a:bodyPr>
          <a:lstStyle/>
          <a:p>
            <a:r>
              <a:rPr lang="en-US" dirty="0" smtClean="0">
                <a:solidFill>
                  <a:prstClr val="black"/>
                </a:solidFill>
              </a:rPr>
              <a:t>Disadvantage: Requires </a:t>
            </a:r>
            <a:r>
              <a:rPr lang="en-US" smtClean="0">
                <a:solidFill>
                  <a:prstClr val="black"/>
                </a:solidFill>
              </a:rPr>
              <a:t>weighted resistors  </a:t>
            </a:r>
            <a:endParaRPr lang="en-US" dirty="0">
              <a:solidFill>
                <a:prstClr val="black"/>
              </a:solidFill>
            </a:endParaRPr>
          </a:p>
        </p:txBody>
      </p:sp>
    </p:spTree>
    <p:extLst>
      <p:ext uri="{BB962C8B-B14F-4D97-AF65-F5344CB8AC3E}">
        <p14:creationId xmlns:p14="http://schemas.microsoft.com/office/powerpoint/2010/main" val="2447713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695751"/>
            <a:ext cx="8991600" cy="478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6937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2930" y="0"/>
            <a:ext cx="7354824" cy="694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767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3387" y="20782"/>
            <a:ext cx="7183067" cy="667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1036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8294" y="247649"/>
            <a:ext cx="6869905" cy="649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978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normAutofit/>
          </a:bodyPr>
          <a:lstStyle/>
          <a:p>
            <a:pPr algn="ctr">
              <a:defRPr/>
            </a:pPr>
            <a:r>
              <a:rPr lang="en-US" dirty="0" smtClean="0"/>
              <a:t>Unit IV </a:t>
            </a:r>
            <a:br>
              <a:rPr lang="en-US" dirty="0" smtClean="0"/>
            </a:br>
            <a:r>
              <a:rPr lang="en-US" dirty="0" smtClean="0"/>
              <a:t>Converters</a:t>
            </a:r>
            <a:endParaRPr lang="en-US" dirty="0"/>
          </a:p>
        </p:txBody>
      </p:sp>
    </p:spTree>
    <p:extLst>
      <p:ext uri="{BB962C8B-B14F-4D97-AF65-F5344CB8AC3E}">
        <p14:creationId xmlns:p14="http://schemas.microsoft.com/office/powerpoint/2010/main" val="2006094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R-2R 3 bit DAC</a:t>
            </a:r>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20</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8927" y="2133600"/>
            <a:ext cx="6113219" cy="380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143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609600"/>
            <a:ext cx="6510338" cy="604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125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257301" y="335648"/>
            <a:ext cx="29142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fr-FR" altLang="ko-KR" b="1">
                <a:solidFill>
                  <a:srgbClr val="A50021"/>
                </a:solidFill>
                <a:latin typeface="Times New Roman" pitchFamily="18" charset="0"/>
                <a:ea typeface="Batang" pitchFamily="18" charset="-127"/>
                <a:cs typeface="Times New Roman" pitchFamily="18" charset="0"/>
              </a:rPr>
              <a:t>Voltage Mode R-2R Ladder</a:t>
            </a:r>
            <a:endParaRPr lang="en-US" altLang="ko-KR" sz="600">
              <a:ea typeface="Batang" pitchFamily="18" charset="-127"/>
              <a:cs typeface="Times New Roman" pitchFamily="18" charset="0"/>
            </a:endParaRPr>
          </a:p>
          <a:p>
            <a:endParaRPr lang="en-US" altLang="ko-KR">
              <a:ea typeface="Batang" pitchFamily="18" charset="-127"/>
              <a:cs typeface="Times New Roman" pitchFamily="18" charset="0"/>
            </a:endParaRPr>
          </a:p>
        </p:txBody>
      </p:sp>
      <p:pic>
        <p:nvPicPr>
          <p:cNvPr id="1638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295400"/>
            <a:ext cx="5800725"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6989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4BB39A81-5799-4079-BEA6-0B9FF5A0A1DB}" type="slidenum">
              <a:rPr lang="en-US" sz="1200" smtClean="0">
                <a:solidFill>
                  <a:prstClr val="black"/>
                </a:solidFill>
                <a:latin typeface="Arial Black" pitchFamily="34" charset="0"/>
              </a:rPr>
              <a:pPr/>
              <a:t>23</a:t>
            </a:fld>
            <a:endParaRPr lang="en-US" sz="1200" smtClean="0">
              <a:solidFill>
                <a:prstClr val="black"/>
              </a:solidFill>
              <a:latin typeface="Arial Black" pitchFamily="34" charset="0"/>
            </a:endParaRPr>
          </a:p>
        </p:txBody>
      </p:sp>
      <p:sp>
        <p:nvSpPr>
          <p:cNvPr id="19459" name="Rectangle 2"/>
          <p:cNvSpPr>
            <a:spLocks noGrp="1" noChangeArrowheads="1"/>
          </p:cNvSpPr>
          <p:nvPr>
            <p:ph type="title"/>
          </p:nvPr>
        </p:nvSpPr>
        <p:spPr/>
        <p:txBody>
          <a:bodyPr/>
          <a:lstStyle/>
          <a:p>
            <a:pPr algn="ctr" eaLnBrk="1" hangingPunct="1"/>
            <a:r>
              <a:rPr lang="en-US" smtClean="0"/>
              <a:t>Pros &amp; Cons</a:t>
            </a:r>
          </a:p>
        </p:txBody>
      </p:sp>
      <p:graphicFrame>
        <p:nvGraphicFramePr>
          <p:cNvPr id="68652" name="Group 44"/>
          <p:cNvGraphicFramePr>
            <a:graphicFrameLocks noGrp="1"/>
          </p:cNvGraphicFramePr>
          <p:nvPr>
            <p:ph idx="1"/>
          </p:nvPr>
        </p:nvGraphicFramePr>
        <p:xfrm>
          <a:off x="457200" y="1981200"/>
          <a:ext cx="8229600" cy="4356120"/>
        </p:xfrm>
        <a:graphic>
          <a:graphicData uri="http://schemas.openxmlformats.org/drawingml/2006/table">
            <a:tbl>
              <a:tblPr/>
              <a:tblGrid>
                <a:gridCol w="1066800"/>
                <a:gridCol w="3352800"/>
                <a:gridCol w="3810000"/>
              </a:tblGrid>
              <a:tr h="72857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pitchFamily="34"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Binary Weighted</a:t>
                      </a:r>
                    </a:p>
                  </a:txBody>
                  <a:tcPr marT="45715" marB="457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R-2R</a:t>
                      </a:r>
                    </a:p>
                  </a:txBody>
                  <a:tcPr marT="45715" marB="457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6827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Pros</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Easily understood</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Only 2 resistor values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Easier implementation</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Easier to manufacture</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Faster response time</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92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Cons</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Limited to ~ 8 bits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Large # of resistors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Susceptible to noise</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Expensive</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Greater Error</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More confusing analysis</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72691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r>
              <a:rPr lang="en-US" b="1" dirty="0" smtClean="0"/>
              <a:t>A/D Converters</a:t>
            </a:r>
            <a:endParaRPr lang="en-US" b="1" dirty="0"/>
          </a:p>
        </p:txBody>
      </p:sp>
      <p:sp>
        <p:nvSpPr>
          <p:cNvPr id="3" name="Content Placeholder 2"/>
          <p:cNvSpPr>
            <a:spLocks noGrp="1"/>
          </p:cNvSpPr>
          <p:nvPr>
            <p:ph idx="1"/>
          </p:nvPr>
        </p:nvSpPr>
        <p:spPr>
          <a:xfrm>
            <a:off x="152400" y="914400"/>
            <a:ext cx="8839200" cy="5410200"/>
          </a:xfrm>
        </p:spPr>
        <p:txBody>
          <a:bodyPr/>
          <a:lstStyle/>
          <a:p>
            <a:r>
              <a:rPr lang="en-US" dirty="0" smtClean="0"/>
              <a:t>It converts an analog signal into its equivalent n-bit binary coded digital output signal. </a:t>
            </a:r>
          </a:p>
          <a:p>
            <a:r>
              <a:rPr lang="en-US" dirty="0" smtClean="0"/>
              <a:t>The analog input is sampled at a frequency much higher than the maximum frequency component of the input signal.</a:t>
            </a:r>
          </a:p>
          <a:p>
            <a:r>
              <a:rPr lang="en-US" dirty="0" smtClean="0"/>
              <a:t>ADC accepts an analog input Vi and produces an output binary word b1,b2,….</a:t>
            </a:r>
            <a:r>
              <a:rPr lang="en-US" dirty="0" err="1" smtClean="0"/>
              <a:t>bn</a:t>
            </a:r>
            <a:r>
              <a:rPr lang="en-US" dirty="0" smtClean="0"/>
              <a:t> of fractional value D</a:t>
            </a:r>
          </a:p>
          <a:p>
            <a:pPr>
              <a:buNone/>
            </a:pPr>
            <a:r>
              <a:rPr lang="en-US" dirty="0" smtClean="0"/>
              <a:t>			D= b1 2</a:t>
            </a:r>
            <a:r>
              <a:rPr lang="en-US" baseline="30000" dirty="0" smtClean="0"/>
              <a:t>-1 </a:t>
            </a:r>
            <a:r>
              <a:rPr lang="en-US" dirty="0" smtClean="0"/>
              <a:t>+ b2 2</a:t>
            </a:r>
            <a:r>
              <a:rPr lang="en-US" baseline="30000" dirty="0" smtClean="0"/>
              <a:t>-2 </a:t>
            </a:r>
            <a:r>
              <a:rPr lang="en-US" dirty="0" smtClean="0"/>
              <a:t> +………+ </a:t>
            </a:r>
            <a:r>
              <a:rPr lang="en-US" dirty="0" err="1" smtClean="0"/>
              <a:t>bn</a:t>
            </a:r>
            <a:r>
              <a:rPr lang="en-US" dirty="0" smtClean="0"/>
              <a:t> 2</a:t>
            </a:r>
            <a:r>
              <a:rPr lang="en-US" baseline="30000" dirty="0" smtClean="0"/>
              <a:t>-n </a:t>
            </a:r>
          </a:p>
          <a:p>
            <a:pPr>
              <a:buNone/>
            </a:pPr>
            <a:r>
              <a:rPr lang="en-US" baseline="30000" dirty="0" smtClean="0"/>
              <a:t> </a:t>
            </a:r>
            <a:r>
              <a:rPr lang="en-US" dirty="0" smtClean="0"/>
              <a:t> where, b1 is the MSB and </a:t>
            </a:r>
            <a:r>
              <a:rPr lang="en-US" dirty="0" err="1" smtClean="0"/>
              <a:t>bn</a:t>
            </a:r>
            <a:r>
              <a:rPr lang="en-US" dirty="0" smtClean="0"/>
              <a:t> is the LSB.</a:t>
            </a:r>
            <a:endParaRPr lang="en-US" baseline="30000"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25</a:t>
            </a:fld>
            <a:endParaRPr lang="en-US"/>
          </a:p>
        </p:txBody>
      </p:sp>
      <p:pic>
        <p:nvPicPr>
          <p:cNvPr id="1027" name="Picture 3"/>
          <p:cNvPicPr>
            <a:picLocks noChangeAspect="1" noChangeArrowheads="1"/>
          </p:cNvPicPr>
          <p:nvPr/>
        </p:nvPicPr>
        <p:blipFill>
          <a:blip r:embed="rId2"/>
          <a:srcRect/>
          <a:stretch>
            <a:fillRect/>
          </a:stretch>
        </p:blipFill>
        <p:spPr bwMode="auto">
          <a:xfrm>
            <a:off x="2971800" y="1371600"/>
            <a:ext cx="6096000" cy="5381625"/>
          </a:xfrm>
          <a:prstGeom prst="rect">
            <a:avLst/>
          </a:prstGeom>
          <a:noFill/>
          <a:ln w="9525">
            <a:noFill/>
            <a:miter lim="800000"/>
            <a:headEnd/>
            <a:tailEnd/>
          </a:ln>
          <a:effectLst/>
        </p:spPr>
      </p:pic>
      <p:sp>
        <p:nvSpPr>
          <p:cNvPr id="7" name="TextBox 6"/>
          <p:cNvSpPr txBox="1"/>
          <p:nvPr/>
        </p:nvSpPr>
        <p:spPr>
          <a:xfrm>
            <a:off x="0" y="1066800"/>
            <a:ext cx="3124200" cy="5447645"/>
          </a:xfrm>
          <a:prstGeom prst="rect">
            <a:avLst/>
          </a:prstGeom>
          <a:noFill/>
        </p:spPr>
        <p:txBody>
          <a:bodyPr wrap="square" rtlCol="0">
            <a:spAutoFit/>
          </a:bodyPr>
          <a:lstStyle/>
          <a:p>
            <a:pPr>
              <a:buFont typeface="Wingdings" pitchFamily="2" charset="2"/>
              <a:buChar char="§"/>
            </a:pPr>
            <a:r>
              <a:rPr lang="en-US" sz="2200" dirty="0" smtClean="0"/>
              <a:t>Fig a shows symbolic representation of ADC</a:t>
            </a:r>
          </a:p>
          <a:p>
            <a:pPr>
              <a:buFont typeface="Wingdings" pitchFamily="2" charset="2"/>
              <a:buChar char="§"/>
            </a:pPr>
            <a:r>
              <a:rPr lang="en-US" sz="2200" dirty="0" smtClean="0"/>
              <a:t>Fig b shows the ideal characteristics of  3bit A/D converter with full-scale analog voltage V</a:t>
            </a:r>
            <a:r>
              <a:rPr lang="en-US" sz="2200" baseline="-25000" dirty="0" smtClean="0"/>
              <a:t>FS</a:t>
            </a:r>
            <a:r>
              <a:rPr lang="en-US" sz="2200" dirty="0" smtClean="0"/>
              <a:t>=1V </a:t>
            </a:r>
          </a:p>
          <a:p>
            <a:pPr>
              <a:buFont typeface="Wingdings" pitchFamily="2" charset="2"/>
              <a:buChar char="§"/>
            </a:pPr>
            <a:r>
              <a:rPr lang="en-US" sz="2200" dirty="0" smtClean="0"/>
              <a:t>ADC process divides the analog input signal into 2</a:t>
            </a:r>
            <a:r>
              <a:rPr lang="en-US" sz="2200" baseline="30000" dirty="0" smtClean="0"/>
              <a:t>n</a:t>
            </a:r>
            <a:r>
              <a:rPr lang="en-US" sz="2200" dirty="0" smtClean="0"/>
              <a:t> intervals called </a:t>
            </a:r>
            <a:r>
              <a:rPr lang="en-US" sz="2200" b="1" dirty="0" smtClean="0">
                <a:solidFill>
                  <a:srgbClr val="FF0000"/>
                </a:solidFill>
              </a:rPr>
              <a:t>Code Ranges</a:t>
            </a:r>
            <a:r>
              <a:rPr lang="en-US" sz="2200" dirty="0" smtClean="0"/>
              <a:t>.</a:t>
            </a:r>
          </a:p>
          <a:p>
            <a:pPr>
              <a:buFont typeface="Wingdings" pitchFamily="2" charset="2"/>
              <a:buChar char="§"/>
            </a:pPr>
            <a:r>
              <a:rPr lang="en-US" sz="2200" dirty="0" smtClean="0"/>
              <a:t>The values Vi falling within the code range are represented by particular code</a:t>
            </a:r>
          </a:p>
          <a:p>
            <a:endParaRPr lang="en-US" dirty="0"/>
          </a:p>
        </p:txBody>
      </p:sp>
      <p:sp>
        <p:nvSpPr>
          <p:cNvPr id="8" name="Title 1"/>
          <p:cNvSpPr>
            <a:spLocks noGrp="1"/>
          </p:cNvSpPr>
          <p:nvPr>
            <p:ph type="title"/>
          </p:nvPr>
        </p:nvSpPr>
        <p:spPr>
          <a:xfrm>
            <a:off x="457200" y="152400"/>
            <a:ext cx="8229600" cy="609600"/>
          </a:xfrm>
        </p:spPr>
        <p:txBody>
          <a:bodyPr/>
          <a:lstStyle/>
          <a:p>
            <a:r>
              <a:rPr lang="en-US" sz="4400" b="1" dirty="0" smtClean="0"/>
              <a:t>A/D Converters </a:t>
            </a:r>
            <a:r>
              <a:rPr lang="en-US" sz="4400" b="1" dirty="0" err="1" smtClean="0"/>
              <a:t>contd</a:t>
            </a:r>
            <a:r>
              <a:rPr lang="en-US" sz="4400" b="1" dirty="0" smtClean="0"/>
              <a:t>….</a:t>
            </a:r>
            <a:endParaRPr lang="en-US" sz="44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590550"/>
          </a:xfrm>
        </p:spPr>
        <p:txBody>
          <a:bodyPr/>
          <a:lstStyle/>
          <a:p>
            <a:r>
              <a:rPr lang="en-US" sz="4400" b="1" dirty="0" smtClean="0"/>
              <a:t>Block Diagram of ADC</a:t>
            </a:r>
            <a:endParaRPr lang="en-US" sz="4400" b="1"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26</a:t>
            </a:fld>
            <a:endParaRPr lang="en-US"/>
          </a:p>
        </p:txBody>
      </p:sp>
      <p:pic>
        <p:nvPicPr>
          <p:cNvPr id="2050" name="Picture 2"/>
          <p:cNvPicPr>
            <a:picLocks noChangeAspect="1" noChangeArrowheads="1"/>
          </p:cNvPicPr>
          <p:nvPr/>
        </p:nvPicPr>
        <p:blipFill>
          <a:blip r:embed="rId2"/>
          <a:srcRect/>
          <a:stretch>
            <a:fillRect/>
          </a:stretch>
        </p:blipFill>
        <p:spPr bwMode="auto">
          <a:xfrm>
            <a:off x="690563" y="4905375"/>
            <a:ext cx="7762875" cy="1876425"/>
          </a:xfrm>
          <a:prstGeom prst="rect">
            <a:avLst/>
          </a:prstGeom>
          <a:noFill/>
          <a:ln w="9525">
            <a:noFill/>
            <a:miter lim="800000"/>
            <a:headEnd/>
            <a:tailEnd/>
          </a:ln>
          <a:effectLst/>
        </p:spPr>
      </p:pic>
      <p:sp>
        <p:nvSpPr>
          <p:cNvPr id="7" name="TextBox 6"/>
          <p:cNvSpPr txBox="1"/>
          <p:nvPr/>
        </p:nvSpPr>
        <p:spPr>
          <a:xfrm>
            <a:off x="0" y="838200"/>
            <a:ext cx="8915400" cy="4154984"/>
          </a:xfrm>
          <a:prstGeom prst="rect">
            <a:avLst/>
          </a:prstGeom>
          <a:noFill/>
        </p:spPr>
        <p:txBody>
          <a:bodyPr wrap="square" rtlCol="0">
            <a:spAutoFit/>
          </a:bodyPr>
          <a:lstStyle/>
          <a:p>
            <a:pPr>
              <a:buFont typeface="Wingdings" pitchFamily="2" charset="2"/>
              <a:buChar char="§"/>
            </a:pPr>
            <a:r>
              <a:rPr lang="en-US" sz="2200" dirty="0" smtClean="0"/>
              <a:t>It consist of antialiasing filter or prefilter, Sample-and-Hold amplifier ,  a Quantizer and an Encoder. </a:t>
            </a:r>
          </a:p>
          <a:p>
            <a:pPr>
              <a:buFont typeface="Wingdings" pitchFamily="2" charset="2"/>
              <a:buChar char="§"/>
            </a:pPr>
            <a:r>
              <a:rPr lang="en-US" sz="2200" dirty="0" smtClean="0">
                <a:solidFill>
                  <a:srgbClr val="FF0000"/>
                </a:solidFill>
              </a:rPr>
              <a:t>Prefilter: </a:t>
            </a:r>
            <a:r>
              <a:rPr lang="en-US" sz="2200" dirty="0" smtClean="0"/>
              <a:t>avoids the aliasing (misidentification of high frequency signals.</a:t>
            </a:r>
          </a:p>
          <a:p>
            <a:pPr>
              <a:buFont typeface="Wingdings" pitchFamily="2" charset="2"/>
              <a:buChar char="§"/>
            </a:pPr>
            <a:r>
              <a:rPr lang="en-US" sz="2200" dirty="0" smtClean="0">
                <a:solidFill>
                  <a:srgbClr val="FF0000"/>
                </a:solidFill>
              </a:rPr>
              <a:t>Sample-and-Hold: </a:t>
            </a:r>
            <a:r>
              <a:rPr lang="en-US" sz="2200" dirty="0" smtClean="0"/>
              <a:t>It holds the input analog signal into the ADC at a constant value during the conversion time.</a:t>
            </a:r>
          </a:p>
          <a:p>
            <a:pPr>
              <a:buFont typeface="Wingdings" pitchFamily="2" charset="2"/>
              <a:buChar char="§"/>
            </a:pPr>
            <a:r>
              <a:rPr lang="en-US" sz="2200" dirty="0" smtClean="0">
                <a:solidFill>
                  <a:srgbClr val="FF0000"/>
                </a:solidFill>
              </a:rPr>
              <a:t>Quantizer:</a:t>
            </a:r>
            <a:r>
              <a:rPr lang="en-US" sz="2200" dirty="0" smtClean="0"/>
              <a:t> it segments the reference voltage into the subranges, typically for an n-bit digital output code , there are 2</a:t>
            </a:r>
            <a:r>
              <a:rPr lang="en-US" sz="2200" baseline="30000" dirty="0" smtClean="0"/>
              <a:t>n</a:t>
            </a:r>
            <a:r>
              <a:rPr lang="en-US" sz="2200" dirty="0" smtClean="0"/>
              <a:t> subranges.</a:t>
            </a:r>
          </a:p>
          <a:p>
            <a:pPr>
              <a:buFont typeface="Wingdings" pitchFamily="2" charset="2"/>
              <a:buChar char="§"/>
            </a:pPr>
            <a:r>
              <a:rPr lang="en-US" sz="2200" dirty="0" smtClean="0">
                <a:solidFill>
                  <a:srgbClr val="FF0000"/>
                </a:solidFill>
              </a:rPr>
              <a:t>Encoder:</a:t>
            </a:r>
            <a:r>
              <a:rPr lang="en-US" sz="2200" dirty="0" smtClean="0"/>
              <a:t> The digital processor forms the encoder circuit which encodes the subrange into the corresponding digital bits.</a:t>
            </a:r>
          </a:p>
          <a:p>
            <a:pPr>
              <a:buFont typeface="Wingdings" pitchFamily="2" charset="2"/>
              <a:buChar char="§"/>
            </a:pPr>
            <a:r>
              <a:rPr lang="en-US" sz="2200" dirty="0" smtClean="0"/>
              <a:t>Therefore the analog input signal convert into digital signal within the conversion time.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0"/>
          </a:xfrm>
        </p:spPr>
        <p:txBody>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A/D Converter Applications</a:t>
            </a:r>
            <a:br>
              <a:rPr lang="en-US" b="1" dirty="0" smtClean="0"/>
            </a:br>
            <a:endParaRPr lang="en-US" dirty="0"/>
          </a:p>
        </p:txBody>
      </p:sp>
      <p:sp>
        <p:nvSpPr>
          <p:cNvPr id="3" name="Content Placeholder 2"/>
          <p:cNvSpPr>
            <a:spLocks noGrp="1"/>
          </p:cNvSpPr>
          <p:nvPr>
            <p:ph idx="1"/>
          </p:nvPr>
        </p:nvSpPr>
        <p:spPr>
          <a:xfrm>
            <a:off x="457200" y="990601"/>
            <a:ext cx="8229600" cy="5334000"/>
          </a:xfrm>
        </p:spPr>
        <p:txBody>
          <a:bodyPr/>
          <a:lstStyle/>
          <a:p>
            <a:r>
              <a:rPr lang="en-US" dirty="0" smtClean="0"/>
              <a:t>Digital Audio: Digital audio workstations, sound recording, pulse-code modulation </a:t>
            </a:r>
          </a:p>
          <a:p>
            <a:pPr>
              <a:buNone/>
            </a:pPr>
            <a:endParaRPr lang="en-US" dirty="0" smtClean="0"/>
          </a:p>
          <a:p>
            <a:r>
              <a:rPr lang="en-US" dirty="0" smtClean="0"/>
              <a:t>Digital signal processing: TV tuner cards, microcontrollers, digital storage oscilloscopes </a:t>
            </a:r>
          </a:p>
          <a:p>
            <a:endParaRPr lang="en-US" dirty="0" smtClean="0"/>
          </a:p>
          <a:p>
            <a:r>
              <a:rPr lang="en-US" dirty="0" smtClean="0"/>
              <a:t>Scientific instruments: Digital imaging systems, radar systems, temperature sensors </a:t>
            </a:r>
          </a:p>
          <a:p>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09600"/>
          </a:xfrm>
        </p:spPr>
        <p:txBody>
          <a:bodyPr/>
          <a:lstStyle/>
          <a:p>
            <a:pPr algn="ctr"/>
            <a:r>
              <a:rPr lang="en-US" sz="2800" b="1" dirty="0" smtClean="0"/>
              <a:t>Specifications of Analog to digital </a:t>
            </a:r>
            <a:r>
              <a:rPr lang="en-US" sz="2800" b="1" dirty="0" err="1" smtClean="0"/>
              <a:t>Convereter</a:t>
            </a:r>
            <a:endParaRPr lang="en-US" sz="2800" b="1" dirty="0"/>
          </a:p>
        </p:txBody>
      </p:sp>
      <p:sp>
        <p:nvSpPr>
          <p:cNvPr id="3" name="Content Placeholder 2"/>
          <p:cNvSpPr>
            <a:spLocks noGrp="1"/>
          </p:cNvSpPr>
          <p:nvPr>
            <p:ph idx="1"/>
          </p:nvPr>
        </p:nvSpPr>
        <p:spPr>
          <a:xfrm>
            <a:off x="228600" y="609600"/>
            <a:ext cx="8458200" cy="6019800"/>
          </a:xfrm>
        </p:spPr>
        <p:txBody>
          <a:bodyPr/>
          <a:lstStyle/>
          <a:p>
            <a:pPr>
              <a:buNone/>
            </a:pPr>
            <a:r>
              <a:rPr lang="en-US" dirty="0" smtClean="0">
                <a:solidFill>
                  <a:srgbClr val="FF0000"/>
                </a:solidFill>
              </a:rPr>
              <a:t>Resolution:  </a:t>
            </a:r>
            <a:r>
              <a:rPr lang="en-US" dirty="0" smtClean="0"/>
              <a:t>It refers to the finest minimum change n the signal which is accepted for conversion, and it is decided with respect to number of bits.</a:t>
            </a:r>
          </a:p>
          <a:p>
            <a:r>
              <a:rPr lang="en-US" dirty="0" smtClean="0"/>
              <a:t>The resolution of the converter indicates the number of discrete values it can produce over the range of analog values.</a:t>
            </a:r>
          </a:p>
          <a:p>
            <a:r>
              <a:rPr lang="en-US" dirty="0" smtClean="0"/>
              <a:t>Resolution = 1/2</a:t>
            </a:r>
            <a:r>
              <a:rPr lang="en-US" baseline="30000" dirty="0" smtClean="0"/>
              <a:t>n</a:t>
            </a:r>
            <a:r>
              <a:rPr lang="en-US" dirty="0" smtClean="0"/>
              <a:t> , where n is the number of digital output word bits. </a:t>
            </a:r>
          </a:p>
          <a:p>
            <a:r>
              <a:rPr lang="en-US" dirty="0" smtClean="0"/>
              <a:t> </a:t>
            </a:r>
          </a:p>
          <a:p>
            <a:r>
              <a:rPr lang="en-US" dirty="0" smtClean="0"/>
              <a:t>The digital output starts at 0 for the ADC, therefore the maximum full scale  input voltage which will cause the output to be all logic 1</a:t>
            </a:r>
            <a:r>
              <a:rPr lang="en-US" baseline="-25000" dirty="0" smtClean="0"/>
              <a:t>s</a:t>
            </a:r>
            <a:r>
              <a:rPr lang="en-US" dirty="0" smtClean="0"/>
              <a:t> is 1LSB less than full-scale voltage range .</a:t>
            </a:r>
          </a:p>
          <a:p>
            <a:pPr>
              <a:buNone/>
            </a:pPr>
            <a:endParaRPr lang="en-US" baseline="30000" dirty="0" smtClean="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28</a:t>
            </a:fld>
            <a:endParaRPr lang="en-US"/>
          </a:p>
        </p:txBody>
      </p:sp>
      <p:sp>
        <p:nvSpPr>
          <p:cNvPr id="163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38200" y="3962400"/>
            <a:ext cx="2209800" cy="662940"/>
          </a:xfrm>
          <a:prstGeom prst="rect">
            <a:avLst/>
          </a:prstGeom>
          <a:noFill/>
        </p:spPr>
      </p:pic>
      <p:sp>
        <p:nvSpPr>
          <p:cNvPr id="16387" name="Rectangle 3"/>
          <p:cNvSpPr>
            <a:spLocks noChangeArrowheads="1"/>
          </p:cNvSpPr>
          <p:nvPr/>
        </p:nvSpPr>
        <p:spPr bwMode="auto">
          <a:xfrm>
            <a:off x="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8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124200" y="6096000"/>
            <a:ext cx="2514600" cy="446138"/>
          </a:xfrm>
          <a:prstGeom prst="rect">
            <a:avLst/>
          </a:prstGeom>
          <a:noFill/>
        </p:spPr>
      </p:pic>
      <p:sp>
        <p:nvSpPr>
          <p:cNvPr id="16390" name="Rectangle 6"/>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686800" cy="1143000"/>
          </a:xfrm>
        </p:spPr>
        <p:txBody>
          <a:bodyPr/>
          <a:lstStyle/>
          <a:p>
            <a:r>
              <a:rPr lang="en-US" sz="2400" dirty="0"/>
              <a:t>An 8-bit A/D converter accepts an input voltage signal of range 0 to 10 V. (a) What is the minimum value of the input voltage required to generate a change of 1 LSB? (b) What input voltage will generate all 1s at the A/D converter output? (c) What is the digital output for an input voltage of 4.8 V?</a:t>
            </a:r>
          </a:p>
        </p:txBody>
      </p:sp>
      <p:sp>
        <p:nvSpPr>
          <p:cNvPr id="3" name="Content Placeholder 2"/>
          <p:cNvSpPr>
            <a:spLocks noGrp="1"/>
          </p:cNvSpPr>
          <p:nvPr>
            <p:ph idx="1"/>
          </p:nvPr>
        </p:nvSpPr>
        <p:spPr/>
        <p:txBody>
          <a:bodyPr/>
          <a:lstStyle/>
          <a:p>
            <a:r>
              <a:rPr lang="en-US" dirty="0" smtClean="0"/>
              <a:t>Solution:</a:t>
            </a:r>
          </a:p>
          <a:p>
            <a:pPr marL="0" indent="0">
              <a:buNone/>
            </a:pPr>
            <a:r>
              <a:rPr lang="en-US" dirty="0" smtClean="0"/>
              <a:t>(a</a:t>
            </a:r>
            <a:r>
              <a:rPr lang="en-US" dirty="0"/>
              <a:t>) </a:t>
            </a:r>
            <a:endParaRPr lang="en-US" dirty="0" smtClean="0"/>
          </a:p>
          <a:p>
            <a:pPr marL="0" indent="0">
              <a:buNone/>
            </a:pPr>
            <a:r>
              <a:rPr lang="en-US" dirty="0" smtClean="0"/>
              <a:t>(</a:t>
            </a:r>
            <a:r>
              <a:rPr lang="en-US" dirty="0"/>
              <a:t>b) </a:t>
            </a:r>
            <a:endParaRPr lang="en-US" dirty="0" smtClean="0"/>
          </a:p>
          <a:p>
            <a:pPr marL="0" indent="0">
              <a:buNone/>
            </a:pPr>
            <a:r>
              <a:rPr lang="en-US" dirty="0" smtClean="0"/>
              <a:t>                    </a:t>
            </a:r>
            <a:r>
              <a:rPr lang="en-US" dirty="0" err="1" smtClean="0"/>
              <a:t>viFS</a:t>
            </a:r>
            <a:r>
              <a:rPr lang="en-US" dirty="0" smtClean="0"/>
              <a:t> </a:t>
            </a:r>
            <a:r>
              <a:rPr lang="en-US" dirty="0"/>
              <a:t>= 10V – 39.1 mV = 9.961 V. </a:t>
            </a:r>
            <a:endParaRPr lang="en-US" dirty="0" smtClean="0"/>
          </a:p>
          <a:p>
            <a:pPr marL="0" indent="0">
              <a:buNone/>
            </a:pPr>
            <a:r>
              <a:rPr lang="en-US" dirty="0" smtClean="0"/>
              <a:t>(</a:t>
            </a:r>
            <a:r>
              <a:rPr lang="en-US" dirty="0"/>
              <a:t>c) The digital output for an applied input voltage of 4.8V is given by </a:t>
            </a:r>
            <a:endParaRPr lang="en-US" dirty="0" smtClean="0"/>
          </a:p>
          <a:p>
            <a:pPr marL="0" indent="0">
              <a:buNone/>
            </a:pPr>
            <a:endParaRPr lang="en-US" dirty="0"/>
          </a:p>
          <a:p>
            <a:pPr marL="0" indent="0">
              <a:buNone/>
            </a:pPr>
            <a:r>
              <a:rPr lang="en-US" dirty="0" smtClean="0"/>
              <a:t>Converting </a:t>
            </a:r>
            <a:r>
              <a:rPr lang="en-US" dirty="0"/>
              <a:t>this to binary gives the digital output for an 8-bit A/D converter to be </a:t>
            </a:r>
            <a:r>
              <a:rPr lang="en-US" sz="3200" dirty="0"/>
              <a:t>01111011</a:t>
            </a:r>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29</a:t>
            </a:fld>
            <a:endParaRPr lang="en-US"/>
          </a:p>
        </p:txBody>
      </p:sp>
      <p:pic>
        <p:nvPicPr>
          <p:cNvPr id="5" name="Picture 4"/>
          <p:cNvPicPr>
            <a:picLocks noChangeAspect="1"/>
          </p:cNvPicPr>
          <p:nvPr/>
        </p:nvPicPr>
        <p:blipFill>
          <a:blip r:embed="rId2"/>
          <a:stretch>
            <a:fillRect/>
          </a:stretch>
        </p:blipFill>
        <p:spPr>
          <a:xfrm>
            <a:off x="2590800" y="2212149"/>
            <a:ext cx="2362200" cy="550101"/>
          </a:xfrm>
          <a:prstGeom prst="rect">
            <a:avLst/>
          </a:prstGeom>
        </p:spPr>
      </p:pic>
      <p:pic>
        <p:nvPicPr>
          <p:cNvPr id="6"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438400" y="2959818"/>
            <a:ext cx="2514600" cy="446138"/>
          </a:xfrm>
          <a:prstGeom prst="rect">
            <a:avLst/>
          </a:prstGeom>
          <a:noFill/>
        </p:spPr>
      </p:pic>
      <p:pic>
        <p:nvPicPr>
          <p:cNvPr id="7" name="Picture 6"/>
          <p:cNvPicPr>
            <a:picLocks noChangeAspect="1"/>
          </p:cNvPicPr>
          <p:nvPr/>
        </p:nvPicPr>
        <p:blipFill>
          <a:blip r:embed="rId4"/>
          <a:stretch>
            <a:fillRect/>
          </a:stretch>
        </p:blipFill>
        <p:spPr>
          <a:xfrm>
            <a:off x="3204095" y="4430611"/>
            <a:ext cx="2867854" cy="674789"/>
          </a:xfrm>
          <a:prstGeom prst="rect">
            <a:avLst/>
          </a:prstGeom>
        </p:spPr>
      </p:pic>
    </p:spTree>
    <p:extLst>
      <p:ext uri="{BB962C8B-B14F-4D97-AF65-F5344CB8AC3E}">
        <p14:creationId xmlns:p14="http://schemas.microsoft.com/office/powerpoint/2010/main" val="989497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457200"/>
          </a:xfrm>
        </p:spPr>
        <p:txBody>
          <a:bodyPr/>
          <a:lstStyle/>
          <a:p>
            <a:r>
              <a:rPr lang="en-US" sz="4000" dirty="0" smtClean="0"/>
              <a:t>Lesson Plan</a:t>
            </a:r>
            <a:endParaRPr lang="en-US" sz="4000"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3</a:t>
            </a:fld>
            <a:endParaRPr lang="en-US"/>
          </a:p>
        </p:txBody>
      </p:sp>
      <p:graphicFrame>
        <p:nvGraphicFramePr>
          <p:cNvPr id="5" name="Content Placeholder 6"/>
          <p:cNvGraphicFramePr>
            <a:graphicFrameLocks noGrp="1"/>
          </p:cNvGraphicFramePr>
          <p:nvPr>
            <p:ph idx="1"/>
            <p:extLst>
              <p:ext uri="{D42A27DB-BD31-4B8C-83A1-F6EECF244321}">
                <p14:modId xmlns:p14="http://schemas.microsoft.com/office/powerpoint/2010/main" val="727202056"/>
              </p:ext>
            </p:extLst>
          </p:nvPr>
        </p:nvGraphicFramePr>
        <p:xfrm>
          <a:off x="304800" y="914402"/>
          <a:ext cx="8763000" cy="3957574"/>
        </p:xfrm>
        <a:graphic>
          <a:graphicData uri="http://schemas.openxmlformats.org/drawingml/2006/table">
            <a:tbl>
              <a:tblPr firstRow="1" bandRow="1">
                <a:tableStyleId>{5C22544A-7EE6-4342-B048-85BDC9FD1C3A}</a:tableStyleId>
              </a:tblPr>
              <a:tblGrid>
                <a:gridCol w="4419600"/>
                <a:gridCol w="3048000"/>
                <a:gridCol w="1295400"/>
              </a:tblGrid>
              <a:tr h="457198">
                <a:tc>
                  <a:txBody>
                    <a:bodyPr/>
                    <a:lstStyle/>
                    <a:p>
                      <a:pPr algn="ctr" fontAlgn="ctr"/>
                      <a:r>
                        <a:rPr lang="en-US" sz="2000" b="1" i="0" u="none" strike="noStrike" dirty="0">
                          <a:solidFill>
                            <a:srgbClr val="000000"/>
                          </a:solidFill>
                          <a:effectLst/>
                          <a:latin typeface="Times New Roman"/>
                        </a:rPr>
                        <a:t>Topic</a:t>
                      </a:r>
                    </a:p>
                  </a:txBody>
                  <a:tcPr marL="9525" marR="9525" marT="9525" marB="0" anchor="ctr"/>
                </a:tc>
                <a:tc>
                  <a:txBody>
                    <a:bodyPr/>
                    <a:lstStyle/>
                    <a:p>
                      <a:pPr algn="ctr" fontAlgn="ctr"/>
                      <a:r>
                        <a:rPr lang="en-US" sz="2000" b="1" i="0" u="none" strike="noStrike" dirty="0">
                          <a:solidFill>
                            <a:srgbClr val="000000"/>
                          </a:solidFill>
                          <a:effectLst/>
                          <a:latin typeface="Times New Roman"/>
                        </a:rPr>
                        <a:t>Sub points</a:t>
                      </a:r>
                    </a:p>
                  </a:txBody>
                  <a:tcPr marL="9525" marR="9525" marT="9525" marB="0" anchor="ctr"/>
                </a:tc>
                <a:tc>
                  <a:txBody>
                    <a:bodyPr/>
                    <a:lstStyle/>
                    <a:p>
                      <a:pPr algn="ctr" fontAlgn="ctr"/>
                      <a:r>
                        <a:rPr lang="en-US" sz="2000" b="1" i="0" u="none" strike="noStrike" dirty="0">
                          <a:solidFill>
                            <a:srgbClr val="000000"/>
                          </a:solidFill>
                          <a:effectLst/>
                          <a:latin typeface="Times New Roman"/>
                        </a:rPr>
                        <a:t>Book-Page Nos.</a:t>
                      </a:r>
                    </a:p>
                  </a:txBody>
                  <a:tcPr marL="9525" marR="9525" marT="9525" marB="0" anchor="ctr"/>
                </a:tc>
              </a:tr>
              <a:tr h="63347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DAC –specs</a:t>
                      </a:r>
                    </a:p>
                    <a:p>
                      <a:pPr algn="ctr" fontAlgn="ctr"/>
                      <a:endParaRPr lang="en-US" sz="2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r>
                        <a:rPr lang="en-US" dirty="0" smtClean="0"/>
                        <a:t>Definitions</a:t>
                      </a:r>
                      <a:endParaRPr lang="en-US" dirty="0"/>
                    </a:p>
                  </a:txBody>
                  <a:tcPr marL="9525" marR="9525" marT="9525" marB="0" anchor="ctr"/>
                </a:tc>
                <a:tc>
                  <a:txBody>
                    <a:bodyPr/>
                    <a:lstStyle/>
                    <a:p>
                      <a:pPr algn="ctr" fontAlgn="ctr"/>
                      <a:r>
                        <a:rPr lang="en-US" sz="2000" b="0" i="0" u="none" strike="noStrike" dirty="0" err="1" smtClean="0">
                          <a:solidFill>
                            <a:srgbClr val="000000"/>
                          </a:solidFill>
                          <a:effectLst/>
                          <a:latin typeface="Times New Roman" panose="02020603050405020304" pitchFamily="18" charset="0"/>
                        </a:rPr>
                        <a:t>Salivahanan</a:t>
                      </a:r>
                      <a:endParaRPr lang="en-US" sz="2000" b="0" i="0" u="none" strike="noStrike" dirty="0" smtClean="0">
                        <a:solidFill>
                          <a:srgbClr val="000000"/>
                        </a:solidFill>
                        <a:effectLst/>
                        <a:latin typeface="Times New Roman" panose="02020603050405020304" pitchFamily="18" charset="0"/>
                      </a:endParaRPr>
                    </a:p>
                  </a:txBody>
                  <a:tcPr marL="9525" marR="9525" marT="9525" marB="0" anchor="ctr"/>
                </a:tc>
              </a:tr>
              <a:tr h="475147">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Types of DAC ,Advantages &amp; Disadvantages</a:t>
                      </a:r>
                    </a:p>
                    <a:p>
                      <a:pPr algn="ctr" fontAlgn="ctr"/>
                      <a:endParaRPr lang="en-US" sz="2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r>
                        <a:rPr lang="en-US" dirty="0" smtClean="0"/>
                        <a:t>Binary Weighted, R to R</a:t>
                      </a:r>
                      <a:r>
                        <a:rPr lang="en-US" baseline="0" dirty="0" smtClean="0"/>
                        <a:t> Ladder</a:t>
                      </a:r>
                      <a:endParaRPr lang="en-US" dirty="0"/>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2000" b="0" i="0" u="none" strike="noStrike" dirty="0" err="1" smtClean="0">
                          <a:solidFill>
                            <a:srgbClr val="000000"/>
                          </a:solidFill>
                          <a:effectLst/>
                          <a:latin typeface="Times New Roman" panose="02020603050405020304" pitchFamily="18" charset="0"/>
                        </a:rPr>
                        <a:t>Salivahanan</a:t>
                      </a:r>
                      <a:endParaRPr lang="en-US" sz="2000" b="0" i="0" u="none" strike="noStrike" dirty="0" smtClean="0">
                        <a:solidFill>
                          <a:srgbClr val="000000"/>
                        </a:solidFill>
                        <a:effectLst/>
                        <a:latin typeface="Times New Roman" panose="02020603050405020304" pitchFamily="18" charset="0"/>
                      </a:endParaRPr>
                    </a:p>
                    <a:p>
                      <a:pPr algn="ctr" fontAlgn="ctr"/>
                      <a:endParaRPr lang="en-US" sz="1200" b="0" i="0" u="none" strike="noStrike" dirty="0">
                        <a:solidFill>
                          <a:srgbClr val="000000"/>
                        </a:solidFill>
                        <a:effectLst/>
                        <a:latin typeface="Times New Roman" panose="02020603050405020304" pitchFamily="18" charset="0"/>
                      </a:endParaRPr>
                    </a:p>
                  </a:txBody>
                  <a:tcPr marL="9525" marR="9525" marT="9525" marB="0" anchor="ctr"/>
                </a:tc>
              </a:tr>
              <a:tr h="475147">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ADC-specs</a:t>
                      </a:r>
                    </a:p>
                    <a:p>
                      <a:pPr algn="ctr" fontAlgn="ctr"/>
                      <a:endParaRPr lang="en-US" sz="2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Definitions</a:t>
                      </a:r>
                      <a:endParaRPr lang="en-US" dirty="0" smtClean="0"/>
                    </a:p>
                    <a:p>
                      <a:endParaRPr lang="en-US" dirty="0"/>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2000" b="0" i="0" u="none" strike="noStrike" dirty="0" err="1" smtClean="0">
                          <a:solidFill>
                            <a:srgbClr val="000000"/>
                          </a:solidFill>
                          <a:effectLst/>
                          <a:latin typeface="Times New Roman" panose="02020603050405020304" pitchFamily="18" charset="0"/>
                        </a:rPr>
                        <a:t>Salivahanan</a:t>
                      </a:r>
                      <a:endParaRPr lang="en-US" sz="2000" b="0" i="0" u="none" strike="noStrike" dirty="0" smtClean="0">
                        <a:solidFill>
                          <a:srgbClr val="000000"/>
                        </a:solidFill>
                        <a:effectLst/>
                        <a:latin typeface="Times New Roman" panose="02020603050405020304" pitchFamily="18" charset="0"/>
                      </a:endParaRPr>
                    </a:p>
                    <a:p>
                      <a:pPr algn="ctr" fontAlgn="ctr"/>
                      <a:endParaRPr lang="en-US" sz="1200" b="0" i="0" u="none" strike="noStrike" dirty="0">
                        <a:solidFill>
                          <a:srgbClr val="000000"/>
                        </a:solidFill>
                        <a:effectLst/>
                        <a:latin typeface="Times New Roman" panose="02020603050405020304" pitchFamily="18" charset="0"/>
                      </a:endParaRPr>
                    </a:p>
                  </a:txBody>
                  <a:tcPr marL="9525" marR="9525" marT="9525" marB="0" anchor="ctr"/>
                </a:tc>
              </a:tr>
              <a:tr h="93904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Types of  ADC- Advantages &amp; Disadvantages</a:t>
                      </a:r>
                    </a:p>
                    <a:p>
                      <a:pPr algn="ctr" fontAlgn="ctr"/>
                      <a:endParaRPr lang="en-US" sz="2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r>
                        <a:rPr lang="en-US" dirty="0" smtClean="0"/>
                        <a:t>Flash, SAR</a:t>
                      </a:r>
                      <a:endParaRPr lang="en-US" dirty="0"/>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2000" b="0" i="0" u="none" strike="noStrike" dirty="0" err="1" smtClean="0">
                          <a:solidFill>
                            <a:srgbClr val="000000"/>
                          </a:solidFill>
                          <a:effectLst/>
                          <a:latin typeface="Times New Roman" panose="02020603050405020304" pitchFamily="18" charset="0"/>
                        </a:rPr>
                        <a:t>Salivahanan</a:t>
                      </a:r>
                      <a:endParaRPr lang="en-US" sz="2000" b="0" i="0" u="none" strike="noStrike" dirty="0" smtClean="0">
                        <a:solidFill>
                          <a:srgbClr val="000000"/>
                        </a:solidFill>
                        <a:effectLst/>
                        <a:latin typeface="Times New Roman" panose="02020603050405020304" pitchFamily="18" charset="0"/>
                      </a:endParaRPr>
                    </a:p>
                    <a:p>
                      <a:pPr algn="ctr" fontAlgn="ctr"/>
                      <a:endParaRPr lang="en-US" sz="1200" b="0" i="0" u="none" strike="noStrike" dirty="0" smtClean="0">
                        <a:solidFill>
                          <a:srgbClr val="000000"/>
                        </a:solidFill>
                        <a:effectLst/>
                        <a:latin typeface="Times New Roman" panose="02020603050405020304" pitchFamily="18" charset="0"/>
                      </a:endParaRPr>
                    </a:p>
                  </a:txBody>
                  <a:tcPr marL="9525" marR="9525" marT="9525" marB="0" anchor="ctr"/>
                </a:tc>
              </a:tr>
              <a:tr h="46951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Numericals</a:t>
                      </a:r>
                      <a:endParaRPr kumimoji="0" lang="en-US" sz="1800" kern="1200" dirty="0" smtClean="0">
                        <a:solidFill>
                          <a:schemeClr val="dk1"/>
                        </a:solidFill>
                        <a:effectLst/>
                        <a:latin typeface="+mn-lt"/>
                        <a:ea typeface="+mn-ea"/>
                        <a:cs typeface="+mn-cs"/>
                      </a:endParaRPr>
                    </a:p>
                    <a:p>
                      <a:pPr algn="ctr" fontAlgn="ctr"/>
                      <a:endParaRPr lang="en-US" sz="2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endParaRPr lang="en-US" dirty="0"/>
                    </a:p>
                  </a:txBody>
                  <a:tcPr marL="9525" marR="9525" marT="9525" marB="0" anchor="ctr"/>
                </a:tc>
                <a:tc>
                  <a:txBody>
                    <a:bodyPr/>
                    <a:lstStyle/>
                    <a:p>
                      <a:pPr algn="ctr" fontAlgn="ctr"/>
                      <a:endParaRPr lang="en-US" sz="1200" b="0" i="0" u="none" strike="noStrike" dirty="0">
                        <a:solidFill>
                          <a:srgbClr val="000000"/>
                        </a:solidFill>
                        <a:effectLst/>
                        <a:latin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2249619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30</a:t>
            </a:fld>
            <a:endParaRPr lang="en-US"/>
          </a:p>
        </p:txBody>
      </p:sp>
      <p:pic>
        <p:nvPicPr>
          <p:cNvPr id="3074" name="Picture 2"/>
          <p:cNvPicPr>
            <a:picLocks noChangeAspect="1" noChangeArrowheads="1"/>
          </p:cNvPicPr>
          <p:nvPr/>
        </p:nvPicPr>
        <p:blipFill>
          <a:blip r:embed="rId2"/>
          <a:srcRect/>
          <a:stretch>
            <a:fillRect/>
          </a:stretch>
        </p:blipFill>
        <p:spPr bwMode="auto">
          <a:xfrm>
            <a:off x="228600" y="1219200"/>
            <a:ext cx="8629650" cy="5133975"/>
          </a:xfrm>
          <a:prstGeom prst="rect">
            <a:avLst/>
          </a:prstGeom>
          <a:noFill/>
          <a:ln w="9525">
            <a:noFill/>
            <a:miter lim="800000"/>
            <a:headEnd/>
            <a:tailEnd/>
          </a:ln>
          <a:effectLst/>
        </p:spPr>
      </p:pic>
      <p:sp>
        <p:nvSpPr>
          <p:cNvPr id="8" name="Title 1"/>
          <p:cNvSpPr>
            <a:spLocks noGrp="1"/>
          </p:cNvSpPr>
          <p:nvPr>
            <p:ph type="title"/>
          </p:nvPr>
        </p:nvSpPr>
        <p:spPr>
          <a:xfrm>
            <a:off x="0" y="0"/>
            <a:ext cx="8229600" cy="609600"/>
          </a:xfrm>
        </p:spPr>
        <p:txBody>
          <a:bodyPr/>
          <a:lstStyle/>
          <a:p>
            <a:r>
              <a:rPr lang="en-US" sz="4000" b="1" dirty="0" smtClean="0"/>
              <a:t>Specification of ADC Converter </a:t>
            </a:r>
            <a:r>
              <a:rPr lang="en-US" sz="4000" b="1" dirty="0" err="1" smtClean="0"/>
              <a:t>contd</a:t>
            </a:r>
            <a:r>
              <a:rPr lang="en-US" sz="4000" b="1" dirty="0" smtClean="0"/>
              <a:t>…</a:t>
            </a:r>
            <a:endParaRPr lang="en-US" sz="40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6393" y="762000"/>
            <a:ext cx="9026893" cy="2590800"/>
          </a:xfrm>
          <a:prstGeom prst="rect">
            <a:avLst/>
          </a:prstGeom>
        </p:spPr>
      </p:pic>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31</a:t>
            </a:fld>
            <a:endParaRPr lang="en-US"/>
          </a:p>
        </p:txBody>
      </p:sp>
      <p:pic>
        <p:nvPicPr>
          <p:cNvPr id="6" name="Picture 5"/>
          <p:cNvPicPr>
            <a:picLocks noChangeAspect="1"/>
          </p:cNvPicPr>
          <p:nvPr/>
        </p:nvPicPr>
        <p:blipFill>
          <a:blip r:embed="rId3"/>
          <a:stretch>
            <a:fillRect/>
          </a:stretch>
        </p:blipFill>
        <p:spPr>
          <a:xfrm>
            <a:off x="1752600" y="3333466"/>
            <a:ext cx="4724400" cy="3626947"/>
          </a:xfrm>
          <a:prstGeom prst="rect">
            <a:avLst/>
          </a:prstGeom>
        </p:spPr>
      </p:pic>
      <p:sp>
        <p:nvSpPr>
          <p:cNvPr id="7" name="Title 1"/>
          <p:cNvSpPr>
            <a:spLocks noGrp="1"/>
          </p:cNvSpPr>
          <p:nvPr>
            <p:ph type="title"/>
          </p:nvPr>
        </p:nvSpPr>
        <p:spPr>
          <a:xfrm>
            <a:off x="0" y="0"/>
            <a:ext cx="8229600" cy="609600"/>
          </a:xfrm>
        </p:spPr>
        <p:txBody>
          <a:bodyPr/>
          <a:lstStyle/>
          <a:p>
            <a:r>
              <a:rPr lang="en-US" sz="4000" b="1" dirty="0" smtClean="0"/>
              <a:t>Specification of ADC Converter </a:t>
            </a:r>
            <a:r>
              <a:rPr lang="en-US" sz="4000" b="1" dirty="0" err="1" smtClean="0"/>
              <a:t>contd</a:t>
            </a:r>
            <a:r>
              <a:rPr lang="en-US" sz="4000" b="1" dirty="0" smtClean="0"/>
              <a:t>…</a:t>
            </a:r>
            <a:endParaRPr lang="en-US" sz="4000" b="1" dirty="0"/>
          </a:p>
        </p:txBody>
      </p:sp>
      <p:sp>
        <p:nvSpPr>
          <p:cNvPr id="8" name="TextBox 7"/>
          <p:cNvSpPr txBox="1"/>
          <p:nvPr/>
        </p:nvSpPr>
        <p:spPr>
          <a:xfrm>
            <a:off x="140481" y="3557236"/>
            <a:ext cx="2383794" cy="400110"/>
          </a:xfrm>
          <a:prstGeom prst="rect">
            <a:avLst/>
          </a:prstGeom>
          <a:noFill/>
        </p:spPr>
        <p:txBody>
          <a:bodyPr wrap="none" rtlCol="0">
            <a:spAutoFit/>
          </a:bodyPr>
          <a:lstStyle/>
          <a:p>
            <a:r>
              <a:rPr lang="en-US" sz="2000" dirty="0" smtClean="0"/>
              <a:t>Ideal characteristics</a:t>
            </a:r>
            <a:endParaRPr lang="en-US" sz="2000" dirty="0"/>
          </a:p>
        </p:txBody>
      </p:sp>
      <p:cxnSp>
        <p:nvCxnSpPr>
          <p:cNvPr id="10" name="Straight Arrow Connector 9"/>
          <p:cNvCxnSpPr/>
          <p:nvPr/>
        </p:nvCxnSpPr>
        <p:spPr>
          <a:xfrm>
            <a:off x="2057400" y="3918466"/>
            <a:ext cx="2971800" cy="18466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86400" y="4146689"/>
            <a:ext cx="3831883" cy="707886"/>
          </a:xfrm>
          <a:prstGeom prst="rect">
            <a:avLst/>
          </a:prstGeom>
          <a:noFill/>
        </p:spPr>
        <p:txBody>
          <a:bodyPr wrap="none" rtlCol="0">
            <a:spAutoFit/>
          </a:bodyPr>
          <a:lstStyle/>
          <a:p>
            <a:r>
              <a:rPr lang="en-US" sz="2000" dirty="0" smtClean="0"/>
              <a:t>Code </a:t>
            </a:r>
            <a:r>
              <a:rPr lang="en-US" sz="2000" dirty="0" err="1" smtClean="0"/>
              <a:t>centre</a:t>
            </a:r>
            <a:r>
              <a:rPr lang="en-US" sz="2000" dirty="0" smtClean="0"/>
              <a:t> line </a:t>
            </a:r>
          </a:p>
          <a:p>
            <a:r>
              <a:rPr lang="en-US" sz="2000" dirty="0" smtClean="0"/>
              <a:t>(actual input step voltage ranges)</a:t>
            </a:r>
            <a:endParaRPr lang="en-US" sz="2000" dirty="0"/>
          </a:p>
        </p:txBody>
      </p:sp>
      <p:cxnSp>
        <p:nvCxnSpPr>
          <p:cNvPr id="13" name="Straight Arrow Connector 12"/>
          <p:cNvCxnSpPr/>
          <p:nvPr/>
        </p:nvCxnSpPr>
        <p:spPr>
          <a:xfrm flipH="1" flipV="1">
            <a:off x="4800600" y="4464362"/>
            <a:ext cx="990600" cy="7798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5429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28600" y="990600"/>
            <a:ext cx="8878214" cy="3352800"/>
          </a:xfrm>
          <a:prstGeom prst="rect">
            <a:avLst/>
          </a:prstGeom>
        </p:spPr>
      </p:pic>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32</a:t>
            </a:fld>
            <a:endParaRPr lang="en-US"/>
          </a:p>
        </p:txBody>
      </p:sp>
      <p:sp>
        <p:nvSpPr>
          <p:cNvPr id="6" name="TextBox 5"/>
          <p:cNvSpPr txBox="1"/>
          <p:nvPr/>
        </p:nvSpPr>
        <p:spPr>
          <a:xfrm>
            <a:off x="1371600" y="914400"/>
            <a:ext cx="6326284" cy="400110"/>
          </a:xfrm>
          <a:prstGeom prst="rect">
            <a:avLst/>
          </a:prstGeom>
          <a:noFill/>
        </p:spPr>
        <p:txBody>
          <a:bodyPr wrap="none" rtlCol="0">
            <a:spAutoFit/>
          </a:bodyPr>
          <a:lstStyle/>
          <a:p>
            <a:r>
              <a:rPr lang="en-US" sz="2000" dirty="0" smtClean="0"/>
              <a:t>The performance of ADC can be improved using Dither.</a:t>
            </a:r>
            <a:endParaRPr lang="en-US" sz="2000" dirty="0"/>
          </a:p>
        </p:txBody>
      </p:sp>
    </p:spTree>
    <p:extLst>
      <p:ext uri="{BB962C8B-B14F-4D97-AF65-F5344CB8AC3E}">
        <p14:creationId xmlns:p14="http://schemas.microsoft.com/office/powerpoint/2010/main" val="2366120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33</a:t>
            </a:fld>
            <a:endParaRPr lang="en-US"/>
          </a:p>
        </p:txBody>
      </p:sp>
      <p:pic>
        <p:nvPicPr>
          <p:cNvPr id="5" name="Picture 5"/>
          <p:cNvPicPr>
            <a:picLocks noChangeAspect="1" noChangeArrowheads="1"/>
          </p:cNvPicPr>
          <p:nvPr/>
        </p:nvPicPr>
        <p:blipFill>
          <a:blip r:embed="rId2"/>
          <a:srcRect/>
          <a:stretch>
            <a:fillRect/>
          </a:stretch>
        </p:blipFill>
        <p:spPr bwMode="auto">
          <a:xfrm>
            <a:off x="165100" y="381000"/>
            <a:ext cx="89789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Based on operation of conversion</a:t>
            </a:r>
            <a:endParaRPr lang="en-US" dirty="0"/>
          </a:p>
        </p:txBody>
      </p:sp>
      <p:sp>
        <p:nvSpPr>
          <p:cNvPr id="3" name="Content Placeholder 2"/>
          <p:cNvSpPr>
            <a:spLocks noGrp="1"/>
          </p:cNvSpPr>
          <p:nvPr>
            <p:ph idx="1"/>
          </p:nvPr>
        </p:nvSpPr>
        <p:spPr/>
        <p:txBody>
          <a:bodyPr/>
          <a:lstStyle/>
          <a:p>
            <a:r>
              <a:rPr lang="en-US" sz="3200" dirty="0" smtClean="0"/>
              <a:t>Flash type/ Simultaneous (parallel)</a:t>
            </a:r>
          </a:p>
          <a:p>
            <a:r>
              <a:rPr lang="en-US" sz="3200" dirty="0" smtClean="0"/>
              <a:t>Successive approximation</a:t>
            </a:r>
          </a:p>
          <a:p>
            <a:r>
              <a:rPr lang="en-US" sz="3200" dirty="0" smtClean="0"/>
              <a:t>Dual Slope type(Integrator)</a:t>
            </a:r>
          </a:p>
          <a:p>
            <a:r>
              <a:rPr lang="en-US" sz="3200" dirty="0" smtClean="0"/>
              <a:t>Single slope type</a:t>
            </a:r>
          </a:p>
          <a:p>
            <a:r>
              <a:rPr lang="en-US" sz="3200" dirty="0" smtClean="0"/>
              <a:t>Counter type</a:t>
            </a:r>
          </a:p>
          <a:p>
            <a:r>
              <a:rPr lang="en-US" sz="3200" dirty="0" smtClean="0"/>
              <a:t>Tracking or Servo type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34</a:t>
            </a:fld>
            <a:endParaRPr lang="en-US"/>
          </a:p>
        </p:txBody>
      </p:sp>
    </p:spTree>
    <p:extLst>
      <p:ext uri="{BB962C8B-B14F-4D97-AF65-F5344CB8AC3E}">
        <p14:creationId xmlns:p14="http://schemas.microsoft.com/office/powerpoint/2010/main" val="11597267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a:t>Flash ADC</a:t>
            </a:r>
          </a:p>
        </p:txBody>
      </p:sp>
      <p:sp>
        <p:nvSpPr>
          <p:cNvPr id="3" name="Content Placeholder 2"/>
          <p:cNvSpPr>
            <a:spLocks noGrp="1"/>
          </p:cNvSpPr>
          <p:nvPr>
            <p:ph idx="1"/>
          </p:nvPr>
        </p:nvSpPr>
        <p:spPr>
          <a:xfrm>
            <a:off x="533400" y="762000"/>
            <a:ext cx="8382000" cy="3809999"/>
          </a:xfrm>
        </p:spPr>
        <p:txBody>
          <a:bodyPr>
            <a:normAutofit/>
          </a:bodyPr>
          <a:lstStyle/>
          <a:p>
            <a:r>
              <a:rPr lang="en-US" sz="2800" dirty="0"/>
              <a:t>Let’s start design of a 2-bit flash ADC for resolution of 0.25V</a:t>
            </a:r>
          </a:p>
          <a:p>
            <a:r>
              <a:rPr lang="en-US" sz="2800" dirty="0"/>
              <a:t>Number of OP-Amp Required : 2</a:t>
            </a:r>
            <a:r>
              <a:rPr lang="en-US" sz="2800" baseline="30000" dirty="0"/>
              <a:t>n</a:t>
            </a:r>
            <a:r>
              <a:rPr lang="en-US" sz="2800" dirty="0"/>
              <a:t>-1</a:t>
            </a:r>
          </a:p>
          <a:p>
            <a:r>
              <a:rPr lang="en-US" sz="2800" dirty="0"/>
              <a:t>The reference voltage required: </a:t>
            </a:r>
          </a:p>
          <a:p>
            <a:pPr lvl="1">
              <a:buNone/>
            </a:pPr>
            <a:r>
              <a:rPr lang="en-US" sz="2800" dirty="0" err="1"/>
              <a:t>Vref</a:t>
            </a:r>
            <a:r>
              <a:rPr lang="en-US" sz="2800" dirty="0"/>
              <a:t> = Resolution * 2</a:t>
            </a:r>
            <a:r>
              <a:rPr lang="en-US" sz="2800" baseline="30000" dirty="0"/>
              <a:t>n</a:t>
            </a:r>
          </a:p>
          <a:p>
            <a:pPr lvl="2">
              <a:buNone/>
            </a:pPr>
            <a:r>
              <a:rPr lang="en-US" sz="2400" dirty="0"/>
              <a:t>Reference voltage = 0.25*4 = 1V</a:t>
            </a:r>
          </a:p>
          <a:p>
            <a:endParaRPr lang="en-US" dirty="0"/>
          </a:p>
          <a:p>
            <a:endParaRPr lang="en-US" dirty="0"/>
          </a:p>
          <a:p>
            <a:endParaRPr lang="en-US" dirty="0"/>
          </a:p>
        </p:txBody>
      </p:sp>
    </p:spTree>
    <p:extLst>
      <p:ext uri="{BB962C8B-B14F-4D97-AF65-F5344CB8AC3E}">
        <p14:creationId xmlns:p14="http://schemas.microsoft.com/office/powerpoint/2010/main" val="121906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pPr algn="ctr"/>
            <a:r>
              <a:rPr lang="en-US" sz="2800" b="1" dirty="0" smtClean="0"/>
              <a:t>Simultaneous Type (Flash Type) A/D Converter</a:t>
            </a:r>
            <a:endParaRPr lang="en-US" sz="2800" b="1" dirty="0"/>
          </a:p>
        </p:txBody>
      </p:sp>
      <p:pic>
        <p:nvPicPr>
          <p:cNvPr id="4098" name="Picture 2"/>
          <p:cNvPicPr>
            <a:picLocks noChangeAspect="1" noChangeArrowheads="1"/>
          </p:cNvPicPr>
          <p:nvPr/>
        </p:nvPicPr>
        <p:blipFill>
          <a:blip r:embed="rId2"/>
          <a:srcRect/>
          <a:stretch>
            <a:fillRect/>
          </a:stretch>
        </p:blipFill>
        <p:spPr bwMode="auto">
          <a:xfrm>
            <a:off x="533400" y="1019175"/>
            <a:ext cx="8086725" cy="5838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37</a:t>
            </a:fld>
            <a:endParaRPr lang="en-US"/>
          </a:p>
        </p:txBody>
      </p:sp>
      <p:sp>
        <p:nvSpPr>
          <p:cNvPr id="5" name="Rectangle 4"/>
          <p:cNvSpPr/>
          <p:nvPr/>
        </p:nvSpPr>
        <p:spPr>
          <a:xfrm>
            <a:off x="76200" y="1066800"/>
            <a:ext cx="9067800" cy="4524315"/>
          </a:xfrm>
          <a:prstGeom prst="rect">
            <a:avLst/>
          </a:prstGeom>
        </p:spPr>
        <p:txBody>
          <a:bodyPr wrap="square">
            <a:spAutoFit/>
          </a:bodyPr>
          <a:lstStyle/>
          <a:p>
            <a:pPr algn="just">
              <a:buFont typeface="Wingdings" pitchFamily="2" charset="2"/>
              <a:buChar char="§"/>
            </a:pPr>
            <a:r>
              <a:rPr lang="en-US" sz="2400" dirty="0" smtClean="0"/>
              <a:t>Uses the 2^N resistors to form a ladder voltage divider, which divides the reference voltage into </a:t>
            </a:r>
            <a:r>
              <a:rPr lang="en-US" sz="2400" dirty="0"/>
              <a:t>2^N equal </a:t>
            </a:r>
            <a:r>
              <a:rPr lang="en-US" sz="2400" dirty="0" smtClean="0"/>
              <a:t>intervals.</a:t>
            </a:r>
          </a:p>
          <a:p>
            <a:pPr algn="just"/>
            <a:endParaRPr lang="en-US" sz="2400" dirty="0" smtClean="0"/>
          </a:p>
          <a:p>
            <a:pPr algn="just">
              <a:buFont typeface="Wingdings" pitchFamily="2" charset="2"/>
              <a:buChar char="§"/>
            </a:pPr>
            <a:r>
              <a:rPr lang="en-US" sz="2400" dirty="0" smtClean="0"/>
              <a:t> Uses the 2^(N)-1 comparators to determine in which of these </a:t>
            </a:r>
            <a:r>
              <a:rPr lang="en-US" sz="2400" dirty="0"/>
              <a:t>2^N voltage </a:t>
            </a:r>
            <a:r>
              <a:rPr lang="en-US" sz="2400" dirty="0" smtClean="0"/>
              <a:t>intervals the input voltage Vin lies.</a:t>
            </a:r>
          </a:p>
          <a:p>
            <a:pPr algn="just">
              <a:buFont typeface="Wingdings" pitchFamily="2" charset="2"/>
              <a:buChar char="§"/>
            </a:pPr>
            <a:endParaRPr lang="en-US" sz="2400" dirty="0" smtClean="0"/>
          </a:p>
          <a:p>
            <a:pPr algn="just">
              <a:buFont typeface="Wingdings" pitchFamily="2" charset="2"/>
              <a:buChar char="§"/>
            </a:pPr>
            <a:r>
              <a:rPr lang="en-US" sz="2400" dirty="0" smtClean="0"/>
              <a:t>The Combinational logic then translates the information provided by the output of the comparators</a:t>
            </a:r>
          </a:p>
          <a:p>
            <a:pPr algn="just">
              <a:buFont typeface="Wingdings" pitchFamily="2" charset="2"/>
              <a:buChar char="§"/>
            </a:pPr>
            <a:endParaRPr lang="en-US" sz="2400" dirty="0" smtClean="0"/>
          </a:p>
          <a:p>
            <a:pPr algn="just">
              <a:buFont typeface="Wingdings" pitchFamily="2" charset="2"/>
              <a:buChar char="§"/>
            </a:pPr>
            <a:r>
              <a:rPr lang="en-US" sz="2400" dirty="0" smtClean="0"/>
              <a:t>This ADC does not require a clock so the conversion time is essentially set by the settling time of the comparators and the</a:t>
            </a:r>
          </a:p>
          <a:p>
            <a:pPr algn="just"/>
            <a:r>
              <a:rPr lang="en-US" sz="2400" dirty="0" smtClean="0"/>
              <a:t>propagation time of the combinational logic.</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590550"/>
          </a:xfrm>
        </p:spPr>
        <p:txBody>
          <a:bodyPr/>
          <a:lstStyle/>
          <a:p>
            <a:r>
              <a:rPr lang="en-US" sz="4000" b="1" dirty="0" smtClean="0"/>
              <a:t>2-bit Flash type ADC </a:t>
            </a:r>
            <a:endParaRPr lang="en-US" sz="4000" b="1"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38</a:t>
            </a:fld>
            <a:endParaRPr lang="en-US"/>
          </a:p>
        </p:txBody>
      </p:sp>
      <p:pic>
        <p:nvPicPr>
          <p:cNvPr id="5122" name="Picture 2"/>
          <p:cNvPicPr>
            <a:picLocks noChangeAspect="1" noChangeArrowheads="1"/>
          </p:cNvPicPr>
          <p:nvPr/>
        </p:nvPicPr>
        <p:blipFill>
          <a:blip r:embed="rId2"/>
          <a:srcRect/>
          <a:stretch>
            <a:fillRect/>
          </a:stretch>
        </p:blipFill>
        <p:spPr bwMode="auto">
          <a:xfrm>
            <a:off x="0" y="1524000"/>
            <a:ext cx="9407209" cy="2743200"/>
          </a:xfrm>
          <a:prstGeom prst="rect">
            <a:avLst/>
          </a:prstGeom>
          <a:noFill/>
          <a:ln w="9525">
            <a:noFill/>
            <a:miter lim="800000"/>
            <a:headEnd/>
            <a:tailEnd/>
          </a:ln>
          <a:effectLst/>
        </p:spPr>
      </p:pic>
      <p:pic>
        <p:nvPicPr>
          <p:cNvPr id="6" name="Picture 16"/>
          <p:cNvPicPr>
            <a:picLocks noChangeAspect="1" noChangeArrowheads="1"/>
          </p:cNvPicPr>
          <p:nvPr/>
        </p:nvPicPr>
        <p:blipFill>
          <a:blip r:embed="rId3"/>
          <a:srcRect l="28091" t="-2" r="34927" b="-18999"/>
          <a:stretch>
            <a:fillRect/>
          </a:stretch>
        </p:blipFill>
        <p:spPr bwMode="auto">
          <a:xfrm>
            <a:off x="381000" y="4419600"/>
            <a:ext cx="5715000" cy="127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66750"/>
          </a:xfrm>
        </p:spPr>
        <p:txBody>
          <a:bodyPr/>
          <a:lstStyle/>
          <a:p>
            <a:r>
              <a:rPr lang="en-US" sz="4800" b="1" dirty="0" smtClean="0"/>
              <a:t>3-bit Flash type ADC </a:t>
            </a:r>
            <a:endParaRPr lang="en-US" sz="4800" b="1"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39</a:t>
            </a:fld>
            <a:endParaRPr lang="en-US"/>
          </a:p>
        </p:txBody>
      </p:sp>
      <p:pic>
        <p:nvPicPr>
          <p:cNvPr id="6146" name="Picture 2"/>
          <p:cNvPicPr>
            <a:picLocks noChangeAspect="1" noChangeArrowheads="1"/>
          </p:cNvPicPr>
          <p:nvPr/>
        </p:nvPicPr>
        <p:blipFill>
          <a:blip r:embed="rId2"/>
          <a:srcRect/>
          <a:stretch>
            <a:fillRect/>
          </a:stretch>
        </p:blipFill>
        <p:spPr bwMode="auto">
          <a:xfrm>
            <a:off x="2133600" y="803455"/>
            <a:ext cx="5105400" cy="60545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4</a:t>
            </a:fld>
            <a:endParaRPr lang="en-US"/>
          </a:p>
        </p:txBody>
      </p:sp>
    </p:spTree>
    <p:extLst>
      <p:ext uri="{BB962C8B-B14F-4D97-AF65-F5344CB8AC3E}">
        <p14:creationId xmlns:p14="http://schemas.microsoft.com/office/powerpoint/2010/main" val="2800240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40</a:t>
            </a:fld>
            <a:endParaRPr lang="en-US"/>
          </a:p>
        </p:txBody>
      </p:sp>
      <p:pic>
        <p:nvPicPr>
          <p:cNvPr id="7170" name="Picture 2"/>
          <p:cNvPicPr>
            <a:picLocks noChangeAspect="1" noChangeArrowheads="1"/>
          </p:cNvPicPr>
          <p:nvPr/>
        </p:nvPicPr>
        <p:blipFill>
          <a:blip r:embed="rId2"/>
          <a:srcRect/>
          <a:stretch>
            <a:fillRect/>
          </a:stretch>
        </p:blipFill>
        <p:spPr bwMode="auto">
          <a:xfrm>
            <a:off x="152400" y="2286000"/>
            <a:ext cx="8673005" cy="3105150"/>
          </a:xfrm>
          <a:prstGeom prst="rect">
            <a:avLst/>
          </a:prstGeom>
          <a:noFill/>
          <a:ln w="9525">
            <a:noFill/>
            <a:miter lim="800000"/>
            <a:headEnd/>
            <a:tailEnd/>
          </a:ln>
          <a:effectLst/>
        </p:spPr>
      </p:pic>
      <p:sp>
        <p:nvSpPr>
          <p:cNvPr id="5" name="Title 1"/>
          <p:cNvSpPr>
            <a:spLocks noGrp="1"/>
          </p:cNvSpPr>
          <p:nvPr>
            <p:ph type="title"/>
          </p:nvPr>
        </p:nvSpPr>
        <p:spPr>
          <a:xfrm>
            <a:off x="381000" y="304800"/>
            <a:ext cx="8229600" cy="666750"/>
          </a:xfrm>
        </p:spPr>
        <p:txBody>
          <a:bodyPr/>
          <a:lstStyle/>
          <a:p>
            <a:r>
              <a:rPr lang="en-US" sz="4800" b="1" dirty="0" smtClean="0"/>
              <a:t>3-bit Flash type ADC </a:t>
            </a:r>
            <a:endParaRPr lang="en-US" sz="48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41</a:t>
            </a:fld>
            <a:endParaRPr lang="en-US"/>
          </a:p>
        </p:txBody>
      </p:sp>
      <p:pic>
        <p:nvPicPr>
          <p:cNvPr id="8194" name="Picture 2"/>
          <p:cNvPicPr>
            <a:picLocks noChangeAspect="1" noChangeArrowheads="1"/>
          </p:cNvPicPr>
          <p:nvPr/>
        </p:nvPicPr>
        <p:blipFill>
          <a:blip r:embed="rId2"/>
          <a:srcRect/>
          <a:stretch>
            <a:fillRect/>
          </a:stretch>
        </p:blipFill>
        <p:spPr bwMode="auto">
          <a:xfrm>
            <a:off x="1905000" y="1046612"/>
            <a:ext cx="5334000" cy="5958336"/>
          </a:xfrm>
          <a:prstGeom prst="rect">
            <a:avLst/>
          </a:prstGeom>
          <a:noFill/>
          <a:ln w="9525">
            <a:noFill/>
            <a:miter lim="800000"/>
            <a:headEnd/>
            <a:tailEnd/>
          </a:ln>
          <a:effectLst/>
        </p:spPr>
      </p:pic>
      <p:sp>
        <p:nvSpPr>
          <p:cNvPr id="5" name="Title 1"/>
          <p:cNvSpPr>
            <a:spLocks noGrp="1"/>
          </p:cNvSpPr>
          <p:nvPr>
            <p:ph type="title"/>
          </p:nvPr>
        </p:nvSpPr>
        <p:spPr>
          <a:xfrm>
            <a:off x="381000" y="304800"/>
            <a:ext cx="8229600" cy="666750"/>
          </a:xfrm>
        </p:spPr>
        <p:txBody>
          <a:bodyPr/>
          <a:lstStyle/>
          <a:p>
            <a:r>
              <a:rPr lang="en-US" sz="4000" b="1" dirty="0" smtClean="0"/>
              <a:t>Logic Diagram of 3-bit Flash type ADC </a:t>
            </a:r>
            <a:endParaRPr lang="en-US" sz="40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Flash ADC</a:t>
            </a:r>
            <a:endParaRPr lang="en-US" b="1"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42</a:t>
            </a:fld>
            <a:endParaRPr lang="en-US"/>
          </a:p>
        </p:txBody>
      </p:sp>
      <p:pic>
        <p:nvPicPr>
          <p:cNvPr id="59394" name="Picture 2"/>
          <p:cNvPicPr>
            <a:picLocks noChangeAspect="1" noChangeArrowheads="1"/>
          </p:cNvPicPr>
          <p:nvPr/>
        </p:nvPicPr>
        <p:blipFill>
          <a:blip r:embed="rId2"/>
          <a:srcRect/>
          <a:stretch>
            <a:fillRect/>
          </a:stretch>
        </p:blipFill>
        <p:spPr bwMode="auto">
          <a:xfrm>
            <a:off x="609600" y="2286000"/>
            <a:ext cx="7603656" cy="36728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Flash ADC</a:t>
            </a:r>
          </a:p>
        </p:txBody>
      </p:sp>
      <p:sp>
        <p:nvSpPr>
          <p:cNvPr id="3" name="Content Placeholder 2"/>
          <p:cNvSpPr>
            <a:spLocks noGrp="1"/>
          </p:cNvSpPr>
          <p:nvPr>
            <p:ph idx="1"/>
          </p:nvPr>
        </p:nvSpPr>
        <p:spPr>
          <a:xfrm>
            <a:off x="457200" y="914400"/>
            <a:ext cx="8229600" cy="5562600"/>
          </a:xfrm>
        </p:spPr>
        <p:txBody>
          <a:bodyPr>
            <a:normAutofit lnSpcReduction="10000"/>
          </a:bodyPr>
          <a:lstStyle/>
          <a:p>
            <a:pPr algn="ctr">
              <a:buNone/>
            </a:pPr>
            <a:r>
              <a:rPr lang="en-US" b="1" dirty="0">
                <a:solidFill>
                  <a:srgbClr val="00CC00"/>
                </a:solidFill>
                <a:effectLst>
                  <a:outerShdw blurRad="38100" dist="38100" dir="2700000" algn="tl">
                    <a:srgbClr val="C0C0C0"/>
                  </a:outerShdw>
                </a:effectLst>
                <a:latin typeface="Arial" pitchFamily="34" charset="0"/>
              </a:rPr>
              <a:t>Advantages</a:t>
            </a:r>
          </a:p>
          <a:p>
            <a:endParaRPr lang="en-CA" dirty="0"/>
          </a:p>
          <a:p>
            <a:r>
              <a:rPr lang="en-CA" dirty="0"/>
              <a:t>Flash ADCs are very fast and can convert data at high frequencies.</a:t>
            </a:r>
          </a:p>
          <a:p>
            <a:endParaRPr lang="en-CA" dirty="0"/>
          </a:p>
          <a:p>
            <a:pPr algn="ctr">
              <a:buNone/>
            </a:pPr>
            <a:r>
              <a:rPr lang="en-US" b="1" dirty="0">
                <a:solidFill>
                  <a:srgbClr val="FF3300"/>
                </a:solidFill>
                <a:effectLst>
                  <a:outerShdw blurRad="38100" dist="38100" dir="2700000" algn="tl">
                    <a:srgbClr val="C0C0C0"/>
                  </a:outerShdw>
                </a:effectLst>
                <a:latin typeface="Arial" pitchFamily="34" charset="0"/>
              </a:rPr>
              <a:t>Disadvantages</a:t>
            </a:r>
          </a:p>
          <a:p>
            <a:endParaRPr lang="en-CA" dirty="0"/>
          </a:p>
          <a:p>
            <a:r>
              <a:rPr lang="en-CA" dirty="0"/>
              <a:t>The major disadvantage to flash ADCs is the complexity of the circuits.  </a:t>
            </a:r>
          </a:p>
          <a:p>
            <a:pPr lvl="2"/>
            <a:r>
              <a:rPr lang="en-CA" dirty="0"/>
              <a:t>an 8-bit Flash ADC requires 255 op amps</a:t>
            </a:r>
          </a:p>
          <a:p>
            <a:pPr lvl="2"/>
            <a:r>
              <a:rPr lang="en-CA" dirty="0"/>
              <a:t>a 12-bit Flash ADC requires 4095 op amps</a:t>
            </a:r>
          </a:p>
          <a:p>
            <a:pPr lvl="2"/>
            <a:r>
              <a:rPr lang="en-CA" dirty="0"/>
              <a:t>a 16-bit flash ADC requires 65,535 op amp</a:t>
            </a:r>
          </a:p>
          <a:p>
            <a:pPr marL="228600" lvl="2"/>
            <a:r>
              <a:rPr lang="en-CA" sz="2600" dirty="0"/>
              <a:t>High Cost (Major factor over 6 bits)</a:t>
            </a:r>
          </a:p>
          <a:p>
            <a:endParaRPr lang="en-US" dirty="0"/>
          </a:p>
        </p:txBody>
      </p:sp>
    </p:spTree>
    <p:extLst>
      <p:ext uri="{BB962C8B-B14F-4D97-AF65-F5344CB8AC3E}">
        <p14:creationId xmlns:p14="http://schemas.microsoft.com/office/powerpoint/2010/main" val="1399301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44</a:t>
            </a:fld>
            <a:endParaRPr lang="en-US"/>
          </a:p>
        </p:txBody>
      </p:sp>
      <p:sp>
        <p:nvSpPr>
          <p:cNvPr id="6" name="Rectangle 2"/>
          <p:cNvSpPr>
            <a:spLocks noChangeArrowheads="1"/>
          </p:cNvSpPr>
          <p:nvPr/>
        </p:nvSpPr>
        <p:spPr bwMode="auto">
          <a:xfrm>
            <a:off x="228600" y="1219200"/>
            <a:ext cx="8763000" cy="5170646"/>
          </a:xfrm>
          <a:prstGeom prst="rect">
            <a:avLst/>
          </a:prstGeom>
          <a:noFill/>
          <a:ln w="9525">
            <a:noFill/>
            <a:miter lim="800000"/>
            <a:headEnd/>
            <a:tailEnd/>
          </a:ln>
        </p:spPr>
        <p:txBody>
          <a:bodyPr wrap="square">
            <a:spAutoFit/>
          </a:bodyPr>
          <a:lstStyle/>
          <a:p>
            <a:pPr>
              <a:lnSpc>
                <a:spcPct val="150000"/>
              </a:lnSpc>
              <a:spcBef>
                <a:spcPts val="1800"/>
              </a:spcBef>
            </a:pPr>
            <a:r>
              <a:rPr lang="en-US" altLang="en-US" sz="2400" b="1" dirty="0">
                <a:solidFill>
                  <a:srgbClr val="8A0000"/>
                </a:solidFill>
              </a:rPr>
              <a:t>Advantages</a:t>
            </a:r>
            <a:endParaRPr lang="en-US" altLang="en-US" b="1" dirty="0">
              <a:solidFill>
                <a:srgbClr val="8A0000"/>
              </a:solidFill>
            </a:endParaRPr>
          </a:p>
          <a:p>
            <a:pPr algn="just">
              <a:lnSpc>
                <a:spcPct val="150000"/>
              </a:lnSpc>
              <a:spcBef>
                <a:spcPts val="1800"/>
              </a:spcBef>
            </a:pPr>
            <a:r>
              <a:rPr lang="en-US" altLang="en-US" b="1" dirty="0">
                <a:solidFill>
                  <a:srgbClr val="002060"/>
                </a:solidFill>
              </a:rPr>
              <a:t>(</a:t>
            </a:r>
            <a:r>
              <a:rPr lang="en-US" altLang="en-US" b="1" dirty="0" err="1">
                <a:solidFill>
                  <a:srgbClr val="002060"/>
                </a:solidFill>
              </a:rPr>
              <a:t>i</a:t>
            </a:r>
            <a:r>
              <a:rPr lang="en-US" altLang="en-US" b="1" dirty="0">
                <a:solidFill>
                  <a:srgbClr val="002060"/>
                </a:solidFill>
              </a:rPr>
              <a:t>) Fastest because A/D conversion is performed simultaneously through a set of comparators. Hence, it is also called flash type A/D converter. Typical conversion time is 100ns or less. </a:t>
            </a:r>
          </a:p>
          <a:p>
            <a:pPr>
              <a:lnSpc>
                <a:spcPct val="150000"/>
              </a:lnSpc>
              <a:spcBef>
                <a:spcPts val="1800"/>
              </a:spcBef>
            </a:pPr>
            <a:r>
              <a:rPr lang="en-US" altLang="en-US" b="1" dirty="0">
                <a:solidFill>
                  <a:srgbClr val="002060"/>
                </a:solidFill>
              </a:rPr>
              <a:t>(ii) The construction is simple and easier to design.</a:t>
            </a:r>
          </a:p>
          <a:p>
            <a:pPr>
              <a:lnSpc>
                <a:spcPct val="150000"/>
              </a:lnSpc>
              <a:spcBef>
                <a:spcPts val="1800"/>
              </a:spcBef>
            </a:pPr>
            <a:r>
              <a:rPr lang="en-US" altLang="en-US" sz="2400" b="1" dirty="0">
                <a:solidFill>
                  <a:srgbClr val="8A0000"/>
                </a:solidFill>
              </a:rPr>
              <a:t>Disadvantages</a:t>
            </a:r>
          </a:p>
          <a:p>
            <a:pPr>
              <a:lnSpc>
                <a:spcPct val="150000"/>
              </a:lnSpc>
              <a:spcBef>
                <a:spcPts val="1800"/>
              </a:spcBef>
            </a:pPr>
            <a:r>
              <a:rPr lang="en-US" altLang="en-US" b="1" dirty="0">
                <a:solidFill>
                  <a:srgbClr val="002060"/>
                </a:solidFill>
              </a:rPr>
              <a:t>Not suitable for A/D conversion with more than 3 or 4 digital output bits. Then </a:t>
            </a:r>
            <a:r>
              <a:rPr lang="en-US" dirty="0"/>
              <a:t>2^(N)-1 </a:t>
            </a:r>
            <a:r>
              <a:rPr lang="en-US" altLang="en-US" b="1" dirty="0" smtClean="0">
                <a:solidFill>
                  <a:srgbClr val="002060"/>
                </a:solidFill>
              </a:rPr>
              <a:t>comparators </a:t>
            </a:r>
            <a:r>
              <a:rPr lang="en-US" altLang="en-US" b="1" dirty="0">
                <a:solidFill>
                  <a:srgbClr val="002060"/>
                </a:solidFill>
              </a:rPr>
              <a:t>are required for an n-bit A/D converter and the number of comparators required doubles for each added bit.</a:t>
            </a:r>
          </a:p>
        </p:txBody>
      </p:sp>
      <p:sp>
        <p:nvSpPr>
          <p:cNvPr id="5" name="Title 1"/>
          <p:cNvSpPr>
            <a:spLocks noGrp="1"/>
          </p:cNvSpPr>
          <p:nvPr>
            <p:ph type="title"/>
          </p:nvPr>
        </p:nvSpPr>
        <p:spPr>
          <a:xfrm>
            <a:off x="152400" y="228600"/>
            <a:ext cx="8229600" cy="1143000"/>
          </a:xfrm>
        </p:spPr>
        <p:txBody>
          <a:bodyPr/>
          <a:lstStyle/>
          <a:p>
            <a:r>
              <a:rPr lang="en-US" b="1" dirty="0" smtClean="0"/>
              <a:t>Flash ADC</a:t>
            </a:r>
            <a:endParaRPr lang="en-US"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686800" cy="514350"/>
          </a:xfrm>
        </p:spPr>
        <p:txBody>
          <a:bodyPr/>
          <a:lstStyle/>
          <a:p>
            <a:r>
              <a:rPr lang="en-US" sz="3200" b="1" dirty="0" smtClean="0"/>
              <a:t>Successive Approximation Type A/D Converter</a:t>
            </a:r>
            <a:endParaRPr lang="en-US" sz="3200" b="1"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45</a:t>
            </a:fld>
            <a:endParaRPr lang="en-US"/>
          </a:p>
        </p:txBody>
      </p:sp>
      <p:pic>
        <p:nvPicPr>
          <p:cNvPr id="10242" name="Picture 2"/>
          <p:cNvPicPr>
            <a:picLocks noChangeAspect="1" noChangeArrowheads="1"/>
          </p:cNvPicPr>
          <p:nvPr/>
        </p:nvPicPr>
        <p:blipFill>
          <a:blip r:embed="rId2"/>
          <a:srcRect/>
          <a:stretch>
            <a:fillRect/>
          </a:stretch>
        </p:blipFill>
        <p:spPr bwMode="auto">
          <a:xfrm>
            <a:off x="1800225" y="814388"/>
            <a:ext cx="5543550" cy="5229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46</a:t>
            </a:fld>
            <a:endParaRPr lang="en-US"/>
          </a:p>
        </p:txBody>
      </p:sp>
      <p:pic>
        <p:nvPicPr>
          <p:cNvPr id="5" name="Picture 1"/>
          <p:cNvPicPr>
            <a:picLocks noChangeAspect="1" noChangeArrowheads="1"/>
          </p:cNvPicPr>
          <p:nvPr/>
        </p:nvPicPr>
        <p:blipFill>
          <a:blip r:embed="rId2"/>
          <a:srcRect/>
          <a:stretch>
            <a:fillRect/>
          </a:stretch>
        </p:blipFill>
        <p:spPr bwMode="auto">
          <a:xfrm>
            <a:off x="1600200" y="1012436"/>
            <a:ext cx="4722029" cy="3383280"/>
          </a:xfrm>
          <a:prstGeom prst="rect">
            <a:avLst/>
          </a:prstGeom>
          <a:noFill/>
          <a:ln w="9525">
            <a:noFill/>
            <a:miter lim="800000"/>
            <a:headEnd/>
            <a:tailEnd/>
          </a:ln>
        </p:spPr>
      </p:pic>
      <p:sp>
        <p:nvSpPr>
          <p:cNvPr id="6" name="Title 1"/>
          <p:cNvSpPr>
            <a:spLocks noGrp="1"/>
          </p:cNvSpPr>
          <p:nvPr>
            <p:ph type="title"/>
          </p:nvPr>
        </p:nvSpPr>
        <p:spPr>
          <a:xfrm>
            <a:off x="0" y="228600"/>
            <a:ext cx="8686800" cy="514350"/>
          </a:xfrm>
        </p:spPr>
        <p:txBody>
          <a:bodyPr/>
          <a:lstStyle/>
          <a:p>
            <a:r>
              <a:rPr lang="en-US" sz="3200" b="1" dirty="0" smtClean="0"/>
              <a:t>Successive Approximation Type A/D Converter</a:t>
            </a:r>
            <a:endParaRPr lang="en-US" sz="3200" b="1" dirty="0"/>
          </a:p>
        </p:txBody>
      </p:sp>
      <p:sp>
        <p:nvSpPr>
          <p:cNvPr id="3" name="TextBox 2"/>
          <p:cNvSpPr txBox="1"/>
          <p:nvPr/>
        </p:nvSpPr>
        <p:spPr>
          <a:xfrm>
            <a:off x="304800" y="4419600"/>
            <a:ext cx="8077200" cy="2954655"/>
          </a:xfrm>
          <a:prstGeom prst="rect">
            <a:avLst/>
          </a:prstGeom>
          <a:noFill/>
        </p:spPr>
        <p:txBody>
          <a:bodyPr wrap="square" rtlCol="0">
            <a:spAutoFit/>
          </a:bodyPr>
          <a:lstStyle/>
          <a:p>
            <a:pPr marL="342900" indent="-342900">
              <a:buFont typeface="Arial" panose="020B0604020202020204" pitchFamily="34" charset="0"/>
              <a:buChar char="•"/>
            </a:pPr>
            <a:r>
              <a:rPr lang="en-US" sz="2400" dirty="0"/>
              <a:t>Uses a n-bit DAC to compare DAC and </a:t>
            </a:r>
            <a:r>
              <a:rPr lang="en-US" sz="2400" dirty="0" smtClean="0"/>
              <a:t>original analog </a:t>
            </a:r>
            <a:r>
              <a:rPr lang="en-US" sz="2400" dirty="0"/>
              <a:t>results</a:t>
            </a:r>
            <a:r>
              <a:rPr lang="en-US" sz="2400" dirty="0" smtClean="0"/>
              <a:t>.</a:t>
            </a:r>
          </a:p>
          <a:p>
            <a:r>
              <a:rPr lang="en-US" sz="2400" dirty="0" smtClean="0"/>
              <a:t>•</a:t>
            </a:r>
            <a:r>
              <a:rPr lang="en-US" sz="2400" dirty="0"/>
              <a:t>Uses Successive Approximation Register (SAR</a:t>
            </a:r>
            <a:r>
              <a:rPr lang="en-US" sz="2400" dirty="0" smtClean="0"/>
              <a:t>)  </a:t>
            </a:r>
            <a:r>
              <a:rPr lang="en-US" sz="2400" dirty="0"/>
              <a:t>supplies an approximate digital code to </a:t>
            </a:r>
            <a:r>
              <a:rPr lang="en-US" sz="2400" dirty="0" smtClean="0"/>
              <a:t>DAC  </a:t>
            </a:r>
            <a:r>
              <a:rPr lang="en-US" sz="2400" dirty="0"/>
              <a:t>of Vin</a:t>
            </a:r>
            <a:r>
              <a:rPr lang="en-US" sz="2400" dirty="0" smtClean="0"/>
              <a:t>.</a:t>
            </a:r>
          </a:p>
          <a:p>
            <a:r>
              <a:rPr lang="en-US" sz="2400" dirty="0" smtClean="0"/>
              <a:t>•</a:t>
            </a:r>
            <a:r>
              <a:rPr lang="en-US" sz="2400" dirty="0"/>
              <a:t>Comparison changes digital output to bring it </a:t>
            </a:r>
            <a:r>
              <a:rPr lang="en-US" sz="2400" dirty="0" smtClean="0"/>
              <a:t>closer </a:t>
            </a:r>
            <a:r>
              <a:rPr lang="en-US" sz="2400" dirty="0"/>
              <a:t>to the input value</a:t>
            </a:r>
            <a:r>
              <a:rPr lang="en-US" sz="2400" dirty="0" smtClean="0"/>
              <a:t>.</a:t>
            </a:r>
          </a:p>
          <a:p>
            <a:r>
              <a:rPr lang="en-US" sz="2400" dirty="0" smtClean="0"/>
              <a:t>•</a:t>
            </a:r>
            <a:r>
              <a:rPr lang="en-US" sz="2400" dirty="0"/>
              <a:t>Uses Closed-Loop Feedback Conversion</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47</a:t>
            </a:fld>
            <a:endParaRPr lang="en-US"/>
          </a:p>
        </p:txBody>
      </p:sp>
      <p:pic>
        <p:nvPicPr>
          <p:cNvPr id="60418" name="Picture 2"/>
          <p:cNvPicPr>
            <a:picLocks noChangeAspect="1" noChangeArrowheads="1"/>
          </p:cNvPicPr>
          <p:nvPr/>
        </p:nvPicPr>
        <p:blipFill>
          <a:blip r:embed="rId2"/>
          <a:srcRect/>
          <a:stretch>
            <a:fillRect/>
          </a:stretch>
        </p:blipFill>
        <p:spPr bwMode="auto">
          <a:xfrm>
            <a:off x="1524000" y="851795"/>
            <a:ext cx="6477000" cy="6006205"/>
          </a:xfrm>
          <a:prstGeom prst="rect">
            <a:avLst/>
          </a:prstGeom>
          <a:noFill/>
          <a:ln w="9525">
            <a:noFill/>
            <a:miter lim="800000"/>
            <a:headEnd/>
            <a:tailEnd/>
          </a:ln>
          <a:effectLst/>
        </p:spPr>
      </p:pic>
      <p:sp>
        <p:nvSpPr>
          <p:cNvPr id="5" name="Title 1"/>
          <p:cNvSpPr>
            <a:spLocks noGrp="1"/>
          </p:cNvSpPr>
          <p:nvPr>
            <p:ph type="title"/>
          </p:nvPr>
        </p:nvSpPr>
        <p:spPr>
          <a:xfrm>
            <a:off x="228600" y="457200"/>
            <a:ext cx="8686800" cy="514350"/>
          </a:xfrm>
        </p:spPr>
        <p:txBody>
          <a:bodyPr/>
          <a:lstStyle/>
          <a:p>
            <a:r>
              <a:rPr lang="en-US" sz="3200" b="1" dirty="0" smtClean="0"/>
              <a:t>Working of Successive Approximation Type A/D Converter</a:t>
            </a:r>
            <a:endParaRPr lang="en-US" sz="32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a:solidFill>
                  <a:schemeClr val="tx2"/>
                </a:solidFill>
                <a:effectLst>
                  <a:outerShdw blurRad="38100" dist="38100" dir="2700000" algn="tl">
                    <a:srgbClr val="C0C0C0"/>
                  </a:outerShdw>
                </a:effectLst>
                <a:latin typeface="Arial" pitchFamily="34" charset="0"/>
              </a:rPr>
              <a:t>Successive Approximation</a:t>
            </a:r>
            <a:endParaRPr lang="en-US" dirty="0"/>
          </a:p>
        </p:txBody>
      </p:sp>
      <p:pic>
        <p:nvPicPr>
          <p:cNvPr id="113666" name="Picture 2"/>
          <p:cNvPicPr>
            <a:picLocks noChangeAspect="1" noChangeArrowheads="1"/>
          </p:cNvPicPr>
          <p:nvPr/>
        </p:nvPicPr>
        <p:blipFill>
          <a:blip r:embed="rId2"/>
          <a:srcRect/>
          <a:stretch>
            <a:fillRect/>
          </a:stretch>
        </p:blipFill>
        <p:spPr bwMode="auto">
          <a:xfrm>
            <a:off x="685800" y="762001"/>
            <a:ext cx="8077200" cy="5791200"/>
          </a:xfrm>
          <a:prstGeom prst="rect">
            <a:avLst/>
          </a:prstGeom>
          <a:noFill/>
          <a:ln w="9525">
            <a:noFill/>
            <a:miter lim="800000"/>
            <a:headEnd/>
            <a:tailEnd/>
          </a:ln>
          <a:effectLst/>
        </p:spPr>
      </p:pic>
    </p:spTree>
    <p:extLst>
      <p:ext uri="{BB962C8B-B14F-4D97-AF65-F5344CB8AC3E}">
        <p14:creationId xmlns:p14="http://schemas.microsoft.com/office/powerpoint/2010/main" val="18827594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b="1" dirty="0">
                <a:solidFill>
                  <a:srgbClr val="FFFF00"/>
                </a:solidFill>
                <a:effectLst>
                  <a:outerShdw blurRad="38100" dist="38100" dir="2700000" algn="tl">
                    <a:srgbClr val="C0C0C0"/>
                  </a:outerShdw>
                </a:effectLst>
                <a:latin typeface="Arial" pitchFamily="34" charset="0"/>
              </a:rPr>
              <a:t>Successive Approximation ADC</a:t>
            </a:r>
            <a:endParaRPr lang="en-US" dirty="0">
              <a:solidFill>
                <a:srgbClr val="FFFF00"/>
              </a:solidFill>
            </a:endParaRPr>
          </a:p>
        </p:txBody>
      </p:sp>
      <p:graphicFrame>
        <p:nvGraphicFramePr>
          <p:cNvPr id="4" name="Content Placeholder 3"/>
          <p:cNvGraphicFramePr>
            <a:graphicFrameLocks noGrp="1"/>
          </p:cNvGraphicFramePr>
          <p:nvPr>
            <p:ph idx="1"/>
            <p:extLst/>
          </p:nvPr>
        </p:nvGraphicFramePr>
        <p:xfrm>
          <a:off x="457200" y="1143000"/>
          <a:ext cx="8229599" cy="3276598"/>
        </p:xfrm>
        <a:graphic>
          <a:graphicData uri="http://schemas.openxmlformats.org/drawingml/2006/table">
            <a:tbl>
              <a:tblPr firstRow="1" bandRow="1">
                <a:tableStyleId>{5C22544A-7EE6-4342-B048-85BDC9FD1C3A}</a:tableStyleId>
              </a:tblPr>
              <a:tblGrid>
                <a:gridCol w="679616">
                  <a:extLst>
                    <a:ext uri="{9D8B030D-6E8A-4147-A177-3AD203B41FA5}">
                      <a16:colId xmlns:a16="http://schemas.microsoft.com/office/drawing/2014/main" xmlns="" val="20000"/>
                    </a:ext>
                  </a:extLst>
                </a:gridCol>
                <a:gridCol w="564393">
                  <a:extLst>
                    <a:ext uri="{9D8B030D-6E8A-4147-A177-3AD203B41FA5}">
                      <a16:colId xmlns:a16="http://schemas.microsoft.com/office/drawing/2014/main" xmlns="" val="20001"/>
                    </a:ext>
                  </a:extLst>
                </a:gridCol>
                <a:gridCol w="669851">
                  <a:extLst>
                    <a:ext uri="{9D8B030D-6E8A-4147-A177-3AD203B41FA5}">
                      <a16:colId xmlns:a16="http://schemas.microsoft.com/office/drawing/2014/main" xmlns="" val="20002"/>
                    </a:ext>
                  </a:extLst>
                </a:gridCol>
                <a:gridCol w="765545">
                  <a:extLst>
                    <a:ext uri="{9D8B030D-6E8A-4147-A177-3AD203B41FA5}">
                      <a16:colId xmlns:a16="http://schemas.microsoft.com/office/drawing/2014/main" xmlns="" val="20003"/>
                    </a:ext>
                  </a:extLst>
                </a:gridCol>
                <a:gridCol w="669851">
                  <a:extLst>
                    <a:ext uri="{9D8B030D-6E8A-4147-A177-3AD203B41FA5}">
                      <a16:colId xmlns:a16="http://schemas.microsoft.com/office/drawing/2014/main" xmlns="" val="20004"/>
                    </a:ext>
                  </a:extLst>
                </a:gridCol>
                <a:gridCol w="1626782">
                  <a:extLst>
                    <a:ext uri="{9D8B030D-6E8A-4147-A177-3AD203B41FA5}">
                      <a16:colId xmlns:a16="http://schemas.microsoft.com/office/drawing/2014/main" xmlns="" val="20005"/>
                    </a:ext>
                  </a:extLst>
                </a:gridCol>
                <a:gridCol w="1866012">
                  <a:extLst>
                    <a:ext uri="{9D8B030D-6E8A-4147-A177-3AD203B41FA5}">
                      <a16:colId xmlns:a16="http://schemas.microsoft.com/office/drawing/2014/main" xmlns="" val="20006"/>
                    </a:ext>
                  </a:extLst>
                </a:gridCol>
                <a:gridCol w="1387549">
                  <a:extLst>
                    <a:ext uri="{9D8B030D-6E8A-4147-A177-3AD203B41FA5}">
                      <a16:colId xmlns:a16="http://schemas.microsoft.com/office/drawing/2014/main" xmlns="" val="20007"/>
                    </a:ext>
                  </a:extLst>
                </a:gridCol>
              </a:tblGrid>
              <a:tr h="840838">
                <a:tc>
                  <a:txBody>
                    <a:bodyPr/>
                    <a:lstStyle/>
                    <a:p>
                      <a:pPr algn="ctr"/>
                      <a:r>
                        <a:rPr lang="en-US" dirty="0"/>
                        <a:t>SET</a:t>
                      </a:r>
                    </a:p>
                  </a:txBody>
                  <a:tcPr>
                    <a:solidFill>
                      <a:schemeClr val="bg1">
                        <a:lumMod val="75000"/>
                      </a:schemeClr>
                    </a:solidFill>
                  </a:tcPr>
                </a:tc>
                <a:tc>
                  <a:txBody>
                    <a:bodyPr/>
                    <a:lstStyle/>
                    <a:p>
                      <a:pPr algn="ctr"/>
                      <a:r>
                        <a:rPr lang="en-US" dirty="0"/>
                        <a:t>D3</a:t>
                      </a:r>
                    </a:p>
                  </a:txBody>
                  <a:tcPr>
                    <a:solidFill>
                      <a:schemeClr val="bg1">
                        <a:lumMod val="75000"/>
                      </a:schemeClr>
                    </a:solidFill>
                  </a:tcPr>
                </a:tc>
                <a:tc>
                  <a:txBody>
                    <a:bodyPr/>
                    <a:lstStyle/>
                    <a:p>
                      <a:pPr algn="ctr"/>
                      <a:r>
                        <a:rPr lang="en-US" dirty="0"/>
                        <a:t>D2</a:t>
                      </a:r>
                    </a:p>
                  </a:txBody>
                  <a:tcPr>
                    <a:solidFill>
                      <a:schemeClr val="bg1">
                        <a:lumMod val="75000"/>
                      </a:schemeClr>
                    </a:solidFill>
                  </a:tcPr>
                </a:tc>
                <a:tc>
                  <a:txBody>
                    <a:bodyPr/>
                    <a:lstStyle/>
                    <a:p>
                      <a:pPr algn="ctr"/>
                      <a:r>
                        <a:rPr lang="en-US" dirty="0"/>
                        <a:t>D1</a:t>
                      </a:r>
                    </a:p>
                  </a:txBody>
                  <a:tcPr>
                    <a:solidFill>
                      <a:schemeClr val="bg1">
                        <a:lumMod val="75000"/>
                      </a:schemeClr>
                    </a:solidFill>
                  </a:tcPr>
                </a:tc>
                <a:tc>
                  <a:txBody>
                    <a:bodyPr/>
                    <a:lstStyle/>
                    <a:p>
                      <a:pPr algn="ctr"/>
                      <a:r>
                        <a:rPr lang="en-US" dirty="0"/>
                        <a:t>D0</a:t>
                      </a:r>
                    </a:p>
                  </a:txBody>
                  <a:tcPr>
                    <a:solidFill>
                      <a:schemeClr val="bg1">
                        <a:lumMod val="75000"/>
                      </a:schemeClr>
                    </a:solidFill>
                  </a:tcPr>
                </a:tc>
                <a:tc>
                  <a:txBody>
                    <a:bodyPr/>
                    <a:lstStyle/>
                    <a:p>
                      <a:pPr algn="ctr"/>
                      <a:r>
                        <a:rPr lang="en-US" dirty="0"/>
                        <a:t>Voltage</a:t>
                      </a:r>
                    </a:p>
                  </a:txBody>
                  <a:tcPr>
                    <a:solidFill>
                      <a:schemeClr val="bg1">
                        <a:lumMod val="75000"/>
                      </a:schemeClr>
                    </a:solidFill>
                  </a:tcPr>
                </a:tc>
                <a:tc>
                  <a:txBody>
                    <a:bodyPr/>
                    <a:lstStyle/>
                    <a:p>
                      <a:pPr algn="ctr"/>
                      <a:r>
                        <a:rPr lang="en-US" dirty="0"/>
                        <a:t>Compare</a:t>
                      </a:r>
                    </a:p>
                  </a:txBody>
                  <a:tcPr>
                    <a:solidFill>
                      <a:schemeClr val="bg1">
                        <a:lumMod val="75000"/>
                      </a:schemeClr>
                    </a:solidFill>
                  </a:tcPr>
                </a:tc>
                <a:tc>
                  <a:txBody>
                    <a:bodyPr/>
                    <a:lstStyle/>
                    <a:p>
                      <a:pPr algn="ctr"/>
                      <a:r>
                        <a:rPr lang="en-US" dirty="0"/>
                        <a:t>Bit</a:t>
                      </a:r>
                      <a:r>
                        <a:rPr lang="en-US" baseline="0" dirty="0"/>
                        <a:t> Set/Reset</a:t>
                      </a:r>
                      <a:endParaRPr lang="en-US" dirty="0"/>
                    </a:p>
                  </a:txBody>
                  <a:tcPr>
                    <a:solidFill>
                      <a:schemeClr val="bg1">
                        <a:lumMod val="75000"/>
                      </a:schemeClr>
                    </a:solidFill>
                  </a:tcPr>
                </a:tc>
                <a:extLst>
                  <a:ext uri="{0D108BD9-81ED-4DB2-BD59-A6C34878D82A}">
                    <a16:rowId xmlns:a16="http://schemas.microsoft.com/office/drawing/2014/main" xmlns="" val="10000"/>
                  </a:ext>
                </a:extLst>
              </a:tr>
              <a:tr h="487152">
                <a:tc>
                  <a:txBody>
                    <a:bodyPr/>
                    <a:lstStyle/>
                    <a:p>
                      <a:pPr algn="ctr"/>
                      <a:endParaRPr lang="en-US" sz="1100" dirty="0"/>
                    </a:p>
                  </a:txBody>
                  <a:tcPr/>
                </a:tc>
                <a:tc>
                  <a:txBody>
                    <a:bodyPr/>
                    <a:lstStyle/>
                    <a:p>
                      <a:pPr algn="ctr"/>
                      <a:r>
                        <a:rPr lang="en-US" sz="1600" dirty="0">
                          <a:solidFill>
                            <a:srgbClr val="FF0000"/>
                          </a:solidFill>
                        </a:rPr>
                        <a:t>2.5</a:t>
                      </a:r>
                    </a:p>
                  </a:txBody>
                  <a:tcPr/>
                </a:tc>
                <a:tc>
                  <a:txBody>
                    <a:bodyPr/>
                    <a:lstStyle/>
                    <a:p>
                      <a:pPr algn="ctr"/>
                      <a:r>
                        <a:rPr lang="en-US" sz="1600" dirty="0">
                          <a:solidFill>
                            <a:srgbClr val="FF0000"/>
                          </a:solidFill>
                        </a:rPr>
                        <a:t>1.25</a:t>
                      </a:r>
                    </a:p>
                  </a:txBody>
                  <a:tcPr/>
                </a:tc>
                <a:tc>
                  <a:txBody>
                    <a:bodyPr/>
                    <a:lstStyle/>
                    <a:p>
                      <a:pPr algn="ctr"/>
                      <a:r>
                        <a:rPr lang="en-US" sz="1600" dirty="0">
                          <a:solidFill>
                            <a:srgbClr val="FF0000"/>
                          </a:solidFill>
                        </a:rPr>
                        <a:t>0.625</a:t>
                      </a:r>
                    </a:p>
                  </a:txBody>
                  <a:tcPr/>
                </a:tc>
                <a:tc>
                  <a:txBody>
                    <a:bodyPr/>
                    <a:lstStyle/>
                    <a:p>
                      <a:pPr algn="ctr"/>
                      <a:r>
                        <a:rPr lang="en-US" sz="1600" dirty="0">
                          <a:solidFill>
                            <a:srgbClr val="FF0000"/>
                          </a:solidFill>
                        </a:rPr>
                        <a:t>0.312</a:t>
                      </a:r>
                    </a:p>
                  </a:txBody>
                  <a:tcPr/>
                </a:tc>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xmlns="" val="10001"/>
                  </a:ext>
                </a:extLst>
              </a:tr>
              <a:tr h="487152">
                <a:tc>
                  <a:txBody>
                    <a:bodyPr/>
                    <a:lstStyle/>
                    <a:p>
                      <a:pPr algn="ctr"/>
                      <a:r>
                        <a:rPr lang="en-US" dirty="0"/>
                        <a:t>D3</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2.5V</a:t>
                      </a:r>
                    </a:p>
                  </a:txBody>
                  <a:tcPr/>
                </a:tc>
                <a:tc>
                  <a:txBody>
                    <a:bodyPr/>
                    <a:lstStyle/>
                    <a:p>
                      <a:pPr algn="ctr"/>
                      <a:r>
                        <a:rPr lang="en-US" dirty="0"/>
                        <a:t>Vin  &lt;  </a:t>
                      </a:r>
                      <a:r>
                        <a:rPr lang="en-US" dirty="0" err="1"/>
                        <a:t>Vout</a:t>
                      </a:r>
                      <a:endParaRPr lang="en-US" dirty="0"/>
                    </a:p>
                  </a:txBody>
                  <a:tcPr/>
                </a:tc>
                <a:tc>
                  <a:txBody>
                    <a:bodyPr/>
                    <a:lstStyle/>
                    <a:p>
                      <a:pPr algn="ctr"/>
                      <a:r>
                        <a:rPr lang="en-US" dirty="0"/>
                        <a:t>D3</a:t>
                      </a:r>
                      <a:r>
                        <a:rPr lang="en-US" baseline="0" dirty="0"/>
                        <a:t> Reset</a:t>
                      </a:r>
                      <a:endParaRPr lang="en-US" dirty="0"/>
                    </a:p>
                  </a:txBody>
                  <a:tcPr/>
                </a:tc>
                <a:extLst>
                  <a:ext uri="{0D108BD9-81ED-4DB2-BD59-A6C34878D82A}">
                    <a16:rowId xmlns:a16="http://schemas.microsoft.com/office/drawing/2014/main" xmlns="" val="10002"/>
                  </a:ext>
                </a:extLst>
              </a:tr>
              <a:tr h="487152">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Vin  &lt;  </a:t>
                      </a:r>
                      <a:r>
                        <a:rPr lang="en-US" dirty="0" err="1"/>
                        <a:t>Vout</a:t>
                      </a:r>
                      <a:endParaRPr lang="en-US" dirty="0"/>
                    </a:p>
                  </a:txBody>
                  <a:tcPr/>
                </a:tc>
                <a:tc>
                  <a:txBody>
                    <a:bodyPr/>
                    <a:lstStyle/>
                    <a:p>
                      <a:pPr algn="ctr"/>
                      <a:r>
                        <a:rPr lang="en-US" dirty="0"/>
                        <a:t>D2 Reset</a:t>
                      </a:r>
                    </a:p>
                  </a:txBody>
                  <a:tcPr/>
                </a:tc>
                <a:extLst>
                  <a:ext uri="{0D108BD9-81ED-4DB2-BD59-A6C34878D82A}">
                    <a16:rowId xmlns:a16="http://schemas.microsoft.com/office/drawing/2014/main" xmlns="" val="10003"/>
                  </a:ext>
                </a:extLst>
              </a:tr>
              <a:tr h="487152">
                <a:tc>
                  <a:txBody>
                    <a:bodyPr/>
                    <a:lstStyle/>
                    <a:p>
                      <a:pPr algn="ctr"/>
                      <a:r>
                        <a:rPr lang="en-US" dirty="0"/>
                        <a:t>D1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0.625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Vin  &gt; </a:t>
                      </a:r>
                      <a:r>
                        <a:rPr lang="en-US" dirty="0" err="1"/>
                        <a:t>Vout</a:t>
                      </a:r>
                      <a:endParaRPr lang="en-US" dirty="0"/>
                    </a:p>
                  </a:txBody>
                  <a:tcPr/>
                </a:tc>
                <a:tc>
                  <a:txBody>
                    <a:bodyPr/>
                    <a:lstStyle/>
                    <a:p>
                      <a:pPr algn="ctr"/>
                      <a:r>
                        <a:rPr lang="en-US" dirty="0">
                          <a:solidFill>
                            <a:srgbClr val="FF0000"/>
                          </a:solidFill>
                        </a:rPr>
                        <a:t>D1 Set</a:t>
                      </a:r>
                    </a:p>
                  </a:txBody>
                  <a:tcPr/>
                </a:tc>
                <a:extLst>
                  <a:ext uri="{0D108BD9-81ED-4DB2-BD59-A6C34878D82A}">
                    <a16:rowId xmlns:a16="http://schemas.microsoft.com/office/drawing/2014/main" xmlns="" val="10004"/>
                  </a:ext>
                </a:extLst>
              </a:tr>
              <a:tr h="487152">
                <a:tc>
                  <a:txBody>
                    <a:bodyPr/>
                    <a:lstStyle/>
                    <a:p>
                      <a:pPr algn="ctr"/>
                      <a:r>
                        <a:rPr lang="en-US" dirty="0"/>
                        <a:t>D0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solidFill>
                            <a:srgbClr val="FF0000"/>
                          </a:solidFill>
                        </a:rPr>
                        <a:t>1</a:t>
                      </a:r>
                    </a:p>
                  </a:txBody>
                  <a:tcPr/>
                </a:tc>
                <a:tc>
                  <a:txBody>
                    <a:bodyPr/>
                    <a:lstStyle/>
                    <a:p>
                      <a:pPr algn="ctr"/>
                      <a:r>
                        <a:rPr lang="en-US" dirty="0"/>
                        <a:t>1</a:t>
                      </a:r>
                    </a:p>
                  </a:txBody>
                  <a:tcPr/>
                </a:tc>
                <a:tc>
                  <a:txBody>
                    <a:bodyPr/>
                    <a:lstStyle/>
                    <a:p>
                      <a:pPr algn="ctr"/>
                      <a:r>
                        <a:rPr lang="en-US" dirty="0"/>
                        <a:t>0.9375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Vin  &gt; </a:t>
                      </a:r>
                      <a:r>
                        <a:rPr lang="en-US" dirty="0" err="1"/>
                        <a:t>Vout</a:t>
                      </a:r>
                      <a:endParaRPr lang="en-US" dirty="0"/>
                    </a:p>
                  </a:txBody>
                  <a:tcPr/>
                </a:tc>
                <a:tc>
                  <a:txBody>
                    <a:bodyPr/>
                    <a:lstStyle/>
                    <a:p>
                      <a:pPr algn="ctr"/>
                      <a:r>
                        <a:rPr lang="en-US" dirty="0">
                          <a:solidFill>
                            <a:srgbClr val="FF0000"/>
                          </a:solidFill>
                        </a:rPr>
                        <a:t>D0 Set</a:t>
                      </a:r>
                    </a:p>
                  </a:txBody>
                  <a:tcPr/>
                </a:tc>
                <a:extLst>
                  <a:ext uri="{0D108BD9-81ED-4DB2-BD59-A6C34878D82A}">
                    <a16:rowId xmlns:a16="http://schemas.microsoft.com/office/drawing/2014/main" xmlns="" val="10005"/>
                  </a:ext>
                </a:extLst>
              </a:tr>
            </a:tbl>
          </a:graphicData>
        </a:graphic>
      </p:graphicFrame>
      <p:sp>
        <p:nvSpPr>
          <p:cNvPr id="5" name="TextBox 4"/>
          <p:cNvSpPr txBox="1"/>
          <p:nvPr/>
        </p:nvSpPr>
        <p:spPr>
          <a:xfrm>
            <a:off x="1295400" y="609601"/>
            <a:ext cx="1454244" cy="400110"/>
          </a:xfrm>
          <a:prstGeom prst="rect">
            <a:avLst/>
          </a:prstGeom>
          <a:noFill/>
        </p:spPr>
        <p:txBody>
          <a:bodyPr wrap="square" rtlCol="0">
            <a:spAutoFit/>
          </a:bodyPr>
          <a:lstStyle/>
          <a:p>
            <a:r>
              <a:rPr lang="en-US" sz="2000" dirty="0"/>
              <a:t>If Vin = 1V</a:t>
            </a:r>
          </a:p>
        </p:txBody>
      </p:sp>
      <p:sp>
        <p:nvSpPr>
          <p:cNvPr id="6" name="TextBox 5"/>
          <p:cNvSpPr txBox="1"/>
          <p:nvPr/>
        </p:nvSpPr>
        <p:spPr>
          <a:xfrm>
            <a:off x="2362201" y="4876800"/>
            <a:ext cx="4038600" cy="461665"/>
          </a:xfrm>
          <a:prstGeom prst="rect">
            <a:avLst/>
          </a:prstGeom>
          <a:noFill/>
        </p:spPr>
        <p:txBody>
          <a:bodyPr wrap="square" rtlCol="0">
            <a:spAutoFit/>
          </a:bodyPr>
          <a:lstStyle/>
          <a:p>
            <a:r>
              <a:rPr lang="en-US" sz="2400" b="1" dirty="0"/>
              <a:t>Final conversion of 1V is 0011</a:t>
            </a:r>
          </a:p>
        </p:txBody>
      </p:sp>
    </p:spTree>
    <p:extLst>
      <p:ext uri="{BB962C8B-B14F-4D97-AF65-F5344CB8AC3E}">
        <p14:creationId xmlns:p14="http://schemas.microsoft.com/office/powerpoint/2010/main" val="360334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4911" y="228600"/>
            <a:ext cx="7120850" cy="65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6136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50</a:t>
            </a:fld>
            <a:endParaRPr lang="en-US"/>
          </a:p>
        </p:txBody>
      </p:sp>
      <p:pic>
        <p:nvPicPr>
          <p:cNvPr id="11266" name="Picture 2"/>
          <p:cNvPicPr>
            <a:picLocks noChangeAspect="1" noChangeArrowheads="1"/>
          </p:cNvPicPr>
          <p:nvPr/>
        </p:nvPicPr>
        <p:blipFill>
          <a:blip r:embed="rId2"/>
          <a:srcRect/>
          <a:stretch>
            <a:fillRect/>
          </a:stretch>
        </p:blipFill>
        <p:spPr bwMode="auto">
          <a:xfrm>
            <a:off x="95250" y="228600"/>
            <a:ext cx="9048750" cy="356235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1143000" y="3733800"/>
            <a:ext cx="6019800"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51</a:t>
            </a:fld>
            <a:endParaRPr lang="en-US"/>
          </a:p>
        </p:txBody>
      </p:sp>
      <p:pic>
        <p:nvPicPr>
          <p:cNvPr id="12290" name="Picture 2"/>
          <p:cNvPicPr>
            <a:picLocks noChangeAspect="1" noChangeArrowheads="1"/>
          </p:cNvPicPr>
          <p:nvPr/>
        </p:nvPicPr>
        <p:blipFill>
          <a:blip r:embed="rId2"/>
          <a:srcRect/>
          <a:stretch>
            <a:fillRect/>
          </a:stretch>
        </p:blipFill>
        <p:spPr bwMode="auto">
          <a:xfrm>
            <a:off x="762000" y="1371600"/>
            <a:ext cx="7524750" cy="4772025"/>
          </a:xfrm>
          <a:prstGeom prst="rect">
            <a:avLst/>
          </a:prstGeom>
          <a:noFill/>
          <a:ln w="9525">
            <a:noFill/>
            <a:miter lim="800000"/>
            <a:headEnd/>
            <a:tailEnd/>
          </a:ln>
          <a:effectLst/>
        </p:spPr>
      </p:pic>
      <p:sp>
        <p:nvSpPr>
          <p:cNvPr id="5" name="Rectangle 4"/>
          <p:cNvSpPr/>
          <p:nvPr/>
        </p:nvSpPr>
        <p:spPr>
          <a:xfrm>
            <a:off x="381000" y="228600"/>
            <a:ext cx="6477000" cy="369332"/>
          </a:xfrm>
          <a:prstGeom prst="rect">
            <a:avLst/>
          </a:prstGeom>
        </p:spPr>
        <p:txBody>
          <a:bodyPr wrap="square">
            <a:spAutoFit/>
          </a:bodyPr>
          <a:lstStyle/>
          <a:p>
            <a:r>
              <a:rPr lang="en-US" b="1" dirty="0" smtClean="0"/>
              <a:t>Successive Approximation Type A/D Converter</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800" b="1" dirty="0" smtClean="0"/>
              <a:t>Advantages</a:t>
            </a:r>
          </a:p>
          <a:p>
            <a:r>
              <a:rPr lang="en-US" dirty="0" smtClean="0"/>
              <a:t>For n bit ADC- Conversion time = n clock cycles</a:t>
            </a:r>
          </a:p>
          <a:p>
            <a:r>
              <a:rPr lang="en-US" dirty="0" smtClean="0"/>
              <a:t>Conversion time is independent of amplitude of input signal</a:t>
            </a:r>
          </a:p>
          <a:p>
            <a:pPr marL="0" indent="0">
              <a:buNone/>
            </a:pPr>
            <a:r>
              <a:rPr lang="en-US" sz="2800" b="1" dirty="0" smtClean="0"/>
              <a:t>Disadvantages</a:t>
            </a:r>
          </a:p>
          <a:p>
            <a:r>
              <a:rPr lang="en-US" dirty="0" smtClean="0"/>
              <a:t>The circuit is complex</a:t>
            </a:r>
          </a:p>
          <a:p>
            <a:r>
              <a:rPr lang="en-US" dirty="0" smtClean="0"/>
              <a:t>The conversion time is longer than flash type of ADC</a:t>
            </a:r>
          </a:p>
          <a:p>
            <a:endParaRPr lang="en-US" dirty="0"/>
          </a:p>
          <a:p>
            <a:pPr marL="0" indent="0">
              <a:buNone/>
            </a:pPr>
            <a:r>
              <a:rPr lang="en-US" smtClean="0"/>
              <a:t>0809</a:t>
            </a:r>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52</a:t>
            </a:fld>
            <a:endParaRPr lang="en-US"/>
          </a:p>
        </p:txBody>
      </p:sp>
    </p:spTree>
    <p:extLst>
      <p:ext uri="{BB962C8B-B14F-4D97-AF65-F5344CB8AC3E}">
        <p14:creationId xmlns:p14="http://schemas.microsoft.com/office/powerpoint/2010/main" val="10509416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4850"/>
            <a:ext cx="9144000" cy="1143000"/>
          </a:xfrm>
        </p:spPr>
        <p:txBody>
          <a:bodyPr/>
          <a:lstStyle/>
          <a:p>
            <a:r>
              <a:rPr lang="en-US" sz="2800" dirty="0"/>
              <a:t>An 8-bit successive approximation A/D converter is driven by a 2 MHz clock signal. Find the conversion time required.</a:t>
            </a:r>
          </a:p>
        </p:txBody>
      </p:sp>
      <p:sp>
        <p:nvSpPr>
          <p:cNvPr id="3" name="Content Placeholder 2"/>
          <p:cNvSpPr>
            <a:spLocks noGrp="1"/>
          </p:cNvSpPr>
          <p:nvPr>
            <p:ph idx="1"/>
          </p:nvPr>
        </p:nvSpPr>
        <p:spPr/>
        <p:txBody>
          <a:bodyPr/>
          <a:lstStyle/>
          <a:p>
            <a:r>
              <a:rPr lang="en-US" dirty="0"/>
              <a:t>The time for one clock pulse = 1 </a:t>
            </a:r>
            <a:r>
              <a:rPr lang="en-US" dirty="0" smtClean="0"/>
              <a:t>/2MHz </a:t>
            </a:r>
            <a:r>
              <a:rPr lang="en-US" dirty="0"/>
              <a:t>= 0.5 </a:t>
            </a:r>
            <a:r>
              <a:rPr lang="en-US" dirty="0" err="1" smtClean="0"/>
              <a:t>microsec</a:t>
            </a:r>
            <a:r>
              <a:rPr lang="en-US" dirty="0" smtClean="0"/>
              <a:t>.</a:t>
            </a:r>
          </a:p>
          <a:p>
            <a:r>
              <a:rPr lang="en-US" dirty="0"/>
              <a:t>The time required to perform the calculation is the sum of (</a:t>
            </a:r>
            <a:r>
              <a:rPr lang="en-US" dirty="0" err="1"/>
              <a:t>i</a:t>
            </a:r>
            <a:r>
              <a:rPr lang="en-US" dirty="0"/>
              <a:t>) the time required for resetting SAR before performing the conversion, and (ii) the time required for performing the conversion. Therefore, the total number of clock pulses required for the conversion is given by (8 + 1 = 9 ) clock cycles = 9 </a:t>
            </a:r>
            <a:r>
              <a:rPr lang="en-US" dirty="0" smtClean="0"/>
              <a:t>* </a:t>
            </a:r>
            <a:r>
              <a:rPr lang="en-US" dirty="0"/>
              <a:t>0.5 </a:t>
            </a:r>
            <a:r>
              <a:rPr lang="en-US" dirty="0" err="1" smtClean="0"/>
              <a:t>microsec</a:t>
            </a:r>
            <a:r>
              <a:rPr lang="en-US" dirty="0" smtClean="0"/>
              <a:t> </a:t>
            </a:r>
            <a:r>
              <a:rPr lang="en-US" dirty="0"/>
              <a:t>= 4.5 </a:t>
            </a:r>
            <a:r>
              <a:rPr lang="en-US" dirty="0" err="1" smtClean="0"/>
              <a:t>microsec</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53</a:t>
            </a:fld>
            <a:endParaRPr lang="en-US"/>
          </a:p>
        </p:txBody>
      </p:sp>
    </p:spTree>
    <p:extLst>
      <p:ext uri="{BB962C8B-B14F-4D97-AF65-F5344CB8AC3E}">
        <p14:creationId xmlns:p14="http://schemas.microsoft.com/office/powerpoint/2010/main" val="35905875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dirty="0"/>
              <a:t>Comparison</a:t>
            </a:r>
          </a:p>
        </p:txBody>
      </p:sp>
      <p:graphicFrame>
        <p:nvGraphicFramePr>
          <p:cNvPr id="4" name="Table 3"/>
          <p:cNvGraphicFramePr>
            <a:graphicFrameLocks noGrp="1"/>
          </p:cNvGraphicFramePr>
          <p:nvPr>
            <p:extLst/>
          </p:nvPr>
        </p:nvGraphicFramePr>
        <p:xfrm>
          <a:off x="304801" y="594890"/>
          <a:ext cx="8686800" cy="4390610"/>
        </p:xfrm>
        <a:graphic>
          <a:graphicData uri="http://schemas.openxmlformats.org/drawingml/2006/table">
            <a:tbl>
              <a:tblPr/>
              <a:tblGrid>
                <a:gridCol w="1955122">
                  <a:extLst>
                    <a:ext uri="{9D8B030D-6E8A-4147-A177-3AD203B41FA5}">
                      <a16:colId xmlns:a16="http://schemas.microsoft.com/office/drawing/2014/main" xmlns="" val="20000"/>
                    </a:ext>
                  </a:extLst>
                </a:gridCol>
                <a:gridCol w="1278166">
                  <a:extLst>
                    <a:ext uri="{9D8B030D-6E8A-4147-A177-3AD203B41FA5}">
                      <a16:colId xmlns:a16="http://schemas.microsoft.com/office/drawing/2014/main" xmlns="" val="20001"/>
                    </a:ext>
                  </a:extLst>
                </a:gridCol>
                <a:gridCol w="2045067">
                  <a:extLst>
                    <a:ext uri="{9D8B030D-6E8A-4147-A177-3AD203B41FA5}">
                      <a16:colId xmlns:a16="http://schemas.microsoft.com/office/drawing/2014/main" xmlns="" val="20002"/>
                    </a:ext>
                  </a:extLst>
                </a:gridCol>
                <a:gridCol w="1448590">
                  <a:extLst>
                    <a:ext uri="{9D8B030D-6E8A-4147-A177-3AD203B41FA5}">
                      <a16:colId xmlns:a16="http://schemas.microsoft.com/office/drawing/2014/main" xmlns="" val="20003"/>
                    </a:ext>
                  </a:extLst>
                </a:gridCol>
                <a:gridCol w="1959855">
                  <a:extLst>
                    <a:ext uri="{9D8B030D-6E8A-4147-A177-3AD203B41FA5}">
                      <a16:colId xmlns:a16="http://schemas.microsoft.com/office/drawing/2014/main" xmlns="" val="20004"/>
                    </a:ext>
                  </a:extLst>
                </a:gridCol>
              </a:tblGrid>
              <a:tr h="680271">
                <a:tc>
                  <a:txBody>
                    <a:bodyPr/>
                    <a:lstStyle/>
                    <a:p>
                      <a:pPr marL="0" marR="0">
                        <a:lnSpc>
                          <a:spcPct val="115000"/>
                        </a:lnSpc>
                        <a:spcBef>
                          <a:spcPts val="0"/>
                        </a:spcBef>
                        <a:spcAft>
                          <a:spcPts val="0"/>
                        </a:spcAft>
                      </a:pPr>
                      <a:r>
                        <a:rPr lang="en-GB" sz="1800" b="1" kern="0" dirty="0">
                          <a:latin typeface="Calibri"/>
                          <a:ea typeface="Times New Roman"/>
                          <a:cs typeface="Times New Roman"/>
                        </a:rPr>
                        <a:t>Type of ADC</a:t>
                      </a:r>
                      <a:endParaRPr lang="en-US" sz="1800" b="1" kern="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b="1" dirty="0">
                          <a:latin typeface="Times New Roman"/>
                          <a:ea typeface="Calibri"/>
                          <a:cs typeface="Times New Roman"/>
                        </a:rPr>
                        <a:t>Speed</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b="1" dirty="0">
                          <a:latin typeface="Times New Roman"/>
                          <a:ea typeface="Calibri"/>
                          <a:cs typeface="Times New Roman"/>
                        </a:rPr>
                        <a:t>Price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b="1">
                          <a:latin typeface="Times New Roman"/>
                          <a:ea typeface="Calibri"/>
                          <a:cs typeface="Times New Roman"/>
                        </a:rPr>
                        <a:t>Noise Immunity</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b="1">
                          <a:latin typeface="Times New Roman"/>
                          <a:ea typeface="Calibri"/>
                          <a:cs typeface="Times New Roman"/>
                        </a:rPr>
                        <a:t>Conversion Time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951232">
                <a:tc>
                  <a:txBody>
                    <a:bodyPr/>
                    <a:lstStyle/>
                    <a:p>
                      <a:pPr marL="0" marR="0">
                        <a:lnSpc>
                          <a:spcPct val="115000"/>
                        </a:lnSpc>
                        <a:spcBef>
                          <a:spcPts val="0"/>
                        </a:spcBef>
                        <a:spcAft>
                          <a:spcPts val="1000"/>
                        </a:spcAft>
                      </a:pPr>
                      <a:r>
                        <a:rPr lang="en-US" sz="2000" b="1" dirty="0">
                          <a:latin typeface="Times New Roman"/>
                          <a:ea typeface="Calibri"/>
                          <a:cs typeface="Times New Roman"/>
                        </a:rPr>
                        <a:t>Dual slope </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0000"/>
                          </a:solidFill>
                          <a:latin typeface="Times New Roman"/>
                          <a:ea typeface="Calibri"/>
                          <a:cs typeface="Times New Roman"/>
                          <a:sym typeface="Wingdings"/>
                        </a:rPr>
                        <a:t></a:t>
                      </a:r>
                      <a:endParaRPr lang="en-US" sz="2000"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581EE8"/>
                          </a:solidFill>
                          <a:latin typeface="Times New Roman"/>
                          <a:ea typeface="Calibri"/>
                          <a:cs typeface="Times New Roman"/>
                          <a:sym typeface="Wingdings"/>
                        </a:rPr>
                        <a:t></a:t>
                      </a:r>
                    </a:p>
                    <a:p>
                      <a:pPr marL="0" marR="0">
                        <a:lnSpc>
                          <a:spcPct val="115000"/>
                        </a:lnSpc>
                        <a:spcBef>
                          <a:spcPts val="0"/>
                        </a:spcBef>
                        <a:spcAft>
                          <a:spcPts val="1000"/>
                        </a:spcAft>
                      </a:pPr>
                      <a:endParaRPr lang="en-US" sz="2000" dirty="0">
                        <a:solidFill>
                          <a:srgbClr val="581EE8"/>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581EE8"/>
                          </a:solidFill>
                          <a:latin typeface="Times New Roman"/>
                          <a:ea typeface="Calibri"/>
                          <a:cs typeface="Times New Roman"/>
                          <a:sym typeface="Wingdings"/>
                        </a:rPr>
                        <a:t></a:t>
                      </a:r>
                      <a:endParaRPr lang="en-US" sz="2000" dirty="0">
                        <a:solidFill>
                          <a:srgbClr val="581EE8"/>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2000" kern="1200" dirty="0">
                          <a:solidFill>
                            <a:schemeClr val="tx1"/>
                          </a:solidFill>
                          <a:latin typeface="Times New Roman"/>
                          <a:ea typeface="Calibri"/>
                          <a:cs typeface="Times New Roman"/>
                        </a:rPr>
                        <a:t>Vary</a:t>
                      </a:r>
                    </a:p>
                    <a:p>
                      <a:pPr marL="0" marR="0" algn="l" defTabSz="914400" rtl="0" eaLnBrk="1" latinLnBrk="0" hangingPunct="1">
                        <a:lnSpc>
                          <a:spcPct val="115000"/>
                        </a:lnSpc>
                        <a:spcBef>
                          <a:spcPts val="0"/>
                        </a:spcBef>
                        <a:spcAft>
                          <a:spcPts val="1000"/>
                        </a:spcAft>
                      </a:pPr>
                      <a:r>
                        <a:rPr lang="en-US" sz="2000" kern="1200" dirty="0">
                          <a:solidFill>
                            <a:schemeClr val="tx1"/>
                          </a:solidFill>
                          <a:latin typeface="Times New Roman"/>
                          <a:ea typeface="Calibri"/>
                          <a:cs typeface="Times New Roman"/>
                        </a:rPr>
                        <a:t>(2*2</a:t>
                      </a:r>
                      <a:r>
                        <a:rPr lang="en-US" sz="2000" kern="1200" baseline="30000" dirty="0">
                          <a:solidFill>
                            <a:schemeClr val="tx1"/>
                          </a:solidFill>
                          <a:latin typeface="Times New Roman"/>
                          <a:ea typeface="Calibri"/>
                          <a:cs typeface="Times New Roman"/>
                        </a:rPr>
                        <a:t>n</a:t>
                      </a:r>
                      <a:r>
                        <a:rPr lang="en-US" sz="2000" kern="1200" baseline="0" dirty="0">
                          <a:solidFill>
                            <a:schemeClr val="tx1"/>
                          </a:solidFill>
                          <a:latin typeface="Times New Roman"/>
                          <a:ea typeface="Calibri"/>
                          <a:cs typeface="Times New Roman"/>
                        </a:rPr>
                        <a:t>)</a:t>
                      </a:r>
                      <a:r>
                        <a:rPr lang="en-US" sz="2000" kern="1200" dirty="0">
                          <a:solidFill>
                            <a:schemeClr val="tx1"/>
                          </a:solidFill>
                          <a:latin typeface="Times New Roman"/>
                          <a:ea typeface="Calibri"/>
                          <a:cs typeface="Times New Roman"/>
                        </a:rPr>
                        <a:t> </a:t>
                      </a:r>
                      <a:r>
                        <a:rPr lang="en-US" sz="2000" kern="1200" dirty="0" err="1">
                          <a:solidFill>
                            <a:schemeClr val="tx1"/>
                          </a:solidFill>
                          <a:latin typeface="Times New Roman"/>
                          <a:ea typeface="Calibri"/>
                          <a:cs typeface="Times New Roman"/>
                        </a:rPr>
                        <a:t>tclk</a:t>
                      </a:r>
                      <a:endParaRPr lang="en-US" sz="2000" kern="1200" dirty="0">
                        <a:solidFill>
                          <a:schemeClr val="tx1"/>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254651">
                <a:tc>
                  <a:txBody>
                    <a:bodyPr/>
                    <a:lstStyle/>
                    <a:p>
                      <a:pPr marL="0" marR="0">
                        <a:lnSpc>
                          <a:spcPct val="115000"/>
                        </a:lnSpc>
                        <a:spcBef>
                          <a:spcPts val="0"/>
                        </a:spcBef>
                        <a:spcAft>
                          <a:spcPts val="1000"/>
                        </a:spcAft>
                      </a:pPr>
                      <a:r>
                        <a:rPr lang="en-US" sz="2000" b="1" dirty="0">
                          <a:latin typeface="Times New Roman"/>
                          <a:ea typeface="Calibri"/>
                          <a:cs typeface="Times New Roman"/>
                        </a:rPr>
                        <a:t>Successive approximation</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581EE8"/>
                          </a:solidFill>
                          <a:latin typeface="Times New Roman"/>
                          <a:ea typeface="Calibri"/>
                          <a:cs typeface="Times New Roman"/>
                          <a:sym typeface="Wingdings"/>
                        </a:rPr>
                        <a:t></a:t>
                      </a:r>
                      <a:endParaRPr lang="en-US" sz="2000" dirty="0">
                        <a:solidFill>
                          <a:srgbClr val="581EE8"/>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0000"/>
                          </a:solidFill>
                          <a:latin typeface="Times New Roman"/>
                          <a:ea typeface="Calibri"/>
                          <a:cs typeface="Times New Roman"/>
                          <a:sym typeface="Wingdings"/>
                        </a:rPr>
                        <a:t></a:t>
                      </a:r>
                      <a:endParaRPr lang="en-US" sz="2000"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0000"/>
                          </a:solidFill>
                          <a:latin typeface="Times New Roman"/>
                          <a:ea typeface="Calibri"/>
                          <a:cs typeface="Times New Roman"/>
                          <a:sym typeface="Wingdings"/>
                        </a:rPr>
                        <a:t></a:t>
                      </a:r>
                      <a:endParaRPr lang="en-US" sz="2000"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Times New Roman"/>
                          <a:ea typeface="Calibri"/>
                          <a:cs typeface="Times New Roman"/>
                        </a:rPr>
                        <a:t>Constant </a:t>
                      </a:r>
                    </a:p>
                    <a:p>
                      <a:pPr marL="0" marR="0">
                        <a:lnSpc>
                          <a:spcPct val="115000"/>
                        </a:lnSpc>
                        <a:spcBef>
                          <a:spcPts val="0"/>
                        </a:spcBef>
                        <a:spcAft>
                          <a:spcPts val="1000"/>
                        </a:spcAft>
                      </a:pPr>
                      <a:r>
                        <a:rPr lang="en-US" sz="2000" dirty="0">
                          <a:latin typeface="Times New Roman"/>
                          <a:ea typeface="Calibri"/>
                          <a:cs typeface="Times New Roman"/>
                        </a:rPr>
                        <a:t>No. of bits * </a:t>
                      </a:r>
                      <a:r>
                        <a:rPr lang="en-US" sz="2000" dirty="0" err="1">
                          <a:latin typeface="Times New Roman"/>
                          <a:ea typeface="Calibri"/>
                          <a:cs typeface="Times New Roman"/>
                        </a:rPr>
                        <a:t>tclk</a:t>
                      </a:r>
                      <a:endParaRPr lang="en-US" sz="2000" dirty="0">
                        <a:latin typeface="Times New Roman"/>
                        <a:ea typeface="Calibri"/>
                        <a:cs typeface="Times New Roman"/>
                      </a:endParaRPr>
                    </a:p>
                    <a:p>
                      <a:pPr marL="0" marR="0">
                        <a:lnSpc>
                          <a:spcPct val="115000"/>
                        </a:lnSpc>
                        <a:spcBef>
                          <a:spcPts val="0"/>
                        </a:spcBef>
                        <a:spcAft>
                          <a:spcPts val="100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467830">
                <a:tc>
                  <a:txBody>
                    <a:bodyPr/>
                    <a:lstStyle/>
                    <a:p>
                      <a:pPr marL="0" marR="0">
                        <a:lnSpc>
                          <a:spcPct val="115000"/>
                        </a:lnSpc>
                        <a:spcBef>
                          <a:spcPts val="0"/>
                        </a:spcBef>
                        <a:spcAft>
                          <a:spcPts val="1000"/>
                        </a:spcAft>
                      </a:pPr>
                      <a:r>
                        <a:rPr lang="en-US" sz="2000" b="1" dirty="0">
                          <a:latin typeface="Times New Roman"/>
                          <a:ea typeface="Calibri"/>
                          <a:cs typeface="Times New Roman"/>
                        </a:rPr>
                        <a:t>Parallel /</a:t>
                      </a:r>
                      <a:r>
                        <a:rPr lang="en-US" sz="2000" b="1" baseline="0" dirty="0">
                          <a:latin typeface="Times New Roman"/>
                          <a:ea typeface="Calibri"/>
                          <a:cs typeface="Times New Roman"/>
                        </a:rPr>
                        <a:t> </a:t>
                      </a:r>
                      <a:r>
                        <a:rPr lang="en-US" sz="2000" b="1" dirty="0">
                          <a:latin typeface="Times New Roman"/>
                          <a:ea typeface="Calibri"/>
                          <a:cs typeface="Times New Roman"/>
                        </a:rPr>
                        <a:t>flash</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581EE8"/>
                          </a:solidFill>
                          <a:latin typeface="Times New Roman"/>
                          <a:ea typeface="Calibri"/>
                          <a:cs typeface="Times New Roman"/>
                          <a:sym typeface="Wingdings"/>
                        </a:rPr>
                        <a:t></a:t>
                      </a:r>
                      <a:endParaRPr lang="en-US" sz="2000" dirty="0">
                        <a:solidFill>
                          <a:srgbClr val="581EE8"/>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0000"/>
                          </a:solidFill>
                          <a:latin typeface="Times New Roman"/>
                          <a:ea typeface="Calibri"/>
                          <a:cs typeface="Times New Roman"/>
                          <a:sym typeface="Wingdings"/>
                        </a:rPr>
                        <a:t></a:t>
                      </a:r>
                      <a:endParaRPr lang="en-US" sz="2000" dirty="0">
                        <a:solidFill>
                          <a:srgbClr val="FF0000"/>
                        </a:solidFill>
                        <a:latin typeface="Calibri"/>
                        <a:ea typeface="Calibri"/>
                        <a:cs typeface="Times New Roman"/>
                      </a:endParaRPr>
                    </a:p>
                    <a:p>
                      <a:pPr marL="0" marR="0">
                        <a:lnSpc>
                          <a:spcPct val="115000"/>
                        </a:lnSpc>
                        <a:spcBef>
                          <a:spcPts val="0"/>
                        </a:spcBef>
                        <a:spcAft>
                          <a:spcPts val="1000"/>
                        </a:spcAft>
                      </a:pPr>
                      <a:r>
                        <a:rPr lang="en-US" sz="2000" dirty="0">
                          <a:latin typeface="Times New Roman"/>
                          <a:ea typeface="Calibri"/>
                          <a:cs typeface="Times New Roman"/>
                        </a:rPr>
                        <a:t>Not feasible for high resolution</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0000"/>
                          </a:solidFill>
                          <a:latin typeface="Times New Roman"/>
                          <a:ea typeface="Calibri"/>
                          <a:cs typeface="Times New Roman"/>
                          <a:sym typeface="Wingdings"/>
                        </a:rPr>
                        <a:t></a:t>
                      </a:r>
                      <a:endParaRPr lang="en-US" sz="2000"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Times New Roman"/>
                          <a:ea typeface="Calibri"/>
                          <a:cs typeface="Times New Roman"/>
                        </a:rPr>
                        <a:t>Constant</a:t>
                      </a:r>
                    </a:p>
                    <a:p>
                      <a:pPr marL="0" marR="0">
                        <a:lnSpc>
                          <a:spcPct val="115000"/>
                        </a:lnSpc>
                        <a:spcBef>
                          <a:spcPts val="0"/>
                        </a:spcBef>
                        <a:spcAft>
                          <a:spcPts val="1000"/>
                        </a:spcAft>
                      </a:pPr>
                      <a:r>
                        <a:rPr lang="en-US" sz="2000" baseline="0" dirty="0">
                          <a:latin typeface="Times New Roman"/>
                          <a:ea typeface="Calibri"/>
                          <a:cs typeface="Times New Roman"/>
                        </a:rPr>
                        <a:t>Single </a:t>
                      </a:r>
                      <a:r>
                        <a:rPr lang="en-US" sz="2000" baseline="0" dirty="0" err="1">
                          <a:latin typeface="Times New Roman"/>
                          <a:ea typeface="Calibri"/>
                          <a:cs typeface="Times New Roman"/>
                        </a:rPr>
                        <a:t>tclk</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526527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52400"/>
            <a:ext cx="6682352" cy="65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821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517576"/>
            <a:ext cx="7404773" cy="630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590800" y="148244"/>
            <a:ext cx="4114800" cy="461665"/>
          </a:xfrm>
          <a:prstGeom prst="rect">
            <a:avLst/>
          </a:prstGeom>
          <a:noFill/>
        </p:spPr>
        <p:txBody>
          <a:bodyPr wrap="square" rtlCol="0">
            <a:spAutoFit/>
          </a:bodyPr>
          <a:lstStyle/>
          <a:p>
            <a:pPr algn="ctr"/>
            <a:r>
              <a:rPr lang="en-IN" sz="2400" dirty="0" smtClean="0"/>
              <a:t>DAC Specifications</a:t>
            </a:r>
            <a:endParaRPr lang="en-IN" sz="2400" dirty="0"/>
          </a:p>
        </p:txBody>
      </p:sp>
    </p:spTree>
    <p:extLst>
      <p:ext uri="{BB962C8B-B14F-4D97-AF65-F5344CB8AC3E}">
        <p14:creationId xmlns:p14="http://schemas.microsoft.com/office/powerpoint/2010/main" val="2122784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b="8009"/>
          <a:stretch>
            <a:fillRect/>
          </a:stretch>
        </p:blipFill>
        <p:spPr bwMode="auto">
          <a:xfrm>
            <a:off x="381001" y="406441"/>
            <a:ext cx="8692258" cy="6437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016935" y="37110"/>
            <a:ext cx="2727991" cy="461665"/>
          </a:xfrm>
          <a:prstGeom prst="rect">
            <a:avLst/>
          </a:prstGeom>
        </p:spPr>
        <p:txBody>
          <a:bodyPr wrap="none">
            <a:spAutoFit/>
          </a:bodyPr>
          <a:lstStyle/>
          <a:p>
            <a:pPr algn="ctr"/>
            <a:r>
              <a:rPr lang="en-IN" sz="2400" dirty="0"/>
              <a:t>DAC Specifications</a:t>
            </a:r>
          </a:p>
        </p:txBody>
      </p:sp>
    </p:spTree>
    <p:extLst>
      <p:ext uri="{BB962C8B-B14F-4D97-AF65-F5344CB8AC3E}">
        <p14:creationId xmlns:p14="http://schemas.microsoft.com/office/powerpoint/2010/main" val="1413178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838200"/>
            <a:ext cx="881235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194580" y="228600"/>
            <a:ext cx="2727991" cy="461665"/>
          </a:xfrm>
          <a:prstGeom prst="rect">
            <a:avLst/>
          </a:prstGeom>
        </p:spPr>
        <p:txBody>
          <a:bodyPr wrap="none">
            <a:spAutoFit/>
          </a:bodyPr>
          <a:lstStyle/>
          <a:p>
            <a:pPr algn="ctr"/>
            <a:r>
              <a:rPr lang="en-IN" sz="2400" dirty="0"/>
              <a:t>DAC Specifications</a:t>
            </a:r>
          </a:p>
        </p:txBody>
      </p:sp>
    </p:spTree>
    <p:extLst>
      <p:ext uri="{BB962C8B-B14F-4D97-AF65-F5344CB8AC3E}">
        <p14:creationId xmlns:p14="http://schemas.microsoft.com/office/powerpoint/2010/main" val="19052032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ipolar Junction transistor (1)">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Bipolar Junction transistor (1)</Template>
  <TotalTime>7094</TotalTime>
  <Words>1682</Words>
  <Application>Microsoft Office PowerPoint</Application>
  <PresentationFormat>On-screen Show (4:3)</PresentationFormat>
  <Paragraphs>311</Paragraphs>
  <Slides>54</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54</vt:i4>
      </vt:variant>
    </vt:vector>
  </HeadingPairs>
  <TitlesOfParts>
    <vt:vector size="57" baseType="lpstr">
      <vt:lpstr>Bipolar Junction transistor (1)</vt:lpstr>
      <vt:lpstr>Pixel</vt:lpstr>
      <vt:lpstr>Equation</vt:lpstr>
      <vt:lpstr>    Analog and Digital Integrated Circuits </vt:lpstr>
      <vt:lpstr>Unit IV  Converters</vt:lpstr>
      <vt:lpstr>Lesson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vt:lpstr>
      <vt:lpstr>DACs</vt:lpstr>
      <vt:lpstr>Binary Weighted Resistor</vt:lpstr>
      <vt:lpstr>PowerPoint Presentation</vt:lpstr>
      <vt:lpstr>PowerPoint Presentation</vt:lpstr>
      <vt:lpstr>PowerPoint Presentation</vt:lpstr>
      <vt:lpstr>PowerPoint Presentation</vt:lpstr>
      <vt:lpstr>PowerPoint Presentation</vt:lpstr>
      <vt:lpstr>PowerPoint Presentation</vt:lpstr>
      <vt:lpstr>R-2R 3 bit DAC</vt:lpstr>
      <vt:lpstr>PowerPoint Presentation</vt:lpstr>
      <vt:lpstr>PowerPoint Presentation</vt:lpstr>
      <vt:lpstr>Pros &amp; Cons</vt:lpstr>
      <vt:lpstr>A/D Converters</vt:lpstr>
      <vt:lpstr>A/D Converters contd….</vt:lpstr>
      <vt:lpstr>Block Diagram of ADC</vt:lpstr>
      <vt:lpstr>        A/D Converter Applications </vt:lpstr>
      <vt:lpstr>Specifications of Analog to digital Convereter</vt:lpstr>
      <vt:lpstr>An 8-bit A/D converter accepts an input voltage signal of range 0 to 10 V. (a) What is the minimum value of the input voltage required to generate a change of 1 LSB? (b) What input voltage will generate all 1s at the A/D converter output? (c) What is the digital output for an input voltage of 4.8 V?</vt:lpstr>
      <vt:lpstr>Specification of ADC Converter contd…</vt:lpstr>
      <vt:lpstr>Specification of ADC Converter contd…</vt:lpstr>
      <vt:lpstr>PowerPoint Presentation</vt:lpstr>
      <vt:lpstr>PowerPoint Presentation</vt:lpstr>
      <vt:lpstr>Based on operation of conversion</vt:lpstr>
      <vt:lpstr>Flash ADC</vt:lpstr>
      <vt:lpstr>Simultaneous Type (Flash Type) A/D Converter</vt:lpstr>
      <vt:lpstr>PowerPoint Presentation</vt:lpstr>
      <vt:lpstr>2-bit Flash type ADC </vt:lpstr>
      <vt:lpstr>3-bit Flash type ADC </vt:lpstr>
      <vt:lpstr>3-bit Flash type ADC </vt:lpstr>
      <vt:lpstr>Logic Diagram of 3-bit Flash type ADC </vt:lpstr>
      <vt:lpstr>Flash ADC</vt:lpstr>
      <vt:lpstr>Flash ADC</vt:lpstr>
      <vt:lpstr>Flash ADC</vt:lpstr>
      <vt:lpstr>Successive Approximation Type A/D Converter</vt:lpstr>
      <vt:lpstr>Successive Approximation Type A/D Converter</vt:lpstr>
      <vt:lpstr>Working of Successive Approximation Type A/D Converter</vt:lpstr>
      <vt:lpstr>Successive Approximation</vt:lpstr>
      <vt:lpstr>Successive Approximation ADC</vt:lpstr>
      <vt:lpstr>PowerPoint Presentation</vt:lpstr>
      <vt:lpstr>PowerPoint Presentation</vt:lpstr>
      <vt:lpstr>PowerPoint Presentation</vt:lpstr>
      <vt:lpstr>An 8-bit successive approximation A/D converter is driven by a 2 MHz clock signal. Find the conversion time required.</vt:lpstr>
      <vt:lpstr>Comparison</vt:lpstr>
    </vt:vector>
  </TitlesOfParts>
  <Company>Deftones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Bipolar Junction  Transistors</dc:title>
  <dc:creator>Administrator</dc:creator>
  <cp:lastModifiedBy>admin</cp:lastModifiedBy>
  <cp:revision>718</cp:revision>
  <cp:lastPrinted>2019-01-02T05:48:25Z</cp:lastPrinted>
  <dcterms:created xsi:type="dcterms:W3CDTF">2016-12-30T06:23:18Z</dcterms:created>
  <dcterms:modified xsi:type="dcterms:W3CDTF">2022-12-02T16:12:47Z</dcterms:modified>
</cp:coreProperties>
</file>