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56" r:id="rId2"/>
    <p:sldId id="290" r:id="rId3"/>
    <p:sldId id="291" r:id="rId4"/>
    <p:sldId id="294" r:id="rId5"/>
    <p:sldId id="295" r:id="rId6"/>
    <p:sldId id="296" r:id="rId7"/>
    <p:sldId id="297" r:id="rId8"/>
    <p:sldId id="298" r:id="rId9"/>
    <p:sldId id="299" r:id="rId10"/>
    <p:sldId id="293" r:id="rId11"/>
    <p:sldId id="300" r:id="rId12"/>
    <p:sldId id="301" r:id="rId13"/>
    <p:sldId id="302" r:id="rId14"/>
    <p:sldId id="303" r:id="rId15"/>
    <p:sldId id="313" r:id="rId16"/>
    <p:sldId id="304" r:id="rId17"/>
    <p:sldId id="305" r:id="rId18"/>
    <p:sldId id="307" r:id="rId19"/>
    <p:sldId id="308" r:id="rId20"/>
    <p:sldId id="309" r:id="rId21"/>
    <p:sldId id="310" r:id="rId22"/>
    <p:sldId id="345" r:id="rId23"/>
    <p:sldId id="346" r:id="rId24"/>
    <p:sldId id="311" r:id="rId25"/>
    <p:sldId id="312" r:id="rId26"/>
    <p:sldId id="306" r:id="rId27"/>
    <p:sldId id="329" r:id="rId28"/>
    <p:sldId id="330" r:id="rId29"/>
    <p:sldId id="331" r:id="rId30"/>
    <p:sldId id="332" r:id="rId31"/>
    <p:sldId id="333" r:id="rId32"/>
    <p:sldId id="334" r:id="rId33"/>
    <p:sldId id="314" r:id="rId34"/>
    <p:sldId id="315" r:id="rId35"/>
    <p:sldId id="327" r:id="rId36"/>
    <p:sldId id="316" r:id="rId37"/>
    <p:sldId id="317" r:id="rId38"/>
    <p:sldId id="318" r:id="rId39"/>
    <p:sldId id="319" r:id="rId40"/>
    <p:sldId id="320" r:id="rId41"/>
    <p:sldId id="321" r:id="rId42"/>
    <p:sldId id="322" r:id="rId43"/>
    <p:sldId id="323" r:id="rId44"/>
    <p:sldId id="324" r:id="rId45"/>
    <p:sldId id="325" r:id="rId46"/>
    <p:sldId id="337" r:id="rId47"/>
    <p:sldId id="338" r:id="rId48"/>
    <p:sldId id="339" r:id="rId49"/>
    <p:sldId id="335" r:id="rId50"/>
    <p:sldId id="336" r:id="rId51"/>
    <p:sldId id="326" r:id="rId52"/>
    <p:sldId id="340" r:id="rId53"/>
    <p:sldId id="328" r:id="rId54"/>
    <p:sldId id="341" r:id="rId55"/>
    <p:sldId id="342" r:id="rId56"/>
    <p:sldId id="343" r:id="rId57"/>
    <p:sldId id="344" r:id="rId58"/>
    <p:sldId id="292" r:id="rId59"/>
    <p:sldId id="347" r:id="rId60"/>
    <p:sldId id="349" r:id="rId61"/>
    <p:sldId id="348" r:id="rId62"/>
    <p:sldId id="351" r:id="rId63"/>
    <p:sldId id="350"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62" autoAdjust="0"/>
    <p:restoredTop sz="85080" autoAdjust="0"/>
  </p:normalViewPr>
  <p:slideViewPr>
    <p:cSldViewPr>
      <p:cViewPr>
        <p:scale>
          <a:sx n="68" d="100"/>
          <a:sy n="68" d="100"/>
        </p:scale>
        <p:origin x="-181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677B3-22BC-418E-B61E-78F95F06D113}"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84B1E11C-4705-4950-8126-2FBB155EA5E7}">
      <dgm:prSet phldrT="[Text]"/>
      <dgm:spPr/>
      <dgm:t>
        <a:bodyPr/>
        <a:lstStyle/>
        <a:p>
          <a:r>
            <a:rPr lang="en-US" dirty="0" smtClean="0"/>
            <a:t>Logic families</a:t>
          </a:r>
          <a:endParaRPr lang="en-US" dirty="0"/>
        </a:p>
      </dgm:t>
    </dgm:pt>
    <dgm:pt modelId="{D9639952-3728-4D03-9E5E-46816530957B}" type="parTrans" cxnId="{B76B218C-B8E7-40AA-B34A-297F626912DB}">
      <dgm:prSet/>
      <dgm:spPr/>
      <dgm:t>
        <a:bodyPr/>
        <a:lstStyle/>
        <a:p>
          <a:endParaRPr lang="en-US"/>
        </a:p>
      </dgm:t>
    </dgm:pt>
    <dgm:pt modelId="{84285587-7360-4129-8937-BF43ED99A174}" type="sibTrans" cxnId="{B76B218C-B8E7-40AA-B34A-297F626912DB}">
      <dgm:prSet/>
      <dgm:spPr/>
      <dgm:t>
        <a:bodyPr/>
        <a:lstStyle/>
        <a:p>
          <a:endParaRPr lang="en-US"/>
        </a:p>
      </dgm:t>
    </dgm:pt>
    <dgm:pt modelId="{1DA996F1-C319-429F-B226-0849E0EDBD8C}">
      <dgm:prSet phldrT="[Text]"/>
      <dgm:spPr/>
      <dgm:t>
        <a:bodyPr/>
        <a:lstStyle/>
        <a:p>
          <a:r>
            <a:rPr lang="en-US" dirty="0" smtClean="0"/>
            <a:t>Unipolar</a:t>
          </a:r>
          <a:endParaRPr lang="en-US" dirty="0"/>
        </a:p>
      </dgm:t>
    </dgm:pt>
    <dgm:pt modelId="{B80B436A-1BBE-4243-9428-3D45C19F2176}" type="parTrans" cxnId="{623B7C2F-A1CC-495B-A526-4C1FCBF1B94C}">
      <dgm:prSet/>
      <dgm:spPr/>
      <dgm:t>
        <a:bodyPr/>
        <a:lstStyle/>
        <a:p>
          <a:endParaRPr lang="en-US"/>
        </a:p>
      </dgm:t>
    </dgm:pt>
    <dgm:pt modelId="{91DAEC00-9782-499C-8B49-0EFF6857BDBA}" type="sibTrans" cxnId="{623B7C2F-A1CC-495B-A526-4C1FCBF1B94C}">
      <dgm:prSet/>
      <dgm:spPr/>
      <dgm:t>
        <a:bodyPr/>
        <a:lstStyle/>
        <a:p>
          <a:endParaRPr lang="en-US"/>
        </a:p>
      </dgm:t>
    </dgm:pt>
    <dgm:pt modelId="{A5D8CCD8-E93E-4032-BAB4-E4BD308825EC}">
      <dgm:prSet phldrT="[Text]"/>
      <dgm:spPr/>
      <dgm:t>
        <a:bodyPr/>
        <a:lstStyle/>
        <a:p>
          <a:r>
            <a:rPr lang="en-US" dirty="0" smtClean="0"/>
            <a:t>PMOS</a:t>
          </a:r>
          <a:endParaRPr lang="en-US" dirty="0"/>
        </a:p>
      </dgm:t>
    </dgm:pt>
    <dgm:pt modelId="{E822F8CF-93A4-46C4-98EF-5071442F14F6}" type="parTrans" cxnId="{8455DBCE-E9A0-495A-B721-1C70911C51B0}">
      <dgm:prSet/>
      <dgm:spPr/>
      <dgm:t>
        <a:bodyPr/>
        <a:lstStyle/>
        <a:p>
          <a:endParaRPr lang="en-US"/>
        </a:p>
      </dgm:t>
    </dgm:pt>
    <dgm:pt modelId="{F0573A59-1F34-4C5D-B7E1-D0B9A7A8D7DC}" type="sibTrans" cxnId="{8455DBCE-E9A0-495A-B721-1C70911C51B0}">
      <dgm:prSet/>
      <dgm:spPr/>
      <dgm:t>
        <a:bodyPr/>
        <a:lstStyle/>
        <a:p>
          <a:endParaRPr lang="en-US"/>
        </a:p>
      </dgm:t>
    </dgm:pt>
    <dgm:pt modelId="{5C2310BD-262A-44EE-9A7D-9C598FAFDAD8}">
      <dgm:prSet phldrT="[Text]"/>
      <dgm:spPr/>
      <dgm:t>
        <a:bodyPr/>
        <a:lstStyle/>
        <a:p>
          <a:r>
            <a:rPr lang="en-US" dirty="0" smtClean="0"/>
            <a:t>NMOS</a:t>
          </a:r>
          <a:endParaRPr lang="en-US" dirty="0"/>
        </a:p>
      </dgm:t>
    </dgm:pt>
    <dgm:pt modelId="{A8AB09FD-28DF-439F-A50E-9E510DA7B726}" type="parTrans" cxnId="{20C46A4C-5239-413B-AEFF-97FB8101E0B1}">
      <dgm:prSet/>
      <dgm:spPr/>
      <dgm:t>
        <a:bodyPr/>
        <a:lstStyle/>
        <a:p>
          <a:endParaRPr lang="en-US"/>
        </a:p>
      </dgm:t>
    </dgm:pt>
    <dgm:pt modelId="{591A6917-77BF-4615-A15C-92E5ED2C64CC}" type="sibTrans" cxnId="{20C46A4C-5239-413B-AEFF-97FB8101E0B1}">
      <dgm:prSet/>
      <dgm:spPr/>
      <dgm:t>
        <a:bodyPr/>
        <a:lstStyle/>
        <a:p>
          <a:endParaRPr lang="en-US"/>
        </a:p>
      </dgm:t>
    </dgm:pt>
    <dgm:pt modelId="{09CBF1F3-706D-4BFF-8674-0DA0E7F07C14}">
      <dgm:prSet phldrT="[Text]"/>
      <dgm:spPr/>
      <dgm:t>
        <a:bodyPr/>
        <a:lstStyle/>
        <a:p>
          <a:r>
            <a:rPr lang="en-US" dirty="0" smtClean="0"/>
            <a:t>Bipolar</a:t>
          </a:r>
          <a:endParaRPr lang="en-US" dirty="0"/>
        </a:p>
      </dgm:t>
    </dgm:pt>
    <dgm:pt modelId="{6E9CE3E6-C19F-45B3-AEE1-A512FFBF0EB2}" type="parTrans" cxnId="{DFD348B7-50BD-4EE2-8E7C-F03A286922B4}">
      <dgm:prSet/>
      <dgm:spPr/>
      <dgm:t>
        <a:bodyPr/>
        <a:lstStyle/>
        <a:p>
          <a:endParaRPr lang="en-US"/>
        </a:p>
      </dgm:t>
    </dgm:pt>
    <dgm:pt modelId="{4A202EF7-D6AE-4704-B838-14E34CF30CD3}" type="sibTrans" cxnId="{DFD348B7-50BD-4EE2-8E7C-F03A286922B4}">
      <dgm:prSet/>
      <dgm:spPr/>
      <dgm:t>
        <a:bodyPr/>
        <a:lstStyle/>
        <a:p>
          <a:endParaRPr lang="en-US"/>
        </a:p>
      </dgm:t>
    </dgm:pt>
    <dgm:pt modelId="{93874EDC-E8F3-47D3-9D79-3BB5B40DEEC6}">
      <dgm:prSet phldrT="[Text]"/>
      <dgm:spPr>
        <a:solidFill>
          <a:srgbClr val="00B0F0"/>
        </a:solidFill>
      </dgm:spPr>
      <dgm:t>
        <a:bodyPr/>
        <a:lstStyle/>
        <a:p>
          <a:r>
            <a:rPr lang="en-US" dirty="0" smtClean="0"/>
            <a:t>Schottky TTL</a:t>
          </a:r>
          <a:endParaRPr lang="en-US" dirty="0"/>
        </a:p>
      </dgm:t>
    </dgm:pt>
    <dgm:pt modelId="{FD4279BF-9AF9-4AD8-B2D8-E430033661AD}" type="parTrans" cxnId="{BB312973-0440-42FC-B93C-E8D8D0BB325C}">
      <dgm:prSet/>
      <dgm:spPr/>
      <dgm:t>
        <a:bodyPr/>
        <a:lstStyle/>
        <a:p>
          <a:endParaRPr lang="en-US"/>
        </a:p>
      </dgm:t>
    </dgm:pt>
    <dgm:pt modelId="{1210CC31-876F-4A6D-956B-E3B952ADAB4E}" type="sibTrans" cxnId="{BB312973-0440-42FC-B93C-E8D8D0BB325C}">
      <dgm:prSet/>
      <dgm:spPr/>
      <dgm:t>
        <a:bodyPr/>
        <a:lstStyle/>
        <a:p>
          <a:endParaRPr lang="en-US"/>
        </a:p>
      </dgm:t>
    </dgm:pt>
    <dgm:pt modelId="{81FD0C93-8B40-4CD6-9C53-30A5C5B9EA47}">
      <dgm:prSet phldrT="[Text]"/>
      <dgm:spPr/>
      <dgm:t>
        <a:bodyPr/>
        <a:lstStyle/>
        <a:p>
          <a:r>
            <a:rPr lang="en-US" dirty="0" smtClean="0"/>
            <a:t>CMOS</a:t>
          </a:r>
          <a:endParaRPr lang="en-US" dirty="0"/>
        </a:p>
      </dgm:t>
    </dgm:pt>
    <dgm:pt modelId="{6FFB7459-250A-4984-B54D-CC580F2540E7}" type="parTrans" cxnId="{C1EFFDE7-AC2C-4DCC-AE95-54D8C9B56C9F}">
      <dgm:prSet/>
      <dgm:spPr/>
      <dgm:t>
        <a:bodyPr/>
        <a:lstStyle/>
        <a:p>
          <a:endParaRPr lang="en-US"/>
        </a:p>
      </dgm:t>
    </dgm:pt>
    <dgm:pt modelId="{5EF47C5D-07C1-4CC5-A6F9-67E867B00D7C}" type="sibTrans" cxnId="{C1EFFDE7-AC2C-4DCC-AE95-54D8C9B56C9F}">
      <dgm:prSet/>
      <dgm:spPr/>
      <dgm:t>
        <a:bodyPr/>
        <a:lstStyle/>
        <a:p>
          <a:endParaRPr lang="en-US"/>
        </a:p>
      </dgm:t>
    </dgm:pt>
    <dgm:pt modelId="{FF55E7A0-B784-432D-9405-01FEDBDD418C}">
      <dgm:prSet phldrT="[Text]"/>
      <dgm:spPr/>
      <dgm:t>
        <a:bodyPr/>
        <a:lstStyle/>
        <a:p>
          <a:r>
            <a:rPr lang="en-US" dirty="0" smtClean="0"/>
            <a:t>RTL</a:t>
          </a:r>
          <a:endParaRPr lang="en-US" dirty="0"/>
        </a:p>
      </dgm:t>
    </dgm:pt>
    <dgm:pt modelId="{5C7A262A-00A1-4970-87B5-B5044E73BCDA}" type="sibTrans" cxnId="{7F476B1F-A00F-4024-A1D3-CF68758FD736}">
      <dgm:prSet/>
      <dgm:spPr/>
      <dgm:t>
        <a:bodyPr/>
        <a:lstStyle/>
        <a:p>
          <a:endParaRPr lang="en-US"/>
        </a:p>
      </dgm:t>
    </dgm:pt>
    <dgm:pt modelId="{5CBF2071-11C3-4740-B403-2392A7BA7AF8}" type="parTrans" cxnId="{7F476B1F-A00F-4024-A1D3-CF68758FD736}">
      <dgm:prSet/>
      <dgm:spPr/>
      <dgm:t>
        <a:bodyPr/>
        <a:lstStyle/>
        <a:p>
          <a:endParaRPr lang="en-US"/>
        </a:p>
      </dgm:t>
    </dgm:pt>
    <dgm:pt modelId="{3FE6CB60-7186-436C-8CBA-04C990622BB5}">
      <dgm:prSet/>
      <dgm:spPr>
        <a:solidFill>
          <a:srgbClr val="FFC000"/>
        </a:solidFill>
      </dgm:spPr>
      <dgm:t>
        <a:bodyPr/>
        <a:lstStyle/>
        <a:p>
          <a:r>
            <a:rPr lang="en-US" dirty="0" smtClean="0"/>
            <a:t>Non Saturated</a:t>
          </a:r>
          <a:endParaRPr lang="en-US" dirty="0"/>
        </a:p>
      </dgm:t>
    </dgm:pt>
    <dgm:pt modelId="{2AE8862B-106A-412C-BB2A-BFDE9F1AA3AC}" type="parTrans" cxnId="{E05B8854-3FA8-4B1A-9914-0F16840262F0}">
      <dgm:prSet/>
      <dgm:spPr/>
      <dgm:t>
        <a:bodyPr/>
        <a:lstStyle/>
        <a:p>
          <a:endParaRPr lang="en-US"/>
        </a:p>
      </dgm:t>
    </dgm:pt>
    <dgm:pt modelId="{A81F84DD-BC66-44E6-B556-314112F2D731}" type="sibTrans" cxnId="{E05B8854-3FA8-4B1A-9914-0F16840262F0}">
      <dgm:prSet/>
      <dgm:spPr/>
      <dgm:t>
        <a:bodyPr/>
        <a:lstStyle/>
        <a:p>
          <a:endParaRPr lang="en-US"/>
        </a:p>
      </dgm:t>
    </dgm:pt>
    <dgm:pt modelId="{A1CF7CC1-8374-4E1B-A0D6-E09DAA16C4F7}">
      <dgm:prSet/>
      <dgm:spPr>
        <a:solidFill>
          <a:srgbClr val="00B0F0"/>
        </a:solidFill>
      </dgm:spPr>
      <dgm:t>
        <a:bodyPr/>
        <a:lstStyle/>
        <a:p>
          <a:r>
            <a:rPr lang="en-US" dirty="0" smtClean="0"/>
            <a:t>Emitter coupled Logic</a:t>
          </a:r>
          <a:endParaRPr lang="en-US" dirty="0"/>
        </a:p>
      </dgm:t>
    </dgm:pt>
    <dgm:pt modelId="{56B0396A-A890-416E-8BDF-38210FEB2914}" type="parTrans" cxnId="{3CA6EA3C-93F7-4F22-943D-8A9237C87139}">
      <dgm:prSet/>
      <dgm:spPr/>
      <dgm:t>
        <a:bodyPr/>
        <a:lstStyle/>
        <a:p>
          <a:endParaRPr lang="en-US"/>
        </a:p>
      </dgm:t>
    </dgm:pt>
    <dgm:pt modelId="{D8094C83-8873-4526-B2DD-69EFECA70207}" type="sibTrans" cxnId="{3CA6EA3C-93F7-4F22-943D-8A9237C87139}">
      <dgm:prSet/>
      <dgm:spPr/>
      <dgm:t>
        <a:bodyPr/>
        <a:lstStyle/>
        <a:p>
          <a:endParaRPr lang="en-US"/>
        </a:p>
      </dgm:t>
    </dgm:pt>
    <dgm:pt modelId="{C9D96301-312C-4FBC-8527-117E5720C053}">
      <dgm:prSet/>
      <dgm:spPr>
        <a:solidFill>
          <a:srgbClr val="FFC000"/>
        </a:solidFill>
      </dgm:spPr>
      <dgm:t>
        <a:bodyPr/>
        <a:lstStyle/>
        <a:p>
          <a:r>
            <a:rPr lang="en-US" dirty="0" smtClean="0"/>
            <a:t>Saturated</a:t>
          </a:r>
          <a:endParaRPr lang="en-US" dirty="0"/>
        </a:p>
      </dgm:t>
    </dgm:pt>
    <dgm:pt modelId="{60DEE881-E451-4227-B23A-A216197EA12F}" type="parTrans" cxnId="{0D699D88-163D-4F18-BA3A-314F81544A8D}">
      <dgm:prSet/>
      <dgm:spPr/>
      <dgm:t>
        <a:bodyPr/>
        <a:lstStyle/>
        <a:p>
          <a:endParaRPr lang="en-US"/>
        </a:p>
      </dgm:t>
    </dgm:pt>
    <dgm:pt modelId="{756EBFB5-6FAE-417A-93D2-8CE5B78FAC68}" type="sibTrans" cxnId="{0D699D88-163D-4F18-BA3A-314F81544A8D}">
      <dgm:prSet/>
      <dgm:spPr/>
      <dgm:t>
        <a:bodyPr/>
        <a:lstStyle/>
        <a:p>
          <a:endParaRPr lang="en-US"/>
        </a:p>
      </dgm:t>
    </dgm:pt>
    <dgm:pt modelId="{1E22E940-0E71-475A-9D12-555DFFDB8A83}">
      <dgm:prSet/>
      <dgm:spPr/>
      <dgm:t>
        <a:bodyPr/>
        <a:lstStyle/>
        <a:p>
          <a:r>
            <a:rPr lang="en-US" dirty="0" smtClean="0"/>
            <a:t>DTL</a:t>
          </a:r>
          <a:endParaRPr lang="en-US" dirty="0"/>
        </a:p>
      </dgm:t>
    </dgm:pt>
    <dgm:pt modelId="{10ED7665-22D8-41C1-B51B-EA2AE167534A}" type="parTrans" cxnId="{08AF2EC5-70E3-4439-B321-07F19F1AC861}">
      <dgm:prSet/>
      <dgm:spPr/>
      <dgm:t>
        <a:bodyPr/>
        <a:lstStyle/>
        <a:p>
          <a:endParaRPr lang="en-US"/>
        </a:p>
      </dgm:t>
    </dgm:pt>
    <dgm:pt modelId="{C982F79D-9120-46BE-84F9-5C422501803D}" type="sibTrans" cxnId="{08AF2EC5-70E3-4439-B321-07F19F1AC861}">
      <dgm:prSet/>
      <dgm:spPr/>
      <dgm:t>
        <a:bodyPr/>
        <a:lstStyle/>
        <a:p>
          <a:endParaRPr lang="en-US"/>
        </a:p>
      </dgm:t>
    </dgm:pt>
    <dgm:pt modelId="{F85CF4A5-7314-4A08-9A16-01F872BDF1B8}">
      <dgm:prSet/>
      <dgm:spPr/>
      <dgm:t>
        <a:bodyPr/>
        <a:lstStyle/>
        <a:p>
          <a:r>
            <a:rPr lang="en-US" dirty="0" smtClean="0"/>
            <a:t>TTL</a:t>
          </a:r>
          <a:endParaRPr lang="en-US" dirty="0"/>
        </a:p>
      </dgm:t>
    </dgm:pt>
    <dgm:pt modelId="{76D9141F-E925-4ECF-9D0D-7FFE9DE7E658}" type="parTrans" cxnId="{C0F927F4-5464-4F9E-9E41-70881BB8C0F3}">
      <dgm:prSet/>
      <dgm:spPr/>
      <dgm:t>
        <a:bodyPr/>
        <a:lstStyle/>
        <a:p>
          <a:endParaRPr lang="en-US"/>
        </a:p>
      </dgm:t>
    </dgm:pt>
    <dgm:pt modelId="{6C72E4D0-28E7-46AD-BDF7-5069116F3923}" type="sibTrans" cxnId="{C0F927F4-5464-4F9E-9E41-70881BB8C0F3}">
      <dgm:prSet/>
      <dgm:spPr/>
      <dgm:t>
        <a:bodyPr/>
        <a:lstStyle/>
        <a:p>
          <a:endParaRPr lang="en-US"/>
        </a:p>
      </dgm:t>
    </dgm:pt>
    <dgm:pt modelId="{9FDBC8EE-4094-4950-AE7E-0EB2B663B2FD}" type="pres">
      <dgm:prSet presAssocID="{79A677B3-22BC-418E-B61E-78F95F06D113}" presName="diagram" presStyleCnt="0">
        <dgm:presLayoutVars>
          <dgm:chPref val="1"/>
          <dgm:dir/>
          <dgm:animOne val="branch"/>
          <dgm:animLvl val="lvl"/>
          <dgm:resizeHandles val="exact"/>
        </dgm:presLayoutVars>
      </dgm:prSet>
      <dgm:spPr/>
      <dgm:t>
        <a:bodyPr/>
        <a:lstStyle/>
        <a:p>
          <a:endParaRPr lang="en-US"/>
        </a:p>
      </dgm:t>
    </dgm:pt>
    <dgm:pt modelId="{61CEA14B-47C4-4903-B032-37FD1D416D02}" type="pres">
      <dgm:prSet presAssocID="{84B1E11C-4705-4950-8126-2FBB155EA5E7}" presName="root1" presStyleCnt="0"/>
      <dgm:spPr/>
    </dgm:pt>
    <dgm:pt modelId="{4B34ED97-013C-44AC-A9F8-50E8E1A01845}" type="pres">
      <dgm:prSet presAssocID="{84B1E11C-4705-4950-8126-2FBB155EA5E7}" presName="LevelOneTextNode" presStyleLbl="node0" presStyleIdx="0" presStyleCnt="1">
        <dgm:presLayoutVars>
          <dgm:chPref val="3"/>
        </dgm:presLayoutVars>
      </dgm:prSet>
      <dgm:spPr/>
      <dgm:t>
        <a:bodyPr/>
        <a:lstStyle/>
        <a:p>
          <a:endParaRPr lang="en-US"/>
        </a:p>
      </dgm:t>
    </dgm:pt>
    <dgm:pt modelId="{879E4129-3F34-45FF-92FC-F433230F178D}" type="pres">
      <dgm:prSet presAssocID="{84B1E11C-4705-4950-8126-2FBB155EA5E7}" presName="level2hierChild" presStyleCnt="0"/>
      <dgm:spPr/>
    </dgm:pt>
    <dgm:pt modelId="{07989776-085A-436A-A5CA-FA3799232632}" type="pres">
      <dgm:prSet presAssocID="{B80B436A-1BBE-4243-9428-3D45C19F2176}" presName="conn2-1" presStyleLbl="parChTrans1D2" presStyleIdx="0" presStyleCnt="2"/>
      <dgm:spPr/>
      <dgm:t>
        <a:bodyPr/>
        <a:lstStyle/>
        <a:p>
          <a:endParaRPr lang="en-US"/>
        </a:p>
      </dgm:t>
    </dgm:pt>
    <dgm:pt modelId="{A7E1C3B1-360A-4451-8641-49C0F17DF7F6}" type="pres">
      <dgm:prSet presAssocID="{B80B436A-1BBE-4243-9428-3D45C19F2176}" presName="connTx" presStyleLbl="parChTrans1D2" presStyleIdx="0" presStyleCnt="2"/>
      <dgm:spPr/>
      <dgm:t>
        <a:bodyPr/>
        <a:lstStyle/>
        <a:p>
          <a:endParaRPr lang="en-US"/>
        </a:p>
      </dgm:t>
    </dgm:pt>
    <dgm:pt modelId="{14F3C6EC-CC84-49CD-B755-19D269ED0427}" type="pres">
      <dgm:prSet presAssocID="{1DA996F1-C319-429F-B226-0849E0EDBD8C}" presName="root2" presStyleCnt="0"/>
      <dgm:spPr/>
    </dgm:pt>
    <dgm:pt modelId="{50A09770-EC5F-486C-958C-E51BAACE8855}" type="pres">
      <dgm:prSet presAssocID="{1DA996F1-C319-429F-B226-0849E0EDBD8C}" presName="LevelTwoTextNode" presStyleLbl="node2" presStyleIdx="0" presStyleCnt="2">
        <dgm:presLayoutVars>
          <dgm:chPref val="3"/>
        </dgm:presLayoutVars>
      </dgm:prSet>
      <dgm:spPr/>
      <dgm:t>
        <a:bodyPr/>
        <a:lstStyle/>
        <a:p>
          <a:endParaRPr lang="en-US"/>
        </a:p>
      </dgm:t>
    </dgm:pt>
    <dgm:pt modelId="{1D53096E-63A8-44F8-B13C-E946A7384BFE}" type="pres">
      <dgm:prSet presAssocID="{1DA996F1-C319-429F-B226-0849E0EDBD8C}" presName="level3hierChild" presStyleCnt="0"/>
      <dgm:spPr/>
    </dgm:pt>
    <dgm:pt modelId="{BA5C1D00-3211-4A74-B819-1945B0B98E9F}" type="pres">
      <dgm:prSet presAssocID="{E822F8CF-93A4-46C4-98EF-5071442F14F6}" presName="conn2-1" presStyleLbl="parChTrans1D3" presStyleIdx="0" presStyleCnt="5"/>
      <dgm:spPr/>
      <dgm:t>
        <a:bodyPr/>
        <a:lstStyle/>
        <a:p>
          <a:endParaRPr lang="en-US"/>
        </a:p>
      </dgm:t>
    </dgm:pt>
    <dgm:pt modelId="{F286347C-E6D1-4766-8E4A-D8D45F99A6E7}" type="pres">
      <dgm:prSet presAssocID="{E822F8CF-93A4-46C4-98EF-5071442F14F6}" presName="connTx" presStyleLbl="parChTrans1D3" presStyleIdx="0" presStyleCnt="5"/>
      <dgm:spPr/>
      <dgm:t>
        <a:bodyPr/>
        <a:lstStyle/>
        <a:p>
          <a:endParaRPr lang="en-US"/>
        </a:p>
      </dgm:t>
    </dgm:pt>
    <dgm:pt modelId="{905DBFF4-F5D6-4879-8DD4-4BD5A6E1DE77}" type="pres">
      <dgm:prSet presAssocID="{A5D8CCD8-E93E-4032-BAB4-E4BD308825EC}" presName="root2" presStyleCnt="0"/>
      <dgm:spPr/>
    </dgm:pt>
    <dgm:pt modelId="{D2DF3082-E806-426E-8ED6-F2A94DD85ADC}" type="pres">
      <dgm:prSet presAssocID="{A5D8CCD8-E93E-4032-BAB4-E4BD308825EC}" presName="LevelTwoTextNode" presStyleLbl="node3" presStyleIdx="0" presStyleCnt="5">
        <dgm:presLayoutVars>
          <dgm:chPref val="3"/>
        </dgm:presLayoutVars>
      </dgm:prSet>
      <dgm:spPr/>
      <dgm:t>
        <a:bodyPr/>
        <a:lstStyle/>
        <a:p>
          <a:endParaRPr lang="en-US"/>
        </a:p>
      </dgm:t>
    </dgm:pt>
    <dgm:pt modelId="{30B65483-9A9D-47AC-B7BF-CDC099EFCB60}" type="pres">
      <dgm:prSet presAssocID="{A5D8CCD8-E93E-4032-BAB4-E4BD308825EC}" presName="level3hierChild" presStyleCnt="0"/>
      <dgm:spPr/>
    </dgm:pt>
    <dgm:pt modelId="{19E99170-AEF2-4201-9E54-122D774BC578}" type="pres">
      <dgm:prSet presAssocID="{A8AB09FD-28DF-439F-A50E-9E510DA7B726}" presName="conn2-1" presStyleLbl="parChTrans1D3" presStyleIdx="1" presStyleCnt="5"/>
      <dgm:spPr/>
      <dgm:t>
        <a:bodyPr/>
        <a:lstStyle/>
        <a:p>
          <a:endParaRPr lang="en-US"/>
        </a:p>
      </dgm:t>
    </dgm:pt>
    <dgm:pt modelId="{B66F8883-638E-427D-A9E5-BCBADD50D8B4}" type="pres">
      <dgm:prSet presAssocID="{A8AB09FD-28DF-439F-A50E-9E510DA7B726}" presName="connTx" presStyleLbl="parChTrans1D3" presStyleIdx="1" presStyleCnt="5"/>
      <dgm:spPr/>
      <dgm:t>
        <a:bodyPr/>
        <a:lstStyle/>
        <a:p>
          <a:endParaRPr lang="en-US"/>
        </a:p>
      </dgm:t>
    </dgm:pt>
    <dgm:pt modelId="{95DD9FDE-643B-47EE-8B7A-8A8345B0439D}" type="pres">
      <dgm:prSet presAssocID="{5C2310BD-262A-44EE-9A7D-9C598FAFDAD8}" presName="root2" presStyleCnt="0"/>
      <dgm:spPr/>
    </dgm:pt>
    <dgm:pt modelId="{FBA5C577-AD3B-4BA5-B24E-8AD2B4BBB217}" type="pres">
      <dgm:prSet presAssocID="{5C2310BD-262A-44EE-9A7D-9C598FAFDAD8}" presName="LevelTwoTextNode" presStyleLbl="node3" presStyleIdx="1" presStyleCnt="5">
        <dgm:presLayoutVars>
          <dgm:chPref val="3"/>
        </dgm:presLayoutVars>
      </dgm:prSet>
      <dgm:spPr/>
      <dgm:t>
        <a:bodyPr/>
        <a:lstStyle/>
        <a:p>
          <a:endParaRPr lang="en-US"/>
        </a:p>
      </dgm:t>
    </dgm:pt>
    <dgm:pt modelId="{B75FFACF-12DC-4C2A-87FA-FE4884ADC004}" type="pres">
      <dgm:prSet presAssocID="{5C2310BD-262A-44EE-9A7D-9C598FAFDAD8}" presName="level3hierChild" presStyleCnt="0"/>
      <dgm:spPr/>
    </dgm:pt>
    <dgm:pt modelId="{0464310E-153C-4C6A-9177-5A13BF48B274}" type="pres">
      <dgm:prSet presAssocID="{6FFB7459-250A-4984-B54D-CC580F2540E7}" presName="conn2-1" presStyleLbl="parChTrans1D3" presStyleIdx="2" presStyleCnt="5"/>
      <dgm:spPr/>
      <dgm:t>
        <a:bodyPr/>
        <a:lstStyle/>
        <a:p>
          <a:endParaRPr lang="en-US"/>
        </a:p>
      </dgm:t>
    </dgm:pt>
    <dgm:pt modelId="{8057695A-FDD1-47FD-958C-AF112D7D1099}" type="pres">
      <dgm:prSet presAssocID="{6FFB7459-250A-4984-B54D-CC580F2540E7}" presName="connTx" presStyleLbl="parChTrans1D3" presStyleIdx="2" presStyleCnt="5"/>
      <dgm:spPr/>
      <dgm:t>
        <a:bodyPr/>
        <a:lstStyle/>
        <a:p>
          <a:endParaRPr lang="en-US"/>
        </a:p>
      </dgm:t>
    </dgm:pt>
    <dgm:pt modelId="{E2E3C339-7305-446A-98E7-96B8AEAFAA95}" type="pres">
      <dgm:prSet presAssocID="{81FD0C93-8B40-4CD6-9C53-30A5C5B9EA47}" presName="root2" presStyleCnt="0"/>
      <dgm:spPr/>
    </dgm:pt>
    <dgm:pt modelId="{3C0E8D26-A823-48F0-AF4F-DE7141A874BA}" type="pres">
      <dgm:prSet presAssocID="{81FD0C93-8B40-4CD6-9C53-30A5C5B9EA47}" presName="LevelTwoTextNode" presStyleLbl="node3" presStyleIdx="2" presStyleCnt="5">
        <dgm:presLayoutVars>
          <dgm:chPref val="3"/>
        </dgm:presLayoutVars>
      </dgm:prSet>
      <dgm:spPr/>
      <dgm:t>
        <a:bodyPr/>
        <a:lstStyle/>
        <a:p>
          <a:endParaRPr lang="en-US"/>
        </a:p>
      </dgm:t>
    </dgm:pt>
    <dgm:pt modelId="{3E8177CB-ED19-450B-9033-54AFF66DED84}" type="pres">
      <dgm:prSet presAssocID="{81FD0C93-8B40-4CD6-9C53-30A5C5B9EA47}" presName="level3hierChild" presStyleCnt="0"/>
      <dgm:spPr/>
    </dgm:pt>
    <dgm:pt modelId="{A5ABBEB6-1D00-438F-A370-C54C1BD9FA1B}" type="pres">
      <dgm:prSet presAssocID="{6E9CE3E6-C19F-45B3-AEE1-A512FFBF0EB2}" presName="conn2-1" presStyleLbl="parChTrans1D2" presStyleIdx="1" presStyleCnt="2"/>
      <dgm:spPr/>
      <dgm:t>
        <a:bodyPr/>
        <a:lstStyle/>
        <a:p>
          <a:endParaRPr lang="en-US"/>
        </a:p>
      </dgm:t>
    </dgm:pt>
    <dgm:pt modelId="{459B28B3-1ADF-4F30-B29C-B31696DF8BFF}" type="pres">
      <dgm:prSet presAssocID="{6E9CE3E6-C19F-45B3-AEE1-A512FFBF0EB2}" presName="connTx" presStyleLbl="parChTrans1D2" presStyleIdx="1" presStyleCnt="2"/>
      <dgm:spPr/>
      <dgm:t>
        <a:bodyPr/>
        <a:lstStyle/>
        <a:p>
          <a:endParaRPr lang="en-US"/>
        </a:p>
      </dgm:t>
    </dgm:pt>
    <dgm:pt modelId="{6A46E227-BE66-46D4-9CD0-DD21C596E546}" type="pres">
      <dgm:prSet presAssocID="{09CBF1F3-706D-4BFF-8674-0DA0E7F07C14}" presName="root2" presStyleCnt="0"/>
      <dgm:spPr/>
    </dgm:pt>
    <dgm:pt modelId="{A005374D-883A-4659-ACD8-F25C68418EE3}" type="pres">
      <dgm:prSet presAssocID="{09CBF1F3-706D-4BFF-8674-0DA0E7F07C14}" presName="LevelTwoTextNode" presStyleLbl="node2" presStyleIdx="1" presStyleCnt="2">
        <dgm:presLayoutVars>
          <dgm:chPref val="3"/>
        </dgm:presLayoutVars>
      </dgm:prSet>
      <dgm:spPr/>
      <dgm:t>
        <a:bodyPr/>
        <a:lstStyle/>
        <a:p>
          <a:endParaRPr lang="en-US"/>
        </a:p>
      </dgm:t>
    </dgm:pt>
    <dgm:pt modelId="{2C08EAD0-534B-4590-B166-0E9F01E9C9B1}" type="pres">
      <dgm:prSet presAssocID="{09CBF1F3-706D-4BFF-8674-0DA0E7F07C14}" presName="level3hierChild" presStyleCnt="0"/>
      <dgm:spPr/>
    </dgm:pt>
    <dgm:pt modelId="{4898D11A-2B85-499A-9A1A-57BC2C56CE7C}" type="pres">
      <dgm:prSet presAssocID="{2AE8862B-106A-412C-BB2A-BFDE9F1AA3AC}" presName="conn2-1" presStyleLbl="parChTrans1D3" presStyleIdx="3" presStyleCnt="5"/>
      <dgm:spPr/>
      <dgm:t>
        <a:bodyPr/>
        <a:lstStyle/>
        <a:p>
          <a:endParaRPr lang="en-US"/>
        </a:p>
      </dgm:t>
    </dgm:pt>
    <dgm:pt modelId="{24EABC9A-994F-4D58-88D9-D768047C585B}" type="pres">
      <dgm:prSet presAssocID="{2AE8862B-106A-412C-BB2A-BFDE9F1AA3AC}" presName="connTx" presStyleLbl="parChTrans1D3" presStyleIdx="3" presStyleCnt="5"/>
      <dgm:spPr/>
      <dgm:t>
        <a:bodyPr/>
        <a:lstStyle/>
        <a:p>
          <a:endParaRPr lang="en-US"/>
        </a:p>
      </dgm:t>
    </dgm:pt>
    <dgm:pt modelId="{A3A56B52-5EC9-4AFF-8E31-296C23B7CF07}" type="pres">
      <dgm:prSet presAssocID="{3FE6CB60-7186-436C-8CBA-04C990622BB5}" presName="root2" presStyleCnt="0"/>
      <dgm:spPr/>
    </dgm:pt>
    <dgm:pt modelId="{AA5E2B31-E70A-4973-A17B-A745E55A1F3C}" type="pres">
      <dgm:prSet presAssocID="{3FE6CB60-7186-436C-8CBA-04C990622BB5}" presName="LevelTwoTextNode" presStyleLbl="node3" presStyleIdx="3" presStyleCnt="5">
        <dgm:presLayoutVars>
          <dgm:chPref val="3"/>
        </dgm:presLayoutVars>
      </dgm:prSet>
      <dgm:spPr/>
      <dgm:t>
        <a:bodyPr/>
        <a:lstStyle/>
        <a:p>
          <a:endParaRPr lang="en-US"/>
        </a:p>
      </dgm:t>
    </dgm:pt>
    <dgm:pt modelId="{0EDF0F52-4226-432C-80BF-94E0C30E5CBD}" type="pres">
      <dgm:prSet presAssocID="{3FE6CB60-7186-436C-8CBA-04C990622BB5}" presName="level3hierChild" presStyleCnt="0"/>
      <dgm:spPr/>
    </dgm:pt>
    <dgm:pt modelId="{FD621280-7D2B-4212-AD6D-1FDC283B2687}" type="pres">
      <dgm:prSet presAssocID="{FD4279BF-9AF9-4AD8-B2D8-E430033661AD}" presName="conn2-1" presStyleLbl="parChTrans1D4" presStyleIdx="0" presStyleCnt="5"/>
      <dgm:spPr/>
      <dgm:t>
        <a:bodyPr/>
        <a:lstStyle/>
        <a:p>
          <a:endParaRPr lang="en-US"/>
        </a:p>
      </dgm:t>
    </dgm:pt>
    <dgm:pt modelId="{BC9FA106-8C33-4291-AC5D-703C12FD8590}" type="pres">
      <dgm:prSet presAssocID="{FD4279BF-9AF9-4AD8-B2D8-E430033661AD}" presName="connTx" presStyleLbl="parChTrans1D4" presStyleIdx="0" presStyleCnt="5"/>
      <dgm:spPr/>
      <dgm:t>
        <a:bodyPr/>
        <a:lstStyle/>
        <a:p>
          <a:endParaRPr lang="en-US"/>
        </a:p>
      </dgm:t>
    </dgm:pt>
    <dgm:pt modelId="{A32A82B7-B6E2-4872-BC86-65699EC4B32D}" type="pres">
      <dgm:prSet presAssocID="{93874EDC-E8F3-47D3-9D79-3BB5B40DEEC6}" presName="root2" presStyleCnt="0"/>
      <dgm:spPr/>
    </dgm:pt>
    <dgm:pt modelId="{98E4670E-59AC-4DAF-86B6-F24A818DDC3C}" type="pres">
      <dgm:prSet presAssocID="{93874EDC-E8F3-47D3-9D79-3BB5B40DEEC6}" presName="LevelTwoTextNode" presStyleLbl="node4" presStyleIdx="0" presStyleCnt="5">
        <dgm:presLayoutVars>
          <dgm:chPref val="3"/>
        </dgm:presLayoutVars>
      </dgm:prSet>
      <dgm:spPr/>
      <dgm:t>
        <a:bodyPr/>
        <a:lstStyle/>
        <a:p>
          <a:endParaRPr lang="en-US"/>
        </a:p>
      </dgm:t>
    </dgm:pt>
    <dgm:pt modelId="{0F29DB34-1B20-4224-95E9-A66FC480C262}" type="pres">
      <dgm:prSet presAssocID="{93874EDC-E8F3-47D3-9D79-3BB5B40DEEC6}" presName="level3hierChild" presStyleCnt="0"/>
      <dgm:spPr/>
    </dgm:pt>
    <dgm:pt modelId="{D1CB37DF-E716-40EF-A44B-2C7C4E10F4DC}" type="pres">
      <dgm:prSet presAssocID="{56B0396A-A890-416E-8BDF-38210FEB2914}" presName="conn2-1" presStyleLbl="parChTrans1D4" presStyleIdx="1" presStyleCnt="5"/>
      <dgm:spPr/>
      <dgm:t>
        <a:bodyPr/>
        <a:lstStyle/>
        <a:p>
          <a:endParaRPr lang="en-US"/>
        </a:p>
      </dgm:t>
    </dgm:pt>
    <dgm:pt modelId="{9812EF95-94CD-4383-9A51-0B0EBAE9A74D}" type="pres">
      <dgm:prSet presAssocID="{56B0396A-A890-416E-8BDF-38210FEB2914}" presName="connTx" presStyleLbl="parChTrans1D4" presStyleIdx="1" presStyleCnt="5"/>
      <dgm:spPr/>
      <dgm:t>
        <a:bodyPr/>
        <a:lstStyle/>
        <a:p>
          <a:endParaRPr lang="en-US"/>
        </a:p>
      </dgm:t>
    </dgm:pt>
    <dgm:pt modelId="{239E21E5-28F3-4C99-B7B6-6EDF8B4EEE13}" type="pres">
      <dgm:prSet presAssocID="{A1CF7CC1-8374-4E1B-A0D6-E09DAA16C4F7}" presName="root2" presStyleCnt="0"/>
      <dgm:spPr/>
    </dgm:pt>
    <dgm:pt modelId="{905610B5-719B-47E3-8172-60E840E7E32D}" type="pres">
      <dgm:prSet presAssocID="{A1CF7CC1-8374-4E1B-A0D6-E09DAA16C4F7}" presName="LevelTwoTextNode" presStyleLbl="node4" presStyleIdx="1" presStyleCnt="5">
        <dgm:presLayoutVars>
          <dgm:chPref val="3"/>
        </dgm:presLayoutVars>
      </dgm:prSet>
      <dgm:spPr/>
      <dgm:t>
        <a:bodyPr/>
        <a:lstStyle/>
        <a:p>
          <a:endParaRPr lang="en-US"/>
        </a:p>
      </dgm:t>
    </dgm:pt>
    <dgm:pt modelId="{7CEB72C9-E655-4F15-9DD6-F6FCA80CE873}" type="pres">
      <dgm:prSet presAssocID="{A1CF7CC1-8374-4E1B-A0D6-E09DAA16C4F7}" presName="level3hierChild" presStyleCnt="0"/>
      <dgm:spPr/>
    </dgm:pt>
    <dgm:pt modelId="{78E0CCD3-A391-44E7-825B-89DFA5DBEE1F}" type="pres">
      <dgm:prSet presAssocID="{60DEE881-E451-4227-B23A-A216197EA12F}" presName="conn2-1" presStyleLbl="parChTrans1D3" presStyleIdx="4" presStyleCnt="5"/>
      <dgm:spPr/>
      <dgm:t>
        <a:bodyPr/>
        <a:lstStyle/>
        <a:p>
          <a:endParaRPr lang="en-US"/>
        </a:p>
      </dgm:t>
    </dgm:pt>
    <dgm:pt modelId="{1E56776F-6890-4FF9-BAC8-9783E859D31B}" type="pres">
      <dgm:prSet presAssocID="{60DEE881-E451-4227-B23A-A216197EA12F}" presName="connTx" presStyleLbl="parChTrans1D3" presStyleIdx="4" presStyleCnt="5"/>
      <dgm:spPr/>
      <dgm:t>
        <a:bodyPr/>
        <a:lstStyle/>
        <a:p>
          <a:endParaRPr lang="en-US"/>
        </a:p>
      </dgm:t>
    </dgm:pt>
    <dgm:pt modelId="{5AF45576-F45F-42B4-8750-D040313756FF}" type="pres">
      <dgm:prSet presAssocID="{C9D96301-312C-4FBC-8527-117E5720C053}" presName="root2" presStyleCnt="0"/>
      <dgm:spPr/>
    </dgm:pt>
    <dgm:pt modelId="{5103CFE4-693D-4580-B7B1-F6A2D4855793}" type="pres">
      <dgm:prSet presAssocID="{C9D96301-312C-4FBC-8527-117E5720C053}" presName="LevelTwoTextNode" presStyleLbl="node3" presStyleIdx="4" presStyleCnt="5">
        <dgm:presLayoutVars>
          <dgm:chPref val="3"/>
        </dgm:presLayoutVars>
      </dgm:prSet>
      <dgm:spPr/>
      <dgm:t>
        <a:bodyPr/>
        <a:lstStyle/>
        <a:p>
          <a:endParaRPr lang="en-US"/>
        </a:p>
      </dgm:t>
    </dgm:pt>
    <dgm:pt modelId="{F101F066-D161-47D4-8C8A-8E5B5385FADF}" type="pres">
      <dgm:prSet presAssocID="{C9D96301-312C-4FBC-8527-117E5720C053}" presName="level3hierChild" presStyleCnt="0"/>
      <dgm:spPr/>
    </dgm:pt>
    <dgm:pt modelId="{1760F7A4-845C-4683-B29F-A9920D3EC617}" type="pres">
      <dgm:prSet presAssocID="{5CBF2071-11C3-4740-B403-2392A7BA7AF8}" presName="conn2-1" presStyleLbl="parChTrans1D4" presStyleIdx="2" presStyleCnt="5"/>
      <dgm:spPr/>
      <dgm:t>
        <a:bodyPr/>
        <a:lstStyle/>
        <a:p>
          <a:endParaRPr lang="en-US"/>
        </a:p>
      </dgm:t>
    </dgm:pt>
    <dgm:pt modelId="{2C265B21-0ABD-4698-BEE4-699BA77F3ADC}" type="pres">
      <dgm:prSet presAssocID="{5CBF2071-11C3-4740-B403-2392A7BA7AF8}" presName="connTx" presStyleLbl="parChTrans1D4" presStyleIdx="2" presStyleCnt="5"/>
      <dgm:spPr/>
      <dgm:t>
        <a:bodyPr/>
        <a:lstStyle/>
        <a:p>
          <a:endParaRPr lang="en-US"/>
        </a:p>
      </dgm:t>
    </dgm:pt>
    <dgm:pt modelId="{3F76634A-5A05-4EAC-B6CF-55906F6A2F0F}" type="pres">
      <dgm:prSet presAssocID="{FF55E7A0-B784-432D-9405-01FEDBDD418C}" presName="root2" presStyleCnt="0"/>
      <dgm:spPr/>
    </dgm:pt>
    <dgm:pt modelId="{B3F7F1C9-DBD5-43D4-8E63-468C2409C8EB}" type="pres">
      <dgm:prSet presAssocID="{FF55E7A0-B784-432D-9405-01FEDBDD418C}" presName="LevelTwoTextNode" presStyleLbl="node4" presStyleIdx="2" presStyleCnt="5">
        <dgm:presLayoutVars>
          <dgm:chPref val="3"/>
        </dgm:presLayoutVars>
      </dgm:prSet>
      <dgm:spPr/>
      <dgm:t>
        <a:bodyPr/>
        <a:lstStyle/>
        <a:p>
          <a:endParaRPr lang="en-US"/>
        </a:p>
      </dgm:t>
    </dgm:pt>
    <dgm:pt modelId="{5C9097D0-CB28-4025-8C18-96DB90634CC4}" type="pres">
      <dgm:prSet presAssocID="{FF55E7A0-B784-432D-9405-01FEDBDD418C}" presName="level3hierChild" presStyleCnt="0"/>
      <dgm:spPr/>
    </dgm:pt>
    <dgm:pt modelId="{7F617670-4614-40D4-948F-1491B404309B}" type="pres">
      <dgm:prSet presAssocID="{10ED7665-22D8-41C1-B51B-EA2AE167534A}" presName="conn2-1" presStyleLbl="parChTrans1D4" presStyleIdx="3" presStyleCnt="5"/>
      <dgm:spPr/>
      <dgm:t>
        <a:bodyPr/>
        <a:lstStyle/>
        <a:p>
          <a:endParaRPr lang="en-US"/>
        </a:p>
      </dgm:t>
    </dgm:pt>
    <dgm:pt modelId="{7E5BCDB6-A54F-49D1-95C7-1E745A92E1D7}" type="pres">
      <dgm:prSet presAssocID="{10ED7665-22D8-41C1-B51B-EA2AE167534A}" presName="connTx" presStyleLbl="parChTrans1D4" presStyleIdx="3" presStyleCnt="5"/>
      <dgm:spPr/>
      <dgm:t>
        <a:bodyPr/>
        <a:lstStyle/>
        <a:p>
          <a:endParaRPr lang="en-US"/>
        </a:p>
      </dgm:t>
    </dgm:pt>
    <dgm:pt modelId="{9BF2A41A-B3E5-4D76-BFD7-F00518518292}" type="pres">
      <dgm:prSet presAssocID="{1E22E940-0E71-475A-9D12-555DFFDB8A83}" presName="root2" presStyleCnt="0"/>
      <dgm:spPr/>
    </dgm:pt>
    <dgm:pt modelId="{D438FB80-420D-447F-B5F7-06E5800693F3}" type="pres">
      <dgm:prSet presAssocID="{1E22E940-0E71-475A-9D12-555DFFDB8A83}" presName="LevelTwoTextNode" presStyleLbl="node4" presStyleIdx="3" presStyleCnt="5">
        <dgm:presLayoutVars>
          <dgm:chPref val="3"/>
        </dgm:presLayoutVars>
      </dgm:prSet>
      <dgm:spPr/>
      <dgm:t>
        <a:bodyPr/>
        <a:lstStyle/>
        <a:p>
          <a:endParaRPr lang="en-US"/>
        </a:p>
      </dgm:t>
    </dgm:pt>
    <dgm:pt modelId="{2E6844E0-C2B9-40D8-9C2A-D69D42871A0A}" type="pres">
      <dgm:prSet presAssocID="{1E22E940-0E71-475A-9D12-555DFFDB8A83}" presName="level3hierChild" presStyleCnt="0"/>
      <dgm:spPr/>
    </dgm:pt>
    <dgm:pt modelId="{0E181731-0A1B-4EB3-AA9F-43735191547A}" type="pres">
      <dgm:prSet presAssocID="{76D9141F-E925-4ECF-9D0D-7FFE9DE7E658}" presName="conn2-1" presStyleLbl="parChTrans1D4" presStyleIdx="4" presStyleCnt="5"/>
      <dgm:spPr/>
      <dgm:t>
        <a:bodyPr/>
        <a:lstStyle/>
        <a:p>
          <a:endParaRPr lang="en-US"/>
        </a:p>
      </dgm:t>
    </dgm:pt>
    <dgm:pt modelId="{0B66F0F8-2234-4F6E-BB42-431FE62443FC}" type="pres">
      <dgm:prSet presAssocID="{76D9141F-E925-4ECF-9D0D-7FFE9DE7E658}" presName="connTx" presStyleLbl="parChTrans1D4" presStyleIdx="4" presStyleCnt="5"/>
      <dgm:spPr/>
      <dgm:t>
        <a:bodyPr/>
        <a:lstStyle/>
        <a:p>
          <a:endParaRPr lang="en-US"/>
        </a:p>
      </dgm:t>
    </dgm:pt>
    <dgm:pt modelId="{C5B1FAB9-608B-48B2-B436-CCC45F43CA94}" type="pres">
      <dgm:prSet presAssocID="{F85CF4A5-7314-4A08-9A16-01F872BDF1B8}" presName="root2" presStyleCnt="0"/>
      <dgm:spPr/>
    </dgm:pt>
    <dgm:pt modelId="{6F560EC5-30B0-40E8-889C-1AE7FAB7F1F9}" type="pres">
      <dgm:prSet presAssocID="{F85CF4A5-7314-4A08-9A16-01F872BDF1B8}" presName="LevelTwoTextNode" presStyleLbl="node4" presStyleIdx="4" presStyleCnt="5">
        <dgm:presLayoutVars>
          <dgm:chPref val="3"/>
        </dgm:presLayoutVars>
      </dgm:prSet>
      <dgm:spPr/>
      <dgm:t>
        <a:bodyPr/>
        <a:lstStyle/>
        <a:p>
          <a:endParaRPr lang="en-US"/>
        </a:p>
      </dgm:t>
    </dgm:pt>
    <dgm:pt modelId="{29AC9ED3-E59F-432B-8383-E11C87E2BE84}" type="pres">
      <dgm:prSet presAssocID="{F85CF4A5-7314-4A08-9A16-01F872BDF1B8}" presName="level3hierChild" presStyleCnt="0"/>
      <dgm:spPr/>
    </dgm:pt>
  </dgm:ptLst>
  <dgm:cxnLst>
    <dgm:cxn modelId="{0E6A9E28-DCFD-4E74-8CA6-D6CA4CB27F83}" type="presOf" srcId="{FD4279BF-9AF9-4AD8-B2D8-E430033661AD}" destId="{FD621280-7D2B-4212-AD6D-1FDC283B2687}" srcOrd="0" destOrd="0" presId="urn:microsoft.com/office/officeart/2005/8/layout/hierarchy2"/>
    <dgm:cxn modelId="{C1EFFDE7-AC2C-4DCC-AE95-54D8C9B56C9F}" srcId="{1DA996F1-C319-429F-B226-0849E0EDBD8C}" destId="{81FD0C93-8B40-4CD6-9C53-30A5C5B9EA47}" srcOrd="2" destOrd="0" parTransId="{6FFB7459-250A-4984-B54D-CC580F2540E7}" sibTransId="{5EF47C5D-07C1-4CC5-A6F9-67E867B00D7C}"/>
    <dgm:cxn modelId="{C0F927F4-5464-4F9E-9E41-70881BB8C0F3}" srcId="{C9D96301-312C-4FBC-8527-117E5720C053}" destId="{F85CF4A5-7314-4A08-9A16-01F872BDF1B8}" srcOrd="2" destOrd="0" parTransId="{76D9141F-E925-4ECF-9D0D-7FFE9DE7E658}" sibTransId="{6C72E4D0-28E7-46AD-BDF7-5069116F3923}"/>
    <dgm:cxn modelId="{3E0B9B8A-FB4C-4736-B445-CB6FE6A7477D}" type="presOf" srcId="{2AE8862B-106A-412C-BB2A-BFDE9F1AA3AC}" destId="{24EABC9A-994F-4D58-88D9-D768047C585B}" srcOrd="1" destOrd="0" presId="urn:microsoft.com/office/officeart/2005/8/layout/hierarchy2"/>
    <dgm:cxn modelId="{CFBEDFF9-8D8F-4173-A1F3-BE8414A6C30A}" type="presOf" srcId="{84B1E11C-4705-4950-8126-2FBB155EA5E7}" destId="{4B34ED97-013C-44AC-A9F8-50E8E1A01845}" srcOrd="0" destOrd="0" presId="urn:microsoft.com/office/officeart/2005/8/layout/hierarchy2"/>
    <dgm:cxn modelId="{29B2819C-3BB2-4450-A787-18E88FBDBC2C}" type="presOf" srcId="{FD4279BF-9AF9-4AD8-B2D8-E430033661AD}" destId="{BC9FA106-8C33-4291-AC5D-703C12FD8590}" srcOrd="1" destOrd="0" presId="urn:microsoft.com/office/officeart/2005/8/layout/hierarchy2"/>
    <dgm:cxn modelId="{FEE32771-5D2E-4068-A42F-A8A5275FB11B}" type="presOf" srcId="{60DEE881-E451-4227-B23A-A216197EA12F}" destId="{78E0CCD3-A391-44E7-825B-89DFA5DBEE1F}" srcOrd="0" destOrd="0" presId="urn:microsoft.com/office/officeart/2005/8/layout/hierarchy2"/>
    <dgm:cxn modelId="{7DF7C59B-0016-4A6B-BA44-50F7CE9697F9}" type="presOf" srcId="{6FFB7459-250A-4984-B54D-CC580F2540E7}" destId="{8057695A-FDD1-47FD-958C-AF112D7D1099}" srcOrd="1" destOrd="0" presId="urn:microsoft.com/office/officeart/2005/8/layout/hierarchy2"/>
    <dgm:cxn modelId="{8EA60D43-9374-40B4-933C-43002D6BA063}" type="presOf" srcId="{10ED7665-22D8-41C1-B51B-EA2AE167534A}" destId="{7E5BCDB6-A54F-49D1-95C7-1E745A92E1D7}" srcOrd="1" destOrd="0" presId="urn:microsoft.com/office/officeart/2005/8/layout/hierarchy2"/>
    <dgm:cxn modelId="{7F476B1F-A00F-4024-A1D3-CF68758FD736}" srcId="{C9D96301-312C-4FBC-8527-117E5720C053}" destId="{FF55E7A0-B784-432D-9405-01FEDBDD418C}" srcOrd="0" destOrd="0" parTransId="{5CBF2071-11C3-4740-B403-2392A7BA7AF8}" sibTransId="{5C7A262A-00A1-4970-87B5-B5044E73BCDA}"/>
    <dgm:cxn modelId="{7058E179-15E6-42CC-9665-E05C3649FBA0}" type="presOf" srcId="{C9D96301-312C-4FBC-8527-117E5720C053}" destId="{5103CFE4-693D-4580-B7B1-F6A2D4855793}" srcOrd="0" destOrd="0" presId="urn:microsoft.com/office/officeart/2005/8/layout/hierarchy2"/>
    <dgm:cxn modelId="{DFD348B7-50BD-4EE2-8E7C-F03A286922B4}" srcId="{84B1E11C-4705-4950-8126-2FBB155EA5E7}" destId="{09CBF1F3-706D-4BFF-8674-0DA0E7F07C14}" srcOrd="1" destOrd="0" parTransId="{6E9CE3E6-C19F-45B3-AEE1-A512FFBF0EB2}" sibTransId="{4A202EF7-D6AE-4704-B838-14E34CF30CD3}"/>
    <dgm:cxn modelId="{5071B269-6FA7-4778-9E0D-D78007F6C587}" type="presOf" srcId="{56B0396A-A890-416E-8BDF-38210FEB2914}" destId="{9812EF95-94CD-4383-9A51-0B0EBAE9A74D}" srcOrd="1" destOrd="0" presId="urn:microsoft.com/office/officeart/2005/8/layout/hierarchy2"/>
    <dgm:cxn modelId="{20C46A4C-5239-413B-AEFF-97FB8101E0B1}" srcId="{1DA996F1-C319-429F-B226-0849E0EDBD8C}" destId="{5C2310BD-262A-44EE-9A7D-9C598FAFDAD8}" srcOrd="1" destOrd="0" parTransId="{A8AB09FD-28DF-439F-A50E-9E510DA7B726}" sibTransId="{591A6917-77BF-4615-A15C-92E5ED2C64CC}"/>
    <dgm:cxn modelId="{689C9049-6725-47C6-B9E2-BEE9BE962D30}" type="presOf" srcId="{2AE8862B-106A-412C-BB2A-BFDE9F1AA3AC}" destId="{4898D11A-2B85-499A-9A1A-57BC2C56CE7C}" srcOrd="0" destOrd="0" presId="urn:microsoft.com/office/officeart/2005/8/layout/hierarchy2"/>
    <dgm:cxn modelId="{1BA336A5-23EB-48F1-967A-03B40857FDFA}" type="presOf" srcId="{56B0396A-A890-416E-8BDF-38210FEB2914}" destId="{D1CB37DF-E716-40EF-A44B-2C7C4E10F4DC}" srcOrd="0" destOrd="0" presId="urn:microsoft.com/office/officeart/2005/8/layout/hierarchy2"/>
    <dgm:cxn modelId="{8455DBCE-E9A0-495A-B721-1C70911C51B0}" srcId="{1DA996F1-C319-429F-B226-0849E0EDBD8C}" destId="{A5D8CCD8-E93E-4032-BAB4-E4BD308825EC}" srcOrd="0" destOrd="0" parTransId="{E822F8CF-93A4-46C4-98EF-5071442F14F6}" sibTransId="{F0573A59-1F34-4C5D-B7E1-D0B9A7A8D7DC}"/>
    <dgm:cxn modelId="{1F12380B-8BE4-4C03-BA0F-2BF455D3DAAA}" type="presOf" srcId="{76D9141F-E925-4ECF-9D0D-7FFE9DE7E658}" destId="{0B66F0F8-2234-4F6E-BB42-431FE62443FC}" srcOrd="1" destOrd="0" presId="urn:microsoft.com/office/officeart/2005/8/layout/hierarchy2"/>
    <dgm:cxn modelId="{BA7D3A6B-4C78-4B3A-871B-9925EBD5363B}" type="presOf" srcId="{81FD0C93-8B40-4CD6-9C53-30A5C5B9EA47}" destId="{3C0E8D26-A823-48F0-AF4F-DE7141A874BA}" srcOrd="0" destOrd="0" presId="urn:microsoft.com/office/officeart/2005/8/layout/hierarchy2"/>
    <dgm:cxn modelId="{7222AE3C-ADC7-419E-ADFF-AC86EF294615}" type="presOf" srcId="{5CBF2071-11C3-4740-B403-2392A7BA7AF8}" destId="{1760F7A4-845C-4683-B29F-A9920D3EC617}" srcOrd="0" destOrd="0" presId="urn:microsoft.com/office/officeart/2005/8/layout/hierarchy2"/>
    <dgm:cxn modelId="{F265F51A-8F8B-458A-96AE-B1F480CEAB50}" type="presOf" srcId="{10ED7665-22D8-41C1-B51B-EA2AE167534A}" destId="{7F617670-4614-40D4-948F-1491B404309B}" srcOrd="0" destOrd="0" presId="urn:microsoft.com/office/officeart/2005/8/layout/hierarchy2"/>
    <dgm:cxn modelId="{6FC06F38-499A-4F72-BC8F-F5096B3C940E}" type="presOf" srcId="{60DEE881-E451-4227-B23A-A216197EA12F}" destId="{1E56776F-6890-4FF9-BAC8-9783E859D31B}" srcOrd="1" destOrd="0" presId="urn:microsoft.com/office/officeart/2005/8/layout/hierarchy2"/>
    <dgm:cxn modelId="{31768495-4D09-49CE-8FD4-F7A2DC4C894F}" type="presOf" srcId="{5C2310BD-262A-44EE-9A7D-9C598FAFDAD8}" destId="{FBA5C577-AD3B-4BA5-B24E-8AD2B4BBB217}" srcOrd="0" destOrd="0" presId="urn:microsoft.com/office/officeart/2005/8/layout/hierarchy2"/>
    <dgm:cxn modelId="{F6E52302-BEB7-46AF-879E-2C3AB2F95104}" type="presOf" srcId="{E822F8CF-93A4-46C4-98EF-5071442F14F6}" destId="{BA5C1D00-3211-4A74-B819-1945B0B98E9F}" srcOrd="0" destOrd="0" presId="urn:microsoft.com/office/officeart/2005/8/layout/hierarchy2"/>
    <dgm:cxn modelId="{E40C46F4-563A-440F-8867-A589D089C6BD}" type="presOf" srcId="{1E22E940-0E71-475A-9D12-555DFFDB8A83}" destId="{D438FB80-420D-447F-B5F7-06E5800693F3}" srcOrd="0" destOrd="0" presId="urn:microsoft.com/office/officeart/2005/8/layout/hierarchy2"/>
    <dgm:cxn modelId="{0D699D88-163D-4F18-BA3A-314F81544A8D}" srcId="{09CBF1F3-706D-4BFF-8674-0DA0E7F07C14}" destId="{C9D96301-312C-4FBC-8527-117E5720C053}" srcOrd="1" destOrd="0" parTransId="{60DEE881-E451-4227-B23A-A216197EA12F}" sibTransId="{756EBFB5-6FAE-417A-93D2-8CE5B78FAC68}"/>
    <dgm:cxn modelId="{D9CF8FEF-CF15-4BA2-AF46-C3AF667921AF}" type="presOf" srcId="{6FFB7459-250A-4984-B54D-CC580F2540E7}" destId="{0464310E-153C-4C6A-9177-5A13BF48B274}" srcOrd="0" destOrd="0" presId="urn:microsoft.com/office/officeart/2005/8/layout/hierarchy2"/>
    <dgm:cxn modelId="{E8D685EF-FA1A-47B6-ADC9-B7EFF47DB511}" type="presOf" srcId="{A5D8CCD8-E93E-4032-BAB4-E4BD308825EC}" destId="{D2DF3082-E806-426E-8ED6-F2A94DD85ADC}" srcOrd="0" destOrd="0" presId="urn:microsoft.com/office/officeart/2005/8/layout/hierarchy2"/>
    <dgm:cxn modelId="{1BC21872-FDD0-44C5-972B-EEC6D7F6F852}" type="presOf" srcId="{A1CF7CC1-8374-4E1B-A0D6-E09DAA16C4F7}" destId="{905610B5-719B-47E3-8172-60E840E7E32D}" srcOrd="0" destOrd="0" presId="urn:microsoft.com/office/officeart/2005/8/layout/hierarchy2"/>
    <dgm:cxn modelId="{0656EF89-48DF-488A-8F2C-4A9791F2EC82}" type="presOf" srcId="{76D9141F-E925-4ECF-9D0D-7FFE9DE7E658}" destId="{0E181731-0A1B-4EB3-AA9F-43735191547A}" srcOrd="0" destOrd="0" presId="urn:microsoft.com/office/officeart/2005/8/layout/hierarchy2"/>
    <dgm:cxn modelId="{623B7C2F-A1CC-495B-A526-4C1FCBF1B94C}" srcId="{84B1E11C-4705-4950-8126-2FBB155EA5E7}" destId="{1DA996F1-C319-429F-B226-0849E0EDBD8C}" srcOrd="0" destOrd="0" parTransId="{B80B436A-1BBE-4243-9428-3D45C19F2176}" sibTransId="{91DAEC00-9782-499C-8B49-0EFF6857BDBA}"/>
    <dgm:cxn modelId="{C50192A7-E972-436F-8E04-1D9AA6FFB16F}" type="presOf" srcId="{6E9CE3E6-C19F-45B3-AEE1-A512FFBF0EB2}" destId="{A5ABBEB6-1D00-438F-A370-C54C1BD9FA1B}" srcOrd="0" destOrd="0" presId="urn:microsoft.com/office/officeart/2005/8/layout/hierarchy2"/>
    <dgm:cxn modelId="{2410FB7C-9405-470C-A057-5FA332015555}" type="presOf" srcId="{79A677B3-22BC-418E-B61E-78F95F06D113}" destId="{9FDBC8EE-4094-4950-AE7E-0EB2B663B2FD}" srcOrd="0" destOrd="0" presId="urn:microsoft.com/office/officeart/2005/8/layout/hierarchy2"/>
    <dgm:cxn modelId="{BD07CB59-1490-4196-AE94-A929A01300BA}" type="presOf" srcId="{6E9CE3E6-C19F-45B3-AEE1-A512FFBF0EB2}" destId="{459B28B3-1ADF-4F30-B29C-B31696DF8BFF}" srcOrd="1" destOrd="0" presId="urn:microsoft.com/office/officeart/2005/8/layout/hierarchy2"/>
    <dgm:cxn modelId="{C2C7225C-A763-4CEF-BFCB-1502D3B6ECA8}" type="presOf" srcId="{B80B436A-1BBE-4243-9428-3D45C19F2176}" destId="{A7E1C3B1-360A-4451-8641-49C0F17DF7F6}" srcOrd="1" destOrd="0" presId="urn:microsoft.com/office/officeart/2005/8/layout/hierarchy2"/>
    <dgm:cxn modelId="{468B859E-1218-427B-BEEA-A3C8358FBE69}" type="presOf" srcId="{1DA996F1-C319-429F-B226-0849E0EDBD8C}" destId="{50A09770-EC5F-486C-958C-E51BAACE8855}" srcOrd="0" destOrd="0" presId="urn:microsoft.com/office/officeart/2005/8/layout/hierarchy2"/>
    <dgm:cxn modelId="{08AF2EC5-70E3-4439-B321-07F19F1AC861}" srcId="{C9D96301-312C-4FBC-8527-117E5720C053}" destId="{1E22E940-0E71-475A-9D12-555DFFDB8A83}" srcOrd="1" destOrd="0" parTransId="{10ED7665-22D8-41C1-B51B-EA2AE167534A}" sibTransId="{C982F79D-9120-46BE-84F9-5C422501803D}"/>
    <dgm:cxn modelId="{D9C56931-15F6-4586-AA19-0BACD994CBA1}" type="presOf" srcId="{A8AB09FD-28DF-439F-A50E-9E510DA7B726}" destId="{19E99170-AEF2-4201-9E54-122D774BC578}" srcOrd="0" destOrd="0" presId="urn:microsoft.com/office/officeart/2005/8/layout/hierarchy2"/>
    <dgm:cxn modelId="{ECAC1692-2174-4C4C-9EDE-1BAA7DAAF0A6}" type="presOf" srcId="{E822F8CF-93A4-46C4-98EF-5071442F14F6}" destId="{F286347C-E6D1-4766-8E4A-D8D45F99A6E7}" srcOrd="1" destOrd="0" presId="urn:microsoft.com/office/officeart/2005/8/layout/hierarchy2"/>
    <dgm:cxn modelId="{E78195B2-BC26-45DF-85C8-0F49DE4A60AA}" type="presOf" srcId="{5CBF2071-11C3-4740-B403-2392A7BA7AF8}" destId="{2C265B21-0ABD-4698-BEE4-699BA77F3ADC}" srcOrd="1" destOrd="0" presId="urn:microsoft.com/office/officeart/2005/8/layout/hierarchy2"/>
    <dgm:cxn modelId="{3CA6EA3C-93F7-4F22-943D-8A9237C87139}" srcId="{3FE6CB60-7186-436C-8CBA-04C990622BB5}" destId="{A1CF7CC1-8374-4E1B-A0D6-E09DAA16C4F7}" srcOrd="1" destOrd="0" parTransId="{56B0396A-A890-416E-8BDF-38210FEB2914}" sibTransId="{D8094C83-8873-4526-B2DD-69EFECA70207}"/>
    <dgm:cxn modelId="{8B0C3A92-3B3A-43E2-AFFD-5A867398F3A7}" type="presOf" srcId="{F85CF4A5-7314-4A08-9A16-01F872BDF1B8}" destId="{6F560EC5-30B0-40E8-889C-1AE7FAB7F1F9}" srcOrd="0" destOrd="0" presId="urn:microsoft.com/office/officeart/2005/8/layout/hierarchy2"/>
    <dgm:cxn modelId="{0F0D1F1C-B1F1-47FC-B84C-52160333BBAC}" type="presOf" srcId="{FF55E7A0-B784-432D-9405-01FEDBDD418C}" destId="{B3F7F1C9-DBD5-43D4-8E63-468C2409C8EB}" srcOrd="0" destOrd="0" presId="urn:microsoft.com/office/officeart/2005/8/layout/hierarchy2"/>
    <dgm:cxn modelId="{B76B218C-B8E7-40AA-B34A-297F626912DB}" srcId="{79A677B3-22BC-418E-B61E-78F95F06D113}" destId="{84B1E11C-4705-4950-8126-2FBB155EA5E7}" srcOrd="0" destOrd="0" parTransId="{D9639952-3728-4D03-9E5E-46816530957B}" sibTransId="{84285587-7360-4129-8937-BF43ED99A174}"/>
    <dgm:cxn modelId="{0BFD97AF-E936-4C72-BF55-8B1A3B5C833B}" type="presOf" srcId="{B80B436A-1BBE-4243-9428-3D45C19F2176}" destId="{07989776-085A-436A-A5CA-FA3799232632}" srcOrd="0" destOrd="0" presId="urn:microsoft.com/office/officeart/2005/8/layout/hierarchy2"/>
    <dgm:cxn modelId="{E05B8854-3FA8-4B1A-9914-0F16840262F0}" srcId="{09CBF1F3-706D-4BFF-8674-0DA0E7F07C14}" destId="{3FE6CB60-7186-436C-8CBA-04C990622BB5}" srcOrd="0" destOrd="0" parTransId="{2AE8862B-106A-412C-BB2A-BFDE9F1AA3AC}" sibTransId="{A81F84DD-BC66-44E6-B556-314112F2D731}"/>
    <dgm:cxn modelId="{87CC6E8B-B06C-4F8E-B01C-F59472740406}" type="presOf" srcId="{93874EDC-E8F3-47D3-9D79-3BB5B40DEEC6}" destId="{98E4670E-59AC-4DAF-86B6-F24A818DDC3C}" srcOrd="0" destOrd="0" presId="urn:microsoft.com/office/officeart/2005/8/layout/hierarchy2"/>
    <dgm:cxn modelId="{E8AFC174-310E-4262-9BA2-FB15DC325D21}" type="presOf" srcId="{09CBF1F3-706D-4BFF-8674-0DA0E7F07C14}" destId="{A005374D-883A-4659-ACD8-F25C68418EE3}" srcOrd="0" destOrd="0" presId="urn:microsoft.com/office/officeart/2005/8/layout/hierarchy2"/>
    <dgm:cxn modelId="{BB312973-0440-42FC-B93C-E8D8D0BB325C}" srcId="{3FE6CB60-7186-436C-8CBA-04C990622BB5}" destId="{93874EDC-E8F3-47D3-9D79-3BB5B40DEEC6}" srcOrd="0" destOrd="0" parTransId="{FD4279BF-9AF9-4AD8-B2D8-E430033661AD}" sibTransId="{1210CC31-876F-4A6D-956B-E3B952ADAB4E}"/>
    <dgm:cxn modelId="{DD7A84BA-4767-4C82-A437-637B07EB529F}" type="presOf" srcId="{A8AB09FD-28DF-439F-A50E-9E510DA7B726}" destId="{B66F8883-638E-427D-A9E5-BCBADD50D8B4}" srcOrd="1" destOrd="0" presId="urn:microsoft.com/office/officeart/2005/8/layout/hierarchy2"/>
    <dgm:cxn modelId="{18BDC641-36E6-410B-ADEF-FAD99F80C539}" type="presOf" srcId="{3FE6CB60-7186-436C-8CBA-04C990622BB5}" destId="{AA5E2B31-E70A-4973-A17B-A745E55A1F3C}" srcOrd="0" destOrd="0" presId="urn:microsoft.com/office/officeart/2005/8/layout/hierarchy2"/>
    <dgm:cxn modelId="{884D1645-2E36-4107-84FE-06A4A1E9579A}" type="presParOf" srcId="{9FDBC8EE-4094-4950-AE7E-0EB2B663B2FD}" destId="{61CEA14B-47C4-4903-B032-37FD1D416D02}" srcOrd="0" destOrd="0" presId="urn:microsoft.com/office/officeart/2005/8/layout/hierarchy2"/>
    <dgm:cxn modelId="{C8007B74-B26D-4047-BBF4-78B949DD3690}" type="presParOf" srcId="{61CEA14B-47C4-4903-B032-37FD1D416D02}" destId="{4B34ED97-013C-44AC-A9F8-50E8E1A01845}" srcOrd="0" destOrd="0" presId="urn:microsoft.com/office/officeart/2005/8/layout/hierarchy2"/>
    <dgm:cxn modelId="{F1770CDE-C796-4F9F-A282-B8EA7AC4EAF1}" type="presParOf" srcId="{61CEA14B-47C4-4903-B032-37FD1D416D02}" destId="{879E4129-3F34-45FF-92FC-F433230F178D}" srcOrd="1" destOrd="0" presId="urn:microsoft.com/office/officeart/2005/8/layout/hierarchy2"/>
    <dgm:cxn modelId="{CA0E24DF-7708-438A-9D53-7F5BDC6EE366}" type="presParOf" srcId="{879E4129-3F34-45FF-92FC-F433230F178D}" destId="{07989776-085A-436A-A5CA-FA3799232632}" srcOrd="0" destOrd="0" presId="urn:microsoft.com/office/officeart/2005/8/layout/hierarchy2"/>
    <dgm:cxn modelId="{99E329C6-231C-47D7-9440-4BCD94627295}" type="presParOf" srcId="{07989776-085A-436A-A5CA-FA3799232632}" destId="{A7E1C3B1-360A-4451-8641-49C0F17DF7F6}" srcOrd="0" destOrd="0" presId="urn:microsoft.com/office/officeart/2005/8/layout/hierarchy2"/>
    <dgm:cxn modelId="{00D6C216-1086-4BE3-A02F-190E4C5081DC}" type="presParOf" srcId="{879E4129-3F34-45FF-92FC-F433230F178D}" destId="{14F3C6EC-CC84-49CD-B755-19D269ED0427}" srcOrd="1" destOrd="0" presId="urn:microsoft.com/office/officeart/2005/8/layout/hierarchy2"/>
    <dgm:cxn modelId="{18ECE96B-7136-42F8-858C-C63D1CF6EE3D}" type="presParOf" srcId="{14F3C6EC-CC84-49CD-B755-19D269ED0427}" destId="{50A09770-EC5F-486C-958C-E51BAACE8855}" srcOrd="0" destOrd="0" presId="urn:microsoft.com/office/officeart/2005/8/layout/hierarchy2"/>
    <dgm:cxn modelId="{9FBC5792-0A21-40D9-AF04-4038376556EC}" type="presParOf" srcId="{14F3C6EC-CC84-49CD-B755-19D269ED0427}" destId="{1D53096E-63A8-44F8-B13C-E946A7384BFE}" srcOrd="1" destOrd="0" presId="urn:microsoft.com/office/officeart/2005/8/layout/hierarchy2"/>
    <dgm:cxn modelId="{BB4879AD-39CC-40E7-B8BD-97AC6D20E6C5}" type="presParOf" srcId="{1D53096E-63A8-44F8-B13C-E946A7384BFE}" destId="{BA5C1D00-3211-4A74-B819-1945B0B98E9F}" srcOrd="0" destOrd="0" presId="urn:microsoft.com/office/officeart/2005/8/layout/hierarchy2"/>
    <dgm:cxn modelId="{D2315D12-C82E-4C6F-9E49-797B02C4AE17}" type="presParOf" srcId="{BA5C1D00-3211-4A74-B819-1945B0B98E9F}" destId="{F286347C-E6D1-4766-8E4A-D8D45F99A6E7}" srcOrd="0" destOrd="0" presId="urn:microsoft.com/office/officeart/2005/8/layout/hierarchy2"/>
    <dgm:cxn modelId="{6E7DA651-1467-4431-81FC-9116819126B3}" type="presParOf" srcId="{1D53096E-63A8-44F8-B13C-E946A7384BFE}" destId="{905DBFF4-F5D6-4879-8DD4-4BD5A6E1DE77}" srcOrd="1" destOrd="0" presId="urn:microsoft.com/office/officeart/2005/8/layout/hierarchy2"/>
    <dgm:cxn modelId="{915AF05E-DE6B-4190-8892-20FA8B9778A9}" type="presParOf" srcId="{905DBFF4-F5D6-4879-8DD4-4BD5A6E1DE77}" destId="{D2DF3082-E806-426E-8ED6-F2A94DD85ADC}" srcOrd="0" destOrd="0" presId="urn:microsoft.com/office/officeart/2005/8/layout/hierarchy2"/>
    <dgm:cxn modelId="{D5E35FEE-10AA-4220-A360-C78730DB05AA}" type="presParOf" srcId="{905DBFF4-F5D6-4879-8DD4-4BD5A6E1DE77}" destId="{30B65483-9A9D-47AC-B7BF-CDC099EFCB60}" srcOrd="1" destOrd="0" presId="urn:microsoft.com/office/officeart/2005/8/layout/hierarchy2"/>
    <dgm:cxn modelId="{CBC27A16-6B67-48E3-A2F8-2BF2CDB5A1D2}" type="presParOf" srcId="{1D53096E-63A8-44F8-B13C-E946A7384BFE}" destId="{19E99170-AEF2-4201-9E54-122D774BC578}" srcOrd="2" destOrd="0" presId="urn:microsoft.com/office/officeart/2005/8/layout/hierarchy2"/>
    <dgm:cxn modelId="{8BD7BD5C-5F0D-4EF3-924C-B89B41084B60}" type="presParOf" srcId="{19E99170-AEF2-4201-9E54-122D774BC578}" destId="{B66F8883-638E-427D-A9E5-BCBADD50D8B4}" srcOrd="0" destOrd="0" presId="urn:microsoft.com/office/officeart/2005/8/layout/hierarchy2"/>
    <dgm:cxn modelId="{BB35A6F9-7078-415F-A0DD-0F75573FEE32}" type="presParOf" srcId="{1D53096E-63A8-44F8-B13C-E946A7384BFE}" destId="{95DD9FDE-643B-47EE-8B7A-8A8345B0439D}" srcOrd="3" destOrd="0" presId="urn:microsoft.com/office/officeart/2005/8/layout/hierarchy2"/>
    <dgm:cxn modelId="{42B03623-4647-493F-818B-384511C72D93}" type="presParOf" srcId="{95DD9FDE-643B-47EE-8B7A-8A8345B0439D}" destId="{FBA5C577-AD3B-4BA5-B24E-8AD2B4BBB217}" srcOrd="0" destOrd="0" presId="urn:microsoft.com/office/officeart/2005/8/layout/hierarchy2"/>
    <dgm:cxn modelId="{AEB11190-EB6E-4004-B8C9-03EA740CE0E4}" type="presParOf" srcId="{95DD9FDE-643B-47EE-8B7A-8A8345B0439D}" destId="{B75FFACF-12DC-4C2A-87FA-FE4884ADC004}" srcOrd="1" destOrd="0" presId="urn:microsoft.com/office/officeart/2005/8/layout/hierarchy2"/>
    <dgm:cxn modelId="{30B2A6B8-6F54-42EF-AC49-E3EE214C0FF2}" type="presParOf" srcId="{1D53096E-63A8-44F8-B13C-E946A7384BFE}" destId="{0464310E-153C-4C6A-9177-5A13BF48B274}" srcOrd="4" destOrd="0" presId="urn:microsoft.com/office/officeart/2005/8/layout/hierarchy2"/>
    <dgm:cxn modelId="{C919851A-5E62-4F50-B3E0-94E655DACC14}" type="presParOf" srcId="{0464310E-153C-4C6A-9177-5A13BF48B274}" destId="{8057695A-FDD1-47FD-958C-AF112D7D1099}" srcOrd="0" destOrd="0" presId="urn:microsoft.com/office/officeart/2005/8/layout/hierarchy2"/>
    <dgm:cxn modelId="{C548A8E9-BB24-4893-A9EF-D2914B2733DD}" type="presParOf" srcId="{1D53096E-63A8-44F8-B13C-E946A7384BFE}" destId="{E2E3C339-7305-446A-98E7-96B8AEAFAA95}" srcOrd="5" destOrd="0" presId="urn:microsoft.com/office/officeart/2005/8/layout/hierarchy2"/>
    <dgm:cxn modelId="{03334449-2762-459F-A2C3-F617B48640B4}" type="presParOf" srcId="{E2E3C339-7305-446A-98E7-96B8AEAFAA95}" destId="{3C0E8D26-A823-48F0-AF4F-DE7141A874BA}" srcOrd="0" destOrd="0" presId="urn:microsoft.com/office/officeart/2005/8/layout/hierarchy2"/>
    <dgm:cxn modelId="{07C1DB0C-5542-4213-B5C8-655DBC5ACD93}" type="presParOf" srcId="{E2E3C339-7305-446A-98E7-96B8AEAFAA95}" destId="{3E8177CB-ED19-450B-9033-54AFF66DED84}" srcOrd="1" destOrd="0" presId="urn:microsoft.com/office/officeart/2005/8/layout/hierarchy2"/>
    <dgm:cxn modelId="{28737E83-910C-456C-9918-747EF3D2EB43}" type="presParOf" srcId="{879E4129-3F34-45FF-92FC-F433230F178D}" destId="{A5ABBEB6-1D00-438F-A370-C54C1BD9FA1B}" srcOrd="2" destOrd="0" presId="urn:microsoft.com/office/officeart/2005/8/layout/hierarchy2"/>
    <dgm:cxn modelId="{688498F7-2EE8-4A93-A675-304ABB9FEBAC}" type="presParOf" srcId="{A5ABBEB6-1D00-438F-A370-C54C1BD9FA1B}" destId="{459B28B3-1ADF-4F30-B29C-B31696DF8BFF}" srcOrd="0" destOrd="0" presId="urn:microsoft.com/office/officeart/2005/8/layout/hierarchy2"/>
    <dgm:cxn modelId="{7EFD2981-3AE2-49E6-AC04-D15B9B60CE14}" type="presParOf" srcId="{879E4129-3F34-45FF-92FC-F433230F178D}" destId="{6A46E227-BE66-46D4-9CD0-DD21C596E546}" srcOrd="3" destOrd="0" presId="urn:microsoft.com/office/officeart/2005/8/layout/hierarchy2"/>
    <dgm:cxn modelId="{76197B19-DDC7-478A-9951-87C21202F4F5}" type="presParOf" srcId="{6A46E227-BE66-46D4-9CD0-DD21C596E546}" destId="{A005374D-883A-4659-ACD8-F25C68418EE3}" srcOrd="0" destOrd="0" presId="urn:microsoft.com/office/officeart/2005/8/layout/hierarchy2"/>
    <dgm:cxn modelId="{AF8CF2A1-4D4A-4387-993F-3C8A4A5E1D60}" type="presParOf" srcId="{6A46E227-BE66-46D4-9CD0-DD21C596E546}" destId="{2C08EAD0-534B-4590-B166-0E9F01E9C9B1}" srcOrd="1" destOrd="0" presId="urn:microsoft.com/office/officeart/2005/8/layout/hierarchy2"/>
    <dgm:cxn modelId="{575553C9-DD6D-47F7-9A59-0D5DC258F3B8}" type="presParOf" srcId="{2C08EAD0-534B-4590-B166-0E9F01E9C9B1}" destId="{4898D11A-2B85-499A-9A1A-57BC2C56CE7C}" srcOrd="0" destOrd="0" presId="urn:microsoft.com/office/officeart/2005/8/layout/hierarchy2"/>
    <dgm:cxn modelId="{F47F3778-FEAF-443F-8839-49C7CAB6F25A}" type="presParOf" srcId="{4898D11A-2B85-499A-9A1A-57BC2C56CE7C}" destId="{24EABC9A-994F-4D58-88D9-D768047C585B}" srcOrd="0" destOrd="0" presId="urn:microsoft.com/office/officeart/2005/8/layout/hierarchy2"/>
    <dgm:cxn modelId="{DAE88346-A1EE-43C3-815C-BF572FFF2B24}" type="presParOf" srcId="{2C08EAD0-534B-4590-B166-0E9F01E9C9B1}" destId="{A3A56B52-5EC9-4AFF-8E31-296C23B7CF07}" srcOrd="1" destOrd="0" presId="urn:microsoft.com/office/officeart/2005/8/layout/hierarchy2"/>
    <dgm:cxn modelId="{CE2CC0F7-B5E6-482D-8323-25DA9A3DF165}" type="presParOf" srcId="{A3A56B52-5EC9-4AFF-8E31-296C23B7CF07}" destId="{AA5E2B31-E70A-4973-A17B-A745E55A1F3C}" srcOrd="0" destOrd="0" presId="urn:microsoft.com/office/officeart/2005/8/layout/hierarchy2"/>
    <dgm:cxn modelId="{58A7CD34-C57C-402B-B895-B057086C902A}" type="presParOf" srcId="{A3A56B52-5EC9-4AFF-8E31-296C23B7CF07}" destId="{0EDF0F52-4226-432C-80BF-94E0C30E5CBD}" srcOrd="1" destOrd="0" presId="urn:microsoft.com/office/officeart/2005/8/layout/hierarchy2"/>
    <dgm:cxn modelId="{72A43E28-C0DC-401E-8711-BFDEF11A3D5A}" type="presParOf" srcId="{0EDF0F52-4226-432C-80BF-94E0C30E5CBD}" destId="{FD621280-7D2B-4212-AD6D-1FDC283B2687}" srcOrd="0" destOrd="0" presId="urn:microsoft.com/office/officeart/2005/8/layout/hierarchy2"/>
    <dgm:cxn modelId="{EA2103B4-20B3-4B50-92A7-2A1584AB9F0C}" type="presParOf" srcId="{FD621280-7D2B-4212-AD6D-1FDC283B2687}" destId="{BC9FA106-8C33-4291-AC5D-703C12FD8590}" srcOrd="0" destOrd="0" presId="urn:microsoft.com/office/officeart/2005/8/layout/hierarchy2"/>
    <dgm:cxn modelId="{D40FE612-5119-48F7-90F3-9DE000B95D8E}" type="presParOf" srcId="{0EDF0F52-4226-432C-80BF-94E0C30E5CBD}" destId="{A32A82B7-B6E2-4872-BC86-65699EC4B32D}" srcOrd="1" destOrd="0" presId="urn:microsoft.com/office/officeart/2005/8/layout/hierarchy2"/>
    <dgm:cxn modelId="{852A52B4-7034-4A34-81D8-8C1AB4BD1B97}" type="presParOf" srcId="{A32A82B7-B6E2-4872-BC86-65699EC4B32D}" destId="{98E4670E-59AC-4DAF-86B6-F24A818DDC3C}" srcOrd="0" destOrd="0" presId="urn:microsoft.com/office/officeart/2005/8/layout/hierarchy2"/>
    <dgm:cxn modelId="{7AA4DE0B-6BD6-437F-866F-B504FA118AB3}" type="presParOf" srcId="{A32A82B7-B6E2-4872-BC86-65699EC4B32D}" destId="{0F29DB34-1B20-4224-95E9-A66FC480C262}" srcOrd="1" destOrd="0" presId="urn:microsoft.com/office/officeart/2005/8/layout/hierarchy2"/>
    <dgm:cxn modelId="{A624C07D-D2EE-48C8-9780-CEBB6D0D568F}" type="presParOf" srcId="{0EDF0F52-4226-432C-80BF-94E0C30E5CBD}" destId="{D1CB37DF-E716-40EF-A44B-2C7C4E10F4DC}" srcOrd="2" destOrd="0" presId="urn:microsoft.com/office/officeart/2005/8/layout/hierarchy2"/>
    <dgm:cxn modelId="{47B137A1-68FC-4430-BEDB-2844CAA0DDF7}" type="presParOf" srcId="{D1CB37DF-E716-40EF-A44B-2C7C4E10F4DC}" destId="{9812EF95-94CD-4383-9A51-0B0EBAE9A74D}" srcOrd="0" destOrd="0" presId="urn:microsoft.com/office/officeart/2005/8/layout/hierarchy2"/>
    <dgm:cxn modelId="{8880ED17-E9F7-4461-9E50-04C5555F9205}" type="presParOf" srcId="{0EDF0F52-4226-432C-80BF-94E0C30E5CBD}" destId="{239E21E5-28F3-4C99-B7B6-6EDF8B4EEE13}" srcOrd="3" destOrd="0" presId="urn:microsoft.com/office/officeart/2005/8/layout/hierarchy2"/>
    <dgm:cxn modelId="{DD03FD36-E564-4E7B-9736-26F4C2BABA4E}" type="presParOf" srcId="{239E21E5-28F3-4C99-B7B6-6EDF8B4EEE13}" destId="{905610B5-719B-47E3-8172-60E840E7E32D}" srcOrd="0" destOrd="0" presId="urn:microsoft.com/office/officeart/2005/8/layout/hierarchy2"/>
    <dgm:cxn modelId="{6FE7F1E1-3140-4511-B584-A070A39B4DA1}" type="presParOf" srcId="{239E21E5-28F3-4C99-B7B6-6EDF8B4EEE13}" destId="{7CEB72C9-E655-4F15-9DD6-F6FCA80CE873}" srcOrd="1" destOrd="0" presId="urn:microsoft.com/office/officeart/2005/8/layout/hierarchy2"/>
    <dgm:cxn modelId="{4BE7D0B4-338A-44C6-A6E8-9FC7D1ADDCAE}" type="presParOf" srcId="{2C08EAD0-534B-4590-B166-0E9F01E9C9B1}" destId="{78E0CCD3-A391-44E7-825B-89DFA5DBEE1F}" srcOrd="2" destOrd="0" presId="urn:microsoft.com/office/officeart/2005/8/layout/hierarchy2"/>
    <dgm:cxn modelId="{0198BCD0-5363-4E31-BC39-E72AA6DA0831}" type="presParOf" srcId="{78E0CCD3-A391-44E7-825B-89DFA5DBEE1F}" destId="{1E56776F-6890-4FF9-BAC8-9783E859D31B}" srcOrd="0" destOrd="0" presId="urn:microsoft.com/office/officeart/2005/8/layout/hierarchy2"/>
    <dgm:cxn modelId="{60810FFA-B71F-486B-8856-10D877105672}" type="presParOf" srcId="{2C08EAD0-534B-4590-B166-0E9F01E9C9B1}" destId="{5AF45576-F45F-42B4-8750-D040313756FF}" srcOrd="3" destOrd="0" presId="urn:microsoft.com/office/officeart/2005/8/layout/hierarchy2"/>
    <dgm:cxn modelId="{03C262F6-C057-40B6-B1EB-61B79BA2591F}" type="presParOf" srcId="{5AF45576-F45F-42B4-8750-D040313756FF}" destId="{5103CFE4-693D-4580-B7B1-F6A2D4855793}" srcOrd="0" destOrd="0" presId="urn:microsoft.com/office/officeart/2005/8/layout/hierarchy2"/>
    <dgm:cxn modelId="{47CFCAA3-526B-489A-A3B4-D42980037011}" type="presParOf" srcId="{5AF45576-F45F-42B4-8750-D040313756FF}" destId="{F101F066-D161-47D4-8C8A-8E5B5385FADF}" srcOrd="1" destOrd="0" presId="urn:microsoft.com/office/officeart/2005/8/layout/hierarchy2"/>
    <dgm:cxn modelId="{C4AFA53F-1CD2-420C-BEEE-6DE8A09036BC}" type="presParOf" srcId="{F101F066-D161-47D4-8C8A-8E5B5385FADF}" destId="{1760F7A4-845C-4683-B29F-A9920D3EC617}" srcOrd="0" destOrd="0" presId="urn:microsoft.com/office/officeart/2005/8/layout/hierarchy2"/>
    <dgm:cxn modelId="{BCB7BA15-C91E-488C-A6A4-E8FDE004F335}" type="presParOf" srcId="{1760F7A4-845C-4683-B29F-A9920D3EC617}" destId="{2C265B21-0ABD-4698-BEE4-699BA77F3ADC}" srcOrd="0" destOrd="0" presId="urn:microsoft.com/office/officeart/2005/8/layout/hierarchy2"/>
    <dgm:cxn modelId="{079F480C-9046-434F-9ACA-191726961005}" type="presParOf" srcId="{F101F066-D161-47D4-8C8A-8E5B5385FADF}" destId="{3F76634A-5A05-4EAC-B6CF-55906F6A2F0F}" srcOrd="1" destOrd="0" presId="urn:microsoft.com/office/officeart/2005/8/layout/hierarchy2"/>
    <dgm:cxn modelId="{A176E64F-691E-4B88-BB0A-ED3576495C46}" type="presParOf" srcId="{3F76634A-5A05-4EAC-B6CF-55906F6A2F0F}" destId="{B3F7F1C9-DBD5-43D4-8E63-468C2409C8EB}" srcOrd="0" destOrd="0" presId="urn:microsoft.com/office/officeart/2005/8/layout/hierarchy2"/>
    <dgm:cxn modelId="{4A35793C-B9CD-46B3-BF33-C432AB8F5A05}" type="presParOf" srcId="{3F76634A-5A05-4EAC-B6CF-55906F6A2F0F}" destId="{5C9097D0-CB28-4025-8C18-96DB90634CC4}" srcOrd="1" destOrd="0" presId="urn:microsoft.com/office/officeart/2005/8/layout/hierarchy2"/>
    <dgm:cxn modelId="{4B719590-320F-4261-BD1B-588F6AD936BF}" type="presParOf" srcId="{F101F066-D161-47D4-8C8A-8E5B5385FADF}" destId="{7F617670-4614-40D4-948F-1491B404309B}" srcOrd="2" destOrd="0" presId="urn:microsoft.com/office/officeart/2005/8/layout/hierarchy2"/>
    <dgm:cxn modelId="{49FE458E-20D7-434D-87CC-A97EA3B6CFE0}" type="presParOf" srcId="{7F617670-4614-40D4-948F-1491B404309B}" destId="{7E5BCDB6-A54F-49D1-95C7-1E745A92E1D7}" srcOrd="0" destOrd="0" presId="urn:microsoft.com/office/officeart/2005/8/layout/hierarchy2"/>
    <dgm:cxn modelId="{7151B7FF-5D8F-4E56-B469-ACAAE77CEAE6}" type="presParOf" srcId="{F101F066-D161-47D4-8C8A-8E5B5385FADF}" destId="{9BF2A41A-B3E5-4D76-BFD7-F00518518292}" srcOrd="3" destOrd="0" presId="urn:microsoft.com/office/officeart/2005/8/layout/hierarchy2"/>
    <dgm:cxn modelId="{CEE48641-2E89-4D36-AAEE-60AECED019DB}" type="presParOf" srcId="{9BF2A41A-B3E5-4D76-BFD7-F00518518292}" destId="{D438FB80-420D-447F-B5F7-06E5800693F3}" srcOrd="0" destOrd="0" presId="urn:microsoft.com/office/officeart/2005/8/layout/hierarchy2"/>
    <dgm:cxn modelId="{C5EA71D6-BCBD-4460-99A2-F6EAB3C68CB7}" type="presParOf" srcId="{9BF2A41A-B3E5-4D76-BFD7-F00518518292}" destId="{2E6844E0-C2B9-40D8-9C2A-D69D42871A0A}" srcOrd="1" destOrd="0" presId="urn:microsoft.com/office/officeart/2005/8/layout/hierarchy2"/>
    <dgm:cxn modelId="{C99F6FAA-C954-463C-B8D8-EB415D3292B4}" type="presParOf" srcId="{F101F066-D161-47D4-8C8A-8E5B5385FADF}" destId="{0E181731-0A1B-4EB3-AA9F-43735191547A}" srcOrd="4" destOrd="0" presId="urn:microsoft.com/office/officeart/2005/8/layout/hierarchy2"/>
    <dgm:cxn modelId="{C60DF2D0-DACF-4788-A811-88FA69E4ADEA}" type="presParOf" srcId="{0E181731-0A1B-4EB3-AA9F-43735191547A}" destId="{0B66F0F8-2234-4F6E-BB42-431FE62443FC}" srcOrd="0" destOrd="0" presId="urn:microsoft.com/office/officeart/2005/8/layout/hierarchy2"/>
    <dgm:cxn modelId="{1E7CD76E-FE82-492D-A0DD-7A54ECAAEEF9}" type="presParOf" srcId="{F101F066-D161-47D4-8C8A-8E5B5385FADF}" destId="{C5B1FAB9-608B-48B2-B436-CCC45F43CA94}" srcOrd="5" destOrd="0" presId="urn:microsoft.com/office/officeart/2005/8/layout/hierarchy2"/>
    <dgm:cxn modelId="{35C62B3B-10A9-4731-B07D-8845FDE0D64D}" type="presParOf" srcId="{C5B1FAB9-608B-48B2-B436-CCC45F43CA94}" destId="{6F560EC5-30B0-40E8-889C-1AE7FAB7F1F9}" srcOrd="0" destOrd="0" presId="urn:microsoft.com/office/officeart/2005/8/layout/hierarchy2"/>
    <dgm:cxn modelId="{767EC21F-80CC-42E6-9B2F-66ED1AB4216D}" type="presParOf" srcId="{C5B1FAB9-608B-48B2-B436-CCC45F43CA94}" destId="{29AC9ED3-E59F-432B-8383-E11C87E2BE8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4ED97-013C-44AC-A9F8-50E8E1A01845}">
      <dsp:nvSpPr>
        <dsp:cNvPr id="0" name=""/>
        <dsp:cNvSpPr/>
      </dsp:nvSpPr>
      <dsp:spPr>
        <a:xfrm>
          <a:off x="1253493" y="1747104"/>
          <a:ext cx="1056540" cy="5282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Logic families</a:t>
          </a:r>
          <a:endParaRPr lang="en-US" sz="1400" kern="1200" dirty="0"/>
        </a:p>
      </dsp:txBody>
      <dsp:txXfrm>
        <a:off x="1268966" y="1762577"/>
        <a:ext cx="1025594" cy="497324"/>
      </dsp:txXfrm>
    </dsp:sp>
    <dsp:sp modelId="{07989776-085A-436A-A5CA-FA3799232632}">
      <dsp:nvSpPr>
        <dsp:cNvPr id="0" name=""/>
        <dsp:cNvSpPr/>
      </dsp:nvSpPr>
      <dsp:spPr>
        <a:xfrm rot="17421335">
          <a:off x="1913865" y="1431755"/>
          <a:ext cx="1214954" cy="19885"/>
        </a:xfrm>
        <a:custGeom>
          <a:avLst/>
          <a:gdLst/>
          <a:ahLst/>
          <a:cxnLst/>
          <a:rect l="0" t="0" r="0" b="0"/>
          <a:pathLst>
            <a:path>
              <a:moveTo>
                <a:pt x="0" y="9942"/>
              </a:moveTo>
              <a:lnTo>
                <a:pt x="1214954" y="99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90968" y="1411324"/>
        <a:ext cx="60747" cy="60747"/>
      </dsp:txXfrm>
    </dsp:sp>
    <dsp:sp modelId="{50A09770-EC5F-486C-958C-E51BAACE8855}">
      <dsp:nvSpPr>
        <dsp:cNvPr id="0" name=""/>
        <dsp:cNvSpPr/>
      </dsp:nvSpPr>
      <dsp:spPr>
        <a:xfrm>
          <a:off x="2732650" y="608021"/>
          <a:ext cx="1056540" cy="52827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Unipolar</a:t>
          </a:r>
          <a:endParaRPr lang="en-US" sz="1400" kern="1200" dirty="0"/>
        </a:p>
      </dsp:txBody>
      <dsp:txXfrm>
        <a:off x="2748123" y="623494"/>
        <a:ext cx="1025594" cy="497324"/>
      </dsp:txXfrm>
    </dsp:sp>
    <dsp:sp modelId="{BA5C1D00-3211-4A74-B819-1945B0B98E9F}">
      <dsp:nvSpPr>
        <dsp:cNvPr id="0" name=""/>
        <dsp:cNvSpPr/>
      </dsp:nvSpPr>
      <dsp:spPr>
        <a:xfrm rot="18289469">
          <a:off x="3630474" y="558458"/>
          <a:ext cx="740050" cy="19885"/>
        </a:xfrm>
        <a:custGeom>
          <a:avLst/>
          <a:gdLst/>
          <a:ahLst/>
          <a:cxnLst/>
          <a:rect l="0" t="0" r="0" b="0"/>
          <a:pathLst>
            <a:path>
              <a:moveTo>
                <a:pt x="0" y="9942"/>
              </a:moveTo>
              <a:lnTo>
                <a:pt x="740050" y="994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81998" y="549900"/>
        <a:ext cx="37002" cy="37002"/>
      </dsp:txXfrm>
    </dsp:sp>
    <dsp:sp modelId="{D2DF3082-E806-426E-8ED6-F2A94DD85ADC}">
      <dsp:nvSpPr>
        <dsp:cNvPr id="0" name=""/>
        <dsp:cNvSpPr/>
      </dsp:nvSpPr>
      <dsp:spPr>
        <a:xfrm>
          <a:off x="4211808" y="510"/>
          <a:ext cx="1056540" cy="52827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PMOS</a:t>
          </a:r>
          <a:endParaRPr lang="en-US" sz="1400" kern="1200" dirty="0"/>
        </a:p>
      </dsp:txBody>
      <dsp:txXfrm>
        <a:off x="4227281" y="15983"/>
        <a:ext cx="1025594" cy="497324"/>
      </dsp:txXfrm>
    </dsp:sp>
    <dsp:sp modelId="{19E99170-AEF2-4201-9E54-122D774BC578}">
      <dsp:nvSpPr>
        <dsp:cNvPr id="0" name=""/>
        <dsp:cNvSpPr/>
      </dsp:nvSpPr>
      <dsp:spPr>
        <a:xfrm>
          <a:off x="3789191" y="862214"/>
          <a:ext cx="422616" cy="19885"/>
        </a:xfrm>
        <a:custGeom>
          <a:avLst/>
          <a:gdLst/>
          <a:ahLst/>
          <a:cxnLst/>
          <a:rect l="0" t="0" r="0" b="0"/>
          <a:pathLst>
            <a:path>
              <a:moveTo>
                <a:pt x="0" y="9942"/>
              </a:moveTo>
              <a:lnTo>
                <a:pt x="422616" y="994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89934" y="861591"/>
        <a:ext cx="21130" cy="21130"/>
      </dsp:txXfrm>
    </dsp:sp>
    <dsp:sp modelId="{FBA5C577-AD3B-4BA5-B24E-8AD2B4BBB217}">
      <dsp:nvSpPr>
        <dsp:cNvPr id="0" name=""/>
        <dsp:cNvSpPr/>
      </dsp:nvSpPr>
      <dsp:spPr>
        <a:xfrm>
          <a:off x="4211808" y="608021"/>
          <a:ext cx="1056540" cy="52827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NMOS</a:t>
          </a:r>
          <a:endParaRPr lang="en-US" sz="1400" kern="1200" dirty="0"/>
        </a:p>
      </dsp:txBody>
      <dsp:txXfrm>
        <a:off x="4227281" y="623494"/>
        <a:ext cx="1025594" cy="497324"/>
      </dsp:txXfrm>
    </dsp:sp>
    <dsp:sp modelId="{0464310E-153C-4C6A-9177-5A13BF48B274}">
      <dsp:nvSpPr>
        <dsp:cNvPr id="0" name=""/>
        <dsp:cNvSpPr/>
      </dsp:nvSpPr>
      <dsp:spPr>
        <a:xfrm rot="3310531">
          <a:off x="3630474" y="1165969"/>
          <a:ext cx="740050" cy="19885"/>
        </a:xfrm>
        <a:custGeom>
          <a:avLst/>
          <a:gdLst/>
          <a:ahLst/>
          <a:cxnLst/>
          <a:rect l="0" t="0" r="0" b="0"/>
          <a:pathLst>
            <a:path>
              <a:moveTo>
                <a:pt x="0" y="9942"/>
              </a:moveTo>
              <a:lnTo>
                <a:pt x="740050" y="994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81998" y="1157411"/>
        <a:ext cx="37002" cy="37002"/>
      </dsp:txXfrm>
    </dsp:sp>
    <dsp:sp modelId="{3C0E8D26-A823-48F0-AF4F-DE7141A874BA}">
      <dsp:nvSpPr>
        <dsp:cNvPr id="0" name=""/>
        <dsp:cNvSpPr/>
      </dsp:nvSpPr>
      <dsp:spPr>
        <a:xfrm>
          <a:off x="4211808" y="1215532"/>
          <a:ext cx="1056540" cy="52827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CMOS</a:t>
          </a:r>
          <a:endParaRPr lang="en-US" sz="1400" kern="1200" dirty="0"/>
        </a:p>
      </dsp:txBody>
      <dsp:txXfrm>
        <a:off x="4227281" y="1231005"/>
        <a:ext cx="1025594" cy="497324"/>
      </dsp:txXfrm>
    </dsp:sp>
    <dsp:sp modelId="{A5ABBEB6-1D00-438F-A370-C54C1BD9FA1B}">
      <dsp:nvSpPr>
        <dsp:cNvPr id="0" name=""/>
        <dsp:cNvSpPr/>
      </dsp:nvSpPr>
      <dsp:spPr>
        <a:xfrm rot="4178665">
          <a:off x="1913865" y="2570839"/>
          <a:ext cx="1214954" cy="19885"/>
        </a:xfrm>
        <a:custGeom>
          <a:avLst/>
          <a:gdLst/>
          <a:ahLst/>
          <a:cxnLst/>
          <a:rect l="0" t="0" r="0" b="0"/>
          <a:pathLst>
            <a:path>
              <a:moveTo>
                <a:pt x="0" y="9942"/>
              </a:moveTo>
              <a:lnTo>
                <a:pt x="1214954" y="99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90968" y="2550407"/>
        <a:ext cx="60747" cy="60747"/>
      </dsp:txXfrm>
    </dsp:sp>
    <dsp:sp modelId="{A005374D-883A-4659-ACD8-F25C68418EE3}">
      <dsp:nvSpPr>
        <dsp:cNvPr id="0" name=""/>
        <dsp:cNvSpPr/>
      </dsp:nvSpPr>
      <dsp:spPr>
        <a:xfrm>
          <a:off x="2732650" y="2886188"/>
          <a:ext cx="1056540" cy="52827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Bipolar</a:t>
          </a:r>
          <a:endParaRPr lang="en-US" sz="1400" kern="1200" dirty="0"/>
        </a:p>
      </dsp:txBody>
      <dsp:txXfrm>
        <a:off x="2748123" y="2901661"/>
        <a:ext cx="1025594" cy="497324"/>
      </dsp:txXfrm>
    </dsp:sp>
    <dsp:sp modelId="{4898D11A-2B85-499A-9A1A-57BC2C56CE7C}">
      <dsp:nvSpPr>
        <dsp:cNvPr id="0" name=""/>
        <dsp:cNvSpPr/>
      </dsp:nvSpPr>
      <dsp:spPr>
        <a:xfrm rot="17945813">
          <a:off x="3565966" y="2760686"/>
          <a:ext cx="869066" cy="19885"/>
        </a:xfrm>
        <a:custGeom>
          <a:avLst/>
          <a:gdLst/>
          <a:ahLst/>
          <a:cxnLst/>
          <a:rect l="0" t="0" r="0" b="0"/>
          <a:pathLst>
            <a:path>
              <a:moveTo>
                <a:pt x="0" y="9942"/>
              </a:moveTo>
              <a:lnTo>
                <a:pt x="869066" y="994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78773" y="2748902"/>
        <a:ext cx="43453" cy="43453"/>
      </dsp:txXfrm>
    </dsp:sp>
    <dsp:sp modelId="{AA5E2B31-E70A-4973-A17B-A745E55A1F3C}">
      <dsp:nvSpPr>
        <dsp:cNvPr id="0" name=""/>
        <dsp:cNvSpPr/>
      </dsp:nvSpPr>
      <dsp:spPr>
        <a:xfrm>
          <a:off x="4211808" y="2126799"/>
          <a:ext cx="1056540" cy="528270"/>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Non Saturated</a:t>
          </a:r>
          <a:endParaRPr lang="en-US" sz="1400" kern="1200" dirty="0"/>
        </a:p>
      </dsp:txBody>
      <dsp:txXfrm>
        <a:off x="4227281" y="2142272"/>
        <a:ext cx="1025594" cy="497324"/>
      </dsp:txXfrm>
    </dsp:sp>
    <dsp:sp modelId="{FD621280-7D2B-4212-AD6D-1FDC283B2687}">
      <dsp:nvSpPr>
        <dsp:cNvPr id="0" name=""/>
        <dsp:cNvSpPr/>
      </dsp:nvSpPr>
      <dsp:spPr>
        <a:xfrm rot="19457599">
          <a:off x="5219430" y="2229114"/>
          <a:ext cx="520453" cy="19885"/>
        </a:xfrm>
        <a:custGeom>
          <a:avLst/>
          <a:gdLst/>
          <a:ahLst/>
          <a:cxnLst/>
          <a:rect l="0" t="0" r="0" b="0"/>
          <a:pathLst>
            <a:path>
              <a:moveTo>
                <a:pt x="0" y="9942"/>
              </a:moveTo>
              <a:lnTo>
                <a:pt x="520453" y="994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66645" y="2226045"/>
        <a:ext cx="26022" cy="26022"/>
      </dsp:txXfrm>
    </dsp:sp>
    <dsp:sp modelId="{98E4670E-59AC-4DAF-86B6-F24A818DDC3C}">
      <dsp:nvSpPr>
        <dsp:cNvPr id="0" name=""/>
        <dsp:cNvSpPr/>
      </dsp:nvSpPr>
      <dsp:spPr>
        <a:xfrm>
          <a:off x="5690965" y="1823043"/>
          <a:ext cx="1056540" cy="528270"/>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Schottky TTL</a:t>
          </a:r>
          <a:endParaRPr lang="en-US" sz="1400" kern="1200" dirty="0"/>
        </a:p>
      </dsp:txBody>
      <dsp:txXfrm>
        <a:off x="5706438" y="1838516"/>
        <a:ext cx="1025594" cy="497324"/>
      </dsp:txXfrm>
    </dsp:sp>
    <dsp:sp modelId="{D1CB37DF-E716-40EF-A44B-2C7C4E10F4DC}">
      <dsp:nvSpPr>
        <dsp:cNvPr id="0" name=""/>
        <dsp:cNvSpPr/>
      </dsp:nvSpPr>
      <dsp:spPr>
        <a:xfrm rot="2142401">
          <a:off x="5219430" y="2532869"/>
          <a:ext cx="520453" cy="19885"/>
        </a:xfrm>
        <a:custGeom>
          <a:avLst/>
          <a:gdLst/>
          <a:ahLst/>
          <a:cxnLst/>
          <a:rect l="0" t="0" r="0" b="0"/>
          <a:pathLst>
            <a:path>
              <a:moveTo>
                <a:pt x="0" y="9942"/>
              </a:moveTo>
              <a:lnTo>
                <a:pt x="520453" y="994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66645" y="2529800"/>
        <a:ext cx="26022" cy="26022"/>
      </dsp:txXfrm>
    </dsp:sp>
    <dsp:sp modelId="{905610B5-719B-47E3-8172-60E840E7E32D}">
      <dsp:nvSpPr>
        <dsp:cNvPr id="0" name=""/>
        <dsp:cNvSpPr/>
      </dsp:nvSpPr>
      <dsp:spPr>
        <a:xfrm>
          <a:off x="5690965" y="2430554"/>
          <a:ext cx="1056540" cy="528270"/>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Emitter coupled Logic</a:t>
          </a:r>
          <a:endParaRPr lang="en-US" sz="1400" kern="1200" dirty="0"/>
        </a:p>
      </dsp:txBody>
      <dsp:txXfrm>
        <a:off x="5706438" y="2446027"/>
        <a:ext cx="1025594" cy="497324"/>
      </dsp:txXfrm>
    </dsp:sp>
    <dsp:sp modelId="{78E0CCD3-A391-44E7-825B-89DFA5DBEE1F}">
      <dsp:nvSpPr>
        <dsp:cNvPr id="0" name=""/>
        <dsp:cNvSpPr/>
      </dsp:nvSpPr>
      <dsp:spPr>
        <a:xfrm rot="3654187">
          <a:off x="3565966" y="3520075"/>
          <a:ext cx="869066" cy="19885"/>
        </a:xfrm>
        <a:custGeom>
          <a:avLst/>
          <a:gdLst/>
          <a:ahLst/>
          <a:cxnLst/>
          <a:rect l="0" t="0" r="0" b="0"/>
          <a:pathLst>
            <a:path>
              <a:moveTo>
                <a:pt x="0" y="9942"/>
              </a:moveTo>
              <a:lnTo>
                <a:pt x="869066" y="994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78773" y="3508290"/>
        <a:ext cx="43453" cy="43453"/>
      </dsp:txXfrm>
    </dsp:sp>
    <dsp:sp modelId="{5103CFE4-693D-4580-B7B1-F6A2D4855793}">
      <dsp:nvSpPr>
        <dsp:cNvPr id="0" name=""/>
        <dsp:cNvSpPr/>
      </dsp:nvSpPr>
      <dsp:spPr>
        <a:xfrm>
          <a:off x="4211808" y="3645576"/>
          <a:ext cx="1056540" cy="528270"/>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Saturated</a:t>
          </a:r>
          <a:endParaRPr lang="en-US" sz="1400" kern="1200" dirty="0"/>
        </a:p>
      </dsp:txBody>
      <dsp:txXfrm>
        <a:off x="4227281" y="3661049"/>
        <a:ext cx="1025594" cy="497324"/>
      </dsp:txXfrm>
    </dsp:sp>
    <dsp:sp modelId="{1760F7A4-845C-4683-B29F-A9920D3EC617}">
      <dsp:nvSpPr>
        <dsp:cNvPr id="0" name=""/>
        <dsp:cNvSpPr/>
      </dsp:nvSpPr>
      <dsp:spPr>
        <a:xfrm rot="18289469">
          <a:off x="5109632" y="3596013"/>
          <a:ext cx="740050" cy="19885"/>
        </a:xfrm>
        <a:custGeom>
          <a:avLst/>
          <a:gdLst/>
          <a:ahLst/>
          <a:cxnLst/>
          <a:rect l="0" t="0" r="0" b="0"/>
          <a:pathLst>
            <a:path>
              <a:moveTo>
                <a:pt x="0" y="9942"/>
              </a:moveTo>
              <a:lnTo>
                <a:pt x="740050" y="994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61155" y="3587455"/>
        <a:ext cx="37002" cy="37002"/>
      </dsp:txXfrm>
    </dsp:sp>
    <dsp:sp modelId="{B3F7F1C9-DBD5-43D4-8E63-468C2409C8EB}">
      <dsp:nvSpPr>
        <dsp:cNvPr id="0" name=""/>
        <dsp:cNvSpPr/>
      </dsp:nvSpPr>
      <dsp:spPr>
        <a:xfrm>
          <a:off x="5690965" y="3038065"/>
          <a:ext cx="1056540" cy="52827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RTL</a:t>
          </a:r>
          <a:endParaRPr lang="en-US" sz="1400" kern="1200" dirty="0"/>
        </a:p>
      </dsp:txBody>
      <dsp:txXfrm>
        <a:off x="5706438" y="3053538"/>
        <a:ext cx="1025594" cy="497324"/>
      </dsp:txXfrm>
    </dsp:sp>
    <dsp:sp modelId="{7F617670-4614-40D4-948F-1491B404309B}">
      <dsp:nvSpPr>
        <dsp:cNvPr id="0" name=""/>
        <dsp:cNvSpPr/>
      </dsp:nvSpPr>
      <dsp:spPr>
        <a:xfrm>
          <a:off x="5268349" y="3899769"/>
          <a:ext cx="422616" cy="19885"/>
        </a:xfrm>
        <a:custGeom>
          <a:avLst/>
          <a:gdLst/>
          <a:ahLst/>
          <a:cxnLst/>
          <a:rect l="0" t="0" r="0" b="0"/>
          <a:pathLst>
            <a:path>
              <a:moveTo>
                <a:pt x="0" y="9942"/>
              </a:moveTo>
              <a:lnTo>
                <a:pt x="422616" y="994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69091" y="3899146"/>
        <a:ext cx="21130" cy="21130"/>
      </dsp:txXfrm>
    </dsp:sp>
    <dsp:sp modelId="{D438FB80-420D-447F-B5F7-06E5800693F3}">
      <dsp:nvSpPr>
        <dsp:cNvPr id="0" name=""/>
        <dsp:cNvSpPr/>
      </dsp:nvSpPr>
      <dsp:spPr>
        <a:xfrm>
          <a:off x="5690965" y="3645576"/>
          <a:ext cx="1056540" cy="52827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DTL</a:t>
          </a:r>
          <a:endParaRPr lang="en-US" sz="1400" kern="1200" dirty="0"/>
        </a:p>
      </dsp:txBody>
      <dsp:txXfrm>
        <a:off x="5706438" y="3661049"/>
        <a:ext cx="1025594" cy="497324"/>
      </dsp:txXfrm>
    </dsp:sp>
    <dsp:sp modelId="{0E181731-0A1B-4EB3-AA9F-43735191547A}">
      <dsp:nvSpPr>
        <dsp:cNvPr id="0" name=""/>
        <dsp:cNvSpPr/>
      </dsp:nvSpPr>
      <dsp:spPr>
        <a:xfrm rot="3310531">
          <a:off x="5109632" y="4203524"/>
          <a:ext cx="740050" cy="19885"/>
        </a:xfrm>
        <a:custGeom>
          <a:avLst/>
          <a:gdLst/>
          <a:ahLst/>
          <a:cxnLst/>
          <a:rect l="0" t="0" r="0" b="0"/>
          <a:pathLst>
            <a:path>
              <a:moveTo>
                <a:pt x="0" y="9942"/>
              </a:moveTo>
              <a:lnTo>
                <a:pt x="740050" y="994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61155" y="4194966"/>
        <a:ext cx="37002" cy="37002"/>
      </dsp:txXfrm>
    </dsp:sp>
    <dsp:sp modelId="{6F560EC5-30B0-40E8-889C-1AE7FAB7F1F9}">
      <dsp:nvSpPr>
        <dsp:cNvPr id="0" name=""/>
        <dsp:cNvSpPr/>
      </dsp:nvSpPr>
      <dsp:spPr>
        <a:xfrm>
          <a:off x="5690965" y="4253087"/>
          <a:ext cx="1056540" cy="52827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TTL</a:t>
          </a:r>
          <a:endParaRPr lang="en-US" sz="1400" kern="1200" dirty="0"/>
        </a:p>
      </dsp:txBody>
      <dsp:txXfrm>
        <a:off x="5706438" y="4268560"/>
        <a:ext cx="1025594" cy="4973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DED0D971-0935-45C0-9204-3994F4F2DF14}" type="datetimeFigureOut">
              <a:rPr lang="en-US"/>
              <a:pPr>
                <a:defRPr/>
              </a:pPr>
              <a:t>24/11/2022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D35B79-0748-4995-A021-06583CED5B01}" type="slidenum">
              <a:rPr lang="en-US" altLang="en-US"/>
              <a:pPr/>
              <a:t>‹#›</a:t>
            </a:fld>
            <a:endParaRPr lang="en-US" altLang="en-US"/>
          </a:p>
        </p:txBody>
      </p:sp>
    </p:spTree>
    <p:extLst>
      <p:ext uri="{BB962C8B-B14F-4D97-AF65-F5344CB8AC3E}">
        <p14:creationId xmlns:p14="http://schemas.microsoft.com/office/powerpoint/2010/main" val="242082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itchFamily="2" charset="2"/>
              <a:buChar char="§"/>
            </a:pPr>
            <a:r>
              <a:rPr lang="en-US" dirty="0" smtClean="0"/>
              <a:t>T1: </a:t>
            </a:r>
            <a:r>
              <a:rPr lang="en-US" dirty="0" err="1" smtClean="0"/>
              <a:t>Ramakant</a:t>
            </a:r>
            <a:r>
              <a:rPr lang="en-US" dirty="0" smtClean="0"/>
              <a:t> A. </a:t>
            </a:r>
            <a:r>
              <a:rPr lang="en-US" dirty="0" err="1" smtClean="0"/>
              <a:t>Gayakwad</a:t>
            </a:r>
            <a:r>
              <a:rPr lang="en-US" dirty="0" smtClean="0"/>
              <a:t>, Op-Amps and Linear Integrated Circuits. New Delhi: PHI, 4th Edition, 2015 </a:t>
            </a:r>
          </a:p>
          <a:p>
            <a:endParaRPr lang="en-US" dirty="0" smtClean="0"/>
          </a:p>
          <a:p>
            <a:pPr marL="285750" indent="-285750">
              <a:buFont typeface="Wingdings" pitchFamily="2" charset="2"/>
              <a:buChar char="§"/>
            </a:pPr>
            <a:r>
              <a:rPr lang="en-US" smtClean="0"/>
              <a:t>T2: Salivahanan</a:t>
            </a:r>
            <a:r>
              <a:rPr lang="en-US" dirty="0" smtClean="0"/>
              <a:t> and V. S. </a:t>
            </a:r>
            <a:r>
              <a:rPr lang="en-US" dirty="0" err="1" smtClean="0"/>
              <a:t>Kanchana</a:t>
            </a:r>
            <a:r>
              <a:rPr lang="en-US" dirty="0" smtClean="0"/>
              <a:t> </a:t>
            </a:r>
            <a:r>
              <a:rPr lang="en-US" dirty="0" err="1" smtClean="0"/>
              <a:t>Bhaaskaran</a:t>
            </a:r>
            <a:r>
              <a:rPr lang="en-US" dirty="0" smtClean="0"/>
              <a:t>, Linear Integrated Circuits. New Delhi: McGraw Hill Education Pvt. Ltd, 2nd Edition, 2014 </a:t>
            </a:r>
          </a:p>
          <a:p>
            <a:endParaRPr lang="en-US" dirty="0"/>
          </a:p>
        </p:txBody>
      </p:sp>
      <p:sp>
        <p:nvSpPr>
          <p:cNvPr id="4" name="Slide Number Placeholder 3"/>
          <p:cNvSpPr>
            <a:spLocks noGrp="1"/>
          </p:cNvSpPr>
          <p:nvPr>
            <p:ph type="sldNum" sz="quarter" idx="10"/>
          </p:nvPr>
        </p:nvSpPr>
        <p:spPr/>
        <p:txBody>
          <a:bodyPr/>
          <a:lstStyle/>
          <a:p>
            <a:fld id="{5ED35B79-0748-4995-A021-06583CED5B01}" type="slidenum">
              <a:rPr lang="en-US" altLang="en-US" smtClean="0"/>
              <a:pPr/>
              <a:t>2</a:t>
            </a:fld>
            <a:endParaRPr lang="en-US" altLang="en-US"/>
          </a:p>
        </p:txBody>
      </p:sp>
    </p:spTree>
    <p:extLst>
      <p:ext uri="{BB962C8B-B14F-4D97-AF65-F5344CB8AC3E}">
        <p14:creationId xmlns:p14="http://schemas.microsoft.com/office/powerpoint/2010/main" val="1235342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http://epgp.inflibnet.ac.in/epgpdata/uploads/epgp_content/S000574EE/P001494/M015062/ET/1459848747et01.pdf</a:t>
            </a:r>
            <a:endParaRPr lang="en-US" dirty="0"/>
          </a:p>
        </p:txBody>
      </p:sp>
      <p:sp>
        <p:nvSpPr>
          <p:cNvPr id="4" name="Slide Number Placeholder 3"/>
          <p:cNvSpPr>
            <a:spLocks noGrp="1"/>
          </p:cNvSpPr>
          <p:nvPr>
            <p:ph type="sldNum" sz="quarter" idx="10"/>
          </p:nvPr>
        </p:nvSpPr>
        <p:spPr/>
        <p:txBody>
          <a:bodyPr/>
          <a:lstStyle/>
          <a:p>
            <a:fld id="{5ED35B79-0748-4995-A021-06583CED5B01}" type="slidenum">
              <a:rPr lang="en-US" altLang="en-US" smtClean="0"/>
              <a:pPr/>
              <a:t>5</a:t>
            </a:fld>
            <a:endParaRPr lang="en-US" altLang="en-US"/>
          </a:p>
        </p:txBody>
      </p:sp>
    </p:spTree>
    <p:extLst>
      <p:ext uri="{BB962C8B-B14F-4D97-AF65-F5344CB8AC3E}">
        <p14:creationId xmlns:p14="http://schemas.microsoft.com/office/powerpoint/2010/main" val="180277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D35B79-0748-4995-A021-06583CED5B01}" type="slidenum">
              <a:rPr lang="en-US" altLang="en-US" smtClean="0"/>
              <a:pPr/>
              <a:t>21</a:t>
            </a:fld>
            <a:endParaRPr lang="en-US" altLang="en-US"/>
          </a:p>
        </p:txBody>
      </p:sp>
    </p:spTree>
    <p:extLst>
      <p:ext uri="{BB962C8B-B14F-4D97-AF65-F5344CB8AC3E}">
        <p14:creationId xmlns:p14="http://schemas.microsoft.com/office/powerpoint/2010/main" val="240784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http://www.asic-world.com/digital/gates5.html</a:t>
            </a:r>
            <a:endParaRPr lang="en-US" dirty="0"/>
          </a:p>
        </p:txBody>
      </p:sp>
      <p:sp>
        <p:nvSpPr>
          <p:cNvPr id="4" name="Slide Number Placeholder 3"/>
          <p:cNvSpPr>
            <a:spLocks noGrp="1"/>
          </p:cNvSpPr>
          <p:nvPr>
            <p:ph type="sldNum" sz="quarter" idx="10"/>
          </p:nvPr>
        </p:nvSpPr>
        <p:spPr/>
        <p:txBody>
          <a:bodyPr/>
          <a:lstStyle/>
          <a:p>
            <a:fld id="{5ED35B79-0748-4995-A021-06583CED5B01}" type="slidenum">
              <a:rPr lang="en-US" altLang="en-US" smtClean="0"/>
              <a:pPr/>
              <a:t>25</a:t>
            </a:fld>
            <a:endParaRPr lang="en-US" altLang="en-US"/>
          </a:p>
        </p:txBody>
      </p:sp>
    </p:spTree>
    <p:extLst>
      <p:ext uri="{BB962C8B-B14F-4D97-AF65-F5344CB8AC3E}">
        <p14:creationId xmlns:p14="http://schemas.microsoft.com/office/powerpoint/2010/main" val="1328890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https://www.electronics-tutorials.ws/logic/logic_1.html</a:t>
            </a:r>
            <a:endParaRPr lang="en-US" dirty="0"/>
          </a:p>
        </p:txBody>
      </p:sp>
      <p:sp>
        <p:nvSpPr>
          <p:cNvPr id="4" name="Slide Number Placeholder 3"/>
          <p:cNvSpPr>
            <a:spLocks noGrp="1"/>
          </p:cNvSpPr>
          <p:nvPr>
            <p:ph type="sldNum" sz="quarter" idx="10"/>
          </p:nvPr>
        </p:nvSpPr>
        <p:spPr/>
        <p:txBody>
          <a:bodyPr/>
          <a:lstStyle/>
          <a:p>
            <a:fld id="{5ED35B79-0748-4995-A021-06583CED5B01}" type="slidenum">
              <a:rPr lang="en-US" altLang="en-US" smtClean="0"/>
              <a:pPr/>
              <a:t>30</a:t>
            </a:fld>
            <a:endParaRPr lang="en-US" altLang="en-US"/>
          </a:p>
        </p:txBody>
      </p:sp>
    </p:spTree>
    <p:extLst>
      <p:ext uri="{BB962C8B-B14F-4D97-AF65-F5344CB8AC3E}">
        <p14:creationId xmlns:p14="http://schemas.microsoft.com/office/powerpoint/2010/main" val="351663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35B79-0748-4995-A021-06583CED5B01}" type="slidenum">
              <a:rPr lang="en-US" altLang="en-US" smtClean="0"/>
              <a:pPr/>
              <a:t>56</a:t>
            </a:fld>
            <a:endParaRPr lang="en-US" altLang="en-US"/>
          </a:p>
        </p:txBody>
      </p:sp>
    </p:spTree>
    <p:extLst>
      <p:ext uri="{BB962C8B-B14F-4D97-AF65-F5344CB8AC3E}">
        <p14:creationId xmlns:p14="http://schemas.microsoft.com/office/powerpoint/2010/main" val="1610801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D31A688-44CE-459A-87A6-F2A1F495B7D3}" type="datetime1">
              <a:rPr lang="en-US" smtClean="0"/>
              <a:t>24/11/2022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lvl1pPr>
              <a:defRPr/>
            </a:lvl1pPr>
          </a:lstStyle>
          <a:p>
            <a:fld id="{BB23C01F-EFA3-4150-A396-618AD7E83DD1}" type="slidenum">
              <a:rPr lang="en-US" altLang="en-US"/>
              <a:pPr/>
              <a:t>‹#›</a:t>
            </a:fld>
            <a:endParaRPr lang="en-US" altLang="en-US"/>
          </a:p>
        </p:txBody>
      </p:sp>
    </p:spTree>
    <p:extLst>
      <p:ext uri="{BB962C8B-B14F-4D97-AF65-F5344CB8AC3E}">
        <p14:creationId xmlns:p14="http://schemas.microsoft.com/office/powerpoint/2010/main" val="18192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1FA0BD6-5C6E-4150-A777-8FED5291594B}" type="datetime1">
              <a:rPr lang="en-US" smtClean="0"/>
              <a:t>24/11/2022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lvl1pPr>
              <a:defRPr/>
            </a:lvl1pPr>
          </a:lstStyle>
          <a:p>
            <a:fld id="{84654F2D-DD0B-472B-8D73-09E270E081F5}" type="slidenum">
              <a:rPr lang="en-US" altLang="en-US"/>
              <a:pPr/>
              <a:t>‹#›</a:t>
            </a:fld>
            <a:endParaRPr lang="en-US" altLang="en-US"/>
          </a:p>
        </p:txBody>
      </p:sp>
    </p:spTree>
    <p:extLst>
      <p:ext uri="{BB962C8B-B14F-4D97-AF65-F5344CB8AC3E}">
        <p14:creationId xmlns:p14="http://schemas.microsoft.com/office/powerpoint/2010/main" val="189506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07B2511-D0C2-4795-B492-D7402A8E5CDA}" type="datetime1">
              <a:rPr lang="en-US" smtClean="0"/>
              <a:t>24/11/2022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lvl1pPr>
              <a:defRPr/>
            </a:lvl1pPr>
          </a:lstStyle>
          <a:p>
            <a:fld id="{7C79C8CA-FFE1-4EC0-B2D2-4766D662B83B}" type="slidenum">
              <a:rPr lang="en-US" altLang="en-US"/>
              <a:pPr/>
              <a:t>‹#›</a:t>
            </a:fld>
            <a:endParaRPr lang="en-US" altLang="en-US"/>
          </a:p>
        </p:txBody>
      </p:sp>
    </p:spTree>
    <p:extLst>
      <p:ext uri="{BB962C8B-B14F-4D97-AF65-F5344CB8AC3E}">
        <p14:creationId xmlns:p14="http://schemas.microsoft.com/office/powerpoint/2010/main" val="361877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lvl1pPr>
              <a:defRPr/>
            </a:lvl1pPr>
          </a:lstStyle>
          <a:p>
            <a:fld id="{6141F291-FE10-492F-8757-BB5039B973CC}" type="slidenum">
              <a:rPr lang="en-US" altLang="en-US"/>
              <a:pPr/>
              <a:t>‹#›</a:t>
            </a:fld>
            <a:endParaRPr lang="en-US" altLang="en-US"/>
          </a:p>
        </p:txBody>
      </p:sp>
    </p:spTree>
    <p:extLst>
      <p:ext uri="{BB962C8B-B14F-4D97-AF65-F5344CB8AC3E}">
        <p14:creationId xmlns:p14="http://schemas.microsoft.com/office/powerpoint/2010/main" val="246220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D1DFA67-9109-45A2-ADC7-EF8C26D293DB}" type="datetime1">
              <a:rPr lang="en-US" smtClean="0"/>
              <a:t>24/11/2022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lvl1pPr>
              <a:defRPr/>
            </a:lvl1pPr>
          </a:lstStyle>
          <a:p>
            <a:fld id="{66D5FE59-B635-470A-9FD8-E13544FB20C1}" type="slidenum">
              <a:rPr lang="en-US" altLang="en-US"/>
              <a:pPr/>
              <a:t>‹#›</a:t>
            </a:fld>
            <a:endParaRPr lang="en-US" altLang="en-US"/>
          </a:p>
        </p:txBody>
      </p:sp>
    </p:spTree>
    <p:extLst>
      <p:ext uri="{BB962C8B-B14F-4D97-AF65-F5344CB8AC3E}">
        <p14:creationId xmlns:p14="http://schemas.microsoft.com/office/powerpoint/2010/main" val="204366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2C9263-C6E8-4439-B39C-EC170C7C2753}" type="datetime1">
              <a:rPr lang="en-US" smtClean="0"/>
              <a:t>24/11/2022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SYBTech_ADIC_Unit4</a:t>
            </a:r>
            <a:endParaRPr lang="en-US"/>
          </a:p>
        </p:txBody>
      </p:sp>
      <p:sp>
        <p:nvSpPr>
          <p:cNvPr id="7" name="Slide Number Placeholder 5"/>
          <p:cNvSpPr>
            <a:spLocks noGrp="1"/>
          </p:cNvSpPr>
          <p:nvPr>
            <p:ph type="sldNum" sz="quarter" idx="12"/>
          </p:nvPr>
        </p:nvSpPr>
        <p:spPr/>
        <p:txBody>
          <a:bodyPr/>
          <a:lstStyle>
            <a:lvl1pPr>
              <a:defRPr/>
            </a:lvl1pPr>
          </a:lstStyle>
          <a:p>
            <a:fld id="{195E7A5A-46C5-42EA-8E6E-7F3224920A18}" type="slidenum">
              <a:rPr lang="en-US" altLang="en-US"/>
              <a:pPr/>
              <a:t>‹#›</a:t>
            </a:fld>
            <a:endParaRPr lang="en-US" altLang="en-US"/>
          </a:p>
        </p:txBody>
      </p:sp>
    </p:spTree>
    <p:extLst>
      <p:ext uri="{BB962C8B-B14F-4D97-AF65-F5344CB8AC3E}">
        <p14:creationId xmlns:p14="http://schemas.microsoft.com/office/powerpoint/2010/main" val="3285248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51652ED-68E0-4DDE-8FF1-60B3FAF99B99}" type="datetime1">
              <a:rPr lang="en-US" smtClean="0"/>
              <a:t>24/11/2022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SYBTech_ADIC_Unit4</a:t>
            </a:r>
            <a:endParaRPr lang="en-US"/>
          </a:p>
        </p:txBody>
      </p:sp>
      <p:sp>
        <p:nvSpPr>
          <p:cNvPr id="9" name="Slide Number Placeholder 5"/>
          <p:cNvSpPr>
            <a:spLocks noGrp="1"/>
          </p:cNvSpPr>
          <p:nvPr>
            <p:ph type="sldNum" sz="quarter" idx="12"/>
          </p:nvPr>
        </p:nvSpPr>
        <p:spPr/>
        <p:txBody>
          <a:bodyPr/>
          <a:lstStyle>
            <a:lvl1pPr>
              <a:defRPr/>
            </a:lvl1pPr>
          </a:lstStyle>
          <a:p>
            <a:fld id="{E5C322D1-5EEB-4D1F-A996-D642871A3373}" type="slidenum">
              <a:rPr lang="en-US" altLang="en-US"/>
              <a:pPr/>
              <a:t>‹#›</a:t>
            </a:fld>
            <a:endParaRPr lang="en-US" altLang="en-US"/>
          </a:p>
        </p:txBody>
      </p:sp>
    </p:spTree>
    <p:extLst>
      <p:ext uri="{BB962C8B-B14F-4D97-AF65-F5344CB8AC3E}">
        <p14:creationId xmlns:p14="http://schemas.microsoft.com/office/powerpoint/2010/main" val="320496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5D7719E-B01A-4B23-A971-1A815206F5EB}" type="datetime1">
              <a:rPr lang="en-US" smtClean="0"/>
              <a:t>24/11/2022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SYBTech_ADIC_Unit4</a:t>
            </a:r>
            <a:endParaRPr lang="en-US"/>
          </a:p>
        </p:txBody>
      </p:sp>
      <p:sp>
        <p:nvSpPr>
          <p:cNvPr id="5" name="Slide Number Placeholder 5"/>
          <p:cNvSpPr>
            <a:spLocks noGrp="1"/>
          </p:cNvSpPr>
          <p:nvPr>
            <p:ph type="sldNum" sz="quarter" idx="12"/>
          </p:nvPr>
        </p:nvSpPr>
        <p:spPr/>
        <p:txBody>
          <a:bodyPr/>
          <a:lstStyle>
            <a:lvl1pPr>
              <a:defRPr/>
            </a:lvl1pPr>
          </a:lstStyle>
          <a:p>
            <a:fld id="{EAEB3689-58D5-4DD6-A99C-FF1BED3E03ED}" type="slidenum">
              <a:rPr lang="en-US" altLang="en-US"/>
              <a:pPr/>
              <a:t>‹#›</a:t>
            </a:fld>
            <a:endParaRPr lang="en-US" altLang="en-US"/>
          </a:p>
        </p:txBody>
      </p:sp>
    </p:spTree>
    <p:extLst>
      <p:ext uri="{BB962C8B-B14F-4D97-AF65-F5344CB8AC3E}">
        <p14:creationId xmlns:p14="http://schemas.microsoft.com/office/powerpoint/2010/main" val="51428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C7C0B4-C5F5-4646-AD64-7F2E03940DCA}" type="datetime1">
              <a:rPr lang="en-US" smtClean="0"/>
              <a:t>24/11/2022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SYBTech_ADIC_Unit4</a:t>
            </a:r>
            <a:endParaRPr lang="en-US"/>
          </a:p>
        </p:txBody>
      </p:sp>
      <p:sp>
        <p:nvSpPr>
          <p:cNvPr id="4" name="Slide Number Placeholder 5"/>
          <p:cNvSpPr>
            <a:spLocks noGrp="1"/>
          </p:cNvSpPr>
          <p:nvPr>
            <p:ph type="sldNum" sz="quarter" idx="12"/>
          </p:nvPr>
        </p:nvSpPr>
        <p:spPr/>
        <p:txBody>
          <a:bodyPr/>
          <a:lstStyle>
            <a:lvl1pPr>
              <a:defRPr/>
            </a:lvl1pPr>
          </a:lstStyle>
          <a:p>
            <a:fld id="{EEA5F8CB-7C6A-488C-8E42-881C9EEE1596}" type="slidenum">
              <a:rPr lang="en-US" altLang="en-US"/>
              <a:pPr/>
              <a:t>‹#›</a:t>
            </a:fld>
            <a:endParaRPr lang="en-US" altLang="en-US"/>
          </a:p>
        </p:txBody>
      </p:sp>
    </p:spTree>
    <p:extLst>
      <p:ext uri="{BB962C8B-B14F-4D97-AF65-F5344CB8AC3E}">
        <p14:creationId xmlns:p14="http://schemas.microsoft.com/office/powerpoint/2010/main" val="238080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8FBFDC-49E8-40C4-A2F3-732EE2A96113}" type="datetime1">
              <a:rPr lang="en-US" smtClean="0"/>
              <a:t>24/11/2022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SYBTech_ADIC_Unit4</a:t>
            </a:r>
            <a:endParaRPr lang="en-US"/>
          </a:p>
        </p:txBody>
      </p:sp>
      <p:sp>
        <p:nvSpPr>
          <p:cNvPr id="7" name="Slide Number Placeholder 5"/>
          <p:cNvSpPr>
            <a:spLocks noGrp="1"/>
          </p:cNvSpPr>
          <p:nvPr>
            <p:ph type="sldNum" sz="quarter" idx="12"/>
          </p:nvPr>
        </p:nvSpPr>
        <p:spPr/>
        <p:txBody>
          <a:bodyPr/>
          <a:lstStyle>
            <a:lvl1pPr>
              <a:defRPr/>
            </a:lvl1pPr>
          </a:lstStyle>
          <a:p>
            <a:fld id="{0441EC01-8E3F-4943-8D96-A037027AB846}" type="slidenum">
              <a:rPr lang="en-US" altLang="en-US"/>
              <a:pPr/>
              <a:t>‹#›</a:t>
            </a:fld>
            <a:endParaRPr lang="en-US" altLang="en-US"/>
          </a:p>
        </p:txBody>
      </p:sp>
    </p:spTree>
    <p:extLst>
      <p:ext uri="{BB962C8B-B14F-4D97-AF65-F5344CB8AC3E}">
        <p14:creationId xmlns:p14="http://schemas.microsoft.com/office/powerpoint/2010/main" val="143981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4FF876-3069-42FE-A1FF-0784C75B6A87}" type="datetime1">
              <a:rPr lang="en-US" smtClean="0"/>
              <a:t>24/11/2022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SYBTech_ADIC_Unit4</a:t>
            </a:r>
            <a:endParaRPr lang="en-US"/>
          </a:p>
        </p:txBody>
      </p:sp>
      <p:sp>
        <p:nvSpPr>
          <p:cNvPr id="7" name="Slide Number Placeholder 5"/>
          <p:cNvSpPr>
            <a:spLocks noGrp="1"/>
          </p:cNvSpPr>
          <p:nvPr>
            <p:ph type="sldNum" sz="quarter" idx="12"/>
          </p:nvPr>
        </p:nvSpPr>
        <p:spPr/>
        <p:txBody>
          <a:bodyPr/>
          <a:lstStyle>
            <a:lvl1pPr>
              <a:defRPr/>
            </a:lvl1pPr>
          </a:lstStyle>
          <a:p>
            <a:fld id="{6B0575B0-3FCF-40E9-97FC-389E785B7429}" type="slidenum">
              <a:rPr lang="en-US" altLang="en-US"/>
              <a:pPr/>
              <a:t>‹#›</a:t>
            </a:fld>
            <a:endParaRPr lang="en-US" altLang="en-US"/>
          </a:p>
        </p:txBody>
      </p:sp>
    </p:spTree>
    <p:extLst>
      <p:ext uri="{BB962C8B-B14F-4D97-AF65-F5344CB8AC3E}">
        <p14:creationId xmlns:p14="http://schemas.microsoft.com/office/powerpoint/2010/main" val="311115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117F838-0C10-497C-B198-F132E3D4CCC0}" type="datetime1">
              <a:rPr lang="en-US" smtClean="0"/>
              <a:t>24/11/2022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SYBTech_ADIC_Unit4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92300DB-40F6-48EE-A54F-4A5198AA4AB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a:effectLst>
                  <a:outerShdw blurRad="38100" dist="38100" dir="2700000" algn="tl">
                    <a:srgbClr val="000000">
                      <a:alpha val="43137"/>
                    </a:srgbClr>
                  </a:outerShdw>
                </a:effectLst>
              </a:rPr>
              <a:t>4</a:t>
            </a:r>
            <a:r>
              <a:rPr lang="en-US" dirty="0" smtClean="0">
                <a:effectLst>
                  <a:outerShdw blurRad="38100" dist="38100" dir="2700000" algn="tl">
                    <a:srgbClr val="000000">
                      <a:alpha val="43137"/>
                    </a:srgbClr>
                  </a:outerShdw>
                </a:effectLst>
              </a:rPr>
              <a:t>. </a:t>
            </a:r>
            <a:r>
              <a:rPr lang="en-US" b="1" dirty="0"/>
              <a:t>Digital Integrated Circuit Technology &amp; Convertors</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Family/Level of Integration</a:t>
            </a:r>
            <a:endParaRPr lang="en-US" dirty="0"/>
          </a:p>
        </p:txBody>
      </p:sp>
      <p:pic>
        <p:nvPicPr>
          <p:cNvPr id="7" name="Content Placeholder 6"/>
          <p:cNvPicPr>
            <a:picLocks noGrp="1" noChangeAspect="1"/>
          </p:cNvPicPr>
          <p:nvPr>
            <p:ph idx="1"/>
          </p:nvPr>
        </p:nvPicPr>
        <p:blipFill>
          <a:blip r:embed="rId2"/>
          <a:stretch>
            <a:fillRect/>
          </a:stretch>
        </p:blipFill>
        <p:spPr>
          <a:xfrm>
            <a:off x="762000" y="1219200"/>
            <a:ext cx="7162800" cy="3171825"/>
          </a:xfrm>
          <a:prstGeom prst="rect">
            <a:avLst/>
          </a:prstGeom>
        </p:spPr>
      </p:pic>
      <p:sp>
        <p:nvSpPr>
          <p:cNvPr id="4" name="Date Placeholder 3"/>
          <p:cNvSpPr>
            <a:spLocks noGrp="1"/>
          </p:cNvSpPr>
          <p:nvPr>
            <p:ph type="dt" sz="half" idx="10"/>
          </p:nvPr>
        </p:nvSpPr>
        <p:spPr/>
        <p:txBody>
          <a:bodyPr/>
          <a:lstStyle/>
          <a:p>
            <a:pPr>
              <a:defRPr/>
            </a:pPr>
            <a:fld id="{E7366086-6DDD-4A3E-8258-49151AA7067E}"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10</a:t>
            </a:fld>
            <a:endParaRPr lang="en-US" altLang="en-US"/>
          </a:p>
        </p:txBody>
      </p:sp>
      <p:sp>
        <p:nvSpPr>
          <p:cNvPr id="8" name="Rectangle 7"/>
          <p:cNvSpPr/>
          <p:nvPr/>
        </p:nvSpPr>
        <p:spPr>
          <a:xfrm>
            <a:off x="990600" y="4572000"/>
            <a:ext cx="7239000" cy="461665"/>
          </a:xfrm>
          <a:prstGeom prst="rect">
            <a:avLst/>
          </a:prstGeom>
        </p:spPr>
        <p:txBody>
          <a:bodyPr wrap="square">
            <a:spAutoFit/>
          </a:bodyPr>
          <a:lstStyle/>
          <a:p>
            <a:r>
              <a:rPr lang="en-US" sz="2400" dirty="0"/>
              <a:t>Note: Ratio gate count/transistor count is roughly 1/10</a:t>
            </a:r>
          </a:p>
        </p:txBody>
      </p:sp>
      <p:sp>
        <p:nvSpPr>
          <p:cNvPr id="9" name="Rectangle 8"/>
          <p:cNvSpPr/>
          <p:nvPr/>
        </p:nvSpPr>
        <p:spPr>
          <a:xfrm>
            <a:off x="990600" y="5033665"/>
            <a:ext cx="7239000" cy="1200329"/>
          </a:xfrm>
          <a:prstGeom prst="rect">
            <a:avLst/>
          </a:prstGeom>
        </p:spPr>
        <p:txBody>
          <a:bodyPr wrap="square">
            <a:spAutoFit/>
          </a:bodyPr>
          <a:lstStyle/>
          <a:p>
            <a:r>
              <a:rPr lang="en-US" sz="2400" dirty="0"/>
              <a:t>IC logic gates fall under SSI, combinational logic circuits fall under MSI, and Microprocessor system come under LSI and VLSI. </a:t>
            </a:r>
          </a:p>
        </p:txBody>
      </p:sp>
    </p:spTree>
    <p:extLst>
      <p:ext uri="{BB962C8B-B14F-4D97-AF65-F5344CB8AC3E}">
        <p14:creationId xmlns:p14="http://schemas.microsoft.com/office/powerpoint/2010/main" val="984049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a:t>Nomenclature of Logic family</a:t>
            </a:r>
          </a:p>
        </p:txBody>
      </p:sp>
      <p:sp>
        <p:nvSpPr>
          <p:cNvPr id="3" name="Content Placeholder 2"/>
          <p:cNvSpPr>
            <a:spLocks noGrp="1"/>
          </p:cNvSpPr>
          <p:nvPr>
            <p:ph idx="1"/>
          </p:nvPr>
        </p:nvSpPr>
        <p:spPr>
          <a:xfrm>
            <a:off x="0" y="807402"/>
            <a:ext cx="9144000" cy="4525963"/>
          </a:xfrm>
        </p:spPr>
        <p:txBody>
          <a:bodyPr/>
          <a:lstStyle/>
          <a:p>
            <a:r>
              <a:rPr lang="en-US" dirty="0"/>
              <a:t>The prefix of the part number represents the manufacturer code and the suffix at the middle denotes the subfamily of the ICs and suffix at the end denotes the packaging type</a:t>
            </a:r>
            <a:r>
              <a:rPr lang="en-US" dirty="0" smtClean="0"/>
              <a:t>.</a:t>
            </a:r>
          </a:p>
          <a:p>
            <a:r>
              <a:rPr lang="en-US" dirty="0"/>
              <a:t>For example: If the part number is S74F08N. The 7408 is the basic number used by all manufacturer for quad AND gate. The S prefix is the manufacture’s </a:t>
            </a:r>
            <a:r>
              <a:rPr lang="en-US" dirty="0" err="1"/>
              <a:t>manufacture’s</a:t>
            </a:r>
            <a:r>
              <a:rPr lang="en-US" dirty="0"/>
              <a:t> code for </a:t>
            </a:r>
            <a:r>
              <a:rPr lang="en-US" dirty="0" err="1"/>
              <a:t>Signetics</a:t>
            </a:r>
            <a:r>
              <a:rPr lang="en-US" dirty="0" smtClean="0"/>
              <a:t>, </a:t>
            </a:r>
            <a:r>
              <a:rPr lang="en-US" dirty="0"/>
              <a:t>F stands for FAST TTL subfamily</a:t>
            </a:r>
            <a:r>
              <a:rPr lang="en-US" dirty="0" smtClean="0"/>
              <a:t>, </a:t>
            </a:r>
            <a:r>
              <a:rPr lang="en-US" dirty="0"/>
              <a:t>and the N suffix at the end is used to specify the plastic dual in line packaging</a:t>
            </a:r>
          </a:p>
        </p:txBody>
      </p:sp>
      <p:sp>
        <p:nvSpPr>
          <p:cNvPr id="4" name="Date Placeholder 3"/>
          <p:cNvSpPr>
            <a:spLocks noGrp="1"/>
          </p:cNvSpPr>
          <p:nvPr>
            <p:ph type="dt" sz="half" idx="10"/>
          </p:nvPr>
        </p:nvSpPr>
        <p:spPr/>
        <p:txBody>
          <a:bodyPr/>
          <a:lstStyle/>
          <a:p>
            <a:pPr>
              <a:defRPr/>
            </a:pPr>
            <a:fld id="{C10D5188-CC1A-4620-B6A3-B99212718AF2}"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11</a:t>
            </a:fld>
            <a:endParaRPr lang="en-US" altLang="en-US"/>
          </a:p>
        </p:txBody>
      </p:sp>
    </p:spTree>
    <p:extLst>
      <p:ext uri="{BB962C8B-B14F-4D97-AF65-F5344CB8AC3E}">
        <p14:creationId xmlns:p14="http://schemas.microsoft.com/office/powerpoint/2010/main" val="269344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4525963"/>
          </a:xfrm>
        </p:spPr>
        <p:txBody>
          <a:bodyPr/>
          <a:lstStyle/>
          <a:p>
            <a:r>
              <a:rPr lang="en-US" b="1" dirty="0">
                <a:solidFill>
                  <a:srgbClr val="C00000"/>
                </a:solidFill>
              </a:rPr>
              <a:t>Suffix used for packaging: </a:t>
            </a:r>
            <a:endParaRPr lang="en-US" b="1" dirty="0" smtClean="0">
              <a:solidFill>
                <a:srgbClr val="C00000"/>
              </a:solidFill>
            </a:endParaRPr>
          </a:p>
          <a:p>
            <a:pPr marL="0" indent="0">
              <a:buNone/>
            </a:pPr>
            <a:r>
              <a:rPr lang="en-US" dirty="0" smtClean="0"/>
              <a:t>N </a:t>
            </a:r>
            <a:r>
              <a:rPr lang="en-US" dirty="0"/>
              <a:t>- Plastic dual in line package W - Ceramic flat pack D - Surface mounted plastic package </a:t>
            </a:r>
            <a:endParaRPr lang="en-US" dirty="0" smtClean="0"/>
          </a:p>
          <a:p>
            <a:r>
              <a:rPr lang="en-US" b="1" dirty="0" smtClean="0">
                <a:solidFill>
                  <a:srgbClr val="C00000"/>
                </a:solidFill>
              </a:rPr>
              <a:t>Prefix </a:t>
            </a:r>
            <a:r>
              <a:rPr lang="en-US" b="1" dirty="0">
                <a:solidFill>
                  <a:srgbClr val="C00000"/>
                </a:solidFill>
              </a:rPr>
              <a:t>used for manufacturers: </a:t>
            </a:r>
            <a:endParaRPr lang="en-US" b="1" dirty="0" smtClean="0">
              <a:solidFill>
                <a:srgbClr val="C00000"/>
              </a:solidFill>
            </a:endParaRPr>
          </a:p>
          <a:p>
            <a:pPr marL="0" indent="0">
              <a:buNone/>
            </a:pPr>
            <a:r>
              <a:rPr lang="en-US" dirty="0" smtClean="0"/>
              <a:t>S </a:t>
            </a:r>
            <a:r>
              <a:rPr lang="en-US" dirty="0"/>
              <a:t>- </a:t>
            </a:r>
            <a:r>
              <a:rPr lang="en-US" dirty="0" err="1"/>
              <a:t>Signetics</a:t>
            </a:r>
            <a:r>
              <a:rPr lang="en-US" dirty="0"/>
              <a:t> SN - Texas Instruments DM - National Semiconductor </a:t>
            </a:r>
            <a:endParaRPr lang="en-US" dirty="0" smtClean="0"/>
          </a:p>
          <a:p>
            <a:r>
              <a:rPr lang="en-US" b="1" dirty="0" smtClean="0">
                <a:solidFill>
                  <a:srgbClr val="C00000"/>
                </a:solidFill>
              </a:rPr>
              <a:t>Suffix </a:t>
            </a:r>
            <a:r>
              <a:rPr lang="en-US" b="1" dirty="0">
                <a:solidFill>
                  <a:srgbClr val="C00000"/>
                </a:solidFill>
              </a:rPr>
              <a:t>used for subfamily: </a:t>
            </a:r>
            <a:endParaRPr lang="en-US" b="1" dirty="0" smtClean="0">
              <a:solidFill>
                <a:srgbClr val="C00000"/>
              </a:solidFill>
            </a:endParaRPr>
          </a:p>
          <a:p>
            <a:pPr marL="0" indent="0">
              <a:buNone/>
            </a:pPr>
            <a:r>
              <a:rPr lang="en-US" dirty="0" smtClean="0"/>
              <a:t>74H04 </a:t>
            </a:r>
            <a:r>
              <a:rPr lang="en-US" dirty="0"/>
              <a:t>- High-speed 74L045- Low-Power 74S04 - Uses a Schottky Diode 74ALS04 - Advanced low power Schottky</a:t>
            </a:r>
          </a:p>
        </p:txBody>
      </p:sp>
      <p:sp>
        <p:nvSpPr>
          <p:cNvPr id="4" name="Date Placeholder 3"/>
          <p:cNvSpPr>
            <a:spLocks noGrp="1"/>
          </p:cNvSpPr>
          <p:nvPr>
            <p:ph type="dt" sz="half" idx="10"/>
          </p:nvPr>
        </p:nvSpPr>
        <p:spPr/>
        <p:txBody>
          <a:bodyPr/>
          <a:lstStyle/>
          <a:p>
            <a:pPr>
              <a:defRPr/>
            </a:pPr>
            <a:fld id="{A49E56A6-660D-42D3-95D2-29023D06460E}"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12</a:t>
            </a:fld>
            <a:endParaRPr lang="en-US" altLang="en-US"/>
          </a:p>
        </p:txBody>
      </p:sp>
    </p:spTree>
    <p:extLst>
      <p:ext uri="{BB962C8B-B14F-4D97-AF65-F5344CB8AC3E}">
        <p14:creationId xmlns:p14="http://schemas.microsoft.com/office/powerpoint/2010/main" val="1409273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39762"/>
          </a:xfrm>
        </p:spPr>
        <p:txBody>
          <a:bodyPr/>
          <a:lstStyle/>
          <a:p>
            <a:r>
              <a:rPr lang="en-US" b="1" dirty="0">
                <a:solidFill>
                  <a:srgbClr val="0070C0"/>
                </a:solidFill>
              </a:rPr>
              <a:t>Diode Logic Family</a:t>
            </a:r>
          </a:p>
        </p:txBody>
      </p:sp>
      <p:sp>
        <p:nvSpPr>
          <p:cNvPr id="3" name="Content Placeholder 2"/>
          <p:cNvSpPr>
            <a:spLocks noGrp="1"/>
          </p:cNvSpPr>
          <p:nvPr>
            <p:ph idx="1"/>
          </p:nvPr>
        </p:nvSpPr>
        <p:spPr>
          <a:xfrm>
            <a:off x="152400" y="639762"/>
            <a:ext cx="8839200" cy="4525963"/>
          </a:xfrm>
        </p:spPr>
        <p:txBody>
          <a:bodyPr/>
          <a:lstStyle/>
          <a:p>
            <a:r>
              <a:rPr lang="en-US" dirty="0"/>
              <a:t>In diode logic family, all the logic is implemented using diodes and resistors.</a:t>
            </a:r>
          </a:p>
        </p:txBody>
      </p:sp>
      <p:sp>
        <p:nvSpPr>
          <p:cNvPr id="4" name="Date Placeholder 3"/>
          <p:cNvSpPr>
            <a:spLocks noGrp="1"/>
          </p:cNvSpPr>
          <p:nvPr>
            <p:ph type="dt" sz="half" idx="10"/>
          </p:nvPr>
        </p:nvSpPr>
        <p:spPr/>
        <p:txBody>
          <a:bodyPr/>
          <a:lstStyle/>
          <a:p>
            <a:pPr>
              <a:defRPr/>
            </a:pPr>
            <a:fld id="{BA4CBEAB-5CEC-4C78-814E-97724B759B2D}"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13</a:t>
            </a:fld>
            <a:endParaRPr lang="en-US" altLang="en-US"/>
          </a:p>
        </p:txBody>
      </p:sp>
      <p:pic>
        <p:nvPicPr>
          <p:cNvPr id="7" name="Picture 6"/>
          <p:cNvPicPr>
            <a:picLocks noChangeAspect="1"/>
          </p:cNvPicPr>
          <p:nvPr/>
        </p:nvPicPr>
        <p:blipFill>
          <a:blip r:embed="rId2"/>
          <a:stretch>
            <a:fillRect/>
          </a:stretch>
        </p:blipFill>
        <p:spPr>
          <a:xfrm>
            <a:off x="152400" y="2117725"/>
            <a:ext cx="4200525" cy="2428875"/>
          </a:xfrm>
          <a:prstGeom prst="rect">
            <a:avLst/>
          </a:prstGeom>
        </p:spPr>
      </p:pic>
      <p:pic>
        <p:nvPicPr>
          <p:cNvPr id="65538" name="Picture 2" descr="../images/digital/gates_and_2rtl.gi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22499"/>
            <a:ext cx="2209800" cy="22193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7315200" y="2438399"/>
            <a:ext cx="1371600" cy="1937857"/>
          </a:xfrm>
          <a:prstGeom prst="rect">
            <a:avLst/>
          </a:prstGeom>
        </p:spPr>
      </p:pic>
      <p:sp>
        <p:nvSpPr>
          <p:cNvPr id="11" name="Rectangle 10"/>
          <p:cNvSpPr/>
          <p:nvPr/>
        </p:nvSpPr>
        <p:spPr>
          <a:xfrm>
            <a:off x="24765" y="4662700"/>
            <a:ext cx="8839200" cy="1938992"/>
          </a:xfrm>
          <a:prstGeom prst="rect">
            <a:avLst/>
          </a:prstGeom>
        </p:spPr>
        <p:txBody>
          <a:bodyPr wrap="square">
            <a:spAutoFit/>
          </a:bodyPr>
          <a:lstStyle/>
          <a:p>
            <a:pPr marL="285750" indent="-285750">
              <a:buFont typeface="Arial" panose="020B0604020202020204" pitchFamily="34" charset="0"/>
              <a:buChar char="•"/>
            </a:pPr>
            <a:r>
              <a:rPr lang="en-US" sz="2400" dirty="0"/>
              <a:t>Diode Logic suffers from voltage degradation from one stage to the next. </a:t>
            </a:r>
            <a:endParaRPr lang="en-US" sz="2400" dirty="0" smtClean="0"/>
          </a:p>
          <a:p>
            <a:pPr marL="285750" indent="-285750">
              <a:buFont typeface="Arial" panose="020B0604020202020204" pitchFamily="34" charset="0"/>
              <a:buChar char="•"/>
            </a:pPr>
            <a:r>
              <a:rPr lang="en-US" sz="2400" dirty="0" smtClean="0"/>
              <a:t>Diode </a:t>
            </a:r>
            <a:r>
              <a:rPr lang="en-US" sz="2400" dirty="0"/>
              <a:t>Logic only permits OR and </a:t>
            </a:r>
            <a:r>
              <a:rPr lang="en-US" sz="2400" dirty="0" err="1"/>
              <a:t>AND</a:t>
            </a:r>
            <a:r>
              <a:rPr lang="en-US" sz="2400" dirty="0"/>
              <a:t> functions, cannot perform a NOT function. </a:t>
            </a:r>
            <a:endParaRPr lang="en-US" sz="2400" dirty="0" smtClean="0"/>
          </a:p>
          <a:p>
            <a:pPr marL="285750" indent="-285750">
              <a:buFont typeface="Arial" panose="020B0604020202020204" pitchFamily="34" charset="0"/>
              <a:buChar char="•"/>
            </a:pPr>
            <a:r>
              <a:rPr lang="en-US" sz="2400" dirty="0" smtClean="0"/>
              <a:t>Diode </a:t>
            </a:r>
            <a:r>
              <a:rPr lang="en-US" sz="2400" dirty="0"/>
              <a:t>Logic is used extensively but not in integrated circuits</a:t>
            </a:r>
          </a:p>
        </p:txBody>
      </p:sp>
    </p:spTree>
    <p:extLst>
      <p:ext uri="{BB962C8B-B14F-4D97-AF65-F5344CB8AC3E}">
        <p14:creationId xmlns:p14="http://schemas.microsoft.com/office/powerpoint/2010/main" val="834677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686800" cy="838200"/>
          </a:xfrm>
        </p:spPr>
        <p:txBody>
          <a:bodyPr/>
          <a:lstStyle/>
          <a:p>
            <a:pPr algn="l"/>
            <a:r>
              <a:rPr lang="en-US" b="1" dirty="0">
                <a:solidFill>
                  <a:srgbClr val="0070C0"/>
                </a:solidFill>
              </a:rPr>
              <a:t>Resistor Transistor Logic (RTL) Family</a:t>
            </a:r>
          </a:p>
        </p:txBody>
      </p:sp>
      <p:sp>
        <p:nvSpPr>
          <p:cNvPr id="4" name="Date Placeholder 3"/>
          <p:cNvSpPr>
            <a:spLocks noGrp="1"/>
          </p:cNvSpPr>
          <p:nvPr>
            <p:ph type="dt" sz="half" idx="10"/>
          </p:nvPr>
        </p:nvSpPr>
        <p:spPr/>
        <p:txBody>
          <a:bodyPr/>
          <a:lstStyle/>
          <a:p>
            <a:pPr>
              <a:defRPr/>
            </a:pPr>
            <a:fld id="{B7722EE4-C423-4FA8-94FB-EDB5C828666D}"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14</a:t>
            </a:fld>
            <a:endParaRPr lang="en-US" altLang="en-US"/>
          </a:p>
        </p:txBody>
      </p:sp>
      <p:pic>
        <p:nvPicPr>
          <p:cNvPr id="66562" name="Picture 2" descr="http://www.asic-world.com/images/digital/rtl_no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4656492" cy="52895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34000" y="822960"/>
            <a:ext cx="3657600" cy="4154984"/>
          </a:xfrm>
          <a:prstGeom prst="rect">
            <a:avLst/>
          </a:prstGeom>
        </p:spPr>
        <p:txBody>
          <a:bodyPr wrap="square">
            <a:spAutoFit/>
          </a:bodyPr>
          <a:lstStyle/>
          <a:p>
            <a:pPr algn="just"/>
            <a:r>
              <a:rPr lang="en-US" sz="2400" dirty="0">
                <a:solidFill>
                  <a:srgbClr val="000000"/>
                </a:solidFill>
                <a:latin typeface="Arial" panose="020B0604020202020204" pitchFamily="34" charset="0"/>
              </a:rPr>
              <a:t>A basic circuit of an RTL NOR gate consists of two transistors Q1 and Q2, connected as shown in figure above. When either of input X or Y is driven HIGH, corresponding transistor is goes to saturation and output Z is pulled to LOW</a:t>
            </a:r>
            <a:r>
              <a:rPr lang="en-US" dirty="0">
                <a:solidFill>
                  <a:srgbClr val="000000"/>
                </a:solidFill>
                <a:latin typeface="Arial" panose="020B0604020202020204" pitchFamily="34" charset="0"/>
              </a:rPr>
              <a: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87714258"/>
              </p:ext>
            </p:extLst>
          </p:nvPr>
        </p:nvGraphicFramePr>
        <p:xfrm>
          <a:off x="6324600" y="4654232"/>
          <a:ext cx="2139633" cy="2286000"/>
        </p:xfrm>
        <a:graphic>
          <a:graphicData uri="http://schemas.openxmlformats.org/drawingml/2006/table">
            <a:tbl>
              <a:tblPr firstRow="1" bandRow="1">
                <a:tableStyleId>{5C22544A-7EE6-4342-B048-85BDC9FD1C3A}</a:tableStyleId>
              </a:tblPr>
              <a:tblGrid>
                <a:gridCol w="381000"/>
                <a:gridCol w="457200"/>
                <a:gridCol w="1301433"/>
              </a:tblGrid>
              <a:tr h="370840">
                <a:tc>
                  <a:txBody>
                    <a:bodyPr/>
                    <a:lstStyle/>
                    <a:p>
                      <a:r>
                        <a:rPr lang="en-US" sz="2400" dirty="0" smtClean="0"/>
                        <a:t>X</a:t>
                      </a:r>
                      <a:endParaRPr lang="en-US" sz="2400" dirty="0"/>
                    </a:p>
                  </a:txBody>
                  <a:tcPr/>
                </a:tc>
                <a:tc>
                  <a:txBody>
                    <a:bodyPr/>
                    <a:lstStyle/>
                    <a:p>
                      <a:r>
                        <a:rPr lang="en-US" sz="2400" dirty="0" smtClean="0"/>
                        <a:t>Y</a:t>
                      </a:r>
                      <a:endParaRPr lang="en-US" sz="2400" dirty="0"/>
                    </a:p>
                  </a:txBody>
                  <a:tcPr/>
                </a:tc>
                <a:tc>
                  <a:txBody>
                    <a:bodyPr/>
                    <a:lstStyle/>
                    <a:p>
                      <a:r>
                        <a:rPr lang="en-US" sz="2400" dirty="0" smtClean="0"/>
                        <a:t>Z=( X+Y)’</a:t>
                      </a:r>
                      <a:endParaRPr lang="en-US" sz="2400" dirty="0"/>
                    </a:p>
                  </a:txBody>
                  <a:tcPr/>
                </a:tc>
              </a:tr>
              <a:tr h="370840">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r>
              <a:tr h="370840">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r>
              <a:tr h="370840">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r>
            </a:tbl>
          </a:graphicData>
        </a:graphic>
      </p:graphicFrame>
    </p:spTree>
    <p:extLst>
      <p:ext uri="{BB962C8B-B14F-4D97-AF65-F5344CB8AC3E}">
        <p14:creationId xmlns:p14="http://schemas.microsoft.com/office/powerpoint/2010/main" val="2500900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RTL draw a significant amount of current from the power supply for each gate. Another limitation is that RTL gates cannot switch at the high speeds used by today's computers, although they are still useful in slower applications</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15</a:t>
            </a:fld>
            <a:endParaRPr lang="en-US" altLang="en-US"/>
          </a:p>
        </p:txBody>
      </p:sp>
    </p:spTree>
    <p:extLst>
      <p:ext uri="{BB962C8B-B14F-4D97-AF65-F5344CB8AC3E}">
        <p14:creationId xmlns:p14="http://schemas.microsoft.com/office/powerpoint/2010/main" val="2542022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229600" cy="563562"/>
          </a:xfrm>
        </p:spPr>
        <p:txBody>
          <a:bodyPr/>
          <a:lstStyle/>
          <a:p>
            <a:r>
              <a:rPr lang="en-US" b="1" dirty="0">
                <a:solidFill>
                  <a:srgbClr val="0070C0"/>
                </a:solidFill>
              </a:rPr>
              <a:t>Diode Transistor Logic</a:t>
            </a:r>
          </a:p>
        </p:txBody>
      </p:sp>
      <p:sp>
        <p:nvSpPr>
          <p:cNvPr id="4" name="Date Placeholder 3"/>
          <p:cNvSpPr>
            <a:spLocks noGrp="1"/>
          </p:cNvSpPr>
          <p:nvPr>
            <p:ph type="dt" sz="half" idx="10"/>
          </p:nvPr>
        </p:nvSpPr>
        <p:spPr/>
        <p:txBody>
          <a:bodyPr/>
          <a:lstStyle/>
          <a:p>
            <a:pPr>
              <a:defRPr/>
            </a:pPr>
            <a:fld id="{8DDDB4C6-CB24-4268-8F4C-F89053DE52EE}"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16</a:t>
            </a:fld>
            <a:endParaRPr lang="en-US" altLang="en-US"/>
          </a:p>
        </p:txBody>
      </p:sp>
      <p:pic>
        <p:nvPicPr>
          <p:cNvPr id="67586" name="Picture 2" descr="http://www.asic-world.com/images/digital/dtl_nand.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792162"/>
            <a:ext cx="3922273" cy="28654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114800" y="792162"/>
            <a:ext cx="4800600" cy="4647426"/>
          </a:xfrm>
          <a:prstGeom prst="rect">
            <a:avLst/>
          </a:prstGeom>
        </p:spPr>
        <p:txBody>
          <a:bodyPr wrap="square">
            <a:spAutoFit/>
          </a:bodyPr>
          <a:lstStyle/>
          <a:p>
            <a:pPr algn="just"/>
            <a:r>
              <a:rPr lang="en-US" sz="2000" dirty="0">
                <a:solidFill>
                  <a:srgbClr val="000000"/>
                </a:solidFill>
                <a:latin typeface="Arial" panose="020B0604020202020204" pitchFamily="34" charset="0"/>
              </a:rPr>
              <a:t>Each of the input is associated with one diode. The diodes and the 4.7K resistor form an AND gate. If input X, Y, Z is low, the corresponding diode conducts current, thorough the 4.7K resistor. Thus there is no current through the diodes connected in series to transistor base . Hence the transistor does not conduct, thus remains in cut-off, and output out is High</a:t>
            </a:r>
            <a:r>
              <a:rPr lang="en-US" dirty="0" smtClean="0">
                <a:solidFill>
                  <a:srgbClr val="000000"/>
                </a:solidFill>
                <a:latin typeface="Arial" panose="020B0604020202020204" pitchFamily="34" charset="0"/>
              </a:rPr>
              <a:t>.</a:t>
            </a:r>
          </a:p>
          <a:p>
            <a:pPr algn="just"/>
            <a:r>
              <a:rPr lang="en-US" sz="2400" dirty="0"/>
              <a:t>If all the inputs X, Y , Z are driven high, the series diodes conduct and thus driving transistor into saturation. Thus output out is Low</a:t>
            </a:r>
          </a:p>
        </p:txBody>
      </p:sp>
      <p:pic>
        <p:nvPicPr>
          <p:cNvPr id="67587" name="Picture 3" descr="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000250"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657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112176"/>
            <a:ext cx="8229600" cy="1143000"/>
          </a:xfrm>
        </p:spPr>
        <p:txBody>
          <a:bodyPr/>
          <a:lstStyle/>
          <a:p>
            <a:r>
              <a:rPr lang="en-US" b="1" dirty="0">
                <a:solidFill>
                  <a:srgbClr val="0070C0"/>
                </a:solidFill>
              </a:rPr>
              <a:t>Diode Transistor Logic</a:t>
            </a:r>
            <a:endParaRPr lang="en-US" dirty="0"/>
          </a:p>
        </p:txBody>
      </p:sp>
      <p:pic>
        <p:nvPicPr>
          <p:cNvPr id="7" name="Content Placeholder 6"/>
          <p:cNvPicPr>
            <a:picLocks noGrp="1" noChangeAspect="1"/>
          </p:cNvPicPr>
          <p:nvPr>
            <p:ph idx="1"/>
          </p:nvPr>
        </p:nvPicPr>
        <p:blipFill>
          <a:blip r:embed="rId2"/>
          <a:stretch>
            <a:fillRect/>
          </a:stretch>
        </p:blipFill>
        <p:spPr>
          <a:xfrm>
            <a:off x="0" y="1015584"/>
            <a:ext cx="3352800" cy="4053590"/>
          </a:xfrm>
          <a:prstGeom prst="rect">
            <a:avLst/>
          </a:prstGeom>
        </p:spPr>
      </p:pic>
      <p:sp>
        <p:nvSpPr>
          <p:cNvPr id="4" name="Date Placeholder 3"/>
          <p:cNvSpPr>
            <a:spLocks noGrp="1"/>
          </p:cNvSpPr>
          <p:nvPr>
            <p:ph type="dt" sz="half" idx="10"/>
          </p:nvPr>
        </p:nvSpPr>
        <p:spPr/>
        <p:txBody>
          <a:bodyPr/>
          <a:lstStyle/>
          <a:p>
            <a:pPr>
              <a:defRPr/>
            </a:pPr>
            <a:fld id="{24BA8915-5175-4BB6-9C42-3CAF923BC789}"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17</a:t>
            </a:fld>
            <a:endParaRPr lang="en-US" altLang="en-US"/>
          </a:p>
        </p:txBody>
      </p:sp>
      <p:sp>
        <p:nvSpPr>
          <p:cNvPr id="8" name="Rectangle 7"/>
          <p:cNvSpPr/>
          <p:nvPr/>
        </p:nvSpPr>
        <p:spPr>
          <a:xfrm>
            <a:off x="3535680" y="985104"/>
            <a:ext cx="5181600" cy="3477875"/>
          </a:xfrm>
          <a:prstGeom prst="rect">
            <a:avLst/>
          </a:prstGeom>
        </p:spPr>
        <p:txBody>
          <a:bodyPr wrap="square">
            <a:spAutoFit/>
          </a:bodyPr>
          <a:lstStyle/>
          <a:p>
            <a:r>
              <a:rPr lang="en-US" sz="2000" dirty="0"/>
              <a:t>In this circuit, diodes and transistors are fabricated into a single IC. When both inputs A and B is logic 0, diodes D1 and D2 are forward biased and the transistor is OFF. This is because, the emitter base junction of transistor is reverse biased and output Y is at logic 1. Hence, if one of the input is a logic 0 output Y is at logic level 1. On the other hand, if both A and B . are high, diodes are reverse biased and the transistor is ON and output Y is at logic 0. Therefore, this circuit behaves like simple NAND gate</a:t>
            </a:r>
          </a:p>
        </p:txBody>
      </p:sp>
      <p:graphicFrame>
        <p:nvGraphicFramePr>
          <p:cNvPr id="9" name="Table 8"/>
          <p:cNvGraphicFramePr>
            <a:graphicFrameLocks noGrp="1"/>
          </p:cNvGraphicFramePr>
          <p:nvPr>
            <p:extLst>
              <p:ext uri="{D42A27DB-BD31-4B8C-83A1-F6EECF244321}">
                <p14:modId xmlns:p14="http://schemas.microsoft.com/office/powerpoint/2010/main" val="3056297900"/>
              </p:ext>
            </p:extLst>
          </p:nvPr>
        </p:nvGraphicFramePr>
        <p:xfrm>
          <a:off x="6324600" y="4435475"/>
          <a:ext cx="2139633" cy="2286000"/>
        </p:xfrm>
        <a:graphic>
          <a:graphicData uri="http://schemas.openxmlformats.org/drawingml/2006/table">
            <a:tbl>
              <a:tblPr firstRow="1" bandRow="1">
                <a:tableStyleId>{5C22544A-7EE6-4342-B048-85BDC9FD1C3A}</a:tableStyleId>
              </a:tblPr>
              <a:tblGrid>
                <a:gridCol w="381000"/>
                <a:gridCol w="457200"/>
                <a:gridCol w="1301433"/>
              </a:tblGrid>
              <a:tr h="370840">
                <a:tc>
                  <a:txBody>
                    <a:bodyPr/>
                    <a:lstStyle/>
                    <a:p>
                      <a:r>
                        <a:rPr lang="en-US" sz="2400" dirty="0" smtClean="0"/>
                        <a:t>A</a:t>
                      </a:r>
                      <a:endParaRPr lang="en-US" sz="2400" dirty="0"/>
                    </a:p>
                  </a:txBody>
                  <a:tcPr/>
                </a:tc>
                <a:tc>
                  <a:txBody>
                    <a:bodyPr/>
                    <a:lstStyle/>
                    <a:p>
                      <a:r>
                        <a:rPr lang="en-US" sz="2400" dirty="0" smtClean="0"/>
                        <a:t>B</a:t>
                      </a:r>
                      <a:endParaRPr lang="en-US" sz="2400" dirty="0"/>
                    </a:p>
                  </a:txBody>
                  <a:tcPr/>
                </a:tc>
                <a:tc>
                  <a:txBody>
                    <a:bodyPr/>
                    <a:lstStyle/>
                    <a:p>
                      <a:r>
                        <a:rPr lang="en-US" sz="2400" dirty="0" smtClean="0"/>
                        <a:t>Z=( A.B)’</a:t>
                      </a:r>
                      <a:endParaRPr lang="en-US" sz="2400" dirty="0"/>
                    </a:p>
                  </a:txBody>
                  <a:tcPr/>
                </a:tc>
              </a:tr>
              <a:tr h="370840">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r>
            </a:tbl>
          </a:graphicData>
        </a:graphic>
      </p:graphicFrame>
    </p:spTree>
    <p:extLst>
      <p:ext uri="{BB962C8B-B14F-4D97-AF65-F5344CB8AC3E}">
        <p14:creationId xmlns:p14="http://schemas.microsoft.com/office/powerpoint/2010/main" val="2393264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229600" cy="1143000"/>
          </a:xfrm>
        </p:spPr>
        <p:txBody>
          <a:bodyPr/>
          <a:lstStyle/>
          <a:p>
            <a:r>
              <a:rPr lang="en-US" dirty="0" smtClean="0"/>
              <a:t>Transistor Transistor Logic</a:t>
            </a:r>
            <a:endParaRPr lang="en-US" dirty="0"/>
          </a:p>
        </p:txBody>
      </p:sp>
      <p:sp>
        <p:nvSpPr>
          <p:cNvPr id="4" name="Date Placeholder 3"/>
          <p:cNvSpPr>
            <a:spLocks noGrp="1"/>
          </p:cNvSpPr>
          <p:nvPr>
            <p:ph type="dt" sz="half" idx="10"/>
          </p:nvPr>
        </p:nvSpPr>
        <p:spPr/>
        <p:txBody>
          <a:bodyPr/>
          <a:lstStyle/>
          <a:p>
            <a:pPr>
              <a:defRPr/>
            </a:pPr>
            <a:fld id="{89D8F4E4-8705-4137-ABDB-FFC212C2357C}"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18</a:t>
            </a:fld>
            <a:endParaRPr lang="en-US" altLang="en-US"/>
          </a:p>
        </p:txBody>
      </p:sp>
      <p:sp>
        <p:nvSpPr>
          <p:cNvPr id="8" name="Content Placeholder 7"/>
          <p:cNvSpPr>
            <a:spLocks noGrp="1"/>
          </p:cNvSpPr>
          <p:nvPr>
            <p:ph idx="1"/>
          </p:nvPr>
        </p:nvSpPr>
        <p:spPr/>
        <p:txBody>
          <a:bodyPr/>
          <a:lstStyle/>
          <a:p>
            <a:r>
              <a:rPr lang="en-US" dirty="0" smtClean="0"/>
              <a:t>Many versions of TTL family</a:t>
            </a:r>
          </a:p>
          <a:p>
            <a:pPr lvl="1"/>
            <a:r>
              <a:rPr lang="en-US" dirty="0"/>
              <a:t>Standard TTL.</a:t>
            </a:r>
          </a:p>
          <a:p>
            <a:pPr lvl="1"/>
            <a:r>
              <a:rPr lang="en-US" dirty="0"/>
              <a:t>High Speed </a:t>
            </a:r>
            <a:r>
              <a:rPr lang="en-US" dirty="0" smtClean="0"/>
              <a:t>TTL</a:t>
            </a:r>
            <a:endParaRPr lang="en-US" dirty="0"/>
          </a:p>
          <a:p>
            <a:pPr lvl="1"/>
            <a:r>
              <a:rPr lang="en-US" dirty="0"/>
              <a:t>Low Power TTL.</a:t>
            </a:r>
          </a:p>
          <a:p>
            <a:pPr lvl="1"/>
            <a:r>
              <a:rPr lang="en-US" dirty="0" err="1"/>
              <a:t>Schhottky</a:t>
            </a:r>
            <a:r>
              <a:rPr lang="en-US" dirty="0"/>
              <a:t> TTL</a:t>
            </a:r>
          </a:p>
          <a:p>
            <a:r>
              <a:rPr lang="en-US" dirty="0" smtClean="0"/>
              <a:t>TTL have three configuration at the output</a:t>
            </a:r>
          </a:p>
          <a:p>
            <a:pPr lvl="1"/>
            <a:r>
              <a:rPr lang="en-US" dirty="0"/>
              <a:t>Totem - Pole output.</a:t>
            </a:r>
          </a:p>
          <a:p>
            <a:pPr lvl="1"/>
            <a:r>
              <a:rPr lang="en-US" dirty="0"/>
              <a:t>Open Collector Output.</a:t>
            </a:r>
          </a:p>
          <a:p>
            <a:pPr lvl="1"/>
            <a:r>
              <a:rPr lang="en-US" dirty="0"/>
              <a:t>Tristate Output.</a:t>
            </a:r>
          </a:p>
          <a:p>
            <a:endParaRPr lang="en-US" dirty="0"/>
          </a:p>
        </p:txBody>
      </p:sp>
      <p:pic>
        <p:nvPicPr>
          <p:cNvPr id="68609" name="Picture 1" descr="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00250"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619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 y="0"/>
            <a:ext cx="8930640" cy="4525963"/>
          </a:xfrm>
        </p:spPr>
        <p:txBody>
          <a:bodyPr/>
          <a:lstStyle/>
          <a:p>
            <a:r>
              <a:rPr lang="en-US" sz="2800" dirty="0" smtClean="0"/>
              <a:t>The input </a:t>
            </a:r>
            <a:r>
              <a:rPr lang="en-US" sz="2800" dirty="0"/>
              <a:t>stage, which is used almost with all the versions of TTL. This consists of input transistor and phase splitter transistor. Input stage consists of multi emitter transistor as shown in </a:t>
            </a:r>
            <a:r>
              <a:rPr lang="en-US" sz="2800" dirty="0" smtClean="0"/>
              <a:t>figure. </a:t>
            </a:r>
            <a:r>
              <a:rPr lang="en-US" sz="2800" dirty="0"/>
              <a:t>When any of the input is driven low, i.e. emitter base junction is forward biased and input transistor conducts. This in turn drives the phase splitter transistor into cut-off.</a:t>
            </a:r>
          </a:p>
        </p:txBody>
      </p:sp>
      <p:sp>
        <p:nvSpPr>
          <p:cNvPr id="4" name="Date Placeholder 3"/>
          <p:cNvSpPr>
            <a:spLocks noGrp="1"/>
          </p:cNvSpPr>
          <p:nvPr>
            <p:ph type="dt" sz="half" idx="10"/>
          </p:nvPr>
        </p:nvSpPr>
        <p:spPr/>
        <p:txBody>
          <a:bodyPr/>
          <a:lstStyle/>
          <a:p>
            <a:pPr>
              <a:defRPr/>
            </a:pPr>
            <a:fld id="{9ADFEB16-CF80-4D28-91C0-956C3612BEB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dirty="0"/>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19</a:t>
            </a:fld>
            <a:endParaRPr lang="en-US" altLang="en-US"/>
          </a:p>
        </p:txBody>
      </p:sp>
      <p:pic>
        <p:nvPicPr>
          <p:cNvPr id="70658" name="Picture 2" descr="http://www.asic-world.com/images/digital/ttl_input_phase_split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3065501"/>
            <a:ext cx="3581400" cy="37772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572000" y="3505200"/>
            <a:ext cx="4572000" cy="830997"/>
          </a:xfrm>
          <a:prstGeom prst="rect">
            <a:avLst/>
          </a:prstGeom>
        </p:spPr>
        <p:txBody>
          <a:bodyPr>
            <a:spAutoFit/>
          </a:bodyPr>
          <a:lstStyle/>
          <a:p>
            <a:r>
              <a:rPr lang="en-US" sz="2400" b="1" dirty="0">
                <a:solidFill>
                  <a:srgbClr val="C00000"/>
                </a:solidFill>
              </a:rPr>
              <a:t>Multi-emitter input transistor is a striking feature of TTL logic family.</a:t>
            </a:r>
          </a:p>
        </p:txBody>
      </p:sp>
    </p:spTree>
    <p:extLst>
      <p:ext uri="{BB962C8B-B14F-4D97-AF65-F5344CB8AC3E}">
        <p14:creationId xmlns:p14="http://schemas.microsoft.com/office/powerpoint/2010/main" val="679829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0"/>
            <a:ext cx="8229600" cy="639762"/>
          </a:xfrm>
        </p:spPr>
        <p:txBody>
          <a:bodyPr/>
          <a:lstStyle/>
          <a:p>
            <a:r>
              <a:rPr lang="en-US" altLang="en-US" dirty="0" smtClean="0"/>
              <a:t>Lesson Plan</a:t>
            </a:r>
          </a:p>
        </p:txBody>
      </p:sp>
      <p:sp>
        <p:nvSpPr>
          <p:cNvPr id="2" name="Date Placeholder 1"/>
          <p:cNvSpPr>
            <a:spLocks noGrp="1"/>
          </p:cNvSpPr>
          <p:nvPr>
            <p:ph type="dt" sz="half" idx="10"/>
          </p:nvPr>
        </p:nvSpPr>
        <p:spPr/>
        <p:txBody>
          <a:bodyPr/>
          <a:lstStyle/>
          <a:p>
            <a:pPr>
              <a:defRPr/>
            </a:pPr>
            <a:fld id="{40F99FEE-F659-44CA-870B-EC43129F9551}" type="datetime1">
              <a:rPr lang="en-US" smtClean="0"/>
              <a:t>24/11/2022</a:t>
            </a:fld>
            <a:endParaRPr lang="en-US"/>
          </a:p>
        </p:txBody>
      </p:sp>
      <p:sp>
        <p:nvSpPr>
          <p:cNvPr id="3" name="Footer Placeholder 2"/>
          <p:cNvSpPr>
            <a:spLocks noGrp="1"/>
          </p:cNvSpPr>
          <p:nvPr>
            <p:ph type="ftr" sz="quarter" idx="11"/>
          </p:nvPr>
        </p:nvSpPr>
        <p:spPr/>
        <p:txBody>
          <a:bodyPr/>
          <a:lstStyle/>
          <a:p>
            <a:pPr>
              <a:defRPr/>
            </a:pPr>
            <a:r>
              <a:rPr lang="en-US" smtClean="0"/>
              <a:t>SYBTech_ADIC_Unit4</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2</a:t>
            </a:fld>
            <a:endParaRPr lang="en-US" alt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64069655"/>
              </p:ext>
            </p:extLst>
          </p:nvPr>
        </p:nvGraphicFramePr>
        <p:xfrm>
          <a:off x="0" y="617772"/>
          <a:ext cx="8991600" cy="5738576"/>
        </p:xfrm>
        <a:graphic>
          <a:graphicData uri="http://schemas.openxmlformats.org/drawingml/2006/table">
            <a:tbl>
              <a:tblPr>
                <a:tableStyleId>{5C22544A-7EE6-4342-B048-85BDC9FD1C3A}</a:tableStyleId>
              </a:tblPr>
              <a:tblGrid>
                <a:gridCol w="7315200"/>
                <a:gridCol w="1676400"/>
              </a:tblGrid>
              <a:tr h="717758">
                <a:tc>
                  <a:txBody>
                    <a:bodyPr/>
                    <a:lstStyle/>
                    <a:p>
                      <a:pPr algn="l" fontAlgn="ctr"/>
                      <a:r>
                        <a:rPr lang="en-US" sz="1800" u="none" strike="noStrike" dirty="0">
                          <a:effectLst/>
                        </a:rPr>
                        <a:t>Introduction to Logic </a:t>
                      </a:r>
                      <a:r>
                        <a:rPr lang="en-US" sz="1800" u="none" strike="noStrike" dirty="0" smtClean="0">
                          <a:effectLst/>
                        </a:rPr>
                        <a:t>families </a:t>
                      </a:r>
                      <a:r>
                        <a:rPr lang="en-US" sz="1800" spc="-5" dirty="0" smtClean="0">
                          <a:latin typeface="Times New Roman" panose="02020603050405020304" pitchFamily="18" charset="0"/>
                          <a:ea typeface="Palladio Uralic"/>
                          <a:cs typeface="Palladio Uralic"/>
                        </a:rPr>
                        <a:t>(</a:t>
                      </a:r>
                      <a:r>
                        <a:rPr lang="en-US" sz="1800" b="1" spc="-5" dirty="0" smtClean="0">
                          <a:latin typeface="Times New Roman" panose="02020603050405020304" pitchFamily="18" charset="0"/>
                          <a:ea typeface="Palladio Uralic"/>
                          <a:cs typeface="Palladio Uralic"/>
                        </a:rPr>
                        <a:t>classification, parameters/</a:t>
                      </a:r>
                      <a:r>
                        <a:rPr lang="en-US" sz="1800" b="1" spc="-5" dirty="0" err="1" smtClean="0">
                          <a:latin typeface="Times New Roman" panose="02020603050405020304" pitchFamily="18" charset="0"/>
                          <a:ea typeface="Palladio Uralic"/>
                          <a:cs typeface="Palladio Uralic"/>
                        </a:rPr>
                        <a:t>chareacteristics</a:t>
                      </a:r>
                      <a:r>
                        <a:rPr lang="en-US" sz="1800" spc="-5" dirty="0" smtClean="0">
                          <a:latin typeface="Times New Roman" panose="02020603050405020304" pitchFamily="18" charset="0"/>
                          <a:ea typeface="Palladio Uralic"/>
                          <a:cs typeface="Palladio Uralic"/>
                        </a:rPr>
                        <a:t>). </a:t>
                      </a:r>
                      <a:r>
                        <a:rPr lang="en-US" sz="1800" u="none" strike="noStrike" dirty="0" smtClean="0">
                          <a:effectLst/>
                        </a:rPr>
                        <a:t>, </a:t>
                      </a:r>
                      <a:r>
                        <a:rPr lang="en-US" sz="1800" u="none" strike="noStrike" dirty="0">
                          <a:effectLst/>
                        </a:rPr>
                        <a:t>Logic Gates using CMOS</a:t>
                      </a:r>
                      <a:endParaRPr lang="en-US"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u="none" strike="noStrike">
                          <a:effectLst/>
                        </a:rPr>
                        <a:t>1</a:t>
                      </a:r>
                      <a:endParaRPr lang="en-US" sz="1800" b="0" i="0" u="none" strike="noStrike">
                        <a:solidFill>
                          <a:srgbClr val="000000"/>
                        </a:solidFill>
                        <a:effectLst/>
                        <a:latin typeface="Times New Roman" panose="02020603050405020304" pitchFamily="18" charset="0"/>
                      </a:endParaRPr>
                    </a:p>
                  </a:txBody>
                  <a:tcPr marL="9525" marR="9525" marT="9525" marB="0" anchor="ctr"/>
                </a:tc>
              </a:tr>
              <a:tr h="743580">
                <a:tc>
                  <a:txBody>
                    <a:bodyPr/>
                    <a:lstStyle/>
                    <a:p>
                      <a:pPr algn="ctr" fontAlgn="b"/>
                      <a:r>
                        <a:rPr lang="en-US" sz="1800" u="none" strike="noStrike" dirty="0" smtClean="0">
                          <a:effectLst/>
                        </a:rPr>
                        <a:t>Design </a:t>
                      </a:r>
                      <a:r>
                        <a:rPr lang="en-US" sz="1800" u="none" strike="noStrike" dirty="0">
                          <a:effectLst/>
                        </a:rPr>
                        <a:t>of Synchronous sequential circuits(counter and shift register)</a:t>
                      </a:r>
                      <a:endParaRPr lang="en-US" sz="18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ctr"/>
                      <a:r>
                        <a:rPr lang="en-US" sz="1800" u="none" strike="noStrike">
                          <a:effectLst/>
                        </a:rPr>
                        <a:t>1</a:t>
                      </a:r>
                      <a:endParaRPr lang="en-US" sz="1800" b="0" i="0" u="none" strike="noStrike">
                        <a:solidFill>
                          <a:srgbClr val="000000"/>
                        </a:solidFill>
                        <a:effectLst/>
                        <a:latin typeface="Times New Roman" panose="02020603050405020304" pitchFamily="18" charset="0"/>
                      </a:endParaRPr>
                    </a:p>
                  </a:txBody>
                  <a:tcPr marL="9525" marR="9525" marT="9525" marB="0" anchor="ctr"/>
                </a:tc>
              </a:tr>
              <a:tr h="895676">
                <a:tc>
                  <a:txBody>
                    <a:bodyPr/>
                    <a:lstStyle/>
                    <a:p>
                      <a:pPr algn="l" fontAlgn="b"/>
                      <a:r>
                        <a:rPr lang="en-US" sz="1800" u="none" strike="noStrike" dirty="0">
                          <a:effectLst/>
                        </a:rPr>
                        <a:t> Concept of Moore and Mealy machines, Finite state machine design</a:t>
                      </a:r>
                      <a:endParaRPr lang="en-US" sz="18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ctr"/>
                      <a:r>
                        <a:rPr lang="en-US" sz="1800" u="none" strike="noStrike">
                          <a:effectLst/>
                        </a:rPr>
                        <a:t>1</a:t>
                      </a:r>
                      <a:endParaRPr lang="en-US" sz="1800" b="0" i="0" u="none" strike="noStrike">
                        <a:solidFill>
                          <a:srgbClr val="000000"/>
                        </a:solidFill>
                        <a:effectLst/>
                        <a:latin typeface="Times New Roman" panose="02020603050405020304" pitchFamily="18" charset="0"/>
                      </a:endParaRPr>
                    </a:p>
                  </a:txBody>
                  <a:tcPr marL="9525" marR="9525" marT="9525" marB="0" anchor="ctr"/>
                </a:tc>
              </a:tr>
              <a:tr h="743580">
                <a:tc>
                  <a:txBody>
                    <a:bodyPr/>
                    <a:lstStyle/>
                    <a:p>
                      <a:pPr algn="l" fontAlgn="b"/>
                      <a:r>
                        <a:rPr lang="en-US" sz="1800" u="none" strike="noStrike">
                          <a:effectLst/>
                        </a:rPr>
                        <a:t>Sequence detectors</a:t>
                      </a:r>
                      <a:endParaRPr lang="en-US" sz="18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ctr"/>
                      <a:r>
                        <a:rPr lang="en-US" sz="1800" u="none" strike="noStrike">
                          <a:effectLst/>
                        </a:rPr>
                        <a:t>1</a:t>
                      </a:r>
                      <a:endParaRPr lang="en-US" sz="1800" b="0" i="0" u="none" strike="noStrike">
                        <a:solidFill>
                          <a:srgbClr val="000000"/>
                        </a:solidFill>
                        <a:effectLst/>
                        <a:latin typeface="Times New Roman" panose="02020603050405020304" pitchFamily="18" charset="0"/>
                      </a:endParaRPr>
                    </a:p>
                  </a:txBody>
                  <a:tcPr marL="9525" marR="9525" marT="9525" marB="0" anchor="ctr"/>
                </a:tc>
              </a:tr>
              <a:tr h="811179">
                <a:tc>
                  <a:txBody>
                    <a:bodyPr/>
                    <a:lstStyle/>
                    <a:p>
                      <a:pPr algn="l" fontAlgn="b"/>
                      <a:r>
                        <a:rPr lang="en-US" sz="1800" u="none" strike="noStrike">
                          <a:effectLst/>
                        </a:rPr>
                        <a:t>DAC specs,types,Advantages and Disadvantages</a:t>
                      </a:r>
                      <a:endParaRPr lang="en-US" sz="18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ctr"/>
                      <a:r>
                        <a:rPr lang="en-US" sz="1800" u="none" strike="noStrike">
                          <a:effectLst/>
                        </a:rPr>
                        <a:t>1</a:t>
                      </a:r>
                      <a:endParaRPr lang="en-US" sz="1800" b="0" i="0" u="none" strike="noStrike">
                        <a:solidFill>
                          <a:srgbClr val="000000"/>
                        </a:solidFill>
                        <a:effectLst/>
                        <a:latin typeface="Times New Roman" panose="02020603050405020304" pitchFamily="18" charset="0"/>
                      </a:endParaRPr>
                    </a:p>
                  </a:txBody>
                  <a:tcPr marL="9525" marR="9525" marT="9525" marB="0" anchor="ctr"/>
                </a:tc>
              </a:tr>
              <a:tr h="811179">
                <a:tc>
                  <a:txBody>
                    <a:bodyPr/>
                    <a:lstStyle/>
                    <a:p>
                      <a:pPr algn="l" fontAlgn="b"/>
                      <a:r>
                        <a:rPr lang="en-US" sz="1800" u="none" strike="noStrike">
                          <a:effectLst/>
                        </a:rPr>
                        <a:t>weighted resistor type, R-2 Ladder type</a:t>
                      </a:r>
                      <a:endParaRPr lang="en-US" sz="18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ctr"/>
                      <a:r>
                        <a:rPr lang="en-US" sz="1800" u="none" strike="noStrike">
                          <a:effectLst/>
                        </a:rPr>
                        <a:t>1</a:t>
                      </a:r>
                      <a:endParaRPr lang="en-US" sz="1800" b="0" i="0" u="none" strike="noStrike">
                        <a:solidFill>
                          <a:srgbClr val="000000"/>
                        </a:solidFill>
                        <a:effectLst/>
                        <a:latin typeface="Times New Roman" panose="02020603050405020304" pitchFamily="18" charset="0"/>
                      </a:endParaRPr>
                    </a:p>
                  </a:txBody>
                  <a:tcPr marL="9525" marR="9525" marT="9525" marB="0" anchor="ctr"/>
                </a:tc>
              </a:tr>
              <a:tr h="709781">
                <a:tc>
                  <a:txBody>
                    <a:bodyPr/>
                    <a:lstStyle/>
                    <a:p>
                      <a:pPr algn="l" fontAlgn="b"/>
                      <a:r>
                        <a:rPr lang="en-US" sz="1800" u="none" strike="noStrike">
                          <a:effectLst/>
                        </a:rPr>
                        <a:t>ADC-specs ,types.Advantages and Disadvantages</a:t>
                      </a:r>
                      <a:endParaRPr lang="en-US" sz="18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ctr"/>
                      <a:r>
                        <a:rPr lang="en-US" sz="1800" u="none" strike="noStrike">
                          <a:effectLst/>
                        </a:rPr>
                        <a:t>1</a:t>
                      </a:r>
                      <a:endParaRPr lang="en-US" sz="1800" b="0" i="0" u="none" strike="noStrike">
                        <a:solidFill>
                          <a:srgbClr val="000000"/>
                        </a:solidFill>
                        <a:effectLst/>
                        <a:latin typeface="Times New Roman" panose="02020603050405020304" pitchFamily="18" charset="0"/>
                      </a:endParaRPr>
                    </a:p>
                  </a:txBody>
                  <a:tcPr marL="9525" marR="9525" marT="9525" marB="0" anchor="ctr"/>
                </a:tc>
              </a:tr>
              <a:tr h="305843">
                <a:tc>
                  <a:txBody>
                    <a:bodyPr/>
                    <a:lstStyle/>
                    <a:p>
                      <a:pPr algn="l" fontAlgn="b"/>
                      <a:r>
                        <a:rPr lang="en-US" sz="1800" u="none" strike="noStrike">
                          <a:effectLst/>
                        </a:rPr>
                        <a:t>Flash type ,Successive Approximation type ,ICs like MC1408(DAC) ,ADC0808 </a:t>
                      </a:r>
                      <a:endParaRPr lang="en-US" sz="18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panose="02020603050405020304" pitchFamily="18" charset="0"/>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5800"/>
          </a:xfrm>
        </p:spPr>
        <p:txBody>
          <a:bodyPr/>
          <a:lstStyle/>
          <a:p>
            <a:r>
              <a:rPr lang="en-US" dirty="0" smtClean="0"/>
              <a:t>Totem Pole output</a:t>
            </a:r>
            <a:endParaRPr lang="en-US" dirty="0"/>
          </a:p>
        </p:txBody>
      </p:sp>
      <p:sp>
        <p:nvSpPr>
          <p:cNvPr id="3" name="Content Placeholder 2"/>
          <p:cNvSpPr>
            <a:spLocks noGrp="1"/>
          </p:cNvSpPr>
          <p:nvPr>
            <p:ph idx="1"/>
          </p:nvPr>
        </p:nvSpPr>
        <p:spPr>
          <a:xfrm>
            <a:off x="152400" y="685800"/>
            <a:ext cx="8839200" cy="6035675"/>
          </a:xfrm>
        </p:spPr>
        <p:txBody>
          <a:bodyPr/>
          <a:lstStyle/>
          <a:p>
            <a:r>
              <a:rPr lang="en-US" dirty="0"/>
              <a:t>Below is the circuit of a totem-pole NAND </a:t>
            </a:r>
            <a:r>
              <a:rPr lang="en-US" dirty="0" err="1" smtClean="0"/>
              <a:t>gate,which</a:t>
            </a:r>
            <a:r>
              <a:rPr lang="en-US" dirty="0" smtClean="0"/>
              <a:t> </a:t>
            </a:r>
            <a:r>
              <a:rPr lang="en-US" dirty="0"/>
              <a:t>has got three stages</a:t>
            </a:r>
            <a:endParaRPr lang="en-US" dirty="0" smtClean="0"/>
          </a:p>
          <a:p>
            <a:pPr lvl="1"/>
            <a:r>
              <a:rPr lang="en-US" dirty="0"/>
              <a:t>Input Stage</a:t>
            </a:r>
          </a:p>
          <a:p>
            <a:pPr lvl="1"/>
            <a:r>
              <a:rPr lang="en-US" dirty="0"/>
              <a:t>Phase Splitter Stage</a:t>
            </a:r>
          </a:p>
          <a:p>
            <a:pPr lvl="1"/>
            <a:r>
              <a:rPr lang="en-US" dirty="0"/>
              <a:t>Output </a:t>
            </a:r>
            <a:r>
              <a:rPr lang="en-US" dirty="0" smtClean="0"/>
              <a:t>Stage</a:t>
            </a:r>
          </a:p>
          <a:p>
            <a:pPr marL="457200" lvl="1" indent="0">
              <a:buNone/>
            </a:pPr>
            <a:r>
              <a:rPr lang="en-US" dirty="0" smtClean="0">
                <a:solidFill>
                  <a:srgbClr val="C00000"/>
                </a:solidFill>
              </a:rPr>
              <a:t>Output </a:t>
            </a:r>
            <a:r>
              <a:rPr lang="en-US" dirty="0">
                <a:solidFill>
                  <a:srgbClr val="C00000"/>
                </a:solidFill>
              </a:rPr>
              <a:t>stage is called Totem-Pole because, the transistor Q3 sites upon Q4</a:t>
            </a:r>
            <a:r>
              <a:rPr lang="en-US" dirty="0" smtClean="0">
                <a:solidFill>
                  <a:srgbClr val="C00000"/>
                </a:solidFill>
              </a:rPr>
              <a:t>. </a:t>
            </a:r>
            <a:r>
              <a:rPr lang="en-US" dirty="0"/>
              <a:t>Q3 and </a:t>
            </a:r>
            <a:r>
              <a:rPr lang="en-US" dirty="0" smtClean="0"/>
              <a:t>Q4 are </a:t>
            </a:r>
            <a:r>
              <a:rPr lang="en-US" dirty="0"/>
              <a:t>stacked one above the other in such a way </a:t>
            </a:r>
            <a:r>
              <a:rPr lang="en-US" dirty="0" smtClean="0"/>
              <a:t>that while </a:t>
            </a:r>
            <a:r>
              <a:rPr lang="en-US" dirty="0"/>
              <a:t>one of these conducts, the other is cut-off</a:t>
            </a:r>
            <a:r>
              <a:rPr lang="en-US" dirty="0" smtClean="0"/>
              <a:t>.</a:t>
            </a:r>
          </a:p>
          <a:p>
            <a:pPr marL="457200" lvl="1" indent="0">
              <a:buNone/>
            </a:pPr>
            <a:r>
              <a:rPr lang="en-US" dirty="0"/>
              <a:t>Q4 is called pull-down transistor, as it pulls the output voltage down, when it saturates and other is in cut-off (i.e. Q3 is in cut-off). Q3 is called pull-up transistor, as it pulls the output voltage up, when it saturates and other is in cut-off (i.e. Q4 is in cut-off).</a:t>
            </a:r>
            <a:endParaRPr lang="en-US" dirty="0">
              <a:solidFill>
                <a:srgbClr val="C00000"/>
              </a:solidFill>
            </a:endParaRPr>
          </a:p>
        </p:txBody>
      </p:sp>
      <p:sp>
        <p:nvSpPr>
          <p:cNvPr id="4" name="Date Placeholder 3"/>
          <p:cNvSpPr>
            <a:spLocks noGrp="1"/>
          </p:cNvSpPr>
          <p:nvPr>
            <p:ph type="dt" sz="half" idx="10"/>
          </p:nvPr>
        </p:nvSpPr>
        <p:spPr/>
        <p:txBody>
          <a:bodyPr/>
          <a:lstStyle/>
          <a:p>
            <a:pPr>
              <a:defRPr/>
            </a:pPr>
            <a:fld id="{D83F34E9-A7C8-4093-B2C1-DA74A9EEE5BA}"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20</a:t>
            </a:fld>
            <a:endParaRPr lang="en-US" altLang="en-US"/>
          </a:p>
        </p:txBody>
      </p:sp>
    </p:spTree>
    <p:extLst>
      <p:ext uri="{BB962C8B-B14F-4D97-AF65-F5344CB8AC3E}">
        <p14:creationId xmlns:p14="http://schemas.microsoft.com/office/powerpoint/2010/main" val="3653976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 y="223043"/>
            <a:ext cx="8229600" cy="2062957"/>
          </a:xfrm>
        </p:spPr>
        <p:txBody>
          <a:bodyPr/>
          <a:lstStyle/>
          <a:p>
            <a:r>
              <a:rPr lang="en-US" dirty="0"/>
              <a:t>Diodes in input are protection diodes, which conduct when there is large negative voltage at input. Thus shorting the negative voltage to ground.</a:t>
            </a:r>
          </a:p>
        </p:txBody>
      </p:sp>
      <p:sp>
        <p:nvSpPr>
          <p:cNvPr id="4" name="Date Placeholder 3"/>
          <p:cNvSpPr>
            <a:spLocks noGrp="1"/>
          </p:cNvSpPr>
          <p:nvPr>
            <p:ph type="dt" sz="half" idx="10"/>
          </p:nvPr>
        </p:nvSpPr>
        <p:spPr/>
        <p:txBody>
          <a:bodyPr/>
          <a:lstStyle/>
          <a:p>
            <a:pPr>
              <a:defRPr/>
            </a:pPr>
            <a:fld id="{21619B16-8553-4157-8244-E883774C6D02}"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dirty="0"/>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21</a:t>
            </a:fld>
            <a:endParaRPr lang="en-US" altLang="en-US"/>
          </a:p>
        </p:txBody>
      </p:sp>
      <p:pic>
        <p:nvPicPr>
          <p:cNvPr id="71682" name="Picture 2" descr="http://www.asic-world.com/images/digital/ttl_na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 y="2319577"/>
            <a:ext cx="3901440" cy="421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682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15962"/>
          </a:xfrm>
        </p:spPr>
        <p:txBody>
          <a:bodyPr/>
          <a:lstStyle/>
          <a:p>
            <a:r>
              <a:rPr lang="en-US" b="1" dirty="0" smtClean="0"/>
              <a:t/>
            </a:r>
            <a:br>
              <a:rPr lang="en-US" b="1" dirty="0" smtClean="0"/>
            </a:br>
            <a:r>
              <a:rPr lang="en-US" b="1" dirty="0" smtClean="0"/>
              <a:t>Open </a:t>
            </a:r>
            <a:r>
              <a:rPr lang="en-US" b="1" dirty="0"/>
              <a:t>Collector Output</a:t>
            </a:r>
            <a:br>
              <a:rPr lang="en-US" b="1" dirty="0"/>
            </a:br>
            <a:endParaRPr lang="en-US" dirty="0"/>
          </a:p>
        </p:txBody>
      </p:sp>
      <p:sp>
        <p:nvSpPr>
          <p:cNvPr id="3" name="Content Placeholder 2"/>
          <p:cNvSpPr>
            <a:spLocks noGrp="1"/>
          </p:cNvSpPr>
          <p:nvPr>
            <p:ph idx="1"/>
          </p:nvPr>
        </p:nvSpPr>
        <p:spPr>
          <a:xfrm>
            <a:off x="60960" y="731202"/>
            <a:ext cx="8229600" cy="4525963"/>
          </a:xfrm>
        </p:spPr>
        <p:txBody>
          <a:bodyPr/>
          <a:lstStyle/>
          <a:p>
            <a:r>
              <a:rPr lang="en-US" dirty="0"/>
              <a:t>The main feature is that its output is 0 when low and floating when high. Usually, an external </a:t>
            </a:r>
            <a:r>
              <a:rPr lang="en-US" dirty="0" err="1"/>
              <a:t>Vcc</a:t>
            </a:r>
            <a:r>
              <a:rPr lang="en-US" dirty="0"/>
              <a:t> may be applied.</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22</a:t>
            </a:fld>
            <a:endParaRPr lang="en-US" altLang="en-US"/>
          </a:p>
        </p:txBody>
      </p:sp>
      <p:pic>
        <p:nvPicPr>
          <p:cNvPr id="74754" name="Picture 2" descr="Open Collector Output of Transistor Transistor Lo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860" y="2286000"/>
            <a:ext cx="5692140" cy="4458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39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Transistor </a:t>
            </a:r>
            <a:r>
              <a:rPr lang="en-US" dirty="0"/>
              <a:t>Q1 behaves as a cluster of diodes placed back to back. With any of the input at logic low, the corresponding emitter-base junction is forward biased and the voltage drop across the base of Q1 is around 0.9V, not enough for the transistors Q2 and Q3 to conduct. Thus the output is either floating or </a:t>
            </a:r>
            <a:r>
              <a:rPr lang="en-US" dirty="0" err="1"/>
              <a:t>Vcc</a:t>
            </a:r>
            <a:r>
              <a:rPr lang="en-US" dirty="0"/>
              <a:t>, i.e. High level.</a:t>
            </a:r>
          </a:p>
          <a:p>
            <a:r>
              <a:rPr lang="en-US" dirty="0"/>
              <a:t>Similarly, when all inputs are high, all base-emitter junctions of Q1 are reverse biased and transistor Q2 and Q3 get enough base current and are in saturation mode. The output is at logic low. (For a transistor to go to saturation, collector current should be greater than β times the base current).</a:t>
            </a:r>
          </a:p>
          <a:p>
            <a:endParaRPr lang="en-US" dirty="0"/>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23</a:t>
            </a:fld>
            <a:endParaRPr lang="en-US" altLang="en-US"/>
          </a:p>
        </p:txBody>
      </p:sp>
    </p:spTree>
    <p:extLst>
      <p:ext uri="{BB962C8B-B14F-4D97-AF65-F5344CB8AC3E}">
        <p14:creationId xmlns:p14="http://schemas.microsoft.com/office/powerpoint/2010/main" val="565165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85800"/>
          </a:xfrm>
        </p:spPr>
        <p:txBody>
          <a:bodyPr/>
          <a:lstStyle/>
          <a:p>
            <a:r>
              <a:rPr lang="en-US" dirty="0" smtClean="0"/>
              <a:t>Tristate Output</a:t>
            </a:r>
            <a:endParaRPr lang="en-US" dirty="0"/>
          </a:p>
        </p:txBody>
      </p:sp>
      <p:sp>
        <p:nvSpPr>
          <p:cNvPr id="3" name="Content Placeholder 2"/>
          <p:cNvSpPr>
            <a:spLocks noGrp="1"/>
          </p:cNvSpPr>
          <p:nvPr>
            <p:ph idx="1"/>
          </p:nvPr>
        </p:nvSpPr>
        <p:spPr>
          <a:xfrm>
            <a:off x="152400" y="685800"/>
            <a:ext cx="8991600" cy="4525963"/>
          </a:xfrm>
        </p:spPr>
        <p:txBody>
          <a:bodyPr/>
          <a:lstStyle/>
          <a:p>
            <a:r>
              <a:rPr lang="en-US" dirty="0"/>
              <a:t>Below circuit is tri-state NAND gate, when Enable En is HIGH, below circuits works like any other NAND gate. But when Enable En is driven LOW. Q1 Conducts, and diode connecting emitter of Q1 and collector or Q2 conducts. Thus driving Q3 into cut-off. Since Q2 is not conducting, Q4 is also at cut-off. When both the pull-up and pull-down transistors are not conducting, out Z is in high-impedance state.</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24</a:t>
            </a:fld>
            <a:endParaRPr lang="en-US" altLang="en-US"/>
          </a:p>
        </p:txBody>
      </p:sp>
    </p:spTree>
    <p:extLst>
      <p:ext uri="{BB962C8B-B14F-4D97-AF65-F5344CB8AC3E}">
        <p14:creationId xmlns:p14="http://schemas.microsoft.com/office/powerpoint/2010/main" val="3833468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Tristate Output</a:t>
            </a:r>
            <a:endParaRPr lang="en-US" dirty="0"/>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25</a:t>
            </a:fld>
            <a:endParaRPr lang="en-US" altLang="en-US"/>
          </a:p>
        </p:txBody>
      </p:sp>
      <p:pic>
        <p:nvPicPr>
          <p:cNvPr id="72706" name="Picture 2" descr="http://www.asic-world.com/images/digital/ttl_nand_tri_state.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943" y="1523999"/>
            <a:ext cx="4869657" cy="4977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61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Depending upon the components used for fabrication, the digital ICs are classified into different families as TTL, CMOS and ECL. One has to use the same logic family for designing the logic circuit in order to avoid complexity in the circuit design and address the issue of </a:t>
            </a:r>
            <a:r>
              <a:rPr lang="en-US" dirty="0" err="1"/>
              <a:t>compatability</a:t>
            </a:r>
            <a:endParaRPr lang="en-US" dirty="0"/>
          </a:p>
        </p:txBody>
      </p:sp>
      <p:sp>
        <p:nvSpPr>
          <p:cNvPr id="4" name="Date Placeholder 3"/>
          <p:cNvSpPr>
            <a:spLocks noGrp="1"/>
          </p:cNvSpPr>
          <p:nvPr>
            <p:ph type="dt" sz="half" idx="10"/>
          </p:nvPr>
        </p:nvSpPr>
        <p:spPr/>
        <p:txBody>
          <a:bodyPr/>
          <a:lstStyle/>
          <a:p>
            <a:pPr>
              <a:defRPr/>
            </a:pPr>
            <a:fld id="{F15FB9F9-BC8E-4D4D-BD1F-B6412447303B}"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26</a:t>
            </a:fld>
            <a:endParaRPr lang="en-US" altLang="en-US"/>
          </a:p>
        </p:txBody>
      </p:sp>
    </p:spTree>
    <p:extLst>
      <p:ext uri="{BB962C8B-B14F-4D97-AF65-F5344CB8AC3E}">
        <p14:creationId xmlns:p14="http://schemas.microsoft.com/office/powerpoint/2010/main" val="17920093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839200" cy="4525963"/>
          </a:xfrm>
        </p:spPr>
        <p:txBody>
          <a:bodyPr/>
          <a:lstStyle/>
          <a:p>
            <a:r>
              <a:rPr lang="en-US" b="1" dirty="0"/>
              <a:t>Emitter-Coupled Digital Logic Gate</a:t>
            </a:r>
          </a:p>
          <a:p>
            <a:pPr marL="0" indent="0">
              <a:buNone/>
            </a:pPr>
            <a:r>
              <a:rPr lang="en-US" dirty="0" smtClean="0"/>
              <a:t>ECL uses </a:t>
            </a:r>
            <a:r>
              <a:rPr lang="en-US" dirty="0"/>
              <a:t>bipolar transistor logic where the </a:t>
            </a:r>
            <a:r>
              <a:rPr lang="en-US" dirty="0">
                <a:solidFill>
                  <a:srgbClr val="FF0000"/>
                </a:solidFill>
              </a:rPr>
              <a:t>transistors are not operated in the saturation region,</a:t>
            </a:r>
            <a:r>
              <a:rPr lang="en-US" dirty="0"/>
              <a:t> as they are with the standard TTL digital logic gate. Instead the input and output circuits are push-pull connected transistors with the supply voltage negative with respect to ground.</a:t>
            </a:r>
          </a:p>
          <a:p>
            <a:r>
              <a:rPr lang="en-US" dirty="0"/>
              <a:t>This has the effect of </a:t>
            </a:r>
            <a:r>
              <a:rPr lang="en-US" dirty="0">
                <a:solidFill>
                  <a:srgbClr val="FF0000"/>
                </a:solidFill>
              </a:rPr>
              <a:t>increasing the speed of </a:t>
            </a:r>
            <a:r>
              <a:rPr lang="en-US" dirty="0"/>
              <a:t>operation of the emitter coupled logic gates up to the </a:t>
            </a:r>
            <a:r>
              <a:rPr lang="en-US" dirty="0">
                <a:solidFill>
                  <a:srgbClr val="FF0000"/>
                </a:solidFill>
              </a:rPr>
              <a:t>Gigahertz range </a:t>
            </a:r>
            <a:r>
              <a:rPr lang="en-US" dirty="0"/>
              <a:t>compared with the standard TTL types, but noise has a greater effect in ECL logic, because the unsaturated transistors operate within their active region and amplify as well as switch signals.</a:t>
            </a:r>
          </a:p>
          <a:p>
            <a:endParaRPr lang="en-US" dirty="0"/>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27</a:t>
            </a:fld>
            <a:endParaRPr lang="en-US" altLang="en-US"/>
          </a:p>
        </p:txBody>
      </p:sp>
    </p:spTree>
    <p:extLst>
      <p:ext uri="{BB962C8B-B14F-4D97-AF65-F5344CB8AC3E}">
        <p14:creationId xmlns:p14="http://schemas.microsoft.com/office/powerpoint/2010/main" val="3865179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b="1" dirty="0"/>
              <a:t>Basic CMOS Digital Logic Gate</a:t>
            </a:r>
            <a:br>
              <a:rPr lang="en-US" b="1" dirty="0"/>
            </a:br>
            <a:endParaRPr lang="en-US" dirty="0"/>
          </a:p>
        </p:txBody>
      </p:sp>
      <p:sp>
        <p:nvSpPr>
          <p:cNvPr id="3" name="Content Placeholder 2"/>
          <p:cNvSpPr>
            <a:spLocks noGrp="1"/>
          </p:cNvSpPr>
          <p:nvPr>
            <p:ph idx="1"/>
          </p:nvPr>
        </p:nvSpPr>
        <p:spPr>
          <a:xfrm>
            <a:off x="152400" y="556419"/>
            <a:ext cx="8839200" cy="4525963"/>
          </a:xfrm>
        </p:spPr>
        <p:txBody>
          <a:bodyPr/>
          <a:lstStyle/>
          <a:p>
            <a:r>
              <a:rPr lang="en-US" dirty="0" smtClean="0"/>
              <a:t>The </a:t>
            </a:r>
            <a:r>
              <a:rPr lang="en-US" dirty="0"/>
              <a:t>main disadvantages with the TTL digital logic gate series is that the logic gates are based on bipolar transistor logic technology and as transistors are current operated devices, they </a:t>
            </a:r>
            <a:r>
              <a:rPr lang="en-US" dirty="0">
                <a:solidFill>
                  <a:srgbClr val="C00000"/>
                </a:solidFill>
              </a:rPr>
              <a:t>consume large amounts of power </a:t>
            </a:r>
            <a:r>
              <a:rPr lang="en-US" dirty="0"/>
              <a:t>from a fixed +5 volt power supply.</a:t>
            </a:r>
          </a:p>
          <a:p>
            <a:r>
              <a:rPr lang="en-US" dirty="0"/>
              <a:t>Also, TTL bipolar transistor gates have </a:t>
            </a:r>
            <a:r>
              <a:rPr lang="en-US" dirty="0">
                <a:solidFill>
                  <a:srgbClr val="C00000"/>
                </a:solidFill>
              </a:rPr>
              <a:t>a limited operating speed </a:t>
            </a:r>
            <a:r>
              <a:rPr lang="en-US" dirty="0"/>
              <a:t>when switching from an “OFF” state to an “ON” state and vice-versa called the “gate” or “propagation delay”. To overcome these limitations complementary MOS called “CMOS” (</a:t>
            </a:r>
            <a:r>
              <a:rPr lang="en-US" b="1" dirty="0"/>
              <a:t>C</a:t>
            </a:r>
            <a:r>
              <a:rPr lang="en-US" dirty="0"/>
              <a:t>omplementary </a:t>
            </a:r>
            <a:r>
              <a:rPr lang="en-US" b="1" dirty="0"/>
              <a:t>M</a:t>
            </a:r>
            <a:r>
              <a:rPr lang="en-US" dirty="0"/>
              <a:t>etal </a:t>
            </a:r>
            <a:r>
              <a:rPr lang="en-US" b="1" dirty="0"/>
              <a:t>O</a:t>
            </a:r>
            <a:r>
              <a:rPr lang="en-US" dirty="0"/>
              <a:t>xide </a:t>
            </a:r>
            <a:r>
              <a:rPr lang="en-US" b="1" dirty="0"/>
              <a:t>S</a:t>
            </a:r>
            <a:r>
              <a:rPr lang="en-US" dirty="0"/>
              <a:t>emiconductor) logic gates which use “Field Effect Transistors” or FET’s were developed.</a:t>
            </a:r>
          </a:p>
          <a:p>
            <a:endParaRPr lang="en-US" dirty="0"/>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28</a:t>
            </a:fld>
            <a:endParaRPr lang="en-US" altLang="en-US"/>
          </a:p>
        </p:txBody>
      </p:sp>
    </p:spTree>
    <p:extLst>
      <p:ext uri="{BB962C8B-B14F-4D97-AF65-F5344CB8AC3E}">
        <p14:creationId xmlns:p14="http://schemas.microsoft.com/office/powerpoint/2010/main" val="2826938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 y="152400"/>
            <a:ext cx="9281160" cy="4525963"/>
          </a:xfrm>
        </p:spPr>
        <p:txBody>
          <a:bodyPr/>
          <a:lstStyle/>
          <a:p>
            <a:r>
              <a:rPr lang="en-US" dirty="0"/>
              <a:t>As these gates use both P-channel and N-channel MOSFET’s as their input device, at quiescent conditions with no switching, the </a:t>
            </a:r>
            <a:r>
              <a:rPr lang="en-US" dirty="0">
                <a:solidFill>
                  <a:srgbClr val="FF0000"/>
                </a:solidFill>
              </a:rPr>
              <a:t>power consumption of CMOS gates is almost zero</a:t>
            </a:r>
            <a:r>
              <a:rPr lang="en-US" dirty="0"/>
              <a:t>, (1 to 2μA) making them </a:t>
            </a:r>
            <a:r>
              <a:rPr lang="en-US" dirty="0">
                <a:solidFill>
                  <a:srgbClr val="FF0000"/>
                </a:solidFill>
              </a:rPr>
              <a:t>ideal for use in low-power battery circuits and with switching speeds upwards of 100MHz for use in high frequency timing and computer circuits</a:t>
            </a:r>
            <a:r>
              <a:rPr lang="en-US" dirty="0" smtClean="0">
                <a:solidFill>
                  <a:srgbClr val="FF0000"/>
                </a:solidFill>
              </a:rPr>
              <a:t>.</a:t>
            </a:r>
          </a:p>
          <a:p>
            <a:r>
              <a:rPr lang="en-US" dirty="0"/>
              <a:t>This basic CMOS gate example contains three N-channel normally-off </a:t>
            </a:r>
            <a:r>
              <a:rPr lang="en-US" dirty="0">
                <a:solidFill>
                  <a:srgbClr val="FF0000"/>
                </a:solidFill>
              </a:rPr>
              <a:t>enhancement</a:t>
            </a:r>
            <a:r>
              <a:rPr lang="en-US" dirty="0"/>
              <a:t> MOSFET’s, one for each input consisting of FET</a:t>
            </a:r>
            <a:r>
              <a:rPr lang="en-US" baseline="-25000" dirty="0"/>
              <a:t>1</a:t>
            </a:r>
            <a:r>
              <a:rPr lang="en-US" dirty="0"/>
              <a:t> and FET</a:t>
            </a:r>
            <a:r>
              <a:rPr lang="en-US" baseline="-25000" dirty="0"/>
              <a:t>2</a:t>
            </a:r>
            <a:r>
              <a:rPr lang="en-US" dirty="0"/>
              <a:t>, and an additional switching MOSFET, FET</a:t>
            </a:r>
            <a:r>
              <a:rPr lang="en-US" baseline="-25000" dirty="0"/>
              <a:t>3</a:t>
            </a:r>
            <a:r>
              <a:rPr lang="en-US" dirty="0"/>
              <a:t> which is biased </a:t>
            </a:r>
            <a:r>
              <a:rPr lang="en-US" dirty="0" err="1"/>
              <a:t>permantly</a:t>
            </a:r>
            <a:r>
              <a:rPr lang="en-US" dirty="0"/>
              <a:t> “ON” through its gate.</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29</a:t>
            </a:fld>
            <a:endParaRPr lang="en-US" altLang="en-US"/>
          </a:p>
        </p:txBody>
      </p:sp>
    </p:spTree>
    <p:extLst>
      <p:ext uri="{BB962C8B-B14F-4D97-AF65-F5344CB8AC3E}">
        <p14:creationId xmlns:p14="http://schemas.microsoft.com/office/powerpoint/2010/main" val="90402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
            <a:ext cx="8229600" cy="579120"/>
          </a:xfrm>
        </p:spPr>
        <p:txBody>
          <a:bodyPr/>
          <a:lstStyle/>
          <a:p>
            <a:pPr algn="l"/>
            <a:r>
              <a:rPr lang="en-US" sz="2800" dirty="0" smtClean="0"/>
              <a:t/>
            </a:r>
            <a:br>
              <a:rPr lang="en-US" sz="2800" dirty="0" smtClean="0"/>
            </a:br>
            <a:r>
              <a:rPr lang="en-US" sz="2800" dirty="0"/>
              <a:t/>
            </a:r>
            <a:br>
              <a:rPr lang="en-US" sz="2800" dirty="0"/>
            </a:br>
            <a:r>
              <a:rPr lang="en-US" sz="3200" dirty="0" smtClean="0"/>
              <a:t>Introduction </a:t>
            </a:r>
            <a:r>
              <a:rPr lang="en-US" sz="3200" dirty="0"/>
              <a:t>to Logic </a:t>
            </a:r>
            <a:r>
              <a:rPr lang="en-US" sz="3200" dirty="0" smtClean="0"/>
              <a:t>families</a:t>
            </a:r>
            <a:r>
              <a:rPr lang="en-US" dirty="0">
                <a:solidFill>
                  <a:srgbClr val="000000"/>
                </a:solidFill>
                <a:latin typeface="Times New Roman" panose="02020603050405020304" pitchFamily="18" charset="0"/>
              </a:rPr>
              <a:t/>
            </a:r>
            <a:br>
              <a:rPr lang="en-US" dirty="0">
                <a:solidFill>
                  <a:srgbClr val="000000"/>
                </a:solidFill>
                <a:latin typeface="Times New Roman" panose="02020603050405020304" pitchFamily="18" charset="0"/>
              </a:rPr>
            </a:br>
            <a:endParaRPr lang="en-US" dirty="0"/>
          </a:p>
        </p:txBody>
      </p:sp>
      <p:sp>
        <p:nvSpPr>
          <p:cNvPr id="3" name="Content Placeholder 2"/>
          <p:cNvSpPr>
            <a:spLocks noGrp="1"/>
          </p:cNvSpPr>
          <p:nvPr>
            <p:ph idx="1"/>
          </p:nvPr>
        </p:nvSpPr>
        <p:spPr>
          <a:xfrm>
            <a:off x="-152400" y="762000"/>
            <a:ext cx="9144000" cy="4525963"/>
          </a:xfrm>
        </p:spPr>
        <p:txBody>
          <a:bodyPr/>
          <a:lstStyle/>
          <a:p>
            <a:r>
              <a:rPr lang="en-US" dirty="0"/>
              <a:t>Using advance techniques, </a:t>
            </a:r>
            <a:r>
              <a:rPr lang="en-US" dirty="0" smtClean="0"/>
              <a:t>the </a:t>
            </a:r>
            <a:r>
              <a:rPr lang="en-US" dirty="0"/>
              <a:t>complex circuits can be miniaturized and produced on a small piece of semiconductor material like silicon. Such a circuit is called integrated circuit (IC). Now-a-days, all the digital circuits are available in IC form. While producing digital ICs, different </a:t>
            </a:r>
            <a:r>
              <a:rPr lang="en-US" dirty="0">
                <a:solidFill>
                  <a:srgbClr val="FF0000"/>
                </a:solidFill>
              </a:rPr>
              <a:t>circuit configurations and manufacturing technologies </a:t>
            </a:r>
            <a:r>
              <a:rPr lang="en-US" dirty="0"/>
              <a:t>are used. This results into a specific logic family. </a:t>
            </a:r>
            <a:endParaRPr lang="en-US" dirty="0" smtClean="0"/>
          </a:p>
          <a:p>
            <a:r>
              <a:rPr lang="en-US" dirty="0" smtClean="0"/>
              <a:t>Each </a:t>
            </a:r>
            <a:r>
              <a:rPr lang="en-US" dirty="0"/>
              <a:t>logic family designed in this way has identical electrical characteristics such as supply voltage range, speed of operation, power dissipation, noise margin etc.</a:t>
            </a:r>
          </a:p>
        </p:txBody>
      </p:sp>
      <p:sp>
        <p:nvSpPr>
          <p:cNvPr id="4" name="Date Placeholder 3"/>
          <p:cNvSpPr>
            <a:spLocks noGrp="1"/>
          </p:cNvSpPr>
          <p:nvPr>
            <p:ph type="dt" sz="half" idx="10"/>
          </p:nvPr>
        </p:nvSpPr>
        <p:spPr/>
        <p:txBody>
          <a:bodyPr/>
          <a:lstStyle/>
          <a:p>
            <a:pPr>
              <a:defRPr/>
            </a:pPr>
            <a:fld id="{C5E7B546-BE50-4BA7-8476-3CE8F72CBAFE}"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a:t>
            </a:fld>
            <a:endParaRPr lang="en-US" altLang="en-US"/>
          </a:p>
        </p:txBody>
      </p:sp>
    </p:spTree>
    <p:extLst>
      <p:ext uri="{BB962C8B-B14F-4D97-AF65-F5344CB8AC3E}">
        <p14:creationId xmlns:p14="http://schemas.microsoft.com/office/powerpoint/2010/main" val="762311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152400" y="369534"/>
            <a:ext cx="3840480" cy="5815584"/>
          </a:xfrm>
          <a:prstGeom prst="rect">
            <a:avLst/>
          </a:prstGeom>
        </p:spPr>
      </p:pic>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30</a:t>
            </a:fld>
            <a:endParaRPr lang="en-US" altLang="en-US"/>
          </a:p>
        </p:txBody>
      </p:sp>
      <p:sp>
        <p:nvSpPr>
          <p:cNvPr id="8" name="Rectangle 7"/>
          <p:cNvSpPr/>
          <p:nvPr/>
        </p:nvSpPr>
        <p:spPr>
          <a:xfrm>
            <a:off x="3886200" y="152400"/>
            <a:ext cx="5105400" cy="6740307"/>
          </a:xfrm>
          <a:prstGeom prst="rect">
            <a:avLst/>
          </a:prstGeom>
        </p:spPr>
        <p:txBody>
          <a:bodyPr wrap="square">
            <a:spAutoFit/>
          </a:bodyPr>
          <a:lstStyle/>
          <a:p>
            <a:pPr algn="just"/>
            <a:r>
              <a:rPr lang="en-US" sz="2400" dirty="0">
                <a:solidFill>
                  <a:srgbClr val="414042"/>
                </a:solidFill>
                <a:latin typeface="Lato"/>
              </a:rPr>
              <a:t>When one or both inputs “A” and “B” are grounded to logic level “0”, the corresponding input MOSFET, FET</a:t>
            </a:r>
            <a:r>
              <a:rPr lang="en-US" sz="2400" baseline="-25000" dirty="0">
                <a:solidFill>
                  <a:srgbClr val="414042"/>
                </a:solidFill>
                <a:latin typeface="Lato"/>
              </a:rPr>
              <a:t>1</a:t>
            </a:r>
            <a:r>
              <a:rPr lang="en-US" sz="2400" dirty="0">
                <a:solidFill>
                  <a:srgbClr val="414042"/>
                </a:solidFill>
                <a:latin typeface="Lato"/>
              </a:rPr>
              <a:t> or FET</a:t>
            </a:r>
            <a:r>
              <a:rPr lang="en-US" sz="2400" baseline="-25000" dirty="0">
                <a:solidFill>
                  <a:srgbClr val="414042"/>
                </a:solidFill>
                <a:latin typeface="Lato"/>
              </a:rPr>
              <a:t>2</a:t>
            </a:r>
            <a:r>
              <a:rPr lang="en-US" sz="2400" dirty="0">
                <a:solidFill>
                  <a:srgbClr val="414042"/>
                </a:solidFill>
                <a:latin typeface="Lato"/>
              </a:rPr>
              <a:t> are switched “OFF” producing a logic “1” (HIGH) output condition from the source terminal of FET</a:t>
            </a:r>
            <a:r>
              <a:rPr lang="en-US" sz="2400" baseline="-25000" dirty="0">
                <a:solidFill>
                  <a:srgbClr val="414042"/>
                </a:solidFill>
                <a:latin typeface="Lato"/>
              </a:rPr>
              <a:t>3</a:t>
            </a:r>
            <a:r>
              <a:rPr lang="en-US" sz="2400" dirty="0">
                <a:solidFill>
                  <a:srgbClr val="414042"/>
                </a:solidFill>
                <a:latin typeface="Lato"/>
              </a:rPr>
              <a:t>.</a:t>
            </a:r>
          </a:p>
          <a:p>
            <a:pPr algn="just"/>
            <a:r>
              <a:rPr lang="en-US" sz="2400" dirty="0">
                <a:solidFill>
                  <a:srgbClr val="414042"/>
                </a:solidFill>
                <a:latin typeface="Lato"/>
              </a:rPr>
              <a:t>Only when both inputs “A” and “B” are held HIGH at logic level “1”, does current flow through the corresponding MOSFET switching it “ON” producing an output state at </a:t>
            </a:r>
            <a:r>
              <a:rPr lang="en-US" sz="2400" dirty="0">
                <a:solidFill>
                  <a:srgbClr val="414143"/>
                </a:solidFill>
                <a:latin typeface="Lato"/>
              </a:rPr>
              <a:t>Q</a:t>
            </a:r>
            <a:r>
              <a:rPr lang="en-US" sz="2400" dirty="0">
                <a:solidFill>
                  <a:srgbClr val="414042"/>
                </a:solidFill>
                <a:latin typeface="Lato"/>
              </a:rPr>
              <a:t> equivalent to a logic level “0” as both MOSFETS, FET</a:t>
            </a:r>
            <a:r>
              <a:rPr lang="en-US" sz="2400" baseline="-25000" dirty="0">
                <a:solidFill>
                  <a:srgbClr val="414042"/>
                </a:solidFill>
                <a:latin typeface="Lato"/>
              </a:rPr>
              <a:t>1</a:t>
            </a:r>
            <a:r>
              <a:rPr lang="en-US" sz="2400" dirty="0">
                <a:solidFill>
                  <a:srgbClr val="414042"/>
                </a:solidFill>
                <a:latin typeface="Lato"/>
              </a:rPr>
              <a:t> and FET</a:t>
            </a:r>
            <a:r>
              <a:rPr lang="en-US" sz="2400" baseline="-25000" dirty="0">
                <a:solidFill>
                  <a:srgbClr val="414042"/>
                </a:solidFill>
                <a:latin typeface="Lato"/>
              </a:rPr>
              <a:t>2</a:t>
            </a:r>
            <a:r>
              <a:rPr lang="en-US" sz="2400" dirty="0">
                <a:solidFill>
                  <a:srgbClr val="414042"/>
                </a:solidFill>
                <a:latin typeface="Lato"/>
              </a:rPr>
              <a:t> are conducting. Therefore producing the switching action representative of a </a:t>
            </a:r>
            <a:r>
              <a:rPr lang="en-US" sz="2400" dirty="0">
                <a:solidFill>
                  <a:srgbClr val="414143"/>
                </a:solidFill>
                <a:latin typeface="Lato"/>
              </a:rPr>
              <a:t>NAND</a:t>
            </a:r>
            <a:r>
              <a:rPr lang="en-US" sz="2400" dirty="0">
                <a:solidFill>
                  <a:srgbClr val="414042"/>
                </a:solidFill>
                <a:latin typeface="Lato"/>
              </a:rPr>
              <a:t> gate function.</a:t>
            </a:r>
            <a:endParaRPr lang="en-US" sz="2400" b="0" i="0" dirty="0">
              <a:solidFill>
                <a:srgbClr val="414042"/>
              </a:solidFill>
              <a:effectLst/>
              <a:latin typeface="Lato"/>
            </a:endParaRPr>
          </a:p>
        </p:txBody>
      </p:sp>
    </p:spTree>
    <p:extLst>
      <p:ext uri="{BB962C8B-B14F-4D97-AF65-F5344CB8AC3E}">
        <p14:creationId xmlns:p14="http://schemas.microsoft.com/office/powerpoint/2010/main" val="7794464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91600" cy="4525963"/>
          </a:xfrm>
        </p:spPr>
        <p:txBody>
          <a:bodyPr/>
          <a:lstStyle/>
          <a:p>
            <a:r>
              <a:rPr lang="en-US" dirty="0"/>
              <a:t>Like TTL logic, complementary MOS (CMOS) circuits take advantage of the fact that both N-channel and P-channel devices can be fabricated together on the same substrate material to form various logic functions.</a:t>
            </a:r>
          </a:p>
          <a:p>
            <a:r>
              <a:rPr lang="en-US" dirty="0"/>
              <a:t>One of the </a:t>
            </a:r>
            <a:r>
              <a:rPr lang="en-US" dirty="0">
                <a:solidFill>
                  <a:srgbClr val="FF0000"/>
                </a:solidFill>
              </a:rPr>
              <a:t>main disadvantage </a:t>
            </a:r>
            <a:r>
              <a:rPr lang="en-US" dirty="0"/>
              <a:t>with the CMOS range of IC’s compared to their equivalent TTL types is that they </a:t>
            </a:r>
            <a:r>
              <a:rPr lang="en-US" dirty="0">
                <a:solidFill>
                  <a:srgbClr val="FF0000"/>
                </a:solidFill>
              </a:rPr>
              <a:t>are easily damaged by static electricity. </a:t>
            </a:r>
            <a:r>
              <a:rPr lang="en-US" dirty="0"/>
              <a:t>Also unlike TTL logic gates that operate on </a:t>
            </a:r>
            <a:r>
              <a:rPr lang="en-US" dirty="0">
                <a:solidFill>
                  <a:srgbClr val="FF0000"/>
                </a:solidFill>
              </a:rPr>
              <a:t>single +5V </a:t>
            </a:r>
            <a:r>
              <a:rPr lang="en-US" dirty="0"/>
              <a:t>voltages for both their input and output levels, CMOS digital logic gates operate on a single supply voltage of between </a:t>
            </a:r>
            <a:r>
              <a:rPr lang="en-US" dirty="0">
                <a:solidFill>
                  <a:srgbClr val="FF0000"/>
                </a:solidFill>
              </a:rPr>
              <a:t>+3 and +18 </a:t>
            </a:r>
            <a:r>
              <a:rPr lang="en-US" dirty="0"/>
              <a:t>volts.</a:t>
            </a:r>
          </a:p>
          <a:p>
            <a:pPr algn="just"/>
            <a:endParaRPr lang="en-US" dirty="0"/>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31</a:t>
            </a:fld>
            <a:endParaRPr lang="en-US" altLang="en-US"/>
          </a:p>
        </p:txBody>
      </p:sp>
    </p:spTree>
    <p:extLst>
      <p:ext uri="{BB962C8B-B14F-4D97-AF65-F5344CB8AC3E}">
        <p14:creationId xmlns:p14="http://schemas.microsoft.com/office/powerpoint/2010/main" val="28859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C00000"/>
                </a:solidFill>
              </a:rPr>
              <a:t>Note that CMOS logic gates and devices are static sensitive, so always take the appropriate precautions of working on antistatic mats or grounded workbenches, wearing an antistatic wristband and not removing a part from its antistatic packaging until required.</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32</a:t>
            </a:fld>
            <a:endParaRPr lang="en-US" altLang="en-US"/>
          </a:p>
        </p:txBody>
      </p:sp>
    </p:spTree>
    <p:extLst>
      <p:ext uri="{BB962C8B-B14F-4D97-AF65-F5344CB8AC3E}">
        <p14:creationId xmlns:p14="http://schemas.microsoft.com/office/powerpoint/2010/main" val="1858106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152400"/>
            <a:ext cx="8229600" cy="715962"/>
          </a:xfrm>
        </p:spPr>
        <p:txBody>
          <a:bodyPr/>
          <a:lstStyle/>
          <a:p>
            <a:r>
              <a:rPr lang="en-US" sz="3600" dirty="0" smtClean="0"/>
              <a:t>Digital IC </a:t>
            </a:r>
            <a:r>
              <a:rPr lang="en-US" sz="3600" dirty="0"/>
              <a:t>Family Parameters</a:t>
            </a:r>
            <a:br>
              <a:rPr lang="en-US" sz="3600" dirty="0"/>
            </a:br>
            <a:r>
              <a:rPr lang="en-US" sz="3600" dirty="0">
                <a:solidFill>
                  <a:srgbClr val="C00000"/>
                </a:solidFill>
              </a:rPr>
              <a:t>Performance Parameters of logic families</a:t>
            </a:r>
          </a:p>
        </p:txBody>
      </p:sp>
      <p:pic>
        <p:nvPicPr>
          <p:cNvPr id="7" name="Content Placeholder 6"/>
          <p:cNvPicPr>
            <a:picLocks noGrp="1" noChangeAspect="1"/>
          </p:cNvPicPr>
          <p:nvPr>
            <p:ph idx="1"/>
          </p:nvPr>
        </p:nvPicPr>
        <p:blipFill>
          <a:blip r:embed="rId2"/>
          <a:stretch>
            <a:fillRect/>
          </a:stretch>
        </p:blipFill>
        <p:spPr>
          <a:xfrm>
            <a:off x="238462" y="1161397"/>
            <a:ext cx="6238538" cy="2510631"/>
          </a:xfrm>
          <a:prstGeom prst="rect">
            <a:avLst/>
          </a:prstGeom>
        </p:spPr>
      </p:pic>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33</a:t>
            </a:fld>
            <a:endParaRPr lang="en-US" altLang="en-US"/>
          </a:p>
        </p:txBody>
      </p:sp>
      <p:pic>
        <p:nvPicPr>
          <p:cNvPr id="8" name="Picture 7"/>
          <p:cNvPicPr>
            <a:picLocks noChangeAspect="1"/>
          </p:cNvPicPr>
          <p:nvPr/>
        </p:nvPicPr>
        <p:blipFill>
          <a:blip r:embed="rId3"/>
          <a:stretch>
            <a:fillRect/>
          </a:stretch>
        </p:blipFill>
        <p:spPr>
          <a:xfrm>
            <a:off x="284182" y="4166822"/>
            <a:ext cx="6238538" cy="2576387"/>
          </a:xfrm>
          <a:prstGeom prst="rect">
            <a:avLst/>
          </a:prstGeom>
        </p:spPr>
      </p:pic>
      <p:sp>
        <p:nvSpPr>
          <p:cNvPr id="9" name="TextBox 8"/>
          <p:cNvSpPr txBox="1"/>
          <p:nvPr/>
        </p:nvSpPr>
        <p:spPr>
          <a:xfrm>
            <a:off x="253702" y="3672028"/>
            <a:ext cx="3031792" cy="523220"/>
          </a:xfrm>
          <a:prstGeom prst="rect">
            <a:avLst/>
          </a:prstGeom>
          <a:noFill/>
        </p:spPr>
        <p:txBody>
          <a:bodyPr wrap="none" rtlCol="0">
            <a:spAutoFit/>
          </a:bodyPr>
          <a:lstStyle/>
          <a:p>
            <a:r>
              <a:rPr lang="en-US" sz="2800" dirty="0" smtClean="0"/>
              <a:t>Current Parameters</a:t>
            </a:r>
            <a:endParaRPr lang="en-US" sz="2800" dirty="0"/>
          </a:p>
        </p:txBody>
      </p:sp>
    </p:spTree>
    <p:extLst>
      <p:ext uri="{BB962C8B-B14F-4D97-AF65-F5344CB8AC3E}">
        <p14:creationId xmlns:p14="http://schemas.microsoft.com/office/powerpoint/2010/main" val="2270817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133600" y="304800"/>
            <a:ext cx="6324600" cy="6206659"/>
          </a:xfrm>
          <a:prstGeom prst="rect">
            <a:avLst/>
          </a:prstGeom>
        </p:spPr>
      </p:pic>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34</a:t>
            </a:fld>
            <a:endParaRPr lang="en-US" altLang="en-US"/>
          </a:p>
        </p:txBody>
      </p:sp>
    </p:spTree>
    <p:extLst>
      <p:ext uri="{BB962C8B-B14F-4D97-AF65-F5344CB8AC3E}">
        <p14:creationId xmlns:p14="http://schemas.microsoft.com/office/powerpoint/2010/main" val="34649405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15240"/>
            <a:ext cx="8102670" cy="4800600"/>
          </a:xfrm>
          <a:prstGeom prst="rect">
            <a:avLst/>
          </a:prstGeom>
        </p:spPr>
      </p:pic>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35</a:t>
            </a:fld>
            <a:endParaRPr lang="en-US" altLang="en-US"/>
          </a:p>
        </p:txBody>
      </p:sp>
      <p:pic>
        <p:nvPicPr>
          <p:cNvPr id="8" name="Picture 7"/>
          <p:cNvPicPr>
            <a:picLocks noChangeAspect="1"/>
          </p:cNvPicPr>
          <p:nvPr/>
        </p:nvPicPr>
        <p:blipFill>
          <a:blip r:embed="rId3"/>
          <a:stretch>
            <a:fillRect/>
          </a:stretch>
        </p:blipFill>
        <p:spPr>
          <a:xfrm>
            <a:off x="133350" y="4579303"/>
            <a:ext cx="7334250" cy="2525957"/>
          </a:xfrm>
          <a:prstGeom prst="rect">
            <a:avLst/>
          </a:prstGeom>
        </p:spPr>
      </p:pic>
    </p:spTree>
    <p:extLst>
      <p:ext uri="{BB962C8B-B14F-4D97-AF65-F5344CB8AC3E}">
        <p14:creationId xmlns:p14="http://schemas.microsoft.com/office/powerpoint/2010/main" val="14574049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Parameters of logic families </a:t>
            </a:r>
          </a:p>
        </p:txBody>
      </p:sp>
      <p:sp>
        <p:nvSpPr>
          <p:cNvPr id="3" name="Content Placeholder 2"/>
          <p:cNvSpPr>
            <a:spLocks noGrp="1"/>
          </p:cNvSpPr>
          <p:nvPr>
            <p:ph idx="1"/>
          </p:nvPr>
        </p:nvSpPr>
        <p:spPr/>
        <p:txBody>
          <a:bodyPr/>
          <a:lstStyle/>
          <a:p>
            <a:pPr marL="0" indent="0">
              <a:buNone/>
            </a:pPr>
            <a:r>
              <a:rPr lang="en-US" dirty="0"/>
              <a:t>• Fan-out </a:t>
            </a:r>
            <a:endParaRPr lang="en-US" dirty="0" smtClean="0"/>
          </a:p>
          <a:p>
            <a:pPr marL="0" indent="0">
              <a:buNone/>
            </a:pPr>
            <a:r>
              <a:rPr lang="en-US" dirty="0" smtClean="0"/>
              <a:t>• </a:t>
            </a:r>
            <a:r>
              <a:rPr lang="en-US" dirty="0"/>
              <a:t>Input and Output Voltage level </a:t>
            </a:r>
            <a:endParaRPr lang="en-US" dirty="0" smtClean="0"/>
          </a:p>
          <a:p>
            <a:pPr marL="0" indent="0">
              <a:buNone/>
            </a:pPr>
            <a:r>
              <a:rPr lang="en-US" dirty="0" smtClean="0"/>
              <a:t>• </a:t>
            </a:r>
            <a:r>
              <a:rPr lang="en-US" dirty="0"/>
              <a:t>Noise Margin </a:t>
            </a:r>
            <a:endParaRPr lang="en-US" dirty="0" smtClean="0"/>
          </a:p>
          <a:p>
            <a:pPr marL="0" indent="0">
              <a:buNone/>
            </a:pPr>
            <a:r>
              <a:rPr lang="en-US" dirty="0" smtClean="0"/>
              <a:t>• </a:t>
            </a:r>
            <a:r>
              <a:rPr lang="en-US" dirty="0"/>
              <a:t>Rise and Fall time, and Propagation delay </a:t>
            </a:r>
            <a:r>
              <a:rPr lang="en-US" dirty="0" smtClean="0"/>
              <a:t>•</a:t>
            </a:r>
            <a:r>
              <a:rPr lang="en-US" dirty="0"/>
              <a:t>Power Dissipation.</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36</a:t>
            </a:fld>
            <a:endParaRPr lang="en-US" altLang="en-US"/>
          </a:p>
        </p:txBody>
      </p:sp>
    </p:spTree>
    <p:extLst>
      <p:ext uri="{BB962C8B-B14F-4D97-AF65-F5344CB8AC3E}">
        <p14:creationId xmlns:p14="http://schemas.microsoft.com/office/powerpoint/2010/main" val="1237901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5943600" cy="4525963"/>
          </a:xfrm>
        </p:spPr>
        <p:txBody>
          <a:bodyPr/>
          <a:lstStyle/>
          <a:p>
            <a:r>
              <a:rPr lang="en-US" dirty="0"/>
              <a:t>The </a:t>
            </a:r>
            <a:r>
              <a:rPr lang="en-US" b="1" dirty="0">
                <a:solidFill>
                  <a:srgbClr val="C00000"/>
                </a:solidFill>
              </a:rPr>
              <a:t>fan-out</a:t>
            </a:r>
            <a:r>
              <a:rPr lang="en-US" dirty="0"/>
              <a:t> of a subfamily is defined as the number of gate inputs of the same subfamily that can be connected to a single output without exceeding the current ratings of the gate. A typical fan-out for most TTL subfamilies is 10</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37</a:t>
            </a:fld>
            <a:endParaRPr lang="en-US" altLang="en-US"/>
          </a:p>
        </p:txBody>
      </p:sp>
      <p:pic>
        <p:nvPicPr>
          <p:cNvPr id="7" name="Picture 6"/>
          <p:cNvPicPr>
            <a:picLocks noChangeAspect="1"/>
          </p:cNvPicPr>
          <p:nvPr/>
        </p:nvPicPr>
        <p:blipFill>
          <a:blip r:embed="rId2"/>
          <a:stretch>
            <a:fillRect/>
          </a:stretch>
        </p:blipFill>
        <p:spPr>
          <a:xfrm>
            <a:off x="6065520" y="320040"/>
            <a:ext cx="3084965" cy="4328160"/>
          </a:xfrm>
          <a:prstGeom prst="rect">
            <a:avLst/>
          </a:prstGeom>
        </p:spPr>
      </p:pic>
    </p:spTree>
    <p:extLst>
      <p:ext uri="{BB962C8B-B14F-4D97-AF65-F5344CB8AC3E}">
        <p14:creationId xmlns:p14="http://schemas.microsoft.com/office/powerpoint/2010/main" val="38746292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 y="228600"/>
            <a:ext cx="4730115" cy="4525963"/>
          </a:xfrm>
        </p:spPr>
        <p:txBody>
          <a:bodyPr/>
          <a:lstStyle/>
          <a:p>
            <a:r>
              <a:rPr lang="en-US" dirty="0"/>
              <a:t>The fan-out really depends on the amount of electric current a gate can source or sink while driving other gates. The effects of loading a logic gate output with more than its rated fan-out will degrade the performance of the circuit. The gate delay increases with increase in fan-out</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38</a:t>
            </a:fld>
            <a:endParaRPr lang="en-US" altLang="en-US"/>
          </a:p>
        </p:txBody>
      </p:sp>
      <p:pic>
        <p:nvPicPr>
          <p:cNvPr id="7" name="Picture 6"/>
          <p:cNvPicPr>
            <a:picLocks noChangeAspect="1"/>
          </p:cNvPicPr>
          <p:nvPr/>
        </p:nvPicPr>
        <p:blipFill>
          <a:blip r:embed="rId2"/>
          <a:stretch>
            <a:fillRect/>
          </a:stretch>
        </p:blipFill>
        <p:spPr>
          <a:xfrm>
            <a:off x="4791075" y="457200"/>
            <a:ext cx="4605020" cy="3733800"/>
          </a:xfrm>
          <a:prstGeom prst="rect">
            <a:avLst/>
          </a:prstGeom>
        </p:spPr>
      </p:pic>
    </p:spTree>
    <p:extLst>
      <p:ext uri="{BB962C8B-B14F-4D97-AF65-F5344CB8AC3E}">
        <p14:creationId xmlns:p14="http://schemas.microsoft.com/office/powerpoint/2010/main" val="599953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 y="30480"/>
            <a:ext cx="9098280" cy="4525963"/>
          </a:xfrm>
        </p:spPr>
        <p:txBody>
          <a:bodyPr/>
          <a:lstStyle/>
          <a:p>
            <a:r>
              <a:rPr lang="en-US" sz="2800" dirty="0"/>
              <a:t>The output current capability for the HIGH condition is abbreviated </a:t>
            </a:r>
            <a:r>
              <a:rPr lang="en-US" sz="2800" dirty="0" err="1"/>
              <a:t>IoH</a:t>
            </a:r>
            <a:r>
              <a:rPr lang="en-US" sz="2800" dirty="0"/>
              <a:t> and is called source current. </a:t>
            </a:r>
            <a:r>
              <a:rPr lang="en-US" sz="2800" dirty="0" err="1"/>
              <a:t>IoH</a:t>
            </a:r>
            <a:r>
              <a:rPr lang="en-US" sz="2800" dirty="0"/>
              <a:t> for the 7400 is -400uA maximum. (- sign shows current is leaving the gate) The input current required under HIGH condition is abbreviated IIH and for 74xx subfamily is equal to 40uA maximum. </a:t>
            </a:r>
            <a:r>
              <a:rPr lang="en-US" sz="2800" dirty="0">
                <a:solidFill>
                  <a:srgbClr val="FF0000"/>
                </a:solidFill>
              </a:rPr>
              <a:t>Fan -out = 400/40 = 10 </a:t>
            </a:r>
            <a:endParaRPr lang="en-US" sz="2800" dirty="0" smtClean="0">
              <a:solidFill>
                <a:srgbClr val="FF0000"/>
              </a:solidFill>
            </a:endParaRPr>
          </a:p>
          <a:p>
            <a:r>
              <a:rPr lang="en-US" sz="2800" dirty="0" smtClean="0"/>
              <a:t>For </a:t>
            </a:r>
            <a:r>
              <a:rPr lang="en-US" sz="2800" dirty="0"/>
              <a:t>the LOW condition, the maximum output current for the 74xx subfamily is 16mA, and the input requirement is -1.6mA maximum. The fan-out is usually same for both the HIGH and LOW conditions for 74xx subfamily; if not, we use the lower of the two. Because a LOW output level is close to 0V, the current actually flows into the output terminal and sinks down to ground. This is called sink current. </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39</a:t>
            </a:fld>
            <a:endParaRPr lang="en-US" altLang="en-US"/>
          </a:p>
        </p:txBody>
      </p:sp>
    </p:spTree>
    <p:extLst>
      <p:ext uri="{BB962C8B-B14F-4D97-AF65-F5344CB8AC3E}">
        <p14:creationId xmlns:p14="http://schemas.microsoft.com/office/powerpoint/2010/main" val="3188472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of Logic Families</a:t>
            </a:r>
            <a:endParaRPr lang="en-US" dirty="0"/>
          </a:p>
        </p:txBody>
      </p:sp>
      <p:sp>
        <p:nvSpPr>
          <p:cNvPr id="3" name="Content Placeholder 2"/>
          <p:cNvSpPr>
            <a:spLocks noGrp="1"/>
          </p:cNvSpPr>
          <p:nvPr>
            <p:ph idx="1"/>
          </p:nvPr>
        </p:nvSpPr>
        <p:spPr/>
        <p:txBody>
          <a:bodyPr/>
          <a:lstStyle/>
          <a:p>
            <a:r>
              <a:rPr lang="en-US" dirty="0"/>
              <a:t>For the sake of simplicity in design and compatibility in constructing any complex digital system, all digital circuits (ICs) used in the design process should be from same logic </a:t>
            </a:r>
            <a:r>
              <a:rPr lang="en-US" dirty="0" smtClean="0"/>
              <a:t>family.</a:t>
            </a:r>
          </a:p>
          <a:p>
            <a:r>
              <a:rPr lang="en-US" dirty="0"/>
              <a:t>If the electrical IO characteristics of these logic circuits are not similar, there is a need to design an interfacing circuit to maintain the compatibility of digital logic ICs.</a:t>
            </a:r>
          </a:p>
        </p:txBody>
      </p:sp>
      <p:sp>
        <p:nvSpPr>
          <p:cNvPr id="4" name="Date Placeholder 3"/>
          <p:cNvSpPr>
            <a:spLocks noGrp="1"/>
          </p:cNvSpPr>
          <p:nvPr>
            <p:ph type="dt" sz="half" idx="10"/>
          </p:nvPr>
        </p:nvSpPr>
        <p:spPr/>
        <p:txBody>
          <a:bodyPr/>
          <a:lstStyle/>
          <a:p>
            <a:pPr>
              <a:defRPr/>
            </a:pPr>
            <a:fld id="{FC4E5686-CAE5-47C4-8F7D-8B2C25012E5E}"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a:t>
            </a:fld>
            <a:endParaRPr lang="en-US" altLang="en-US"/>
          </a:p>
        </p:txBody>
      </p:sp>
    </p:spTree>
    <p:extLst>
      <p:ext uri="{BB962C8B-B14F-4D97-AF65-F5344CB8AC3E}">
        <p14:creationId xmlns:p14="http://schemas.microsoft.com/office/powerpoint/2010/main" val="13703087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3581400" cy="4525963"/>
          </a:xfrm>
        </p:spPr>
        <p:txBody>
          <a:bodyPr/>
          <a:lstStyle/>
          <a:p>
            <a:r>
              <a:rPr lang="en-US" b="1" dirty="0">
                <a:solidFill>
                  <a:srgbClr val="C00000"/>
                </a:solidFill>
              </a:rPr>
              <a:t>Fan in</a:t>
            </a:r>
            <a:r>
              <a:rPr lang="en-US" dirty="0"/>
              <a:t>: This is the number of inputs of a logic gate. It is decided by the input current sinking capability of a logic gate as shown in Figure</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40</a:t>
            </a:fld>
            <a:endParaRPr lang="en-US" altLang="en-US"/>
          </a:p>
        </p:txBody>
      </p:sp>
      <p:pic>
        <p:nvPicPr>
          <p:cNvPr id="7" name="Picture 6"/>
          <p:cNvPicPr>
            <a:picLocks noChangeAspect="1"/>
          </p:cNvPicPr>
          <p:nvPr/>
        </p:nvPicPr>
        <p:blipFill>
          <a:blip r:embed="rId2"/>
          <a:stretch>
            <a:fillRect/>
          </a:stretch>
        </p:blipFill>
        <p:spPr>
          <a:xfrm>
            <a:off x="5029199" y="133190"/>
            <a:ext cx="3532053" cy="3676809"/>
          </a:xfrm>
          <a:prstGeom prst="rect">
            <a:avLst/>
          </a:prstGeom>
        </p:spPr>
      </p:pic>
    </p:spTree>
    <p:extLst>
      <p:ext uri="{BB962C8B-B14F-4D97-AF65-F5344CB8AC3E}">
        <p14:creationId xmlns:p14="http://schemas.microsoft.com/office/powerpoint/2010/main" val="41779279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 y="0"/>
            <a:ext cx="9159240" cy="4525963"/>
          </a:xfrm>
        </p:spPr>
        <p:txBody>
          <a:bodyPr/>
          <a:lstStyle/>
          <a:p>
            <a:r>
              <a:rPr lang="en-US" dirty="0"/>
              <a:t>. </a:t>
            </a:r>
            <a:r>
              <a:rPr lang="en-US" b="1" dirty="0">
                <a:solidFill>
                  <a:srgbClr val="C00000"/>
                </a:solidFill>
              </a:rPr>
              <a:t>Power Dissipation</a:t>
            </a:r>
            <a:r>
              <a:rPr lang="en-US" dirty="0"/>
              <a:t>: </a:t>
            </a:r>
            <a:r>
              <a:rPr lang="en-US" dirty="0">
                <a:solidFill>
                  <a:srgbClr val="00B0F0"/>
                </a:solidFill>
              </a:rPr>
              <a:t>This is the power supplied required to operate the gate</a:t>
            </a:r>
            <a:r>
              <a:rPr lang="en-US" dirty="0"/>
              <a:t>. It is expressed in </a:t>
            </a:r>
            <a:r>
              <a:rPr lang="en-US" dirty="0" err="1"/>
              <a:t>milli</a:t>
            </a:r>
            <a:r>
              <a:rPr lang="en-US" dirty="0"/>
              <a:t>-watt (</a:t>
            </a:r>
            <a:r>
              <a:rPr lang="en-US" dirty="0" err="1"/>
              <a:t>mW</a:t>
            </a:r>
            <a:r>
              <a:rPr lang="en-US" dirty="0"/>
              <a:t>) and represents actual power dissipated in the gate. </a:t>
            </a:r>
            <a:r>
              <a:rPr lang="en-US" dirty="0">
                <a:solidFill>
                  <a:srgbClr val="FF0000"/>
                </a:solidFill>
              </a:rPr>
              <a:t>It is the number that represents power delivered to gate from the power supply</a:t>
            </a:r>
            <a:r>
              <a:rPr lang="en-US" dirty="0"/>
              <a:t>. The total power dissipated in the digital system is sum of power dissipated in each digital </a:t>
            </a:r>
            <a:r>
              <a:rPr lang="en-US" dirty="0" smtClean="0"/>
              <a:t>IC.</a:t>
            </a:r>
          </a:p>
          <a:p>
            <a:endParaRPr lang="en-US" dirty="0"/>
          </a:p>
          <a:p>
            <a:r>
              <a:rPr lang="en-US" dirty="0"/>
              <a:t>The </a:t>
            </a:r>
            <a:r>
              <a:rPr lang="en-US" dirty="0">
                <a:solidFill>
                  <a:srgbClr val="00B0F0"/>
                </a:solidFill>
              </a:rPr>
              <a:t>power dissipation </a:t>
            </a:r>
            <a:r>
              <a:rPr lang="en-US" dirty="0"/>
              <a:t>parameter for a logic family is specified in terms of </a:t>
            </a:r>
            <a:r>
              <a:rPr lang="en-US" dirty="0">
                <a:solidFill>
                  <a:srgbClr val="7030A0"/>
                </a:solidFill>
              </a:rPr>
              <a:t>power consumption per gate and is the product of supply voltage VCC and supply current ICC. </a:t>
            </a:r>
            <a:r>
              <a:rPr lang="en-US" dirty="0"/>
              <a:t>The supply current is taken as the average of the </a:t>
            </a:r>
            <a:r>
              <a:rPr lang="en-US" dirty="0" err="1"/>
              <a:t>HIGH-level</a:t>
            </a:r>
            <a:r>
              <a:rPr lang="en-US" dirty="0"/>
              <a:t> supply current ICCH and the </a:t>
            </a:r>
            <a:r>
              <a:rPr lang="en-US" dirty="0" err="1"/>
              <a:t>LOW-level</a:t>
            </a:r>
            <a:r>
              <a:rPr lang="en-US" dirty="0"/>
              <a:t> supply current ICCL.</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41</a:t>
            </a:fld>
            <a:endParaRPr lang="en-US" altLang="en-US"/>
          </a:p>
        </p:txBody>
      </p:sp>
    </p:spTree>
    <p:extLst>
      <p:ext uri="{BB962C8B-B14F-4D97-AF65-F5344CB8AC3E}">
        <p14:creationId xmlns:p14="http://schemas.microsoft.com/office/powerpoint/2010/main" val="25438621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rgbClr val="C00000"/>
                </a:solidFill>
              </a:rPr>
              <a:t>Rise time, </a:t>
            </a:r>
            <a:r>
              <a:rPr lang="en-US" b="1" dirty="0" err="1">
                <a:solidFill>
                  <a:srgbClr val="C00000"/>
                </a:solidFill>
              </a:rPr>
              <a:t>tr</a:t>
            </a:r>
            <a:r>
              <a:rPr lang="en-US" dirty="0"/>
              <a:t>: This is the time that elapses between 10% and 90 % of the final signal level when the signal makes a transition from logic LOW to logic HIGH. </a:t>
            </a:r>
            <a:endParaRPr lang="en-US" dirty="0" smtClean="0"/>
          </a:p>
          <a:p>
            <a:endParaRPr lang="en-US" dirty="0"/>
          </a:p>
          <a:p>
            <a:r>
              <a:rPr lang="en-US" b="1" dirty="0" smtClean="0">
                <a:solidFill>
                  <a:srgbClr val="C00000"/>
                </a:solidFill>
              </a:rPr>
              <a:t>Fall </a:t>
            </a:r>
            <a:r>
              <a:rPr lang="en-US" b="1" dirty="0">
                <a:solidFill>
                  <a:srgbClr val="C00000"/>
                </a:solidFill>
              </a:rPr>
              <a:t>time, </a:t>
            </a:r>
            <a:r>
              <a:rPr lang="en-US" b="1" dirty="0" err="1">
                <a:solidFill>
                  <a:srgbClr val="C00000"/>
                </a:solidFill>
              </a:rPr>
              <a:t>tf</a:t>
            </a:r>
            <a:r>
              <a:rPr lang="en-US" dirty="0"/>
              <a:t>: This is the time that elapses between 90 and 10 % of the signal level when the signal makes a transition from logic LOW to logic HIGH</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42</a:t>
            </a:fld>
            <a:endParaRPr lang="en-US" altLang="en-US"/>
          </a:p>
        </p:txBody>
      </p:sp>
    </p:spTree>
    <p:extLst>
      <p:ext uri="{BB962C8B-B14F-4D97-AF65-F5344CB8AC3E}">
        <p14:creationId xmlns:p14="http://schemas.microsoft.com/office/powerpoint/2010/main" val="10257483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610600" cy="4525963"/>
          </a:xfrm>
        </p:spPr>
        <p:txBody>
          <a:bodyPr/>
          <a:lstStyle/>
          <a:p>
            <a:r>
              <a:rPr lang="en-US" b="1" dirty="0">
                <a:solidFill>
                  <a:srgbClr val="C00000"/>
                </a:solidFill>
              </a:rPr>
              <a:t>Propagation delay </a:t>
            </a:r>
            <a:r>
              <a:rPr lang="en-US" b="1" dirty="0" err="1">
                <a:solidFill>
                  <a:srgbClr val="C00000"/>
                </a:solidFill>
              </a:rPr>
              <a:t>tp</a:t>
            </a:r>
            <a:r>
              <a:rPr lang="en-US" dirty="0"/>
              <a:t>: The propagation delay is the time delay between the occurrence of change in the logical level at the input and before it is reflected at the output. It is the time delay between the specified voltage points on the input and output waveforms. Propagation delays are separately defined for LOW-to-HIGH and HIGH-to-LOW transitions at the output. In addition, we also define enable and disable time delays that occur during transition between the high-impedance state and defined logic LOW or HIGH states.</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43</a:t>
            </a:fld>
            <a:endParaRPr lang="en-US" altLang="en-US"/>
          </a:p>
        </p:txBody>
      </p:sp>
    </p:spTree>
    <p:extLst>
      <p:ext uri="{BB962C8B-B14F-4D97-AF65-F5344CB8AC3E}">
        <p14:creationId xmlns:p14="http://schemas.microsoft.com/office/powerpoint/2010/main" val="32891775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38174" y="228600"/>
            <a:ext cx="7896225" cy="5793590"/>
          </a:xfrm>
          <a:prstGeom prst="rect">
            <a:avLst/>
          </a:prstGeom>
        </p:spPr>
      </p:pic>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44</a:t>
            </a:fld>
            <a:endParaRPr lang="en-US" altLang="en-US"/>
          </a:p>
        </p:txBody>
      </p:sp>
    </p:spTree>
    <p:extLst>
      <p:ext uri="{BB962C8B-B14F-4D97-AF65-F5344CB8AC3E}">
        <p14:creationId xmlns:p14="http://schemas.microsoft.com/office/powerpoint/2010/main" val="37309745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4525963"/>
          </a:xfrm>
        </p:spPr>
        <p:txBody>
          <a:bodyPr/>
          <a:lstStyle/>
          <a:p>
            <a:r>
              <a:rPr lang="en-US" dirty="0"/>
              <a:t>The propagation delay time is define as the average of low to - high (</a:t>
            </a:r>
            <a:r>
              <a:rPr lang="en-US" dirty="0" err="1" smtClean="0"/>
              <a:t>tPLH</a:t>
            </a:r>
            <a:r>
              <a:rPr lang="en-US" dirty="0" smtClean="0"/>
              <a:t>) </a:t>
            </a:r>
            <a:r>
              <a:rPr lang="en-US" dirty="0"/>
              <a:t>propagation delay time and the high-to-low (</a:t>
            </a:r>
            <a:r>
              <a:rPr lang="en-US" dirty="0" err="1"/>
              <a:t>tPHL</a:t>
            </a:r>
            <a:r>
              <a:rPr lang="en-US" dirty="0"/>
              <a:t>) propagation delay time. propagation delay time t P = (</a:t>
            </a:r>
            <a:r>
              <a:rPr lang="en-US" dirty="0" err="1"/>
              <a:t>tPLH</a:t>
            </a:r>
            <a:r>
              <a:rPr lang="en-US" dirty="0"/>
              <a:t> + </a:t>
            </a:r>
            <a:r>
              <a:rPr lang="en-US" dirty="0" err="1"/>
              <a:t>tPHL</a:t>
            </a:r>
            <a:r>
              <a:rPr lang="en-US" dirty="0"/>
              <a:t>) / 2 The propagation delay time is directly proportional to the switching time and increases as the Fan-out increases.</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45</a:t>
            </a:fld>
            <a:endParaRPr lang="en-US" altLang="en-US"/>
          </a:p>
        </p:txBody>
      </p:sp>
    </p:spTree>
    <p:extLst>
      <p:ext uri="{BB962C8B-B14F-4D97-AF65-F5344CB8AC3E}">
        <p14:creationId xmlns:p14="http://schemas.microsoft.com/office/powerpoint/2010/main" val="20196202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4525963"/>
          </a:xfrm>
        </p:spPr>
        <p:txBody>
          <a:bodyPr/>
          <a:lstStyle/>
          <a:p>
            <a:r>
              <a:rPr lang="en-US" dirty="0"/>
              <a:t>It is the average transition delay time for a signal to propagate from input to output when the binary signals change in value. The signal through gate takes a certain amount of time to propagate from the inputs to the output. The interval of time is defined as the propagation delay of the gate. Propagation delay is expressed in nanoseconds(ns</a:t>
            </a:r>
            <a:r>
              <a:rPr lang="en-US" dirty="0" smtClean="0"/>
              <a:t>). </a:t>
            </a:r>
            <a:r>
              <a:rPr lang="en-US" dirty="0"/>
              <a:t>The signals travelling from input to output of the system pass through a number of gates. </a:t>
            </a:r>
            <a:r>
              <a:rPr lang="en-US" dirty="0">
                <a:solidFill>
                  <a:srgbClr val="C00000"/>
                </a:solidFill>
              </a:rPr>
              <a:t>The propagation delay of the system is the sum of the propagation delays of all these gates</a:t>
            </a:r>
            <a:r>
              <a:rPr lang="en-US" dirty="0" smtClean="0">
                <a:solidFill>
                  <a:srgbClr val="C00000"/>
                </a:solidFill>
              </a:rPr>
              <a:t>.</a:t>
            </a:r>
            <a:endParaRPr lang="en-US" dirty="0"/>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46</a:t>
            </a:fld>
            <a:endParaRPr lang="en-US" altLang="en-US"/>
          </a:p>
        </p:txBody>
      </p:sp>
    </p:spTree>
    <p:extLst>
      <p:ext uri="{BB962C8B-B14F-4D97-AF65-F5344CB8AC3E}">
        <p14:creationId xmlns:p14="http://schemas.microsoft.com/office/powerpoint/2010/main" val="2490808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4525963"/>
          </a:xfrm>
        </p:spPr>
        <p:txBody>
          <a:bodyPr/>
          <a:lstStyle/>
          <a:p>
            <a:pPr marL="0" indent="0">
              <a:buNone/>
            </a:pPr>
            <a:r>
              <a:rPr lang="en-US" dirty="0">
                <a:solidFill>
                  <a:srgbClr val="C00000"/>
                </a:solidFill>
              </a:rPr>
              <a:t>Speed–power product. </a:t>
            </a:r>
            <a:r>
              <a:rPr lang="en-US" dirty="0"/>
              <a:t>The speed of a logic circuit can be increased, that is, </a:t>
            </a:r>
            <a:r>
              <a:rPr lang="en-US" dirty="0">
                <a:solidFill>
                  <a:srgbClr val="7030A0"/>
                </a:solidFill>
              </a:rPr>
              <a:t>the propagation delay can be reduced, at the expense of power dissipation</a:t>
            </a:r>
            <a:r>
              <a:rPr lang="en-US" dirty="0" smtClean="0"/>
              <a:t>. </a:t>
            </a:r>
          </a:p>
          <a:p>
            <a:r>
              <a:rPr lang="en-US" dirty="0" smtClean="0"/>
              <a:t>When </a:t>
            </a:r>
            <a:r>
              <a:rPr lang="en-US" dirty="0"/>
              <a:t>a bipolar transistor switches between cut-off and saturation, it dissipates the least power, but has a large associated switching time delay. </a:t>
            </a:r>
            <a:endParaRPr lang="en-US" dirty="0" smtClean="0"/>
          </a:p>
          <a:p>
            <a:r>
              <a:rPr lang="en-US" dirty="0" smtClean="0"/>
              <a:t>On </a:t>
            </a:r>
            <a:r>
              <a:rPr lang="en-US" dirty="0"/>
              <a:t>the other hand, when the transistor is operated in the active region, power dissipation goes up, while the switching time decreases drastically. </a:t>
            </a:r>
            <a:endParaRPr lang="en-US" dirty="0" smtClean="0"/>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dirty="0" smtClean="0"/>
              <a:t>SYBTech_ADIC_Unit4</a:t>
            </a:r>
            <a:endParaRPr lang="en-US" dirty="0"/>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47</a:t>
            </a:fld>
            <a:endParaRPr lang="en-US" altLang="en-US"/>
          </a:p>
        </p:txBody>
      </p:sp>
    </p:spTree>
    <p:extLst>
      <p:ext uri="{BB962C8B-B14F-4D97-AF65-F5344CB8AC3E}">
        <p14:creationId xmlns:p14="http://schemas.microsoft.com/office/powerpoint/2010/main" val="531920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Speed–power product</a:t>
            </a:r>
            <a:endParaRPr lang="en-US" dirty="0"/>
          </a:p>
        </p:txBody>
      </p:sp>
      <p:sp>
        <p:nvSpPr>
          <p:cNvPr id="3" name="Content Placeholder 2"/>
          <p:cNvSpPr>
            <a:spLocks noGrp="1"/>
          </p:cNvSpPr>
          <p:nvPr>
            <p:ph idx="1"/>
          </p:nvPr>
        </p:nvSpPr>
        <p:spPr/>
        <p:txBody>
          <a:bodyPr/>
          <a:lstStyle/>
          <a:p>
            <a:r>
              <a:rPr lang="en-US" dirty="0"/>
              <a:t>It is always desirable to have low values for both propagation delay, and power dissipation parameters. </a:t>
            </a:r>
            <a:endParaRPr lang="en-US" dirty="0" smtClean="0"/>
          </a:p>
          <a:p>
            <a:r>
              <a:rPr lang="en-US" dirty="0" smtClean="0"/>
              <a:t>A </a:t>
            </a:r>
            <a:r>
              <a:rPr lang="en-US" dirty="0"/>
              <a:t>useful figure-of-merit used to evaluate different logic </a:t>
            </a:r>
            <a:r>
              <a:rPr lang="en-US" dirty="0">
                <a:solidFill>
                  <a:srgbClr val="00B050"/>
                </a:solidFill>
              </a:rPr>
              <a:t>families is the speed–power product, expressed in </a:t>
            </a:r>
            <a:r>
              <a:rPr lang="en-US" dirty="0" err="1">
                <a:solidFill>
                  <a:srgbClr val="00B050"/>
                </a:solidFill>
              </a:rPr>
              <a:t>picojoules</a:t>
            </a:r>
            <a:r>
              <a:rPr lang="en-US" dirty="0">
                <a:solidFill>
                  <a:srgbClr val="00B050"/>
                </a:solidFill>
              </a:rPr>
              <a:t>, which is the product of the propagation delay (measured in nanoseconds) and the power dissipation per gate (measured in </a:t>
            </a:r>
            <a:r>
              <a:rPr lang="en-US" dirty="0" err="1">
                <a:solidFill>
                  <a:srgbClr val="00B050"/>
                </a:solidFill>
              </a:rPr>
              <a:t>milliwatts</a:t>
            </a:r>
            <a:r>
              <a:rPr lang="en-US" dirty="0">
                <a:solidFill>
                  <a:srgbClr val="00B050"/>
                </a:solidFill>
              </a:rPr>
              <a:t>).</a:t>
            </a:r>
          </a:p>
          <a:p>
            <a:endParaRPr lang="en-US" dirty="0"/>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48</a:t>
            </a:fld>
            <a:endParaRPr lang="en-US" altLang="en-US"/>
          </a:p>
        </p:txBody>
      </p:sp>
    </p:spTree>
    <p:extLst>
      <p:ext uri="{BB962C8B-B14F-4D97-AF65-F5344CB8AC3E}">
        <p14:creationId xmlns:p14="http://schemas.microsoft.com/office/powerpoint/2010/main" val="13113505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Margin</a:t>
            </a:r>
            <a:endParaRPr lang="en-US" dirty="0"/>
          </a:p>
        </p:txBody>
      </p:sp>
      <p:sp>
        <p:nvSpPr>
          <p:cNvPr id="3" name="Content Placeholder 2"/>
          <p:cNvSpPr>
            <a:spLocks noGrp="1"/>
          </p:cNvSpPr>
          <p:nvPr>
            <p:ph idx="1"/>
          </p:nvPr>
        </p:nvSpPr>
        <p:spPr/>
        <p:txBody>
          <a:bodyPr/>
          <a:lstStyle/>
          <a:p>
            <a:r>
              <a:rPr lang="en-US" dirty="0">
                <a:solidFill>
                  <a:srgbClr val="0070C0"/>
                </a:solidFill>
              </a:rPr>
              <a:t>This is the maximum noise voltage added to the input signal of digital circuit that does not cause an undesirable change in the circuit output. </a:t>
            </a:r>
            <a:r>
              <a:rPr lang="en-US" dirty="0"/>
              <a:t>There are two types of noise to be considered here </a:t>
            </a:r>
            <a:endParaRPr lang="en-US" dirty="0" smtClean="0"/>
          </a:p>
          <a:p>
            <a:pPr lvl="1"/>
            <a:r>
              <a:rPr lang="en-US" dirty="0" smtClean="0">
                <a:solidFill>
                  <a:srgbClr val="C00000"/>
                </a:solidFill>
              </a:rPr>
              <a:t>DC </a:t>
            </a:r>
            <a:r>
              <a:rPr lang="en-US" dirty="0">
                <a:solidFill>
                  <a:srgbClr val="C00000"/>
                </a:solidFill>
              </a:rPr>
              <a:t>noise </a:t>
            </a:r>
            <a:r>
              <a:rPr lang="en-US" dirty="0"/>
              <a:t>:This is caused by a drift in the voltage levels of a </a:t>
            </a:r>
            <a:r>
              <a:rPr lang="en-US" dirty="0" smtClean="0"/>
              <a:t>signal</a:t>
            </a:r>
          </a:p>
          <a:p>
            <a:pPr lvl="1"/>
            <a:r>
              <a:rPr lang="en-US" dirty="0">
                <a:solidFill>
                  <a:srgbClr val="C00000"/>
                </a:solidFill>
              </a:rPr>
              <a:t>AC noise</a:t>
            </a:r>
            <a:r>
              <a:rPr lang="en-US" dirty="0"/>
              <a:t>: This is caused by random pulse that may be created by other switching signals.</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49</a:t>
            </a:fld>
            <a:endParaRPr lang="en-US" altLang="en-US"/>
          </a:p>
        </p:txBody>
      </p:sp>
    </p:spTree>
    <p:extLst>
      <p:ext uri="{BB962C8B-B14F-4D97-AF65-F5344CB8AC3E}">
        <p14:creationId xmlns:p14="http://schemas.microsoft.com/office/powerpoint/2010/main" val="3206459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5638800"/>
          </a:xfrm>
        </p:spPr>
        <p:txBody>
          <a:bodyPr/>
          <a:lstStyle/>
          <a:p>
            <a:r>
              <a:rPr lang="en-US" dirty="0"/>
              <a:t>This interfacing circuit will match the electrical characteristics of the logic circuits. This ensures the compatibility for proper operation of the circuit</a:t>
            </a:r>
            <a:r>
              <a:rPr lang="en-US" dirty="0" smtClean="0"/>
              <a:t>.</a:t>
            </a:r>
          </a:p>
          <a:p>
            <a:r>
              <a:rPr lang="en-US" dirty="0" smtClean="0"/>
              <a:t>In </a:t>
            </a:r>
            <a:r>
              <a:rPr lang="en-US" dirty="0"/>
              <a:t>a logic family, the family members have similar electrical characteristics. Digital logic circuit has to be designed considering these compatibilities of different logic families in terms of different characteristics and parameters associated with the families.</a:t>
            </a:r>
          </a:p>
        </p:txBody>
      </p:sp>
      <p:sp>
        <p:nvSpPr>
          <p:cNvPr id="4" name="Date Placeholder 3"/>
          <p:cNvSpPr>
            <a:spLocks noGrp="1"/>
          </p:cNvSpPr>
          <p:nvPr>
            <p:ph type="dt" sz="half" idx="10"/>
          </p:nvPr>
        </p:nvSpPr>
        <p:spPr/>
        <p:txBody>
          <a:bodyPr/>
          <a:lstStyle/>
          <a:p>
            <a:pPr>
              <a:defRPr/>
            </a:pPr>
            <a:fld id="{DC84521A-C72C-4325-8714-8A0CAFC55073}"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a:t>
            </a:fld>
            <a:endParaRPr lang="en-US" altLang="en-US"/>
          </a:p>
        </p:txBody>
      </p:sp>
    </p:spTree>
    <p:extLst>
      <p:ext uri="{BB962C8B-B14F-4D97-AF65-F5344CB8AC3E}">
        <p14:creationId xmlns:p14="http://schemas.microsoft.com/office/powerpoint/2010/main" val="36721103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304800" y="152400"/>
            <a:ext cx="8561798" cy="3048000"/>
          </a:xfrm>
          <a:prstGeom prst="rect">
            <a:avLst/>
          </a:prstGeom>
        </p:spPr>
      </p:pic>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50</a:t>
            </a:fld>
            <a:endParaRPr lang="en-US" altLang="en-US"/>
          </a:p>
        </p:txBody>
      </p:sp>
      <p:sp>
        <p:nvSpPr>
          <p:cNvPr id="8" name="Rectangle 7"/>
          <p:cNvSpPr/>
          <p:nvPr/>
        </p:nvSpPr>
        <p:spPr>
          <a:xfrm>
            <a:off x="3657600" y="3352800"/>
            <a:ext cx="2174570" cy="523220"/>
          </a:xfrm>
          <a:prstGeom prst="rect">
            <a:avLst/>
          </a:prstGeom>
        </p:spPr>
        <p:txBody>
          <a:bodyPr wrap="none">
            <a:spAutoFit/>
          </a:bodyPr>
          <a:lstStyle/>
          <a:p>
            <a:r>
              <a:rPr lang="en-US" sz="2800" b="1" dirty="0"/>
              <a:t>Noise Margin</a:t>
            </a:r>
          </a:p>
        </p:txBody>
      </p:sp>
      <p:sp>
        <p:nvSpPr>
          <p:cNvPr id="9" name="Rectangle 8"/>
          <p:cNvSpPr/>
          <p:nvPr/>
        </p:nvSpPr>
        <p:spPr>
          <a:xfrm>
            <a:off x="0" y="3845540"/>
            <a:ext cx="9144000" cy="3046988"/>
          </a:xfrm>
          <a:prstGeom prst="rect">
            <a:avLst/>
          </a:prstGeom>
        </p:spPr>
        <p:txBody>
          <a:bodyPr wrap="square">
            <a:spAutoFit/>
          </a:bodyPr>
          <a:lstStyle/>
          <a:p>
            <a:r>
              <a:rPr lang="en-US" sz="2400" dirty="0" smtClean="0"/>
              <a:t>Figure  </a:t>
            </a:r>
            <a:r>
              <a:rPr lang="en-US" sz="2400" dirty="0"/>
              <a:t>shows the generalized case of legal HIGH and LOW voltage levels for output</a:t>
            </a:r>
            <a:r>
              <a:rPr lang="en-US" sz="2400" dirty="0" smtClean="0"/>
              <a:t>.</a:t>
            </a:r>
          </a:p>
          <a:p>
            <a:r>
              <a:rPr lang="en-US" sz="2400" dirty="0" smtClean="0"/>
              <a:t>The </a:t>
            </a:r>
            <a:r>
              <a:rPr lang="en-US" sz="2400" dirty="0"/>
              <a:t>LOW output state can </a:t>
            </a:r>
            <a:r>
              <a:rPr lang="en-US" sz="2400" dirty="0" smtClean="0"/>
              <a:t> </a:t>
            </a:r>
            <a:r>
              <a:rPr lang="en-US" sz="2400" dirty="0"/>
              <a:t>tolerate a positive voltage spike equal to (VIL(max.) − VOL(max)); and still be a legal LOW </a:t>
            </a:r>
            <a:r>
              <a:rPr lang="en-US" sz="2400" dirty="0" smtClean="0"/>
              <a:t>input.</a:t>
            </a:r>
          </a:p>
          <a:p>
            <a:r>
              <a:rPr lang="en-US" sz="2400" dirty="0" smtClean="0"/>
              <a:t>The </a:t>
            </a:r>
            <a:r>
              <a:rPr lang="en-US" sz="2400" dirty="0"/>
              <a:t>HIGH output state can tolerate a negative voltage spike equal to (VOH(min.) – VIH (min.)) and still be a legal HIGH input</a:t>
            </a:r>
            <a:r>
              <a:rPr lang="en-US" sz="2400" dirty="0" smtClean="0"/>
              <a:t>.</a:t>
            </a:r>
          </a:p>
          <a:p>
            <a:r>
              <a:rPr lang="en-US" sz="2400" b="1" dirty="0">
                <a:solidFill>
                  <a:srgbClr val="C00000"/>
                </a:solidFill>
              </a:rPr>
              <a:t>(VIL(max.) − VOL(max.)) and (VOH(min.) − VIH (min.)) are respectively known as the </a:t>
            </a:r>
            <a:r>
              <a:rPr lang="en-US" sz="2400" b="1" dirty="0" err="1">
                <a:solidFill>
                  <a:srgbClr val="C00000"/>
                </a:solidFill>
              </a:rPr>
              <a:t>LOW-level</a:t>
            </a:r>
            <a:r>
              <a:rPr lang="en-US" sz="2400" b="1" dirty="0">
                <a:solidFill>
                  <a:srgbClr val="C00000"/>
                </a:solidFill>
              </a:rPr>
              <a:t> and </a:t>
            </a:r>
            <a:r>
              <a:rPr lang="en-US" sz="2400" b="1" dirty="0" err="1">
                <a:solidFill>
                  <a:srgbClr val="C00000"/>
                </a:solidFill>
              </a:rPr>
              <a:t>HIGH-level</a:t>
            </a:r>
            <a:r>
              <a:rPr lang="en-US" sz="2400" b="1" dirty="0">
                <a:solidFill>
                  <a:srgbClr val="C00000"/>
                </a:solidFill>
              </a:rPr>
              <a:t> noise margin.</a:t>
            </a:r>
          </a:p>
        </p:txBody>
      </p:sp>
    </p:spTree>
    <p:extLst>
      <p:ext uri="{BB962C8B-B14F-4D97-AF65-F5344CB8AC3E}">
        <p14:creationId xmlns:p14="http://schemas.microsoft.com/office/powerpoint/2010/main" val="3034542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 y="76200"/>
            <a:ext cx="8229600" cy="4525963"/>
          </a:xfrm>
        </p:spPr>
        <p:txBody>
          <a:bodyPr/>
          <a:lstStyle/>
          <a:p>
            <a:r>
              <a:rPr lang="en-US" dirty="0"/>
              <a:t>Noise-Margin measures how much external electrical noise a gate can withstand before producing an incorrect output. TTL will take anything below about 0.8 volt as a 0, and anything above about 2 volts as a high. </a:t>
            </a:r>
            <a:endParaRPr lang="en-US" dirty="0" smtClean="0"/>
          </a:p>
          <a:p>
            <a:r>
              <a:rPr lang="en-US" dirty="0"/>
              <a:t>LNM (Low noise margin): The largest noise amplitude that is guaranteed not to change the output voltage level when superimposed on the input voltage of the logic gate (when this voltage is in the LOW). </a:t>
            </a:r>
            <a:r>
              <a:rPr lang="en-US" dirty="0">
                <a:solidFill>
                  <a:srgbClr val="C00000"/>
                </a:solidFill>
              </a:rPr>
              <a:t>LNM=</a:t>
            </a:r>
            <a:r>
              <a:rPr lang="en-US" dirty="0" err="1">
                <a:solidFill>
                  <a:srgbClr val="C00000"/>
                </a:solidFill>
              </a:rPr>
              <a:t>VILmax-VOLmax</a:t>
            </a:r>
            <a:r>
              <a:rPr lang="en-US" dirty="0">
                <a:solidFill>
                  <a:srgbClr val="C00000"/>
                </a:solidFill>
              </a:rPr>
              <a:t> = 0.8V-0.4V = 0.4V </a:t>
            </a:r>
            <a:endParaRPr lang="en-US" dirty="0" smtClean="0">
              <a:solidFill>
                <a:srgbClr val="C00000"/>
              </a:solidFill>
            </a:endParaRP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51</a:t>
            </a:fld>
            <a:endParaRPr lang="en-US" altLang="en-US"/>
          </a:p>
        </p:txBody>
      </p:sp>
    </p:spTree>
    <p:extLst>
      <p:ext uri="{BB962C8B-B14F-4D97-AF65-F5344CB8AC3E}">
        <p14:creationId xmlns:p14="http://schemas.microsoft.com/office/powerpoint/2010/main" val="15911943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
            <a:ext cx="4876800" cy="4525963"/>
          </a:xfrm>
        </p:spPr>
        <p:txBody>
          <a:bodyPr/>
          <a:lstStyle/>
          <a:p>
            <a:r>
              <a:rPr lang="en-US" dirty="0"/>
              <a:t>HNM (High noise margin): The largest noise amplitude that is guaranteed not to change the output voltage level if superimposed on the input voltage of the logic gate (when this voltage is in the HIGH). </a:t>
            </a:r>
            <a:r>
              <a:rPr lang="en-US" dirty="0">
                <a:solidFill>
                  <a:srgbClr val="C00000"/>
                </a:solidFill>
              </a:rPr>
              <a:t>HNM=</a:t>
            </a:r>
            <a:r>
              <a:rPr lang="en-US" dirty="0" err="1">
                <a:solidFill>
                  <a:srgbClr val="C00000"/>
                </a:solidFill>
              </a:rPr>
              <a:t>VOHmin-VIHmin</a:t>
            </a:r>
            <a:r>
              <a:rPr lang="en-US" dirty="0">
                <a:solidFill>
                  <a:srgbClr val="C00000"/>
                </a:solidFill>
              </a:rPr>
              <a:t> = 2.4-2.0 = 0.4V</a:t>
            </a:r>
          </a:p>
          <a:p>
            <a:endParaRPr lang="en-US" dirty="0"/>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52</a:t>
            </a:fld>
            <a:endParaRPr lang="en-US" altLang="en-US"/>
          </a:p>
        </p:txBody>
      </p:sp>
      <p:pic>
        <p:nvPicPr>
          <p:cNvPr id="7" name="Picture 6"/>
          <p:cNvPicPr>
            <a:picLocks noChangeAspect="1"/>
          </p:cNvPicPr>
          <p:nvPr/>
        </p:nvPicPr>
        <p:blipFill>
          <a:blip r:embed="rId2"/>
          <a:stretch>
            <a:fillRect/>
          </a:stretch>
        </p:blipFill>
        <p:spPr>
          <a:xfrm>
            <a:off x="4907280" y="197803"/>
            <a:ext cx="4083070" cy="4343400"/>
          </a:xfrm>
          <a:prstGeom prst="rect">
            <a:avLst/>
          </a:prstGeom>
        </p:spPr>
      </p:pic>
    </p:spTree>
    <p:extLst>
      <p:ext uri="{BB962C8B-B14F-4D97-AF65-F5344CB8AC3E}">
        <p14:creationId xmlns:p14="http://schemas.microsoft.com/office/powerpoint/2010/main" val="1213860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85800" y="685800"/>
            <a:ext cx="8386364" cy="3276600"/>
          </a:xfrm>
          <a:prstGeom prst="rect">
            <a:avLst/>
          </a:prstGeom>
        </p:spPr>
      </p:pic>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53</a:t>
            </a:fld>
            <a:endParaRPr lang="en-US" altLang="en-US"/>
          </a:p>
        </p:txBody>
      </p:sp>
    </p:spTree>
    <p:extLst>
      <p:ext uri="{BB962C8B-B14F-4D97-AF65-F5344CB8AC3E}">
        <p14:creationId xmlns:p14="http://schemas.microsoft.com/office/powerpoint/2010/main" val="1547394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54</a:t>
            </a:fld>
            <a:endParaRPr lang="en-US" altLang="en-US"/>
          </a:p>
        </p:txBody>
      </p:sp>
      <p:pic>
        <p:nvPicPr>
          <p:cNvPr id="9" name="Content Placeholder 8"/>
          <p:cNvPicPr>
            <a:picLocks noGrp="1" noChangeAspect="1"/>
          </p:cNvPicPr>
          <p:nvPr>
            <p:ph idx="1"/>
          </p:nvPr>
        </p:nvPicPr>
        <p:blipFill>
          <a:blip r:embed="rId2"/>
          <a:stretch>
            <a:fillRect/>
          </a:stretch>
        </p:blipFill>
        <p:spPr>
          <a:xfrm>
            <a:off x="-146705" y="-90805"/>
            <a:ext cx="9437410" cy="6781800"/>
          </a:xfrm>
          <a:prstGeom prst="rect">
            <a:avLst/>
          </a:prstGeom>
        </p:spPr>
      </p:pic>
      <p:sp>
        <p:nvSpPr>
          <p:cNvPr id="10" name="TextBox 9"/>
          <p:cNvSpPr txBox="1"/>
          <p:nvPr/>
        </p:nvSpPr>
        <p:spPr>
          <a:xfrm>
            <a:off x="4490823" y="5105400"/>
            <a:ext cx="3057953" cy="369332"/>
          </a:xfrm>
          <a:prstGeom prst="rect">
            <a:avLst/>
          </a:prstGeom>
          <a:noFill/>
        </p:spPr>
        <p:txBody>
          <a:bodyPr wrap="none" rtlCol="0">
            <a:spAutoFit/>
          </a:bodyPr>
          <a:lstStyle/>
          <a:p>
            <a:r>
              <a:rPr lang="en-US" dirty="0" smtClean="0"/>
              <a:t>Advanced Low power Schottky</a:t>
            </a:r>
            <a:endParaRPr lang="en-US" dirty="0"/>
          </a:p>
        </p:txBody>
      </p:sp>
      <p:sp>
        <p:nvSpPr>
          <p:cNvPr id="12" name="Rounded Rectangle 11"/>
          <p:cNvSpPr/>
          <p:nvPr/>
        </p:nvSpPr>
        <p:spPr>
          <a:xfrm>
            <a:off x="8153400" y="6019800"/>
            <a:ext cx="1219200" cy="519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74F-Fast TTL</a:t>
            </a:r>
            <a:endParaRPr lang="en-US" dirty="0"/>
          </a:p>
        </p:txBody>
      </p:sp>
    </p:spTree>
    <p:extLst>
      <p:ext uri="{BB962C8B-B14F-4D97-AF65-F5344CB8AC3E}">
        <p14:creationId xmlns:p14="http://schemas.microsoft.com/office/powerpoint/2010/main" val="36717934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Comparision</a:t>
            </a:r>
            <a:r>
              <a:rPr lang="en-US" dirty="0" smtClean="0"/>
              <a:t> of TTL logic families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55</a:t>
            </a:fld>
            <a:endParaRPr lang="en-US" altLang="en-US"/>
          </a:p>
        </p:txBody>
      </p:sp>
    </p:spTree>
    <p:extLst>
      <p:ext uri="{BB962C8B-B14F-4D97-AF65-F5344CB8AC3E}">
        <p14:creationId xmlns:p14="http://schemas.microsoft.com/office/powerpoint/2010/main" val="1649958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441960"/>
          </a:xfrm>
        </p:spPr>
        <p:txBody>
          <a:bodyPr/>
          <a:lstStyle/>
          <a:p>
            <a:r>
              <a:rPr lang="en-US" dirty="0" err="1" smtClean="0"/>
              <a:t>Comparsion</a:t>
            </a:r>
            <a:r>
              <a:rPr lang="en-US" dirty="0" smtClean="0"/>
              <a:t> of TTL and CMOS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60325338"/>
              </p:ext>
            </p:extLst>
          </p:nvPr>
        </p:nvGraphicFramePr>
        <p:xfrm>
          <a:off x="228600" y="609600"/>
          <a:ext cx="8915400" cy="6896768"/>
        </p:xfrm>
        <a:graphic>
          <a:graphicData uri="http://schemas.openxmlformats.org/drawingml/2006/table">
            <a:tbl>
              <a:tblPr/>
              <a:tblGrid>
                <a:gridCol w="2971800"/>
                <a:gridCol w="2971800"/>
                <a:gridCol w="2971800"/>
              </a:tblGrid>
              <a:tr h="353295">
                <a:tc>
                  <a:txBody>
                    <a:bodyPr/>
                    <a:lstStyle/>
                    <a:p>
                      <a:pPr algn="l" fontAlgn="t"/>
                      <a:r>
                        <a:rPr lang="en-US" sz="2400" b="1" dirty="0">
                          <a:solidFill>
                            <a:srgbClr val="C00000"/>
                          </a:solidFill>
                          <a:effectLst/>
                        </a:rPr>
                        <a:t>Parameter</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b="1" dirty="0">
                          <a:solidFill>
                            <a:srgbClr val="C00000"/>
                          </a:solidFill>
                          <a:effectLst/>
                        </a:rPr>
                        <a:t>TTL</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b="1" dirty="0">
                          <a:solidFill>
                            <a:srgbClr val="C00000"/>
                          </a:solidFill>
                          <a:effectLst/>
                        </a:rPr>
                        <a:t>CMOS</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3295">
                <a:tc>
                  <a:txBody>
                    <a:bodyPr/>
                    <a:lstStyle/>
                    <a:p>
                      <a:pPr algn="l" fontAlgn="t"/>
                      <a:r>
                        <a:rPr lang="en-US" sz="2400">
                          <a:effectLst/>
                        </a:rPr>
                        <a:t>Basic gate</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NAND</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INVERTER</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1353">
                <a:tc>
                  <a:txBody>
                    <a:bodyPr/>
                    <a:lstStyle/>
                    <a:p>
                      <a:pPr algn="l" fontAlgn="t"/>
                      <a:r>
                        <a:rPr lang="en-US" sz="2400" dirty="0">
                          <a:effectLst/>
                        </a:rPr>
                        <a:t>Circuit</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Transistor-Transistor</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effectLst/>
                        </a:rPr>
                        <a:t>Complementary MOS</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3295">
                <a:tc>
                  <a:txBody>
                    <a:bodyPr/>
                    <a:lstStyle/>
                    <a:p>
                      <a:pPr algn="l" fontAlgn="t"/>
                      <a:r>
                        <a:rPr lang="en-US" sz="2400">
                          <a:effectLst/>
                        </a:rPr>
                        <a:t>Speed of operation</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More</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Less</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1353">
                <a:tc>
                  <a:txBody>
                    <a:bodyPr/>
                    <a:lstStyle/>
                    <a:p>
                      <a:pPr algn="l" fontAlgn="t"/>
                      <a:r>
                        <a:rPr lang="en-US" sz="2400">
                          <a:effectLst/>
                        </a:rPr>
                        <a:t>Propagation delay per gate</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4 - 12 ns</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50 ns</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1353">
                <a:tc>
                  <a:txBody>
                    <a:bodyPr/>
                    <a:lstStyle/>
                    <a:p>
                      <a:pPr algn="l" fontAlgn="t"/>
                      <a:r>
                        <a:rPr lang="en-US" sz="2400">
                          <a:effectLst/>
                        </a:rPr>
                        <a:t>Nominal supply voltage</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5 V</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3 to 15 V</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1353">
                <a:tc>
                  <a:txBody>
                    <a:bodyPr/>
                    <a:lstStyle/>
                    <a:p>
                      <a:pPr algn="l" fontAlgn="t"/>
                      <a:r>
                        <a:rPr lang="en-US" sz="2400">
                          <a:effectLst/>
                        </a:rPr>
                        <a:t>Wired collector capability</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With passive pull up</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With tristate output</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3295">
                <a:tc>
                  <a:txBody>
                    <a:bodyPr/>
                    <a:lstStyle/>
                    <a:p>
                      <a:pPr algn="l" fontAlgn="t"/>
                      <a:r>
                        <a:rPr lang="en-US" sz="2400">
                          <a:effectLst/>
                        </a:rPr>
                        <a:t>Fan-out</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10</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50</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1353">
                <a:tc>
                  <a:txBody>
                    <a:bodyPr/>
                    <a:lstStyle/>
                    <a:p>
                      <a:pPr algn="l" fontAlgn="t"/>
                      <a:r>
                        <a:rPr lang="en-US" sz="2400">
                          <a:effectLst/>
                        </a:rPr>
                        <a:t>Noise immunity</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Good</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Very good to excellent</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09410">
                <a:tc>
                  <a:txBody>
                    <a:bodyPr/>
                    <a:lstStyle/>
                    <a:p>
                      <a:pPr algn="l" fontAlgn="t"/>
                      <a:r>
                        <a:rPr lang="en-US" sz="2400">
                          <a:effectLst/>
                        </a:rPr>
                        <a:t>Compatibility with other families</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With DTL</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No, but compatible with TTL for 5 V supply</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3295">
                <a:tc>
                  <a:txBody>
                    <a:bodyPr/>
                    <a:lstStyle/>
                    <a:p>
                      <a:pPr algn="l" fontAlgn="t"/>
                      <a:r>
                        <a:rPr lang="en-US" sz="2400">
                          <a:effectLst/>
                        </a:rPr>
                        <a:t>Available functions</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Very high</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effectLst/>
                        </a:rPr>
                        <a:t>High</a:t>
                      </a:r>
                    </a:p>
                  </a:txBody>
                  <a:tcPr marL="54399" marR="54399" marT="54399" marB="543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56</a:t>
            </a:fld>
            <a:endParaRPr lang="en-US" altLang="en-US"/>
          </a:p>
        </p:txBody>
      </p:sp>
    </p:spTree>
    <p:extLst>
      <p:ext uri="{BB962C8B-B14F-4D97-AF65-F5344CB8AC3E}">
        <p14:creationId xmlns:p14="http://schemas.microsoft.com/office/powerpoint/2010/main" val="7776816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1527395"/>
              </p:ext>
            </p:extLst>
          </p:nvPr>
        </p:nvGraphicFramePr>
        <p:xfrm>
          <a:off x="457200" y="1600200"/>
          <a:ext cx="8229600" cy="2458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Parameter</a:t>
                      </a:r>
                      <a:endParaRPr lang="en-US" dirty="0"/>
                    </a:p>
                  </a:txBody>
                  <a:tcPr/>
                </a:tc>
                <a:tc>
                  <a:txBody>
                    <a:bodyPr/>
                    <a:lstStyle/>
                    <a:p>
                      <a:r>
                        <a:rPr lang="en-US" dirty="0" smtClean="0"/>
                        <a:t>TTL</a:t>
                      </a:r>
                      <a:endParaRPr lang="en-US" dirty="0"/>
                    </a:p>
                  </a:txBody>
                  <a:tcPr/>
                </a:tc>
                <a:tc>
                  <a:txBody>
                    <a:bodyPr/>
                    <a:lstStyle/>
                    <a:p>
                      <a:r>
                        <a:rPr lang="en-US" dirty="0" smtClean="0"/>
                        <a:t>CMOS</a:t>
                      </a:r>
                      <a:endParaRPr lang="en-US" dirty="0"/>
                    </a:p>
                  </a:txBody>
                  <a:tcPr/>
                </a:tc>
              </a:tr>
              <a:tr h="370840">
                <a:tc>
                  <a:txBody>
                    <a:bodyPr/>
                    <a:lstStyle/>
                    <a:p>
                      <a:r>
                        <a:rPr lang="en-US" dirty="0" smtClean="0"/>
                        <a:t>Power Consumption</a:t>
                      </a:r>
                      <a:endParaRPr lang="en-US" dirty="0"/>
                    </a:p>
                  </a:txBody>
                  <a:tcPr/>
                </a:tc>
                <a:tc>
                  <a:txBody>
                    <a:bodyPr/>
                    <a:lstStyle/>
                    <a:p>
                      <a:pPr algn="l" fontAlgn="t"/>
                      <a:r>
                        <a:rPr lang="en-US" dirty="0">
                          <a:effectLst/>
                        </a:rPr>
                        <a:t>A single gate on a TTL chip can consume around 10mW of power.</a:t>
                      </a:r>
                    </a:p>
                  </a:txBody>
                  <a:tcPr marL="76200" marR="76200" marT="76200" marB="76200"/>
                </a:tc>
                <a:tc>
                  <a:txBody>
                    <a:bodyPr/>
                    <a:lstStyle/>
                    <a:p>
                      <a:pPr algn="l" fontAlgn="t"/>
                      <a:r>
                        <a:rPr lang="en-US" dirty="0">
                          <a:effectLst/>
                        </a:rPr>
                        <a:t>An equivalent single gate in a CMOS chip can consume around 10nW.</a:t>
                      </a:r>
                    </a:p>
                  </a:txBody>
                  <a:tcPr marL="76200" marR="76200" marT="76200" marB="76200"/>
                </a:tc>
              </a:tr>
              <a:tr h="370840">
                <a:tc>
                  <a:txBody>
                    <a:bodyPr/>
                    <a:lstStyle/>
                    <a:p>
                      <a:endParaRPr lang="en-US"/>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57</a:t>
            </a:fld>
            <a:endParaRPr lang="en-US" altLang="en-US"/>
          </a:p>
        </p:txBody>
      </p:sp>
    </p:spTree>
    <p:extLst>
      <p:ext uri="{BB962C8B-B14F-4D97-AF65-F5344CB8AC3E}">
        <p14:creationId xmlns:p14="http://schemas.microsoft.com/office/powerpoint/2010/main" val="10680123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Logic </a:t>
            </a:r>
            <a:r>
              <a:rPr lang="en-US" dirty="0"/>
              <a:t>Gates using CMOS</a:t>
            </a:r>
          </a:p>
        </p:txBody>
      </p:sp>
      <p:sp>
        <p:nvSpPr>
          <p:cNvPr id="3" name="Content Placeholder 2"/>
          <p:cNvSpPr>
            <a:spLocks noGrp="1"/>
          </p:cNvSpPr>
          <p:nvPr>
            <p:ph idx="1"/>
          </p:nvPr>
        </p:nvSpPr>
        <p:spPr/>
        <p:txBody>
          <a:bodyPr/>
          <a:lstStyle/>
          <a:p>
            <a:r>
              <a:rPr lang="en-US" dirty="0" smtClean="0"/>
              <a:t>Refer the write-up</a:t>
            </a:r>
            <a:endParaRPr lang="en-US" dirty="0"/>
          </a:p>
        </p:txBody>
      </p:sp>
      <p:sp>
        <p:nvSpPr>
          <p:cNvPr id="4" name="Date Placeholder 3"/>
          <p:cNvSpPr>
            <a:spLocks noGrp="1"/>
          </p:cNvSpPr>
          <p:nvPr>
            <p:ph type="dt" sz="half" idx="10"/>
          </p:nvPr>
        </p:nvSpPr>
        <p:spPr/>
        <p:txBody>
          <a:bodyPr/>
          <a:lstStyle/>
          <a:p>
            <a:pPr>
              <a:defRPr/>
            </a:pPr>
            <a:fld id="{566BFEEA-86E2-4C1D-9916-1CB660C0D3A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58</a:t>
            </a:fld>
            <a:endParaRPr lang="en-US" altLang="en-US"/>
          </a:p>
        </p:txBody>
      </p:sp>
    </p:spTree>
    <p:extLst>
      <p:ext uri="{BB962C8B-B14F-4D97-AF65-F5344CB8AC3E}">
        <p14:creationId xmlns:p14="http://schemas.microsoft.com/office/powerpoint/2010/main" val="41279127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229600" cy="1143000"/>
          </a:xfrm>
        </p:spPr>
        <p:txBody>
          <a:bodyPr/>
          <a:lstStyle/>
          <a:p>
            <a:r>
              <a:rPr lang="en-US" dirty="0" smtClean="0"/>
              <a:t>Interfacing of logic families</a:t>
            </a:r>
            <a:br>
              <a:rPr lang="en-US" dirty="0" smtClean="0"/>
            </a:br>
            <a:r>
              <a:rPr lang="en-US" dirty="0" smtClean="0"/>
              <a:t>TTL to CMOS</a:t>
            </a:r>
            <a:endParaRPr lang="en-US" dirty="0"/>
          </a:p>
        </p:txBody>
      </p:sp>
      <p:sp>
        <p:nvSpPr>
          <p:cNvPr id="3" name="Content Placeholder 2"/>
          <p:cNvSpPr>
            <a:spLocks noGrp="1"/>
          </p:cNvSpPr>
          <p:nvPr>
            <p:ph idx="1"/>
          </p:nvPr>
        </p:nvSpPr>
        <p:spPr>
          <a:xfrm>
            <a:off x="30480" y="1371600"/>
            <a:ext cx="9144000" cy="4525963"/>
          </a:xfrm>
        </p:spPr>
        <p:txBody>
          <a:bodyPr/>
          <a:lstStyle/>
          <a:p>
            <a:r>
              <a:rPr lang="en-US" dirty="0"/>
              <a:t>Figure-1 depicts </a:t>
            </a:r>
            <a:r>
              <a:rPr lang="en-US" b="1" dirty="0"/>
              <a:t>TTL to CMOS interfacing</a:t>
            </a:r>
            <a:r>
              <a:rPr lang="en-US" dirty="0"/>
              <a:t> and </a:t>
            </a:r>
            <a:r>
              <a:rPr lang="en-US" b="1" dirty="0"/>
              <a:t>CMOS to TTL</a:t>
            </a:r>
            <a:r>
              <a:rPr lang="en-US" dirty="0"/>
              <a:t> interfacing circuits. When 5V supply is given to TTL and CMOS ICs, logic levels of TTL and CMOS are different. One TTL IC can drive any number of CMOS ICs. However, </a:t>
            </a:r>
            <a:r>
              <a:rPr lang="en-US" dirty="0">
                <a:solidFill>
                  <a:srgbClr val="C00000"/>
                </a:solidFill>
              </a:rPr>
              <a:t>TTL output in 'high state' yields 2.4 Volt which is lower than the minimum voltage required by CMOS IC (which is 3.5V) .</a:t>
            </a:r>
            <a:r>
              <a:rPr lang="en-US" dirty="0"/>
              <a:t> For TTL to CMOS interfacing, standard pull up resistor is connected which solves the interfacing problem as mentioned. This is shown in figure-1(a).</a:t>
            </a:r>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59</a:t>
            </a:fld>
            <a:endParaRPr lang="en-US" altLang="en-US"/>
          </a:p>
        </p:txBody>
      </p:sp>
    </p:spTree>
    <p:extLst>
      <p:ext uri="{BB962C8B-B14F-4D97-AF65-F5344CB8AC3E}">
        <p14:creationId xmlns:p14="http://schemas.microsoft.com/office/powerpoint/2010/main" val="58832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logic families</a:t>
            </a:r>
            <a:endParaRPr lang="en-US" dirty="0"/>
          </a:p>
        </p:txBody>
      </p:sp>
      <p:sp>
        <p:nvSpPr>
          <p:cNvPr id="3" name="Content Placeholder 2"/>
          <p:cNvSpPr>
            <a:spLocks noGrp="1"/>
          </p:cNvSpPr>
          <p:nvPr>
            <p:ph idx="1"/>
          </p:nvPr>
        </p:nvSpPr>
        <p:spPr/>
        <p:txBody>
          <a:bodyPr/>
          <a:lstStyle/>
          <a:p>
            <a:r>
              <a:rPr lang="en-US" dirty="0" smtClean="0"/>
              <a:t>The group of ICs </a:t>
            </a:r>
            <a:r>
              <a:rPr lang="en-US" dirty="0"/>
              <a:t>are fabricated using a specific circuit configuration which is referred to as a Logic family. The circuit design of the basic gate of each logic family is the same</a:t>
            </a:r>
            <a:r>
              <a:rPr lang="en-US" dirty="0" smtClean="0"/>
              <a:t>.</a:t>
            </a:r>
          </a:p>
          <a:p>
            <a:r>
              <a:rPr lang="en-US" dirty="0"/>
              <a:t>The logic family is designed by considering the basic electronic components such as resistors, diodes, transistors, and MOSFET; or combinations of any of these components</a:t>
            </a:r>
          </a:p>
        </p:txBody>
      </p:sp>
      <p:sp>
        <p:nvSpPr>
          <p:cNvPr id="4" name="Date Placeholder 3"/>
          <p:cNvSpPr>
            <a:spLocks noGrp="1"/>
          </p:cNvSpPr>
          <p:nvPr>
            <p:ph type="dt" sz="half" idx="10"/>
          </p:nvPr>
        </p:nvSpPr>
        <p:spPr/>
        <p:txBody>
          <a:bodyPr/>
          <a:lstStyle/>
          <a:p>
            <a:pPr>
              <a:defRPr/>
            </a:pPr>
            <a:fld id="{0B7EE31D-A4A9-4163-B8D6-296D64DAB0E4}"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6</a:t>
            </a:fld>
            <a:endParaRPr lang="en-US" altLang="en-US"/>
          </a:p>
        </p:txBody>
      </p:sp>
    </p:spTree>
    <p:extLst>
      <p:ext uri="{BB962C8B-B14F-4D97-AF65-F5344CB8AC3E}">
        <p14:creationId xmlns:p14="http://schemas.microsoft.com/office/powerpoint/2010/main" val="15887508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TTL to CMOS Interfacing</a:t>
            </a:r>
            <a:endParaRPr lang="en-US" dirty="0"/>
          </a:p>
        </p:txBody>
      </p:sp>
      <p:pic>
        <p:nvPicPr>
          <p:cNvPr id="7" name="Content Placeholder 6"/>
          <p:cNvPicPr>
            <a:picLocks noGrp="1" noChangeAspect="1"/>
          </p:cNvPicPr>
          <p:nvPr>
            <p:ph idx="1"/>
          </p:nvPr>
        </p:nvPicPr>
        <p:blipFill>
          <a:blip r:embed="rId2"/>
          <a:stretch>
            <a:fillRect/>
          </a:stretch>
        </p:blipFill>
        <p:spPr>
          <a:xfrm>
            <a:off x="1788798" y="1905000"/>
            <a:ext cx="5956750" cy="4190999"/>
          </a:xfrm>
          <a:prstGeom prst="rect">
            <a:avLst/>
          </a:prstGeom>
        </p:spPr>
      </p:pic>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60</a:t>
            </a:fld>
            <a:endParaRPr lang="en-US" altLang="en-US"/>
          </a:p>
        </p:txBody>
      </p:sp>
    </p:spTree>
    <p:extLst>
      <p:ext uri="{BB962C8B-B14F-4D97-AF65-F5344CB8AC3E}">
        <p14:creationId xmlns:p14="http://schemas.microsoft.com/office/powerpoint/2010/main" val="3236814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CMOS IC can easily drive any low power </a:t>
            </a:r>
            <a:r>
              <a:rPr lang="en-US" dirty="0" err="1"/>
              <a:t>schottky</a:t>
            </a:r>
            <a:r>
              <a:rPr lang="en-US" dirty="0"/>
              <a:t> TTL IC directly. But to interface standard TTL IC, buffer is provided in between CMOS and TTL ICs. This is shown in figure-1(b</a:t>
            </a:r>
            <a:r>
              <a:rPr lang="en-US" dirty="0" smtClean="0"/>
              <a:t>).</a:t>
            </a:r>
          </a:p>
          <a:p>
            <a:r>
              <a:rPr lang="en-US" dirty="0" smtClean="0"/>
              <a:t>The CMOS output can supply enough voltage and current to satisfy the TTL input requirements in the HIGH state, but TTL input current requirements at LOW state </a:t>
            </a:r>
            <a:r>
              <a:rPr lang="en-US" dirty="0" err="1" smtClean="0"/>
              <a:t>can not</a:t>
            </a:r>
            <a:r>
              <a:rPr lang="en-US" dirty="0" smtClean="0"/>
              <a:t> be  met directly</a:t>
            </a:r>
            <a:endParaRPr lang="en-US" dirty="0"/>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61</a:t>
            </a:fld>
            <a:endParaRPr lang="en-US" altLang="en-US"/>
          </a:p>
        </p:txBody>
      </p:sp>
      <p:sp>
        <p:nvSpPr>
          <p:cNvPr id="7" name="Title 1"/>
          <p:cNvSpPr>
            <a:spLocks noGrp="1"/>
          </p:cNvSpPr>
          <p:nvPr>
            <p:ph type="title"/>
          </p:nvPr>
        </p:nvSpPr>
        <p:spPr/>
        <p:txBody>
          <a:bodyPr/>
          <a:lstStyle/>
          <a:p>
            <a:r>
              <a:rPr lang="en-US" dirty="0" smtClean="0"/>
              <a:t>Interfacing of logic families</a:t>
            </a:r>
            <a:br>
              <a:rPr lang="en-US" dirty="0" smtClean="0"/>
            </a:br>
            <a:r>
              <a:rPr lang="en-US" dirty="0" smtClean="0"/>
              <a:t>CMOS to TTL </a:t>
            </a:r>
            <a:endParaRPr lang="en-US" dirty="0"/>
          </a:p>
        </p:txBody>
      </p:sp>
    </p:spTree>
    <p:extLst>
      <p:ext uri="{BB962C8B-B14F-4D97-AF65-F5344CB8AC3E}">
        <p14:creationId xmlns:p14="http://schemas.microsoft.com/office/powerpoint/2010/main" val="3762925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Therefore, an interface circuit with a low input current requirement and a sufficiently high output current rating is required. A COS buffer serves this purpose.</a:t>
            </a:r>
            <a:endParaRPr lang="en-US" dirty="0"/>
          </a:p>
        </p:txBody>
      </p:sp>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62</a:t>
            </a:fld>
            <a:endParaRPr lang="en-US" altLang="en-US"/>
          </a:p>
        </p:txBody>
      </p:sp>
    </p:spTree>
    <p:extLst>
      <p:ext uri="{BB962C8B-B14F-4D97-AF65-F5344CB8AC3E}">
        <p14:creationId xmlns:p14="http://schemas.microsoft.com/office/powerpoint/2010/main" val="2885621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2286000" y="2261427"/>
            <a:ext cx="5255141" cy="3682173"/>
          </a:xfrm>
          <a:prstGeom prst="rect">
            <a:avLst/>
          </a:prstGeom>
        </p:spPr>
      </p:pic>
      <p:sp>
        <p:nvSpPr>
          <p:cNvPr id="4" name="Date Placeholder 3"/>
          <p:cNvSpPr>
            <a:spLocks noGrp="1"/>
          </p:cNvSpPr>
          <p:nvPr>
            <p:ph type="dt" sz="half" idx="10"/>
          </p:nvPr>
        </p:nvSpPr>
        <p:spPr/>
        <p:txBody>
          <a:bodyPr/>
          <a:lstStyle/>
          <a:p>
            <a:pPr>
              <a:defRPr/>
            </a:pPr>
            <a:fld id="{31126314-EFD2-4E1D-B31A-DF733DF16C20}"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63</a:t>
            </a:fld>
            <a:endParaRPr lang="en-US" altLang="en-US"/>
          </a:p>
        </p:txBody>
      </p:sp>
    </p:spTree>
    <p:extLst>
      <p:ext uri="{BB962C8B-B14F-4D97-AF65-F5344CB8AC3E}">
        <p14:creationId xmlns:p14="http://schemas.microsoft.com/office/powerpoint/2010/main" val="24155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
            <a:ext cx="8229600" cy="1143000"/>
          </a:xfrm>
        </p:spPr>
        <p:txBody>
          <a:bodyPr/>
          <a:lstStyle/>
          <a:p>
            <a:r>
              <a:rPr lang="en-US" sz="3200" dirty="0"/>
              <a:t>Table 1. Logic families and the components used for construction of logic </a:t>
            </a:r>
            <a:r>
              <a:rPr lang="en-US" sz="3200" dirty="0" smtClean="0"/>
              <a:t>family</a:t>
            </a:r>
            <a:endParaRPr lang="en-US"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48699194"/>
              </p:ext>
            </p:extLst>
          </p:nvPr>
        </p:nvGraphicFramePr>
        <p:xfrm>
          <a:off x="76200" y="1096963"/>
          <a:ext cx="9067800" cy="5481691"/>
        </p:xfrm>
        <a:graphic>
          <a:graphicData uri="http://schemas.openxmlformats.org/drawingml/2006/table">
            <a:tbl>
              <a:tblPr firstRow="1" bandRow="1">
                <a:tableStyleId>{5C22544A-7EE6-4342-B048-85BDC9FD1C3A}</a:tableStyleId>
              </a:tblPr>
              <a:tblGrid>
                <a:gridCol w="4785783"/>
                <a:gridCol w="4282017"/>
              </a:tblGrid>
              <a:tr h="417458">
                <a:tc>
                  <a:txBody>
                    <a:bodyPr/>
                    <a:lstStyle/>
                    <a:p>
                      <a:r>
                        <a:rPr lang="en-US" sz="2400" dirty="0" smtClean="0"/>
                        <a:t>Name of logic family </a:t>
                      </a:r>
                      <a:endParaRPr lang="en-US" sz="2400" dirty="0"/>
                    </a:p>
                  </a:txBody>
                  <a:tcPr/>
                </a:tc>
                <a:tc>
                  <a:txBody>
                    <a:bodyPr/>
                    <a:lstStyle/>
                    <a:p>
                      <a:r>
                        <a:rPr lang="en-US" sz="2400" dirty="0" smtClean="0"/>
                        <a:t>Components used </a:t>
                      </a:r>
                      <a:endParaRPr lang="en-US" sz="2400" dirty="0"/>
                    </a:p>
                  </a:txBody>
                  <a:tcPr/>
                </a:tc>
              </a:tr>
              <a:tr h="493658">
                <a:tc>
                  <a:txBody>
                    <a:bodyPr/>
                    <a:lstStyle/>
                    <a:p>
                      <a:r>
                        <a:rPr lang="en-US" sz="2400" dirty="0" smtClean="0"/>
                        <a:t>DL(Diode Logic)</a:t>
                      </a:r>
                      <a:endParaRPr lang="en-US" sz="2400" dirty="0"/>
                    </a:p>
                  </a:txBody>
                  <a:tcPr/>
                </a:tc>
                <a:tc>
                  <a:txBody>
                    <a:bodyPr/>
                    <a:lstStyle/>
                    <a:p>
                      <a:r>
                        <a:rPr lang="en-US" sz="2400" dirty="0" smtClean="0"/>
                        <a:t>Diodes</a:t>
                      </a:r>
                      <a:endParaRPr lang="en-US" sz="2400" dirty="0"/>
                    </a:p>
                  </a:txBody>
                  <a:tcPr/>
                </a:tc>
              </a:tr>
              <a:tr h="493658">
                <a:tc>
                  <a:txBody>
                    <a:bodyPr/>
                    <a:lstStyle/>
                    <a:p>
                      <a:r>
                        <a:rPr lang="en-US" sz="2400" dirty="0" smtClean="0"/>
                        <a:t>RTL(Resistor Transistor Logic) </a:t>
                      </a:r>
                      <a:endParaRPr lang="en-US" sz="2400" dirty="0"/>
                    </a:p>
                  </a:txBody>
                  <a:tcPr/>
                </a:tc>
                <a:tc>
                  <a:txBody>
                    <a:bodyPr/>
                    <a:lstStyle/>
                    <a:p>
                      <a:r>
                        <a:rPr lang="en-US" sz="2400" dirty="0" smtClean="0"/>
                        <a:t>Resistors and transistors </a:t>
                      </a:r>
                      <a:endParaRPr lang="en-US" sz="2400" dirty="0"/>
                    </a:p>
                  </a:txBody>
                  <a:tcPr/>
                </a:tc>
              </a:tr>
              <a:tr h="493658">
                <a:tc>
                  <a:txBody>
                    <a:bodyPr/>
                    <a:lstStyle/>
                    <a:p>
                      <a:r>
                        <a:rPr lang="en-US" sz="2400" dirty="0" smtClean="0"/>
                        <a:t>DTL(Diode Transistor Logic)</a:t>
                      </a:r>
                      <a:endParaRPr lang="en-US" sz="2400" dirty="0"/>
                    </a:p>
                  </a:txBody>
                  <a:tcPr/>
                </a:tc>
                <a:tc>
                  <a:txBody>
                    <a:bodyPr/>
                    <a:lstStyle/>
                    <a:p>
                      <a:r>
                        <a:rPr lang="en-US" sz="2400" dirty="0" smtClean="0"/>
                        <a:t>Diodes, transistors and resistors </a:t>
                      </a:r>
                      <a:endParaRPr lang="en-US" sz="2400" dirty="0"/>
                    </a:p>
                  </a:txBody>
                  <a:tcPr/>
                </a:tc>
              </a:tr>
              <a:tr h="493658">
                <a:tc>
                  <a:txBody>
                    <a:bodyPr/>
                    <a:lstStyle/>
                    <a:p>
                      <a:r>
                        <a:rPr lang="en-US" sz="2400" dirty="0" smtClean="0"/>
                        <a:t>TTL(Transistor </a:t>
                      </a:r>
                      <a:r>
                        <a:rPr lang="en-US" sz="2400" dirty="0" err="1" smtClean="0"/>
                        <a:t>Transistor</a:t>
                      </a:r>
                      <a:r>
                        <a:rPr lang="en-US" sz="2400" dirty="0" smtClean="0"/>
                        <a:t> Logic) </a:t>
                      </a:r>
                      <a:endParaRPr lang="en-US" sz="2400" dirty="0"/>
                    </a:p>
                  </a:txBody>
                  <a:tcPr/>
                </a:tc>
                <a:tc>
                  <a:txBody>
                    <a:bodyPr/>
                    <a:lstStyle/>
                    <a:p>
                      <a:r>
                        <a:rPr lang="en-US" sz="2400" dirty="0" smtClean="0"/>
                        <a:t>Transistors and resistors </a:t>
                      </a:r>
                      <a:endParaRPr lang="en-US" sz="2400" dirty="0"/>
                    </a:p>
                  </a:txBody>
                  <a:tcPr/>
                </a:tc>
              </a:tr>
              <a:tr h="493658">
                <a:tc>
                  <a:txBody>
                    <a:bodyPr/>
                    <a:lstStyle/>
                    <a:p>
                      <a:r>
                        <a:rPr lang="en-US" sz="2400" dirty="0" smtClean="0"/>
                        <a:t>ECL(Emitter Coupled Logic) </a:t>
                      </a:r>
                      <a:endParaRPr lang="en-US" sz="2400" dirty="0"/>
                    </a:p>
                  </a:txBody>
                  <a:tcPr/>
                </a:tc>
                <a:tc>
                  <a:txBody>
                    <a:bodyPr/>
                    <a:lstStyle/>
                    <a:p>
                      <a:r>
                        <a:rPr lang="en-US" sz="2400" dirty="0" smtClean="0"/>
                        <a:t>Transistors and diodes </a:t>
                      </a:r>
                      <a:endParaRPr lang="en-US" sz="2400" dirty="0"/>
                    </a:p>
                  </a:txBody>
                  <a:tcPr/>
                </a:tc>
              </a:tr>
              <a:tr h="852067">
                <a:tc>
                  <a:txBody>
                    <a:bodyPr/>
                    <a:lstStyle/>
                    <a:p>
                      <a:r>
                        <a:rPr lang="en-US" sz="2400" dirty="0" smtClean="0"/>
                        <a:t>PMOS(P channel Metal Oxide Semiconductor Logic)</a:t>
                      </a:r>
                      <a:endParaRPr lang="en-US" sz="2400" dirty="0"/>
                    </a:p>
                  </a:txBody>
                  <a:tcPr/>
                </a:tc>
                <a:tc>
                  <a:txBody>
                    <a:bodyPr/>
                    <a:lstStyle/>
                    <a:p>
                      <a:r>
                        <a:rPr lang="en-US" sz="2400" dirty="0" smtClean="0"/>
                        <a:t>P- MOSFETs </a:t>
                      </a:r>
                      <a:endParaRPr lang="en-US" sz="2400" dirty="0"/>
                    </a:p>
                  </a:txBody>
                  <a:tcPr/>
                </a:tc>
              </a:tr>
              <a:tr h="852067">
                <a:tc>
                  <a:txBody>
                    <a:bodyPr/>
                    <a:lstStyle/>
                    <a:p>
                      <a:r>
                        <a:rPr lang="en-US" sz="2400" dirty="0" smtClean="0"/>
                        <a:t>NMOS(N channel Metal Oxide Semiconductor Logic) </a:t>
                      </a:r>
                      <a:endParaRPr lang="en-US" sz="2400" dirty="0"/>
                    </a:p>
                  </a:txBody>
                  <a:tcPr/>
                </a:tc>
                <a:tc>
                  <a:txBody>
                    <a:bodyPr/>
                    <a:lstStyle/>
                    <a:p>
                      <a:r>
                        <a:rPr lang="en-US" sz="2400" dirty="0" smtClean="0"/>
                        <a:t>N- MOSFETs </a:t>
                      </a:r>
                      <a:endParaRPr lang="en-US" sz="2400" dirty="0"/>
                    </a:p>
                  </a:txBody>
                  <a:tcPr/>
                </a:tc>
              </a:tr>
              <a:tr h="852067">
                <a:tc>
                  <a:txBody>
                    <a:bodyPr/>
                    <a:lstStyle/>
                    <a:p>
                      <a:r>
                        <a:rPr lang="en-US" sz="2400" dirty="0" smtClean="0"/>
                        <a:t>CMOS(Complementary Metal Oxide Semiconductor Logic)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 –MOSFET and N-MOSFET </a:t>
                      </a:r>
                    </a:p>
                    <a:p>
                      <a:endParaRPr lang="en-US" sz="2400" dirty="0"/>
                    </a:p>
                  </a:txBody>
                  <a:tcPr/>
                </a:tc>
              </a:tr>
            </a:tbl>
          </a:graphicData>
        </a:graphic>
      </p:graphicFrame>
      <p:sp>
        <p:nvSpPr>
          <p:cNvPr id="4" name="Date Placeholder 3"/>
          <p:cNvSpPr>
            <a:spLocks noGrp="1"/>
          </p:cNvSpPr>
          <p:nvPr>
            <p:ph type="dt" sz="half" idx="10"/>
          </p:nvPr>
        </p:nvSpPr>
        <p:spPr/>
        <p:txBody>
          <a:bodyPr/>
          <a:lstStyle/>
          <a:p>
            <a:pPr>
              <a:defRPr/>
            </a:pPr>
            <a:fld id="{551558D8-E270-4981-A964-2A5107A62501}"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7</a:t>
            </a:fld>
            <a:endParaRPr lang="en-US" altLang="en-US"/>
          </a:p>
        </p:txBody>
      </p:sp>
    </p:spTree>
    <p:extLst>
      <p:ext uri="{BB962C8B-B14F-4D97-AF65-F5344CB8AC3E}">
        <p14:creationId xmlns:p14="http://schemas.microsoft.com/office/powerpoint/2010/main" val="517223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l"/>
            <a:r>
              <a:rPr lang="en-US" sz="3200" dirty="0"/>
              <a:t>Logic families are classified according to the principle type of electronic components used in their circuitry</a:t>
            </a:r>
          </a:p>
        </p:txBody>
      </p:sp>
      <p:sp>
        <p:nvSpPr>
          <p:cNvPr id="4" name="Date Placeholder 3"/>
          <p:cNvSpPr>
            <a:spLocks noGrp="1"/>
          </p:cNvSpPr>
          <p:nvPr>
            <p:ph type="dt" sz="half" idx="10"/>
          </p:nvPr>
        </p:nvSpPr>
        <p:spPr/>
        <p:txBody>
          <a:bodyPr/>
          <a:lstStyle/>
          <a:p>
            <a:pPr>
              <a:defRPr/>
            </a:pPr>
            <a:fld id="{9BA9A937-CA5A-45A5-9833-D1682936182C}" type="datetime1">
              <a:rPr lang="en-US" smtClean="0"/>
              <a:t>24/11/2022</a:t>
            </a:fld>
            <a:endParaRPr lang="en-US" dirty="0"/>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8</a:t>
            </a:fld>
            <a:endParaRPr lang="en-US" altLang="en-US"/>
          </a:p>
        </p:txBody>
      </p:sp>
      <p:sp>
        <p:nvSpPr>
          <p:cNvPr id="7" name="Rectangle 6"/>
          <p:cNvSpPr/>
          <p:nvPr/>
        </p:nvSpPr>
        <p:spPr>
          <a:xfrm>
            <a:off x="997215" y="6141403"/>
            <a:ext cx="3720570" cy="369332"/>
          </a:xfrm>
          <a:prstGeom prst="rect">
            <a:avLst/>
          </a:prstGeom>
        </p:spPr>
        <p:txBody>
          <a:bodyPr wrap="none">
            <a:spAutoFit/>
          </a:bodyPr>
          <a:lstStyle/>
          <a:p>
            <a:r>
              <a:rPr lang="en-US" dirty="0"/>
              <a:t>Figure 1 Classification of logic families</a:t>
            </a:r>
          </a:p>
        </p:txBody>
      </p:sp>
      <p:graphicFrame>
        <p:nvGraphicFramePr>
          <p:cNvPr id="10" name="Diagram 9"/>
          <p:cNvGraphicFramePr/>
          <p:nvPr>
            <p:extLst>
              <p:ext uri="{D42A27DB-BD31-4B8C-83A1-F6EECF244321}">
                <p14:modId xmlns:p14="http://schemas.microsoft.com/office/powerpoint/2010/main" val="133364133"/>
              </p:ext>
            </p:extLst>
          </p:nvPr>
        </p:nvGraphicFramePr>
        <p:xfrm>
          <a:off x="-990600" y="1165621"/>
          <a:ext cx="8001000" cy="478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6248400" y="1242924"/>
            <a:ext cx="2743200" cy="2031325"/>
          </a:xfrm>
          <a:prstGeom prst="rect">
            <a:avLst/>
          </a:prstGeom>
        </p:spPr>
        <p:txBody>
          <a:bodyPr wrap="square">
            <a:spAutoFit/>
          </a:bodyPr>
          <a:lstStyle/>
          <a:p>
            <a:r>
              <a:rPr lang="en-US" dirty="0"/>
              <a:t>DL, RTL and DTL are not very useful due to some inherent disadvantages while TTL, ECL and CMOS are widely used in many digital circuit design applications</a:t>
            </a:r>
          </a:p>
        </p:txBody>
      </p:sp>
    </p:spTree>
    <p:extLst>
      <p:ext uri="{BB962C8B-B14F-4D97-AF65-F5344CB8AC3E}">
        <p14:creationId xmlns:p14="http://schemas.microsoft.com/office/powerpoint/2010/main" val="293206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TTL</a:t>
            </a:r>
            <a:r>
              <a:rPr lang="en-US" dirty="0"/>
              <a:t> has an extensive list of digital functions and is currently the </a:t>
            </a:r>
            <a:r>
              <a:rPr lang="en-US" dirty="0">
                <a:solidFill>
                  <a:srgbClr val="FF0000"/>
                </a:solidFill>
              </a:rPr>
              <a:t>most popular logic family</a:t>
            </a:r>
            <a:r>
              <a:rPr lang="en-US" dirty="0"/>
              <a:t>. </a:t>
            </a:r>
            <a:r>
              <a:rPr lang="en-US" dirty="0">
                <a:solidFill>
                  <a:srgbClr val="00B050"/>
                </a:solidFill>
              </a:rPr>
              <a:t>ECL</a:t>
            </a:r>
            <a:r>
              <a:rPr lang="en-US" dirty="0"/>
              <a:t> is used in systems </a:t>
            </a:r>
            <a:r>
              <a:rPr lang="en-US" dirty="0">
                <a:solidFill>
                  <a:srgbClr val="00B050"/>
                </a:solidFill>
              </a:rPr>
              <a:t>requiring high-speed operations</a:t>
            </a:r>
            <a:r>
              <a:rPr lang="en-US" dirty="0"/>
              <a:t>. </a:t>
            </a:r>
            <a:r>
              <a:rPr lang="en-US" dirty="0">
                <a:solidFill>
                  <a:srgbClr val="002060"/>
                </a:solidFill>
              </a:rPr>
              <a:t>MOS</a:t>
            </a:r>
            <a:r>
              <a:rPr lang="en-US" dirty="0"/>
              <a:t> is used in circuits requiring a </a:t>
            </a:r>
            <a:r>
              <a:rPr lang="en-US" dirty="0">
                <a:solidFill>
                  <a:srgbClr val="002060"/>
                </a:solidFill>
              </a:rPr>
              <a:t>high component density</a:t>
            </a:r>
            <a:r>
              <a:rPr lang="en-US" dirty="0"/>
              <a:t>, whereas </a:t>
            </a:r>
            <a:r>
              <a:rPr lang="en-US" dirty="0">
                <a:solidFill>
                  <a:srgbClr val="7030A0"/>
                </a:solidFill>
              </a:rPr>
              <a:t>CMOS i</a:t>
            </a:r>
            <a:r>
              <a:rPr lang="en-US" dirty="0"/>
              <a:t>s used in systems requiring </a:t>
            </a:r>
            <a:r>
              <a:rPr lang="en-US" dirty="0">
                <a:solidFill>
                  <a:srgbClr val="7030A0"/>
                </a:solidFill>
              </a:rPr>
              <a:t>low power consumption.</a:t>
            </a:r>
          </a:p>
        </p:txBody>
      </p:sp>
      <p:sp>
        <p:nvSpPr>
          <p:cNvPr id="4" name="Date Placeholder 3"/>
          <p:cNvSpPr>
            <a:spLocks noGrp="1"/>
          </p:cNvSpPr>
          <p:nvPr>
            <p:ph type="dt" sz="half" idx="10"/>
          </p:nvPr>
        </p:nvSpPr>
        <p:spPr/>
        <p:txBody>
          <a:bodyPr/>
          <a:lstStyle/>
          <a:p>
            <a:pPr>
              <a:defRPr/>
            </a:pPr>
            <a:fld id="{430CCDA3-92A1-4EDF-B437-D738AB4F113D}" type="datetime1">
              <a:rPr lang="en-US" smtClean="0"/>
              <a:t>24/11/2022</a:t>
            </a:fld>
            <a:endParaRPr lang="en-US"/>
          </a:p>
        </p:txBody>
      </p:sp>
      <p:sp>
        <p:nvSpPr>
          <p:cNvPr id="5" name="Footer Placeholder 4"/>
          <p:cNvSpPr>
            <a:spLocks noGrp="1"/>
          </p:cNvSpPr>
          <p:nvPr>
            <p:ph type="ftr" sz="quarter" idx="11"/>
          </p:nvPr>
        </p:nvSpPr>
        <p:spPr/>
        <p:txBody>
          <a:bodyPr/>
          <a:lstStyle/>
          <a:p>
            <a:pPr>
              <a:defRPr/>
            </a:pPr>
            <a:r>
              <a:rPr lang="en-US" smtClean="0"/>
              <a:t>SYBTech_ADIC_Unit4</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9</a:t>
            </a:fld>
            <a:endParaRPr lang="en-US" altLang="en-US"/>
          </a:p>
        </p:txBody>
      </p:sp>
    </p:spTree>
    <p:extLst>
      <p:ext uri="{BB962C8B-B14F-4D97-AF65-F5344CB8AC3E}">
        <p14:creationId xmlns:p14="http://schemas.microsoft.com/office/powerpoint/2010/main" val="1454456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11038</TotalTime>
  <Words>3869</Words>
  <Application>Microsoft Office PowerPoint</Application>
  <PresentationFormat>On-screen Show (4:3)</PresentationFormat>
  <Paragraphs>450</Paragraphs>
  <Slides>63</Slides>
  <Notes>6</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4. Digital Integrated Circuit Technology &amp; Convertors</vt:lpstr>
      <vt:lpstr>Lesson Plan</vt:lpstr>
      <vt:lpstr>  Introduction to Logic families </vt:lpstr>
      <vt:lpstr>Significance of Logic Families</vt:lpstr>
      <vt:lpstr>PowerPoint Presentation</vt:lpstr>
      <vt:lpstr>Types of logic families</vt:lpstr>
      <vt:lpstr>Table 1. Logic families and the components used for construction of logic family</vt:lpstr>
      <vt:lpstr>Logic families are classified according to the principle type of electronic components used in their circuitry</vt:lpstr>
      <vt:lpstr>PowerPoint Presentation</vt:lpstr>
      <vt:lpstr>Logic Family/Level of Integration</vt:lpstr>
      <vt:lpstr>Nomenclature of Logic family</vt:lpstr>
      <vt:lpstr>PowerPoint Presentation</vt:lpstr>
      <vt:lpstr>Diode Logic Family</vt:lpstr>
      <vt:lpstr>Resistor Transistor Logic (RTL) Family</vt:lpstr>
      <vt:lpstr>PowerPoint Presentation</vt:lpstr>
      <vt:lpstr>Diode Transistor Logic</vt:lpstr>
      <vt:lpstr>Diode Transistor Logic</vt:lpstr>
      <vt:lpstr>Transistor Transistor Logic</vt:lpstr>
      <vt:lpstr>PowerPoint Presentation</vt:lpstr>
      <vt:lpstr>Totem Pole output</vt:lpstr>
      <vt:lpstr>PowerPoint Presentation</vt:lpstr>
      <vt:lpstr> Open Collector Output </vt:lpstr>
      <vt:lpstr>PowerPoint Presentation</vt:lpstr>
      <vt:lpstr>Tristate Output</vt:lpstr>
      <vt:lpstr>Tristate Output</vt:lpstr>
      <vt:lpstr>PowerPoint Presentation</vt:lpstr>
      <vt:lpstr>PowerPoint Presentation</vt:lpstr>
      <vt:lpstr>Basic CMOS Digital Logic Gate </vt:lpstr>
      <vt:lpstr>PowerPoint Presentation</vt:lpstr>
      <vt:lpstr>PowerPoint Presentation</vt:lpstr>
      <vt:lpstr>PowerPoint Presentation</vt:lpstr>
      <vt:lpstr>PowerPoint Presentation</vt:lpstr>
      <vt:lpstr>Digital IC Family Parameters Performance Parameters of logic families</vt:lpstr>
      <vt:lpstr>PowerPoint Presentation</vt:lpstr>
      <vt:lpstr>PowerPoint Presentation</vt:lpstr>
      <vt:lpstr>Performance Parameters of logic families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Speed–power product</vt:lpstr>
      <vt:lpstr>Noise Margin</vt:lpstr>
      <vt:lpstr>PowerPoint Presentation</vt:lpstr>
      <vt:lpstr>PowerPoint Presentation</vt:lpstr>
      <vt:lpstr>PowerPoint Presentation</vt:lpstr>
      <vt:lpstr>PowerPoint Presentation</vt:lpstr>
      <vt:lpstr>PowerPoint Presentation</vt:lpstr>
      <vt:lpstr>Comparision of TTL logic families</vt:lpstr>
      <vt:lpstr>Comparsion of TTL and CMOS</vt:lpstr>
      <vt:lpstr>PowerPoint Presentation</vt:lpstr>
      <vt:lpstr>Logic Gates using CMOS</vt:lpstr>
      <vt:lpstr>Interfacing of logic families TTL to CMOS</vt:lpstr>
      <vt:lpstr>TTL to CMOS Interfacing</vt:lpstr>
      <vt:lpstr>Interfacing of logic families CMOS to TTL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dc:creator>
  <cp:lastModifiedBy>admin</cp:lastModifiedBy>
  <cp:revision>186</cp:revision>
  <dcterms:created xsi:type="dcterms:W3CDTF">2012-11-05T05:36:19Z</dcterms:created>
  <dcterms:modified xsi:type="dcterms:W3CDTF">2022-11-24T05:19:34Z</dcterms:modified>
</cp:coreProperties>
</file>