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60"/>
  </p:notesMasterIdLst>
  <p:handoutMasterIdLst>
    <p:handoutMasterId r:id="rId61"/>
  </p:handoutMasterIdLst>
  <p:sldIdLst>
    <p:sldId id="297" r:id="rId2"/>
    <p:sldId id="298" r:id="rId3"/>
    <p:sldId id="316" r:id="rId4"/>
    <p:sldId id="299" r:id="rId5"/>
    <p:sldId id="317" r:id="rId6"/>
    <p:sldId id="318" r:id="rId7"/>
    <p:sldId id="300" r:id="rId8"/>
    <p:sldId id="304" r:id="rId9"/>
    <p:sldId id="319" r:id="rId10"/>
    <p:sldId id="320" r:id="rId11"/>
    <p:sldId id="322" r:id="rId12"/>
    <p:sldId id="323" r:id="rId13"/>
    <p:sldId id="324" r:id="rId14"/>
    <p:sldId id="325" r:id="rId15"/>
    <p:sldId id="326" r:id="rId16"/>
    <p:sldId id="327" r:id="rId17"/>
    <p:sldId id="328" r:id="rId18"/>
    <p:sldId id="329" r:id="rId19"/>
    <p:sldId id="330" r:id="rId20"/>
    <p:sldId id="331" r:id="rId21"/>
    <p:sldId id="332" r:id="rId22"/>
    <p:sldId id="333" r:id="rId23"/>
    <p:sldId id="334" r:id="rId24"/>
    <p:sldId id="321" r:id="rId25"/>
    <p:sldId id="305" r:id="rId26"/>
    <p:sldId id="306" r:id="rId27"/>
    <p:sldId id="307" r:id="rId28"/>
    <p:sldId id="308" r:id="rId29"/>
    <p:sldId id="309" r:id="rId30"/>
    <p:sldId id="311" r:id="rId31"/>
    <p:sldId id="312" r:id="rId32"/>
    <p:sldId id="313" r:id="rId33"/>
    <p:sldId id="314" r:id="rId34"/>
    <p:sldId id="301" r:id="rId35"/>
    <p:sldId id="302" r:id="rId36"/>
    <p:sldId id="303" r:id="rId37"/>
    <p:sldId id="315" r:id="rId38"/>
    <p:sldId id="335" r:id="rId39"/>
    <p:sldId id="336" r:id="rId40"/>
    <p:sldId id="337" r:id="rId41"/>
    <p:sldId id="338" r:id="rId42"/>
    <p:sldId id="339" r:id="rId43"/>
    <p:sldId id="340" r:id="rId44"/>
    <p:sldId id="341" r:id="rId45"/>
    <p:sldId id="355" r:id="rId46"/>
    <p:sldId id="344" r:id="rId47"/>
    <p:sldId id="342" r:id="rId48"/>
    <p:sldId id="346" r:id="rId49"/>
    <p:sldId id="347" r:id="rId50"/>
    <p:sldId id="348" r:id="rId51"/>
    <p:sldId id="349" r:id="rId52"/>
    <p:sldId id="350" r:id="rId53"/>
    <p:sldId id="345" r:id="rId54"/>
    <p:sldId id="343" r:id="rId55"/>
    <p:sldId id="351" r:id="rId56"/>
    <p:sldId id="352" r:id="rId57"/>
    <p:sldId id="353" r:id="rId58"/>
    <p:sldId id="354" r:id="rId5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1D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956" autoAdjust="0"/>
    <p:restoredTop sz="94660"/>
  </p:normalViewPr>
  <p:slideViewPr>
    <p:cSldViewPr snapToGrid="0">
      <p:cViewPr>
        <p:scale>
          <a:sx n="81" d="100"/>
          <a:sy n="81" d="100"/>
        </p:scale>
        <p:origin x="-636" y="-3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B96B844-B42D-4AFE-B7DE-68A2FF3CF040}" type="datetimeFigureOut">
              <a:rPr lang="en-US" smtClean="0"/>
              <a:t>18/11/2022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Lecture 1:DE Course</a:t>
            </a: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7E0E74E-98D6-47FC-A6DA-D87E9E9752A4}" type="slidenum">
              <a:rPr lang="en-US" smtClean="0"/>
              <a:t>‹#›</a:t>
            </a:fld>
            <a:endParaRPr lang="en-US"/>
          </a:p>
        </p:txBody>
      </p:sp>
    </p:spTree>
    <p:extLst>
      <p:ext uri="{BB962C8B-B14F-4D97-AF65-F5344CB8AC3E}">
        <p14:creationId xmlns:p14="http://schemas.microsoft.com/office/powerpoint/2010/main" val="1475524157"/>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EAF71A-FF2E-432B-BE24-AE6FB55E61C4}" type="datetimeFigureOut">
              <a:rPr lang="en-US" smtClean="0"/>
              <a:t>18/11/2022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a:t>Lecture 1:DE Course</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EE44D8-C0AB-45F5-A348-7662572535F2}" type="slidenum">
              <a:rPr lang="en-US" smtClean="0"/>
              <a:t>‹#›</a:t>
            </a:fld>
            <a:endParaRPr lang="en-US"/>
          </a:p>
        </p:txBody>
      </p:sp>
    </p:spTree>
    <p:extLst>
      <p:ext uri="{BB962C8B-B14F-4D97-AF65-F5344CB8AC3E}">
        <p14:creationId xmlns:p14="http://schemas.microsoft.com/office/powerpoint/2010/main" val="3146598390"/>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72E9FAB-CBA5-4BB2-9138-B1AC13E0E97D}" type="datetime1">
              <a:rPr lang="en-US" smtClean="0"/>
              <a:t>18/11/2022</a:t>
            </a:fld>
            <a:endParaRPr lang="en-US" dirty="0"/>
          </a:p>
        </p:txBody>
      </p:sp>
      <p:sp>
        <p:nvSpPr>
          <p:cNvPr id="5" name="Footer Placeholder 4"/>
          <p:cNvSpPr>
            <a:spLocks noGrp="1"/>
          </p:cNvSpPr>
          <p:nvPr>
            <p:ph type="ftr" sz="quarter" idx="11"/>
          </p:nvPr>
        </p:nvSpPr>
        <p:spPr/>
        <p:txBody>
          <a:bodyPr/>
          <a:lstStyle/>
          <a:p>
            <a:r>
              <a:rPr lang="fr-FR"/>
              <a:t>Lecture 1: DE Course                                     MITWPU</a:t>
            </a:r>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3B59DB-E946-4509-93AB-603A8CEA2B51}" type="datetime1">
              <a:rPr lang="en-US" smtClean="0"/>
              <a:t>18/11/2022</a:t>
            </a:fld>
            <a:endParaRPr lang="en-US" dirty="0"/>
          </a:p>
        </p:txBody>
      </p:sp>
      <p:sp>
        <p:nvSpPr>
          <p:cNvPr id="5" name="Footer Placeholder 4"/>
          <p:cNvSpPr>
            <a:spLocks noGrp="1"/>
          </p:cNvSpPr>
          <p:nvPr>
            <p:ph type="ftr" sz="quarter" idx="11"/>
          </p:nvPr>
        </p:nvSpPr>
        <p:spPr/>
        <p:txBody>
          <a:bodyPr/>
          <a:lstStyle/>
          <a:p>
            <a:r>
              <a:rPr lang="fr-FR"/>
              <a:t>Lecture 1: DE Course                                     MITWPU</a:t>
            </a:r>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1395736-47A6-45A5-B5DD-7B7D53E13C36}" type="datetime1">
              <a:rPr lang="en-US" smtClean="0"/>
              <a:t>18/11/2022</a:t>
            </a:fld>
            <a:endParaRPr lang="en-US" dirty="0"/>
          </a:p>
        </p:txBody>
      </p:sp>
      <p:sp>
        <p:nvSpPr>
          <p:cNvPr id="5" name="Footer Placeholder 4"/>
          <p:cNvSpPr>
            <a:spLocks noGrp="1"/>
          </p:cNvSpPr>
          <p:nvPr>
            <p:ph type="ftr" sz="quarter" idx="11"/>
          </p:nvPr>
        </p:nvSpPr>
        <p:spPr/>
        <p:txBody>
          <a:bodyPr/>
          <a:lstStyle/>
          <a:p>
            <a:r>
              <a:rPr lang="fr-FR"/>
              <a:t>Lecture 1: DE Course                                     MITWPU</a:t>
            </a:r>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FA4CD5A-B705-4F18-9773-939E44B33D99}" type="datetime1">
              <a:rPr lang="en-US" smtClean="0"/>
              <a:t>18/11/2022</a:t>
            </a:fld>
            <a:endParaRPr lang="en-US" dirty="0"/>
          </a:p>
        </p:txBody>
      </p:sp>
      <p:sp>
        <p:nvSpPr>
          <p:cNvPr id="6" name="Footer Placeholder 5"/>
          <p:cNvSpPr>
            <a:spLocks noGrp="1"/>
          </p:cNvSpPr>
          <p:nvPr>
            <p:ph type="ftr" sz="quarter" idx="11"/>
          </p:nvPr>
        </p:nvSpPr>
        <p:spPr/>
        <p:txBody>
          <a:bodyPr/>
          <a:lstStyle/>
          <a:p>
            <a:r>
              <a:rPr lang="fr-FR"/>
              <a:t>Lecture 1: DE Course                                     MITWPU</a:t>
            </a:r>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A650D4D4-EFC5-4D54-B1BE-C12CC32A0C58}" type="datetime1">
              <a:rPr lang="en-US" smtClean="0"/>
              <a:t>18/11/2022</a:t>
            </a:fld>
            <a:endParaRPr lang="en-US" dirty="0"/>
          </a:p>
        </p:txBody>
      </p:sp>
      <p:sp>
        <p:nvSpPr>
          <p:cNvPr id="6" name="Footer Placeholder 5"/>
          <p:cNvSpPr>
            <a:spLocks noGrp="1"/>
          </p:cNvSpPr>
          <p:nvPr>
            <p:ph type="ftr" sz="quarter" idx="11"/>
          </p:nvPr>
        </p:nvSpPr>
        <p:spPr/>
        <p:txBody>
          <a:bodyPr/>
          <a:lstStyle/>
          <a:p>
            <a:r>
              <a:rPr lang="fr-FR"/>
              <a:t>Lecture 1: DE Course                                     MITWPU</a:t>
            </a:r>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02A3FA07-CD9E-47F6-8D2C-DCAFE600DAC9}" type="datetime1">
              <a:rPr lang="en-US" smtClean="0"/>
              <a:t>18/11/2022</a:t>
            </a:fld>
            <a:endParaRPr lang="en-US" dirty="0"/>
          </a:p>
        </p:txBody>
      </p:sp>
      <p:sp>
        <p:nvSpPr>
          <p:cNvPr id="6" name="Footer Placeholder 5"/>
          <p:cNvSpPr>
            <a:spLocks noGrp="1"/>
          </p:cNvSpPr>
          <p:nvPr>
            <p:ph type="ftr" sz="quarter" idx="11"/>
          </p:nvPr>
        </p:nvSpPr>
        <p:spPr/>
        <p:txBody>
          <a:bodyPr/>
          <a:lstStyle/>
          <a:p>
            <a:r>
              <a:rPr lang="fr-FR"/>
              <a:t>Lecture 1: DE Course                                     MITWPU</a:t>
            </a:r>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FD08AD-84D7-4EE2-BCD7-6151F6CD167E}" type="datetime1">
              <a:rPr lang="en-US" smtClean="0"/>
              <a:t>18/11/2022</a:t>
            </a:fld>
            <a:endParaRPr lang="en-US" dirty="0"/>
          </a:p>
        </p:txBody>
      </p:sp>
      <p:sp>
        <p:nvSpPr>
          <p:cNvPr id="5" name="Footer Placeholder 4"/>
          <p:cNvSpPr>
            <a:spLocks noGrp="1"/>
          </p:cNvSpPr>
          <p:nvPr>
            <p:ph type="ftr" sz="quarter" idx="11"/>
          </p:nvPr>
        </p:nvSpPr>
        <p:spPr/>
        <p:txBody>
          <a:bodyPr/>
          <a:lstStyle/>
          <a:p>
            <a:r>
              <a:rPr lang="fr-FR"/>
              <a:t>Lecture 1: DE Course                                     MITWPU</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77D2F6-8E79-44B6-B0F4-50FDAE9D8181}" type="datetime1">
              <a:rPr lang="en-US" smtClean="0"/>
              <a:t>18/11/2022</a:t>
            </a:fld>
            <a:endParaRPr lang="en-US" dirty="0"/>
          </a:p>
        </p:txBody>
      </p:sp>
      <p:sp>
        <p:nvSpPr>
          <p:cNvPr id="5" name="Footer Placeholder 4"/>
          <p:cNvSpPr>
            <a:spLocks noGrp="1"/>
          </p:cNvSpPr>
          <p:nvPr>
            <p:ph type="ftr" sz="quarter" idx="11"/>
          </p:nvPr>
        </p:nvSpPr>
        <p:spPr/>
        <p:txBody>
          <a:bodyPr/>
          <a:lstStyle/>
          <a:p>
            <a:r>
              <a:rPr lang="fr-FR"/>
              <a:t>Lecture 1: DE Course                                     MITWPU</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CCE7EE-6009-414B-9CCE-C8DAD1FB59B4}" type="datetime1">
              <a:rPr lang="en-US" smtClean="0"/>
              <a:t>18/11/2022</a:t>
            </a:fld>
            <a:endParaRPr lang="en-US" dirty="0"/>
          </a:p>
        </p:txBody>
      </p:sp>
      <p:sp>
        <p:nvSpPr>
          <p:cNvPr id="5" name="Footer Placeholder 4"/>
          <p:cNvSpPr>
            <a:spLocks noGrp="1"/>
          </p:cNvSpPr>
          <p:nvPr>
            <p:ph type="ftr" sz="quarter" idx="11"/>
          </p:nvPr>
        </p:nvSpPr>
        <p:spPr/>
        <p:txBody>
          <a:bodyPr/>
          <a:lstStyle/>
          <a:p>
            <a:r>
              <a:rPr lang="fr-FR"/>
              <a:t>Lecture 1: DE Course                                     MITWPU</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4623976-C638-474E-8471-B2037C9D8F80}" type="datetime1">
              <a:rPr lang="en-US" smtClean="0"/>
              <a:t>18/11/2022</a:t>
            </a:fld>
            <a:endParaRPr lang="en-US" dirty="0"/>
          </a:p>
        </p:txBody>
      </p:sp>
      <p:sp>
        <p:nvSpPr>
          <p:cNvPr id="5" name="Footer Placeholder 4"/>
          <p:cNvSpPr>
            <a:spLocks noGrp="1"/>
          </p:cNvSpPr>
          <p:nvPr>
            <p:ph type="ftr" sz="quarter" idx="11"/>
          </p:nvPr>
        </p:nvSpPr>
        <p:spPr/>
        <p:txBody>
          <a:bodyPr/>
          <a:lstStyle/>
          <a:p>
            <a:r>
              <a:rPr lang="fr-FR"/>
              <a:t>Lecture 1: DE Course                                     MITWPU</a:t>
            </a:r>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75CCC0C-2CC0-4970-A21E-60EE48579C8E}" type="datetime1">
              <a:rPr lang="en-US" smtClean="0"/>
              <a:t>18/11/2022</a:t>
            </a:fld>
            <a:endParaRPr lang="en-US" dirty="0"/>
          </a:p>
        </p:txBody>
      </p:sp>
      <p:sp>
        <p:nvSpPr>
          <p:cNvPr id="6" name="Footer Placeholder 5"/>
          <p:cNvSpPr>
            <a:spLocks noGrp="1"/>
          </p:cNvSpPr>
          <p:nvPr>
            <p:ph type="ftr" sz="quarter" idx="11"/>
          </p:nvPr>
        </p:nvSpPr>
        <p:spPr/>
        <p:txBody>
          <a:bodyPr/>
          <a:lstStyle/>
          <a:p>
            <a:r>
              <a:rPr lang="fr-FR"/>
              <a:t>Lecture 1: DE Course                                     MITWPU</a:t>
            </a:r>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571EAA9-12F5-4BA2-9A5D-9C762718FD8B}" type="datetime1">
              <a:rPr lang="en-US" smtClean="0"/>
              <a:t>18/11/2022</a:t>
            </a:fld>
            <a:endParaRPr lang="en-US" dirty="0"/>
          </a:p>
        </p:txBody>
      </p:sp>
      <p:sp>
        <p:nvSpPr>
          <p:cNvPr id="8" name="Footer Placeholder 7"/>
          <p:cNvSpPr>
            <a:spLocks noGrp="1"/>
          </p:cNvSpPr>
          <p:nvPr>
            <p:ph type="ftr" sz="quarter" idx="11"/>
          </p:nvPr>
        </p:nvSpPr>
        <p:spPr/>
        <p:txBody>
          <a:bodyPr/>
          <a:lstStyle/>
          <a:p>
            <a:r>
              <a:rPr lang="fr-FR"/>
              <a:t>Lecture 1: DE Course                                     MITWPU</a:t>
            </a:r>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0FE5D64-6254-4C67-B372-22705F3E4776}" type="datetime1">
              <a:rPr lang="en-US" smtClean="0"/>
              <a:t>18/11/2022</a:t>
            </a:fld>
            <a:endParaRPr lang="en-US" dirty="0"/>
          </a:p>
        </p:txBody>
      </p:sp>
      <p:sp>
        <p:nvSpPr>
          <p:cNvPr id="4" name="Footer Placeholder 3"/>
          <p:cNvSpPr>
            <a:spLocks noGrp="1"/>
          </p:cNvSpPr>
          <p:nvPr>
            <p:ph type="ftr" sz="quarter" idx="11"/>
          </p:nvPr>
        </p:nvSpPr>
        <p:spPr/>
        <p:txBody>
          <a:bodyPr/>
          <a:lstStyle/>
          <a:p>
            <a:r>
              <a:rPr lang="fr-FR"/>
              <a:t>Lecture 1: DE Course                                     MITWPU</a:t>
            </a:r>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E09F29-D5C7-4D3E-AC90-BFB1BB0882D4}" type="datetime1">
              <a:rPr lang="en-US" smtClean="0"/>
              <a:t>18/11/2022</a:t>
            </a:fld>
            <a:endParaRPr lang="en-US" dirty="0"/>
          </a:p>
        </p:txBody>
      </p:sp>
      <p:sp>
        <p:nvSpPr>
          <p:cNvPr id="3" name="Footer Placeholder 2"/>
          <p:cNvSpPr>
            <a:spLocks noGrp="1"/>
          </p:cNvSpPr>
          <p:nvPr>
            <p:ph type="ftr" sz="quarter" idx="11"/>
          </p:nvPr>
        </p:nvSpPr>
        <p:spPr/>
        <p:txBody>
          <a:bodyPr/>
          <a:lstStyle/>
          <a:p>
            <a:r>
              <a:rPr lang="fr-FR"/>
              <a:t>Lecture 1: DE Course                                     MITWPU</a:t>
            </a:r>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F6B728A-3BA9-4737-8D2F-3D8484A600A3}" type="datetime1">
              <a:rPr lang="en-US" smtClean="0"/>
              <a:t>18/11/2022</a:t>
            </a:fld>
            <a:endParaRPr lang="en-US" dirty="0"/>
          </a:p>
        </p:txBody>
      </p:sp>
      <p:sp>
        <p:nvSpPr>
          <p:cNvPr id="6" name="Footer Placeholder 5"/>
          <p:cNvSpPr>
            <a:spLocks noGrp="1"/>
          </p:cNvSpPr>
          <p:nvPr>
            <p:ph type="ftr" sz="quarter" idx="11"/>
          </p:nvPr>
        </p:nvSpPr>
        <p:spPr/>
        <p:txBody>
          <a:bodyPr/>
          <a:lstStyle/>
          <a:p>
            <a:r>
              <a:rPr lang="fr-FR"/>
              <a:t>Lecture 1: DE Course                                     MITWPU</a:t>
            </a:r>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EB60870-E13E-4D8E-82EA-5495F7B1EDB1}" type="datetime1">
              <a:rPr lang="en-US" smtClean="0"/>
              <a:t>18/11/2022</a:t>
            </a:fld>
            <a:endParaRPr lang="en-US" dirty="0"/>
          </a:p>
        </p:txBody>
      </p:sp>
      <p:sp>
        <p:nvSpPr>
          <p:cNvPr id="6" name="Footer Placeholder 5"/>
          <p:cNvSpPr>
            <a:spLocks noGrp="1"/>
          </p:cNvSpPr>
          <p:nvPr>
            <p:ph type="ftr" sz="quarter" idx="11"/>
          </p:nvPr>
        </p:nvSpPr>
        <p:spPr/>
        <p:txBody>
          <a:bodyPr/>
          <a:lstStyle/>
          <a:p>
            <a:r>
              <a:rPr lang="fr-FR"/>
              <a:t>Lecture 1: DE Course                                     MITWPU</a:t>
            </a:r>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A7819E6B-3A12-4087-9634-90609AE6D13D}" type="datetime1">
              <a:rPr lang="en-US" smtClean="0"/>
              <a:t>18/11/2022</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fr-FR"/>
              <a:t>Lecture 1: DE Course                                     MITWPU</a:t>
            </a:r>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hf hdr="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image" Target="../media/image42.emf"/><Relationship Id="rId3" Type="http://schemas.openxmlformats.org/officeDocument/2006/relationships/image" Target="../media/image37.png"/><Relationship Id="rId7" Type="http://schemas.openxmlformats.org/officeDocument/2006/relationships/image" Target="../media/image41.emf"/><Relationship Id="rId2" Type="http://schemas.openxmlformats.org/officeDocument/2006/relationships/image" Target="../media/image36.png"/><Relationship Id="rId1" Type="http://schemas.openxmlformats.org/officeDocument/2006/relationships/slideLayout" Target="../slideLayouts/slideLayout2.xml"/><Relationship Id="rId6" Type="http://schemas.openxmlformats.org/officeDocument/2006/relationships/image" Target="../media/image40.emf"/><Relationship Id="rId5" Type="http://schemas.openxmlformats.org/officeDocument/2006/relationships/image" Target="../media/image39.emf"/><Relationship Id="rId4" Type="http://schemas.openxmlformats.org/officeDocument/2006/relationships/image" Target="../media/image38.emf"/><Relationship Id="rId9" Type="http://schemas.openxmlformats.org/officeDocument/2006/relationships/image" Target="../media/image43.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57.jp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3A3C8A-34AA-4E3E-8A5C-A635A9B611C6}"/>
              </a:ext>
            </a:extLst>
          </p:cNvPr>
          <p:cNvSpPr>
            <a:spLocks noGrp="1"/>
          </p:cNvSpPr>
          <p:nvPr>
            <p:ph type="title"/>
          </p:nvPr>
        </p:nvSpPr>
        <p:spPr/>
        <p:txBody>
          <a:bodyPr/>
          <a:lstStyle/>
          <a:p>
            <a:r>
              <a:rPr lang="en-IN" dirty="0"/>
              <a:t>Unit 4:Finite State Machines</a:t>
            </a:r>
          </a:p>
        </p:txBody>
      </p:sp>
      <p:sp>
        <p:nvSpPr>
          <p:cNvPr id="3" name="Content Placeholder 2">
            <a:extLst>
              <a:ext uri="{FF2B5EF4-FFF2-40B4-BE49-F238E27FC236}">
                <a16:creationId xmlns:a16="http://schemas.microsoft.com/office/drawing/2014/main" xmlns="" id="{A09201FC-1839-41C0-80F3-D6F4BC41D071}"/>
              </a:ext>
            </a:extLst>
          </p:cNvPr>
          <p:cNvSpPr>
            <a:spLocks noGrp="1"/>
          </p:cNvSpPr>
          <p:nvPr>
            <p:ph idx="1"/>
          </p:nvPr>
        </p:nvSpPr>
        <p:spPr>
          <a:xfrm>
            <a:off x="2356299" y="1460739"/>
            <a:ext cx="8915400" cy="3777622"/>
          </a:xfrm>
        </p:spPr>
        <p:txBody>
          <a:bodyPr/>
          <a:lstStyle/>
          <a:p>
            <a:r>
              <a:rPr lang="en-US" b="1" dirty="0"/>
              <a:t>Mealy and</a:t>
            </a:r>
          </a:p>
          <a:p>
            <a:r>
              <a:rPr lang="en-US" b="1" dirty="0"/>
              <a:t>Moore machines representation</a:t>
            </a:r>
          </a:p>
          <a:p>
            <a:r>
              <a:rPr lang="en-US" b="1" dirty="0"/>
              <a:t>Basic design steps</a:t>
            </a:r>
          </a:p>
          <a:p>
            <a:r>
              <a:rPr lang="en-US" b="1" dirty="0"/>
              <a:t>Finite state machine design, Sequence</a:t>
            </a:r>
          </a:p>
          <a:p>
            <a:r>
              <a:rPr lang="en-US" b="1" dirty="0"/>
              <a:t>detector </a:t>
            </a:r>
            <a:r>
              <a:rPr lang="en-US" b="1" dirty="0" err="1"/>
              <a:t>moore</a:t>
            </a:r>
            <a:r>
              <a:rPr lang="en-US" b="1" dirty="0"/>
              <a:t> and mealy, Serial</a:t>
            </a:r>
          </a:p>
          <a:p>
            <a:r>
              <a:rPr lang="en-US" b="1" dirty="0"/>
              <a:t>binary adder</a:t>
            </a:r>
            <a:endParaRPr lang="en-IN" b="1" dirty="0"/>
          </a:p>
        </p:txBody>
      </p:sp>
      <p:sp>
        <p:nvSpPr>
          <p:cNvPr id="4" name="Date Placeholder 3">
            <a:extLst>
              <a:ext uri="{FF2B5EF4-FFF2-40B4-BE49-F238E27FC236}">
                <a16:creationId xmlns:a16="http://schemas.microsoft.com/office/drawing/2014/main" xmlns="" id="{3E620545-5B3E-4E9F-AFE9-2E6B640ABF4B}"/>
              </a:ext>
            </a:extLst>
          </p:cNvPr>
          <p:cNvSpPr>
            <a:spLocks noGrp="1"/>
          </p:cNvSpPr>
          <p:nvPr>
            <p:ph type="dt" sz="half" idx="10"/>
          </p:nvPr>
        </p:nvSpPr>
        <p:spPr/>
        <p:txBody>
          <a:bodyPr/>
          <a:lstStyle/>
          <a:p>
            <a:fld id="{C7CCE7EE-6009-414B-9CCE-C8DAD1FB59B4}" type="datetime1">
              <a:rPr lang="en-US" smtClean="0"/>
              <a:t>18/11/2022</a:t>
            </a:fld>
            <a:endParaRPr lang="en-US" dirty="0"/>
          </a:p>
        </p:txBody>
      </p:sp>
      <p:sp>
        <p:nvSpPr>
          <p:cNvPr id="5" name="Footer Placeholder 4">
            <a:extLst>
              <a:ext uri="{FF2B5EF4-FFF2-40B4-BE49-F238E27FC236}">
                <a16:creationId xmlns:a16="http://schemas.microsoft.com/office/drawing/2014/main" xmlns="" id="{4689D600-9EC8-488C-BD80-959E36A4EAA6}"/>
              </a:ext>
            </a:extLst>
          </p:cNvPr>
          <p:cNvSpPr>
            <a:spLocks noGrp="1"/>
          </p:cNvSpPr>
          <p:nvPr>
            <p:ph type="ftr" sz="quarter" idx="11"/>
          </p:nvPr>
        </p:nvSpPr>
        <p:spPr/>
        <p:txBody>
          <a:bodyPr/>
          <a:lstStyle/>
          <a:p>
            <a:r>
              <a:rPr lang="fr-FR"/>
              <a:t>Lecture 1: DE Course                                     MITWPU</a:t>
            </a:r>
            <a:endParaRPr lang="en-US" dirty="0"/>
          </a:p>
        </p:txBody>
      </p:sp>
      <p:sp>
        <p:nvSpPr>
          <p:cNvPr id="6" name="Slide Number Placeholder 5">
            <a:extLst>
              <a:ext uri="{FF2B5EF4-FFF2-40B4-BE49-F238E27FC236}">
                <a16:creationId xmlns:a16="http://schemas.microsoft.com/office/drawing/2014/main" xmlns="" id="{235BE4C3-ED07-4C0F-A087-EB5A628F6E30}"/>
              </a:ext>
            </a:extLst>
          </p:cNvPr>
          <p:cNvSpPr>
            <a:spLocks noGrp="1"/>
          </p:cNvSpPr>
          <p:nvPr>
            <p:ph type="sldNum" sz="quarter" idx="12"/>
          </p:nvPr>
        </p:nvSpPr>
        <p:spPr/>
        <p:txBody>
          <a:bodyPr/>
          <a:lstStyle/>
          <a:p>
            <a:fld id="{D57F1E4F-1CFF-5643-939E-217C01CDF565}" type="slidenum">
              <a:rPr lang="en-US" smtClean="0"/>
              <a:pPr/>
              <a:t>1</a:t>
            </a:fld>
            <a:endParaRPr lang="en-US" dirty="0"/>
          </a:p>
        </p:txBody>
      </p:sp>
    </p:spTree>
    <p:extLst>
      <p:ext uri="{BB962C8B-B14F-4D97-AF65-F5344CB8AC3E}">
        <p14:creationId xmlns:p14="http://schemas.microsoft.com/office/powerpoint/2010/main" val="14039176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E09F29-D5C7-4D3E-AC90-BFB1BB0882D4}" type="datetime1">
              <a:rPr lang="en-US" smtClean="0"/>
              <a:t>18/11/2022</a:t>
            </a:fld>
            <a:endParaRPr lang="en-US" dirty="0"/>
          </a:p>
        </p:txBody>
      </p:sp>
      <p:sp>
        <p:nvSpPr>
          <p:cNvPr id="3" name="Footer Placeholder 2"/>
          <p:cNvSpPr>
            <a:spLocks noGrp="1"/>
          </p:cNvSpPr>
          <p:nvPr>
            <p:ph type="ftr" sz="quarter" idx="11"/>
          </p:nvPr>
        </p:nvSpPr>
        <p:spPr/>
        <p:txBody>
          <a:bodyPr/>
          <a:lstStyle/>
          <a:p>
            <a:r>
              <a:rPr lang="fr-FR" smtClean="0"/>
              <a:t>Lecture 1: DE Course                                     MITWPU</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10</a:t>
            </a:fld>
            <a:endParaRPr lang="en-US" dirty="0"/>
          </a:p>
        </p:txBody>
      </p:sp>
      <p:pic>
        <p:nvPicPr>
          <p:cNvPr id="5" name="Picture 4"/>
          <p:cNvPicPr>
            <a:picLocks noChangeAspect="1"/>
          </p:cNvPicPr>
          <p:nvPr/>
        </p:nvPicPr>
        <p:blipFill>
          <a:blip r:embed="rId2"/>
          <a:stretch>
            <a:fillRect/>
          </a:stretch>
        </p:blipFill>
        <p:spPr>
          <a:xfrm>
            <a:off x="2259302" y="279460"/>
            <a:ext cx="8649103" cy="5730910"/>
          </a:xfrm>
          <a:prstGeom prst="rect">
            <a:avLst/>
          </a:prstGeom>
        </p:spPr>
      </p:pic>
      <p:pic>
        <p:nvPicPr>
          <p:cNvPr id="6" name="Picture 5"/>
          <p:cNvPicPr>
            <a:picLocks noChangeAspect="1"/>
          </p:cNvPicPr>
          <p:nvPr/>
        </p:nvPicPr>
        <p:blipFill>
          <a:blip r:embed="rId3"/>
          <a:stretch>
            <a:fillRect/>
          </a:stretch>
        </p:blipFill>
        <p:spPr>
          <a:xfrm>
            <a:off x="2589212" y="3927535"/>
            <a:ext cx="3552825" cy="2019300"/>
          </a:xfrm>
          <a:prstGeom prst="rect">
            <a:avLst/>
          </a:prstGeom>
        </p:spPr>
      </p:pic>
      <p:pic>
        <p:nvPicPr>
          <p:cNvPr id="7" name="Picture 6"/>
          <p:cNvPicPr>
            <a:picLocks noChangeAspect="1"/>
          </p:cNvPicPr>
          <p:nvPr/>
        </p:nvPicPr>
        <p:blipFill>
          <a:blip r:embed="rId4"/>
          <a:stretch>
            <a:fillRect/>
          </a:stretch>
        </p:blipFill>
        <p:spPr>
          <a:xfrm>
            <a:off x="9608779" y="3704219"/>
            <a:ext cx="2547894" cy="2242616"/>
          </a:xfrm>
          <a:prstGeom prst="rect">
            <a:avLst/>
          </a:prstGeom>
        </p:spPr>
      </p:pic>
    </p:spTree>
    <p:extLst>
      <p:ext uri="{BB962C8B-B14F-4D97-AF65-F5344CB8AC3E}">
        <p14:creationId xmlns:p14="http://schemas.microsoft.com/office/powerpoint/2010/main" val="19400578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10361612" y="6143316"/>
            <a:ext cx="1146283" cy="370396"/>
          </a:xfrm>
        </p:spPr>
        <p:txBody>
          <a:bodyPr/>
          <a:lstStyle/>
          <a:p>
            <a:fld id="{38E09F29-D5C7-4D3E-AC90-BFB1BB0882D4}" type="datetime1">
              <a:rPr lang="en-US" smtClean="0"/>
              <a:t>18/11/2022</a:t>
            </a:fld>
            <a:endParaRPr lang="en-US" dirty="0"/>
          </a:p>
        </p:txBody>
      </p:sp>
      <p:sp>
        <p:nvSpPr>
          <p:cNvPr id="3" name="Footer Placeholder 2"/>
          <p:cNvSpPr>
            <a:spLocks noGrp="1"/>
          </p:cNvSpPr>
          <p:nvPr>
            <p:ph type="ftr" sz="quarter" idx="11"/>
          </p:nvPr>
        </p:nvSpPr>
        <p:spPr/>
        <p:txBody>
          <a:bodyPr/>
          <a:lstStyle/>
          <a:p>
            <a:r>
              <a:rPr lang="fr-FR" smtClean="0"/>
              <a:t>Lecture 1: DE Course                                     MITWPU</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11</a:t>
            </a:fld>
            <a:endParaRPr lang="en-US" dirty="0"/>
          </a:p>
        </p:txBody>
      </p:sp>
      <p:pic>
        <p:nvPicPr>
          <p:cNvPr id="5" name="Picture 4"/>
          <p:cNvPicPr>
            <a:picLocks noChangeAspect="1"/>
          </p:cNvPicPr>
          <p:nvPr/>
        </p:nvPicPr>
        <p:blipFill>
          <a:blip r:embed="rId2"/>
          <a:stretch>
            <a:fillRect/>
          </a:stretch>
        </p:blipFill>
        <p:spPr>
          <a:xfrm>
            <a:off x="1459940" y="176057"/>
            <a:ext cx="10363921" cy="5593678"/>
          </a:xfrm>
          <a:prstGeom prst="rect">
            <a:avLst/>
          </a:prstGeom>
        </p:spPr>
      </p:pic>
      <p:sp>
        <p:nvSpPr>
          <p:cNvPr id="6" name="TextBox 5"/>
          <p:cNvSpPr txBox="1"/>
          <p:nvPr/>
        </p:nvSpPr>
        <p:spPr>
          <a:xfrm>
            <a:off x="4391696" y="5900136"/>
            <a:ext cx="6152646" cy="830997"/>
          </a:xfrm>
          <a:prstGeom prst="rect">
            <a:avLst/>
          </a:prstGeom>
          <a:noFill/>
        </p:spPr>
        <p:txBody>
          <a:bodyPr wrap="none" rtlCol="0">
            <a:spAutoFit/>
          </a:bodyPr>
          <a:lstStyle/>
          <a:p>
            <a:r>
              <a:rPr lang="en-US" sz="2400" b="1" dirty="0" smtClean="0">
                <a:solidFill>
                  <a:srgbClr val="C00000"/>
                </a:solidFill>
              </a:rPr>
              <a:t>State Diagram is known as Mealy Model</a:t>
            </a:r>
          </a:p>
          <a:p>
            <a:pPr algn="ctr"/>
            <a:r>
              <a:rPr lang="en-US" sz="2400" b="1" dirty="0" smtClean="0">
                <a:solidFill>
                  <a:srgbClr val="C00000"/>
                </a:solidFill>
              </a:rPr>
              <a:t>D Flip Flop</a:t>
            </a:r>
            <a:endParaRPr lang="en-US" sz="2400" b="1" dirty="0">
              <a:solidFill>
                <a:srgbClr val="C00000"/>
              </a:solidFill>
            </a:endParaRPr>
          </a:p>
        </p:txBody>
      </p:sp>
    </p:spTree>
    <p:extLst>
      <p:ext uri="{BB962C8B-B14F-4D97-AF65-F5344CB8AC3E}">
        <p14:creationId xmlns:p14="http://schemas.microsoft.com/office/powerpoint/2010/main" val="3671515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E09F29-D5C7-4D3E-AC90-BFB1BB0882D4}" type="datetime1">
              <a:rPr lang="en-US" smtClean="0"/>
              <a:t>18/11/2022</a:t>
            </a:fld>
            <a:endParaRPr lang="en-US" dirty="0"/>
          </a:p>
        </p:txBody>
      </p:sp>
      <p:sp>
        <p:nvSpPr>
          <p:cNvPr id="3" name="Footer Placeholder 2"/>
          <p:cNvSpPr>
            <a:spLocks noGrp="1"/>
          </p:cNvSpPr>
          <p:nvPr>
            <p:ph type="ftr" sz="quarter" idx="11"/>
          </p:nvPr>
        </p:nvSpPr>
        <p:spPr/>
        <p:txBody>
          <a:bodyPr/>
          <a:lstStyle/>
          <a:p>
            <a:r>
              <a:rPr lang="fr-FR" smtClean="0"/>
              <a:t>Lecture 1: DE Course                                     MITWPU</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12</a:t>
            </a:fld>
            <a:endParaRPr lang="en-US" dirty="0"/>
          </a:p>
        </p:txBody>
      </p:sp>
      <p:pic>
        <p:nvPicPr>
          <p:cNvPr id="5" name="Picture 4"/>
          <p:cNvPicPr>
            <a:picLocks noChangeAspect="1"/>
          </p:cNvPicPr>
          <p:nvPr/>
        </p:nvPicPr>
        <p:blipFill>
          <a:blip r:embed="rId2"/>
          <a:stretch>
            <a:fillRect/>
          </a:stretch>
        </p:blipFill>
        <p:spPr>
          <a:xfrm>
            <a:off x="531812" y="569421"/>
            <a:ext cx="10703176" cy="2444235"/>
          </a:xfrm>
          <a:prstGeom prst="rect">
            <a:avLst/>
          </a:prstGeom>
        </p:spPr>
      </p:pic>
      <p:sp>
        <p:nvSpPr>
          <p:cNvPr id="6" name="TextBox 5"/>
          <p:cNvSpPr txBox="1"/>
          <p:nvPr/>
        </p:nvSpPr>
        <p:spPr>
          <a:xfrm>
            <a:off x="5036854" y="3992451"/>
            <a:ext cx="2026517" cy="830997"/>
          </a:xfrm>
          <a:prstGeom prst="rect">
            <a:avLst/>
          </a:prstGeom>
          <a:noFill/>
        </p:spPr>
        <p:txBody>
          <a:bodyPr wrap="none" rtlCol="0">
            <a:spAutoFit/>
          </a:bodyPr>
          <a:lstStyle/>
          <a:p>
            <a:r>
              <a:rPr lang="en-US" sz="2400" b="1" dirty="0" smtClean="0">
                <a:solidFill>
                  <a:srgbClr val="C00000"/>
                </a:solidFill>
              </a:rPr>
              <a:t>Q(t+1) = D(t)</a:t>
            </a:r>
          </a:p>
          <a:p>
            <a:r>
              <a:rPr lang="en-US" sz="2400" b="1" dirty="0" smtClean="0">
                <a:solidFill>
                  <a:srgbClr val="C00000"/>
                </a:solidFill>
              </a:rPr>
              <a:t>D Flip Flop</a:t>
            </a:r>
            <a:endParaRPr lang="en-US" sz="2400" b="1" dirty="0">
              <a:solidFill>
                <a:srgbClr val="C00000"/>
              </a:solidFill>
            </a:endParaRPr>
          </a:p>
        </p:txBody>
      </p:sp>
    </p:spTree>
    <p:extLst>
      <p:ext uri="{BB962C8B-B14F-4D97-AF65-F5344CB8AC3E}">
        <p14:creationId xmlns:p14="http://schemas.microsoft.com/office/powerpoint/2010/main" val="96376745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E09F29-D5C7-4D3E-AC90-BFB1BB0882D4}" type="datetime1">
              <a:rPr lang="en-US" smtClean="0"/>
              <a:t>18/11/2022</a:t>
            </a:fld>
            <a:endParaRPr lang="en-US" dirty="0"/>
          </a:p>
        </p:txBody>
      </p:sp>
      <p:sp>
        <p:nvSpPr>
          <p:cNvPr id="3" name="Footer Placeholder 2"/>
          <p:cNvSpPr>
            <a:spLocks noGrp="1"/>
          </p:cNvSpPr>
          <p:nvPr>
            <p:ph type="ftr" sz="quarter" idx="11"/>
          </p:nvPr>
        </p:nvSpPr>
        <p:spPr/>
        <p:txBody>
          <a:bodyPr/>
          <a:lstStyle/>
          <a:p>
            <a:r>
              <a:rPr lang="fr-FR" dirty="0" smtClean="0"/>
              <a:t>Lecture 1: DE Course                                     MITWPU</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13</a:t>
            </a:fld>
            <a:endParaRPr lang="en-US" dirty="0"/>
          </a:p>
        </p:txBody>
      </p:sp>
      <p:pic>
        <p:nvPicPr>
          <p:cNvPr id="5" name="Picture 4"/>
          <p:cNvPicPr>
            <a:picLocks noChangeAspect="1"/>
          </p:cNvPicPr>
          <p:nvPr/>
        </p:nvPicPr>
        <p:blipFill>
          <a:blip r:embed="rId2"/>
          <a:stretch>
            <a:fillRect/>
          </a:stretch>
        </p:blipFill>
        <p:spPr>
          <a:xfrm>
            <a:off x="1713090" y="234549"/>
            <a:ext cx="9626245" cy="3023806"/>
          </a:xfrm>
          <a:prstGeom prst="rect">
            <a:avLst/>
          </a:prstGeom>
        </p:spPr>
      </p:pic>
      <p:pic>
        <p:nvPicPr>
          <p:cNvPr id="6" name="Picture 5"/>
          <p:cNvPicPr>
            <a:picLocks noChangeAspect="1"/>
          </p:cNvPicPr>
          <p:nvPr/>
        </p:nvPicPr>
        <p:blipFill>
          <a:blip r:embed="rId3"/>
          <a:stretch>
            <a:fillRect/>
          </a:stretch>
        </p:blipFill>
        <p:spPr>
          <a:xfrm>
            <a:off x="1567662" y="3258355"/>
            <a:ext cx="9917099" cy="2636191"/>
          </a:xfrm>
          <a:prstGeom prst="rect">
            <a:avLst/>
          </a:prstGeom>
        </p:spPr>
      </p:pic>
      <p:sp>
        <p:nvSpPr>
          <p:cNvPr id="7" name="TextBox 6"/>
          <p:cNvSpPr txBox="1"/>
          <p:nvPr/>
        </p:nvSpPr>
        <p:spPr>
          <a:xfrm>
            <a:off x="5899738" y="5900136"/>
            <a:ext cx="1608133" cy="461665"/>
          </a:xfrm>
          <a:prstGeom prst="rect">
            <a:avLst/>
          </a:prstGeom>
          <a:noFill/>
        </p:spPr>
        <p:txBody>
          <a:bodyPr wrap="none" rtlCol="0">
            <a:spAutoFit/>
          </a:bodyPr>
          <a:lstStyle/>
          <a:p>
            <a:r>
              <a:rPr lang="en-US" sz="2400" b="1" dirty="0" smtClean="0">
                <a:solidFill>
                  <a:srgbClr val="C00000"/>
                </a:solidFill>
              </a:rPr>
              <a:t>T Flip Flop</a:t>
            </a:r>
            <a:endParaRPr lang="en-US" sz="2400" b="1" dirty="0">
              <a:solidFill>
                <a:srgbClr val="C00000"/>
              </a:solidFill>
            </a:endParaRPr>
          </a:p>
        </p:txBody>
      </p:sp>
    </p:spTree>
    <p:extLst>
      <p:ext uri="{BB962C8B-B14F-4D97-AF65-F5344CB8AC3E}">
        <p14:creationId xmlns:p14="http://schemas.microsoft.com/office/powerpoint/2010/main" val="354951838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E09F29-D5C7-4D3E-AC90-BFB1BB0882D4}" type="datetime1">
              <a:rPr lang="en-US" smtClean="0"/>
              <a:t>18/11/2022</a:t>
            </a:fld>
            <a:endParaRPr lang="en-US" dirty="0"/>
          </a:p>
        </p:txBody>
      </p:sp>
      <p:sp>
        <p:nvSpPr>
          <p:cNvPr id="3" name="Footer Placeholder 2"/>
          <p:cNvSpPr>
            <a:spLocks noGrp="1"/>
          </p:cNvSpPr>
          <p:nvPr>
            <p:ph type="ftr" sz="quarter" idx="11"/>
          </p:nvPr>
        </p:nvSpPr>
        <p:spPr/>
        <p:txBody>
          <a:bodyPr/>
          <a:lstStyle/>
          <a:p>
            <a:r>
              <a:rPr lang="fr-FR" smtClean="0"/>
              <a:t>Lecture 1: DE Course                                     MITWPU</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14</a:t>
            </a:fld>
            <a:endParaRPr lang="en-US" dirty="0"/>
          </a:p>
        </p:txBody>
      </p:sp>
      <p:pic>
        <p:nvPicPr>
          <p:cNvPr id="5" name="Picture 4"/>
          <p:cNvPicPr>
            <a:picLocks noChangeAspect="1"/>
          </p:cNvPicPr>
          <p:nvPr/>
        </p:nvPicPr>
        <p:blipFill>
          <a:blip r:embed="rId2"/>
          <a:stretch>
            <a:fillRect/>
          </a:stretch>
        </p:blipFill>
        <p:spPr>
          <a:xfrm>
            <a:off x="2589212" y="970344"/>
            <a:ext cx="4133560" cy="2969511"/>
          </a:xfrm>
          <a:prstGeom prst="rect">
            <a:avLst/>
          </a:prstGeom>
        </p:spPr>
      </p:pic>
      <p:pic>
        <p:nvPicPr>
          <p:cNvPr id="6" name="Picture 5"/>
          <p:cNvPicPr>
            <a:picLocks noChangeAspect="1"/>
          </p:cNvPicPr>
          <p:nvPr/>
        </p:nvPicPr>
        <p:blipFill>
          <a:blip r:embed="rId3"/>
          <a:stretch>
            <a:fillRect/>
          </a:stretch>
        </p:blipFill>
        <p:spPr>
          <a:xfrm>
            <a:off x="2589212" y="4552750"/>
            <a:ext cx="7154952" cy="970163"/>
          </a:xfrm>
          <a:prstGeom prst="rect">
            <a:avLst/>
          </a:prstGeom>
        </p:spPr>
      </p:pic>
    </p:spTree>
    <p:extLst>
      <p:ext uri="{BB962C8B-B14F-4D97-AF65-F5344CB8AC3E}">
        <p14:creationId xmlns:p14="http://schemas.microsoft.com/office/powerpoint/2010/main" val="3138309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E09F29-D5C7-4D3E-AC90-BFB1BB0882D4}" type="datetime1">
              <a:rPr lang="en-US" smtClean="0"/>
              <a:t>18/11/2022</a:t>
            </a:fld>
            <a:endParaRPr lang="en-US" dirty="0"/>
          </a:p>
        </p:txBody>
      </p:sp>
      <p:sp>
        <p:nvSpPr>
          <p:cNvPr id="3" name="Footer Placeholder 2"/>
          <p:cNvSpPr>
            <a:spLocks noGrp="1"/>
          </p:cNvSpPr>
          <p:nvPr>
            <p:ph type="ftr" sz="quarter" idx="11"/>
          </p:nvPr>
        </p:nvSpPr>
        <p:spPr/>
        <p:txBody>
          <a:bodyPr/>
          <a:lstStyle/>
          <a:p>
            <a:r>
              <a:rPr lang="fr-FR" smtClean="0"/>
              <a:t>Lecture 1: DE Course                                     MITWPU</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15</a:t>
            </a:fld>
            <a:endParaRPr lang="en-US" dirty="0"/>
          </a:p>
        </p:txBody>
      </p:sp>
      <p:pic>
        <p:nvPicPr>
          <p:cNvPr id="5" name="Picture 4"/>
          <p:cNvPicPr>
            <a:picLocks noChangeAspect="1"/>
          </p:cNvPicPr>
          <p:nvPr/>
        </p:nvPicPr>
        <p:blipFill>
          <a:blip r:embed="rId2"/>
          <a:stretch>
            <a:fillRect/>
          </a:stretch>
        </p:blipFill>
        <p:spPr>
          <a:xfrm>
            <a:off x="2059279" y="286756"/>
            <a:ext cx="9448616" cy="5225371"/>
          </a:xfrm>
          <a:prstGeom prst="rect">
            <a:avLst/>
          </a:prstGeom>
        </p:spPr>
      </p:pic>
      <p:sp>
        <p:nvSpPr>
          <p:cNvPr id="6" name="TextBox 5"/>
          <p:cNvSpPr txBox="1"/>
          <p:nvPr/>
        </p:nvSpPr>
        <p:spPr>
          <a:xfrm>
            <a:off x="5899738" y="5900136"/>
            <a:ext cx="1946367" cy="461665"/>
          </a:xfrm>
          <a:prstGeom prst="rect">
            <a:avLst/>
          </a:prstGeom>
          <a:noFill/>
        </p:spPr>
        <p:txBody>
          <a:bodyPr wrap="none" rtlCol="0">
            <a:spAutoFit/>
          </a:bodyPr>
          <a:lstStyle/>
          <a:p>
            <a:r>
              <a:rPr lang="en-US" sz="2400" b="1" dirty="0" smtClean="0">
                <a:solidFill>
                  <a:srgbClr val="C00000"/>
                </a:solidFill>
              </a:rPr>
              <a:t>S-R Flip Flop</a:t>
            </a:r>
            <a:endParaRPr lang="en-US" sz="2400" b="1" dirty="0">
              <a:solidFill>
                <a:srgbClr val="C00000"/>
              </a:solidFill>
            </a:endParaRPr>
          </a:p>
        </p:txBody>
      </p:sp>
    </p:spTree>
    <p:extLst>
      <p:ext uri="{BB962C8B-B14F-4D97-AF65-F5344CB8AC3E}">
        <p14:creationId xmlns:p14="http://schemas.microsoft.com/office/powerpoint/2010/main" val="274047670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E09F29-D5C7-4D3E-AC90-BFB1BB0882D4}" type="datetime1">
              <a:rPr lang="en-US" smtClean="0"/>
              <a:t>18/11/2022</a:t>
            </a:fld>
            <a:endParaRPr lang="en-US" dirty="0"/>
          </a:p>
        </p:txBody>
      </p:sp>
      <p:sp>
        <p:nvSpPr>
          <p:cNvPr id="3" name="Footer Placeholder 2"/>
          <p:cNvSpPr>
            <a:spLocks noGrp="1"/>
          </p:cNvSpPr>
          <p:nvPr>
            <p:ph type="ftr" sz="quarter" idx="11"/>
          </p:nvPr>
        </p:nvSpPr>
        <p:spPr/>
        <p:txBody>
          <a:bodyPr/>
          <a:lstStyle/>
          <a:p>
            <a:r>
              <a:rPr lang="fr-FR" smtClean="0"/>
              <a:t>Lecture 1: DE Course                                     MITWPU</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16</a:t>
            </a:fld>
            <a:endParaRPr lang="en-US" dirty="0"/>
          </a:p>
        </p:txBody>
      </p:sp>
      <p:pic>
        <p:nvPicPr>
          <p:cNvPr id="5" name="Picture 4"/>
          <p:cNvPicPr>
            <a:picLocks noChangeAspect="1"/>
          </p:cNvPicPr>
          <p:nvPr/>
        </p:nvPicPr>
        <p:blipFill>
          <a:blip r:embed="rId2"/>
          <a:stretch>
            <a:fillRect/>
          </a:stretch>
        </p:blipFill>
        <p:spPr>
          <a:xfrm>
            <a:off x="2852267" y="503619"/>
            <a:ext cx="4421169" cy="2548674"/>
          </a:xfrm>
          <a:prstGeom prst="rect">
            <a:avLst/>
          </a:prstGeom>
        </p:spPr>
      </p:pic>
      <p:pic>
        <p:nvPicPr>
          <p:cNvPr id="6" name="Picture 5"/>
          <p:cNvPicPr>
            <a:picLocks noChangeAspect="1"/>
          </p:cNvPicPr>
          <p:nvPr/>
        </p:nvPicPr>
        <p:blipFill>
          <a:blip r:embed="rId3"/>
          <a:stretch>
            <a:fillRect/>
          </a:stretch>
        </p:blipFill>
        <p:spPr>
          <a:xfrm>
            <a:off x="3015266" y="3838508"/>
            <a:ext cx="4149678" cy="900917"/>
          </a:xfrm>
          <a:prstGeom prst="rect">
            <a:avLst/>
          </a:prstGeom>
        </p:spPr>
      </p:pic>
    </p:spTree>
    <p:extLst>
      <p:ext uri="{BB962C8B-B14F-4D97-AF65-F5344CB8AC3E}">
        <p14:creationId xmlns:p14="http://schemas.microsoft.com/office/powerpoint/2010/main" val="52556861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E09F29-D5C7-4D3E-AC90-BFB1BB0882D4}" type="datetime1">
              <a:rPr lang="en-US" smtClean="0"/>
              <a:t>18/11/2022</a:t>
            </a:fld>
            <a:endParaRPr lang="en-US" dirty="0"/>
          </a:p>
        </p:txBody>
      </p:sp>
      <p:sp>
        <p:nvSpPr>
          <p:cNvPr id="3" name="Footer Placeholder 2"/>
          <p:cNvSpPr>
            <a:spLocks noGrp="1"/>
          </p:cNvSpPr>
          <p:nvPr>
            <p:ph type="ftr" sz="quarter" idx="11"/>
          </p:nvPr>
        </p:nvSpPr>
        <p:spPr/>
        <p:txBody>
          <a:bodyPr/>
          <a:lstStyle/>
          <a:p>
            <a:r>
              <a:rPr lang="fr-FR" smtClean="0"/>
              <a:t>Lecture 1: DE Course                                     MITWPU</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17</a:t>
            </a:fld>
            <a:endParaRPr lang="en-US" dirty="0"/>
          </a:p>
        </p:txBody>
      </p:sp>
      <p:pic>
        <p:nvPicPr>
          <p:cNvPr id="5" name="Picture 4"/>
          <p:cNvPicPr>
            <a:picLocks noChangeAspect="1"/>
          </p:cNvPicPr>
          <p:nvPr/>
        </p:nvPicPr>
        <p:blipFill>
          <a:blip r:embed="rId2"/>
          <a:stretch>
            <a:fillRect/>
          </a:stretch>
        </p:blipFill>
        <p:spPr>
          <a:xfrm>
            <a:off x="2346303" y="638845"/>
            <a:ext cx="9000134" cy="3894517"/>
          </a:xfrm>
          <a:prstGeom prst="rect">
            <a:avLst/>
          </a:prstGeom>
        </p:spPr>
      </p:pic>
      <p:sp>
        <p:nvSpPr>
          <p:cNvPr id="6" name="TextBox 5"/>
          <p:cNvSpPr txBox="1"/>
          <p:nvPr/>
        </p:nvSpPr>
        <p:spPr>
          <a:xfrm>
            <a:off x="5899738" y="5900136"/>
            <a:ext cx="1946367" cy="461665"/>
          </a:xfrm>
          <a:prstGeom prst="rect">
            <a:avLst/>
          </a:prstGeom>
          <a:noFill/>
        </p:spPr>
        <p:txBody>
          <a:bodyPr wrap="none" rtlCol="0">
            <a:spAutoFit/>
          </a:bodyPr>
          <a:lstStyle/>
          <a:p>
            <a:r>
              <a:rPr lang="en-US" sz="2400" b="1" dirty="0" smtClean="0">
                <a:solidFill>
                  <a:srgbClr val="C00000"/>
                </a:solidFill>
              </a:rPr>
              <a:t>J-K Flip Flop</a:t>
            </a:r>
            <a:endParaRPr lang="en-US" sz="2400" b="1" dirty="0">
              <a:solidFill>
                <a:srgbClr val="C00000"/>
              </a:solidFill>
            </a:endParaRPr>
          </a:p>
        </p:txBody>
      </p:sp>
    </p:spTree>
    <p:extLst>
      <p:ext uri="{BB962C8B-B14F-4D97-AF65-F5344CB8AC3E}">
        <p14:creationId xmlns:p14="http://schemas.microsoft.com/office/powerpoint/2010/main" val="224261556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endParaRPr lang="en-US"/>
          </a:p>
        </p:txBody>
      </p:sp>
      <p:sp>
        <p:nvSpPr>
          <p:cNvPr id="9" name="Content Placeholder 8"/>
          <p:cNvSpPr>
            <a:spLocks noGrp="1"/>
          </p:cNvSpPr>
          <p:nvPr>
            <p:ph idx="1"/>
          </p:nvPr>
        </p:nvSpPr>
        <p:spPr/>
        <p:txBody>
          <a:bodyPr/>
          <a:lstStyle/>
          <a:p>
            <a:endParaRPr lang="en-US"/>
          </a:p>
        </p:txBody>
      </p:sp>
      <p:sp>
        <p:nvSpPr>
          <p:cNvPr id="2" name="Date Placeholder 1"/>
          <p:cNvSpPr>
            <a:spLocks noGrp="1"/>
          </p:cNvSpPr>
          <p:nvPr>
            <p:ph type="dt" sz="half" idx="10"/>
          </p:nvPr>
        </p:nvSpPr>
        <p:spPr/>
        <p:txBody>
          <a:bodyPr/>
          <a:lstStyle/>
          <a:p>
            <a:fld id="{38E09F29-D5C7-4D3E-AC90-BFB1BB0882D4}" type="datetime1">
              <a:rPr lang="en-US" smtClean="0"/>
              <a:t>18/11/2022</a:t>
            </a:fld>
            <a:endParaRPr lang="en-US" dirty="0"/>
          </a:p>
        </p:txBody>
      </p:sp>
      <p:sp>
        <p:nvSpPr>
          <p:cNvPr id="3" name="Footer Placeholder 2"/>
          <p:cNvSpPr>
            <a:spLocks noGrp="1"/>
          </p:cNvSpPr>
          <p:nvPr>
            <p:ph type="ftr" sz="quarter" idx="11"/>
          </p:nvPr>
        </p:nvSpPr>
        <p:spPr/>
        <p:txBody>
          <a:bodyPr/>
          <a:lstStyle/>
          <a:p>
            <a:r>
              <a:rPr lang="fr-FR" smtClean="0"/>
              <a:t>Lecture 1: DE Course                                     MITWPU</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18</a:t>
            </a:fld>
            <a:endParaRPr lang="en-US" dirty="0"/>
          </a:p>
        </p:txBody>
      </p:sp>
      <p:pic>
        <p:nvPicPr>
          <p:cNvPr id="5" name="Picture 4"/>
          <p:cNvPicPr>
            <a:picLocks noChangeAspect="1"/>
          </p:cNvPicPr>
          <p:nvPr/>
        </p:nvPicPr>
        <p:blipFill>
          <a:blip r:embed="rId2"/>
          <a:stretch>
            <a:fillRect/>
          </a:stretch>
        </p:blipFill>
        <p:spPr>
          <a:xfrm>
            <a:off x="1867996" y="587063"/>
            <a:ext cx="9301043" cy="2259168"/>
          </a:xfrm>
          <a:prstGeom prst="rect">
            <a:avLst/>
          </a:prstGeom>
        </p:spPr>
      </p:pic>
      <p:pic>
        <p:nvPicPr>
          <p:cNvPr id="6" name="Picture 5"/>
          <p:cNvPicPr>
            <a:picLocks noChangeAspect="1"/>
          </p:cNvPicPr>
          <p:nvPr/>
        </p:nvPicPr>
        <p:blipFill>
          <a:blip r:embed="rId3"/>
          <a:stretch>
            <a:fillRect/>
          </a:stretch>
        </p:blipFill>
        <p:spPr>
          <a:xfrm>
            <a:off x="2347711" y="3210326"/>
            <a:ext cx="4946282" cy="2688197"/>
          </a:xfrm>
          <a:prstGeom prst="rect">
            <a:avLst/>
          </a:prstGeom>
        </p:spPr>
      </p:pic>
      <p:pic>
        <p:nvPicPr>
          <p:cNvPr id="7" name="Picture 6"/>
          <p:cNvPicPr>
            <a:picLocks noChangeAspect="1"/>
          </p:cNvPicPr>
          <p:nvPr/>
        </p:nvPicPr>
        <p:blipFill>
          <a:blip r:embed="rId4"/>
          <a:stretch>
            <a:fillRect/>
          </a:stretch>
        </p:blipFill>
        <p:spPr>
          <a:xfrm>
            <a:off x="7197747" y="3210326"/>
            <a:ext cx="5225223" cy="856110"/>
          </a:xfrm>
          <a:prstGeom prst="rect">
            <a:avLst/>
          </a:prstGeom>
        </p:spPr>
      </p:pic>
    </p:spTree>
    <p:extLst>
      <p:ext uri="{BB962C8B-B14F-4D97-AF65-F5344CB8AC3E}">
        <p14:creationId xmlns:p14="http://schemas.microsoft.com/office/powerpoint/2010/main" val="294481871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Serial Binary Adder</a:t>
            </a:r>
            <a:endParaRPr lang="en-US" dirty="0"/>
          </a:p>
        </p:txBody>
      </p:sp>
      <p:sp>
        <p:nvSpPr>
          <p:cNvPr id="3" name="Content Placeholder 2"/>
          <p:cNvSpPr>
            <a:spLocks noGrp="1"/>
          </p:cNvSpPr>
          <p:nvPr>
            <p:ph idx="1"/>
          </p:nvPr>
        </p:nvSpPr>
        <p:spPr>
          <a:xfrm>
            <a:off x="1636176" y="1264555"/>
            <a:ext cx="10160872" cy="4968820"/>
          </a:xfrm>
        </p:spPr>
        <p:txBody>
          <a:bodyPr>
            <a:noAutofit/>
          </a:bodyPr>
          <a:lstStyle/>
          <a:p>
            <a:r>
              <a:rPr lang="en-US" sz="2400" dirty="0">
                <a:latin typeface="Times New Roman" panose="02020603050405020304" pitchFamily="18" charset="0"/>
                <a:cs typeface="Times New Roman" panose="02020603050405020304" pitchFamily="18" charset="0"/>
              </a:rPr>
              <a:t>Step1: word statement of the problem: the block diagram of a serial binary adder is shown in fig. </a:t>
            </a:r>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it </a:t>
            </a:r>
            <a:r>
              <a:rPr lang="en-US" sz="2400" dirty="0">
                <a:latin typeface="Times New Roman" panose="02020603050405020304" pitchFamily="18" charset="0"/>
                <a:cs typeface="Times New Roman" panose="02020603050405020304" pitchFamily="18" charset="0"/>
              </a:rPr>
              <a:t>is a synchronous circuit with two input terminals designated X1and X2 which carry the two binary numbers to be added and one output terminal Z which represents the sum. </a:t>
            </a:r>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inputs and outputs consist of fixed-length sequences 0s and 1s.the output of the serial </a:t>
            </a:r>
            <a:r>
              <a:rPr lang="en-US" sz="2400" dirty="0" err="1">
                <a:latin typeface="Times New Roman" panose="02020603050405020304" pitchFamily="18" charset="0"/>
                <a:cs typeface="Times New Roman" panose="02020603050405020304" pitchFamily="18" charset="0"/>
              </a:rPr>
              <a:t>Zi</a:t>
            </a:r>
            <a:r>
              <a:rPr lang="en-US" sz="2400" dirty="0">
                <a:latin typeface="Times New Roman" panose="02020603050405020304" pitchFamily="18" charset="0"/>
                <a:cs typeface="Times New Roman" panose="02020603050405020304" pitchFamily="18" charset="0"/>
              </a:rPr>
              <a:t> at time </a:t>
            </a:r>
            <a:r>
              <a:rPr lang="en-US" sz="2400" dirty="0" err="1" smtClean="0">
                <a:latin typeface="Times New Roman" panose="02020603050405020304" pitchFamily="18" charset="0"/>
                <a:cs typeface="Times New Roman" panose="02020603050405020304" pitchFamily="18" charset="0"/>
              </a:rPr>
              <a:t>ti</a:t>
            </a:r>
            <a:r>
              <a:rPr lang="en-US" sz="2400" dirty="0" smtClean="0">
                <a:latin typeface="Times New Roman" panose="02020603050405020304" pitchFamily="18" charset="0"/>
                <a:cs typeface="Times New Roman" panose="02020603050405020304" pitchFamily="18" charset="0"/>
              </a:rPr>
              <a:t> is </a:t>
            </a:r>
            <a:r>
              <a:rPr lang="en-US" sz="2400" dirty="0">
                <a:latin typeface="Times New Roman" panose="02020603050405020304" pitchFamily="18" charset="0"/>
                <a:cs typeface="Times New Roman" panose="02020603050405020304" pitchFamily="18" charset="0"/>
              </a:rPr>
              <a:t>a function of the inputs X1(</a:t>
            </a:r>
            <a:r>
              <a:rPr lang="en-US" sz="2400" dirty="0" err="1">
                <a:latin typeface="Times New Roman" panose="02020603050405020304" pitchFamily="18" charset="0"/>
                <a:cs typeface="Times New Roman" panose="02020603050405020304" pitchFamily="18" charset="0"/>
              </a:rPr>
              <a:t>ti</a:t>
            </a:r>
            <a:r>
              <a:rPr lang="en-US" sz="2400" dirty="0">
                <a:latin typeface="Times New Roman" panose="02020603050405020304" pitchFamily="18" charset="0"/>
                <a:cs typeface="Times New Roman" panose="02020603050405020304" pitchFamily="18" charset="0"/>
              </a:rPr>
              <a:t>) and X2(</a:t>
            </a:r>
            <a:r>
              <a:rPr lang="en-US" sz="2400" dirty="0" err="1">
                <a:latin typeface="Times New Roman" panose="02020603050405020304" pitchFamily="18" charset="0"/>
                <a:cs typeface="Times New Roman" panose="02020603050405020304" pitchFamily="18" charset="0"/>
              </a:rPr>
              <a:t>ti</a:t>
            </a:r>
            <a:r>
              <a:rPr lang="en-US" sz="2400" dirty="0">
                <a:latin typeface="Times New Roman" panose="02020603050405020304" pitchFamily="18" charset="0"/>
                <a:cs typeface="Times New Roman" panose="02020603050405020304" pitchFamily="18" charset="0"/>
              </a:rPr>
              <a:t>) at that time ti-1 and of carry which had been generated </a:t>
            </a:r>
            <a:r>
              <a:rPr lang="en-US" sz="2400" dirty="0" smtClean="0">
                <a:latin typeface="Times New Roman" panose="02020603050405020304" pitchFamily="18" charset="0"/>
                <a:cs typeface="Times New Roman" panose="02020603050405020304" pitchFamily="18" charset="0"/>
              </a:rPr>
              <a:t>at ti1</a:t>
            </a:r>
            <a:r>
              <a:rPr lang="en-US" sz="2400" dirty="0">
                <a:latin typeface="Times New Roman" panose="02020603050405020304" pitchFamily="18" charset="0"/>
                <a:cs typeface="Times New Roman" panose="02020603050405020304" pitchFamily="18" charset="0"/>
              </a:rPr>
              <a:t>. </a:t>
            </a:r>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carry which represent the past history of the serial adder may be a 0 or 1. </a:t>
            </a:r>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circuit has two states. If one state indicates that carry from the previous addition is a 0, the other state indicates that the carry from the previous addition is a 1 </a:t>
            </a:r>
          </a:p>
        </p:txBody>
      </p:sp>
      <p:sp>
        <p:nvSpPr>
          <p:cNvPr id="4" name="Date Placeholder 3"/>
          <p:cNvSpPr>
            <a:spLocks noGrp="1"/>
          </p:cNvSpPr>
          <p:nvPr>
            <p:ph type="dt" sz="half" idx="10"/>
          </p:nvPr>
        </p:nvSpPr>
        <p:spPr/>
        <p:txBody>
          <a:bodyPr/>
          <a:lstStyle/>
          <a:p>
            <a:fld id="{C7CCE7EE-6009-414B-9CCE-C8DAD1FB59B4}" type="datetime1">
              <a:rPr lang="en-US" smtClean="0"/>
              <a:t>18/11/2022</a:t>
            </a:fld>
            <a:endParaRPr lang="en-US" dirty="0"/>
          </a:p>
        </p:txBody>
      </p:sp>
      <p:sp>
        <p:nvSpPr>
          <p:cNvPr id="5" name="Footer Placeholder 4"/>
          <p:cNvSpPr>
            <a:spLocks noGrp="1"/>
          </p:cNvSpPr>
          <p:nvPr>
            <p:ph type="ftr" sz="quarter" idx="11"/>
          </p:nvPr>
        </p:nvSpPr>
        <p:spPr/>
        <p:txBody>
          <a:bodyPr/>
          <a:lstStyle/>
          <a:p>
            <a:r>
              <a:rPr lang="fr-FR" smtClean="0"/>
              <a:t>Lecture 1: DE Course                                     MITWPU</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19</a:t>
            </a:fld>
            <a:endParaRPr lang="en-US" dirty="0"/>
          </a:p>
        </p:txBody>
      </p:sp>
    </p:spTree>
    <p:extLst>
      <p:ext uri="{BB962C8B-B14F-4D97-AF65-F5344CB8AC3E}">
        <p14:creationId xmlns:p14="http://schemas.microsoft.com/office/powerpoint/2010/main" val="38368256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FD56858-8E50-41B2-B69B-585A10D02C2A}"/>
              </a:ext>
            </a:extLst>
          </p:cNvPr>
          <p:cNvSpPr>
            <a:spLocks noGrp="1"/>
          </p:cNvSpPr>
          <p:nvPr>
            <p:ph type="title"/>
          </p:nvPr>
        </p:nvSpPr>
        <p:spPr>
          <a:xfrm>
            <a:off x="1737248" y="258985"/>
            <a:ext cx="8911687" cy="528797"/>
          </a:xfrm>
        </p:spPr>
        <p:txBody>
          <a:bodyPr>
            <a:normAutofit fontScale="90000"/>
          </a:bodyPr>
          <a:lstStyle/>
          <a:p>
            <a:r>
              <a:rPr lang="en-US" altLang="en-US" b="1" dirty="0">
                <a:solidFill>
                  <a:srgbClr val="000000"/>
                </a:solidFill>
                <a:cs typeface="Arial" panose="020B0604020202020204" pitchFamily="34" charset="0"/>
              </a:rPr>
              <a:t>Finite State Machine</a:t>
            </a:r>
            <a:r>
              <a:rPr lang="en-US" altLang="en-US" dirty="0">
                <a:solidFill>
                  <a:srgbClr val="000000"/>
                </a:solidFill>
                <a:cs typeface="Arial" panose="020B0604020202020204" pitchFamily="34" charset="0"/>
              </a:rPr>
              <a:t> </a:t>
            </a:r>
            <a:endParaRPr lang="en-IN" dirty="0"/>
          </a:p>
        </p:txBody>
      </p:sp>
      <p:sp>
        <p:nvSpPr>
          <p:cNvPr id="4" name="Date Placeholder 3">
            <a:extLst>
              <a:ext uri="{FF2B5EF4-FFF2-40B4-BE49-F238E27FC236}">
                <a16:creationId xmlns:a16="http://schemas.microsoft.com/office/drawing/2014/main" xmlns="" id="{931CC9B4-3679-4F90-BA7E-D4B7F7492249}"/>
              </a:ext>
            </a:extLst>
          </p:cNvPr>
          <p:cNvSpPr>
            <a:spLocks noGrp="1"/>
          </p:cNvSpPr>
          <p:nvPr>
            <p:ph type="dt" sz="half" idx="10"/>
          </p:nvPr>
        </p:nvSpPr>
        <p:spPr/>
        <p:txBody>
          <a:bodyPr/>
          <a:lstStyle/>
          <a:p>
            <a:fld id="{C7CCE7EE-6009-414B-9CCE-C8DAD1FB59B4}" type="datetime1">
              <a:rPr lang="en-US" smtClean="0"/>
              <a:t>18/11/2022</a:t>
            </a:fld>
            <a:endParaRPr lang="en-US" dirty="0"/>
          </a:p>
        </p:txBody>
      </p:sp>
      <p:sp>
        <p:nvSpPr>
          <p:cNvPr id="5" name="Footer Placeholder 4">
            <a:extLst>
              <a:ext uri="{FF2B5EF4-FFF2-40B4-BE49-F238E27FC236}">
                <a16:creationId xmlns:a16="http://schemas.microsoft.com/office/drawing/2014/main" xmlns="" id="{28C14392-0219-45FC-AD19-52C0F6F9058D}"/>
              </a:ext>
            </a:extLst>
          </p:cNvPr>
          <p:cNvSpPr>
            <a:spLocks noGrp="1"/>
          </p:cNvSpPr>
          <p:nvPr>
            <p:ph type="ftr" sz="quarter" idx="11"/>
          </p:nvPr>
        </p:nvSpPr>
        <p:spPr>
          <a:xfrm>
            <a:off x="2605990" y="6416452"/>
            <a:ext cx="7619999" cy="365125"/>
          </a:xfrm>
        </p:spPr>
        <p:txBody>
          <a:bodyPr/>
          <a:lstStyle/>
          <a:p>
            <a:r>
              <a:rPr lang="fr-FR"/>
              <a:t>Lecture 1: DE Course                                     MITWPU</a:t>
            </a:r>
            <a:endParaRPr lang="en-US" dirty="0"/>
          </a:p>
        </p:txBody>
      </p:sp>
      <p:sp>
        <p:nvSpPr>
          <p:cNvPr id="6" name="Slide Number Placeholder 5">
            <a:extLst>
              <a:ext uri="{FF2B5EF4-FFF2-40B4-BE49-F238E27FC236}">
                <a16:creationId xmlns:a16="http://schemas.microsoft.com/office/drawing/2014/main" xmlns="" id="{35BC8FAF-5FBC-49C6-BADC-61E20D7C6105}"/>
              </a:ext>
            </a:extLst>
          </p:cNvPr>
          <p:cNvSpPr>
            <a:spLocks noGrp="1"/>
          </p:cNvSpPr>
          <p:nvPr>
            <p:ph type="sldNum" sz="quarter" idx="12"/>
          </p:nvPr>
        </p:nvSpPr>
        <p:spPr/>
        <p:txBody>
          <a:bodyPr/>
          <a:lstStyle/>
          <a:p>
            <a:fld id="{D57F1E4F-1CFF-5643-939E-217C01CDF565}" type="slidenum">
              <a:rPr lang="en-US" smtClean="0"/>
              <a:pPr/>
              <a:t>2</a:t>
            </a:fld>
            <a:endParaRPr lang="en-US" dirty="0"/>
          </a:p>
        </p:txBody>
      </p:sp>
      <p:sp>
        <p:nvSpPr>
          <p:cNvPr id="7" name="Rectangle 1">
            <a:extLst>
              <a:ext uri="{FF2B5EF4-FFF2-40B4-BE49-F238E27FC236}">
                <a16:creationId xmlns:a16="http://schemas.microsoft.com/office/drawing/2014/main" xmlns="" id="{9641E479-2435-4330-875F-9BD16893C0E2}"/>
              </a:ext>
            </a:extLst>
          </p:cNvPr>
          <p:cNvSpPr>
            <a:spLocks noGrp="1" noChangeArrowheads="1"/>
          </p:cNvSpPr>
          <p:nvPr>
            <p:ph idx="1"/>
          </p:nvPr>
        </p:nvSpPr>
        <p:spPr bwMode="auto">
          <a:xfrm>
            <a:off x="921695" y="1063463"/>
            <a:ext cx="11219069" cy="18620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lvl="0" indent="0" defTabSz="914400">
              <a:buClrTx/>
              <a:buNone/>
            </a:pPr>
            <a:r>
              <a:rPr lang="en-US" altLang="en-US" sz="2400" dirty="0">
                <a:solidFill>
                  <a:srgbClr val="000000"/>
                </a:solidFill>
                <a:latin typeface="Times New Roman" panose="02020603050405020304" pitchFamily="18" charset="0"/>
                <a:cs typeface="Times New Roman" panose="02020603050405020304" pitchFamily="18" charset="0"/>
              </a:rPr>
              <a:t>A synchronous sequential circuit is also called as </a:t>
            </a:r>
            <a:r>
              <a:rPr lang="en-US" altLang="en-US" sz="2400" b="1" dirty="0">
                <a:solidFill>
                  <a:srgbClr val="000000"/>
                </a:solidFill>
                <a:latin typeface="Times New Roman" panose="02020603050405020304" pitchFamily="18" charset="0"/>
                <a:cs typeface="Times New Roman" panose="02020603050405020304" pitchFamily="18" charset="0"/>
              </a:rPr>
              <a:t>Finite State Machine</a:t>
            </a:r>
            <a:r>
              <a:rPr lang="en-US" altLang="en-US" sz="2400" dirty="0">
                <a:solidFill>
                  <a:srgbClr val="000000"/>
                </a:solidFill>
                <a:latin typeface="Times New Roman" panose="02020603050405020304" pitchFamily="18" charset="0"/>
                <a:cs typeface="Times New Roman" panose="02020603050405020304" pitchFamily="18" charset="0"/>
              </a:rPr>
              <a:t> </a:t>
            </a:r>
            <a:r>
              <a:rPr lang="en-US" altLang="en-US" sz="2800" dirty="0">
                <a:solidFill>
                  <a:srgbClr val="000000"/>
                </a:solidFill>
                <a:latin typeface="Times New Roman" panose="02020603050405020304" pitchFamily="18" charset="0"/>
                <a:cs typeface="Times New Roman" panose="02020603050405020304" pitchFamily="18" charset="0"/>
              </a:rPr>
              <a:t>FSM</a:t>
            </a:r>
            <a:r>
              <a:rPr lang="en-US" altLang="en-US" sz="2400" dirty="0">
                <a:solidFill>
                  <a:srgbClr val="000000"/>
                </a:solidFill>
                <a:latin typeface="Times New Roman" panose="02020603050405020304" pitchFamily="18" charset="0"/>
                <a:cs typeface="Times New Roman" panose="02020603050405020304" pitchFamily="18" charset="0"/>
              </a:rPr>
              <a:t>, if it has finite number of states. There are two types of FSMs.</a:t>
            </a:r>
            <a:endParaRPr lang="en-US" altLang="en-US" sz="1200" dirty="0">
              <a:latin typeface="Times New Roman" panose="02020603050405020304" pitchFamily="18" charset="0"/>
              <a:cs typeface="Times New Roman" panose="02020603050405020304" pitchFamily="18" charset="0"/>
            </a:endParaRPr>
          </a:p>
          <a:p>
            <a:pPr marL="0" lvl="0" indent="0" defTabSz="914400">
              <a:buClrTx/>
              <a:buFontTx/>
              <a:buChar char="•"/>
            </a:pPr>
            <a:r>
              <a:rPr lang="en-US" altLang="en-US" sz="2400" dirty="0">
                <a:latin typeface="Times New Roman" panose="02020603050405020304" pitchFamily="18" charset="0"/>
                <a:cs typeface="Times New Roman" panose="02020603050405020304" pitchFamily="18" charset="0"/>
              </a:rPr>
              <a:t>Mealy State Machine</a:t>
            </a:r>
          </a:p>
          <a:p>
            <a:pPr marL="0" lvl="0" indent="0" defTabSz="914400">
              <a:buClrTx/>
              <a:buFontTx/>
              <a:buChar char="•"/>
            </a:pPr>
            <a:r>
              <a:rPr lang="en-US" altLang="en-US" sz="2400" dirty="0">
                <a:latin typeface="Times New Roman" panose="02020603050405020304" pitchFamily="18" charset="0"/>
                <a:cs typeface="Times New Roman" panose="02020603050405020304" pitchFamily="18" charset="0"/>
              </a:rPr>
              <a:t>Moore State Machine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TextBox 8">
            <a:extLst>
              <a:ext uri="{FF2B5EF4-FFF2-40B4-BE49-F238E27FC236}">
                <a16:creationId xmlns:a16="http://schemas.microsoft.com/office/drawing/2014/main" xmlns="" id="{491A988B-7345-45BB-B3E7-A10DD92D7255}"/>
              </a:ext>
            </a:extLst>
          </p:cNvPr>
          <p:cNvSpPr txBox="1"/>
          <p:nvPr/>
        </p:nvSpPr>
        <p:spPr>
          <a:xfrm>
            <a:off x="1025554" y="2663396"/>
            <a:ext cx="4217565" cy="1015663"/>
          </a:xfrm>
          <a:prstGeom prst="rect">
            <a:avLst/>
          </a:prstGeom>
          <a:noFill/>
        </p:spPr>
        <p:txBody>
          <a:bodyPr wrap="square">
            <a:spAutoFit/>
          </a:bodyPr>
          <a:lstStyle/>
          <a:p>
            <a:pPr marL="0" lvl="0" indent="0" defTabSz="914400">
              <a:buClrTx/>
              <a:buFontTx/>
              <a:buChar char="•"/>
            </a:pPr>
            <a:r>
              <a:rPr lang="en-US" altLang="en-US" sz="1800" b="1" dirty="0">
                <a:latin typeface="Times New Roman" panose="02020603050405020304" pitchFamily="18" charset="0"/>
                <a:cs typeface="Times New Roman" panose="02020603050405020304" pitchFamily="18" charset="0"/>
              </a:rPr>
              <a:t>Mealy State Machine: </a:t>
            </a:r>
            <a:r>
              <a:rPr lang="en-US" sz="2000" b="1" i="0" dirty="0">
                <a:solidFill>
                  <a:srgbClr val="FF0000"/>
                </a:solidFill>
                <a:effectLst/>
                <a:latin typeface="Times New Roman" panose="02020603050405020304" pitchFamily="18" charset="0"/>
                <a:cs typeface="Times New Roman" panose="02020603050405020304" pitchFamily="18" charset="0"/>
              </a:rPr>
              <a:t>Mealy state machine, if outputs depend on both present inputs &amp; present states.</a:t>
            </a:r>
            <a:endParaRPr lang="en-US" altLang="en-US" sz="1800" b="1" dirty="0">
              <a:solidFill>
                <a:srgbClr val="FF0000"/>
              </a:solidFill>
              <a:latin typeface="Times New Roman" panose="02020603050405020304" pitchFamily="18" charset="0"/>
              <a:cs typeface="Times New Roman" panose="02020603050405020304" pitchFamily="18" charset="0"/>
            </a:endParaRPr>
          </a:p>
        </p:txBody>
      </p:sp>
      <p:pic>
        <p:nvPicPr>
          <p:cNvPr id="1027" name="Picture 3" descr="Mealy State Machine">
            <a:extLst>
              <a:ext uri="{FF2B5EF4-FFF2-40B4-BE49-F238E27FC236}">
                <a16:creationId xmlns:a16="http://schemas.microsoft.com/office/drawing/2014/main" xmlns="" id="{95F7EFC2-FE10-499C-93AA-382E3D69DC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4583" y="3794495"/>
            <a:ext cx="4602250" cy="2477545"/>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xmlns="" id="{94931DF4-A6BC-43C8-9CCB-82AD4B64A0BC}"/>
              </a:ext>
            </a:extLst>
          </p:cNvPr>
          <p:cNvSpPr txBox="1"/>
          <p:nvPr/>
        </p:nvSpPr>
        <p:spPr>
          <a:xfrm>
            <a:off x="6409189" y="2713671"/>
            <a:ext cx="4928532" cy="707886"/>
          </a:xfrm>
          <a:prstGeom prst="rect">
            <a:avLst/>
          </a:prstGeom>
          <a:noFill/>
        </p:spPr>
        <p:txBody>
          <a:bodyPr wrap="square">
            <a:spAutoFit/>
          </a:bodyPr>
          <a:lstStyle/>
          <a:p>
            <a:r>
              <a:rPr lang="en-US" altLang="en-US" b="1" dirty="0">
                <a:latin typeface="Times New Roman" panose="02020603050405020304" pitchFamily="18" charset="0"/>
                <a:cs typeface="Times New Roman" panose="02020603050405020304" pitchFamily="18" charset="0"/>
              </a:rPr>
              <a:t>Moore State Machine: </a:t>
            </a:r>
            <a:r>
              <a:rPr lang="en-US" sz="2000" b="1" i="0" dirty="0">
                <a:solidFill>
                  <a:srgbClr val="FF0000"/>
                </a:solidFill>
                <a:effectLst/>
                <a:latin typeface="Times New Roman" panose="02020603050405020304" pitchFamily="18" charset="0"/>
                <a:cs typeface="Times New Roman" panose="02020603050405020304" pitchFamily="18" charset="0"/>
              </a:rPr>
              <a:t>Moore state machine, if outputs depend only on present states</a:t>
            </a:r>
            <a:endParaRPr lang="en-IN" sz="2000" dirty="0"/>
          </a:p>
        </p:txBody>
      </p:sp>
      <p:pic>
        <p:nvPicPr>
          <p:cNvPr id="11" name="Picture 10">
            <a:extLst>
              <a:ext uri="{FF2B5EF4-FFF2-40B4-BE49-F238E27FC236}">
                <a16:creationId xmlns:a16="http://schemas.microsoft.com/office/drawing/2014/main" xmlns="" id="{1E8A1293-5408-405C-99DB-25B837922E43}"/>
              </a:ext>
            </a:extLst>
          </p:cNvPr>
          <p:cNvPicPr>
            <a:picLocks noChangeAspect="1"/>
          </p:cNvPicPr>
          <p:nvPr/>
        </p:nvPicPr>
        <p:blipFill>
          <a:blip r:embed="rId3"/>
          <a:stretch>
            <a:fillRect/>
          </a:stretch>
        </p:blipFill>
        <p:spPr>
          <a:xfrm>
            <a:off x="6327637" y="3795556"/>
            <a:ext cx="4321298" cy="2477544"/>
          </a:xfrm>
          <a:prstGeom prst="rect">
            <a:avLst/>
          </a:prstGeom>
        </p:spPr>
      </p:pic>
      <p:sp>
        <p:nvSpPr>
          <p:cNvPr id="3" name="TextBox 2"/>
          <p:cNvSpPr txBox="1"/>
          <p:nvPr/>
        </p:nvSpPr>
        <p:spPr>
          <a:xfrm>
            <a:off x="854583" y="4912549"/>
            <a:ext cx="1556836" cy="276999"/>
          </a:xfrm>
          <a:prstGeom prst="rect">
            <a:avLst/>
          </a:prstGeom>
          <a:noFill/>
        </p:spPr>
        <p:txBody>
          <a:bodyPr wrap="none" rtlCol="0">
            <a:spAutoFit/>
          </a:bodyPr>
          <a:lstStyle/>
          <a:p>
            <a:r>
              <a:rPr lang="en-US" sz="1200" dirty="0" smtClean="0">
                <a:latin typeface="Times New Roman" panose="02020603050405020304" pitchFamily="18" charset="0"/>
                <a:cs typeface="Times New Roman" panose="02020603050405020304" pitchFamily="18" charset="0"/>
              </a:rPr>
              <a:t>Present state variables</a:t>
            </a:r>
            <a:endParaRPr lang="en-US"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5286148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2"/>
          <a:stretch>
            <a:fillRect/>
          </a:stretch>
        </p:blipFill>
        <p:spPr>
          <a:xfrm>
            <a:off x="1761478" y="155575"/>
            <a:ext cx="8600134" cy="3405422"/>
          </a:xfrm>
          <a:prstGeom prst="rect">
            <a:avLst/>
          </a:prstGeom>
        </p:spPr>
      </p:pic>
      <p:sp>
        <p:nvSpPr>
          <p:cNvPr id="4" name="Date Placeholder 3"/>
          <p:cNvSpPr>
            <a:spLocks noGrp="1"/>
          </p:cNvSpPr>
          <p:nvPr>
            <p:ph type="dt" sz="half" idx="10"/>
          </p:nvPr>
        </p:nvSpPr>
        <p:spPr/>
        <p:txBody>
          <a:bodyPr/>
          <a:lstStyle/>
          <a:p>
            <a:fld id="{C7CCE7EE-6009-414B-9CCE-C8DAD1FB59B4}" type="datetime1">
              <a:rPr lang="en-US" smtClean="0"/>
              <a:t>18/11/2022</a:t>
            </a:fld>
            <a:endParaRPr lang="en-US" dirty="0"/>
          </a:p>
        </p:txBody>
      </p:sp>
      <p:sp>
        <p:nvSpPr>
          <p:cNvPr id="5" name="Footer Placeholder 4"/>
          <p:cNvSpPr>
            <a:spLocks noGrp="1"/>
          </p:cNvSpPr>
          <p:nvPr>
            <p:ph type="ftr" sz="quarter" idx="11"/>
          </p:nvPr>
        </p:nvSpPr>
        <p:spPr/>
        <p:txBody>
          <a:bodyPr/>
          <a:lstStyle/>
          <a:p>
            <a:r>
              <a:rPr lang="fr-FR" smtClean="0"/>
              <a:t>Lecture 1: DE Course                                     MITWPU</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20</a:t>
            </a:fld>
            <a:endParaRPr lang="en-US" dirty="0"/>
          </a:p>
        </p:txBody>
      </p:sp>
      <p:sp>
        <p:nvSpPr>
          <p:cNvPr id="8" name="Rectangle 7"/>
          <p:cNvSpPr/>
          <p:nvPr/>
        </p:nvSpPr>
        <p:spPr>
          <a:xfrm>
            <a:off x="1526002" y="3452781"/>
            <a:ext cx="10438471" cy="2677656"/>
          </a:xfrm>
          <a:prstGeom prst="rect">
            <a:avLst/>
          </a:prstGeom>
        </p:spPr>
        <p:txBody>
          <a:bodyPr wrap="square">
            <a:spAutoFit/>
          </a:bodyPr>
          <a:lstStyle/>
          <a:p>
            <a:r>
              <a:rPr lang="en-US" sz="2400" dirty="0">
                <a:latin typeface="Times New Roman" panose="02020603050405020304" pitchFamily="18" charset="0"/>
                <a:cs typeface="Times New Roman" panose="02020603050405020304" pitchFamily="18" charset="0"/>
              </a:rPr>
              <a:t>Step2 and 3: state diagram and state table: let a designate the state of the serial adder at </a:t>
            </a:r>
            <a:r>
              <a:rPr lang="en-US" sz="2400" dirty="0" err="1">
                <a:latin typeface="Times New Roman" panose="02020603050405020304" pitchFamily="18" charset="0"/>
                <a:cs typeface="Times New Roman" panose="02020603050405020304" pitchFamily="18" charset="0"/>
              </a:rPr>
              <a:t>ti</a:t>
            </a:r>
            <a:r>
              <a:rPr lang="en-US" sz="2400" dirty="0">
                <a:latin typeface="Times New Roman" panose="02020603050405020304" pitchFamily="18" charset="0"/>
                <a:cs typeface="Times New Roman" panose="02020603050405020304" pitchFamily="18" charset="0"/>
              </a:rPr>
              <a:t> if a carry 0 was generated at ti-1, and let b designate the state of the serial adder at </a:t>
            </a:r>
            <a:r>
              <a:rPr lang="en-US" sz="2400" dirty="0" err="1">
                <a:latin typeface="Times New Roman" panose="02020603050405020304" pitchFamily="18" charset="0"/>
                <a:cs typeface="Times New Roman" panose="02020603050405020304" pitchFamily="18" charset="0"/>
              </a:rPr>
              <a:t>ti</a:t>
            </a:r>
            <a:r>
              <a:rPr lang="en-US" sz="2400" dirty="0">
                <a:latin typeface="Times New Roman" panose="02020603050405020304" pitchFamily="18" charset="0"/>
                <a:cs typeface="Times New Roman" panose="02020603050405020304" pitchFamily="18" charset="0"/>
              </a:rPr>
              <a:t> if carry 1 was generated at ti-1 .the state of the adder at that time when the present inputs are applied is referred to as the present state(PS) and the state to which the adder goes as a result of the new carry value is referred to as next state(NS). The behavior of serial adder may be described by the state diagram and state table.</a:t>
            </a:r>
          </a:p>
        </p:txBody>
      </p:sp>
    </p:spTree>
    <p:extLst>
      <p:ext uri="{BB962C8B-B14F-4D97-AF65-F5344CB8AC3E}">
        <p14:creationId xmlns:p14="http://schemas.microsoft.com/office/powerpoint/2010/main" val="27339352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7CCE7EE-6009-414B-9CCE-C8DAD1FB59B4}" type="datetime1">
              <a:rPr lang="en-US" smtClean="0"/>
              <a:t>18/11/2022</a:t>
            </a:fld>
            <a:endParaRPr lang="en-US" dirty="0"/>
          </a:p>
        </p:txBody>
      </p:sp>
      <p:sp>
        <p:nvSpPr>
          <p:cNvPr id="5" name="Footer Placeholder 4"/>
          <p:cNvSpPr>
            <a:spLocks noGrp="1"/>
          </p:cNvSpPr>
          <p:nvPr>
            <p:ph type="ftr" sz="quarter" idx="11"/>
          </p:nvPr>
        </p:nvSpPr>
        <p:spPr/>
        <p:txBody>
          <a:bodyPr/>
          <a:lstStyle/>
          <a:p>
            <a:r>
              <a:rPr lang="fr-FR" smtClean="0"/>
              <a:t>Lecture 1: DE Course                                     MITWPU</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21</a:t>
            </a:fld>
            <a:endParaRPr lang="en-US" dirty="0"/>
          </a:p>
        </p:txBody>
      </p:sp>
      <p:pic>
        <p:nvPicPr>
          <p:cNvPr id="7" name="Picture 6"/>
          <p:cNvPicPr>
            <a:picLocks noChangeAspect="1"/>
          </p:cNvPicPr>
          <p:nvPr/>
        </p:nvPicPr>
        <p:blipFill>
          <a:blip r:embed="rId2"/>
          <a:stretch>
            <a:fillRect/>
          </a:stretch>
        </p:blipFill>
        <p:spPr>
          <a:xfrm>
            <a:off x="2589212" y="633009"/>
            <a:ext cx="4404016" cy="2485600"/>
          </a:xfrm>
          <a:prstGeom prst="rect">
            <a:avLst/>
          </a:prstGeom>
        </p:spPr>
      </p:pic>
      <p:sp>
        <p:nvSpPr>
          <p:cNvPr id="8" name="Rectangle 7"/>
          <p:cNvSpPr/>
          <p:nvPr/>
        </p:nvSpPr>
        <p:spPr>
          <a:xfrm>
            <a:off x="2858005" y="2880939"/>
            <a:ext cx="5832046" cy="369332"/>
          </a:xfrm>
          <a:prstGeom prst="rect">
            <a:avLst/>
          </a:prstGeom>
        </p:spPr>
        <p:txBody>
          <a:bodyPr wrap="none">
            <a:spAutoFit/>
          </a:bodyPr>
          <a:lstStyle/>
          <a:p>
            <a:r>
              <a:rPr lang="en-US" dirty="0"/>
              <a:t>Figures: serial adder state diagram and state table</a:t>
            </a:r>
          </a:p>
        </p:txBody>
      </p:sp>
      <p:pic>
        <p:nvPicPr>
          <p:cNvPr id="9" name="Picture 8"/>
          <p:cNvPicPr>
            <a:picLocks noChangeAspect="1"/>
          </p:cNvPicPr>
          <p:nvPr/>
        </p:nvPicPr>
        <p:blipFill>
          <a:blip r:embed="rId3"/>
          <a:stretch>
            <a:fillRect/>
          </a:stretch>
        </p:blipFill>
        <p:spPr>
          <a:xfrm>
            <a:off x="7832980" y="245674"/>
            <a:ext cx="3513308" cy="2412122"/>
          </a:xfrm>
          <a:prstGeom prst="rect">
            <a:avLst/>
          </a:prstGeom>
        </p:spPr>
      </p:pic>
      <p:sp>
        <p:nvSpPr>
          <p:cNvPr id="10" name="Rectangle 9"/>
          <p:cNvSpPr/>
          <p:nvPr/>
        </p:nvSpPr>
        <p:spPr>
          <a:xfrm>
            <a:off x="2858005" y="3395007"/>
            <a:ext cx="9106468" cy="2554545"/>
          </a:xfrm>
          <a:prstGeom prst="rect">
            <a:avLst/>
          </a:prstGeom>
        </p:spPr>
        <p:txBody>
          <a:bodyPr wrap="square">
            <a:spAutoFit/>
          </a:bodyPr>
          <a:lstStyle/>
          <a:p>
            <a:r>
              <a:rPr lang="en-US" sz="2000" dirty="0">
                <a:latin typeface="Times New Roman" panose="02020603050405020304" pitchFamily="18" charset="0"/>
                <a:cs typeface="Times New Roman" panose="02020603050405020304" pitchFamily="18" charset="0"/>
              </a:rPr>
              <a:t>If the machine is in state </a:t>
            </a:r>
            <a:r>
              <a:rPr lang="en-US" sz="2000" dirty="0" smtClean="0">
                <a:latin typeface="Times New Roman" panose="02020603050405020304" pitchFamily="18" charset="0"/>
                <a:cs typeface="Times New Roman" panose="02020603050405020304" pitchFamily="18" charset="0"/>
              </a:rPr>
              <a:t>A, </a:t>
            </a:r>
            <a:r>
              <a:rPr lang="en-US" sz="2000" dirty="0">
                <a:latin typeface="Times New Roman" panose="02020603050405020304" pitchFamily="18" charset="0"/>
                <a:cs typeface="Times New Roman" panose="02020603050405020304" pitchFamily="18" charset="0"/>
              </a:rPr>
              <a:t>i.e., carry from the previous addition is a </a:t>
            </a:r>
            <a:r>
              <a:rPr lang="en-US" sz="2000" dirty="0" smtClean="0">
                <a:latin typeface="Times New Roman" panose="02020603050405020304" pitchFamily="18" charset="0"/>
                <a:cs typeface="Times New Roman" panose="02020603050405020304" pitchFamily="18" charset="0"/>
              </a:rPr>
              <a:t>0, </a:t>
            </a:r>
            <a:r>
              <a:rPr lang="en-US" sz="2000" dirty="0">
                <a:latin typeface="Times New Roman" panose="02020603050405020304" pitchFamily="18" charset="0"/>
                <a:cs typeface="Times New Roman" panose="02020603050405020304" pitchFamily="18" charset="0"/>
              </a:rPr>
              <a:t>inputs X1=0 and </a:t>
            </a:r>
            <a:r>
              <a:rPr lang="en-US" sz="2000" dirty="0" smtClean="0">
                <a:latin typeface="Times New Roman" panose="02020603050405020304" pitchFamily="18" charset="0"/>
                <a:cs typeface="Times New Roman" panose="02020603050405020304" pitchFamily="18" charset="0"/>
              </a:rPr>
              <a:t>X2=0 </a:t>
            </a:r>
            <a:r>
              <a:rPr lang="en-US" sz="2000" dirty="0">
                <a:latin typeface="Times New Roman" panose="02020603050405020304" pitchFamily="18" charset="0"/>
                <a:cs typeface="Times New Roman" panose="02020603050405020304" pitchFamily="18" charset="0"/>
              </a:rPr>
              <a:t>gives sum, 0 and carry </a:t>
            </a:r>
            <a:r>
              <a:rPr lang="en-US" sz="2000" dirty="0" smtClean="0">
                <a:latin typeface="Times New Roman" panose="02020603050405020304" pitchFamily="18" charset="0"/>
                <a:cs typeface="Times New Roman" panose="02020603050405020304" pitchFamily="18" charset="0"/>
              </a:rPr>
              <a:t>0. </a:t>
            </a:r>
            <a:r>
              <a:rPr lang="en-US" sz="2000" dirty="0">
                <a:latin typeface="Times New Roman" panose="02020603050405020304" pitchFamily="18" charset="0"/>
                <a:cs typeface="Times New Roman" panose="02020603050405020304" pitchFamily="18" charset="0"/>
              </a:rPr>
              <a:t>So the machine remains in state </a:t>
            </a:r>
            <a:r>
              <a:rPr lang="en-US" sz="2000" dirty="0" smtClean="0">
                <a:latin typeface="Times New Roman" panose="02020603050405020304" pitchFamily="18" charset="0"/>
                <a:cs typeface="Times New Roman" panose="02020603050405020304" pitchFamily="18" charset="0"/>
              </a:rPr>
              <a:t>A and </a:t>
            </a:r>
            <a:r>
              <a:rPr lang="en-US" sz="2000" dirty="0">
                <a:latin typeface="Times New Roman" panose="02020603050405020304" pitchFamily="18" charset="0"/>
                <a:cs typeface="Times New Roman" panose="02020603050405020304" pitchFamily="18" charset="0"/>
              </a:rPr>
              <a:t>outputs a 0. </a:t>
            </a: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Inputs </a:t>
            </a:r>
            <a:r>
              <a:rPr lang="en-US" sz="2000" dirty="0">
                <a:latin typeface="Times New Roman" panose="02020603050405020304" pitchFamily="18" charset="0"/>
                <a:cs typeface="Times New Roman" panose="02020603050405020304" pitchFamily="18" charset="0"/>
              </a:rPr>
              <a:t>X1=1 and X2=0 gives sum, </a:t>
            </a:r>
            <a:r>
              <a:rPr lang="en-US" sz="2000" dirty="0" smtClean="0">
                <a:latin typeface="Times New Roman" panose="02020603050405020304" pitchFamily="18" charset="0"/>
                <a:cs typeface="Times New Roman" panose="02020603050405020304" pitchFamily="18" charset="0"/>
              </a:rPr>
              <a:t>1 </a:t>
            </a:r>
            <a:r>
              <a:rPr lang="en-US" sz="2000" dirty="0">
                <a:latin typeface="Times New Roman" panose="02020603050405020304" pitchFamily="18" charset="0"/>
                <a:cs typeface="Times New Roman" panose="02020603050405020304" pitchFamily="18" charset="0"/>
              </a:rPr>
              <a:t>and carry </a:t>
            </a:r>
            <a:r>
              <a:rPr lang="en-US" sz="2000" dirty="0" smtClean="0">
                <a:latin typeface="Times New Roman" panose="02020603050405020304" pitchFamily="18" charset="0"/>
                <a:cs typeface="Times New Roman" panose="02020603050405020304" pitchFamily="18" charset="0"/>
              </a:rPr>
              <a:t>0, </a:t>
            </a:r>
            <a:r>
              <a:rPr lang="en-US" sz="2000" dirty="0">
                <a:latin typeface="Times New Roman" panose="02020603050405020304" pitchFamily="18" charset="0"/>
                <a:cs typeface="Times New Roman" panose="02020603050405020304" pitchFamily="18" charset="0"/>
              </a:rPr>
              <a:t>So the machine remains in state </a:t>
            </a:r>
            <a:r>
              <a:rPr lang="en-US" sz="2000" dirty="0" smtClean="0">
                <a:latin typeface="Times New Roman" panose="02020603050405020304" pitchFamily="18" charset="0"/>
                <a:cs typeface="Times New Roman" panose="02020603050405020304" pitchFamily="18" charset="0"/>
              </a:rPr>
              <a:t>A </a:t>
            </a:r>
            <a:r>
              <a:rPr lang="en-US" sz="2000" dirty="0">
                <a:latin typeface="Times New Roman" panose="02020603050405020304" pitchFamily="18" charset="0"/>
                <a:cs typeface="Times New Roman" panose="02020603050405020304" pitchFamily="18" charset="0"/>
              </a:rPr>
              <a:t>and outputs a </a:t>
            </a:r>
            <a:r>
              <a:rPr lang="en-US" sz="2000" dirty="0" smtClean="0">
                <a:latin typeface="Times New Roman" panose="02020603050405020304" pitchFamily="18" charset="0"/>
                <a:cs typeface="Times New Roman" panose="02020603050405020304" pitchFamily="18" charset="0"/>
              </a:rPr>
              <a:t>1.</a:t>
            </a:r>
          </a:p>
          <a:p>
            <a:r>
              <a:rPr lang="en-US" sz="2000" dirty="0" smtClean="0">
                <a:latin typeface="Times New Roman" panose="02020603050405020304" pitchFamily="18" charset="0"/>
                <a:cs typeface="Times New Roman" panose="02020603050405020304" pitchFamily="18" charset="0"/>
              </a:rPr>
              <a:t>Inputs </a:t>
            </a:r>
            <a:r>
              <a:rPr lang="en-US" sz="2000" dirty="0">
                <a:latin typeface="Times New Roman" panose="02020603050405020304" pitchFamily="18" charset="0"/>
                <a:cs typeface="Times New Roman" panose="02020603050405020304" pitchFamily="18" charset="0"/>
              </a:rPr>
              <a:t>X1=0 and </a:t>
            </a:r>
            <a:r>
              <a:rPr lang="en-US" sz="2000" dirty="0" smtClean="0">
                <a:latin typeface="Times New Roman" panose="02020603050405020304" pitchFamily="18" charset="0"/>
                <a:cs typeface="Times New Roman" panose="02020603050405020304" pitchFamily="18" charset="0"/>
              </a:rPr>
              <a:t>X2=1 </a:t>
            </a:r>
            <a:r>
              <a:rPr lang="en-US" sz="2000" dirty="0">
                <a:latin typeface="Times New Roman" panose="02020603050405020304" pitchFamily="18" charset="0"/>
                <a:cs typeface="Times New Roman" panose="02020603050405020304" pitchFamily="18" charset="0"/>
              </a:rPr>
              <a:t>gives </a:t>
            </a:r>
            <a:r>
              <a:rPr lang="en-US" sz="2000" dirty="0" smtClean="0">
                <a:latin typeface="Times New Roman" panose="02020603050405020304" pitchFamily="18" charset="0"/>
                <a:cs typeface="Times New Roman" panose="02020603050405020304" pitchFamily="18" charset="0"/>
              </a:rPr>
              <a:t>sum1 </a:t>
            </a:r>
            <a:r>
              <a:rPr lang="en-US" sz="2000" dirty="0">
                <a:latin typeface="Times New Roman" panose="02020603050405020304" pitchFamily="18" charset="0"/>
                <a:cs typeface="Times New Roman" panose="02020603050405020304" pitchFamily="18" charset="0"/>
              </a:rPr>
              <a:t>and carry 0. So the machine goes to state A and outputs a 1. </a:t>
            </a: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Inputs </a:t>
            </a:r>
            <a:r>
              <a:rPr lang="en-US" sz="2000" dirty="0">
                <a:latin typeface="Times New Roman" panose="02020603050405020304" pitchFamily="18" charset="0"/>
                <a:cs typeface="Times New Roman" panose="02020603050405020304" pitchFamily="18" charset="0"/>
              </a:rPr>
              <a:t>X1=1 and X2=1 gives sum, </a:t>
            </a:r>
            <a:r>
              <a:rPr lang="en-US" sz="2000" dirty="0" smtClean="0">
                <a:latin typeface="Times New Roman" panose="02020603050405020304" pitchFamily="18" charset="0"/>
                <a:cs typeface="Times New Roman" panose="02020603050405020304" pitchFamily="18" charset="0"/>
              </a:rPr>
              <a:t>0 </a:t>
            </a:r>
            <a:r>
              <a:rPr lang="en-US" sz="2000" dirty="0">
                <a:latin typeface="Times New Roman" panose="02020603050405020304" pitchFamily="18" charset="0"/>
                <a:cs typeface="Times New Roman" panose="02020603050405020304" pitchFamily="18" charset="0"/>
              </a:rPr>
              <a:t>and carry </a:t>
            </a:r>
            <a:r>
              <a:rPr lang="en-US" sz="2000" dirty="0" smtClean="0">
                <a:latin typeface="Times New Roman" panose="02020603050405020304" pitchFamily="18" charset="0"/>
                <a:cs typeface="Times New Roman" panose="02020603050405020304" pitchFamily="18" charset="0"/>
              </a:rPr>
              <a:t>1. </a:t>
            </a:r>
            <a:r>
              <a:rPr lang="en-US" sz="2000" dirty="0">
                <a:latin typeface="Times New Roman" panose="02020603050405020304" pitchFamily="18" charset="0"/>
                <a:cs typeface="Times New Roman" panose="02020603050405020304" pitchFamily="18" charset="0"/>
              </a:rPr>
              <a:t>So the machine  </a:t>
            </a:r>
            <a:r>
              <a:rPr lang="en-US" sz="2000" dirty="0" smtClean="0">
                <a:latin typeface="Times New Roman" panose="02020603050405020304" pitchFamily="18" charset="0"/>
                <a:cs typeface="Times New Roman" panose="02020603050405020304" pitchFamily="18" charset="0"/>
              </a:rPr>
              <a:t>goes to state </a:t>
            </a:r>
            <a:r>
              <a:rPr lang="en-US" sz="2000" dirty="0">
                <a:latin typeface="Times New Roman" panose="02020603050405020304" pitchFamily="18" charset="0"/>
                <a:cs typeface="Times New Roman" panose="02020603050405020304" pitchFamily="18" charset="0"/>
              </a:rPr>
              <a:t>B and outputs a </a:t>
            </a:r>
            <a:r>
              <a:rPr lang="en-US" sz="2000" dirty="0" smtClean="0">
                <a:latin typeface="Times New Roman" panose="02020603050405020304" pitchFamily="18" charset="0"/>
                <a:cs typeface="Times New Roman" panose="02020603050405020304" pitchFamily="18" charset="0"/>
              </a:rPr>
              <a:t>0. The </a:t>
            </a:r>
            <a:r>
              <a:rPr lang="en-US" sz="2000" dirty="0">
                <a:latin typeface="Times New Roman" panose="02020603050405020304" pitchFamily="18" charset="0"/>
                <a:cs typeface="Times New Roman" panose="02020603050405020304" pitchFamily="18" charset="0"/>
              </a:rPr>
              <a:t>state table also gives the same information. </a:t>
            </a:r>
          </a:p>
        </p:txBody>
      </p:sp>
    </p:spTree>
    <p:extLst>
      <p:ext uri="{BB962C8B-B14F-4D97-AF65-F5344CB8AC3E}">
        <p14:creationId xmlns:p14="http://schemas.microsoft.com/office/powerpoint/2010/main" val="242932076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E09F29-D5C7-4D3E-AC90-BFB1BB0882D4}" type="datetime1">
              <a:rPr lang="en-US" smtClean="0"/>
              <a:t>18/11/2022</a:t>
            </a:fld>
            <a:endParaRPr lang="en-US" dirty="0"/>
          </a:p>
        </p:txBody>
      </p:sp>
      <p:sp>
        <p:nvSpPr>
          <p:cNvPr id="3" name="Footer Placeholder 2"/>
          <p:cNvSpPr>
            <a:spLocks noGrp="1"/>
          </p:cNvSpPr>
          <p:nvPr>
            <p:ph type="ftr" sz="quarter" idx="11"/>
          </p:nvPr>
        </p:nvSpPr>
        <p:spPr/>
        <p:txBody>
          <a:bodyPr/>
          <a:lstStyle/>
          <a:p>
            <a:r>
              <a:rPr lang="fr-FR" smtClean="0"/>
              <a:t>Lecture 1: DE Course                                     MITWPU</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22</a:t>
            </a:fld>
            <a:endParaRPr lang="en-US" dirty="0"/>
          </a:p>
        </p:txBody>
      </p:sp>
      <p:sp>
        <p:nvSpPr>
          <p:cNvPr id="5" name="Rectangle 4"/>
          <p:cNvSpPr/>
          <p:nvPr/>
        </p:nvSpPr>
        <p:spPr>
          <a:xfrm>
            <a:off x="2095552" y="259191"/>
            <a:ext cx="9765889" cy="1938992"/>
          </a:xfrm>
          <a:prstGeom prst="rect">
            <a:avLst/>
          </a:prstGeom>
        </p:spPr>
        <p:txBody>
          <a:bodyPr wrap="square">
            <a:spAutoFit/>
          </a:bodyPr>
          <a:lstStyle/>
          <a:p>
            <a:r>
              <a:rPr lang="en-US" sz="2000" dirty="0">
                <a:latin typeface="Times New Roman" panose="02020603050405020304" pitchFamily="18" charset="0"/>
                <a:cs typeface="Times New Roman" panose="02020603050405020304" pitchFamily="18" charset="0"/>
              </a:rPr>
              <a:t>If the machine is in state B, i.e., carry from the previous addition is a 1, inputs X1=0 and X2=1 gives sum, 0 and carry 1. So the machine remains in state B and outputs a 0. Inputs X1=1 and X2=0 gives sum, 0 and carry 1. So the machine remains in state B and outputs a 0. Inputs X1=1 and X2=1 gives sum, 1 and carry 0. So the machine remains in state B and outputs a 1. Inputs X1=0 and X2=0 gives sum, 1 and carry 0. So the machine goes to state A and outputs a 1. The state table also gives the same information. </a:t>
            </a:r>
          </a:p>
        </p:txBody>
      </p:sp>
      <p:sp>
        <p:nvSpPr>
          <p:cNvPr id="6" name="Rectangle 5"/>
          <p:cNvSpPr/>
          <p:nvPr/>
        </p:nvSpPr>
        <p:spPr>
          <a:xfrm>
            <a:off x="1023633" y="2221575"/>
            <a:ext cx="10837808" cy="830997"/>
          </a:xfrm>
          <a:prstGeom prst="rect">
            <a:avLst/>
          </a:prstGeom>
        </p:spPr>
        <p:txBody>
          <a:bodyPr wrap="square">
            <a:spAutoFit/>
          </a:bodyPr>
          <a:lstStyle/>
          <a:p>
            <a:r>
              <a:rPr lang="en-US" sz="2400" dirty="0" smtClean="0">
                <a:latin typeface="Times New Roman" panose="02020603050405020304" pitchFamily="18" charset="0"/>
                <a:cs typeface="Times New Roman" panose="02020603050405020304" pitchFamily="18" charset="0"/>
              </a:rPr>
              <a:t>Step4: </a:t>
            </a:r>
            <a:r>
              <a:rPr lang="en-US" sz="2400" dirty="0">
                <a:latin typeface="Times New Roman" panose="02020603050405020304" pitchFamily="18" charset="0"/>
                <a:cs typeface="Times New Roman" panose="02020603050405020304" pitchFamily="18" charset="0"/>
              </a:rPr>
              <a:t>state assignment and transition and output table: The states, A=0 and B=1 have already been assigned. So, the transition and output table is as shown. </a:t>
            </a:r>
          </a:p>
        </p:txBody>
      </p:sp>
      <p:pic>
        <p:nvPicPr>
          <p:cNvPr id="7" name="Picture 6"/>
          <p:cNvPicPr>
            <a:picLocks noChangeAspect="1"/>
          </p:cNvPicPr>
          <p:nvPr/>
        </p:nvPicPr>
        <p:blipFill>
          <a:blip r:embed="rId2"/>
          <a:stretch>
            <a:fillRect/>
          </a:stretch>
        </p:blipFill>
        <p:spPr>
          <a:xfrm>
            <a:off x="2095552" y="3266850"/>
            <a:ext cx="9564744" cy="3655635"/>
          </a:xfrm>
          <a:prstGeom prst="rect">
            <a:avLst/>
          </a:prstGeom>
        </p:spPr>
      </p:pic>
    </p:spTree>
    <p:extLst>
      <p:ext uri="{BB962C8B-B14F-4D97-AF65-F5344CB8AC3E}">
        <p14:creationId xmlns:p14="http://schemas.microsoft.com/office/powerpoint/2010/main" val="159558464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2138452" y="356316"/>
            <a:ext cx="9684354" cy="1163391"/>
          </a:xfrm>
        </p:spPr>
        <p:txBody>
          <a:bodyPr/>
          <a:lstStyle/>
          <a:p>
            <a:r>
              <a:rPr lang="en-US" dirty="0" smtClean="0"/>
              <a:t>Step 5-To </a:t>
            </a:r>
            <a:r>
              <a:rPr lang="en-US" dirty="0"/>
              <a:t>write the excitation </a:t>
            </a:r>
            <a:r>
              <a:rPr lang="en-US" dirty="0" smtClean="0"/>
              <a:t>table, select the memory element . Obtain the minimal expressions for D and Z in terms of y,x1 and x2 by using k map as shown in fig </a:t>
            </a:r>
            <a:endParaRPr lang="en-US" dirty="0"/>
          </a:p>
        </p:txBody>
      </p:sp>
      <p:sp>
        <p:nvSpPr>
          <p:cNvPr id="2" name="Date Placeholder 1"/>
          <p:cNvSpPr>
            <a:spLocks noGrp="1"/>
          </p:cNvSpPr>
          <p:nvPr>
            <p:ph type="dt" sz="half" idx="10"/>
          </p:nvPr>
        </p:nvSpPr>
        <p:spPr/>
        <p:txBody>
          <a:bodyPr/>
          <a:lstStyle/>
          <a:p>
            <a:fld id="{38E09F29-D5C7-4D3E-AC90-BFB1BB0882D4}" type="datetime1">
              <a:rPr lang="en-US" smtClean="0"/>
              <a:t>18/11/2022</a:t>
            </a:fld>
            <a:endParaRPr lang="en-US" dirty="0"/>
          </a:p>
        </p:txBody>
      </p:sp>
      <p:sp>
        <p:nvSpPr>
          <p:cNvPr id="3" name="Footer Placeholder 2"/>
          <p:cNvSpPr>
            <a:spLocks noGrp="1"/>
          </p:cNvSpPr>
          <p:nvPr>
            <p:ph type="ftr" sz="quarter" idx="11"/>
          </p:nvPr>
        </p:nvSpPr>
        <p:spPr/>
        <p:txBody>
          <a:bodyPr/>
          <a:lstStyle/>
          <a:p>
            <a:r>
              <a:rPr lang="fr-FR" smtClean="0"/>
              <a:t>Lecture 1: DE Course                                     MITWPU</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23</a:t>
            </a:fld>
            <a:endParaRPr lang="en-US" dirty="0"/>
          </a:p>
        </p:txBody>
      </p:sp>
      <p:pic>
        <p:nvPicPr>
          <p:cNvPr id="7" name="Picture 6"/>
          <p:cNvPicPr>
            <a:picLocks noChangeAspect="1"/>
          </p:cNvPicPr>
          <p:nvPr/>
        </p:nvPicPr>
        <p:blipFill>
          <a:blip r:embed="rId2"/>
          <a:stretch>
            <a:fillRect/>
          </a:stretch>
        </p:blipFill>
        <p:spPr>
          <a:xfrm>
            <a:off x="2436811" y="1390918"/>
            <a:ext cx="6701777" cy="5282086"/>
          </a:xfrm>
          <a:prstGeom prst="rect">
            <a:avLst/>
          </a:prstGeom>
        </p:spPr>
      </p:pic>
    </p:spTree>
    <p:extLst>
      <p:ext uri="{BB962C8B-B14F-4D97-AF65-F5344CB8AC3E}">
        <p14:creationId xmlns:p14="http://schemas.microsoft.com/office/powerpoint/2010/main" val="287352868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E09F29-D5C7-4D3E-AC90-BFB1BB0882D4}" type="datetime1">
              <a:rPr lang="en-US" smtClean="0"/>
              <a:t>18/11/2022</a:t>
            </a:fld>
            <a:endParaRPr lang="en-US" dirty="0"/>
          </a:p>
        </p:txBody>
      </p:sp>
      <p:sp>
        <p:nvSpPr>
          <p:cNvPr id="3" name="Footer Placeholder 2"/>
          <p:cNvSpPr>
            <a:spLocks noGrp="1"/>
          </p:cNvSpPr>
          <p:nvPr>
            <p:ph type="ftr" sz="quarter" idx="11"/>
          </p:nvPr>
        </p:nvSpPr>
        <p:spPr/>
        <p:txBody>
          <a:bodyPr/>
          <a:lstStyle/>
          <a:p>
            <a:r>
              <a:rPr lang="fr-FR" dirty="0" smtClean="0"/>
              <a:t>Lecture 1: DE Course                                     MITWPU</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24</a:t>
            </a:fld>
            <a:endParaRPr lang="en-US" dirty="0"/>
          </a:p>
        </p:txBody>
      </p:sp>
      <p:sp>
        <p:nvSpPr>
          <p:cNvPr id="5" name="Rectangle 4"/>
          <p:cNvSpPr/>
          <p:nvPr/>
        </p:nvSpPr>
        <p:spPr>
          <a:xfrm>
            <a:off x="1732549" y="418450"/>
            <a:ext cx="5186035" cy="400110"/>
          </a:xfrm>
          <a:prstGeom prst="rect">
            <a:avLst/>
          </a:prstGeom>
        </p:spPr>
        <p:txBody>
          <a:bodyPr wrap="none">
            <a:spAutoFit/>
          </a:bodyPr>
          <a:lstStyle/>
          <a:p>
            <a:r>
              <a:rPr lang="en-US" dirty="0">
                <a:solidFill>
                  <a:srgbClr val="000000"/>
                </a:solidFill>
                <a:latin typeface="Georgia" panose="02040502050405020303" pitchFamily="18" charset="0"/>
              </a:rPr>
              <a:t> </a:t>
            </a:r>
            <a:r>
              <a:rPr lang="en-US" sz="2000" b="1" dirty="0" smtClean="0">
                <a:solidFill>
                  <a:srgbClr val="000000"/>
                </a:solidFill>
                <a:latin typeface="Georgia" panose="02040502050405020303" pitchFamily="18" charset="0"/>
              </a:rPr>
              <a:t>State </a:t>
            </a:r>
            <a:r>
              <a:rPr lang="en-US" sz="2000" b="1" dirty="0">
                <a:solidFill>
                  <a:srgbClr val="000000"/>
                </a:solidFill>
                <a:latin typeface="Georgia" panose="02040502050405020303" pitchFamily="18" charset="0"/>
              </a:rPr>
              <a:t>table </a:t>
            </a:r>
            <a:r>
              <a:rPr lang="en-US" sz="2000" dirty="0">
                <a:solidFill>
                  <a:srgbClr val="000000"/>
                </a:solidFill>
                <a:latin typeface="Georgia" panose="02040502050405020303" pitchFamily="18" charset="0"/>
              </a:rPr>
              <a:t>for Mealy state machine model</a:t>
            </a:r>
            <a:endParaRPr lang="en-US" sz="2000" dirty="0"/>
          </a:p>
        </p:txBody>
      </p:sp>
      <p:sp>
        <p:nvSpPr>
          <p:cNvPr id="6" name="AutoShape 2" descr="State table of mealy state machin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p:cNvPicPr>
            <a:picLocks noChangeAspect="1"/>
          </p:cNvPicPr>
          <p:nvPr/>
        </p:nvPicPr>
        <p:blipFill>
          <a:blip r:embed="rId2"/>
          <a:stretch>
            <a:fillRect/>
          </a:stretch>
        </p:blipFill>
        <p:spPr>
          <a:xfrm>
            <a:off x="1996562" y="1260828"/>
            <a:ext cx="4241665" cy="2350545"/>
          </a:xfrm>
          <a:prstGeom prst="rect">
            <a:avLst/>
          </a:prstGeom>
        </p:spPr>
      </p:pic>
      <p:sp>
        <p:nvSpPr>
          <p:cNvPr id="8" name="Rectangle 7"/>
          <p:cNvSpPr/>
          <p:nvPr/>
        </p:nvSpPr>
        <p:spPr>
          <a:xfrm>
            <a:off x="7022372" y="418450"/>
            <a:ext cx="4984057" cy="400110"/>
          </a:xfrm>
          <a:prstGeom prst="rect">
            <a:avLst/>
          </a:prstGeom>
        </p:spPr>
        <p:txBody>
          <a:bodyPr wrap="none">
            <a:spAutoFit/>
          </a:bodyPr>
          <a:lstStyle/>
          <a:p>
            <a:r>
              <a:rPr lang="en-US" sz="2000" dirty="0" smtClean="0">
                <a:solidFill>
                  <a:srgbClr val="000000"/>
                </a:solidFill>
                <a:latin typeface="Georgia" panose="02040502050405020303" pitchFamily="18" charset="0"/>
              </a:rPr>
              <a:t>State </a:t>
            </a:r>
            <a:r>
              <a:rPr lang="en-US" sz="2000" dirty="0">
                <a:solidFill>
                  <a:srgbClr val="000000"/>
                </a:solidFill>
                <a:latin typeface="Georgia" panose="02040502050405020303" pitchFamily="18" charset="0"/>
              </a:rPr>
              <a:t>table for Moore state machine model</a:t>
            </a:r>
            <a:endParaRPr lang="en-US" sz="2000" dirty="0"/>
          </a:p>
        </p:txBody>
      </p:sp>
      <p:pic>
        <p:nvPicPr>
          <p:cNvPr id="9" name="Picture 8"/>
          <p:cNvPicPr>
            <a:picLocks noChangeAspect="1"/>
          </p:cNvPicPr>
          <p:nvPr/>
        </p:nvPicPr>
        <p:blipFill>
          <a:blip r:embed="rId3"/>
          <a:stretch>
            <a:fillRect/>
          </a:stretch>
        </p:blipFill>
        <p:spPr>
          <a:xfrm>
            <a:off x="7350149" y="1260828"/>
            <a:ext cx="3829967" cy="2533301"/>
          </a:xfrm>
          <a:prstGeom prst="rect">
            <a:avLst/>
          </a:prstGeom>
        </p:spPr>
      </p:pic>
      <p:sp>
        <p:nvSpPr>
          <p:cNvPr id="10" name="Rectangle 9"/>
          <p:cNvSpPr/>
          <p:nvPr/>
        </p:nvSpPr>
        <p:spPr>
          <a:xfrm>
            <a:off x="1902565" y="4267175"/>
            <a:ext cx="10087666" cy="830997"/>
          </a:xfrm>
          <a:prstGeom prst="rect">
            <a:avLst/>
          </a:prstGeom>
        </p:spPr>
        <p:txBody>
          <a:bodyPr wrap="square">
            <a:spAutoFit/>
          </a:bodyPr>
          <a:lstStyle/>
          <a:p>
            <a:r>
              <a:rPr lang="en-US" sz="2400" dirty="0">
                <a:solidFill>
                  <a:srgbClr val="000000"/>
                </a:solidFill>
                <a:latin typeface="Georgia" panose="02040502050405020303" pitchFamily="18" charset="0"/>
              </a:rPr>
              <a:t>Since, in Moore state machine model, the output depends only on the present state, the last column has only output</a:t>
            </a:r>
            <a:r>
              <a:rPr lang="en-US" sz="2400" dirty="0" smtClean="0">
                <a:solidFill>
                  <a:srgbClr val="000000"/>
                </a:solidFill>
                <a:latin typeface="Georgia" panose="02040502050405020303" pitchFamily="18" charset="0"/>
              </a:rPr>
              <a:t>. Criterion criteria </a:t>
            </a:r>
            <a:endParaRPr lang="en-US" sz="2400" dirty="0"/>
          </a:p>
        </p:txBody>
      </p:sp>
    </p:spTree>
    <p:extLst>
      <p:ext uri="{BB962C8B-B14F-4D97-AF65-F5344CB8AC3E}">
        <p14:creationId xmlns:p14="http://schemas.microsoft.com/office/powerpoint/2010/main" val="286463701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0B3C553-0F01-4801-8541-97E58D6B8590}"/>
              </a:ext>
            </a:extLst>
          </p:cNvPr>
          <p:cNvSpPr>
            <a:spLocks noGrp="1"/>
          </p:cNvSpPr>
          <p:nvPr>
            <p:ph type="title"/>
          </p:nvPr>
        </p:nvSpPr>
        <p:spPr>
          <a:xfrm>
            <a:off x="1519135" y="99972"/>
            <a:ext cx="10672865" cy="1280890"/>
          </a:xfrm>
        </p:spPr>
        <p:txBody>
          <a:bodyPr>
            <a:normAutofit/>
          </a:bodyPr>
          <a:lstStyle/>
          <a:p>
            <a:r>
              <a:rPr lang="en-US" sz="2400" b="1" dirty="0"/>
              <a:t>Design the sequential circuit for the state diagram shown in Fig. given using J-K flip-flops</a:t>
            </a:r>
            <a:endParaRPr lang="en-IN" sz="2400" b="1" dirty="0"/>
          </a:p>
        </p:txBody>
      </p:sp>
      <p:pic>
        <p:nvPicPr>
          <p:cNvPr id="8" name="Content Placeholder 7">
            <a:extLst>
              <a:ext uri="{FF2B5EF4-FFF2-40B4-BE49-F238E27FC236}">
                <a16:creationId xmlns:a16="http://schemas.microsoft.com/office/drawing/2014/main" xmlns="" id="{A2602A04-D49E-485C-A38A-67D1FC7225D5}"/>
              </a:ext>
            </a:extLst>
          </p:cNvPr>
          <p:cNvPicPr>
            <a:picLocks noGrp="1" noChangeAspect="1"/>
          </p:cNvPicPr>
          <p:nvPr>
            <p:ph idx="1"/>
          </p:nvPr>
        </p:nvPicPr>
        <p:blipFill>
          <a:blip r:embed="rId2"/>
          <a:stretch>
            <a:fillRect/>
          </a:stretch>
        </p:blipFill>
        <p:spPr>
          <a:xfrm>
            <a:off x="717704" y="1672441"/>
            <a:ext cx="4208035" cy="3704901"/>
          </a:xfrm>
        </p:spPr>
      </p:pic>
      <p:sp>
        <p:nvSpPr>
          <p:cNvPr id="4" name="Date Placeholder 3">
            <a:extLst>
              <a:ext uri="{FF2B5EF4-FFF2-40B4-BE49-F238E27FC236}">
                <a16:creationId xmlns:a16="http://schemas.microsoft.com/office/drawing/2014/main" xmlns="" id="{93CB6059-1136-467C-9D38-FCF71182AC7E}"/>
              </a:ext>
            </a:extLst>
          </p:cNvPr>
          <p:cNvSpPr>
            <a:spLocks noGrp="1"/>
          </p:cNvSpPr>
          <p:nvPr>
            <p:ph type="dt" sz="half" idx="10"/>
          </p:nvPr>
        </p:nvSpPr>
        <p:spPr/>
        <p:txBody>
          <a:bodyPr/>
          <a:lstStyle/>
          <a:p>
            <a:fld id="{C7CCE7EE-6009-414B-9CCE-C8DAD1FB59B4}" type="datetime1">
              <a:rPr lang="en-US" smtClean="0"/>
              <a:t>18/11/2022</a:t>
            </a:fld>
            <a:endParaRPr lang="en-US" dirty="0"/>
          </a:p>
        </p:txBody>
      </p:sp>
      <p:sp>
        <p:nvSpPr>
          <p:cNvPr id="5" name="Footer Placeholder 4">
            <a:extLst>
              <a:ext uri="{FF2B5EF4-FFF2-40B4-BE49-F238E27FC236}">
                <a16:creationId xmlns:a16="http://schemas.microsoft.com/office/drawing/2014/main" xmlns="" id="{A053313E-E81A-4486-94EE-06C969360407}"/>
              </a:ext>
            </a:extLst>
          </p:cNvPr>
          <p:cNvSpPr>
            <a:spLocks noGrp="1"/>
          </p:cNvSpPr>
          <p:nvPr>
            <p:ph type="ftr" sz="quarter" idx="11"/>
          </p:nvPr>
        </p:nvSpPr>
        <p:spPr/>
        <p:txBody>
          <a:bodyPr/>
          <a:lstStyle/>
          <a:p>
            <a:r>
              <a:rPr lang="fr-FR"/>
              <a:t>Lecture 1: DE Course                                     MITWPU</a:t>
            </a:r>
            <a:endParaRPr lang="en-US" dirty="0"/>
          </a:p>
        </p:txBody>
      </p:sp>
      <p:sp>
        <p:nvSpPr>
          <p:cNvPr id="6" name="Slide Number Placeholder 5">
            <a:extLst>
              <a:ext uri="{FF2B5EF4-FFF2-40B4-BE49-F238E27FC236}">
                <a16:creationId xmlns:a16="http://schemas.microsoft.com/office/drawing/2014/main" xmlns="" id="{F468D325-AEA8-4AD8-8063-88BA05C14E59}"/>
              </a:ext>
            </a:extLst>
          </p:cNvPr>
          <p:cNvSpPr>
            <a:spLocks noGrp="1"/>
          </p:cNvSpPr>
          <p:nvPr>
            <p:ph type="sldNum" sz="quarter" idx="12"/>
          </p:nvPr>
        </p:nvSpPr>
        <p:spPr/>
        <p:txBody>
          <a:bodyPr/>
          <a:lstStyle/>
          <a:p>
            <a:fld id="{D57F1E4F-1CFF-5643-939E-217C01CDF565}" type="slidenum">
              <a:rPr lang="en-US" smtClean="0"/>
              <a:pPr/>
              <a:t>25</a:t>
            </a:fld>
            <a:endParaRPr lang="en-US" dirty="0"/>
          </a:p>
        </p:txBody>
      </p:sp>
      <p:graphicFrame>
        <p:nvGraphicFramePr>
          <p:cNvPr id="9" name="Table 8">
            <a:extLst>
              <a:ext uri="{FF2B5EF4-FFF2-40B4-BE49-F238E27FC236}">
                <a16:creationId xmlns:a16="http://schemas.microsoft.com/office/drawing/2014/main" xmlns="" id="{3088BF9D-F478-4B00-B810-1BF498CAB0C7}"/>
              </a:ext>
            </a:extLst>
          </p:cNvPr>
          <p:cNvGraphicFramePr>
            <a:graphicFrameLocks noGrp="1"/>
          </p:cNvGraphicFramePr>
          <p:nvPr>
            <p:extLst>
              <p:ext uri="{D42A27DB-BD31-4B8C-83A1-F6EECF244321}">
                <p14:modId xmlns:p14="http://schemas.microsoft.com/office/powerpoint/2010/main" val="908358125"/>
              </p:ext>
            </p:extLst>
          </p:nvPr>
        </p:nvGraphicFramePr>
        <p:xfrm>
          <a:off x="5731706" y="1926576"/>
          <a:ext cx="5224318" cy="3358484"/>
        </p:xfrm>
        <a:graphic>
          <a:graphicData uri="http://schemas.openxmlformats.org/drawingml/2006/table">
            <a:tbl>
              <a:tblPr/>
              <a:tblGrid>
                <a:gridCol w="474938">
                  <a:extLst>
                    <a:ext uri="{9D8B030D-6E8A-4147-A177-3AD203B41FA5}">
                      <a16:colId xmlns:a16="http://schemas.microsoft.com/office/drawing/2014/main" xmlns="" val="3694672352"/>
                    </a:ext>
                  </a:extLst>
                </a:gridCol>
                <a:gridCol w="474938">
                  <a:extLst>
                    <a:ext uri="{9D8B030D-6E8A-4147-A177-3AD203B41FA5}">
                      <a16:colId xmlns:a16="http://schemas.microsoft.com/office/drawing/2014/main" xmlns="" val="2969918751"/>
                    </a:ext>
                  </a:extLst>
                </a:gridCol>
                <a:gridCol w="474938">
                  <a:extLst>
                    <a:ext uri="{9D8B030D-6E8A-4147-A177-3AD203B41FA5}">
                      <a16:colId xmlns:a16="http://schemas.microsoft.com/office/drawing/2014/main" xmlns="" val="611670174"/>
                    </a:ext>
                  </a:extLst>
                </a:gridCol>
                <a:gridCol w="474938">
                  <a:extLst>
                    <a:ext uri="{9D8B030D-6E8A-4147-A177-3AD203B41FA5}">
                      <a16:colId xmlns:a16="http://schemas.microsoft.com/office/drawing/2014/main" xmlns="" val="3029907666"/>
                    </a:ext>
                  </a:extLst>
                </a:gridCol>
                <a:gridCol w="474938">
                  <a:extLst>
                    <a:ext uri="{9D8B030D-6E8A-4147-A177-3AD203B41FA5}">
                      <a16:colId xmlns:a16="http://schemas.microsoft.com/office/drawing/2014/main" xmlns="" val="2053310025"/>
                    </a:ext>
                  </a:extLst>
                </a:gridCol>
                <a:gridCol w="474938">
                  <a:extLst>
                    <a:ext uri="{9D8B030D-6E8A-4147-A177-3AD203B41FA5}">
                      <a16:colId xmlns:a16="http://schemas.microsoft.com/office/drawing/2014/main" xmlns="" val="1588311387"/>
                    </a:ext>
                  </a:extLst>
                </a:gridCol>
                <a:gridCol w="474938">
                  <a:extLst>
                    <a:ext uri="{9D8B030D-6E8A-4147-A177-3AD203B41FA5}">
                      <a16:colId xmlns:a16="http://schemas.microsoft.com/office/drawing/2014/main" xmlns="" val="78404376"/>
                    </a:ext>
                  </a:extLst>
                </a:gridCol>
                <a:gridCol w="474938">
                  <a:extLst>
                    <a:ext uri="{9D8B030D-6E8A-4147-A177-3AD203B41FA5}">
                      <a16:colId xmlns:a16="http://schemas.microsoft.com/office/drawing/2014/main" xmlns="" val="3069801640"/>
                    </a:ext>
                  </a:extLst>
                </a:gridCol>
                <a:gridCol w="474938">
                  <a:extLst>
                    <a:ext uri="{9D8B030D-6E8A-4147-A177-3AD203B41FA5}">
                      <a16:colId xmlns:a16="http://schemas.microsoft.com/office/drawing/2014/main" xmlns="" val="1392419130"/>
                    </a:ext>
                  </a:extLst>
                </a:gridCol>
                <a:gridCol w="474938">
                  <a:extLst>
                    <a:ext uri="{9D8B030D-6E8A-4147-A177-3AD203B41FA5}">
                      <a16:colId xmlns:a16="http://schemas.microsoft.com/office/drawing/2014/main" xmlns="" val="3282858442"/>
                    </a:ext>
                  </a:extLst>
                </a:gridCol>
                <a:gridCol w="474938">
                  <a:extLst>
                    <a:ext uri="{9D8B030D-6E8A-4147-A177-3AD203B41FA5}">
                      <a16:colId xmlns:a16="http://schemas.microsoft.com/office/drawing/2014/main" xmlns="" val="1657616940"/>
                    </a:ext>
                  </a:extLst>
                </a:gridCol>
              </a:tblGrid>
              <a:tr h="368440">
                <a:tc rowSpan="2" gridSpan="3">
                  <a:txBody>
                    <a:bodyPr/>
                    <a:lstStyle/>
                    <a:p>
                      <a:pPr algn="just">
                        <a:lnSpc>
                          <a:spcPct val="150000"/>
                        </a:lnSpc>
                      </a:pPr>
                      <a:r>
                        <a:rPr lang="en-US" sz="1600" b="1" dirty="0">
                          <a:effectLst/>
                          <a:latin typeface="New Century Schlbk"/>
                          <a:ea typeface="Times New Roman" panose="02020603050405020304" pitchFamily="18" charset="0"/>
                          <a:cs typeface="Times New Roman" panose="02020603050405020304" pitchFamily="18" charset="0"/>
                        </a:rPr>
                        <a:t>Present state</a:t>
                      </a:r>
                      <a:endParaRPr lang="en-IN" sz="1600" b="1" dirty="0">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hMerge="1">
                  <a:txBody>
                    <a:bodyPr/>
                    <a:lstStyle/>
                    <a:p>
                      <a:endParaRPr lang="en-IN"/>
                    </a:p>
                  </a:txBody>
                  <a:tcPr/>
                </a:tc>
                <a:tc rowSpan="2" hMerge="1">
                  <a:txBody>
                    <a:bodyPr/>
                    <a:lstStyle/>
                    <a:p>
                      <a:endParaRPr lang="en-IN"/>
                    </a:p>
                  </a:txBody>
                  <a:tcPr/>
                </a:tc>
                <a:tc gridSpan="6">
                  <a:txBody>
                    <a:bodyPr/>
                    <a:lstStyle/>
                    <a:p>
                      <a:pPr algn="just">
                        <a:lnSpc>
                          <a:spcPct val="150000"/>
                        </a:lnSpc>
                      </a:pPr>
                      <a:r>
                        <a:rPr lang="en-US" sz="1600" b="1" dirty="0">
                          <a:effectLst/>
                          <a:latin typeface="New Century Schlbk"/>
                          <a:ea typeface="Times New Roman" panose="02020603050405020304" pitchFamily="18" charset="0"/>
                          <a:cs typeface="Times New Roman" panose="02020603050405020304" pitchFamily="18" charset="0"/>
                        </a:rPr>
                        <a:t>Next state</a:t>
                      </a:r>
                      <a:endParaRPr lang="en-IN" sz="1600" b="1" dirty="0">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gridSpan="2">
                  <a:txBody>
                    <a:bodyPr/>
                    <a:lstStyle/>
                    <a:p>
                      <a:pPr algn="just">
                        <a:lnSpc>
                          <a:spcPct val="150000"/>
                        </a:lnSpc>
                      </a:pPr>
                      <a:r>
                        <a:rPr lang="en-US" sz="1600" b="1">
                          <a:effectLst/>
                          <a:latin typeface="New Century Schlbk"/>
                          <a:ea typeface="Times New Roman" panose="02020603050405020304" pitchFamily="18" charset="0"/>
                          <a:cs typeface="Times New Roman" panose="02020603050405020304" pitchFamily="18" charset="0"/>
                        </a:rPr>
                        <a:t>Output</a:t>
                      </a:r>
                      <a:endParaRPr lang="en-IN" sz="1600" b="1">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IN"/>
                    </a:p>
                  </a:txBody>
                  <a:tcPr/>
                </a:tc>
                <a:extLst>
                  <a:ext uri="{0D108BD9-81ED-4DB2-BD59-A6C34878D82A}">
                    <a16:rowId xmlns:a16="http://schemas.microsoft.com/office/drawing/2014/main" xmlns="" val="1782677409"/>
                  </a:ext>
                </a:extLst>
              </a:tr>
              <a:tr h="779404">
                <a:tc gridSpan="3" vMerge="1">
                  <a:txBody>
                    <a:bodyPr/>
                    <a:lstStyle/>
                    <a:p>
                      <a:endParaRPr lang="en-IN"/>
                    </a:p>
                  </a:txBody>
                  <a:tcPr/>
                </a:tc>
                <a:tc hMerge="1" vMerge="1">
                  <a:txBody>
                    <a:bodyPr/>
                    <a:lstStyle/>
                    <a:p>
                      <a:endParaRPr lang="en-IN"/>
                    </a:p>
                  </a:txBody>
                  <a:tcPr/>
                </a:tc>
                <a:tc hMerge="1" vMerge="1">
                  <a:txBody>
                    <a:bodyPr/>
                    <a:lstStyle/>
                    <a:p>
                      <a:endParaRPr lang="en-IN"/>
                    </a:p>
                  </a:txBody>
                  <a:tcPr/>
                </a:tc>
                <a:tc gridSpan="3">
                  <a:txBody>
                    <a:bodyPr/>
                    <a:lstStyle/>
                    <a:p>
                      <a:pPr algn="just">
                        <a:lnSpc>
                          <a:spcPct val="150000"/>
                        </a:lnSpc>
                      </a:pPr>
                      <a:r>
                        <a:rPr lang="en-US" sz="1600" b="1" dirty="0">
                          <a:effectLst/>
                          <a:latin typeface="New Century Schlbk"/>
                          <a:ea typeface="Times New Roman" panose="02020603050405020304" pitchFamily="18" charset="0"/>
                          <a:cs typeface="Times New Roman" panose="02020603050405020304" pitchFamily="18" charset="0"/>
                        </a:rPr>
                        <a:t>X=0</a:t>
                      </a:r>
                      <a:endParaRPr lang="en-IN" sz="1600" b="1" dirty="0">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IN"/>
                    </a:p>
                  </a:txBody>
                  <a:tcPr/>
                </a:tc>
                <a:tc hMerge="1">
                  <a:txBody>
                    <a:bodyPr/>
                    <a:lstStyle/>
                    <a:p>
                      <a:endParaRPr lang="en-IN"/>
                    </a:p>
                  </a:txBody>
                  <a:tcPr/>
                </a:tc>
                <a:tc gridSpan="3">
                  <a:txBody>
                    <a:bodyPr/>
                    <a:lstStyle/>
                    <a:p>
                      <a:pPr algn="just">
                        <a:lnSpc>
                          <a:spcPct val="150000"/>
                        </a:lnSpc>
                      </a:pPr>
                      <a:r>
                        <a:rPr lang="en-US" sz="1600" b="1" dirty="0">
                          <a:effectLst/>
                          <a:latin typeface="New Century Schlbk"/>
                          <a:ea typeface="Times New Roman" panose="02020603050405020304" pitchFamily="18" charset="0"/>
                          <a:cs typeface="Times New Roman" panose="02020603050405020304" pitchFamily="18" charset="0"/>
                        </a:rPr>
                        <a:t>X=1</a:t>
                      </a:r>
                      <a:endParaRPr lang="en-IN" sz="1600" b="1" dirty="0">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IN"/>
                    </a:p>
                  </a:txBody>
                  <a:tcPr/>
                </a:tc>
                <a:tc hMerge="1">
                  <a:txBody>
                    <a:bodyPr/>
                    <a:lstStyle/>
                    <a:p>
                      <a:endParaRPr lang="en-IN"/>
                    </a:p>
                  </a:txBody>
                  <a:tcPr/>
                </a:tc>
                <a:tc>
                  <a:txBody>
                    <a:bodyPr/>
                    <a:lstStyle/>
                    <a:p>
                      <a:pPr algn="just">
                        <a:lnSpc>
                          <a:spcPct val="150000"/>
                        </a:lnSpc>
                      </a:pPr>
                      <a:r>
                        <a:rPr lang="en-US" sz="1600" b="1">
                          <a:effectLst/>
                          <a:latin typeface="New Century Schlbk"/>
                          <a:ea typeface="Times New Roman" panose="02020603050405020304" pitchFamily="18" charset="0"/>
                          <a:cs typeface="Times New Roman" panose="02020603050405020304" pitchFamily="18" charset="0"/>
                        </a:rPr>
                        <a:t>X=0</a:t>
                      </a:r>
                      <a:endParaRPr lang="en-IN" sz="1600" b="1">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US" sz="1600" b="1">
                          <a:effectLst/>
                          <a:latin typeface="New Century Schlbk"/>
                          <a:ea typeface="Times New Roman" panose="02020603050405020304" pitchFamily="18" charset="0"/>
                          <a:cs typeface="Times New Roman" panose="02020603050405020304" pitchFamily="18" charset="0"/>
                        </a:rPr>
                        <a:t>X=1</a:t>
                      </a:r>
                      <a:endParaRPr lang="en-IN" sz="1600" b="1">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25882509"/>
                  </a:ext>
                </a:extLst>
              </a:tr>
              <a:tr h="368440">
                <a:tc>
                  <a:txBody>
                    <a:bodyPr/>
                    <a:lstStyle/>
                    <a:p>
                      <a:pPr algn="just">
                        <a:lnSpc>
                          <a:spcPct val="150000"/>
                        </a:lnSpc>
                      </a:pPr>
                      <a:r>
                        <a:rPr lang="en-US" sz="1600" b="1">
                          <a:effectLst/>
                          <a:latin typeface="New Century Schlbk"/>
                          <a:ea typeface="Times New Roman" panose="02020603050405020304" pitchFamily="18" charset="0"/>
                          <a:cs typeface="Times New Roman" panose="02020603050405020304" pitchFamily="18" charset="0"/>
                        </a:rPr>
                        <a:t>Q</a:t>
                      </a:r>
                      <a:r>
                        <a:rPr lang="en-US" sz="1600" b="1" baseline="-25000">
                          <a:effectLst/>
                          <a:latin typeface="New Century Schlbk"/>
                          <a:ea typeface="Times New Roman" panose="02020603050405020304" pitchFamily="18" charset="0"/>
                          <a:cs typeface="Times New Roman" panose="02020603050405020304" pitchFamily="18" charset="0"/>
                        </a:rPr>
                        <a:t>2</a:t>
                      </a:r>
                      <a:endParaRPr lang="en-IN" sz="1600" b="1">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US" sz="1600" b="1">
                          <a:effectLst/>
                          <a:latin typeface="New Century Schlbk"/>
                          <a:ea typeface="Times New Roman" panose="02020603050405020304" pitchFamily="18" charset="0"/>
                          <a:cs typeface="Times New Roman" panose="02020603050405020304" pitchFamily="18" charset="0"/>
                        </a:rPr>
                        <a:t>Q</a:t>
                      </a:r>
                      <a:r>
                        <a:rPr lang="en-US" sz="1600" b="1" baseline="-25000">
                          <a:effectLst/>
                          <a:latin typeface="New Century Schlbk"/>
                          <a:ea typeface="Times New Roman" panose="02020603050405020304" pitchFamily="18" charset="0"/>
                          <a:cs typeface="Times New Roman" panose="02020603050405020304" pitchFamily="18" charset="0"/>
                        </a:rPr>
                        <a:t>1</a:t>
                      </a:r>
                      <a:endParaRPr lang="en-IN" sz="1600" b="1">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US" sz="1600" b="1">
                          <a:effectLst/>
                          <a:latin typeface="New Century Schlbk"/>
                          <a:ea typeface="Times New Roman" panose="02020603050405020304" pitchFamily="18" charset="0"/>
                          <a:cs typeface="Times New Roman" panose="02020603050405020304" pitchFamily="18" charset="0"/>
                        </a:rPr>
                        <a:t>Q</a:t>
                      </a:r>
                      <a:r>
                        <a:rPr lang="en-US" sz="1600" b="1" baseline="-25000">
                          <a:effectLst/>
                          <a:latin typeface="New Century Schlbk"/>
                          <a:ea typeface="Times New Roman" panose="02020603050405020304" pitchFamily="18" charset="0"/>
                          <a:cs typeface="Times New Roman" panose="02020603050405020304" pitchFamily="18" charset="0"/>
                        </a:rPr>
                        <a:t>0</a:t>
                      </a:r>
                      <a:endParaRPr lang="en-IN" sz="1600" b="1">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US" sz="1600" b="1">
                          <a:effectLst/>
                          <a:latin typeface="New Century Schlbk"/>
                          <a:ea typeface="Times New Roman" panose="02020603050405020304" pitchFamily="18" charset="0"/>
                          <a:cs typeface="Times New Roman" panose="02020603050405020304" pitchFamily="18" charset="0"/>
                        </a:rPr>
                        <a:t>Q</a:t>
                      </a:r>
                      <a:r>
                        <a:rPr lang="en-US" sz="1600" b="1" baseline="-25000">
                          <a:effectLst/>
                          <a:latin typeface="New Century Schlbk"/>
                          <a:ea typeface="Times New Roman" panose="02020603050405020304" pitchFamily="18" charset="0"/>
                          <a:cs typeface="Times New Roman" panose="02020603050405020304" pitchFamily="18" charset="0"/>
                        </a:rPr>
                        <a:t>2</a:t>
                      </a:r>
                      <a:endParaRPr lang="en-IN" sz="1600" b="1">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US" sz="1600" b="1" dirty="0">
                          <a:effectLst/>
                          <a:latin typeface="New Century Schlbk"/>
                          <a:ea typeface="Times New Roman" panose="02020603050405020304" pitchFamily="18" charset="0"/>
                          <a:cs typeface="Times New Roman" panose="02020603050405020304" pitchFamily="18" charset="0"/>
                        </a:rPr>
                        <a:t>Q</a:t>
                      </a:r>
                      <a:r>
                        <a:rPr lang="en-US" sz="1600" b="1" baseline="-25000" dirty="0">
                          <a:effectLst/>
                          <a:latin typeface="New Century Schlbk"/>
                          <a:ea typeface="Times New Roman" panose="02020603050405020304" pitchFamily="18" charset="0"/>
                          <a:cs typeface="Times New Roman" panose="02020603050405020304" pitchFamily="18" charset="0"/>
                        </a:rPr>
                        <a:t>1</a:t>
                      </a:r>
                      <a:endParaRPr lang="en-IN" sz="1600" b="1" dirty="0">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US" sz="1600" b="1" dirty="0">
                          <a:effectLst/>
                          <a:latin typeface="New Century Schlbk"/>
                          <a:ea typeface="Times New Roman" panose="02020603050405020304" pitchFamily="18" charset="0"/>
                          <a:cs typeface="Times New Roman" panose="02020603050405020304" pitchFamily="18" charset="0"/>
                        </a:rPr>
                        <a:t>Q</a:t>
                      </a:r>
                      <a:r>
                        <a:rPr lang="en-US" sz="1600" b="1" baseline="-25000" dirty="0">
                          <a:effectLst/>
                          <a:latin typeface="New Century Schlbk"/>
                          <a:ea typeface="Times New Roman" panose="02020603050405020304" pitchFamily="18" charset="0"/>
                          <a:cs typeface="Times New Roman" panose="02020603050405020304" pitchFamily="18" charset="0"/>
                        </a:rPr>
                        <a:t>0</a:t>
                      </a:r>
                      <a:endParaRPr lang="en-IN" sz="1600" b="1" dirty="0">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US" sz="1600" b="1" dirty="0">
                          <a:effectLst/>
                          <a:latin typeface="New Century Schlbk"/>
                          <a:ea typeface="Times New Roman" panose="02020603050405020304" pitchFamily="18" charset="0"/>
                          <a:cs typeface="Times New Roman" panose="02020603050405020304" pitchFamily="18" charset="0"/>
                        </a:rPr>
                        <a:t>Q</a:t>
                      </a:r>
                      <a:r>
                        <a:rPr lang="en-US" sz="1600" b="1" baseline="-25000" dirty="0">
                          <a:effectLst/>
                          <a:latin typeface="New Century Schlbk"/>
                          <a:ea typeface="Times New Roman" panose="02020603050405020304" pitchFamily="18" charset="0"/>
                          <a:cs typeface="Times New Roman" panose="02020603050405020304" pitchFamily="18" charset="0"/>
                        </a:rPr>
                        <a:t>2</a:t>
                      </a:r>
                      <a:endParaRPr lang="en-IN" sz="1600" b="1" dirty="0">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US" sz="1600" b="1" dirty="0">
                          <a:effectLst/>
                          <a:latin typeface="New Century Schlbk"/>
                          <a:ea typeface="Times New Roman" panose="02020603050405020304" pitchFamily="18" charset="0"/>
                          <a:cs typeface="Times New Roman" panose="02020603050405020304" pitchFamily="18" charset="0"/>
                        </a:rPr>
                        <a:t>Q</a:t>
                      </a:r>
                      <a:r>
                        <a:rPr lang="en-US" sz="1600" b="1" baseline="-25000" dirty="0">
                          <a:effectLst/>
                          <a:latin typeface="New Century Schlbk"/>
                          <a:ea typeface="Times New Roman" panose="02020603050405020304" pitchFamily="18" charset="0"/>
                          <a:cs typeface="Times New Roman" panose="02020603050405020304" pitchFamily="18" charset="0"/>
                        </a:rPr>
                        <a:t>1</a:t>
                      </a:r>
                      <a:endParaRPr lang="en-IN" sz="1600" b="1" dirty="0">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US" sz="1600" b="1" dirty="0">
                          <a:effectLst/>
                          <a:latin typeface="New Century Schlbk"/>
                          <a:ea typeface="Times New Roman" panose="02020603050405020304" pitchFamily="18" charset="0"/>
                          <a:cs typeface="Times New Roman" panose="02020603050405020304" pitchFamily="18" charset="0"/>
                        </a:rPr>
                        <a:t>Q</a:t>
                      </a:r>
                      <a:r>
                        <a:rPr lang="en-US" sz="1600" b="1" baseline="-25000" dirty="0">
                          <a:effectLst/>
                          <a:latin typeface="New Century Schlbk"/>
                          <a:ea typeface="Times New Roman" panose="02020603050405020304" pitchFamily="18" charset="0"/>
                          <a:cs typeface="Times New Roman" panose="02020603050405020304" pitchFamily="18" charset="0"/>
                        </a:rPr>
                        <a:t>0</a:t>
                      </a:r>
                      <a:endParaRPr lang="en-IN" sz="1600" b="1" dirty="0">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US" sz="1600" b="1">
                          <a:effectLst/>
                          <a:latin typeface="New Century Schlbk"/>
                          <a:ea typeface="Times New Roman" panose="02020603050405020304" pitchFamily="18" charset="0"/>
                          <a:cs typeface="Times New Roman" panose="02020603050405020304" pitchFamily="18" charset="0"/>
                        </a:rPr>
                        <a:t>Y</a:t>
                      </a:r>
                      <a:endParaRPr lang="en-IN" sz="1600" b="1">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US" sz="1600" b="1">
                          <a:effectLst/>
                          <a:latin typeface="New Century Schlbk"/>
                          <a:ea typeface="Times New Roman" panose="02020603050405020304" pitchFamily="18" charset="0"/>
                          <a:cs typeface="Times New Roman" panose="02020603050405020304" pitchFamily="18" charset="0"/>
                        </a:rPr>
                        <a:t>Y</a:t>
                      </a:r>
                      <a:endParaRPr lang="en-IN" sz="1600" b="1">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2287961978"/>
                  </a:ext>
                </a:extLst>
              </a:tr>
              <a:tr h="368440">
                <a:tc>
                  <a:txBody>
                    <a:bodyPr/>
                    <a:lstStyle/>
                    <a:p>
                      <a:pPr algn="just">
                        <a:lnSpc>
                          <a:spcPct val="150000"/>
                        </a:lnSpc>
                      </a:pPr>
                      <a:r>
                        <a:rPr lang="en-US" sz="1600" b="1">
                          <a:effectLst/>
                          <a:latin typeface="New Century Schlbk"/>
                          <a:ea typeface="Times New Roman" panose="02020603050405020304" pitchFamily="18" charset="0"/>
                          <a:cs typeface="Times New Roman" panose="02020603050405020304" pitchFamily="18" charset="0"/>
                        </a:rPr>
                        <a:t>0</a:t>
                      </a:r>
                      <a:endParaRPr lang="en-IN" sz="1600" b="1">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US" sz="1600" b="1">
                          <a:effectLst/>
                          <a:latin typeface="New Century Schlbk"/>
                          <a:ea typeface="Times New Roman" panose="02020603050405020304" pitchFamily="18" charset="0"/>
                          <a:cs typeface="Times New Roman" panose="02020603050405020304" pitchFamily="18" charset="0"/>
                        </a:rPr>
                        <a:t>0</a:t>
                      </a:r>
                      <a:endParaRPr lang="en-IN" sz="1600" b="1">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US" sz="1600" b="1">
                          <a:effectLst/>
                          <a:latin typeface="New Century Schlbk"/>
                          <a:ea typeface="Times New Roman" panose="02020603050405020304" pitchFamily="18" charset="0"/>
                          <a:cs typeface="Times New Roman" panose="02020603050405020304" pitchFamily="18" charset="0"/>
                        </a:rPr>
                        <a:t>0</a:t>
                      </a:r>
                      <a:endParaRPr lang="en-IN" sz="1600" b="1">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US" sz="1600" b="1">
                          <a:effectLst/>
                          <a:latin typeface="New Century Schlbk"/>
                          <a:ea typeface="Times New Roman" panose="02020603050405020304" pitchFamily="18" charset="0"/>
                          <a:cs typeface="Times New Roman" panose="02020603050405020304" pitchFamily="18" charset="0"/>
                        </a:rPr>
                        <a:t>1</a:t>
                      </a:r>
                      <a:endParaRPr lang="en-IN" sz="1600" b="1">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US" sz="1600" b="1">
                          <a:effectLst/>
                          <a:latin typeface="New Century Schlbk"/>
                          <a:ea typeface="Times New Roman" panose="02020603050405020304" pitchFamily="18" charset="0"/>
                          <a:cs typeface="Times New Roman" panose="02020603050405020304" pitchFamily="18" charset="0"/>
                        </a:rPr>
                        <a:t>1</a:t>
                      </a:r>
                      <a:endParaRPr lang="en-IN" sz="1600" b="1">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US" sz="1600" b="1">
                          <a:effectLst/>
                          <a:latin typeface="New Century Schlbk"/>
                          <a:ea typeface="Times New Roman" panose="02020603050405020304" pitchFamily="18" charset="0"/>
                          <a:cs typeface="Times New Roman" panose="02020603050405020304" pitchFamily="18" charset="0"/>
                        </a:rPr>
                        <a:t>0</a:t>
                      </a:r>
                      <a:endParaRPr lang="en-IN" sz="1600" b="1">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US" sz="1600" b="1" dirty="0">
                          <a:effectLst/>
                          <a:latin typeface="New Century Schlbk"/>
                          <a:ea typeface="Times New Roman" panose="02020603050405020304" pitchFamily="18" charset="0"/>
                          <a:cs typeface="Times New Roman" panose="02020603050405020304" pitchFamily="18" charset="0"/>
                        </a:rPr>
                        <a:t>0</a:t>
                      </a:r>
                      <a:endParaRPr lang="en-IN" sz="1600" b="1" dirty="0">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US" sz="1600" b="1" dirty="0">
                          <a:effectLst/>
                          <a:latin typeface="New Century Schlbk"/>
                          <a:ea typeface="Times New Roman" panose="02020603050405020304" pitchFamily="18" charset="0"/>
                          <a:cs typeface="Times New Roman" panose="02020603050405020304" pitchFamily="18" charset="0"/>
                        </a:rPr>
                        <a:t>0</a:t>
                      </a:r>
                      <a:endParaRPr lang="en-IN" sz="1600" b="1" dirty="0">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US" sz="1600" b="1" dirty="0">
                          <a:effectLst/>
                          <a:latin typeface="New Century Schlbk"/>
                          <a:ea typeface="Times New Roman" panose="02020603050405020304" pitchFamily="18" charset="0"/>
                          <a:cs typeface="Times New Roman" panose="02020603050405020304" pitchFamily="18" charset="0"/>
                        </a:rPr>
                        <a:t>1</a:t>
                      </a:r>
                      <a:endParaRPr lang="en-IN" sz="1600" b="1" dirty="0">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US" sz="1600" b="1" dirty="0">
                          <a:effectLst/>
                          <a:latin typeface="New Century Schlbk"/>
                          <a:ea typeface="Times New Roman" panose="02020603050405020304" pitchFamily="18" charset="0"/>
                          <a:cs typeface="Times New Roman" panose="02020603050405020304" pitchFamily="18" charset="0"/>
                        </a:rPr>
                        <a:t>0</a:t>
                      </a:r>
                      <a:endParaRPr lang="en-IN" sz="1600" b="1" dirty="0">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US" sz="1600" b="1">
                          <a:effectLst/>
                          <a:latin typeface="New Century Schlbk"/>
                          <a:ea typeface="Times New Roman" panose="02020603050405020304" pitchFamily="18" charset="0"/>
                          <a:cs typeface="Times New Roman" panose="02020603050405020304" pitchFamily="18" charset="0"/>
                        </a:rPr>
                        <a:t>1</a:t>
                      </a:r>
                      <a:endParaRPr lang="en-IN" sz="1600" b="1">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3864944603"/>
                  </a:ext>
                </a:extLst>
              </a:tr>
              <a:tr h="368440">
                <a:tc>
                  <a:txBody>
                    <a:bodyPr/>
                    <a:lstStyle/>
                    <a:p>
                      <a:pPr algn="just">
                        <a:lnSpc>
                          <a:spcPct val="150000"/>
                        </a:lnSpc>
                      </a:pPr>
                      <a:r>
                        <a:rPr lang="en-US" sz="1600" b="1">
                          <a:effectLst/>
                          <a:latin typeface="New Century Schlbk"/>
                          <a:ea typeface="Times New Roman" panose="02020603050405020304" pitchFamily="18" charset="0"/>
                          <a:cs typeface="Times New Roman" panose="02020603050405020304" pitchFamily="18" charset="0"/>
                        </a:rPr>
                        <a:t>0</a:t>
                      </a:r>
                      <a:endParaRPr lang="en-IN" sz="1600" b="1">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US" sz="1600" b="1">
                          <a:effectLst/>
                          <a:latin typeface="New Century Schlbk"/>
                          <a:ea typeface="Times New Roman" panose="02020603050405020304" pitchFamily="18" charset="0"/>
                          <a:cs typeface="Times New Roman" panose="02020603050405020304" pitchFamily="18" charset="0"/>
                        </a:rPr>
                        <a:t>0</a:t>
                      </a:r>
                      <a:endParaRPr lang="en-IN" sz="1600" b="1">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US" sz="1600" b="1" dirty="0">
                          <a:effectLst/>
                          <a:latin typeface="New Century Schlbk"/>
                          <a:ea typeface="Times New Roman" panose="02020603050405020304" pitchFamily="18" charset="0"/>
                          <a:cs typeface="Times New Roman" panose="02020603050405020304" pitchFamily="18" charset="0"/>
                        </a:rPr>
                        <a:t>1</a:t>
                      </a:r>
                      <a:endParaRPr lang="en-IN" sz="1600" b="1" dirty="0">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US" sz="1600" b="1">
                          <a:effectLst/>
                          <a:latin typeface="New Century Schlbk"/>
                          <a:ea typeface="Times New Roman" panose="02020603050405020304" pitchFamily="18" charset="0"/>
                          <a:cs typeface="Times New Roman" panose="02020603050405020304" pitchFamily="18" charset="0"/>
                        </a:rPr>
                        <a:t>0</a:t>
                      </a:r>
                      <a:endParaRPr lang="en-IN" sz="1600" b="1">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US" sz="1600" b="1">
                          <a:effectLst/>
                          <a:latin typeface="New Century Schlbk"/>
                          <a:ea typeface="Times New Roman" panose="02020603050405020304" pitchFamily="18" charset="0"/>
                          <a:cs typeface="Times New Roman" panose="02020603050405020304" pitchFamily="18" charset="0"/>
                        </a:rPr>
                        <a:t>1</a:t>
                      </a:r>
                      <a:endParaRPr lang="en-IN" sz="1600" b="1">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US" sz="1600" b="1">
                          <a:effectLst/>
                          <a:latin typeface="New Century Schlbk"/>
                          <a:ea typeface="Times New Roman" panose="02020603050405020304" pitchFamily="18" charset="0"/>
                          <a:cs typeface="Times New Roman" panose="02020603050405020304" pitchFamily="18" charset="0"/>
                        </a:rPr>
                        <a:t>0</a:t>
                      </a:r>
                      <a:endParaRPr lang="en-IN" sz="1600" b="1">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US" sz="1600" b="1">
                          <a:effectLst/>
                          <a:latin typeface="New Century Schlbk"/>
                          <a:ea typeface="Times New Roman" panose="02020603050405020304" pitchFamily="18" charset="0"/>
                          <a:cs typeface="Times New Roman" panose="02020603050405020304" pitchFamily="18" charset="0"/>
                        </a:rPr>
                        <a:t>1</a:t>
                      </a:r>
                      <a:endParaRPr lang="en-IN" sz="1600" b="1">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US" sz="1600" b="1" dirty="0">
                          <a:effectLst/>
                          <a:latin typeface="New Century Schlbk"/>
                          <a:ea typeface="Times New Roman" panose="02020603050405020304" pitchFamily="18" charset="0"/>
                          <a:cs typeface="Times New Roman" panose="02020603050405020304" pitchFamily="18" charset="0"/>
                        </a:rPr>
                        <a:t>0</a:t>
                      </a:r>
                      <a:endParaRPr lang="en-IN" sz="1600" b="1" dirty="0">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US" sz="1600" b="1" dirty="0">
                          <a:effectLst/>
                          <a:latin typeface="New Century Schlbk"/>
                          <a:ea typeface="Times New Roman" panose="02020603050405020304" pitchFamily="18" charset="0"/>
                          <a:cs typeface="Times New Roman" panose="02020603050405020304" pitchFamily="18" charset="0"/>
                        </a:rPr>
                        <a:t>0</a:t>
                      </a:r>
                      <a:endParaRPr lang="en-IN" sz="1600" b="1" dirty="0">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US" sz="1600" b="1" dirty="0">
                          <a:effectLst/>
                          <a:latin typeface="New Century Schlbk"/>
                          <a:ea typeface="Times New Roman" panose="02020603050405020304" pitchFamily="18" charset="0"/>
                          <a:cs typeface="Times New Roman" panose="02020603050405020304" pitchFamily="18" charset="0"/>
                        </a:rPr>
                        <a:t>0</a:t>
                      </a:r>
                      <a:endParaRPr lang="en-IN" sz="1600" b="1" dirty="0">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US" sz="1600" b="1">
                          <a:effectLst/>
                          <a:latin typeface="New Century Schlbk"/>
                          <a:ea typeface="Times New Roman" panose="02020603050405020304" pitchFamily="18" charset="0"/>
                          <a:cs typeface="Times New Roman" panose="02020603050405020304" pitchFamily="18" charset="0"/>
                        </a:rPr>
                        <a:t>1</a:t>
                      </a:r>
                      <a:endParaRPr lang="en-IN" sz="1600" b="1">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718471682"/>
                  </a:ext>
                </a:extLst>
              </a:tr>
              <a:tr h="368440">
                <a:tc>
                  <a:txBody>
                    <a:bodyPr/>
                    <a:lstStyle/>
                    <a:p>
                      <a:pPr algn="just">
                        <a:lnSpc>
                          <a:spcPct val="150000"/>
                        </a:lnSpc>
                      </a:pPr>
                      <a:r>
                        <a:rPr lang="en-US" sz="1600" b="1">
                          <a:effectLst/>
                          <a:latin typeface="New Century Schlbk"/>
                          <a:ea typeface="Times New Roman" panose="02020603050405020304" pitchFamily="18" charset="0"/>
                          <a:cs typeface="Times New Roman" panose="02020603050405020304" pitchFamily="18" charset="0"/>
                        </a:rPr>
                        <a:t>0</a:t>
                      </a:r>
                      <a:endParaRPr lang="en-IN" sz="1600" b="1">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US" sz="1600" b="1">
                          <a:effectLst/>
                          <a:latin typeface="New Century Schlbk"/>
                          <a:ea typeface="Times New Roman" panose="02020603050405020304" pitchFamily="18" charset="0"/>
                          <a:cs typeface="Times New Roman" panose="02020603050405020304" pitchFamily="18" charset="0"/>
                        </a:rPr>
                        <a:t>1</a:t>
                      </a:r>
                      <a:endParaRPr lang="en-IN" sz="1600" b="1">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US" sz="1600" b="1">
                          <a:effectLst/>
                          <a:latin typeface="New Century Schlbk"/>
                          <a:ea typeface="Times New Roman" panose="02020603050405020304" pitchFamily="18" charset="0"/>
                          <a:cs typeface="Times New Roman" panose="02020603050405020304" pitchFamily="18" charset="0"/>
                        </a:rPr>
                        <a:t>0</a:t>
                      </a:r>
                      <a:endParaRPr lang="en-IN" sz="1600" b="1">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US" sz="1600" b="1">
                          <a:effectLst/>
                          <a:latin typeface="New Century Schlbk"/>
                          <a:ea typeface="Times New Roman" panose="02020603050405020304" pitchFamily="18" charset="0"/>
                          <a:cs typeface="Times New Roman" panose="02020603050405020304" pitchFamily="18" charset="0"/>
                        </a:rPr>
                        <a:t>0</a:t>
                      </a:r>
                      <a:endParaRPr lang="en-IN" sz="1600" b="1">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US" sz="1600" b="1">
                          <a:effectLst/>
                          <a:latin typeface="New Century Schlbk"/>
                          <a:ea typeface="Times New Roman" panose="02020603050405020304" pitchFamily="18" charset="0"/>
                          <a:cs typeface="Times New Roman" panose="02020603050405020304" pitchFamily="18" charset="0"/>
                        </a:rPr>
                        <a:t>1</a:t>
                      </a:r>
                      <a:endParaRPr lang="en-IN" sz="1600" b="1">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US" sz="1600" b="1">
                          <a:effectLst/>
                          <a:latin typeface="New Century Schlbk"/>
                          <a:ea typeface="Times New Roman" panose="02020603050405020304" pitchFamily="18" charset="0"/>
                          <a:cs typeface="Times New Roman" panose="02020603050405020304" pitchFamily="18" charset="0"/>
                        </a:rPr>
                        <a:t>0</a:t>
                      </a:r>
                      <a:endParaRPr lang="en-IN" sz="1600" b="1">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US" sz="1600" b="1" dirty="0">
                          <a:effectLst/>
                          <a:latin typeface="New Century Schlbk"/>
                          <a:ea typeface="Times New Roman" panose="02020603050405020304" pitchFamily="18" charset="0"/>
                          <a:cs typeface="Times New Roman" panose="02020603050405020304" pitchFamily="18" charset="0"/>
                        </a:rPr>
                        <a:t>0</a:t>
                      </a:r>
                      <a:endParaRPr lang="en-IN" sz="1600" b="1" dirty="0">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US" sz="1600" b="1">
                          <a:effectLst/>
                          <a:latin typeface="New Century Schlbk"/>
                          <a:ea typeface="Times New Roman" panose="02020603050405020304" pitchFamily="18" charset="0"/>
                          <a:cs typeface="Times New Roman" panose="02020603050405020304" pitchFamily="18" charset="0"/>
                        </a:rPr>
                        <a:t>0</a:t>
                      </a:r>
                      <a:endParaRPr lang="en-IN" sz="1600" b="1">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US" sz="1600" b="1" dirty="0">
                          <a:effectLst/>
                          <a:latin typeface="New Century Schlbk"/>
                          <a:ea typeface="Times New Roman" panose="02020603050405020304" pitchFamily="18" charset="0"/>
                          <a:cs typeface="Times New Roman" panose="02020603050405020304" pitchFamily="18" charset="0"/>
                        </a:rPr>
                        <a:t>0</a:t>
                      </a:r>
                      <a:endParaRPr lang="en-IN" sz="1600" b="1" dirty="0">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US" sz="1600" b="1" dirty="0">
                          <a:effectLst/>
                          <a:latin typeface="New Century Schlbk"/>
                          <a:ea typeface="Times New Roman" panose="02020603050405020304" pitchFamily="18" charset="0"/>
                          <a:cs typeface="Times New Roman" panose="02020603050405020304" pitchFamily="18" charset="0"/>
                        </a:rPr>
                        <a:t>0</a:t>
                      </a:r>
                      <a:endParaRPr lang="en-IN" sz="1600" b="1" dirty="0">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US" sz="1600" b="1" dirty="0">
                          <a:effectLst/>
                          <a:latin typeface="New Century Schlbk"/>
                          <a:ea typeface="Times New Roman" panose="02020603050405020304" pitchFamily="18" charset="0"/>
                          <a:cs typeface="Times New Roman" panose="02020603050405020304" pitchFamily="18" charset="0"/>
                        </a:rPr>
                        <a:t>1</a:t>
                      </a:r>
                      <a:endParaRPr lang="en-IN" sz="1600" b="1" dirty="0">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840331581"/>
                  </a:ext>
                </a:extLst>
              </a:tr>
              <a:tr h="368440">
                <a:tc>
                  <a:txBody>
                    <a:bodyPr/>
                    <a:lstStyle/>
                    <a:p>
                      <a:pPr algn="just">
                        <a:lnSpc>
                          <a:spcPct val="150000"/>
                        </a:lnSpc>
                      </a:pPr>
                      <a:r>
                        <a:rPr lang="en-US" sz="1600" b="1">
                          <a:effectLst/>
                          <a:latin typeface="New Century Schlbk"/>
                          <a:ea typeface="Times New Roman" panose="02020603050405020304" pitchFamily="18" charset="0"/>
                          <a:cs typeface="Times New Roman" panose="02020603050405020304" pitchFamily="18" charset="0"/>
                        </a:rPr>
                        <a:t>1</a:t>
                      </a:r>
                      <a:endParaRPr lang="en-IN" sz="1600" b="1">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US" sz="1600" b="1">
                          <a:effectLst/>
                          <a:latin typeface="New Century Schlbk"/>
                          <a:ea typeface="Times New Roman" panose="02020603050405020304" pitchFamily="18" charset="0"/>
                          <a:cs typeface="Times New Roman" panose="02020603050405020304" pitchFamily="18" charset="0"/>
                        </a:rPr>
                        <a:t>0</a:t>
                      </a:r>
                      <a:endParaRPr lang="en-IN" sz="1600" b="1">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US" sz="1600" b="1">
                          <a:effectLst/>
                          <a:latin typeface="New Century Schlbk"/>
                          <a:ea typeface="Times New Roman" panose="02020603050405020304" pitchFamily="18" charset="0"/>
                          <a:cs typeface="Times New Roman" panose="02020603050405020304" pitchFamily="18" charset="0"/>
                        </a:rPr>
                        <a:t>0</a:t>
                      </a:r>
                      <a:endParaRPr lang="en-IN" sz="1600" b="1">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US" sz="1600" b="1">
                          <a:effectLst/>
                          <a:latin typeface="New Century Schlbk"/>
                          <a:ea typeface="Times New Roman" panose="02020603050405020304" pitchFamily="18" charset="0"/>
                          <a:cs typeface="Times New Roman" panose="02020603050405020304" pitchFamily="18" charset="0"/>
                        </a:rPr>
                        <a:t>1</a:t>
                      </a:r>
                      <a:endParaRPr lang="en-IN" sz="1600" b="1">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US" sz="1600" b="1">
                          <a:effectLst/>
                          <a:latin typeface="New Century Schlbk"/>
                          <a:ea typeface="Times New Roman" panose="02020603050405020304" pitchFamily="18" charset="0"/>
                          <a:cs typeface="Times New Roman" panose="02020603050405020304" pitchFamily="18" charset="0"/>
                        </a:rPr>
                        <a:t>0</a:t>
                      </a:r>
                      <a:endParaRPr lang="en-IN" sz="1600" b="1">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US" sz="1600" b="1">
                          <a:effectLst/>
                          <a:latin typeface="New Century Schlbk"/>
                          <a:ea typeface="Times New Roman" panose="02020603050405020304" pitchFamily="18" charset="0"/>
                          <a:cs typeface="Times New Roman" panose="02020603050405020304" pitchFamily="18" charset="0"/>
                        </a:rPr>
                        <a:t>0</a:t>
                      </a:r>
                      <a:endParaRPr lang="en-IN" sz="1600" b="1">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US" sz="1600" b="1">
                          <a:effectLst/>
                          <a:latin typeface="New Century Schlbk"/>
                          <a:ea typeface="Times New Roman" panose="02020603050405020304" pitchFamily="18" charset="0"/>
                          <a:cs typeface="Times New Roman" panose="02020603050405020304" pitchFamily="18" charset="0"/>
                        </a:rPr>
                        <a:t>0</a:t>
                      </a:r>
                      <a:endParaRPr lang="en-IN" sz="1600" b="1">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US" sz="1600" b="1">
                          <a:effectLst/>
                          <a:latin typeface="New Century Schlbk"/>
                          <a:ea typeface="Times New Roman" panose="02020603050405020304" pitchFamily="18" charset="0"/>
                          <a:cs typeface="Times New Roman" panose="02020603050405020304" pitchFamily="18" charset="0"/>
                        </a:rPr>
                        <a:t>0</a:t>
                      </a:r>
                      <a:endParaRPr lang="en-IN" sz="1600" b="1">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US" sz="1600" b="1">
                          <a:effectLst/>
                          <a:latin typeface="New Century Schlbk"/>
                          <a:ea typeface="Times New Roman" panose="02020603050405020304" pitchFamily="18" charset="0"/>
                          <a:cs typeface="Times New Roman" panose="02020603050405020304" pitchFamily="18" charset="0"/>
                        </a:rPr>
                        <a:t>1</a:t>
                      </a:r>
                      <a:endParaRPr lang="en-IN" sz="1600" b="1">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US" sz="1600" b="1" dirty="0">
                          <a:effectLst/>
                          <a:latin typeface="New Century Schlbk"/>
                          <a:ea typeface="Times New Roman" panose="02020603050405020304" pitchFamily="18" charset="0"/>
                          <a:cs typeface="Times New Roman" panose="02020603050405020304" pitchFamily="18" charset="0"/>
                        </a:rPr>
                        <a:t>0</a:t>
                      </a:r>
                      <a:endParaRPr lang="en-IN" sz="1600" b="1" dirty="0">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US" sz="1600" b="1" dirty="0">
                          <a:effectLst/>
                          <a:latin typeface="New Century Schlbk"/>
                          <a:ea typeface="Times New Roman" panose="02020603050405020304" pitchFamily="18" charset="0"/>
                          <a:cs typeface="Times New Roman" panose="02020603050405020304" pitchFamily="18" charset="0"/>
                        </a:rPr>
                        <a:t>1</a:t>
                      </a:r>
                      <a:endParaRPr lang="en-IN" sz="1600" b="1" dirty="0">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40422450"/>
                  </a:ext>
                </a:extLst>
              </a:tr>
              <a:tr h="368440">
                <a:tc>
                  <a:txBody>
                    <a:bodyPr/>
                    <a:lstStyle/>
                    <a:p>
                      <a:pPr algn="just">
                        <a:lnSpc>
                          <a:spcPct val="150000"/>
                        </a:lnSpc>
                      </a:pPr>
                      <a:r>
                        <a:rPr lang="en-US" sz="1600" b="1">
                          <a:effectLst/>
                          <a:latin typeface="New Century Schlbk"/>
                          <a:ea typeface="Times New Roman" panose="02020603050405020304" pitchFamily="18" charset="0"/>
                          <a:cs typeface="Times New Roman" panose="02020603050405020304" pitchFamily="18" charset="0"/>
                        </a:rPr>
                        <a:t>1</a:t>
                      </a:r>
                      <a:endParaRPr lang="en-IN" sz="1600" b="1">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US" sz="1600" b="1">
                          <a:effectLst/>
                          <a:latin typeface="New Century Schlbk"/>
                          <a:ea typeface="Times New Roman" panose="02020603050405020304" pitchFamily="18" charset="0"/>
                          <a:cs typeface="Times New Roman" panose="02020603050405020304" pitchFamily="18" charset="0"/>
                        </a:rPr>
                        <a:t>1</a:t>
                      </a:r>
                      <a:endParaRPr lang="en-IN" sz="1600" b="1">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US" sz="1600" b="1">
                          <a:effectLst/>
                          <a:latin typeface="New Century Schlbk"/>
                          <a:ea typeface="Times New Roman" panose="02020603050405020304" pitchFamily="18" charset="0"/>
                          <a:cs typeface="Times New Roman" panose="02020603050405020304" pitchFamily="18" charset="0"/>
                        </a:rPr>
                        <a:t>0</a:t>
                      </a:r>
                      <a:endParaRPr lang="en-IN" sz="1600" b="1">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US" sz="1600" b="1">
                          <a:effectLst/>
                          <a:latin typeface="New Century Schlbk"/>
                          <a:ea typeface="Times New Roman" panose="02020603050405020304" pitchFamily="18" charset="0"/>
                          <a:cs typeface="Times New Roman" panose="02020603050405020304" pitchFamily="18" charset="0"/>
                        </a:rPr>
                        <a:t>1</a:t>
                      </a:r>
                      <a:endParaRPr lang="en-IN" sz="1600" b="1">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US" sz="1600" b="1">
                          <a:effectLst/>
                          <a:latin typeface="New Century Schlbk"/>
                          <a:ea typeface="Times New Roman" panose="02020603050405020304" pitchFamily="18" charset="0"/>
                          <a:cs typeface="Times New Roman" panose="02020603050405020304" pitchFamily="18" charset="0"/>
                        </a:rPr>
                        <a:t>0</a:t>
                      </a:r>
                      <a:endParaRPr lang="en-IN" sz="1600" b="1">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US" sz="1600" b="1">
                          <a:effectLst/>
                          <a:latin typeface="New Century Schlbk"/>
                          <a:ea typeface="Times New Roman" panose="02020603050405020304" pitchFamily="18" charset="0"/>
                          <a:cs typeface="Times New Roman" panose="02020603050405020304" pitchFamily="18" charset="0"/>
                        </a:rPr>
                        <a:t>0</a:t>
                      </a:r>
                      <a:endParaRPr lang="en-IN" sz="1600" b="1">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US" sz="1600" b="1">
                          <a:effectLst/>
                          <a:latin typeface="New Century Schlbk"/>
                          <a:ea typeface="Times New Roman" panose="02020603050405020304" pitchFamily="18" charset="0"/>
                          <a:cs typeface="Times New Roman" panose="02020603050405020304" pitchFamily="18" charset="0"/>
                        </a:rPr>
                        <a:t>0</a:t>
                      </a:r>
                      <a:endParaRPr lang="en-IN" sz="1600" b="1">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US" sz="1600" b="1">
                          <a:effectLst/>
                          <a:latin typeface="New Century Schlbk"/>
                          <a:ea typeface="Times New Roman" panose="02020603050405020304" pitchFamily="18" charset="0"/>
                          <a:cs typeface="Times New Roman" panose="02020603050405020304" pitchFamily="18" charset="0"/>
                        </a:rPr>
                        <a:t>1</a:t>
                      </a:r>
                      <a:endParaRPr lang="en-IN" sz="1600" b="1">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US" sz="1600" b="1">
                          <a:effectLst/>
                          <a:latin typeface="New Century Schlbk"/>
                          <a:ea typeface="Times New Roman" panose="02020603050405020304" pitchFamily="18" charset="0"/>
                          <a:cs typeface="Times New Roman" panose="02020603050405020304" pitchFamily="18" charset="0"/>
                        </a:rPr>
                        <a:t>0</a:t>
                      </a:r>
                      <a:endParaRPr lang="en-IN" sz="1600" b="1">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US" sz="1600" b="1" dirty="0">
                          <a:effectLst/>
                          <a:latin typeface="New Century Schlbk"/>
                          <a:ea typeface="Times New Roman" panose="02020603050405020304" pitchFamily="18" charset="0"/>
                          <a:cs typeface="Times New Roman" panose="02020603050405020304" pitchFamily="18" charset="0"/>
                        </a:rPr>
                        <a:t>0</a:t>
                      </a:r>
                      <a:endParaRPr lang="en-IN" sz="1600" b="1" dirty="0">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US" sz="1600" b="1" dirty="0">
                          <a:effectLst/>
                          <a:latin typeface="New Century Schlbk"/>
                          <a:ea typeface="Times New Roman" panose="02020603050405020304" pitchFamily="18" charset="0"/>
                          <a:cs typeface="Times New Roman" panose="02020603050405020304" pitchFamily="18" charset="0"/>
                        </a:rPr>
                        <a:t>1</a:t>
                      </a:r>
                      <a:endParaRPr lang="en-IN" sz="1600" b="1" dirty="0">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302288509"/>
                  </a:ext>
                </a:extLst>
              </a:tr>
            </a:tbl>
          </a:graphicData>
        </a:graphic>
      </p:graphicFrame>
      <p:sp>
        <p:nvSpPr>
          <p:cNvPr id="10" name="Rectangle 1">
            <a:extLst>
              <a:ext uri="{FF2B5EF4-FFF2-40B4-BE49-F238E27FC236}">
                <a16:creationId xmlns:a16="http://schemas.microsoft.com/office/drawing/2014/main" xmlns="" id="{17BCD8AA-66A3-4BF5-9BD5-D22055574187}"/>
              </a:ext>
            </a:extLst>
          </p:cNvPr>
          <p:cNvSpPr>
            <a:spLocks noChangeArrowheads="1"/>
          </p:cNvSpPr>
          <p:nvPr/>
        </p:nvSpPr>
        <p:spPr bwMode="auto">
          <a:xfrm>
            <a:off x="5580706" y="1393645"/>
            <a:ext cx="388207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New Century Schlbk" charset="0"/>
                <a:ea typeface="Times New Roman" panose="02020603050405020304" pitchFamily="18" charset="0"/>
                <a:cs typeface="Times New Roman" panose="02020603050405020304" pitchFamily="18" charset="0"/>
              </a:rPr>
              <a:t>Step 1: State table for state diagram </a:t>
            </a: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sp>
        <p:nvSpPr>
          <p:cNvPr id="12" name="TextBox 11">
            <a:extLst>
              <a:ext uri="{FF2B5EF4-FFF2-40B4-BE49-F238E27FC236}">
                <a16:creationId xmlns:a16="http://schemas.microsoft.com/office/drawing/2014/main" xmlns="" id="{F41F6DE8-042D-48E1-9D92-CF798FF5FF96}"/>
              </a:ext>
            </a:extLst>
          </p:cNvPr>
          <p:cNvSpPr txBox="1"/>
          <p:nvPr/>
        </p:nvSpPr>
        <p:spPr>
          <a:xfrm>
            <a:off x="5580706" y="5377342"/>
            <a:ext cx="6094602" cy="923330"/>
          </a:xfrm>
          <a:prstGeom prst="rect">
            <a:avLst/>
          </a:prstGeom>
          <a:noFill/>
        </p:spPr>
        <p:txBody>
          <a:bodyPr wrap="square">
            <a:spAutoFit/>
          </a:bodyPr>
          <a:lstStyle/>
          <a:p>
            <a:r>
              <a:rPr lang="en-US" b="1" dirty="0">
                <a:latin typeface="New Century Schlbk" charset="0"/>
                <a:cs typeface="Times New Roman" panose="02020603050405020304" pitchFamily="18" charset="0"/>
              </a:rPr>
              <a:t>Step 2: State reduction:</a:t>
            </a:r>
          </a:p>
          <a:p>
            <a:r>
              <a:rPr lang="en-US" b="1" dirty="0">
                <a:latin typeface="New Century Schlbk" charset="0"/>
                <a:cs typeface="Times New Roman" panose="02020603050405020304" pitchFamily="18" charset="0"/>
              </a:rPr>
              <a:t>	From the state table; it is observed that all the states are different; there is no possibility to reduce the state table</a:t>
            </a:r>
            <a:r>
              <a:rPr lang="en-US" dirty="0"/>
              <a:t>. </a:t>
            </a:r>
          </a:p>
        </p:txBody>
      </p:sp>
    </p:spTree>
    <p:extLst>
      <p:ext uri="{BB962C8B-B14F-4D97-AF65-F5344CB8AC3E}">
        <p14:creationId xmlns:p14="http://schemas.microsoft.com/office/powerpoint/2010/main" val="8183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F87BEBB-C74C-48C7-ADBD-3406CF9D0190}"/>
              </a:ext>
            </a:extLst>
          </p:cNvPr>
          <p:cNvSpPr>
            <a:spLocks noGrp="1"/>
          </p:cNvSpPr>
          <p:nvPr>
            <p:ph type="title"/>
          </p:nvPr>
        </p:nvSpPr>
        <p:spPr>
          <a:xfrm>
            <a:off x="819242" y="86479"/>
            <a:ext cx="8911687" cy="541176"/>
          </a:xfrm>
        </p:spPr>
        <p:txBody>
          <a:bodyPr/>
          <a:lstStyle/>
          <a:p>
            <a:r>
              <a:rPr lang="en-US" sz="1800" b="1" dirty="0">
                <a:solidFill>
                  <a:schemeClr val="tx1"/>
                </a:solidFill>
                <a:latin typeface="New Century Schlbk" charset="0"/>
                <a:ea typeface="+mn-ea"/>
                <a:cs typeface="Times New Roman" panose="02020603050405020304" pitchFamily="18" charset="0"/>
              </a:rPr>
              <a:t>Step 3: Excitation table for the given state diagram using J-K flip-flop </a:t>
            </a:r>
            <a:endParaRPr lang="en-IN" sz="1800" b="1" dirty="0">
              <a:solidFill>
                <a:schemeClr val="tx1"/>
              </a:solidFill>
              <a:latin typeface="New Century Schlbk" charset="0"/>
              <a:ea typeface="+mn-ea"/>
              <a:cs typeface="Times New Roman" panose="02020603050405020304" pitchFamily="18" charset="0"/>
            </a:endParaRPr>
          </a:p>
        </p:txBody>
      </p:sp>
      <p:graphicFrame>
        <p:nvGraphicFramePr>
          <p:cNvPr id="8" name="Content Placeholder 7">
            <a:extLst>
              <a:ext uri="{FF2B5EF4-FFF2-40B4-BE49-F238E27FC236}">
                <a16:creationId xmlns:a16="http://schemas.microsoft.com/office/drawing/2014/main" xmlns="" id="{3FD22003-6498-46B8-B7AE-633372050085}"/>
              </a:ext>
            </a:extLst>
          </p:cNvPr>
          <p:cNvGraphicFramePr>
            <a:graphicFrameLocks noGrp="1"/>
          </p:cNvGraphicFramePr>
          <p:nvPr>
            <p:ph idx="1"/>
            <p:extLst>
              <p:ext uri="{D42A27DB-BD31-4B8C-83A1-F6EECF244321}">
                <p14:modId xmlns:p14="http://schemas.microsoft.com/office/powerpoint/2010/main" val="1601665337"/>
              </p:ext>
            </p:extLst>
          </p:nvPr>
        </p:nvGraphicFramePr>
        <p:xfrm>
          <a:off x="1803633" y="787782"/>
          <a:ext cx="5964573" cy="4486821"/>
        </p:xfrm>
        <a:graphic>
          <a:graphicData uri="http://schemas.openxmlformats.org/drawingml/2006/table">
            <a:tbl>
              <a:tblPr/>
              <a:tblGrid>
                <a:gridCol w="385390">
                  <a:extLst>
                    <a:ext uri="{9D8B030D-6E8A-4147-A177-3AD203B41FA5}">
                      <a16:colId xmlns:a16="http://schemas.microsoft.com/office/drawing/2014/main" xmlns="" val="646176645"/>
                    </a:ext>
                  </a:extLst>
                </a:gridCol>
                <a:gridCol w="385390">
                  <a:extLst>
                    <a:ext uri="{9D8B030D-6E8A-4147-A177-3AD203B41FA5}">
                      <a16:colId xmlns:a16="http://schemas.microsoft.com/office/drawing/2014/main" xmlns="" val="1543889210"/>
                    </a:ext>
                  </a:extLst>
                </a:gridCol>
                <a:gridCol w="385390">
                  <a:extLst>
                    <a:ext uri="{9D8B030D-6E8A-4147-A177-3AD203B41FA5}">
                      <a16:colId xmlns:a16="http://schemas.microsoft.com/office/drawing/2014/main" xmlns="" val="850019932"/>
                    </a:ext>
                  </a:extLst>
                </a:gridCol>
                <a:gridCol w="555532">
                  <a:extLst>
                    <a:ext uri="{9D8B030D-6E8A-4147-A177-3AD203B41FA5}">
                      <a16:colId xmlns:a16="http://schemas.microsoft.com/office/drawing/2014/main" xmlns="" val="2718707228"/>
                    </a:ext>
                  </a:extLst>
                </a:gridCol>
                <a:gridCol w="489843">
                  <a:extLst>
                    <a:ext uri="{9D8B030D-6E8A-4147-A177-3AD203B41FA5}">
                      <a16:colId xmlns:a16="http://schemas.microsoft.com/office/drawing/2014/main" xmlns="" val="235089513"/>
                    </a:ext>
                  </a:extLst>
                </a:gridCol>
                <a:gridCol w="536936">
                  <a:extLst>
                    <a:ext uri="{9D8B030D-6E8A-4147-A177-3AD203B41FA5}">
                      <a16:colId xmlns:a16="http://schemas.microsoft.com/office/drawing/2014/main" xmlns="" val="1953331352"/>
                    </a:ext>
                  </a:extLst>
                </a:gridCol>
                <a:gridCol w="390770">
                  <a:extLst>
                    <a:ext uri="{9D8B030D-6E8A-4147-A177-3AD203B41FA5}">
                      <a16:colId xmlns:a16="http://schemas.microsoft.com/office/drawing/2014/main" xmlns="" val="1322401516"/>
                    </a:ext>
                  </a:extLst>
                </a:gridCol>
                <a:gridCol w="721296">
                  <a:extLst>
                    <a:ext uri="{9D8B030D-6E8A-4147-A177-3AD203B41FA5}">
                      <a16:colId xmlns:a16="http://schemas.microsoft.com/office/drawing/2014/main" xmlns="" val="3914190024"/>
                    </a:ext>
                  </a:extLst>
                </a:gridCol>
                <a:gridCol w="275764">
                  <a:extLst>
                    <a:ext uri="{9D8B030D-6E8A-4147-A177-3AD203B41FA5}">
                      <a16:colId xmlns:a16="http://schemas.microsoft.com/office/drawing/2014/main" xmlns="" val="1936134461"/>
                    </a:ext>
                  </a:extLst>
                </a:gridCol>
                <a:gridCol w="349008">
                  <a:extLst>
                    <a:ext uri="{9D8B030D-6E8A-4147-A177-3AD203B41FA5}">
                      <a16:colId xmlns:a16="http://schemas.microsoft.com/office/drawing/2014/main" xmlns="" val="335292643"/>
                    </a:ext>
                  </a:extLst>
                </a:gridCol>
                <a:gridCol w="305010">
                  <a:extLst>
                    <a:ext uri="{9D8B030D-6E8A-4147-A177-3AD203B41FA5}">
                      <a16:colId xmlns:a16="http://schemas.microsoft.com/office/drawing/2014/main" xmlns="" val="648641638"/>
                    </a:ext>
                  </a:extLst>
                </a:gridCol>
                <a:gridCol w="402703">
                  <a:extLst>
                    <a:ext uri="{9D8B030D-6E8A-4147-A177-3AD203B41FA5}">
                      <a16:colId xmlns:a16="http://schemas.microsoft.com/office/drawing/2014/main" xmlns="" val="2199609033"/>
                    </a:ext>
                  </a:extLst>
                </a:gridCol>
                <a:gridCol w="360941">
                  <a:extLst>
                    <a:ext uri="{9D8B030D-6E8A-4147-A177-3AD203B41FA5}">
                      <a16:colId xmlns:a16="http://schemas.microsoft.com/office/drawing/2014/main" xmlns="" val="2688773266"/>
                    </a:ext>
                  </a:extLst>
                </a:gridCol>
                <a:gridCol w="420600">
                  <a:extLst>
                    <a:ext uri="{9D8B030D-6E8A-4147-A177-3AD203B41FA5}">
                      <a16:colId xmlns:a16="http://schemas.microsoft.com/office/drawing/2014/main" xmlns="" val="462545358"/>
                    </a:ext>
                  </a:extLst>
                </a:gridCol>
              </a:tblGrid>
              <a:tr h="646341">
                <a:tc gridSpan="3">
                  <a:txBody>
                    <a:bodyPr/>
                    <a:lstStyle/>
                    <a:p>
                      <a:pPr algn="ctr">
                        <a:lnSpc>
                          <a:spcPct val="150000"/>
                        </a:lnSpc>
                      </a:pPr>
                      <a:r>
                        <a:rPr lang="en-US" sz="1400" b="1" dirty="0">
                          <a:effectLst/>
                          <a:latin typeface="New Century Schlbk"/>
                          <a:ea typeface="Times New Roman" panose="02020603050405020304" pitchFamily="18" charset="0"/>
                          <a:cs typeface="Times New Roman" panose="02020603050405020304" pitchFamily="18" charset="0"/>
                        </a:rPr>
                        <a:t>Present state</a:t>
                      </a:r>
                      <a:endParaRPr lang="en-IN" sz="1400" b="1" dirty="0">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IN"/>
                    </a:p>
                  </a:txBody>
                  <a:tcPr/>
                </a:tc>
                <a:tc hMerge="1">
                  <a:txBody>
                    <a:bodyPr/>
                    <a:lstStyle/>
                    <a:p>
                      <a:endParaRPr lang="en-IN"/>
                    </a:p>
                  </a:txBody>
                  <a:tcPr/>
                </a:tc>
                <a:tc>
                  <a:txBody>
                    <a:bodyPr/>
                    <a:lstStyle/>
                    <a:p>
                      <a:pPr algn="ctr">
                        <a:lnSpc>
                          <a:spcPct val="150000"/>
                        </a:lnSpc>
                      </a:pPr>
                      <a:r>
                        <a:rPr lang="en-US" sz="1400" b="1" dirty="0">
                          <a:effectLst/>
                          <a:latin typeface="New Century Schlbk"/>
                          <a:ea typeface="Times New Roman" panose="02020603050405020304" pitchFamily="18" charset="0"/>
                          <a:cs typeface="Times New Roman" panose="02020603050405020304" pitchFamily="18" charset="0"/>
                        </a:rPr>
                        <a:t>Input</a:t>
                      </a:r>
                      <a:endParaRPr lang="en-IN" sz="1400" b="1" dirty="0">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algn="ctr">
                        <a:lnSpc>
                          <a:spcPct val="150000"/>
                        </a:lnSpc>
                      </a:pPr>
                      <a:r>
                        <a:rPr lang="en-US" sz="1400" b="1" dirty="0">
                          <a:effectLst/>
                          <a:latin typeface="New Century Schlbk"/>
                          <a:ea typeface="Times New Roman" panose="02020603050405020304" pitchFamily="18" charset="0"/>
                          <a:cs typeface="Times New Roman" panose="02020603050405020304" pitchFamily="18" charset="0"/>
                        </a:rPr>
                        <a:t>Next state</a:t>
                      </a:r>
                      <a:endParaRPr lang="en-IN" sz="1400" b="1" dirty="0">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IN"/>
                    </a:p>
                  </a:txBody>
                  <a:tcPr/>
                </a:tc>
                <a:tc hMerge="1">
                  <a:txBody>
                    <a:bodyPr/>
                    <a:lstStyle/>
                    <a:p>
                      <a:endParaRPr lang="en-IN"/>
                    </a:p>
                  </a:txBody>
                  <a:tcPr/>
                </a:tc>
                <a:tc>
                  <a:txBody>
                    <a:bodyPr/>
                    <a:lstStyle/>
                    <a:p>
                      <a:pPr algn="ctr">
                        <a:lnSpc>
                          <a:spcPct val="150000"/>
                        </a:lnSpc>
                      </a:pPr>
                      <a:r>
                        <a:rPr lang="en-US" sz="1400" b="1">
                          <a:effectLst/>
                          <a:latin typeface="New Century Schlbk"/>
                          <a:ea typeface="Times New Roman" panose="02020603050405020304" pitchFamily="18" charset="0"/>
                          <a:cs typeface="Times New Roman" panose="02020603050405020304" pitchFamily="18" charset="0"/>
                        </a:rPr>
                        <a:t>Output</a:t>
                      </a:r>
                      <a:endParaRPr lang="en-IN" sz="1400" b="1">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6">
                  <a:txBody>
                    <a:bodyPr/>
                    <a:lstStyle/>
                    <a:p>
                      <a:pPr algn="ctr">
                        <a:lnSpc>
                          <a:spcPct val="150000"/>
                        </a:lnSpc>
                      </a:pPr>
                      <a:r>
                        <a:rPr lang="en-US" sz="1400" b="1">
                          <a:effectLst/>
                          <a:latin typeface="New Century Schlbk"/>
                          <a:ea typeface="Times New Roman" panose="02020603050405020304" pitchFamily="18" charset="0"/>
                          <a:cs typeface="Times New Roman" panose="02020603050405020304" pitchFamily="18" charset="0"/>
                        </a:rPr>
                        <a:t>Input of the flip-flops</a:t>
                      </a:r>
                      <a:endParaRPr lang="en-IN" sz="1400" b="1">
                        <a:effectLst/>
                        <a:latin typeface="New Century Schlbk"/>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xmlns="" val="2587273695"/>
                  </a:ext>
                </a:extLst>
              </a:tr>
              <a:tr h="305557">
                <a:tc>
                  <a:txBody>
                    <a:bodyPr/>
                    <a:lstStyle/>
                    <a:p>
                      <a:pPr algn="ctr">
                        <a:lnSpc>
                          <a:spcPct val="150000"/>
                        </a:lnSpc>
                      </a:pPr>
                      <a:r>
                        <a:rPr lang="en-US" sz="1400" b="1">
                          <a:effectLst/>
                          <a:latin typeface="New Century Schlbk"/>
                          <a:ea typeface="Times New Roman" panose="02020603050405020304" pitchFamily="18" charset="0"/>
                          <a:cs typeface="Times New Roman" panose="02020603050405020304" pitchFamily="18" charset="0"/>
                        </a:rPr>
                        <a:t>Q</a:t>
                      </a:r>
                      <a:r>
                        <a:rPr lang="en-US" sz="1400" b="1" baseline="-25000">
                          <a:effectLst/>
                          <a:latin typeface="New Century Schlbk"/>
                          <a:ea typeface="Times New Roman" panose="02020603050405020304" pitchFamily="18" charset="0"/>
                          <a:cs typeface="Times New Roman" panose="02020603050405020304" pitchFamily="18" charset="0"/>
                        </a:rPr>
                        <a:t>2</a:t>
                      </a:r>
                      <a:endParaRPr lang="en-IN" sz="1400" b="1">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en-US" sz="1400" b="1">
                          <a:effectLst/>
                          <a:latin typeface="New Century Schlbk"/>
                          <a:ea typeface="Times New Roman" panose="02020603050405020304" pitchFamily="18" charset="0"/>
                          <a:cs typeface="Times New Roman" panose="02020603050405020304" pitchFamily="18" charset="0"/>
                        </a:rPr>
                        <a:t>Q</a:t>
                      </a:r>
                      <a:r>
                        <a:rPr lang="en-US" sz="1400" b="1" baseline="-25000">
                          <a:effectLst/>
                          <a:latin typeface="New Century Schlbk"/>
                          <a:ea typeface="Times New Roman" panose="02020603050405020304" pitchFamily="18" charset="0"/>
                          <a:cs typeface="Times New Roman" panose="02020603050405020304" pitchFamily="18" charset="0"/>
                        </a:rPr>
                        <a:t>1</a:t>
                      </a:r>
                      <a:endParaRPr lang="en-IN" sz="1400" b="1">
                        <a:effectLst/>
                        <a:latin typeface="New Century Schlbk"/>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en-US" sz="1400" b="1">
                          <a:effectLst/>
                          <a:latin typeface="New Century Schlbk"/>
                          <a:ea typeface="Times New Roman" panose="02020603050405020304" pitchFamily="18" charset="0"/>
                          <a:cs typeface="Times New Roman" panose="02020603050405020304" pitchFamily="18" charset="0"/>
                        </a:rPr>
                        <a:t>Q</a:t>
                      </a:r>
                      <a:r>
                        <a:rPr lang="en-US" sz="1400" b="1" baseline="-25000">
                          <a:effectLst/>
                          <a:latin typeface="New Century Schlbk"/>
                          <a:ea typeface="Times New Roman" panose="02020603050405020304" pitchFamily="18" charset="0"/>
                          <a:cs typeface="Times New Roman" panose="02020603050405020304" pitchFamily="18" charset="0"/>
                        </a:rPr>
                        <a:t>0</a:t>
                      </a:r>
                      <a:endParaRPr lang="en-IN" sz="1400" b="1">
                        <a:effectLst/>
                        <a:latin typeface="New Century Schlbk"/>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en-US" sz="1400" b="1">
                          <a:effectLst/>
                          <a:latin typeface="New Century Schlbk"/>
                          <a:ea typeface="Times New Roman" panose="02020603050405020304" pitchFamily="18" charset="0"/>
                          <a:cs typeface="Times New Roman" panose="02020603050405020304" pitchFamily="18" charset="0"/>
                        </a:rPr>
                        <a:t>X</a:t>
                      </a:r>
                      <a:endParaRPr lang="en-IN" sz="1400" b="1">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en-US" sz="1400" b="1">
                          <a:effectLst/>
                          <a:latin typeface="New Century Schlbk"/>
                          <a:ea typeface="Times New Roman" panose="02020603050405020304" pitchFamily="18" charset="0"/>
                          <a:cs typeface="Times New Roman" panose="02020603050405020304" pitchFamily="18" charset="0"/>
                        </a:rPr>
                        <a:t>Q</a:t>
                      </a:r>
                      <a:r>
                        <a:rPr lang="en-US" sz="1400" b="1" baseline="-25000">
                          <a:effectLst/>
                          <a:latin typeface="New Century Schlbk"/>
                          <a:ea typeface="Times New Roman" panose="02020603050405020304" pitchFamily="18" charset="0"/>
                          <a:cs typeface="Times New Roman" panose="02020603050405020304" pitchFamily="18" charset="0"/>
                        </a:rPr>
                        <a:t>2</a:t>
                      </a:r>
                      <a:endParaRPr lang="en-IN" sz="1400" b="1">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en-US" sz="1400" b="1" dirty="0">
                          <a:effectLst/>
                          <a:latin typeface="New Century Schlbk"/>
                          <a:ea typeface="Times New Roman" panose="02020603050405020304" pitchFamily="18" charset="0"/>
                          <a:cs typeface="Times New Roman" panose="02020603050405020304" pitchFamily="18" charset="0"/>
                        </a:rPr>
                        <a:t>Q</a:t>
                      </a:r>
                      <a:r>
                        <a:rPr lang="en-US" sz="1400" b="1" baseline="-25000" dirty="0">
                          <a:effectLst/>
                          <a:latin typeface="New Century Schlbk"/>
                          <a:ea typeface="Times New Roman" panose="02020603050405020304" pitchFamily="18" charset="0"/>
                          <a:cs typeface="Times New Roman" panose="02020603050405020304" pitchFamily="18" charset="0"/>
                        </a:rPr>
                        <a:t>1</a:t>
                      </a:r>
                      <a:endParaRPr lang="en-IN" sz="1400" b="1" dirty="0">
                        <a:effectLst/>
                        <a:latin typeface="New Century Schlbk"/>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en-US" sz="1400" b="1" dirty="0">
                          <a:effectLst/>
                          <a:latin typeface="New Century Schlbk"/>
                          <a:ea typeface="Times New Roman" panose="02020603050405020304" pitchFamily="18" charset="0"/>
                          <a:cs typeface="Times New Roman" panose="02020603050405020304" pitchFamily="18" charset="0"/>
                        </a:rPr>
                        <a:t>Q</a:t>
                      </a:r>
                      <a:r>
                        <a:rPr lang="en-US" sz="1400" b="1" baseline="-25000" dirty="0">
                          <a:effectLst/>
                          <a:latin typeface="New Century Schlbk"/>
                          <a:ea typeface="Times New Roman" panose="02020603050405020304" pitchFamily="18" charset="0"/>
                          <a:cs typeface="Times New Roman" panose="02020603050405020304" pitchFamily="18" charset="0"/>
                        </a:rPr>
                        <a:t>0</a:t>
                      </a:r>
                      <a:endParaRPr lang="en-IN" sz="1400" b="1" dirty="0">
                        <a:effectLst/>
                        <a:latin typeface="New Century Schlbk"/>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en-US" sz="1400" b="1" dirty="0">
                          <a:effectLst/>
                          <a:latin typeface="New Century Schlbk"/>
                          <a:ea typeface="Times New Roman" panose="02020603050405020304" pitchFamily="18" charset="0"/>
                          <a:cs typeface="Times New Roman" panose="02020603050405020304" pitchFamily="18" charset="0"/>
                        </a:rPr>
                        <a:t>Y</a:t>
                      </a:r>
                      <a:endParaRPr lang="en-IN" sz="1400" b="1" dirty="0">
                        <a:effectLst/>
                        <a:latin typeface="New Century Schlbk"/>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en-US" sz="1400" b="1">
                          <a:effectLst/>
                          <a:latin typeface="New Century Schlbk"/>
                          <a:ea typeface="Times New Roman" panose="02020603050405020304" pitchFamily="18" charset="0"/>
                          <a:cs typeface="Times New Roman" panose="02020603050405020304" pitchFamily="18" charset="0"/>
                        </a:rPr>
                        <a:t>J</a:t>
                      </a:r>
                      <a:r>
                        <a:rPr lang="en-US" sz="1400" b="1" baseline="-25000">
                          <a:effectLst/>
                          <a:latin typeface="New Century Schlbk"/>
                          <a:ea typeface="Times New Roman" panose="02020603050405020304" pitchFamily="18" charset="0"/>
                          <a:cs typeface="Times New Roman" panose="02020603050405020304" pitchFamily="18" charset="0"/>
                        </a:rPr>
                        <a:t>0</a:t>
                      </a:r>
                      <a:endParaRPr lang="en-IN" sz="1400" b="1">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en-US" sz="1400" b="1">
                          <a:effectLst/>
                          <a:latin typeface="New Century Schlbk"/>
                          <a:ea typeface="Times New Roman" panose="02020603050405020304" pitchFamily="18" charset="0"/>
                          <a:cs typeface="Times New Roman" panose="02020603050405020304" pitchFamily="18" charset="0"/>
                        </a:rPr>
                        <a:t>K</a:t>
                      </a:r>
                      <a:r>
                        <a:rPr lang="en-US" sz="1400" b="1" baseline="-25000">
                          <a:effectLst/>
                          <a:latin typeface="New Century Schlbk"/>
                          <a:ea typeface="Times New Roman" panose="02020603050405020304" pitchFamily="18" charset="0"/>
                          <a:cs typeface="Times New Roman" panose="02020603050405020304" pitchFamily="18" charset="0"/>
                        </a:rPr>
                        <a:t>0</a:t>
                      </a:r>
                      <a:endParaRPr lang="en-IN" sz="1400" b="1">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en-US" sz="1400" b="1">
                          <a:effectLst/>
                          <a:latin typeface="New Century Schlbk"/>
                          <a:ea typeface="Times New Roman" panose="02020603050405020304" pitchFamily="18" charset="0"/>
                          <a:cs typeface="Times New Roman" panose="02020603050405020304" pitchFamily="18" charset="0"/>
                        </a:rPr>
                        <a:t>J</a:t>
                      </a:r>
                      <a:r>
                        <a:rPr lang="en-US" sz="1400" b="1" baseline="-25000">
                          <a:effectLst/>
                          <a:latin typeface="New Century Schlbk"/>
                          <a:ea typeface="Times New Roman" panose="02020603050405020304" pitchFamily="18" charset="0"/>
                          <a:cs typeface="Times New Roman" panose="02020603050405020304" pitchFamily="18" charset="0"/>
                        </a:rPr>
                        <a:t>1</a:t>
                      </a:r>
                      <a:endParaRPr lang="en-IN" sz="1400" b="1">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en-US" sz="1400" b="1">
                          <a:effectLst/>
                          <a:latin typeface="New Century Schlbk"/>
                          <a:ea typeface="Times New Roman" panose="02020603050405020304" pitchFamily="18" charset="0"/>
                          <a:cs typeface="Times New Roman" panose="02020603050405020304" pitchFamily="18" charset="0"/>
                        </a:rPr>
                        <a:t>K </a:t>
                      </a:r>
                      <a:r>
                        <a:rPr lang="en-US" sz="1400" b="1" baseline="-25000">
                          <a:effectLst/>
                          <a:latin typeface="New Century Schlbk"/>
                          <a:ea typeface="Times New Roman" panose="02020603050405020304" pitchFamily="18" charset="0"/>
                          <a:cs typeface="Times New Roman" panose="02020603050405020304" pitchFamily="18" charset="0"/>
                        </a:rPr>
                        <a:t>1</a:t>
                      </a:r>
                      <a:endParaRPr lang="en-IN" sz="1400" b="1">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en-US" sz="1400" b="1">
                          <a:effectLst/>
                          <a:latin typeface="New Century Schlbk"/>
                          <a:ea typeface="Times New Roman" panose="02020603050405020304" pitchFamily="18" charset="0"/>
                          <a:cs typeface="Times New Roman" panose="02020603050405020304" pitchFamily="18" charset="0"/>
                        </a:rPr>
                        <a:t>J</a:t>
                      </a:r>
                      <a:r>
                        <a:rPr lang="en-US" sz="1400" b="1" baseline="-25000">
                          <a:effectLst/>
                          <a:latin typeface="New Century Schlbk"/>
                          <a:ea typeface="Times New Roman" panose="02020603050405020304" pitchFamily="18" charset="0"/>
                          <a:cs typeface="Times New Roman" panose="02020603050405020304" pitchFamily="18" charset="0"/>
                        </a:rPr>
                        <a:t>2</a:t>
                      </a:r>
                      <a:endParaRPr lang="en-IN" sz="1400" b="1">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en-US" sz="1400" b="1">
                          <a:effectLst/>
                          <a:latin typeface="New Century Schlbk"/>
                          <a:ea typeface="Times New Roman" panose="02020603050405020304" pitchFamily="18" charset="0"/>
                          <a:cs typeface="Times New Roman" panose="02020603050405020304" pitchFamily="18" charset="0"/>
                        </a:rPr>
                        <a:t>K</a:t>
                      </a:r>
                      <a:r>
                        <a:rPr lang="en-US" sz="1400" b="1" baseline="-25000">
                          <a:effectLst/>
                          <a:latin typeface="New Century Schlbk"/>
                          <a:ea typeface="Times New Roman" panose="02020603050405020304" pitchFamily="18" charset="0"/>
                          <a:cs typeface="Times New Roman" panose="02020603050405020304" pitchFamily="18" charset="0"/>
                        </a:rPr>
                        <a:t>2</a:t>
                      </a:r>
                      <a:endParaRPr lang="en-IN" sz="1400" b="1">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412388507"/>
                  </a:ext>
                </a:extLst>
              </a:tr>
              <a:tr h="305557">
                <a:tc>
                  <a:txBody>
                    <a:bodyPr/>
                    <a:lstStyle/>
                    <a:p>
                      <a:pPr algn="ctr">
                        <a:lnSpc>
                          <a:spcPct val="150000"/>
                        </a:lnSpc>
                      </a:pPr>
                      <a:r>
                        <a:rPr lang="en-US" sz="1400" b="1">
                          <a:effectLst/>
                          <a:latin typeface="New Century Schlbk"/>
                          <a:ea typeface="Times New Roman" panose="02020603050405020304" pitchFamily="18" charset="0"/>
                          <a:cs typeface="Times New Roman" panose="02020603050405020304" pitchFamily="18" charset="0"/>
                        </a:rPr>
                        <a:t>0</a:t>
                      </a:r>
                      <a:endParaRPr lang="en-IN" sz="1400" b="1">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en-US" sz="1400" b="1">
                          <a:effectLst/>
                          <a:latin typeface="New Century Schlbk"/>
                          <a:ea typeface="Times New Roman" panose="02020603050405020304" pitchFamily="18" charset="0"/>
                          <a:cs typeface="Times New Roman" panose="02020603050405020304" pitchFamily="18" charset="0"/>
                        </a:rPr>
                        <a:t>0</a:t>
                      </a:r>
                      <a:endParaRPr lang="en-IN" sz="1400" b="1">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en-US" sz="1400" b="1">
                          <a:effectLst/>
                          <a:latin typeface="New Century Schlbk"/>
                          <a:ea typeface="Times New Roman" panose="02020603050405020304" pitchFamily="18" charset="0"/>
                          <a:cs typeface="Times New Roman" panose="02020603050405020304" pitchFamily="18" charset="0"/>
                        </a:rPr>
                        <a:t>0</a:t>
                      </a:r>
                      <a:endParaRPr lang="en-IN" sz="1400" b="1">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en-US" sz="1400" b="1">
                          <a:effectLst/>
                          <a:latin typeface="New Century Schlbk"/>
                          <a:ea typeface="Times New Roman" panose="02020603050405020304" pitchFamily="18" charset="0"/>
                          <a:cs typeface="Times New Roman" panose="02020603050405020304" pitchFamily="18" charset="0"/>
                        </a:rPr>
                        <a:t>0</a:t>
                      </a:r>
                      <a:endParaRPr lang="en-IN" sz="1400" b="1">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en-US" sz="1400" b="1">
                          <a:effectLst/>
                          <a:latin typeface="New Century Schlbk"/>
                          <a:ea typeface="Times New Roman" panose="02020603050405020304" pitchFamily="18" charset="0"/>
                          <a:cs typeface="Times New Roman" panose="02020603050405020304" pitchFamily="18" charset="0"/>
                        </a:rPr>
                        <a:t>1</a:t>
                      </a:r>
                      <a:endParaRPr lang="en-IN" sz="1400" b="1">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en-US" sz="1400" b="1">
                          <a:effectLst/>
                          <a:latin typeface="New Century Schlbk"/>
                          <a:ea typeface="Times New Roman" panose="02020603050405020304" pitchFamily="18" charset="0"/>
                          <a:cs typeface="Times New Roman" panose="02020603050405020304" pitchFamily="18" charset="0"/>
                        </a:rPr>
                        <a:t>1</a:t>
                      </a:r>
                      <a:endParaRPr lang="en-IN" sz="1400" b="1">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en-US" sz="1400" b="1" dirty="0">
                          <a:effectLst/>
                          <a:latin typeface="New Century Schlbk"/>
                          <a:ea typeface="Times New Roman" panose="02020603050405020304" pitchFamily="18" charset="0"/>
                          <a:cs typeface="Times New Roman" panose="02020603050405020304" pitchFamily="18" charset="0"/>
                        </a:rPr>
                        <a:t>0</a:t>
                      </a:r>
                      <a:endParaRPr lang="en-IN" sz="1400" b="1" dirty="0">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en-US" sz="1400" b="1" dirty="0">
                          <a:effectLst/>
                          <a:latin typeface="New Century Schlbk"/>
                          <a:ea typeface="Times New Roman" panose="02020603050405020304" pitchFamily="18" charset="0"/>
                          <a:cs typeface="Times New Roman" panose="02020603050405020304" pitchFamily="18" charset="0"/>
                        </a:rPr>
                        <a:t>0</a:t>
                      </a:r>
                      <a:endParaRPr lang="en-IN" sz="1400" b="1" dirty="0">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en-US" sz="1400" b="1" dirty="0">
                          <a:effectLst/>
                          <a:latin typeface="New Century Schlbk"/>
                          <a:ea typeface="Times New Roman" panose="02020603050405020304" pitchFamily="18" charset="0"/>
                          <a:cs typeface="Times New Roman" panose="02020603050405020304" pitchFamily="18" charset="0"/>
                        </a:rPr>
                        <a:t>0</a:t>
                      </a:r>
                      <a:endParaRPr lang="en-IN" sz="1400" b="1" dirty="0">
                        <a:effectLst/>
                        <a:latin typeface="New Century Schlbk"/>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en-US" sz="1400" b="1" dirty="0">
                          <a:effectLst/>
                          <a:latin typeface="New Century Schlbk"/>
                          <a:ea typeface="Times New Roman" panose="02020603050405020304" pitchFamily="18" charset="0"/>
                          <a:cs typeface="Times New Roman" panose="02020603050405020304" pitchFamily="18" charset="0"/>
                        </a:rPr>
                        <a:t>X</a:t>
                      </a:r>
                      <a:endParaRPr lang="en-IN" sz="1400" b="1" dirty="0">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en-US" sz="1400" b="1">
                          <a:effectLst/>
                          <a:latin typeface="New Century Schlbk"/>
                          <a:ea typeface="Times New Roman" panose="02020603050405020304" pitchFamily="18" charset="0"/>
                          <a:cs typeface="Times New Roman" panose="02020603050405020304" pitchFamily="18" charset="0"/>
                        </a:rPr>
                        <a:t>1</a:t>
                      </a:r>
                      <a:endParaRPr lang="en-IN" sz="1400" b="1">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en-US" sz="1400" b="1">
                          <a:effectLst/>
                          <a:latin typeface="New Century Schlbk"/>
                          <a:ea typeface="Times New Roman" panose="02020603050405020304" pitchFamily="18" charset="0"/>
                          <a:cs typeface="Times New Roman" panose="02020603050405020304" pitchFamily="18" charset="0"/>
                        </a:rPr>
                        <a:t>X</a:t>
                      </a:r>
                      <a:endParaRPr lang="en-IN" sz="1400" b="1">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en-US" sz="1400" b="1">
                          <a:effectLst/>
                          <a:latin typeface="New Century Schlbk"/>
                          <a:ea typeface="Times New Roman" panose="02020603050405020304" pitchFamily="18" charset="0"/>
                          <a:cs typeface="Times New Roman" panose="02020603050405020304" pitchFamily="18" charset="0"/>
                        </a:rPr>
                        <a:t>1</a:t>
                      </a:r>
                      <a:endParaRPr lang="en-IN" sz="1400" b="1">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en-US" sz="1400" b="1">
                          <a:effectLst/>
                          <a:latin typeface="New Century Schlbk"/>
                          <a:ea typeface="Times New Roman" panose="02020603050405020304" pitchFamily="18" charset="0"/>
                          <a:cs typeface="Times New Roman" panose="02020603050405020304" pitchFamily="18" charset="0"/>
                        </a:rPr>
                        <a:t>X</a:t>
                      </a:r>
                      <a:endParaRPr lang="en-IN" sz="1400" b="1">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3444605248"/>
                  </a:ext>
                </a:extLst>
              </a:tr>
              <a:tr h="305557">
                <a:tc>
                  <a:txBody>
                    <a:bodyPr/>
                    <a:lstStyle/>
                    <a:p>
                      <a:pPr algn="ctr">
                        <a:lnSpc>
                          <a:spcPct val="150000"/>
                        </a:lnSpc>
                      </a:pPr>
                      <a:r>
                        <a:rPr lang="en-US" sz="1400" b="1">
                          <a:effectLst/>
                          <a:latin typeface="New Century Schlbk"/>
                          <a:ea typeface="Times New Roman" panose="02020603050405020304" pitchFamily="18" charset="0"/>
                          <a:cs typeface="Times New Roman" panose="02020603050405020304" pitchFamily="18" charset="0"/>
                        </a:rPr>
                        <a:t>0</a:t>
                      </a:r>
                      <a:endParaRPr lang="en-IN" sz="1400" b="1">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en-US" sz="1400" b="1">
                          <a:effectLst/>
                          <a:latin typeface="New Century Schlbk"/>
                          <a:ea typeface="Times New Roman" panose="02020603050405020304" pitchFamily="18" charset="0"/>
                          <a:cs typeface="Times New Roman" panose="02020603050405020304" pitchFamily="18" charset="0"/>
                        </a:rPr>
                        <a:t>0</a:t>
                      </a:r>
                      <a:endParaRPr lang="en-IN" sz="1400" b="1">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en-US" sz="1400" b="1">
                          <a:effectLst/>
                          <a:latin typeface="New Century Schlbk"/>
                          <a:ea typeface="Times New Roman" panose="02020603050405020304" pitchFamily="18" charset="0"/>
                          <a:cs typeface="Times New Roman" panose="02020603050405020304" pitchFamily="18" charset="0"/>
                        </a:rPr>
                        <a:t>1</a:t>
                      </a:r>
                      <a:endParaRPr lang="en-IN" sz="1400" b="1">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en-US" sz="1400" b="1">
                          <a:effectLst/>
                          <a:latin typeface="New Century Schlbk"/>
                          <a:ea typeface="Times New Roman" panose="02020603050405020304" pitchFamily="18" charset="0"/>
                          <a:cs typeface="Times New Roman" panose="02020603050405020304" pitchFamily="18" charset="0"/>
                        </a:rPr>
                        <a:t>0</a:t>
                      </a:r>
                      <a:endParaRPr lang="en-IN" sz="1400" b="1">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en-US" sz="1400" b="1">
                          <a:effectLst/>
                          <a:latin typeface="New Century Schlbk"/>
                          <a:ea typeface="Times New Roman" panose="02020603050405020304" pitchFamily="18" charset="0"/>
                          <a:cs typeface="Times New Roman" panose="02020603050405020304" pitchFamily="18" charset="0"/>
                        </a:rPr>
                        <a:t>0</a:t>
                      </a:r>
                      <a:endParaRPr lang="en-IN" sz="1400" b="1">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en-US" sz="1400" b="1">
                          <a:effectLst/>
                          <a:latin typeface="New Century Schlbk"/>
                          <a:ea typeface="Times New Roman" panose="02020603050405020304" pitchFamily="18" charset="0"/>
                          <a:cs typeface="Times New Roman" panose="02020603050405020304" pitchFamily="18" charset="0"/>
                        </a:rPr>
                        <a:t>1</a:t>
                      </a:r>
                      <a:endParaRPr lang="en-IN" sz="1400" b="1">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en-US" sz="1400" b="1">
                          <a:effectLst/>
                          <a:latin typeface="New Century Schlbk"/>
                          <a:ea typeface="Times New Roman" panose="02020603050405020304" pitchFamily="18" charset="0"/>
                          <a:cs typeface="Times New Roman" panose="02020603050405020304" pitchFamily="18" charset="0"/>
                        </a:rPr>
                        <a:t>0</a:t>
                      </a:r>
                      <a:endParaRPr lang="en-IN" sz="1400" b="1">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en-US" sz="1400" b="1">
                          <a:effectLst/>
                          <a:latin typeface="New Century Schlbk"/>
                          <a:ea typeface="Times New Roman" panose="02020603050405020304" pitchFamily="18" charset="0"/>
                          <a:cs typeface="Times New Roman" panose="02020603050405020304" pitchFamily="18" charset="0"/>
                        </a:rPr>
                        <a:t>0</a:t>
                      </a:r>
                      <a:endParaRPr lang="en-IN" sz="1400" b="1">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en-US" sz="1400" b="1">
                          <a:effectLst/>
                          <a:latin typeface="New Century Schlbk"/>
                          <a:ea typeface="Times New Roman" panose="02020603050405020304" pitchFamily="18" charset="0"/>
                          <a:cs typeface="Times New Roman" panose="02020603050405020304" pitchFamily="18" charset="0"/>
                        </a:rPr>
                        <a:t>X</a:t>
                      </a:r>
                      <a:endParaRPr lang="en-IN" sz="1400" b="1">
                        <a:effectLst/>
                        <a:latin typeface="New Century Schlbk"/>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en-US" sz="1400" b="1" dirty="0">
                          <a:effectLst/>
                          <a:latin typeface="New Century Schlbk"/>
                          <a:ea typeface="Times New Roman" panose="02020603050405020304" pitchFamily="18" charset="0"/>
                          <a:cs typeface="Times New Roman" panose="02020603050405020304" pitchFamily="18" charset="0"/>
                        </a:rPr>
                        <a:t>1</a:t>
                      </a:r>
                      <a:endParaRPr lang="en-IN" sz="1400" b="1" dirty="0">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en-US" sz="1400" b="1" dirty="0">
                          <a:effectLst/>
                          <a:latin typeface="New Century Schlbk"/>
                          <a:ea typeface="Times New Roman" panose="02020603050405020304" pitchFamily="18" charset="0"/>
                          <a:cs typeface="Times New Roman" panose="02020603050405020304" pitchFamily="18" charset="0"/>
                        </a:rPr>
                        <a:t>1</a:t>
                      </a:r>
                      <a:endParaRPr lang="en-IN" sz="1400" b="1" dirty="0">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en-US" sz="1400" b="1">
                          <a:effectLst/>
                          <a:latin typeface="New Century Schlbk"/>
                          <a:ea typeface="Times New Roman" panose="02020603050405020304" pitchFamily="18" charset="0"/>
                          <a:cs typeface="Times New Roman" panose="02020603050405020304" pitchFamily="18" charset="0"/>
                        </a:rPr>
                        <a:t>X</a:t>
                      </a:r>
                      <a:endParaRPr lang="en-IN" sz="1400" b="1">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en-US" sz="1400" b="1">
                          <a:effectLst/>
                          <a:latin typeface="New Century Schlbk"/>
                          <a:ea typeface="Times New Roman" panose="02020603050405020304" pitchFamily="18" charset="0"/>
                          <a:cs typeface="Times New Roman" panose="02020603050405020304" pitchFamily="18" charset="0"/>
                        </a:rPr>
                        <a:t>0</a:t>
                      </a:r>
                      <a:endParaRPr lang="en-IN" sz="1400" b="1">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en-US" sz="1400" b="1">
                          <a:effectLst/>
                          <a:latin typeface="New Century Schlbk"/>
                          <a:ea typeface="Times New Roman" panose="02020603050405020304" pitchFamily="18" charset="0"/>
                          <a:cs typeface="Times New Roman" panose="02020603050405020304" pitchFamily="18" charset="0"/>
                        </a:rPr>
                        <a:t>X</a:t>
                      </a:r>
                      <a:endParaRPr lang="en-IN" sz="1400" b="1">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2215178639"/>
                  </a:ext>
                </a:extLst>
              </a:tr>
              <a:tr h="305557">
                <a:tc>
                  <a:txBody>
                    <a:bodyPr/>
                    <a:lstStyle/>
                    <a:p>
                      <a:pPr algn="ctr">
                        <a:lnSpc>
                          <a:spcPct val="150000"/>
                        </a:lnSpc>
                      </a:pPr>
                      <a:r>
                        <a:rPr lang="en-US" sz="1400" b="1">
                          <a:effectLst/>
                          <a:latin typeface="New Century Schlbk"/>
                          <a:ea typeface="Times New Roman" panose="02020603050405020304" pitchFamily="18" charset="0"/>
                          <a:cs typeface="Times New Roman" panose="02020603050405020304" pitchFamily="18" charset="0"/>
                        </a:rPr>
                        <a:t>0</a:t>
                      </a:r>
                      <a:endParaRPr lang="en-IN" sz="1400" b="1">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en-US" sz="1400" b="1">
                          <a:effectLst/>
                          <a:latin typeface="New Century Schlbk"/>
                          <a:ea typeface="Times New Roman" panose="02020603050405020304" pitchFamily="18" charset="0"/>
                          <a:cs typeface="Times New Roman" panose="02020603050405020304" pitchFamily="18" charset="0"/>
                        </a:rPr>
                        <a:t>1</a:t>
                      </a:r>
                      <a:endParaRPr lang="en-IN" sz="1400" b="1">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en-US" sz="1400" b="1">
                          <a:effectLst/>
                          <a:latin typeface="New Century Schlbk"/>
                          <a:ea typeface="Times New Roman" panose="02020603050405020304" pitchFamily="18" charset="0"/>
                          <a:cs typeface="Times New Roman" panose="02020603050405020304" pitchFamily="18" charset="0"/>
                        </a:rPr>
                        <a:t>0</a:t>
                      </a:r>
                      <a:endParaRPr lang="en-IN" sz="1400" b="1">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en-US" sz="1400" b="1">
                          <a:effectLst/>
                          <a:latin typeface="New Century Schlbk"/>
                          <a:ea typeface="Times New Roman" panose="02020603050405020304" pitchFamily="18" charset="0"/>
                          <a:cs typeface="Times New Roman" panose="02020603050405020304" pitchFamily="18" charset="0"/>
                        </a:rPr>
                        <a:t>0</a:t>
                      </a:r>
                      <a:endParaRPr lang="en-IN" sz="1400" b="1">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en-US" sz="1400" b="1">
                          <a:effectLst/>
                          <a:latin typeface="New Century Schlbk"/>
                          <a:ea typeface="Times New Roman" panose="02020603050405020304" pitchFamily="18" charset="0"/>
                          <a:cs typeface="Times New Roman" panose="02020603050405020304" pitchFamily="18" charset="0"/>
                        </a:rPr>
                        <a:t>0</a:t>
                      </a:r>
                      <a:endParaRPr lang="en-IN" sz="1400" b="1">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en-US" sz="1400" b="1">
                          <a:effectLst/>
                          <a:latin typeface="New Century Schlbk"/>
                          <a:ea typeface="Times New Roman" panose="02020603050405020304" pitchFamily="18" charset="0"/>
                          <a:cs typeface="Times New Roman" panose="02020603050405020304" pitchFamily="18" charset="0"/>
                        </a:rPr>
                        <a:t>1</a:t>
                      </a:r>
                      <a:endParaRPr lang="en-IN" sz="1400" b="1">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en-US" sz="1400" b="1">
                          <a:effectLst/>
                          <a:latin typeface="New Century Schlbk"/>
                          <a:ea typeface="Times New Roman" panose="02020603050405020304" pitchFamily="18" charset="0"/>
                          <a:cs typeface="Times New Roman" panose="02020603050405020304" pitchFamily="18" charset="0"/>
                        </a:rPr>
                        <a:t>0</a:t>
                      </a:r>
                      <a:endParaRPr lang="en-IN" sz="1400" b="1">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en-US" sz="1400" b="1">
                          <a:effectLst/>
                          <a:latin typeface="New Century Schlbk"/>
                          <a:ea typeface="Times New Roman" panose="02020603050405020304" pitchFamily="18" charset="0"/>
                          <a:cs typeface="Times New Roman" panose="02020603050405020304" pitchFamily="18" charset="0"/>
                        </a:rPr>
                        <a:t>0</a:t>
                      </a:r>
                      <a:endParaRPr lang="en-IN" sz="1400" b="1">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en-US" sz="1400" b="1">
                          <a:effectLst/>
                          <a:latin typeface="New Century Schlbk"/>
                          <a:ea typeface="Times New Roman" panose="02020603050405020304" pitchFamily="18" charset="0"/>
                          <a:cs typeface="Times New Roman" panose="02020603050405020304" pitchFamily="18" charset="0"/>
                        </a:rPr>
                        <a:t>0</a:t>
                      </a:r>
                      <a:endParaRPr lang="en-IN" sz="1400" b="1">
                        <a:effectLst/>
                        <a:latin typeface="New Century Schlbk"/>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en-US" sz="1400" b="1">
                          <a:effectLst/>
                          <a:latin typeface="New Century Schlbk"/>
                          <a:ea typeface="Times New Roman" panose="02020603050405020304" pitchFamily="18" charset="0"/>
                          <a:cs typeface="Times New Roman" panose="02020603050405020304" pitchFamily="18" charset="0"/>
                        </a:rPr>
                        <a:t>X</a:t>
                      </a:r>
                      <a:endParaRPr lang="en-IN" sz="1400" b="1">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en-US" sz="1400" b="1" dirty="0">
                          <a:effectLst/>
                          <a:latin typeface="New Century Schlbk"/>
                          <a:ea typeface="Times New Roman" panose="02020603050405020304" pitchFamily="18" charset="0"/>
                          <a:cs typeface="Times New Roman" panose="02020603050405020304" pitchFamily="18" charset="0"/>
                        </a:rPr>
                        <a:t>X</a:t>
                      </a:r>
                      <a:endParaRPr lang="en-IN" sz="1400" b="1" dirty="0">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en-US" sz="1400" b="1" dirty="0">
                          <a:effectLst/>
                          <a:latin typeface="New Century Schlbk"/>
                          <a:ea typeface="Times New Roman" panose="02020603050405020304" pitchFamily="18" charset="0"/>
                          <a:cs typeface="Times New Roman" panose="02020603050405020304" pitchFamily="18" charset="0"/>
                        </a:rPr>
                        <a:t>0</a:t>
                      </a:r>
                      <a:endParaRPr lang="en-IN" sz="1400" b="1" dirty="0">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en-US" sz="1400" b="1">
                          <a:effectLst/>
                          <a:latin typeface="New Century Schlbk"/>
                          <a:ea typeface="Times New Roman" panose="02020603050405020304" pitchFamily="18" charset="0"/>
                          <a:cs typeface="Times New Roman" panose="02020603050405020304" pitchFamily="18" charset="0"/>
                        </a:rPr>
                        <a:t>0</a:t>
                      </a:r>
                      <a:endParaRPr lang="en-IN" sz="1400" b="1">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en-US" sz="1400" b="1">
                          <a:effectLst/>
                          <a:latin typeface="New Century Schlbk"/>
                          <a:ea typeface="Times New Roman" panose="02020603050405020304" pitchFamily="18" charset="0"/>
                          <a:cs typeface="Times New Roman" panose="02020603050405020304" pitchFamily="18" charset="0"/>
                        </a:rPr>
                        <a:t>X</a:t>
                      </a:r>
                      <a:endParaRPr lang="en-IN" sz="1400" b="1">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431071426"/>
                  </a:ext>
                </a:extLst>
              </a:tr>
              <a:tr h="305557">
                <a:tc>
                  <a:txBody>
                    <a:bodyPr/>
                    <a:lstStyle/>
                    <a:p>
                      <a:pPr algn="ctr">
                        <a:lnSpc>
                          <a:spcPct val="150000"/>
                        </a:lnSpc>
                      </a:pPr>
                      <a:r>
                        <a:rPr lang="en-US" sz="1400" b="1">
                          <a:effectLst/>
                          <a:latin typeface="New Century Schlbk"/>
                          <a:ea typeface="Times New Roman" panose="02020603050405020304" pitchFamily="18" charset="0"/>
                          <a:cs typeface="Times New Roman" panose="02020603050405020304" pitchFamily="18" charset="0"/>
                        </a:rPr>
                        <a:t>1</a:t>
                      </a:r>
                      <a:endParaRPr lang="en-IN" sz="1400" b="1">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en-US" sz="1400" b="1">
                          <a:effectLst/>
                          <a:latin typeface="New Century Schlbk"/>
                          <a:ea typeface="Times New Roman" panose="02020603050405020304" pitchFamily="18" charset="0"/>
                          <a:cs typeface="Times New Roman" panose="02020603050405020304" pitchFamily="18" charset="0"/>
                        </a:rPr>
                        <a:t>0</a:t>
                      </a:r>
                      <a:endParaRPr lang="en-IN" sz="1400" b="1">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en-US" sz="1400" b="1">
                          <a:effectLst/>
                          <a:latin typeface="New Century Schlbk"/>
                          <a:ea typeface="Times New Roman" panose="02020603050405020304" pitchFamily="18" charset="0"/>
                          <a:cs typeface="Times New Roman" panose="02020603050405020304" pitchFamily="18" charset="0"/>
                        </a:rPr>
                        <a:t>0</a:t>
                      </a:r>
                      <a:endParaRPr lang="en-IN" sz="1400" b="1">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en-US" sz="1400" b="1">
                          <a:effectLst/>
                          <a:latin typeface="New Century Schlbk"/>
                          <a:ea typeface="Times New Roman" panose="02020603050405020304" pitchFamily="18" charset="0"/>
                          <a:cs typeface="Times New Roman" panose="02020603050405020304" pitchFamily="18" charset="0"/>
                        </a:rPr>
                        <a:t>0</a:t>
                      </a:r>
                      <a:endParaRPr lang="en-IN" sz="1400" b="1">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en-US" sz="1400" b="1">
                          <a:effectLst/>
                          <a:latin typeface="New Century Schlbk"/>
                          <a:ea typeface="Times New Roman" panose="02020603050405020304" pitchFamily="18" charset="0"/>
                          <a:cs typeface="Times New Roman" panose="02020603050405020304" pitchFamily="18" charset="0"/>
                        </a:rPr>
                        <a:t>1</a:t>
                      </a:r>
                      <a:endParaRPr lang="en-IN" sz="1400" b="1">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en-US" sz="1400" b="1">
                          <a:effectLst/>
                          <a:latin typeface="New Century Schlbk"/>
                          <a:ea typeface="Times New Roman" panose="02020603050405020304" pitchFamily="18" charset="0"/>
                          <a:cs typeface="Times New Roman" panose="02020603050405020304" pitchFamily="18" charset="0"/>
                        </a:rPr>
                        <a:t>0</a:t>
                      </a:r>
                      <a:endParaRPr lang="en-IN" sz="1400" b="1">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en-US" sz="1400" b="1">
                          <a:effectLst/>
                          <a:latin typeface="New Century Schlbk"/>
                          <a:ea typeface="Times New Roman" panose="02020603050405020304" pitchFamily="18" charset="0"/>
                          <a:cs typeface="Times New Roman" panose="02020603050405020304" pitchFamily="18" charset="0"/>
                        </a:rPr>
                        <a:t>0</a:t>
                      </a:r>
                      <a:endParaRPr lang="en-IN" sz="1400" b="1">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en-US" sz="1400" b="1">
                          <a:effectLst/>
                          <a:latin typeface="New Century Schlbk"/>
                          <a:ea typeface="Times New Roman" panose="02020603050405020304" pitchFamily="18" charset="0"/>
                          <a:cs typeface="Times New Roman" panose="02020603050405020304" pitchFamily="18" charset="0"/>
                        </a:rPr>
                        <a:t>0</a:t>
                      </a:r>
                      <a:endParaRPr lang="en-IN" sz="1400" b="1">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en-US" sz="1400" b="1">
                          <a:effectLst/>
                          <a:latin typeface="New Century Schlbk"/>
                          <a:ea typeface="Times New Roman" panose="02020603050405020304" pitchFamily="18" charset="0"/>
                          <a:cs typeface="Times New Roman" panose="02020603050405020304" pitchFamily="18" charset="0"/>
                        </a:rPr>
                        <a:t>0</a:t>
                      </a:r>
                      <a:endParaRPr lang="en-IN" sz="1400" b="1">
                        <a:effectLst/>
                        <a:latin typeface="New Century Schlbk"/>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en-US" sz="1400" b="1">
                          <a:effectLst/>
                          <a:latin typeface="New Century Schlbk"/>
                          <a:ea typeface="Times New Roman" panose="02020603050405020304" pitchFamily="18" charset="0"/>
                          <a:cs typeface="Times New Roman" panose="02020603050405020304" pitchFamily="18" charset="0"/>
                        </a:rPr>
                        <a:t>X</a:t>
                      </a:r>
                      <a:endParaRPr lang="en-IN" sz="1400" b="1">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en-US" sz="1400" b="1" dirty="0">
                          <a:effectLst/>
                          <a:latin typeface="New Century Schlbk"/>
                          <a:ea typeface="Times New Roman" panose="02020603050405020304" pitchFamily="18" charset="0"/>
                          <a:cs typeface="Times New Roman" panose="02020603050405020304" pitchFamily="18" charset="0"/>
                        </a:rPr>
                        <a:t>0</a:t>
                      </a:r>
                      <a:endParaRPr lang="en-IN" sz="1400" b="1" dirty="0">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en-US" sz="1400" b="1" dirty="0">
                          <a:effectLst/>
                          <a:latin typeface="New Century Schlbk"/>
                          <a:ea typeface="Times New Roman" panose="02020603050405020304" pitchFamily="18" charset="0"/>
                          <a:cs typeface="Times New Roman" panose="02020603050405020304" pitchFamily="18" charset="0"/>
                        </a:rPr>
                        <a:t>X</a:t>
                      </a:r>
                      <a:endParaRPr lang="en-IN" sz="1400" b="1" dirty="0">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en-US" sz="1400" b="1" dirty="0">
                          <a:effectLst/>
                          <a:latin typeface="New Century Schlbk"/>
                          <a:ea typeface="Times New Roman" panose="02020603050405020304" pitchFamily="18" charset="0"/>
                          <a:cs typeface="Times New Roman" panose="02020603050405020304" pitchFamily="18" charset="0"/>
                        </a:rPr>
                        <a:t>X</a:t>
                      </a:r>
                      <a:endParaRPr lang="en-IN" sz="1400" b="1" dirty="0">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en-US" sz="1400" b="1">
                          <a:effectLst/>
                          <a:latin typeface="New Century Schlbk"/>
                          <a:ea typeface="Times New Roman" panose="02020603050405020304" pitchFamily="18" charset="0"/>
                          <a:cs typeface="Times New Roman" panose="02020603050405020304" pitchFamily="18" charset="0"/>
                        </a:rPr>
                        <a:t>0</a:t>
                      </a:r>
                      <a:endParaRPr lang="en-IN" sz="1400" b="1">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2637615310"/>
                  </a:ext>
                </a:extLst>
              </a:tr>
              <a:tr h="305557">
                <a:tc>
                  <a:txBody>
                    <a:bodyPr/>
                    <a:lstStyle/>
                    <a:p>
                      <a:pPr algn="ctr">
                        <a:lnSpc>
                          <a:spcPct val="150000"/>
                        </a:lnSpc>
                      </a:pPr>
                      <a:r>
                        <a:rPr lang="en-US" sz="1400" b="1">
                          <a:effectLst/>
                          <a:latin typeface="New Century Schlbk"/>
                          <a:ea typeface="Times New Roman" panose="02020603050405020304" pitchFamily="18" charset="0"/>
                          <a:cs typeface="Times New Roman" panose="02020603050405020304" pitchFamily="18" charset="0"/>
                        </a:rPr>
                        <a:t>1</a:t>
                      </a:r>
                      <a:endParaRPr lang="en-IN" sz="1400" b="1">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en-US" sz="1400" b="1">
                          <a:effectLst/>
                          <a:latin typeface="New Century Schlbk"/>
                          <a:ea typeface="Times New Roman" panose="02020603050405020304" pitchFamily="18" charset="0"/>
                          <a:cs typeface="Times New Roman" panose="02020603050405020304" pitchFamily="18" charset="0"/>
                        </a:rPr>
                        <a:t>1</a:t>
                      </a:r>
                      <a:endParaRPr lang="en-IN" sz="1400" b="1">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en-US" sz="1400" b="1">
                          <a:effectLst/>
                          <a:latin typeface="New Century Schlbk"/>
                          <a:ea typeface="Times New Roman" panose="02020603050405020304" pitchFamily="18" charset="0"/>
                          <a:cs typeface="Times New Roman" panose="02020603050405020304" pitchFamily="18" charset="0"/>
                        </a:rPr>
                        <a:t>0</a:t>
                      </a:r>
                      <a:endParaRPr lang="en-IN" sz="1400" b="1">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en-US" sz="1400" b="1">
                          <a:effectLst/>
                          <a:latin typeface="New Century Schlbk"/>
                          <a:ea typeface="Times New Roman" panose="02020603050405020304" pitchFamily="18" charset="0"/>
                          <a:cs typeface="Times New Roman" panose="02020603050405020304" pitchFamily="18" charset="0"/>
                        </a:rPr>
                        <a:t>0</a:t>
                      </a:r>
                      <a:endParaRPr lang="en-IN" sz="1400" b="1">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en-US" sz="1400" b="1">
                          <a:effectLst/>
                          <a:latin typeface="New Century Schlbk"/>
                          <a:ea typeface="Times New Roman" panose="02020603050405020304" pitchFamily="18" charset="0"/>
                          <a:cs typeface="Times New Roman" panose="02020603050405020304" pitchFamily="18" charset="0"/>
                        </a:rPr>
                        <a:t>1</a:t>
                      </a:r>
                      <a:endParaRPr lang="en-IN" sz="1400" b="1">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en-US" sz="1400" b="1">
                          <a:effectLst/>
                          <a:latin typeface="New Century Schlbk"/>
                          <a:ea typeface="Times New Roman" panose="02020603050405020304" pitchFamily="18" charset="0"/>
                          <a:cs typeface="Times New Roman" panose="02020603050405020304" pitchFamily="18" charset="0"/>
                        </a:rPr>
                        <a:t>0</a:t>
                      </a:r>
                      <a:endParaRPr lang="en-IN" sz="1400" b="1">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en-US" sz="1400" b="1">
                          <a:effectLst/>
                          <a:latin typeface="New Century Schlbk"/>
                          <a:ea typeface="Times New Roman" panose="02020603050405020304" pitchFamily="18" charset="0"/>
                          <a:cs typeface="Times New Roman" panose="02020603050405020304" pitchFamily="18" charset="0"/>
                        </a:rPr>
                        <a:t>0</a:t>
                      </a:r>
                      <a:endParaRPr lang="en-IN" sz="1400" b="1">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en-US" sz="1400" b="1">
                          <a:effectLst/>
                          <a:latin typeface="New Century Schlbk"/>
                          <a:ea typeface="Times New Roman" panose="02020603050405020304" pitchFamily="18" charset="0"/>
                          <a:cs typeface="Times New Roman" panose="02020603050405020304" pitchFamily="18" charset="0"/>
                        </a:rPr>
                        <a:t>0</a:t>
                      </a:r>
                      <a:endParaRPr lang="en-IN" sz="1400" b="1">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en-US" sz="1400" b="1">
                          <a:effectLst/>
                          <a:latin typeface="New Century Schlbk"/>
                          <a:ea typeface="Times New Roman" panose="02020603050405020304" pitchFamily="18" charset="0"/>
                          <a:cs typeface="Times New Roman" panose="02020603050405020304" pitchFamily="18" charset="0"/>
                        </a:rPr>
                        <a:t>0</a:t>
                      </a:r>
                      <a:endParaRPr lang="en-IN" sz="1400" b="1">
                        <a:effectLst/>
                        <a:latin typeface="New Century Schlbk"/>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en-US" sz="1400" b="1">
                          <a:effectLst/>
                          <a:latin typeface="New Century Schlbk"/>
                          <a:ea typeface="Times New Roman" panose="02020603050405020304" pitchFamily="18" charset="0"/>
                          <a:cs typeface="Times New Roman" panose="02020603050405020304" pitchFamily="18" charset="0"/>
                        </a:rPr>
                        <a:t>X</a:t>
                      </a:r>
                      <a:endParaRPr lang="en-IN" sz="1400" b="1">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en-US" sz="1400" b="1">
                          <a:effectLst/>
                          <a:latin typeface="New Century Schlbk"/>
                          <a:ea typeface="Times New Roman" panose="02020603050405020304" pitchFamily="18" charset="0"/>
                          <a:cs typeface="Times New Roman" panose="02020603050405020304" pitchFamily="18" charset="0"/>
                        </a:rPr>
                        <a:t>X</a:t>
                      </a:r>
                      <a:endParaRPr lang="en-IN" sz="1400" b="1">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en-US" sz="1400" b="1" dirty="0">
                          <a:effectLst/>
                          <a:latin typeface="New Century Schlbk"/>
                          <a:ea typeface="Times New Roman" panose="02020603050405020304" pitchFamily="18" charset="0"/>
                          <a:cs typeface="Times New Roman" panose="02020603050405020304" pitchFamily="18" charset="0"/>
                        </a:rPr>
                        <a:t>1</a:t>
                      </a:r>
                      <a:endParaRPr lang="en-IN" sz="1400" b="1" dirty="0">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en-US" sz="1400" b="1" dirty="0">
                          <a:effectLst/>
                          <a:latin typeface="New Century Schlbk"/>
                          <a:ea typeface="Times New Roman" panose="02020603050405020304" pitchFamily="18" charset="0"/>
                          <a:cs typeface="Times New Roman" panose="02020603050405020304" pitchFamily="18" charset="0"/>
                        </a:rPr>
                        <a:t>X</a:t>
                      </a:r>
                      <a:endParaRPr lang="en-IN" sz="1400" b="1" dirty="0">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en-US" sz="1400" b="1">
                          <a:effectLst/>
                          <a:latin typeface="New Century Schlbk"/>
                          <a:ea typeface="Times New Roman" panose="02020603050405020304" pitchFamily="18" charset="0"/>
                          <a:cs typeface="Times New Roman" panose="02020603050405020304" pitchFamily="18" charset="0"/>
                        </a:rPr>
                        <a:t>0</a:t>
                      </a:r>
                      <a:endParaRPr lang="en-IN" sz="1400" b="1">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408675152"/>
                  </a:ext>
                </a:extLst>
              </a:tr>
              <a:tr h="305557">
                <a:tc>
                  <a:txBody>
                    <a:bodyPr/>
                    <a:lstStyle/>
                    <a:p>
                      <a:pPr algn="ctr">
                        <a:lnSpc>
                          <a:spcPct val="150000"/>
                        </a:lnSpc>
                      </a:pPr>
                      <a:r>
                        <a:rPr lang="en-US" sz="1400" b="1">
                          <a:effectLst/>
                          <a:latin typeface="New Century Schlbk"/>
                          <a:ea typeface="Times New Roman" panose="02020603050405020304" pitchFamily="18" charset="0"/>
                          <a:cs typeface="Times New Roman" panose="02020603050405020304" pitchFamily="18" charset="0"/>
                        </a:rPr>
                        <a:t>0</a:t>
                      </a:r>
                      <a:endParaRPr lang="en-IN" sz="1400" b="1">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en-US" sz="1400" b="1">
                          <a:effectLst/>
                          <a:latin typeface="New Century Schlbk"/>
                          <a:ea typeface="Times New Roman" panose="02020603050405020304" pitchFamily="18" charset="0"/>
                          <a:cs typeface="Times New Roman" panose="02020603050405020304" pitchFamily="18" charset="0"/>
                        </a:rPr>
                        <a:t>0</a:t>
                      </a:r>
                      <a:endParaRPr lang="en-IN" sz="1400" b="1">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en-US" sz="1400" b="1">
                          <a:effectLst/>
                          <a:latin typeface="New Century Schlbk"/>
                          <a:ea typeface="Times New Roman" panose="02020603050405020304" pitchFamily="18" charset="0"/>
                          <a:cs typeface="Times New Roman" panose="02020603050405020304" pitchFamily="18" charset="0"/>
                        </a:rPr>
                        <a:t>0</a:t>
                      </a:r>
                      <a:endParaRPr lang="en-IN" sz="1400" b="1">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en-US" sz="1400" b="1">
                          <a:effectLst/>
                          <a:latin typeface="New Century Schlbk"/>
                          <a:ea typeface="Times New Roman" panose="02020603050405020304" pitchFamily="18" charset="0"/>
                          <a:cs typeface="Times New Roman" panose="02020603050405020304" pitchFamily="18" charset="0"/>
                        </a:rPr>
                        <a:t>1</a:t>
                      </a:r>
                      <a:endParaRPr lang="en-IN" sz="1400" b="1">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en-US" sz="1400" b="1">
                          <a:effectLst/>
                          <a:latin typeface="New Century Schlbk"/>
                          <a:ea typeface="Times New Roman" panose="02020603050405020304" pitchFamily="18" charset="0"/>
                          <a:cs typeface="Times New Roman" panose="02020603050405020304" pitchFamily="18" charset="0"/>
                        </a:rPr>
                        <a:t>0</a:t>
                      </a:r>
                      <a:endParaRPr lang="en-IN" sz="1400" b="1">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en-US" sz="1400" b="1">
                          <a:effectLst/>
                          <a:latin typeface="New Century Schlbk"/>
                          <a:ea typeface="Times New Roman" panose="02020603050405020304" pitchFamily="18" charset="0"/>
                          <a:cs typeface="Times New Roman" panose="02020603050405020304" pitchFamily="18" charset="0"/>
                        </a:rPr>
                        <a:t>0</a:t>
                      </a:r>
                      <a:endParaRPr lang="en-IN" sz="1400" b="1">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en-US" sz="1400" b="1">
                          <a:effectLst/>
                          <a:latin typeface="New Century Schlbk"/>
                          <a:ea typeface="Times New Roman" panose="02020603050405020304" pitchFamily="18" charset="0"/>
                          <a:cs typeface="Times New Roman" panose="02020603050405020304" pitchFamily="18" charset="0"/>
                        </a:rPr>
                        <a:t>1</a:t>
                      </a:r>
                      <a:endParaRPr lang="en-IN" sz="1400" b="1">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en-US" sz="1400" b="1">
                          <a:effectLst/>
                          <a:latin typeface="New Century Schlbk"/>
                          <a:ea typeface="Times New Roman" panose="02020603050405020304" pitchFamily="18" charset="0"/>
                          <a:cs typeface="Times New Roman" panose="02020603050405020304" pitchFamily="18" charset="0"/>
                        </a:rPr>
                        <a:t>1</a:t>
                      </a:r>
                      <a:endParaRPr lang="en-IN" sz="1400" b="1">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en-US" sz="1400" b="1">
                          <a:effectLst/>
                          <a:latin typeface="New Century Schlbk"/>
                          <a:ea typeface="Times New Roman" panose="02020603050405020304" pitchFamily="18" charset="0"/>
                          <a:cs typeface="Times New Roman" panose="02020603050405020304" pitchFamily="18" charset="0"/>
                        </a:rPr>
                        <a:t>1</a:t>
                      </a:r>
                      <a:endParaRPr lang="en-IN" sz="1400" b="1">
                        <a:effectLst/>
                        <a:latin typeface="New Century Schlbk"/>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en-US" sz="1400" b="1">
                          <a:effectLst/>
                          <a:latin typeface="New Century Schlbk"/>
                          <a:ea typeface="Times New Roman" panose="02020603050405020304" pitchFamily="18" charset="0"/>
                          <a:cs typeface="Times New Roman" panose="02020603050405020304" pitchFamily="18" charset="0"/>
                        </a:rPr>
                        <a:t>X</a:t>
                      </a:r>
                      <a:endParaRPr lang="en-IN" sz="1400" b="1">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en-US" sz="1400" b="1">
                          <a:effectLst/>
                          <a:latin typeface="New Century Schlbk"/>
                          <a:ea typeface="Times New Roman" panose="02020603050405020304" pitchFamily="18" charset="0"/>
                          <a:cs typeface="Times New Roman" panose="02020603050405020304" pitchFamily="18" charset="0"/>
                        </a:rPr>
                        <a:t>0</a:t>
                      </a:r>
                      <a:endParaRPr lang="en-IN" sz="1400" b="1">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en-US" sz="1400" b="1" dirty="0">
                          <a:effectLst/>
                          <a:latin typeface="New Century Schlbk"/>
                          <a:ea typeface="Times New Roman" panose="02020603050405020304" pitchFamily="18" charset="0"/>
                          <a:cs typeface="Times New Roman" panose="02020603050405020304" pitchFamily="18" charset="0"/>
                        </a:rPr>
                        <a:t>X</a:t>
                      </a:r>
                      <a:endParaRPr lang="en-IN" sz="1400" b="1" dirty="0">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en-US" sz="1400" b="1" dirty="0">
                          <a:effectLst/>
                          <a:latin typeface="New Century Schlbk"/>
                          <a:ea typeface="Times New Roman" panose="02020603050405020304" pitchFamily="18" charset="0"/>
                          <a:cs typeface="Times New Roman" panose="02020603050405020304" pitchFamily="18" charset="0"/>
                        </a:rPr>
                        <a:t>0</a:t>
                      </a:r>
                      <a:endParaRPr lang="en-IN" sz="1400" b="1" dirty="0">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en-US" sz="1400" b="1">
                          <a:effectLst/>
                          <a:latin typeface="New Century Schlbk"/>
                          <a:ea typeface="Times New Roman" panose="02020603050405020304" pitchFamily="18" charset="0"/>
                          <a:cs typeface="Times New Roman" panose="02020603050405020304" pitchFamily="18" charset="0"/>
                        </a:rPr>
                        <a:t>X</a:t>
                      </a:r>
                      <a:endParaRPr lang="en-IN" sz="1400" b="1">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684704345"/>
                  </a:ext>
                </a:extLst>
              </a:tr>
              <a:tr h="305557">
                <a:tc>
                  <a:txBody>
                    <a:bodyPr/>
                    <a:lstStyle/>
                    <a:p>
                      <a:pPr algn="ctr">
                        <a:lnSpc>
                          <a:spcPct val="150000"/>
                        </a:lnSpc>
                      </a:pPr>
                      <a:r>
                        <a:rPr lang="en-US" sz="1400" b="1">
                          <a:effectLst/>
                          <a:latin typeface="New Century Schlbk"/>
                          <a:ea typeface="Times New Roman" panose="02020603050405020304" pitchFamily="18" charset="0"/>
                          <a:cs typeface="Times New Roman" panose="02020603050405020304" pitchFamily="18" charset="0"/>
                        </a:rPr>
                        <a:t>0</a:t>
                      </a:r>
                      <a:endParaRPr lang="en-IN" sz="1400" b="1">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en-US" sz="1400" b="1">
                          <a:effectLst/>
                          <a:latin typeface="New Century Schlbk"/>
                          <a:ea typeface="Times New Roman" panose="02020603050405020304" pitchFamily="18" charset="0"/>
                          <a:cs typeface="Times New Roman" panose="02020603050405020304" pitchFamily="18" charset="0"/>
                        </a:rPr>
                        <a:t>0</a:t>
                      </a:r>
                      <a:endParaRPr lang="en-IN" sz="1400" b="1">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en-US" sz="1400" b="1">
                          <a:effectLst/>
                          <a:latin typeface="New Century Schlbk"/>
                          <a:ea typeface="Times New Roman" panose="02020603050405020304" pitchFamily="18" charset="0"/>
                          <a:cs typeface="Times New Roman" panose="02020603050405020304" pitchFamily="18" charset="0"/>
                        </a:rPr>
                        <a:t>1</a:t>
                      </a:r>
                      <a:endParaRPr lang="en-IN" sz="1400" b="1">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en-US" sz="1400" b="1">
                          <a:effectLst/>
                          <a:latin typeface="New Century Schlbk"/>
                          <a:ea typeface="Times New Roman" panose="02020603050405020304" pitchFamily="18" charset="0"/>
                          <a:cs typeface="Times New Roman" panose="02020603050405020304" pitchFamily="18" charset="0"/>
                        </a:rPr>
                        <a:t>1</a:t>
                      </a:r>
                      <a:endParaRPr lang="en-IN" sz="1400" b="1">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en-US" sz="1400" b="1">
                          <a:effectLst/>
                          <a:latin typeface="New Century Schlbk"/>
                          <a:ea typeface="Times New Roman" panose="02020603050405020304" pitchFamily="18" charset="0"/>
                          <a:cs typeface="Times New Roman" panose="02020603050405020304" pitchFamily="18" charset="0"/>
                        </a:rPr>
                        <a:t>1</a:t>
                      </a:r>
                      <a:endParaRPr lang="en-IN" sz="1400" b="1">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en-US" sz="1400" b="1">
                          <a:effectLst/>
                          <a:latin typeface="New Century Schlbk"/>
                          <a:ea typeface="Times New Roman" panose="02020603050405020304" pitchFamily="18" charset="0"/>
                          <a:cs typeface="Times New Roman" panose="02020603050405020304" pitchFamily="18" charset="0"/>
                        </a:rPr>
                        <a:t>0</a:t>
                      </a:r>
                      <a:endParaRPr lang="en-IN" sz="1400" b="1">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en-US" sz="1400" b="1">
                          <a:effectLst/>
                          <a:latin typeface="New Century Schlbk"/>
                          <a:ea typeface="Times New Roman" panose="02020603050405020304" pitchFamily="18" charset="0"/>
                          <a:cs typeface="Times New Roman" panose="02020603050405020304" pitchFamily="18" charset="0"/>
                        </a:rPr>
                        <a:t>0</a:t>
                      </a:r>
                      <a:endParaRPr lang="en-IN" sz="1400" b="1">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en-US" sz="1400" b="1">
                          <a:effectLst/>
                          <a:latin typeface="New Century Schlbk"/>
                          <a:ea typeface="Times New Roman" panose="02020603050405020304" pitchFamily="18" charset="0"/>
                          <a:cs typeface="Times New Roman" panose="02020603050405020304" pitchFamily="18" charset="0"/>
                        </a:rPr>
                        <a:t>1</a:t>
                      </a:r>
                      <a:endParaRPr lang="en-IN" sz="1400" b="1">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en-US" sz="1400" b="1">
                          <a:effectLst/>
                          <a:latin typeface="New Century Schlbk"/>
                          <a:ea typeface="Times New Roman" panose="02020603050405020304" pitchFamily="18" charset="0"/>
                          <a:cs typeface="Times New Roman" panose="02020603050405020304" pitchFamily="18" charset="0"/>
                        </a:rPr>
                        <a:t>X</a:t>
                      </a:r>
                      <a:endParaRPr lang="en-IN" sz="1400" b="1">
                        <a:effectLst/>
                        <a:latin typeface="New Century Schlbk"/>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en-US" sz="1400" b="1">
                          <a:effectLst/>
                          <a:latin typeface="New Century Schlbk"/>
                          <a:ea typeface="Times New Roman" panose="02020603050405020304" pitchFamily="18" charset="0"/>
                          <a:cs typeface="Times New Roman" panose="02020603050405020304" pitchFamily="18" charset="0"/>
                        </a:rPr>
                        <a:t>1</a:t>
                      </a:r>
                      <a:endParaRPr lang="en-IN" sz="1400" b="1">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en-US" sz="1400" b="1">
                          <a:effectLst/>
                          <a:latin typeface="New Century Schlbk"/>
                          <a:ea typeface="Times New Roman" panose="02020603050405020304" pitchFamily="18" charset="0"/>
                          <a:cs typeface="Times New Roman" panose="02020603050405020304" pitchFamily="18" charset="0"/>
                        </a:rPr>
                        <a:t>0</a:t>
                      </a:r>
                      <a:endParaRPr lang="en-IN" sz="1400" b="1">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en-US" sz="1400" b="1" dirty="0">
                          <a:effectLst/>
                          <a:latin typeface="New Century Schlbk"/>
                          <a:ea typeface="Times New Roman" panose="02020603050405020304" pitchFamily="18" charset="0"/>
                          <a:cs typeface="Times New Roman" panose="02020603050405020304" pitchFamily="18" charset="0"/>
                        </a:rPr>
                        <a:t>X</a:t>
                      </a:r>
                      <a:endParaRPr lang="en-IN" sz="1400" b="1" dirty="0">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en-US" sz="1400" b="1" dirty="0">
                          <a:effectLst/>
                          <a:latin typeface="New Century Schlbk"/>
                          <a:ea typeface="Times New Roman" panose="02020603050405020304" pitchFamily="18" charset="0"/>
                          <a:cs typeface="Times New Roman" panose="02020603050405020304" pitchFamily="18" charset="0"/>
                        </a:rPr>
                        <a:t>1</a:t>
                      </a:r>
                      <a:endParaRPr lang="en-IN" sz="1400" b="1" dirty="0">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en-US" sz="1400" b="1">
                          <a:effectLst/>
                          <a:latin typeface="New Century Schlbk"/>
                          <a:ea typeface="Times New Roman" panose="02020603050405020304" pitchFamily="18" charset="0"/>
                          <a:cs typeface="Times New Roman" panose="02020603050405020304" pitchFamily="18" charset="0"/>
                        </a:rPr>
                        <a:t>X</a:t>
                      </a:r>
                      <a:endParaRPr lang="en-IN" sz="1400" b="1">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724426127"/>
                  </a:ext>
                </a:extLst>
              </a:tr>
              <a:tr h="305557">
                <a:tc>
                  <a:txBody>
                    <a:bodyPr/>
                    <a:lstStyle/>
                    <a:p>
                      <a:pPr algn="ctr">
                        <a:lnSpc>
                          <a:spcPct val="150000"/>
                        </a:lnSpc>
                      </a:pPr>
                      <a:r>
                        <a:rPr lang="en-US" sz="1400" b="1">
                          <a:effectLst/>
                          <a:latin typeface="New Century Schlbk"/>
                          <a:ea typeface="Times New Roman" panose="02020603050405020304" pitchFamily="18" charset="0"/>
                          <a:cs typeface="Times New Roman" panose="02020603050405020304" pitchFamily="18" charset="0"/>
                        </a:rPr>
                        <a:t>0</a:t>
                      </a:r>
                      <a:endParaRPr lang="en-IN" sz="1400" b="1">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en-US" sz="1400" b="1">
                          <a:effectLst/>
                          <a:latin typeface="New Century Schlbk"/>
                          <a:ea typeface="Times New Roman" panose="02020603050405020304" pitchFamily="18" charset="0"/>
                          <a:cs typeface="Times New Roman" panose="02020603050405020304" pitchFamily="18" charset="0"/>
                        </a:rPr>
                        <a:t>1</a:t>
                      </a:r>
                      <a:endParaRPr lang="en-IN" sz="1400" b="1">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en-US" sz="1400" b="1">
                          <a:effectLst/>
                          <a:latin typeface="New Century Schlbk"/>
                          <a:ea typeface="Times New Roman" panose="02020603050405020304" pitchFamily="18" charset="0"/>
                          <a:cs typeface="Times New Roman" panose="02020603050405020304" pitchFamily="18" charset="0"/>
                        </a:rPr>
                        <a:t>0</a:t>
                      </a:r>
                      <a:endParaRPr lang="en-IN" sz="1400" b="1">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en-US" sz="1400" b="1">
                          <a:effectLst/>
                          <a:latin typeface="New Century Schlbk"/>
                          <a:ea typeface="Times New Roman" panose="02020603050405020304" pitchFamily="18" charset="0"/>
                          <a:cs typeface="Times New Roman" panose="02020603050405020304" pitchFamily="18" charset="0"/>
                        </a:rPr>
                        <a:t>1</a:t>
                      </a:r>
                      <a:endParaRPr lang="en-IN" sz="1400" b="1">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en-US" sz="1400" b="1">
                          <a:effectLst/>
                          <a:latin typeface="New Century Schlbk"/>
                          <a:ea typeface="Times New Roman" panose="02020603050405020304" pitchFamily="18" charset="0"/>
                          <a:cs typeface="Times New Roman" panose="02020603050405020304" pitchFamily="18" charset="0"/>
                        </a:rPr>
                        <a:t>0</a:t>
                      </a:r>
                      <a:endParaRPr lang="en-IN" sz="1400" b="1">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en-US" sz="1400" b="1">
                          <a:effectLst/>
                          <a:latin typeface="New Century Schlbk"/>
                          <a:ea typeface="Times New Roman" panose="02020603050405020304" pitchFamily="18" charset="0"/>
                          <a:cs typeface="Times New Roman" panose="02020603050405020304" pitchFamily="18" charset="0"/>
                        </a:rPr>
                        <a:t>0</a:t>
                      </a:r>
                      <a:endParaRPr lang="en-IN" sz="1400" b="1">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en-US" sz="1400" b="1">
                          <a:effectLst/>
                          <a:latin typeface="New Century Schlbk"/>
                          <a:ea typeface="Times New Roman" panose="02020603050405020304" pitchFamily="18" charset="0"/>
                          <a:cs typeface="Times New Roman" panose="02020603050405020304" pitchFamily="18" charset="0"/>
                        </a:rPr>
                        <a:t>0</a:t>
                      </a:r>
                      <a:endParaRPr lang="en-IN" sz="1400" b="1">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en-US" sz="1400" b="1">
                          <a:effectLst/>
                          <a:latin typeface="New Century Schlbk"/>
                          <a:ea typeface="Times New Roman" panose="02020603050405020304" pitchFamily="18" charset="0"/>
                          <a:cs typeface="Times New Roman" panose="02020603050405020304" pitchFamily="18" charset="0"/>
                        </a:rPr>
                        <a:t>1</a:t>
                      </a:r>
                      <a:endParaRPr lang="en-IN" sz="1400" b="1">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en-US" sz="1400" b="1">
                          <a:effectLst/>
                          <a:latin typeface="New Century Schlbk"/>
                          <a:ea typeface="Times New Roman" panose="02020603050405020304" pitchFamily="18" charset="0"/>
                          <a:cs typeface="Times New Roman" panose="02020603050405020304" pitchFamily="18" charset="0"/>
                        </a:rPr>
                        <a:t>0</a:t>
                      </a:r>
                      <a:endParaRPr lang="en-IN" sz="1400" b="1">
                        <a:effectLst/>
                        <a:latin typeface="New Century Schlbk"/>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en-US" sz="1400" b="1">
                          <a:effectLst/>
                          <a:latin typeface="New Century Schlbk"/>
                          <a:ea typeface="Times New Roman" panose="02020603050405020304" pitchFamily="18" charset="0"/>
                          <a:cs typeface="Times New Roman" panose="02020603050405020304" pitchFamily="18" charset="0"/>
                        </a:rPr>
                        <a:t>X</a:t>
                      </a:r>
                      <a:endParaRPr lang="en-IN" sz="1400" b="1">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en-US" sz="1400" b="1">
                          <a:effectLst/>
                          <a:latin typeface="New Century Schlbk"/>
                          <a:ea typeface="Times New Roman" panose="02020603050405020304" pitchFamily="18" charset="0"/>
                          <a:cs typeface="Times New Roman" panose="02020603050405020304" pitchFamily="18" charset="0"/>
                        </a:rPr>
                        <a:t>X</a:t>
                      </a:r>
                      <a:endParaRPr lang="en-IN" sz="1400" b="1">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en-US" sz="1400" b="1">
                          <a:effectLst/>
                          <a:latin typeface="New Century Schlbk"/>
                          <a:ea typeface="Times New Roman" panose="02020603050405020304" pitchFamily="18" charset="0"/>
                          <a:cs typeface="Times New Roman" panose="02020603050405020304" pitchFamily="18" charset="0"/>
                        </a:rPr>
                        <a:t>1</a:t>
                      </a:r>
                      <a:endParaRPr lang="en-IN" sz="1400" b="1">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en-US" sz="1400" b="1" dirty="0">
                          <a:effectLst/>
                          <a:latin typeface="New Century Schlbk"/>
                          <a:ea typeface="Times New Roman" panose="02020603050405020304" pitchFamily="18" charset="0"/>
                          <a:cs typeface="Times New Roman" panose="02020603050405020304" pitchFamily="18" charset="0"/>
                        </a:rPr>
                        <a:t>0</a:t>
                      </a:r>
                      <a:endParaRPr lang="en-IN" sz="1400" b="1" dirty="0">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en-US" sz="1400" b="1" dirty="0">
                          <a:effectLst/>
                          <a:latin typeface="New Century Schlbk"/>
                          <a:ea typeface="Times New Roman" panose="02020603050405020304" pitchFamily="18" charset="0"/>
                          <a:cs typeface="Times New Roman" panose="02020603050405020304" pitchFamily="18" charset="0"/>
                        </a:rPr>
                        <a:t>X</a:t>
                      </a:r>
                      <a:endParaRPr lang="en-IN" sz="1400" b="1" dirty="0">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909633541"/>
                  </a:ext>
                </a:extLst>
              </a:tr>
              <a:tr h="305557">
                <a:tc>
                  <a:txBody>
                    <a:bodyPr/>
                    <a:lstStyle/>
                    <a:p>
                      <a:pPr algn="ctr">
                        <a:lnSpc>
                          <a:spcPct val="150000"/>
                        </a:lnSpc>
                      </a:pPr>
                      <a:r>
                        <a:rPr lang="en-US" sz="1400" b="1">
                          <a:effectLst/>
                          <a:latin typeface="New Century Schlbk"/>
                          <a:ea typeface="Times New Roman" panose="02020603050405020304" pitchFamily="18" charset="0"/>
                          <a:cs typeface="Times New Roman" panose="02020603050405020304" pitchFamily="18" charset="0"/>
                        </a:rPr>
                        <a:t>1</a:t>
                      </a:r>
                      <a:endParaRPr lang="en-IN" sz="1400" b="1">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en-US" sz="1400" b="1">
                          <a:effectLst/>
                          <a:latin typeface="New Century Schlbk"/>
                          <a:ea typeface="Times New Roman" panose="02020603050405020304" pitchFamily="18" charset="0"/>
                          <a:cs typeface="Times New Roman" panose="02020603050405020304" pitchFamily="18" charset="0"/>
                        </a:rPr>
                        <a:t>0</a:t>
                      </a:r>
                      <a:endParaRPr lang="en-IN" sz="1400" b="1">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en-US" sz="1400" b="1">
                          <a:effectLst/>
                          <a:latin typeface="New Century Schlbk"/>
                          <a:ea typeface="Times New Roman" panose="02020603050405020304" pitchFamily="18" charset="0"/>
                          <a:cs typeface="Times New Roman" panose="02020603050405020304" pitchFamily="18" charset="0"/>
                        </a:rPr>
                        <a:t>0</a:t>
                      </a:r>
                      <a:endParaRPr lang="en-IN" sz="1400" b="1">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en-US" sz="1400" b="1">
                          <a:effectLst/>
                          <a:latin typeface="New Century Schlbk"/>
                          <a:ea typeface="Times New Roman" panose="02020603050405020304" pitchFamily="18" charset="0"/>
                          <a:cs typeface="Times New Roman" panose="02020603050405020304" pitchFamily="18" charset="0"/>
                        </a:rPr>
                        <a:t>1</a:t>
                      </a:r>
                      <a:endParaRPr lang="en-IN" sz="1400" b="1">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en-US" sz="1400" b="1">
                          <a:effectLst/>
                          <a:latin typeface="New Century Schlbk"/>
                          <a:ea typeface="Times New Roman" panose="02020603050405020304" pitchFamily="18" charset="0"/>
                          <a:cs typeface="Times New Roman" panose="02020603050405020304" pitchFamily="18" charset="0"/>
                        </a:rPr>
                        <a:t>0</a:t>
                      </a:r>
                      <a:endParaRPr lang="en-IN" sz="1400" b="1">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en-US" sz="1400" b="1">
                          <a:effectLst/>
                          <a:latin typeface="New Century Schlbk"/>
                          <a:ea typeface="Times New Roman" panose="02020603050405020304" pitchFamily="18" charset="0"/>
                          <a:cs typeface="Times New Roman" panose="02020603050405020304" pitchFamily="18" charset="0"/>
                        </a:rPr>
                        <a:t>0</a:t>
                      </a:r>
                      <a:endParaRPr lang="en-IN" sz="1400" b="1">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en-US" sz="1400" b="1">
                          <a:effectLst/>
                          <a:latin typeface="New Century Schlbk"/>
                          <a:ea typeface="Times New Roman" panose="02020603050405020304" pitchFamily="18" charset="0"/>
                          <a:cs typeface="Times New Roman" panose="02020603050405020304" pitchFamily="18" charset="0"/>
                        </a:rPr>
                        <a:t>1</a:t>
                      </a:r>
                      <a:endParaRPr lang="en-IN" sz="1400" b="1">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en-US" sz="1400" b="1">
                          <a:effectLst/>
                          <a:latin typeface="New Century Schlbk"/>
                          <a:ea typeface="Times New Roman" panose="02020603050405020304" pitchFamily="18" charset="0"/>
                          <a:cs typeface="Times New Roman" panose="02020603050405020304" pitchFamily="18" charset="0"/>
                        </a:rPr>
                        <a:t>1</a:t>
                      </a:r>
                      <a:endParaRPr lang="en-IN" sz="1400" b="1">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en-US" sz="1400" b="1">
                          <a:effectLst/>
                          <a:latin typeface="New Century Schlbk"/>
                          <a:ea typeface="Times New Roman" panose="02020603050405020304" pitchFamily="18" charset="0"/>
                          <a:cs typeface="Times New Roman" panose="02020603050405020304" pitchFamily="18" charset="0"/>
                        </a:rPr>
                        <a:t>1</a:t>
                      </a:r>
                      <a:endParaRPr lang="en-IN" sz="1400" b="1">
                        <a:effectLst/>
                        <a:latin typeface="New Century Schlbk"/>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en-US" sz="1400" b="1">
                          <a:effectLst/>
                          <a:latin typeface="New Century Schlbk"/>
                          <a:ea typeface="Times New Roman" panose="02020603050405020304" pitchFamily="18" charset="0"/>
                          <a:cs typeface="Times New Roman" panose="02020603050405020304" pitchFamily="18" charset="0"/>
                        </a:rPr>
                        <a:t>X</a:t>
                      </a:r>
                      <a:endParaRPr lang="en-IN" sz="1400" b="1">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en-US" sz="1400" b="1">
                          <a:effectLst/>
                          <a:latin typeface="New Century Schlbk"/>
                          <a:ea typeface="Times New Roman" panose="02020603050405020304" pitchFamily="18" charset="0"/>
                          <a:cs typeface="Times New Roman" panose="02020603050405020304" pitchFamily="18" charset="0"/>
                        </a:rPr>
                        <a:t>0</a:t>
                      </a:r>
                      <a:endParaRPr lang="en-IN" sz="1400" b="1">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en-US" sz="1400" b="1">
                          <a:effectLst/>
                          <a:latin typeface="New Century Schlbk"/>
                          <a:ea typeface="Times New Roman" panose="02020603050405020304" pitchFamily="18" charset="0"/>
                          <a:cs typeface="Times New Roman" panose="02020603050405020304" pitchFamily="18" charset="0"/>
                        </a:rPr>
                        <a:t>X</a:t>
                      </a:r>
                      <a:endParaRPr lang="en-IN" sz="1400" b="1">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en-US" sz="1400" b="1" dirty="0">
                          <a:effectLst/>
                          <a:latin typeface="New Century Schlbk"/>
                          <a:ea typeface="Times New Roman" panose="02020603050405020304" pitchFamily="18" charset="0"/>
                          <a:cs typeface="Times New Roman" panose="02020603050405020304" pitchFamily="18" charset="0"/>
                        </a:rPr>
                        <a:t>X</a:t>
                      </a:r>
                      <a:endParaRPr lang="en-IN" sz="1400" b="1" dirty="0">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en-US" sz="1400" b="1" dirty="0">
                          <a:effectLst/>
                          <a:latin typeface="New Century Schlbk"/>
                          <a:ea typeface="Times New Roman" panose="02020603050405020304" pitchFamily="18" charset="0"/>
                          <a:cs typeface="Times New Roman" panose="02020603050405020304" pitchFamily="18" charset="0"/>
                        </a:rPr>
                        <a:t>1</a:t>
                      </a:r>
                      <a:endParaRPr lang="en-IN" sz="1400" b="1" dirty="0">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4066373650"/>
                  </a:ext>
                </a:extLst>
              </a:tr>
              <a:tr h="305557">
                <a:tc>
                  <a:txBody>
                    <a:bodyPr/>
                    <a:lstStyle/>
                    <a:p>
                      <a:pPr algn="ctr">
                        <a:lnSpc>
                          <a:spcPct val="150000"/>
                        </a:lnSpc>
                      </a:pPr>
                      <a:r>
                        <a:rPr lang="en-US" sz="1400" b="1">
                          <a:effectLst/>
                          <a:latin typeface="New Century Schlbk"/>
                          <a:ea typeface="Times New Roman" panose="02020603050405020304" pitchFamily="18" charset="0"/>
                          <a:cs typeface="Times New Roman" panose="02020603050405020304" pitchFamily="18" charset="0"/>
                        </a:rPr>
                        <a:t>1</a:t>
                      </a:r>
                      <a:endParaRPr lang="en-IN" sz="1400" b="1">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en-US" sz="1400" b="1">
                          <a:effectLst/>
                          <a:latin typeface="New Century Schlbk"/>
                          <a:ea typeface="Times New Roman" panose="02020603050405020304" pitchFamily="18" charset="0"/>
                          <a:cs typeface="Times New Roman" panose="02020603050405020304" pitchFamily="18" charset="0"/>
                        </a:rPr>
                        <a:t>1</a:t>
                      </a:r>
                      <a:endParaRPr lang="en-IN" sz="1400" b="1">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en-US" sz="1400" b="1">
                          <a:effectLst/>
                          <a:latin typeface="New Century Schlbk"/>
                          <a:ea typeface="Times New Roman" panose="02020603050405020304" pitchFamily="18" charset="0"/>
                          <a:cs typeface="Times New Roman" panose="02020603050405020304" pitchFamily="18" charset="0"/>
                        </a:rPr>
                        <a:t>0</a:t>
                      </a:r>
                      <a:endParaRPr lang="en-IN" sz="1400" b="1">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en-US" sz="1400" b="1">
                          <a:effectLst/>
                          <a:latin typeface="New Century Schlbk"/>
                          <a:ea typeface="Times New Roman" panose="02020603050405020304" pitchFamily="18" charset="0"/>
                          <a:cs typeface="Times New Roman" panose="02020603050405020304" pitchFamily="18" charset="0"/>
                        </a:rPr>
                        <a:t>1</a:t>
                      </a:r>
                      <a:endParaRPr lang="en-IN" sz="1400" b="1">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en-US" sz="1400" b="1">
                          <a:effectLst/>
                          <a:latin typeface="New Century Schlbk"/>
                          <a:ea typeface="Times New Roman" panose="02020603050405020304" pitchFamily="18" charset="0"/>
                          <a:cs typeface="Times New Roman" panose="02020603050405020304" pitchFamily="18" charset="0"/>
                        </a:rPr>
                        <a:t>0</a:t>
                      </a:r>
                      <a:endParaRPr lang="en-IN" sz="1400" b="1">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en-US" sz="1400" b="1">
                          <a:effectLst/>
                          <a:latin typeface="New Century Schlbk"/>
                          <a:ea typeface="Times New Roman" panose="02020603050405020304" pitchFamily="18" charset="0"/>
                          <a:cs typeface="Times New Roman" panose="02020603050405020304" pitchFamily="18" charset="0"/>
                        </a:rPr>
                        <a:t>1</a:t>
                      </a:r>
                      <a:endParaRPr lang="en-IN" sz="1400" b="1">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en-US" sz="1400" b="1">
                          <a:effectLst/>
                          <a:latin typeface="New Century Schlbk"/>
                          <a:ea typeface="Times New Roman" panose="02020603050405020304" pitchFamily="18" charset="0"/>
                          <a:cs typeface="Times New Roman" panose="02020603050405020304" pitchFamily="18" charset="0"/>
                        </a:rPr>
                        <a:t>0</a:t>
                      </a:r>
                      <a:endParaRPr lang="en-IN" sz="1400" b="1">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en-US" sz="1400" b="1">
                          <a:effectLst/>
                          <a:latin typeface="New Century Schlbk"/>
                          <a:ea typeface="Times New Roman" panose="02020603050405020304" pitchFamily="18" charset="0"/>
                          <a:cs typeface="Times New Roman" panose="02020603050405020304" pitchFamily="18" charset="0"/>
                        </a:rPr>
                        <a:t>1</a:t>
                      </a:r>
                      <a:endParaRPr lang="en-IN" sz="1400" b="1">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en-US" sz="1400" b="1">
                          <a:effectLst/>
                          <a:latin typeface="New Century Schlbk"/>
                          <a:ea typeface="Times New Roman" panose="02020603050405020304" pitchFamily="18" charset="0"/>
                          <a:cs typeface="Times New Roman" panose="02020603050405020304" pitchFamily="18" charset="0"/>
                        </a:rPr>
                        <a:t>0</a:t>
                      </a:r>
                      <a:endParaRPr lang="en-IN" sz="1400" b="1">
                        <a:effectLst/>
                        <a:latin typeface="New Century Schlbk"/>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en-US" sz="1400" b="1">
                          <a:effectLst/>
                          <a:latin typeface="New Century Schlbk"/>
                          <a:ea typeface="Times New Roman" panose="02020603050405020304" pitchFamily="18" charset="0"/>
                          <a:cs typeface="Times New Roman" panose="02020603050405020304" pitchFamily="18" charset="0"/>
                        </a:rPr>
                        <a:t>X</a:t>
                      </a:r>
                      <a:endParaRPr lang="en-IN" sz="1400" b="1">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en-US" sz="1400" b="1">
                          <a:effectLst/>
                          <a:latin typeface="New Century Schlbk"/>
                          <a:ea typeface="Times New Roman" panose="02020603050405020304" pitchFamily="18" charset="0"/>
                          <a:cs typeface="Times New Roman" panose="02020603050405020304" pitchFamily="18" charset="0"/>
                        </a:rPr>
                        <a:t>X</a:t>
                      </a:r>
                      <a:endParaRPr lang="en-IN" sz="1400" b="1">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en-US" sz="1400" b="1">
                          <a:effectLst/>
                          <a:latin typeface="New Century Schlbk"/>
                          <a:ea typeface="Times New Roman" panose="02020603050405020304" pitchFamily="18" charset="0"/>
                          <a:cs typeface="Times New Roman" panose="02020603050405020304" pitchFamily="18" charset="0"/>
                        </a:rPr>
                        <a:t>0</a:t>
                      </a:r>
                      <a:endParaRPr lang="en-IN" sz="1400" b="1">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en-US" sz="1400" b="1" dirty="0">
                          <a:effectLst/>
                          <a:latin typeface="New Century Schlbk"/>
                          <a:ea typeface="Times New Roman" panose="02020603050405020304" pitchFamily="18" charset="0"/>
                          <a:cs typeface="Times New Roman" panose="02020603050405020304" pitchFamily="18" charset="0"/>
                        </a:rPr>
                        <a:t>X</a:t>
                      </a:r>
                      <a:endParaRPr lang="en-IN" sz="1400" b="1" dirty="0">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en-US" sz="1400" b="1" dirty="0">
                          <a:effectLst/>
                          <a:latin typeface="New Century Schlbk"/>
                          <a:ea typeface="Times New Roman" panose="02020603050405020304" pitchFamily="18" charset="0"/>
                          <a:cs typeface="Times New Roman" panose="02020603050405020304" pitchFamily="18" charset="0"/>
                        </a:rPr>
                        <a:t>1</a:t>
                      </a:r>
                      <a:endParaRPr lang="en-IN" sz="1400" b="1" dirty="0">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3203609807"/>
                  </a:ext>
                </a:extLst>
              </a:tr>
            </a:tbl>
          </a:graphicData>
        </a:graphic>
      </p:graphicFrame>
      <p:sp>
        <p:nvSpPr>
          <p:cNvPr id="4" name="Date Placeholder 3">
            <a:extLst>
              <a:ext uri="{FF2B5EF4-FFF2-40B4-BE49-F238E27FC236}">
                <a16:creationId xmlns:a16="http://schemas.microsoft.com/office/drawing/2014/main" xmlns="" id="{7F05C02A-39CD-4B4F-B6A8-6878CB7B2107}"/>
              </a:ext>
            </a:extLst>
          </p:cNvPr>
          <p:cNvSpPr>
            <a:spLocks noGrp="1"/>
          </p:cNvSpPr>
          <p:nvPr>
            <p:ph type="dt" sz="half" idx="10"/>
          </p:nvPr>
        </p:nvSpPr>
        <p:spPr/>
        <p:txBody>
          <a:bodyPr/>
          <a:lstStyle/>
          <a:p>
            <a:fld id="{C7CCE7EE-6009-414B-9CCE-C8DAD1FB59B4}" type="datetime1">
              <a:rPr lang="en-US" smtClean="0"/>
              <a:t>18/11/2022</a:t>
            </a:fld>
            <a:endParaRPr lang="en-US" dirty="0"/>
          </a:p>
        </p:txBody>
      </p:sp>
      <p:sp>
        <p:nvSpPr>
          <p:cNvPr id="5" name="Footer Placeholder 4">
            <a:extLst>
              <a:ext uri="{FF2B5EF4-FFF2-40B4-BE49-F238E27FC236}">
                <a16:creationId xmlns:a16="http://schemas.microsoft.com/office/drawing/2014/main" xmlns="" id="{466F9029-5186-4497-87F2-F9AC26E04E2F}"/>
              </a:ext>
            </a:extLst>
          </p:cNvPr>
          <p:cNvSpPr>
            <a:spLocks noGrp="1"/>
          </p:cNvSpPr>
          <p:nvPr>
            <p:ph type="ftr" sz="quarter" idx="11"/>
          </p:nvPr>
        </p:nvSpPr>
        <p:spPr/>
        <p:txBody>
          <a:bodyPr/>
          <a:lstStyle/>
          <a:p>
            <a:r>
              <a:rPr lang="fr-FR"/>
              <a:t>Lecture 1: DE Course                                     MITWPU</a:t>
            </a:r>
            <a:endParaRPr lang="en-US" dirty="0"/>
          </a:p>
        </p:txBody>
      </p:sp>
      <p:sp>
        <p:nvSpPr>
          <p:cNvPr id="6" name="Slide Number Placeholder 5">
            <a:extLst>
              <a:ext uri="{FF2B5EF4-FFF2-40B4-BE49-F238E27FC236}">
                <a16:creationId xmlns:a16="http://schemas.microsoft.com/office/drawing/2014/main" xmlns="" id="{1A92872F-5070-4AA6-ABF2-6E08B0CA09AE}"/>
              </a:ext>
            </a:extLst>
          </p:cNvPr>
          <p:cNvSpPr>
            <a:spLocks noGrp="1"/>
          </p:cNvSpPr>
          <p:nvPr>
            <p:ph type="sldNum" sz="quarter" idx="12"/>
          </p:nvPr>
        </p:nvSpPr>
        <p:spPr/>
        <p:txBody>
          <a:bodyPr/>
          <a:lstStyle/>
          <a:p>
            <a:fld id="{D57F1E4F-1CFF-5643-939E-217C01CDF565}" type="slidenum">
              <a:rPr lang="en-US" smtClean="0"/>
              <a:pPr/>
              <a:t>26</a:t>
            </a:fld>
            <a:endParaRPr lang="en-US" dirty="0"/>
          </a:p>
        </p:txBody>
      </p:sp>
      <p:pic>
        <p:nvPicPr>
          <p:cNvPr id="9" name="Picture 8">
            <a:extLst>
              <a:ext uri="{FF2B5EF4-FFF2-40B4-BE49-F238E27FC236}">
                <a16:creationId xmlns:a16="http://schemas.microsoft.com/office/drawing/2014/main" xmlns="" id="{EEE3EED2-7804-460C-AE9E-C94A5417FDE3}"/>
              </a:ext>
            </a:extLst>
          </p:cNvPr>
          <p:cNvPicPr>
            <a:picLocks noChangeAspect="1"/>
          </p:cNvPicPr>
          <p:nvPr/>
        </p:nvPicPr>
        <p:blipFill>
          <a:blip r:embed="rId2"/>
          <a:stretch>
            <a:fillRect/>
          </a:stretch>
        </p:blipFill>
        <p:spPr>
          <a:xfrm>
            <a:off x="9559430" y="0"/>
            <a:ext cx="2552700" cy="1790700"/>
          </a:xfrm>
          <a:prstGeom prst="rect">
            <a:avLst/>
          </a:prstGeom>
        </p:spPr>
      </p:pic>
    </p:spTree>
    <p:extLst>
      <p:ext uri="{BB962C8B-B14F-4D97-AF65-F5344CB8AC3E}">
        <p14:creationId xmlns:p14="http://schemas.microsoft.com/office/powerpoint/2010/main" val="1073224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AA63AB8-28F7-40E6-9CB3-CEF501C621BC}"/>
              </a:ext>
            </a:extLst>
          </p:cNvPr>
          <p:cNvSpPr>
            <a:spLocks noGrp="1"/>
          </p:cNvSpPr>
          <p:nvPr>
            <p:ph type="title"/>
          </p:nvPr>
        </p:nvSpPr>
        <p:spPr>
          <a:xfrm>
            <a:off x="1569468" y="147337"/>
            <a:ext cx="8911687" cy="548949"/>
          </a:xfrm>
        </p:spPr>
        <p:txBody>
          <a:bodyPr>
            <a:normAutofit/>
          </a:bodyPr>
          <a:lstStyle/>
          <a:p>
            <a:r>
              <a:rPr lang="en-US" sz="2400" b="1" dirty="0">
                <a:solidFill>
                  <a:schemeClr val="tx1"/>
                </a:solidFill>
                <a:latin typeface="New Century Schlbk" charset="0"/>
                <a:ea typeface="+mn-ea"/>
                <a:cs typeface="Times New Roman" panose="02020603050405020304" pitchFamily="18" charset="0"/>
              </a:rPr>
              <a:t>Step 4: K Maps for Flipflops inputs </a:t>
            </a:r>
            <a:endParaRPr lang="en-IN" sz="2400" dirty="0"/>
          </a:p>
        </p:txBody>
      </p:sp>
      <p:pic>
        <p:nvPicPr>
          <p:cNvPr id="8" name="Content Placeholder 7">
            <a:extLst>
              <a:ext uri="{FF2B5EF4-FFF2-40B4-BE49-F238E27FC236}">
                <a16:creationId xmlns:a16="http://schemas.microsoft.com/office/drawing/2014/main" xmlns="" id="{12813BF5-3550-4F31-AC98-0DF86F536E39}"/>
              </a:ext>
            </a:extLst>
          </p:cNvPr>
          <p:cNvPicPr>
            <a:picLocks noGrp="1" noChangeAspect="1"/>
          </p:cNvPicPr>
          <p:nvPr>
            <p:ph idx="1"/>
          </p:nvPr>
        </p:nvPicPr>
        <p:blipFill>
          <a:blip r:embed="rId2"/>
          <a:stretch>
            <a:fillRect/>
          </a:stretch>
        </p:blipFill>
        <p:spPr>
          <a:xfrm>
            <a:off x="6098398" y="997729"/>
            <a:ext cx="6080020" cy="5132708"/>
          </a:xfrm>
        </p:spPr>
      </p:pic>
      <p:sp>
        <p:nvSpPr>
          <p:cNvPr id="4" name="Date Placeholder 3">
            <a:extLst>
              <a:ext uri="{FF2B5EF4-FFF2-40B4-BE49-F238E27FC236}">
                <a16:creationId xmlns:a16="http://schemas.microsoft.com/office/drawing/2014/main" xmlns="" id="{EE73213F-F846-490B-9640-904AA415EED6}"/>
              </a:ext>
            </a:extLst>
          </p:cNvPr>
          <p:cNvSpPr>
            <a:spLocks noGrp="1"/>
          </p:cNvSpPr>
          <p:nvPr>
            <p:ph type="dt" sz="half" idx="10"/>
          </p:nvPr>
        </p:nvSpPr>
        <p:spPr/>
        <p:txBody>
          <a:bodyPr/>
          <a:lstStyle/>
          <a:p>
            <a:fld id="{C7CCE7EE-6009-414B-9CCE-C8DAD1FB59B4}" type="datetime1">
              <a:rPr lang="en-US" smtClean="0"/>
              <a:t>18/11/2022</a:t>
            </a:fld>
            <a:endParaRPr lang="en-US" dirty="0"/>
          </a:p>
        </p:txBody>
      </p:sp>
      <p:sp>
        <p:nvSpPr>
          <p:cNvPr id="5" name="Footer Placeholder 4">
            <a:extLst>
              <a:ext uri="{FF2B5EF4-FFF2-40B4-BE49-F238E27FC236}">
                <a16:creationId xmlns:a16="http://schemas.microsoft.com/office/drawing/2014/main" xmlns="" id="{694F7C1C-1F2B-4DCE-A469-A29D9E8548FC}"/>
              </a:ext>
            </a:extLst>
          </p:cNvPr>
          <p:cNvSpPr>
            <a:spLocks noGrp="1"/>
          </p:cNvSpPr>
          <p:nvPr>
            <p:ph type="ftr" sz="quarter" idx="11"/>
          </p:nvPr>
        </p:nvSpPr>
        <p:spPr/>
        <p:txBody>
          <a:bodyPr/>
          <a:lstStyle/>
          <a:p>
            <a:r>
              <a:rPr lang="fr-FR"/>
              <a:t>Lecture 1: DE Course                                     MITWPU</a:t>
            </a:r>
            <a:endParaRPr lang="en-US" dirty="0"/>
          </a:p>
        </p:txBody>
      </p:sp>
      <p:sp>
        <p:nvSpPr>
          <p:cNvPr id="6" name="Slide Number Placeholder 5">
            <a:extLst>
              <a:ext uri="{FF2B5EF4-FFF2-40B4-BE49-F238E27FC236}">
                <a16:creationId xmlns:a16="http://schemas.microsoft.com/office/drawing/2014/main" xmlns="" id="{4C055476-7B20-42A3-97D8-642934B796D1}"/>
              </a:ext>
            </a:extLst>
          </p:cNvPr>
          <p:cNvSpPr>
            <a:spLocks noGrp="1"/>
          </p:cNvSpPr>
          <p:nvPr>
            <p:ph type="sldNum" sz="quarter" idx="12"/>
          </p:nvPr>
        </p:nvSpPr>
        <p:spPr/>
        <p:txBody>
          <a:bodyPr/>
          <a:lstStyle/>
          <a:p>
            <a:fld id="{D57F1E4F-1CFF-5643-939E-217C01CDF565}" type="slidenum">
              <a:rPr lang="en-US" smtClean="0"/>
              <a:pPr/>
              <a:t>27</a:t>
            </a:fld>
            <a:endParaRPr lang="en-US" dirty="0"/>
          </a:p>
        </p:txBody>
      </p:sp>
      <p:pic>
        <p:nvPicPr>
          <p:cNvPr id="10" name="Picture 9">
            <a:extLst>
              <a:ext uri="{FF2B5EF4-FFF2-40B4-BE49-F238E27FC236}">
                <a16:creationId xmlns:a16="http://schemas.microsoft.com/office/drawing/2014/main" xmlns="" id="{ABFEA168-B7F2-41CF-BD6C-D0557D93993E}"/>
              </a:ext>
            </a:extLst>
          </p:cNvPr>
          <p:cNvPicPr>
            <a:picLocks noChangeAspect="1"/>
          </p:cNvPicPr>
          <p:nvPr/>
        </p:nvPicPr>
        <p:blipFill>
          <a:blip r:embed="rId3"/>
          <a:stretch>
            <a:fillRect/>
          </a:stretch>
        </p:blipFill>
        <p:spPr>
          <a:xfrm>
            <a:off x="830510" y="1329475"/>
            <a:ext cx="5467686" cy="3754515"/>
          </a:xfrm>
          <a:prstGeom prst="rect">
            <a:avLst/>
          </a:prstGeom>
        </p:spPr>
      </p:pic>
    </p:spTree>
    <p:extLst>
      <p:ext uri="{BB962C8B-B14F-4D97-AF65-F5344CB8AC3E}">
        <p14:creationId xmlns:p14="http://schemas.microsoft.com/office/powerpoint/2010/main" val="394415360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1EC3402-C2AF-4E52-A0AA-A12E0360E1A5}"/>
              </a:ext>
            </a:extLst>
          </p:cNvPr>
          <p:cNvSpPr>
            <a:spLocks noGrp="1"/>
          </p:cNvSpPr>
          <p:nvPr>
            <p:ph type="title"/>
          </p:nvPr>
        </p:nvSpPr>
        <p:spPr>
          <a:xfrm>
            <a:off x="1795971" y="357067"/>
            <a:ext cx="8911687" cy="528797"/>
          </a:xfrm>
        </p:spPr>
        <p:txBody>
          <a:bodyPr>
            <a:noAutofit/>
          </a:bodyPr>
          <a:lstStyle/>
          <a:p>
            <a:r>
              <a:rPr lang="en-US" sz="2400" b="1" dirty="0"/>
              <a:t>Step 4: K Maps for Flipflops inputs </a:t>
            </a:r>
            <a:endParaRPr lang="en-IN" sz="2400" b="1" dirty="0"/>
          </a:p>
        </p:txBody>
      </p:sp>
      <p:sp>
        <p:nvSpPr>
          <p:cNvPr id="4" name="Date Placeholder 3">
            <a:extLst>
              <a:ext uri="{FF2B5EF4-FFF2-40B4-BE49-F238E27FC236}">
                <a16:creationId xmlns:a16="http://schemas.microsoft.com/office/drawing/2014/main" xmlns="" id="{B835ED88-7902-4A3A-A4DC-8272AF702BC6}"/>
              </a:ext>
            </a:extLst>
          </p:cNvPr>
          <p:cNvSpPr>
            <a:spLocks noGrp="1"/>
          </p:cNvSpPr>
          <p:nvPr>
            <p:ph type="dt" sz="half" idx="10"/>
          </p:nvPr>
        </p:nvSpPr>
        <p:spPr/>
        <p:txBody>
          <a:bodyPr/>
          <a:lstStyle/>
          <a:p>
            <a:fld id="{C7CCE7EE-6009-414B-9CCE-C8DAD1FB59B4}" type="datetime1">
              <a:rPr lang="en-US" smtClean="0"/>
              <a:t>18/11/2022</a:t>
            </a:fld>
            <a:endParaRPr lang="en-US" dirty="0"/>
          </a:p>
        </p:txBody>
      </p:sp>
      <p:sp>
        <p:nvSpPr>
          <p:cNvPr id="5" name="Footer Placeholder 4">
            <a:extLst>
              <a:ext uri="{FF2B5EF4-FFF2-40B4-BE49-F238E27FC236}">
                <a16:creationId xmlns:a16="http://schemas.microsoft.com/office/drawing/2014/main" xmlns="" id="{08E13C06-07FC-4826-84F2-BF3F4843E30B}"/>
              </a:ext>
            </a:extLst>
          </p:cNvPr>
          <p:cNvSpPr>
            <a:spLocks noGrp="1"/>
          </p:cNvSpPr>
          <p:nvPr>
            <p:ph type="ftr" sz="quarter" idx="11"/>
          </p:nvPr>
        </p:nvSpPr>
        <p:spPr/>
        <p:txBody>
          <a:bodyPr/>
          <a:lstStyle/>
          <a:p>
            <a:r>
              <a:rPr lang="fr-FR"/>
              <a:t>Lecture 1: DE Course                                     MITWPU</a:t>
            </a:r>
            <a:endParaRPr lang="en-US" dirty="0"/>
          </a:p>
        </p:txBody>
      </p:sp>
      <p:sp>
        <p:nvSpPr>
          <p:cNvPr id="6" name="Slide Number Placeholder 5">
            <a:extLst>
              <a:ext uri="{FF2B5EF4-FFF2-40B4-BE49-F238E27FC236}">
                <a16:creationId xmlns:a16="http://schemas.microsoft.com/office/drawing/2014/main" xmlns="" id="{CD98CC15-1482-4E4E-B6F1-6A0A123ED447}"/>
              </a:ext>
            </a:extLst>
          </p:cNvPr>
          <p:cNvSpPr>
            <a:spLocks noGrp="1"/>
          </p:cNvSpPr>
          <p:nvPr>
            <p:ph type="sldNum" sz="quarter" idx="12"/>
          </p:nvPr>
        </p:nvSpPr>
        <p:spPr/>
        <p:txBody>
          <a:bodyPr/>
          <a:lstStyle/>
          <a:p>
            <a:fld id="{D57F1E4F-1CFF-5643-939E-217C01CDF565}" type="slidenum">
              <a:rPr lang="en-US" smtClean="0"/>
              <a:pPr/>
              <a:t>28</a:t>
            </a:fld>
            <a:endParaRPr lang="en-US" dirty="0"/>
          </a:p>
        </p:txBody>
      </p:sp>
      <p:pic>
        <p:nvPicPr>
          <p:cNvPr id="9" name="Content Placeholder 8">
            <a:extLst>
              <a:ext uri="{FF2B5EF4-FFF2-40B4-BE49-F238E27FC236}">
                <a16:creationId xmlns:a16="http://schemas.microsoft.com/office/drawing/2014/main" xmlns="" id="{02C14013-E4CE-42B4-A0C9-110B14ED65CB}"/>
              </a:ext>
            </a:extLst>
          </p:cNvPr>
          <p:cNvPicPr>
            <a:picLocks noGrp="1"/>
          </p:cNvPicPr>
          <p:nvPr>
            <p:ph idx="1"/>
          </p:nvPr>
        </p:nvPicPr>
        <p:blipFill>
          <a:blip r:embed="rId2"/>
          <a:srcRect/>
          <a:stretch>
            <a:fillRect/>
          </a:stretch>
        </p:blipFill>
        <p:spPr bwMode="auto">
          <a:xfrm>
            <a:off x="1870554" y="1152907"/>
            <a:ext cx="7877262" cy="5609780"/>
          </a:xfrm>
          <a:prstGeom prst="rect">
            <a:avLst/>
          </a:prstGeom>
          <a:noFill/>
          <a:ln w="9525">
            <a:noFill/>
            <a:miter lim="800000"/>
            <a:headEnd/>
            <a:tailEnd/>
          </a:ln>
        </p:spPr>
      </p:pic>
    </p:spTree>
    <p:extLst>
      <p:ext uri="{BB962C8B-B14F-4D97-AF65-F5344CB8AC3E}">
        <p14:creationId xmlns:p14="http://schemas.microsoft.com/office/powerpoint/2010/main" val="286336246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175F03F-F2FC-47A2-9865-075916DDB059}"/>
              </a:ext>
            </a:extLst>
          </p:cNvPr>
          <p:cNvSpPr>
            <a:spLocks noGrp="1"/>
          </p:cNvSpPr>
          <p:nvPr>
            <p:ph type="title"/>
          </p:nvPr>
        </p:nvSpPr>
        <p:spPr>
          <a:xfrm>
            <a:off x="2248977" y="357067"/>
            <a:ext cx="8911687" cy="528797"/>
          </a:xfrm>
        </p:spPr>
        <p:txBody>
          <a:bodyPr>
            <a:normAutofit/>
          </a:bodyPr>
          <a:lstStyle/>
          <a:p>
            <a:r>
              <a:rPr lang="en-IN" sz="2400" b="1" dirty="0"/>
              <a:t>Step 5: </a:t>
            </a:r>
            <a:r>
              <a:rPr lang="en-US" sz="2400" b="1" dirty="0">
                <a:effectLst/>
                <a:ea typeface="Times New Roman" panose="02020603050405020304" pitchFamily="18" charset="0"/>
                <a:cs typeface="Times New Roman" panose="02020603050405020304" pitchFamily="18" charset="0"/>
              </a:rPr>
              <a:t>logic diagram </a:t>
            </a:r>
            <a:endParaRPr lang="en-IN" sz="2400" b="1" dirty="0"/>
          </a:p>
        </p:txBody>
      </p:sp>
      <p:pic>
        <p:nvPicPr>
          <p:cNvPr id="8" name="Content Placeholder 7">
            <a:extLst>
              <a:ext uri="{FF2B5EF4-FFF2-40B4-BE49-F238E27FC236}">
                <a16:creationId xmlns:a16="http://schemas.microsoft.com/office/drawing/2014/main" xmlns="" id="{5FD53B7B-61C3-4EDC-8E55-C65935EA8CB4}"/>
              </a:ext>
            </a:extLst>
          </p:cNvPr>
          <p:cNvPicPr>
            <a:picLocks noGrp="1" noChangeAspect="1"/>
          </p:cNvPicPr>
          <p:nvPr>
            <p:ph idx="1"/>
          </p:nvPr>
        </p:nvPicPr>
        <p:blipFill>
          <a:blip r:embed="rId2"/>
          <a:stretch>
            <a:fillRect/>
          </a:stretch>
        </p:blipFill>
        <p:spPr>
          <a:xfrm>
            <a:off x="1548989" y="976636"/>
            <a:ext cx="10030735" cy="3628139"/>
          </a:xfrm>
        </p:spPr>
      </p:pic>
      <p:sp>
        <p:nvSpPr>
          <p:cNvPr id="4" name="Date Placeholder 3">
            <a:extLst>
              <a:ext uri="{FF2B5EF4-FFF2-40B4-BE49-F238E27FC236}">
                <a16:creationId xmlns:a16="http://schemas.microsoft.com/office/drawing/2014/main" xmlns="" id="{E8E02399-4D58-4B8C-BB80-02E6B4D9E312}"/>
              </a:ext>
            </a:extLst>
          </p:cNvPr>
          <p:cNvSpPr>
            <a:spLocks noGrp="1"/>
          </p:cNvSpPr>
          <p:nvPr>
            <p:ph type="dt" sz="half" idx="10"/>
          </p:nvPr>
        </p:nvSpPr>
        <p:spPr/>
        <p:txBody>
          <a:bodyPr/>
          <a:lstStyle/>
          <a:p>
            <a:fld id="{C7CCE7EE-6009-414B-9CCE-C8DAD1FB59B4}" type="datetime1">
              <a:rPr lang="en-US" smtClean="0"/>
              <a:t>18/11/2022</a:t>
            </a:fld>
            <a:endParaRPr lang="en-US" dirty="0"/>
          </a:p>
        </p:txBody>
      </p:sp>
      <p:sp>
        <p:nvSpPr>
          <p:cNvPr id="5" name="Footer Placeholder 4">
            <a:extLst>
              <a:ext uri="{FF2B5EF4-FFF2-40B4-BE49-F238E27FC236}">
                <a16:creationId xmlns:a16="http://schemas.microsoft.com/office/drawing/2014/main" xmlns="" id="{3E041FB3-99DE-407D-9CEE-ACAC6ED3B669}"/>
              </a:ext>
            </a:extLst>
          </p:cNvPr>
          <p:cNvSpPr>
            <a:spLocks noGrp="1"/>
          </p:cNvSpPr>
          <p:nvPr>
            <p:ph type="ftr" sz="quarter" idx="11"/>
          </p:nvPr>
        </p:nvSpPr>
        <p:spPr/>
        <p:txBody>
          <a:bodyPr/>
          <a:lstStyle/>
          <a:p>
            <a:r>
              <a:rPr lang="fr-FR"/>
              <a:t>Lecture 1: DE Course                                     MITWPU</a:t>
            </a:r>
            <a:endParaRPr lang="en-US" dirty="0"/>
          </a:p>
        </p:txBody>
      </p:sp>
      <p:sp>
        <p:nvSpPr>
          <p:cNvPr id="6" name="Slide Number Placeholder 5">
            <a:extLst>
              <a:ext uri="{FF2B5EF4-FFF2-40B4-BE49-F238E27FC236}">
                <a16:creationId xmlns:a16="http://schemas.microsoft.com/office/drawing/2014/main" xmlns="" id="{EDA5DB53-D324-4CAF-9F42-A01CFC656C57}"/>
              </a:ext>
            </a:extLst>
          </p:cNvPr>
          <p:cNvSpPr>
            <a:spLocks noGrp="1"/>
          </p:cNvSpPr>
          <p:nvPr>
            <p:ph type="sldNum" sz="quarter" idx="12"/>
          </p:nvPr>
        </p:nvSpPr>
        <p:spPr/>
        <p:txBody>
          <a:bodyPr/>
          <a:lstStyle/>
          <a:p>
            <a:fld id="{D57F1E4F-1CFF-5643-939E-217C01CDF565}" type="slidenum">
              <a:rPr lang="en-US" smtClean="0"/>
              <a:pPr/>
              <a:t>29</a:t>
            </a:fld>
            <a:endParaRPr lang="en-US" dirty="0"/>
          </a:p>
        </p:txBody>
      </p:sp>
      <p:pic>
        <p:nvPicPr>
          <p:cNvPr id="10" name="Picture 9">
            <a:extLst>
              <a:ext uri="{FF2B5EF4-FFF2-40B4-BE49-F238E27FC236}">
                <a16:creationId xmlns:a16="http://schemas.microsoft.com/office/drawing/2014/main" xmlns="" id="{8A446364-0E13-4928-B52E-25844F24B4DA}"/>
              </a:ext>
            </a:extLst>
          </p:cNvPr>
          <p:cNvPicPr>
            <a:picLocks noChangeAspect="1"/>
          </p:cNvPicPr>
          <p:nvPr/>
        </p:nvPicPr>
        <p:blipFill>
          <a:blip r:embed="rId3"/>
          <a:stretch>
            <a:fillRect/>
          </a:stretch>
        </p:blipFill>
        <p:spPr>
          <a:xfrm>
            <a:off x="1868855" y="4886554"/>
            <a:ext cx="991791" cy="535253"/>
          </a:xfrm>
          <a:prstGeom prst="rect">
            <a:avLst/>
          </a:prstGeom>
        </p:spPr>
      </p:pic>
      <p:pic>
        <p:nvPicPr>
          <p:cNvPr id="11" name="Picture 10">
            <a:extLst>
              <a:ext uri="{FF2B5EF4-FFF2-40B4-BE49-F238E27FC236}">
                <a16:creationId xmlns:a16="http://schemas.microsoft.com/office/drawing/2014/main" xmlns="" id="{4245037D-D485-4A14-87DD-B63B844C7579}"/>
              </a:ext>
            </a:extLst>
          </p:cNvPr>
          <p:cNvPicPr>
            <a:picLocks noChangeAspect="1"/>
          </p:cNvPicPr>
          <p:nvPr/>
        </p:nvPicPr>
        <p:blipFill>
          <a:blip r:embed="rId4"/>
          <a:stretch>
            <a:fillRect/>
          </a:stretch>
        </p:blipFill>
        <p:spPr>
          <a:xfrm>
            <a:off x="3348335" y="4953651"/>
            <a:ext cx="896646" cy="468156"/>
          </a:xfrm>
          <a:prstGeom prst="rect">
            <a:avLst/>
          </a:prstGeom>
        </p:spPr>
      </p:pic>
      <p:pic>
        <p:nvPicPr>
          <p:cNvPr id="12" name="Picture 11">
            <a:extLst>
              <a:ext uri="{FF2B5EF4-FFF2-40B4-BE49-F238E27FC236}">
                <a16:creationId xmlns:a16="http://schemas.microsoft.com/office/drawing/2014/main" xmlns="" id="{088676C7-D6B4-4086-AC62-40B14BCEF1A9}"/>
              </a:ext>
            </a:extLst>
          </p:cNvPr>
          <p:cNvPicPr>
            <a:picLocks noChangeAspect="1"/>
          </p:cNvPicPr>
          <p:nvPr/>
        </p:nvPicPr>
        <p:blipFill>
          <a:blip r:embed="rId5"/>
          <a:stretch>
            <a:fillRect/>
          </a:stretch>
        </p:blipFill>
        <p:spPr>
          <a:xfrm>
            <a:off x="4610071" y="4967777"/>
            <a:ext cx="1424143" cy="429610"/>
          </a:xfrm>
          <a:prstGeom prst="rect">
            <a:avLst/>
          </a:prstGeom>
        </p:spPr>
      </p:pic>
      <p:pic>
        <p:nvPicPr>
          <p:cNvPr id="13" name="Picture 12">
            <a:extLst>
              <a:ext uri="{FF2B5EF4-FFF2-40B4-BE49-F238E27FC236}">
                <a16:creationId xmlns:a16="http://schemas.microsoft.com/office/drawing/2014/main" xmlns="" id="{A8E06457-B657-43FA-8B6D-731C81AA8971}"/>
              </a:ext>
            </a:extLst>
          </p:cNvPr>
          <p:cNvPicPr>
            <a:picLocks noChangeAspect="1"/>
          </p:cNvPicPr>
          <p:nvPr/>
        </p:nvPicPr>
        <p:blipFill>
          <a:blip r:embed="rId6"/>
          <a:stretch>
            <a:fillRect/>
          </a:stretch>
        </p:blipFill>
        <p:spPr>
          <a:xfrm>
            <a:off x="6034214" y="4873937"/>
            <a:ext cx="2339427" cy="759236"/>
          </a:xfrm>
          <a:prstGeom prst="rect">
            <a:avLst/>
          </a:prstGeom>
        </p:spPr>
      </p:pic>
      <p:pic>
        <p:nvPicPr>
          <p:cNvPr id="14" name="Picture 13">
            <a:extLst>
              <a:ext uri="{FF2B5EF4-FFF2-40B4-BE49-F238E27FC236}">
                <a16:creationId xmlns:a16="http://schemas.microsoft.com/office/drawing/2014/main" xmlns="" id="{239AA878-D56D-4E7C-9153-9A9DA39B47D4}"/>
              </a:ext>
            </a:extLst>
          </p:cNvPr>
          <p:cNvPicPr>
            <a:picLocks noChangeAspect="1"/>
          </p:cNvPicPr>
          <p:nvPr/>
        </p:nvPicPr>
        <p:blipFill>
          <a:blip r:embed="rId7"/>
          <a:stretch>
            <a:fillRect/>
          </a:stretch>
        </p:blipFill>
        <p:spPr>
          <a:xfrm>
            <a:off x="8373641" y="4858653"/>
            <a:ext cx="1668511" cy="594124"/>
          </a:xfrm>
          <a:prstGeom prst="rect">
            <a:avLst/>
          </a:prstGeom>
        </p:spPr>
      </p:pic>
      <p:pic>
        <p:nvPicPr>
          <p:cNvPr id="15" name="Picture 14">
            <a:extLst>
              <a:ext uri="{FF2B5EF4-FFF2-40B4-BE49-F238E27FC236}">
                <a16:creationId xmlns:a16="http://schemas.microsoft.com/office/drawing/2014/main" xmlns="" id="{43A45C9A-FD38-423E-9997-48E4B50C7594}"/>
              </a:ext>
            </a:extLst>
          </p:cNvPr>
          <p:cNvPicPr>
            <a:picLocks noChangeAspect="1"/>
          </p:cNvPicPr>
          <p:nvPr/>
        </p:nvPicPr>
        <p:blipFill>
          <a:blip r:embed="rId8"/>
          <a:stretch>
            <a:fillRect/>
          </a:stretch>
        </p:blipFill>
        <p:spPr>
          <a:xfrm>
            <a:off x="1868855" y="5601004"/>
            <a:ext cx="1180431" cy="446072"/>
          </a:xfrm>
          <a:prstGeom prst="rect">
            <a:avLst/>
          </a:prstGeom>
        </p:spPr>
      </p:pic>
      <p:pic>
        <p:nvPicPr>
          <p:cNvPr id="16" name="Picture 15">
            <a:extLst>
              <a:ext uri="{FF2B5EF4-FFF2-40B4-BE49-F238E27FC236}">
                <a16:creationId xmlns:a16="http://schemas.microsoft.com/office/drawing/2014/main" xmlns="" id="{0829CA3C-DAEB-4F70-AA27-C0165DDAE710}"/>
              </a:ext>
            </a:extLst>
          </p:cNvPr>
          <p:cNvPicPr>
            <a:picLocks noChangeAspect="1"/>
          </p:cNvPicPr>
          <p:nvPr/>
        </p:nvPicPr>
        <p:blipFill>
          <a:blip r:embed="rId9"/>
          <a:stretch>
            <a:fillRect/>
          </a:stretch>
        </p:blipFill>
        <p:spPr>
          <a:xfrm>
            <a:off x="3705747" y="5594979"/>
            <a:ext cx="659956" cy="398627"/>
          </a:xfrm>
          <a:prstGeom prst="rect">
            <a:avLst/>
          </a:prstGeom>
        </p:spPr>
      </p:pic>
    </p:spTree>
    <p:extLst>
      <p:ext uri="{BB962C8B-B14F-4D97-AF65-F5344CB8AC3E}">
        <p14:creationId xmlns:p14="http://schemas.microsoft.com/office/powerpoint/2010/main" val="36106044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 Diagram</a:t>
            </a:r>
            <a:endParaRPr lang="en-US" dirty="0"/>
          </a:p>
        </p:txBody>
      </p:sp>
      <p:sp>
        <p:nvSpPr>
          <p:cNvPr id="3" name="Content Placeholder 2"/>
          <p:cNvSpPr>
            <a:spLocks noGrp="1"/>
          </p:cNvSpPr>
          <p:nvPr>
            <p:ph idx="1"/>
          </p:nvPr>
        </p:nvSpPr>
        <p:spPr/>
        <p:txBody>
          <a:bodyPr/>
          <a:lstStyle/>
          <a:p>
            <a:r>
              <a:rPr lang="en-US" dirty="0"/>
              <a:t>A state diagram or a state transition diagram is a graphical representation </a:t>
            </a:r>
            <a:r>
              <a:rPr lang="en-US" dirty="0" smtClean="0"/>
              <a:t>among present state, the input, the next state and the output of the finite state sequential machine.</a:t>
            </a:r>
          </a:p>
          <a:p>
            <a:r>
              <a:rPr lang="en-US" dirty="0" smtClean="0"/>
              <a:t>The </a:t>
            </a:r>
            <a:r>
              <a:rPr lang="en-US" dirty="0"/>
              <a:t>states are labelled inside the circles &amp; each circle corresponds to one state. Transitions between these states are represented with directed lines</a:t>
            </a:r>
            <a:r>
              <a:rPr lang="en-US" dirty="0" smtClean="0"/>
              <a:t>. </a:t>
            </a:r>
            <a:r>
              <a:rPr lang="en-US" dirty="0"/>
              <a:t>Here, 0 / 0, 1 / 0 &amp; 1 / 1 denotes </a:t>
            </a:r>
            <a:r>
              <a:rPr lang="en-US" b="1" dirty="0"/>
              <a:t>input / output</a:t>
            </a:r>
            <a:r>
              <a:rPr lang="en-US" dirty="0" smtClean="0"/>
              <a:t>. - </a:t>
            </a:r>
            <a:r>
              <a:rPr lang="en-US" b="1" dirty="0">
                <a:solidFill>
                  <a:srgbClr val="000000"/>
                </a:solidFill>
                <a:latin typeface="Arial" panose="020B0604020202020204" pitchFamily="34" charset="0"/>
              </a:rPr>
              <a:t>state diagram</a:t>
            </a:r>
            <a:r>
              <a:rPr lang="en-US" dirty="0">
                <a:solidFill>
                  <a:srgbClr val="000000"/>
                </a:solidFill>
                <a:latin typeface="Arial" panose="020B0604020202020204" pitchFamily="34" charset="0"/>
              </a:rPr>
              <a:t> of Mealy state machine </a:t>
            </a:r>
            <a:endParaRPr lang="en-US" dirty="0"/>
          </a:p>
        </p:txBody>
      </p:sp>
      <p:sp>
        <p:nvSpPr>
          <p:cNvPr id="4" name="Date Placeholder 3"/>
          <p:cNvSpPr>
            <a:spLocks noGrp="1"/>
          </p:cNvSpPr>
          <p:nvPr>
            <p:ph type="dt" sz="half" idx="10"/>
          </p:nvPr>
        </p:nvSpPr>
        <p:spPr/>
        <p:txBody>
          <a:bodyPr/>
          <a:lstStyle/>
          <a:p>
            <a:fld id="{C7CCE7EE-6009-414B-9CCE-C8DAD1FB59B4}" type="datetime1">
              <a:rPr lang="en-US" smtClean="0"/>
              <a:t>18/11/2022</a:t>
            </a:fld>
            <a:endParaRPr lang="en-US" dirty="0"/>
          </a:p>
        </p:txBody>
      </p:sp>
      <p:sp>
        <p:nvSpPr>
          <p:cNvPr id="5" name="Footer Placeholder 4"/>
          <p:cNvSpPr>
            <a:spLocks noGrp="1"/>
          </p:cNvSpPr>
          <p:nvPr>
            <p:ph type="ftr" sz="quarter" idx="11"/>
          </p:nvPr>
        </p:nvSpPr>
        <p:spPr/>
        <p:txBody>
          <a:bodyPr/>
          <a:lstStyle/>
          <a:p>
            <a:r>
              <a:rPr lang="fr-FR" smtClean="0"/>
              <a:t>Lecture 1: DE Course                                     MITWPU</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71957844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B5BE81E-14E9-43E8-BBF5-066A8396578D}"/>
              </a:ext>
            </a:extLst>
          </p:cNvPr>
          <p:cNvSpPr>
            <a:spLocks noGrp="1"/>
          </p:cNvSpPr>
          <p:nvPr>
            <p:ph type="title"/>
          </p:nvPr>
        </p:nvSpPr>
        <p:spPr>
          <a:xfrm>
            <a:off x="1552327" y="-144877"/>
            <a:ext cx="10519068" cy="568304"/>
          </a:xfrm>
        </p:spPr>
        <p:txBody>
          <a:bodyPr>
            <a:normAutofit fontScale="90000"/>
          </a:bodyPr>
          <a:lstStyle/>
          <a:p>
            <a:pPr>
              <a:lnSpc>
                <a:spcPct val="150000"/>
              </a:lnSpc>
            </a:pPr>
            <a:r>
              <a:rPr lang="en-US" sz="3600" dirty="0">
                <a:effectLst/>
                <a:latin typeface="New Century Schlbk"/>
                <a:ea typeface="Times New Roman" panose="02020603050405020304" pitchFamily="18" charset="0"/>
                <a:cs typeface="Times New Roman" panose="02020603050405020304" pitchFamily="18" charset="0"/>
              </a:rPr>
              <a:t>Design the circuit to generate the sequence 0</a:t>
            </a:r>
            <a:r>
              <a:rPr lang="en-US" sz="3600" dirty="0">
                <a:effectLst/>
                <a:latin typeface="New Century Schlbk"/>
                <a:ea typeface="Times New Roman" panose="02020603050405020304" pitchFamily="18" charset="0"/>
                <a:cs typeface="Times New Roman" panose="02020603050405020304" pitchFamily="18" charset="0"/>
                <a:sym typeface="Symbol" panose="05050102010706020507" pitchFamily="18" charset="2"/>
              </a:rPr>
              <a:t></a:t>
            </a:r>
            <a:r>
              <a:rPr lang="en-US" sz="3600" dirty="0">
                <a:effectLst/>
                <a:latin typeface="New Century Schlbk"/>
                <a:ea typeface="Times New Roman" panose="02020603050405020304" pitchFamily="18" charset="0"/>
                <a:cs typeface="Times New Roman" panose="02020603050405020304" pitchFamily="18" charset="0"/>
              </a:rPr>
              <a:t>2</a:t>
            </a:r>
            <a:r>
              <a:rPr lang="en-US" sz="3600" dirty="0">
                <a:effectLst/>
                <a:latin typeface="New Century Schlbk"/>
                <a:ea typeface="Times New Roman" panose="02020603050405020304" pitchFamily="18" charset="0"/>
                <a:cs typeface="Times New Roman" panose="02020603050405020304" pitchFamily="18" charset="0"/>
                <a:sym typeface="Symbol" panose="05050102010706020507" pitchFamily="18" charset="2"/>
              </a:rPr>
              <a:t></a:t>
            </a:r>
            <a:r>
              <a:rPr lang="en-US" sz="3600" dirty="0">
                <a:effectLst/>
                <a:latin typeface="New Century Schlbk"/>
                <a:ea typeface="Times New Roman" panose="02020603050405020304" pitchFamily="18" charset="0"/>
                <a:cs typeface="Times New Roman" panose="02020603050405020304" pitchFamily="18" charset="0"/>
              </a:rPr>
              <a:t>5</a:t>
            </a:r>
            <a:r>
              <a:rPr lang="en-US" sz="3600" dirty="0">
                <a:effectLst/>
                <a:latin typeface="New Century Schlbk"/>
                <a:ea typeface="Times New Roman" panose="02020603050405020304" pitchFamily="18" charset="0"/>
                <a:cs typeface="Times New Roman" panose="02020603050405020304" pitchFamily="18" charset="0"/>
                <a:sym typeface="Symbol" panose="05050102010706020507" pitchFamily="18" charset="2"/>
              </a:rPr>
              <a:t></a:t>
            </a:r>
            <a:r>
              <a:rPr lang="en-US" sz="3600" dirty="0">
                <a:effectLst/>
                <a:latin typeface="New Century Schlbk"/>
                <a:ea typeface="Times New Roman" panose="02020603050405020304" pitchFamily="18" charset="0"/>
                <a:cs typeface="Times New Roman" panose="02020603050405020304" pitchFamily="18" charset="0"/>
              </a:rPr>
              <a:t>4</a:t>
            </a:r>
            <a:r>
              <a:rPr lang="en-US" sz="3600" dirty="0">
                <a:effectLst/>
                <a:latin typeface="New Century Schlbk"/>
                <a:ea typeface="Times New Roman" panose="02020603050405020304" pitchFamily="18" charset="0"/>
                <a:cs typeface="Times New Roman" panose="02020603050405020304" pitchFamily="18" charset="0"/>
                <a:sym typeface="Symbol" panose="05050102010706020507" pitchFamily="18" charset="2"/>
              </a:rPr>
              <a:t></a:t>
            </a:r>
            <a:r>
              <a:rPr lang="en-US" sz="3600" dirty="0">
                <a:effectLst/>
                <a:latin typeface="New Century Schlbk"/>
                <a:ea typeface="Times New Roman" panose="02020603050405020304" pitchFamily="18" charset="0"/>
                <a:cs typeface="Times New Roman" panose="02020603050405020304" pitchFamily="18" charset="0"/>
              </a:rPr>
              <a:t>7</a:t>
            </a:r>
            <a:r>
              <a:rPr lang="en-IN" sz="3600" dirty="0">
                <a:effectLst/>
                <a:latin typeface="New Century Schlbk"/>
                <a:ea typeface="Times New Roman" panose="02020603050405020304" pitchFamily="18" charset="0"/>
                <a:cs typeface="Times New Roman" panose="02020603050405020304" pitchFamily="18" charset="0"/>
              </a:rPr>
              <a:t/>
            </a:r>
            <a:br>
              <a:rPr lang="en-IN" sz="3600" dirty="0">
                <a:effectLst/>
                <a:latin typeface="New Century Schlbk"/>
                <a:ea typeface="Times New Roman" panose="02020603050405020304" pitchFamily="18" charset="0"/>
                <a:cs typeface="Times New Roman" panose="02020603050405020304" pitchFamily="18" charset="0"/>
              </a:rPr>
            </a:br>
            <a:r>
              <a:rPr lang="en-IN" sz="2700" b="1" dirty="0">
                <a:effectLst/>
                <a:latin typeface="New Century Schlbk"/>
                <a:ea typeface="Times New Roman" panose="02020603050405020304" pitchFamily="18" charset="0"/>
                <a:cs typeface="Times New Roman" panose="02020603050405020304" pitchFamily="18" charset="0"/>
              </a:rPr>
              <a:t>Step 1:</a:t>
            </a:r>
            <a:r>
              <a:rPr lang="en-US" sz="2700" b="1" dirty="0">
                <a:effectLst/>
                <a:latin typeface="New Century Schlbk"/>
                <a:ea typeface="Times New Roman" panose="02020603050405020304" pitchFamily="18" charset="0"/>
                <a:cs typeface="Times New Roman" panose="02020603050405020304" pitchFamily="18" charset="0"/>
              </a:rPr>
              <a:t> State diagram </a:t>
            </a:r>
            <a:endParaRPr lang="en-IN" b="1" dirty="0"/>
          </a:p>
        </p:txBody>
      </p:sp>
      <p:pic>
        <p:nvPicPr>
          <p:cNvPr id="8" name="Content Placeholder 7">
            <a:extLst>
              <a:ext uri="{FF2B5EF4-FFF2-40B4-BE49-F238E27FC236}">
                <a16:creationId xmlns:a16="http://schemas.microsoft.com/office/drawing/2014/main" xmlns="" id="{8BDF4913-E83E-4C81-8F9A-2259214E8A90}"/>
              </a:ext>
            </a:extLst>
          </p:cNvPr>
          <p:cNvPicPr>
            <a:picLocks noGrp="1" noChangeAspect="1"/>
          </p:cNvPicPr>
          <p:nvPr>
            <p:ph idx="1"/>
          </p:nvPr>
        </p:nvPicPr>
        <p:blipFill>
          <a:blip r:embed="rId2"/>
          <a:stretch>
            <a:fillRect/>
          </a:stretch>
        </p:blipFill>
        <p:spPr>
          <a:xfrm>
            <a:off x="1277868" y="1215459"/>
            <a:ext cx="4166638" cy="2496229"/>
          </a:xfrm>
        </p:spPr>
      </p:pic>
      <p:sp>
        <p:nvSpPr>
          <p:cNvPr id="4" name="Date Placeholder 3">
            <a:extLst>
              <a:ext uri="{FF2B5EF4-FFF2-40B4-BE49-F238E27FC236}">
                <a16:creationId xmlns:a16="http://schemas.microsoft.com/office/drawing/2014/main" xmlns="" id="{1229BFED-5033-441B-AB85-CB1756DDAE00}"/>
              </a:ext>
            </a:extLst>
          </p:cNvPr>
          <p:cNvSpPr>
            <a:spLocks noGrp="1"/>
          </p:cNvSpPr>
          <p:nvPr>
            <p:ph type="dt" sz="half" idx="10"/>
          </p:nvPr>
        </p:nvSpPr>
        <p:spPr/>
        <p:txBody>
          <a:bodyPr/>
          <a:lstStyle/>
          <a:p>
            <a:fld id="{C7CCE7EE-6009-414B-9CCE-C8DAD1FB59B4}" type="datetime1">
              <a:rPr lang="en-US" smtClean="0"/>
              <a:t>18/11/2022</a:t>
            </a:fld>
            <a:endParaRPr lang="en-US" dirty="0"/>
          </a:p>
        </p:txBody>
      </p:sp>
      <p:sp>
        <p:nvSpPr>
          <p:cNvPr id="5" name="Footer Placeholder 4">
            <a:extLst>
              <a:ext uri="{FF2B5EF4-FFF2-40B4-BE49-F238E27FC236}">
                <a16:creationId xmlns:a16="http://schemas.microsoft.com/office/drawing/2014/main" xmlns="" id="{E4765A93-FF9F-42B4-9519-0395BD776A4A}"/>
              </a:ext>
            </a:extLst>
          </p:cNvPr>
          <p:cNvSpPr>
            <a:spLocks noGrp="1"/>
          </p:cNvSpPr>
          <p:nvPr>
            <p:ph type="ftr" sz="quarter" idx="11"/>
          </p:nvPr>
        </p:nvSpPr>
        <p:spPr>
          <a:xfrm>
            <a:off x="2547267" y="6476981"/>
            <a:ext cx="7619999" cy="365125"/>
          </a:xfrm>
        </p:spPr>
        <p:txBody>
          <a:bodyPr/>
          <a:lstStyle/>
          <a:p>
            <a:r>
              <a:rPr lang="fr-FR"/>
              <a:t>Lecture 1: DE Course                                     MITWPU</a:t>
            </a:r>
            <a:endParaRPr lang="en-US" dirty="0"/>
          </a:p>
        </p:txBody>
      </p:sp>
      <p:sp>
        <p:nvSpPr>
          <p:cNvPr id="6" name="Slide Number Placeholder 5">
            <a:extLst>
              <a:ext uri="{FF2B5EF4-FFF2-40B4-BE49-F238E27FC236}">
                <a16:creationId xmlns:a16="http://schemas.microsoft.com/office/drawing/2014/main" xmlns="" id="{1630FA08-05E9-4331-A0E6-189A4F7E511C}"/>
              </a:ext>
            </a:extLst>
          </p:cNvPr>
          <p:cNvSpPr>
            <a:spLocks noGrp="1"/>
          </p:cNvSpPr>
          <p:nvPr>
            <p:ph type="sldNum" sz="quarter" idx="12"/>
          </p:nvPr>
        </p:nvSpPr>
        <p:spPr/>
        <p:txBody>
          <a:bodyPr/>
          <a:lstStyle/>
          <a:p>
            <a:fld id="{D57F1E4F-1CFF-5643-939E-217C01CDF565}" type="slidenum">
              <a:rPr lang="en-US" smtClean="0"/>
              <a:pPr/>
              <a:t>30</a:t>
            </a:fld>
            <a:endParaRPr lang="en-US" dirty="0"/>
          </a:p>
        </p:txBody>
      </p:sp>
      <p:sp>
        <p:nvSpPr>
          <p:cNvPr id="10" name="TextBox 9">
            <a:extLst>
              <a:ext uri="{FF2B5EF4-FFF2-40B4-BE49-F238E27FC236}">
                <a16:creationId xmlns:a16="http://schemas.microsoft.com/office/drawing/2014/main" xmlns="" id="{3E995F09-730F-495C-943A-20862731C3F1}"/>
              </a:ext>
            </a:extLst>
          </p:cNvPr>
          <p:cNvSpPr txBox="1"/>
          <p:nvPr/>
        </p:nvSpPr>
        <p:spPr>
          <a:xfrm>
            <a:off x="6260284" y="815748"/>
            <a:ext cx="6128158" cy="400110"/>
          </a:xfrm>
          <a:prstGeom prst="rect">
            <a:avLst/>
          </a:prstGeom>
          <a:noFill/>
        </p:spPr>
        <p:txBody>
          <a:bodyPr wrap="square">
            <a:spAutoFit/>
          </a:bodyPr>
          <a:lstStyle/>
          <a:p>
            <a:r>
              <a:rPr lang="en-US" sz="2000" b="1" dirty="0"/>
              <a:t>Step 2: State table for the State diagram </a:t>
            </a:r>
            <a:endParaRPr lang="en-IN" sz="2000" b="1" dirty="0"/>
          </a:p>
        </p:txBody>
      </p:sp>
      <p:graphicFrame>
        <p:nvGraphicFramePr>
          <p:cNvPr id="11" name="Table 10">
            <a:extLst>
              <a:ext uri="{FF2B5EF4-FFF2-40B4-BE49-F238E27FC236}">
                <a16:creationId xmlns:a16="http://schemas.microsoft.com/office/drawing/2014/main" xmlns="" id="{D1542B9C-D084-44BC-8844-67FDC1C62682}"/>
              </a:ext>
            </a:extLst>
          </p:cNvPr>
          <p:cNvGraphicFramePr>
            <a:graphicFrameLocks noGrp="1"/>
          </p:cNvGraphicFramePr>
          <p:nvPr>
            <p:extLst>
              <p:ext uri="{D42A27DB-BD31-4B8C-83A1-F6EECF244321}">
                <p14:modId xmlns:p14="http://schemas.microsoft.com/office/powerpoint/2010/main" val="2500503770"/>
              </p:ext>
            </p:extLst>
          </p:nvPr>
        </p:nvGraphicFramePr>
        <p:xfrm>
          <a:off x="6811861" y="1281659"/>
          <a:ext cx="4248138" cy="1706880"/>
        </p:xfrm>
        <a:graphic>
          <a:graphicData uri="http://schemas.openxmlformats.org/drawingml/2006/table">
            <a:tbl>
              <a:tblPr/>
              <a:tblGrid>
                <a:gridCol w="708023">
                  <a:extLst>
                    <a:ext uri="{9D8B030D-6E8A-4147-A177-3AD203B41FA5}">
                      <a16:colId xmlns:a16="http://schemas.microsoft.com/office/drawing/2014/main" xmlns="" val="304412233"/>
                    </a:ext>
                  </a:extLst>
                </a:gridCol>
                <a:gridCol w="708023">
                  <a:extLst>
                    <a:ext uri="{9D8B030D-6E8A-4147-A177-3AD203B41FA5}">
                      <a16:colId xmlns:a16="http://schemas.microsoft.com/office/drawing/2014/main" xmlns="" val="2057770581"/>
                    </a:ext>
                  </a:extLst>
                </a:gridCol>
                <a:gridCol w="708023">
                  <a:extLst>
                    <a:ext uri="{9D8B030D-6E8A-4147-A177-3AD203B41FA5}">
                      <a16:colId xmlns:a16="http://schemas.microsoft.com/office/drawing/2014/main" xmlns="" val="2628946866"/>
                    </a:ext>
                  </a:extLst>
                </a:gridCol>
                <a:gridCol w="708023">
                  <a:extLst>
                    <a:ext uri="{9D8B030D-6E8A-4147-A177-3AD203B41FA5}">
                      <a16:colId xmlns:a16="http://schemas.microsoft.com/office/drawing/2014/main" xmlns="" val="4083527099"/>
                    </a:ext>
                  </a:extLst>
                </a:gridCol>
                <a:gridCol w="708023">
                  <a:extLst>
                    <a:ext uri="{9D8B030D-6E8A-4147-A177-3AD203B41FA5}">
                      <a16:colId xmlns:a16="http://schemas.microsoft.com/office/drawing/2014/main" xmlns="" val="2940252723"/>
                    </a:ext>
                  </a:extLst>
                </a:gridCol>
                <a:gridCol w="708023">
                  <a:extLst>
                    <a:ext uri="{9D8B030D-6E8A-4147-A177-3AD203B41FA5}">
                      <a16:colId xmlns:a16="http://schemas.microsoft.com/office/drawing/2014/main" xmlns="" val="1839516982"/>
                    </a:ext>
                  </a:extLst>
                </a:gridCol>
              </a:tblGrid>
              <a:tr h="42563">
                <a:tc gridSpan="3">
                  <a:txBody>
                    <a:bodyPr/>
                    <a:lstStyle/>
                    <a:p>
                      <a:pPr algn="just">
                        <a:lnSpc>
                          <a:spcPts val="1800"/>
                        </a:lnSpc>
                      </a:pPr>
                      <a:r>
                        <a:rPr lang="en-US" sz="1600" b="1">
                          <a:effectLst/>
                          <a:latin typeface="New York"/>
                        </a:rPr>
                        <a:t>Present state</a:t>
                      </a:r>
                      <a:endParaRPr lang="en-IN" sz="1600" b="1">
                        <a:effectLst/>
                        <a:latin typeface="New York"/>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IN"/>
                    </a:p>
                  </a:txBody>
                  <a:tcPr/>
                </a:tc>
                <a:tc hMerge="1">
                  <a:txBody>
                    <a:bodyPr/>
                    <a:lstStyle/>
                    <a:p>
                      <a:endParaRPr lang="en-IN"/>
                    </a:p>
                  </a:txBody>
                  <a:tcPr/>
                </a:tc>
                <a:tc gridSpan="3">
                  <a:txBody>
                    <a:bodyPr/>
                    <a:lstStyle/>
                    <a:p>
                      <a:pPr algn="just"/>
                      <a:r>
                        <a:rPr lang="en-US" sz="1600" b="1">
                          <a:effectLst/>
                          <a:latin typeface="New Century Schlbk"/>
                          <a:ea typeface="Times New Roman" panose="02020603050405020304" pitchFamily="18" charset="0"/>
                          <a:cs typeface="Times New Roman" panose="02020603050405020304" pitchFamily="18" charset="0"/>
                        </a:rPr>
                        <a:t>Next state</a:t>
                      </a:r>
                      <a:endParaRPr lang="en-IN" sz="1600" b="1">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xmlns="" val="4149292742"/>
                  </a:ext>
                </a:extLst>
              </a:tr>
              <a:tr h="0">
                <a:tc>
                  <a:txBody>
                    <a:bodyPr/>
                    <a:lstStyle/>
                    <a:p>
                      <a:pPr algn="just"/>
                      <a:r>
                        <a:rPr lang="en-US" sz="1600" b="1">
                          <a:effectLst/>
                          <a:latin typeface="New Century Schlbk"/>
                          <a:ea typeface="Times New Roman" panose="02020603050405020304" pitchFamily="18" charset="0"/>
                          <a:cs typeface="Times New Roman" panose="02020603050405020304" pitchFamily="18" charset="0"/>
                        </a:rPr>
                        <a:t>Q</a:t>
                      </a:r>
                      <a:r>
                        <a:rPr lang="en-US" sz="1600" b="1" baseline="-25000">
                          <a:effectLst/>
                          <a:latin typeface="New Century Schlbk"/>
                          <a:ea typeface="Times New Roman" panose="02020603050405020304" pitchFamily="18" charset="0"/>
                          <a:cs typeface="Times New Roman" panose="02020603050405020304" pitchFamily="18" charset="0"/>
                        </a:rPr>
                        <a:t>2</a:t>
                      </a:r>
                      <a:endParaRPr lang="en-IN" sz="1600" b="1">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r>
                        <a:rPr lang="en-US" sz="1600" b="1">
                          <a:effectLst/>
                          <a:latin typeface="New Century Schlbk"/>
                          <a:ea typeface="Times New Roman" panose="02020603050405020304" pitchFamily="18" charset="0"/>
                          <a:cs typeface="Times New Roman" panose="02020603050405020304" pitchFamily="18" charset="0"/>
                        </a:rPr>
                        <a:t>Q</a:t>
                      </a:r>
                      <a:r>
                        <a:rPr lang="en-US" sz="1600" b="1" baseline="-25000">
                          <a:effectLst/>
                          <a:latin typeface="New Century Schlbk"/>
                          <a:ea typeface="Times New Roman" panose="02020603050405020304" pitchFamily="18" charset="0"/>
                          <a:cs typeface="Times New Roman" panose="02020603050405020304" pitchFamily="18" charset="0"/>
                        </a:rPr>
                        <a:t>1</a:t>
                      </a:r>
                      <a:endParaRPr lang="en-IN" sz="1600" b="1">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r>
                        <a:rPr lang="en-US" sz="1600" b="1">
                          <a:effectLst/>
                          <a:latin typeface="New Century Schlbk"/>
                          <a:ea typeface="Times New Roman" panose="02020603050405020304" pitchFamily="18" charset="0"/>
                          <a:cs typeface="Times New Roman" panose="02020603050405020304" pitchFamily="18" charset="0"/>
                        </a:rPr>
                        <a:t>Q</a:t>
                      </a:r>
                      <a:r>
                        <a:rPr lang="en-US" sz="1600" b="1" baseline="-25000">
                          <a:effectLst/>
                          <a:latin typeface="New Century Schlbk"/>
                          <a:ea typeface="Times New Roman" panose="02020603050405020304" pitchFamily="18" charset="0"/>
                          <a:cs typeface="Times New Roman" panose="02020603050405020304" pitchFamily="18" charset="0"/>
                        </a:rPr>
                        <a:t>0</a:t>
                      </a:r>
                      <a:endParaRPr lang="en-IN" sz="1600" b="1">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r>
                        <a:rPr lang="en-US" sz="1600" b="1">
                          <a:effectLst/>
                          <a:latin typeface="New Century Schlbk"/>
                          <a:ea typeface="Times New Roman" panose="02020603050405020304" pitchFamily="18" charset="0"/>
                          <a:cs typeface="Times New Roman" panose="02020603050405020304" pitchFamily="18" charset="0"/>
                        </a:rPr>
                        <a:t>Q</a:t>
                      </a:r>
                      <a:r>
                        <a:rPr lang="en-US" sz="1600" b="1" baseline="-25000">
                          <a:effectLst/>
                          <a:latin typeface="New Century Schlbk"/>
                          <a:ea typeface="Times New Roman" panose="02020603050405020304" pitchFamily="18" charset="0"/>
                          <a:cs typeface="Times New Roman" panose="02020603050405020304" pitchFamily="18" charset="0"/>
                        </a:rPr>
                        <a:t>2</a:t>
                      </a:r>
                      <a:endParaRPr lang="en-IN" sz="1600" b="1">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r>
                        <a:rPr lang="en-US" sz="1600" b="1">
                          <a:effectLst/>
                          <a:latin typeface="New Century Schlbk"/>
                          <a:ea typeface="Times New Roman" panose="02020603050405020304" pitchFamily="18" charset="0"/>
                          <a:cs typeface="Times New Roman" panose="02020603050405020304" pitchFamily="18" charset="0"/>
                        </a:rPr>
                        <a:t>Q</a:t>
                      </a:r>
                      <a:r>
                        <a:rPr lang="en-US" sz="1600" b="1" baseline="-25000">
                          <a:effectLst/>
                          <a:latin typeface="New Century Schlbk"/>
                          <a:ea typeface="Times New Roman" panose="02020603050405020304" pitchFamily="18" charset="0"/>
                          <a:cs typeface="Times New Roman" panose="02020603050405020304" pitchFamily="18" charset="0"/>
                        </a:rPr>
                        <a:t>1</a:t>
                      </a:r>
                      <a:endParaRPr lang="en-IN" sz="1600" b="1">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r>
                        <a:rPr lang="en-US" sz="1600" b="1">
                          <a:effectLst/>
                          <a:latin typeface="New Century Schlbk"/>
                          <a:ea typeface="Times New Roman" panose="02020603050405020304" pitchFamily="18" charset="0"/>
                          <a:cs typeface="Times New Roman" panose="02020603050405020304" pitchFamily="18" charset="0"/>
                        </a:rPr>
                        <a:t>Q</a:t>
                      </a:r>
                      <a:r>
                        <a:rPr lang="en-US" sz="1600" b="1" baseline="-25000">
                          <a:effectLst/>
                          <a:latin typeface="New Century Schlbk"/>
                          <a:ea typeface="Times New Roman" panose="02020603050405020304" pitchFamily="18" charset="0"/>
                          <a:cs typeface="Times New Roman" panose="02020603050405020304" pitchFamily="18" charset="0"/>
                        </a:rPr>
                        <a:t>0</a:t>
                      </a:r>
                      <a:endParaRPr lang="en-IN" sz="1600" b="1">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17242415"/>
                  </a:ext>
                </a:extLst>
              </a:tr>
              <a:tr h="0">
                <a:tc>
                  <a:txBody>
                    <a:bodyPr/>
                    <a:lstStyle/>
                    <a:p>
                      <a:pPr algn="just"/>
                      <a:r>
                        <a:rPr lang="en-US" sz="1600" b="1">
                          <a:effectLst/>
                          <a:latin typeface="New Century Schlbk"/>
                          <a:ea typeface="Times New Roman" panose="02020603050405020304" pitchFamily="18" charset="0"/>
                          <a:cs typeface="Times New Roman" panose="02020603050405020304" pitchFamily="18" charset="0"/>
                        </a:rPr>
                        <a:t>0</a:t>
                      </a:r>
                      <a:endParaRPr lang="en-IN" sz="1600" b="1">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r>
                        <a:rPr lang="en-US" sz="1600" b="1">
                          <a:effectLst/>
                          <a:latin typeface="New Century Schlbk"/>
                          <a:ea typeface="Times New Roman" panose="02020603050405020304" pitchFamily="18" charset="0"/>
                          <a:cs typeface="Times New Roman" panose="02020603050405020304" pitchFamily="18" charset="0"/>
                        </a:rPr>
                        <a:t>0</a:t>
                      </a:r>
                      <a:endParaRPr lang="en-IN" sz="1600" b="1">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r>
                        <a:rPr lang="en-US" sz="1600" b="1">
                          <a:effectLst/>
                          <a:latin typeface="New Century Schlbk"/>
                          <a:ea typeface="Times New Roman" panose="02020603050405020304" pitchFamily="18" charset="0"/>
                          <a:cs typeface="Times New Roman" panose="02020603050405020304" pitchFamily="18" charset="0"/>
                        </a:rPr>
                        <a:t>0</a:t>
                      </a:r>
                      <a:endParaRPr lang="en-IN" sz="1600" b="1">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r>
                        <a:rPr lang="en-US" sz="1600" b="1">
                          <a:effectLst/>
                          <a:latin typeface="New Century Schlbk"/>
                          <a:ea typeface="Times New Roman" panose="02020603050405020304" pitchFamily="18" charset="0"/>
                          <a:cs typeface="Times New Roman" panose="02020603050405020304" pitchFamily="18" charset="0"/>
                        </a:rPr>
                        <a:t>0</a:t>
                      </a:r>
                      <a:endParaRPr lang="en-IN" sz="1600" b="1">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r>
                        <a:rPr lang="en-US" sz="1600" b="1">
                          <a:effectLst/>
                          <a:latin typeface="New Century Schlbk"/>
                          <a:ea typeface="Times New Roman" panose="02020603050405020304" pitchFamily="18" charset="0"/>
                          <a:cs typeface="Times New Roman" panose="02020603050405020304" pitchFamily="18" charset="0"/>
                        </a:rPr>
                        <a:t>1</a:t>
                      </a:r>
                      <a:endParaRPr lang="en-IN" sz="1600" b="1">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r>
                        <a:rPr lang="en-US" sz="1600" b="1">
                          <a:effectLst/>
                          <a:latin typeface="New Century Schlbk"/>
                          <a:ea typeface="Times New Roman" panose="02020603050405020304" pitchFamily="18" charset="0"/>
                          <a:cs typeface="Times New Roman" panose="02020603050405020304" pitchFamily="18" charset="0"/>
                        </a:rPr>
                        <a:t>0</a:t>
                      </a:r>
                      <a:endParaRPr lang="en-IN" sz="1600" b="1">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566630197"/>
                  </a:ext>
                </a:extLst>
              </a:tr>
              <a:tr h="0">
                <a:tc>
                  <a:txBody>
                    <a:bodyPr/>
                    <a:lstStyle/>
                    <a:p>
                      <a:pPr algn="just"/>
                      <a:r>
                        <a:rPr lang="en-US" sz="1600" b="1">
                          <a:effectLst/>
                          <a:latin typeface="New Century Schlbk"/>
                          <a:ea typeface="Times New Roman" panose="02020603050405020304" pitchFamily="18" charset="0"/>
                          <a:cs typeface="Times New Roman" panose="02020603050405020304" pitchFamily="18" charset="0"/>
                        </a:rPr>
                        <a:t>0</a:t>
                      </a:r>
                      <a:endParaRPr lang="en-IN" sz="1600" b="1">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r>
                        <a:rPr lang="en-US" sz="1600" b="1">
                          <a:effectLst/>
                          <a:latin typeface="New Century Schlbk"/>
                          <a:ea typeface="Times New Roman" panose="02020603050405020304" pitchFamily="18" charset="0"/>
                          <a:cs typeface="Times New Roman" panose="02020603050405020304" pitchFamily="18" charset="0"/>
                        </a:rPr>
                        <a:t>1</a:t>
                      </a:r>
                      <a:endParaRPr lang="en-IN" sz="1600" b="1">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r>
                        <a:rPr lang="en-US" sz="1600" b="1">
                          <a:effectLst/>
                          <a:latin typeface="New Century Schlbk"/>
                          <a:ea typeface="Times New Roman" panose="02020603050405020304" pitchFamily="18" charset="0"/>
                          <a:cs typeface="Times New Roman" panose="02020603050405020304" pitchFamily="18" charset="0"/>
                        </a:rPr>
                        <a:t>0</a:t>
                      </a:r>
                      <a:endParaRPr lang="en-IN" sz="1600" b="1">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r>
                        <a:rPr lang="en-US" sz="1600" b="1">
                          <a:effectLst/>
                          <a:latin typeface="New Century Schlbk"/>
                          <a:ea typeface="Times New Roman" panose="02020603050405020304" pitchFamily="18" charset="0"/>
                          <a:cs typeface="Times New Roman" panose="02020603050405020304" pitchFamily="18" charset="0"/>
                        </a:rPr>
                        <a:t>1</a:t>
                      </a:r>
                      <a:endParaRPr lang="en-IN" sz="1600" b="1">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r>
                        <a:rPr lang="en-US" sz="1600" b="1">
                          <a:effectLst/>
                          <a:latin typeface="New Century Schlbk"/>
                          <a:ea typeface="Times New Roman" panose="02020603050405020304" pitchFamily="18" charset="0"/>
                          <a:cs typeface="Times New Roman" panose="02020603050405020304" pitchFamily="18" charset="0"/>
                        </a:rPr>
                        <a:t>0</a:t>
                      </a:r>
                      <a:endParaRPr lang="en-IN" sz="1600" b="1">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r>
                        <a:rPr lang="en-US" sz="1600" b="1">
                          <a:effectLst/>
                          <a:latin typeface="New Century Schlbk"/>
                          <a:ea typeface="Times New Roman" panose="02020603050405020304" pitchFamily="18" charset="0"/>
                          <a:cs typeface="Times New Roman" panose="02020603050405020304" pitchFamily="18" charset="0"/>
                        </a:rPr>
                        <a:t>1</a:t>
                      </a:r>
                      <a:endParaRPr lang="en-IN" sz="1600" b="1">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387989997"/>
                  </a:ext>
                </a:extLst>
              </a:tr>
              <a:tr h="0">
                <a:tc>
                  <a:txBody>
                    <a:bodyPr/>
                    <a:lstStyle/>
                    <a:p>
                      <a:pPr algn="just"/>
                      <a:r>
                        <a:rPr lang="en-US" sz="1600" b="1">
                          <a:effectLst/>
                          <a:latin typeface="New Century Schlbk"/>
                          <a:ea typeface="Times New Roman" panose="02020603050405020304" pitchFamily="18" charset="0"/>
                          <a:cs typeface="Times New Roman" panose="02020603050405020304" pitchFamily="18" charset="0"/>
                        </a:rPr>
                        <a:t>1</a:t>
                      </a:r>
                      <a:endParaRPr lang="en-IN" sz="1600" b="1">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r>
                        <a:rPr lang="en-US" sz="1600" b="1">
                          <a:effectLst/>
                          <a:latin typeface="New Century Schlbk"/>
                          <a:ea typeface="Times New Roman" panose="02020603050405020304" pitchFamily="18" charset="0"/>
                          <a:cs typeface="Times New Roman" panose="02020603050405020304" pitchFamily="18" charset="0"/>
                        </a:rPr>
                        <a:t>0</a:t>
                      </a:r>
                      <a:endParaRPr lang="en-IN" sz="1600" b="1">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r>
                        <a:rPr lang="en-US" sz="1600" b="1">
                          <a:effectLst/>
                          <a:latin typeface="New Century Schlbk"/>
                          <a:ea typeface="Times New Roman" panose="02020603050405020304" pitchFamily="18" charset="0"/>
                          <a:cs typeface="Times New Roman" panose="02020603050405020304" pitchFamily="18" charset="0"/>
                        </a:rPr>
                        <a:t>1</a:t>
                      </a:r>
                      <a:endParaRPr lang="en-IN" sz="1600" b="1">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r>
                        <a:rPr lang="en-US" sz="1600" b="1">
                          <a:effectLst/>
                          <a:latin typeface="New Century Schlbk"/>
                          <a:ea typeface="Times New Roman" panose="02020603050405020304" pitchFamily="18" charset="0"/>
                          <a:cs typeface="Times New Roman" panose="02020603050405020304" pitchFamily="18" charset="0"/>
                        </a:rPr>
                        <a:t>1</a:t>
                      </a:r>
                      <a:endParaRPr lang="en-IN" sz="1600" b="1">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r>
                        <a:rPr lang="en-US" sz="1600" b="1">
                          <a:effectLst/>
                          <a:latin typeface="New Century Schlbk"/>
                          <a:ea typeface="Times New Roman" panose="02020603050405020304" pitchFamily="18" charset="0"/>
                          <a:cs typeface="Times New Roman" panose="02020603050405020304" pitchFamily="18" charset="0"/>
                        </a:rPr>
                        <a:t>0</a:t>
                      </a:r>
                      <a:endParaRPr lang="en-IN" sz="1600" b="1">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r>
                        <a:rPr lang="en-US" sz="1600" b="1">
                          <a:effectLst/>
                          <a:latin typeface="New Century Schlbk"/>
                          <a:ea typeface="Times New Roman" panose="02020603050405020304" pitchFamily="18" charset="0"/>
                          <a:cs typeface="Times New Roman" panose="02020603050405020304" pitchFamily="18" charset="0"/>
                        </a:rPr>
                        <a:t>0</a:t>
                      </a:r>
                      <a:endParaRPr lang="en-IN" sz="1600" b="1">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4030214410"/>
                  </a:ext>
                </a:extLst>
              </a:tr>
              <a:tr h="0">
                <a:tc>
                  <a:txBody>
                    <a:bodyPr/>
                    <a:lstStyle/>
                    <a:p>
                      <a:pPr algn="just"/>
                      <a:r>
                        <a:rPr lang="en-US" sz="1600" b="1">
                          <a:effectLst/>
                          <a:latin typeface="New Century Schlbk"/>
                          <a:ea typeface="Times New Roman" panose="02020603050405020304" pitchFamily="18" charset="0"/>
                          <a:cs typeface="Times New Roman" panose="02020603050405020304" pitchFamily="18" charset="0"/>
                        </a:rPr>
                        <a:t>1</a:t>
                      </a:r>
                      <a:endParaRPr lang="en-IN" sz="1600" b="1">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r>
                        <a:rPr lang="en-US" sz="1600" b="1">
                          <a:effectLst/>
                          <a:latin typeface="New Century Schlbk"/>
                          <a:ea typeface="Times New Roman" panose="02020603050405020304" pitchFamily="18" charset="0"/>
                          <a:cs typeface="Times New Roman" panose="02020603050405020304" pitchFamily="18" charset="0"/>
                        </a:rPr>
                        <a:t>0</a:t>
                      </a:r>
                      <a:endParaRPr lang="en-IN" sz="1600" b="1">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r>
                        <a:rPr lang="en-US" sz="1600" b="1">
                          <a:effectLst/>
                          <a:latin typeface="New Century Schlbk"/>
                          <a:ea typeface="Times New Roman" panose="02020603050405020304" pitchFamily="18" charset="0"/>
                          <a:cs typeface="Times New Roman" panose="02020603050405020304" pitchFamily="18" charset="0"/>
                        </a:rPr>
                        <a:t>0</a:t>
                      </a:r>
                      <a:endParaRPr lang="en-IN" sz="1600" b="1">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r>
                        <a:rPr lang="en-US" sz="1600" b="1">
                          <a:effectLst/>
                          <a:latin typeface="New Century Schlbk"/>
                          <a:ea typeface="Times New Roman" panose="02020603050405020304" pitchFamily="18" charset="0"/>
                          <a:cs typeface="Times New Roman" panose="02020603050405020304" pitchFamily="18" charset="0"/>
                        </a:rPr>
                        <a:t>1</a:t>
                      </a:r>
                      <a:endParaRPr lang="en-IN" sz="1600" b="1">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r>
                        <a:rPr lang="en-US" sz="1600" b="1">
                          <a:effectLst/>
                          <a:latin typeface="New Century Schlbk"/>
                          <a:ea typeface="Times New Roman" panose="02020603050405020304" pitchFamily="18" charset="0"/>
                          <a:cs typeface="Times New Roman" panose="02020603050405020304" pitchFamily="18" charset="0"/>
                        </a:rPr>
                        <a:t>1</a:t>
                      </a:r>
                      <a:endParaRPr lang="en-IN" sz="1600" b="1">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r>
                        <a:rPr lang="en-US" sz="1600" b="1">
                          <a:effectLst/>
                          <a:latin typeface="New Century Schlbk"/>
                          <a:ea typeface="Times New Roman" panose="02020603050405020304" pitchFamily="18" charset="0"/>
                          <a:cs typeface="Times New Roman" panose="02020603050405020304" pitchFamily="18" charset="0"/>
                        </a:rPr>
                        <a:t>1</a:t>
                      </a:r>
                      <a:endParaRPr lang="en-IN" sz="1600" b="1">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907024490"/>
                  </a:ext>
                </a:extLst>
              </a:tr>
              <a:tr h="0">
                <a:tc>
                  <a:txBody>
                    <a:bodyPr/>
                    <a:lstStyle/>
                    <a:p>
                      <a:pPr algn="just"/>
                      <a:r>
                        <a:rPr lang="en-US" sz="1600" b="1">
                          <a:effectLst/>
                          <a:latin typeface="New Century Schlbk"/>
                          <a:ea typeface="Times New Roman" panose="02020603050405020304" pitchFamily="18" charset="0"/>
                          <a:cs typeface="Times New Roman" panose="02020603050405020304" pitchFamily="18" charset="0"/>
                        </a:rPr>
                        <a:t>1</a:t>
                      </a:r>
                      <a:endParaRPr lang="en-IN" sz="1600" b="1">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r>
                        <a:rPr lang="en-US" sz="1600" b="1">
                          <a:effectLst/>
                          <a:latin typeface="New Century Schlbk"/>
                          <a:ea typeface="Times New Roman" panose="02020603050405020304" pitchFamily="18" charset="0"/>
                          <a:cs typeface="Times New Roman" panose="02020603050405020304" pitchFamily="18" charset="0"/>
                        </a:rPr>
                        <a:t>1</a:t>
                      </a:r>
                      <a:endParaRPr lang="en-IN" sz="1600" b="1">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r>
                        <a:rPr lang="en-US" sz="1600" b="1">
                          <a:effectLst/>
                          <a:latin typeface="New Century Schlbk"/>
                          <a:ea typeface="Times New Roman" panose="02020603050405020304" pitchFamily="18" charset="0"/>
                          <a:cs typeface="Times New Roman" panose="02020603050405020304" pitchFamily="18" charset="0"/>
                        </a:rPr>
                        <a:t>1</a:t>
                      </a:r>
                      <a:endParaRPr lang="en-IN" sz="1600" b="1">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r>
                        <a:rPr lang="en-US" sz="1600" b="1">
                          <a:effectLst/>
                          <a:latin typeface="New Century Schlbk"/>
                          <a:ea typeface="Times New Roman" panose="02020603050405020304" pitchFamily="18" charset="0"/>
                          <a:cs typeface="Times New Roman" panose="02020603050405020304" pitchFamily="18" charset="0"/>
                        </a:rPr>
                        <a:t>0</a:t>
                      </a:r>
                      <a:endParaRPr lang="en-IN" sz="1600" b="1">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r>
                        <a:rPr lang="en-US" sz="1600" b="1">
                          <a:effectLst/>
                          <a:latin typeface="New Century Schlbk"/>
                          <a:ea typeface="Times New Roman" panose="02020603050405020304" pitchFamily="18" charset="0"/>
                          <a:cs typeface="Times New Roman" panose="02020603050405020304" pitchFamily="18" charset="0"/>
                        </a:rPr>
                        <a:t>0</a:t>
                      </a:r>
                      <a:endParaRPr lang="en-IN" sz="1600" b="1">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r>
                        <a:rPr lang="en-US" sz="1600" b="1" dirty="0">
                          <a:effectLst/>
                          <a:latin typeface="New Century Schlbk"/>
                          <a:ea typeface="Times New Roman" panose="02020603050405020304" pitchFamily="18" charset="0"/>
                          <a:cs typeface="Times New Roman" panose="02020603050405020304" pitchFamily="18" charset="0"/>
                        </a:rPr>
                        <a:t>0</a:t>
                      </a:r>
                      <a:endParaRPr lang="en-IN" sz="1600" b="1" dirty="0">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825982712"/>
                  </a:ext>
                </a:extLst>
              </a:tr>
            </a:tbl>
          </a:graphicData>
        </a:graphic>
      </p:graphicFrame>
      <p:sp>
        <p:nvSpPr>
          <p:cNvPr id="13" name="TextBox 12">
            <a:extLst>
              <a:ext uri="{FF2B5EF4-FFF2-40B4-BE49-F238E27FC236}">
                <a16:creationId xmlns:a16="http://schemas.microsoft.com/office/drawing/2014/main" xmlns="" id="{45F9115F-DECF-4918-A40C-A494378A6D96}"/>
              </a:ext>
            </a:extLst>
          </p:cNvPr>
          <p:cNvSpPr txBox="1"/>
          <p:nvPr/>
        </p:nvSpPr>
        <p:spPr>
          <a:xfrm>
            <a:off x="5301842" y="2988539"/>
            <a:ext cx="6890158" cy="923330"/>
          </a:xfrm>
          <a:prstGeom prst="rect">
            <a:avLst/>
          </a:prstGeom>
          <a:noFill/>
        </p:spPr>
        <p:txBody>
          <a:bodyPr wrap="square">
            <a:spAutoFit/>
          </a:bodyPr>
          <a:lstStyle/>
          <a:p>
            <a:r>
              <a:rPr lang="en-US" sz="1800" b="1" dirty="0"/>
              <a:t>Step 3: </a:t>
            </a:r>
            <a:r>
              <a:rPr lang="en-US" dirty="0"/>
              <a:t>State reduction:</a:t>
            </a:r>
          </a:p>
          <a:p>
            <a:r>
              <a:rPr lang="en-US" dirty="0"/>
              <a:t>	From the state table it is observed that all the states are different, there is no possibility to reduce the state table. </a:t>
            </a:r>
          </a:p>
        </p:txBody>
      </p:sp>
      <p:sp>
        <p:nvSpPr>
          <p:cNvPr id="15" name="TextBox 14">
            <a:extLst>
              <a:ext uri="{FF2B5EF4-FFF2-40B4-BE49-F238E27FC236}">
                <a16:creationId xmlns:a16="http://schemas.microsoft.com/office/drawing/2014/main" xmlns="" id="{7375FC41-95A9-46A0-8E2D-19D43916445E}"/>
              </a:ext>
            </a:extLst>
          </p:cNvPr>
          <p:cNvSpPr txBox="1"/>
          <p:nvPr/>
        </p:nvSpPr>
        <p:spPr>
          <a:xfrm>
            <a:off x="2204208" y="3954251"/>
            <a:ext cx="8550478" cy="369332"/>
          </a:xfrm>
          <a:prstGeom prst="rect">
            <a:avLst/>
          </a:prstGeom>
          <a:noFill/>
        </p:spPr>
        <p:txBody>
          <a:bodyPr wrap="square">
            <a:spAutoFit/>
          </a:bodyPr>
          <a:lstStyle/>
          <a:p>
            <a:r>
              <a:rPr lang="en-US" sz="1800" b="1" dirty="0">
                <a:effectLst/>
                <a:latin typeface="New Century Schlbk"/>
                <a:ea typeface="Times New Roman" panose="02020603050405020304" pitchFamily="18" charset="0"/>
                <a:cs typeface="Times New Roman" panose="02020603050405020304" pitchFamily="18" charset="0"/>
              </a:rPr>
              <a:t>Step 4:Excitation table for the state table using J-K flip-flop / Transition Table</a:t>
            </a:r>
            <a:endParaRPr lang="en-IN" sz="1800" dirty="0">
              <a:effectLst/>
              <a:latin typeface="New Century Schlbk"/>
              <a:ea typeface="Times New Roman" panose="02020603050405020304" pitchFamily="18" charset="0"/>
              <a:cs typeface="Times New Roman" panose="02020603050405020304" pitchFamily="18" charset="0"/>
            </a:endParaRPr>
          </a:p>
        </p:txBody>
      </p:sp>
      <p:pic>
        <p:nvPicPr>
          <p:cNvPr id="17" name="Picture 16">
            <a:extLst>
              <a:ext uri="{FF2B5EF4-FFF2-40B4-BE49-F238E27FC236}">
                <a16:creationId xmlns:a16="http://schemas.microsoft.com/office/drawing/2014/main" xmlns="" id="{ED225FDD-583F-4265-9621-CA8219B08922}"/>
              </a:ext>
            </a:extLst>
          </p:cNvPr>
          <p:cNvPicPr>
            <a:picLocks noChangeAspect="1"/>
          </p:cNvPicPr>
          <p:nvPr/>
        </p:nvPicPr>
        <p:blipFill>
          <a:blip r:embed="rId3"/>
          <a:stretch>
            <a:fillRect/>
          </a:stretch>
        </p:blipFill>
        <p:spPr>
          <a:xfrm>
            <a:off x="3473858" y="4337100"/>
            <a:ext cx="6011177" cy="2139881"/>
          </a:xfrm>
          <a:prstGeom prst="rect">
            <a:avLst/>
          </a:prstGeom>
        </p:spPr>
      </p:pic>
    </p:spTree>
    <p:extLst>
      <p:ext uri="{BB962C8B-B14F-4D97-AF65-F5344CB8AC3E}">
        <p14:creationId xmlns:p14="http://schemas.microsoft.com/office/powerpoint/2010/main" val="3465134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xEl>
                                              <p:pRg st="0" end="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p:bldP spid="1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xmlns="" id="{861204A0-899C-4161-B14F-B43581127B2B}"/>
              </a:ext>
            </a:extLst>
          </p:cNvPr>
          <p:cNvPicPr>
            <a:picLocks noGrp="1" noChangeAspect="1"/>
          </p:cNvPicPr>
          <p:nvPr>
            <p:ph idx="1"/>
          </p:nvPr>
        </p:nvPicPr>
        <p:blipFill>
          <a:blip r:embed="rId2"/>
          <a:stretch>
            <a:fillRect/>
          </a:stretch>
        </p:blipFill>
        <p:spPr>
          <a:xfrm>
            <a:off x="2709644" y="237687"/>
            <a:ext cx="7141090" cy="5677823"/>
          </a:xfrm>
        </p:spPr>
      </p:pic>
      <p:sp>
        <p:nvSpPr>
          <p:cNvPr id="4" name="Date Placeholder 3">
            <a:extLst>
              <a:ext uri="{FF2B5EF4-FFF2-40B4-BE49-F238E27FC236}">
                <a16:creationId xmlns:a16="http://schemas.microsoft.com/office/drawing/2014/main" xmlns="" id="{0F885280-D0E1-4AA1-89B9-649617A9FB55}"/>
              </a:ext>
            </a:extLst>
          </p:cNvPr>
          <p:cNvSpPr>
            <a:spLocks noGrp="1"/>
          </p:cNvSpPr>
          <p:nvPr>
            <p:ph type="dt" sz="half" idx="10"/>
          </p:nvPr>
        </p:nvSpPr>
        <p:spPr/>
        <p:txBody>
          <a:bodyPr/>
          <a:lstStyle/>
          <a:p>
            <a:fld id="{C7CCE7EE-6009-414B-9CCE-C8DAD1FB59B4}" type="datetime1">
              <a:rPr lang="en-US" smtClean="0"/>
              <a:t>18/11/2022</a:t>
            </a:fld>
            <a:endParaRPr lang="en-US" dirty="0"/>
          </a:p>
        </p:txBody>
      </p:sp>
      <p:sp>
        <p:nvSpPr>
          <p:cNvPr id="5" name="Footer Placeholder 4">
            <a:extLst>
              <a:ext uri="{FF2B5EF4-FFF2-40B4-BE49-F238E27FC236}">
                <a16:creationId xmlns:a16="http://schemas.microsoft.com/office/drawing/2014/main" xmlns="" id="{9C92DEC3-38C4-4B6F-8769-4966C5EF3BFA}"/>
              </a:ext>
            </a:extLst>
          </p:cNvPr>
          <p:cNvSpPr>
            <a:spLocks noGrp="1"/>
          </p:cNvSpPr>
          <p:nvPr>
            <p:ph type="ftr" sz="quarter" idx="11"/>
          </p:nvPr>
        </p:nvSpPr>
        <p:spPr/>
        <p:txBody>
          <a:bodyPr/>
          <a:lstStyle/>
          <a:p>
            <a:r>
              <a:rPr lang="fr-FR"/>
              <a:t>Lecture 1: DE Course                                     MITWPU</a:t>
            </a:r>
            <a:endParaRPr lang="en-US" dirty="0"/>
          </a:p>
        </p:txBody>
      </p:sp>
      <p:sp>
        <p:nvSpPr>
          <p:cNvPr id="6" name="Slide Number Placeholder 5">
            <a:extLst>
              <a:ext uri="{FF2B5EF4-FFF2-40B4-BE49-F238E27FC236}">
                <a16:creationId xmlns:a16="http://schemas.microsoft.com/office/drawing/2014/main" xmlns="" id="{33FA5C2B-3C1A-477B-A464-869CF5FE8E5F}"/>
              </a:ext>
            </a:extLst>
          </p:cNvPr>
          <p:cNvSpPr>
            <a:spLocks noGrp="1"/>
          </p:cNvSpPr>
          <p:nvPr>
            <p:ph type="sldNum" sz="quarter" idx="12"/>
          </p:nvPr>
        </p:nvSpPr>
        <p:spPr/>
        <p:txBody>
          <a:bodyPr/>
          <a:lstStyle/>
          <a:p>
            <a:fld id="{D57F1E4F-1CFF-5643-939E-217C01CDF565}" type="slidenum">
              <a:rPr lang="en-US" smtClean="0"/>
              <a:pPr/>
              <a:t>31</a:t>
            </a:fld>
            <a:endParaRPr lang="en-US" dirty="0"/>
          </a:p>
        </p:txBody>
      </p:sp>
    </p:spTree>
    <p:extLst>
      <p:ext uri="{BB962C8B-B14F-4D97-AF65-F5344CB8AC3E}">
        <p14:creationId xmlns:p14="http://schemas.microsoft.com/office/powerpoint/2010/main" val="265889223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F754F57-BC0C-4DC9-9679-651A9ED5B899}"/>
              </a:ext>
            </a:extLst>
          </p:cNvPr>
          <p:cNvSpPr>
            <a:spLocks noGrp="1"/>
          </p:cNvSpPr>
          <p:nvPr>
            <p:ph type="title"/>
          </p:nvPr>
        </p:nvSpPr>
        <p:spPr/>
        <p:txBody>
          <a:bodyPr/>
          <a:lstStyle/>
          <a:p>
            <a:r>
              <a:rPr lang="en-US" sz="1800" b="1" dirty="0">
                <a:effectLst/>
                <a:latin typeface="New Century Schlbk"/>
                <a:ea typeface="Times New Roman" panose="02020603050405020304" pitchFamily="18" charset="0"/>
                <a:cs typeface="Times New Roman" panose="02020603050405020304" pitchFamily="18" charset="0"/>
              </a:rPr>
              <a:t>Step 5: Logic diagram</a:t>
            </a:r>
            <a:endParaRPr lang="en-IN" dirty="0"/>
          </a:p>
        </p:txBody>
      </p:sp>
      <p:pic>
        <p:nvPicPr>
          <p:cNvPr id="8" name="Content Placeholder 7">
            <a:extLst>
              <a:ext uri="{FF2B5EF4-FFF2-40B4-BE49-F238E27FC236}">
                <a16:creationId xmlns:a16="http://schemas.microsoft.com/office/drawing/2014/main" xmlns="" id="{7097A5C2-5C63-43DE-B7B4-48932327C16D}"/>
              </a:ext>
            </a:extLst>
          </p:cNvPr>
          <p:cNvPicPr>
            <a:picLocks noGrp="1" noChangeAspect="1"/>
          </p:cNvPicPr>
          <p:nvPr>
            <p:ph idx="1"/>
          </p:nvPr>
        </p:nvPicPr>
        <p:blipFill>
          <a:blip r:embed="rId2"/>
          <a:stretch>
            <a:fillRect/>
          </a:stretch>
        </p:blipFill>
        <p:spPr>
          <a:xfrm>
            <a:off x="2496570" y="2570426"/>
            <a:ext cx="7489295" cy="2226547"/>
          </a:xfrm>
        </p:spPr>
      </p:pic>
      <p:sp>
        <p:nvSpPr>
          <p:cNvPr id="4" name="Date Placeholder 3">
            <a:extLst>
              <a:ext uri="{FF2B5EF4-FFF2-40B4-BE49-F238E27FC236}">
                <a16:creationId xmlns:a16="http://schemas.microsoft.com/office/drawing/2014/main" xmlns="" id="{0375D20F-CFF0-4D05-9AE1-2D4424BB2515}"/>
              </a:ext>
            </a:extLst>
          </p:cNvPr>
          <p:cNvSpPr>
            <a:spLocks noGrp="1"/>
          </p:cNvSpPr>
          <p:nvPr>
            <p:ph type="dt" sz="half" idx="10"/>
          </p:nvPr>
        </p:nvSpPr>
        <p:spPr/>
        <p:txBody>
          <a:bodyPr/>
          <a:lstStyle/>
          <a:p>
            <a:fld id="{C7CCE7EE-6009-414B-9CCE-C8DAD1FB59B4}" type="datetime1">
              <a:rPr lang="en-US" smtClean="0"/>
              <a:t>18/11/2022</a:t>
            </a:fld>
            <a:endParaRPr lang="en-US" dirty="0"/>
          </a:p>
        </p:txBody>
      </p:sp>
      <p:sp>
        <p:nvSpPr>
          <p:cNvPr id="5" name="Footer Placeholder 4">
            <a:extLst>
              <a:ext uri="{FF2B5EF4-FFF2-40B4-BE49-F238E27FC236}">
                <a16:creationId xmlns:a16="http://schemas.microsoft.com/office/drawing/2014/main" xmlns="" id="{4E0E452D-12B5-4BD2-9CBB-ED566E2F8946}"/>
              </a:ext>
            </a:extLst>
          </p:cNvPr>
          <p:cNvSpPr>
            <a:spLocks noGrp="1"/>
          </p:cNvSpPr>
          <p:nvPr>
            <p:ph type="ftr" sz="quarter" idx="11"/>
          </p:nvPr>
        </p:nvSpPr>
        <p:spPr/>
        <p:txBody>
          <a:bodyPr/>
          <a:lstStyle/>
          <a:p>
            <a:r>
              <a:rPr lang="fr-FR"/>
              <a:t>Lecture 1: DE Course                                     MITWPU</a:t>
            </a:r>
            <a:endParaRPr lang="en-US" dirty="0"/>
          </a:p>
        </p:txBody>
      </p:sp>
      <p:sp>
        <p:nvSpPr>
          <p:cNvPr id="6" name="Slide Number Placeholder 5">
            <a:extLst>
              <a:ext uri="{FF2B5EF4-FFF2-40B4-BE49-F238E27FC236}">
                <a16:creationId xmlns:a16="http://schemas.microsoft.com/office/drawing/2014/main" xmlns="" id="{2B1324D2-DD9E-42F6-ABF4-C3636FB6AF4A}"/>
              </a:ext>
            </a:extLst>
          </p:cNvPr>
          <p:cNvSpPr>
            <a:spLocks noGrp="1"/>
          </p:cNvSpPr>
          <p:nvPr>
            <p:ph type="sldNum" sz="quarter" idx="12"/>
          </p:nvPr>
        </p:nvSpPr>
        <p:spPr/>
        <p:txBody>
          <a:bodyPr/>
          <a:lstStyle/>
          <a:p>
            <a:fld id="{D57F1E4F-1CFF-5643-939E-217C01CDF565}" type="slidenum">
              <a:rPr lang="en-US" smtClean="0"/>
              <a:pPr/>
              <a:t>32</a:t>
            </a:fld>
            <a:endParaRPr lang="en-US" dirty="0"/>
          </a:p>
        </p:txBody>
      </p:sp>
    </p:spTree>
    <p:extLst>
      <p:ext uri="{BB962C8B-B14F-4D97-AF65-F5344CB8AC3E}">
        <p14:creationId xmlns:p14="http://schemas.microsoft.com/office/powerpoint/2010/main" val="294593282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E6FB5D8-1BAC-42FA-A8DA-F56364275395}"/>
              </a:ext>
            </a:extLst>
          </p:cNvPr>
          <p:cNvSpPr>
            <a:spLocks noGrp="1"/>
          </p:cNvSpPr>
          <p:nvPr>
            <p:ph type="title"/>
          </p:nvPr>
        </p:nvSpPr>
        <p:spPr>
          <a:xfrm>
            <a:off x="1720470" y="136421"/>
            <a:ext cx="8911687" cy="441292"/>
          </a:xfrm>
        </p:spPr>
        <p:txBody>
          <a:bodyPr>
            <a:noAutofit/>
          </a:bodyPr>
          <a:lstStyle/>
          <a:p>
            <a:r>
              <a:rPr lang="en-US" sz="2400" b="1" dirty="0">
                <a:effectLst/>
                <a:latin typeface="New Century Schlbk"/>
                <a:ea typeface="Times New Roman" panose="02020603050405020304" pitchFamily="18" charset="0"/>
                <a:cs typeface="Times New Roman" panose="02020603050405020304" pitchFamily="18" charset="0"/>
              </a:rPr>
              <a:t>Lockout condition:</a:t>
            </a:r>
            <a:r>
              <a:rPr lang="en-IN" sz="2400" dirty="0">
                <a:effectLst/>
                <a:latin typeface="New Century Schlbk"/>
                <a:ea typeface="Times New Roman" panose="02020603050405020304" pitchFamily="18" charset="0"/>
                <a:cs typeface="Times New Roman" panose="02020603050405020304" pitchFamily="18" charset="0"/>
              </a:rPr>
              <a:t/>
            </a:r>
            <a:br>
              <a:rPr lang="en-IN" sz="2400" dirty="0">
                <a:effectLst/>
                <a:latin typeface="New Century Schlbk"/>
                <a:ea typeface="Times New Roman" panose="02020603050405020304" pitchFamily="18" charset="0"/>
                <a:cs typeface="Times New Roman" panose="02020603050405020304" pitchFamily="18" charset="0"/>
              </a:rPr>
            </a:br>
            <a:endParaRPr lang="en-IN" sz="4400" dirty="0"/>
          </a:p>
        </p:txBody>
      </p:sp>
      <p:sp>
        <p:nvSpPr>
          <p:cNvPr id="3" name="Content Placeholder 2">
            <a:extLst>
              <a:ext uri="{FF2B5EF4-FFF2-40B4-BE49-F238E27FC236}">
                <a16:creationId xmlns:a16="http://schemas.microsoft.com/office/drawing/2014/main" xmlns="" id="{D707591B-AD05-4EE9-9866-E8B984DA7646}"/>
              </a:ext>
            </a:extLst>
          </p:cNvPr>
          <p:cNvSpPr>
            <a:spLocks noGrp="1"/>
          </p:cNvSpPr>
          <p:nvPr>
            <p:ph idx="1"/>
          </p:nvPr>
        </p:nvSpPr>
        <p:spPr>
          <a:xfrm>
            <a:off x="1523811" y="669897"/>
            <a:ext cx="10382964" cy="3777622"/>
          </a:xfrm>
        </p:spPr>
        <p:txBody>
          <a:bodyPr/>
          <a:lstStyle/>
          <a:p>
            <a:r>
              <a:rPr lang="en-US" dirty="0"/>
              <a:t>designed to generate the sequence 0-2-5-4-7-0, the states 1, 3 and 6 are the unused states. If by chance the sequence generator to find it self in any one of the unused states, the next state is unknown. It may possible that the sequence generator go from one unused state to another unused states, it never arrive at the used state. The circuit is said to be locked. To avoid the condition of lockout, there is need to design the circuit such that, when the circuit found in unused state the next state should be known and it must be used state. The state diagrams of sequence generate to generate the sequence 0-2-5-4-7-0 with lock out condition as shown </a:t>
            </a:r>
            <a:endParaRPr lang="en-IN" dirty="0"/>
          </a:p>
        </p:txBody>
      </p:sp>
      <p:sp>
        <p:nvSpPr>
          <p:cNvPr id="4" name="Date Placeholder 3">
            <a:extLst>
              <a:ext uri="{FF2B5EF4-FFF2-40B4-BE49-F238E27FC236}">
                <a16:creationId xmlns:a16="http://schemas.microsoft.com/office/drawing/2014/main" xmlns="" id="{33E26207-8B4C-4E24-A235-24B89FD5C8A4}"/>
              </a:ext>
            </a:extLst>
          </p:cNvPr>
          <p:cNvSpPr>
            <a:spLocks noGrp="1"/>
          </p:cNvSpPr>
          <p:nvPr>
            <p:ph type="dt" sz="half" idx="10"/>
          </p:nvPr>
        </p:nvSpPr>
        <p:spPr/>
        <p:txBody>
          <a:bodyPr/>
          <a:lstStyle/>
          <a:p>
            <a:fld id="{C7CCE7EE-6009-414B-9CCE-C8DAD1FB59B4}" type="datetime1">
              <a:rPr lang="en-US" smtClean="0"/>
              <a:t>18/11/2022</a:t>
            </a:fld>
            <a:endParaRPr lang="en-US" dirty="0"/>
          </a:p>
        </p:txBody>
      </p:sp>
      <p:sp>
        <p:nvSpPr>
          <p:cNvPr id="5" name="Footer Placeholder 4">
            <a:extLst>
              <a:ext uri="{FF2B5EF4-FFF2-40B4-BE49-F238E27FC236}">
                <a16:creationId xmlns:a16="http://schemas.microsoft.com/office/drawing/2014/main" xmlns="" id="{260FF5B3-85BD-4A27-9B88-FA918D2D25C5}"/>
              </a:ext>
            </a:extLst>
          </p:cNvPr>
          <p:cNvSpPr>
            <a:spLocks noGrp="1"/>
          </p:cNvSpPr>
          <p:nvPr>
            <p:ph type="ftr" sz="quarter" idx="11"/>
          </p:nvPr>
        </p:nvSpPr>
        <p:spPr/>
        <p:txBody>
          <a:bodyPr/>
          <a:lstStyle/>
          <a:p>
            <a:r>
              <a:rPr lang="fr-FR"/>
              <a:t>Lecture 1: DE Course                                     MITWPU</a:t>
            </a:r>
            <a:endParaRPr lang="en-US" dirty="0"/>
          </a:p>
        </p:txBody>
      </p:sp>
      <p:sp>
        <p:nvSpPr>
          <p:cNvPr id="6" name="Slide Number Placeholder 5">
            <a:extLst>
              <a:ext uri="{FF2B5EF4-FFF2-40B4-BE49-F238E27FC236}">
                <a16:creationId xmlns:a16="http://schemas.microsoft.com/office/drawing/2014/main" xmlns="" id="{0AC953BD-1966-4415-BECF-457A36F08E73}"/>
              </a:ext>
            </a:extLst>
          </p:cNvPr>
          <p:cNvSpPr>
            <a:spLocks noGrp="1"/>
          </p:cNvSpPr>
          <p:nvPr>
            <p:ph type="sldNum" sz="quarter" idx="12"/>
          </p:nvPr>
        </p:nvSpPr>
        <p:spPr/>
        <p:txBody>
          <a:bodyPr/>
          <a:lstStyle/>
          <a:p>
            <a:fld id="{D57F1E4F-1CFF-5643-939E-217C01CDF565}" type="slidenum">
              <a:rPr lang="en-US" smtClean="0"/>
              <a:pPr/>
              <a:t>33</a:t>
            </a:fld>
            <a:endParaRPr lang="en-US" dirty="0"/>
          </a:p>
        </p:txBody>
      </p:sp>
      <p:pic>
        <p:nvPicPr>
          <p:cNvPr id="8" name="Picture 7">
            <a:extLst>
              <a:ext uri="{FF2B5EF4-FFF2-40B4-BE49-F238E27FC236}">
                <a16:creationId xmlns:a16="http://schemas.microsoft.com/office/drawing/2014/main" xmlns="" id="{647DE5BC-1FE8-4E72-9873-5219F3989E43}"/>
              </a:ext>
            </a:extLst>
          </p:cNvPr>
          <p:cNvPicPr>
            <a:picLocks noChangeAspect="1"/>
          </p:cNvPicPr>
          <p:nvPr/>
        </p:nvPicPr>
        <p:blipFill>
          <a:blip r:embed="rId2"/>
          <a:stretch>
            <a:fillRect/>
          </a:stretch>
        </p:blipFill>
        <p:spPr>
          <a:xfrm>
            <a:off x="2776825" y="3143529"/>
            <a:ext cx="7644618" cy="2986908"/>
          </a:xfrm>
          <a:prstGeom prst="rect">
            <a:avLst/>
          </a:prstGeom>
        </p:spPr>
      </p:pic>
    </p:spTree>
    <p:extLst>
      <p:ext uri="{BB962C8B-B14F-4D97-AF65-F5344CB8AC3E}">
        <p14:creationId xmlns:p14="http://schemas.microsoft.com/office/powerpoint/2010/main" val="314865444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D0CF5E3-86B5-45C8-97D5-E5A10C93ADA2}"/>
              </a:ext>
            </a:extLst>
          </p:cNvPr>
          <p:cNvSpPr>
            <a:spLocks noGrp="1"/>
          </p:cNvSpPr>
          <p:nvPr>
            <p:ph type="title"/>
          </p:nvPr>
        </p:nvSpPr>
        <p:spPr>
          <a:xfrm>
            <a:off x="1779193" y="258985"/>
            <a:ext cx="8911687" cy="528797"/>
          </a:xfrm>
        </p:spPr>
        <p:txBody>
          <a:bodyPr>
            <a:normAutofit/>
          </a:bodyPr>
          <a:lstStyle/>
          <a:p>
            <a:r>
              <a:rPr lang="en-US" sz="2400" b="1" dirty="0">
                <a:effectLst/>
                <a:latin typeface="New Century Schlbk"/>
                <a:ea typeface="Times New Roman" panose="02020603050405020304" pitchFamily="18" charset="0"/>
                <a:cs typeface="Times New Roman" panose="02020603050405020304" pitchFamily="18" charset="0"/>
              </a:rPr>
              <a:t>Analysis Of Clocked Sequential Circuit</a:t>
            </a:r>
            <a:endParaRPr lang="en-IN" sz="4400" dirty="0"/>
          </a:p>
        </p:txBody>
      </p:sp>
      <p:sp>
        <p:nvSpPr>
          <p:cNvPr id="4" name="Date Placeholder 3">
            <a:extLst>
              <a:ext uri="{FF2B5EF4-FFF2-40B4-BE49-F238E27FC236}">
                <a16:creationId xmlns:a16="http://schemas.microsoft.com/office/drawing/2014/main" xmlns="" id="{4291893D-66EC-4789-A55E-E52CF3AFA9CC}"/>
              </a:ext>
            </a:extLst>
          </p:cNvPr>
          <p:cNvSpPr>
            <a:spLocks noGrp="1"/>
          </p:cNvSpPr>
          <p:nvPr>
            <p:ph type="dt" sz="half" idx="10"/>
          </p:nvPr>
        </p:nvSpPr>
        <p:spPr/>
        <p:txBody>
          <a:bodyPr/>
          <a:lstStyle/>
          <a:p>
            <a:fld id="{C7CCE7EE-6009-414B-9CCE-C8DAD1FB59B4}" type="datetime1">
              <a:rPr lang="en-US" smtClean="0"/>
              <a:t>18/11/2022</a:t>
            </a:fld>
            <a:endParaRPr lang="en-US" dirty="0"/>
          </a:p>
        </p:txBody>
      </p:sp>
      <p:sp>
        <p:nvSpPr>
          <p:cNvPr id="5" name="Footer Placeholder 4">
            <a:extLst>
              <a:ext uri="{FF2B5EF4-FFF2-40B4-BE49-F238E27FC236}">
                <a16:creationId xmlns:a16="http://schemas.microsoft.com/office/drawing/2014/main" xmlns="" id="{3B0BBAE4-18D2-45A3-B493-FB1F235E02DA}"/>
              </a:ext>
            </a:extLst>
          </p:cNvPr>
          <p:cNvSpPr>
            <a:spLocks noGrp="1"/>
          </p:cNvSpPr>
          <p:nvPr>
            <p:ph type="ftr" sz="quarter" idx="11"/>
          </p:nvPr>
        </p:nvSpPr>
        <p:spPr/>
        <p:txBody>
          <a:bodyPr/>
          <a:lstStyle/>
          <a:p>
            <a:r>
              <a:rPr lang="fr-FR" dirty="0"/>
              <a:t>Lecture 1: DE Course                                     MITWPU</a:t>
            </a:r>
            <a:endParaRPr lang="en-US" dirty="0"/>
          </a:p>
        </p:txBody>
      </p:sp>
      <p:sp>
        <p:nvSpPr>
          <p:cNvPr id="6" name="Slide Number Placeholder 5">
            <a:extLst>
              <a:ext uri="{FF2B5EF4-FFF2-40B4-BE49-F238E27FC236}">
                <a16:creationId xmlns:a16="http://schemas.microsoft.com/office/drawing/2014/main" xmlns="" id="{F365D263-B4D4-455D-916C-949686983C8C}"/>
              </a:ext>
            </a:extLst>
          </p:cNvPr>
          <p:cNvSpPr>
            <a:spLocks noGrp="1"/>
          </p:cNvSpPr>
          <p:nvPr>
            <p:ph type="sldNum" sz="quarter" idx="12"/>
          </p:nvPr>
        </p:nvSpPr>
        <p:spPr/>
        <p:txBody>
          <a:bodyPr/>
          <a:lstStyle/>
          <a:p>
            <a:fld id="{D57F1E4F-1CFF-5643-939E-217C01CDF565}" type="slidenum">
              <a:rPr lang="en-US" smtClean="0"/>
              <a:pPr/>
              <a:t>34</a:t>
            </a:fld>
            <a:endParaRPr lang="en-US" dirty="0"/>
          </a:p>
        </p:txBody>
      </p:sp>
      <p:pic>
        <p:nvPicPr>
          <p:cNvPr id="9" name="Content Placeholder 8">
            <a:extLst>
              <a:ext uri="{FF2B5EF4-FFF2-40B4-BE49-F238E27FC236}">
                <a16:creationId xmlns:a16="http://schemas.microsoft.com/office/drawing/2014/main" xmlns="" id="{9C842799-7AE1-4B14-BEC0-26F27A44B381}"/>
              </a:ext>
            </a:extLst>
          </p:cNvPr>
          <p:cNvPicPr>
            <a:picLocks noGrp="1"/>
          </p:cNvPicPr>
          <p:nvPr>
            <p:ph idx="1"/>
          </p:nvPr>
        </p:nvPicPr>
        <p:blipFill>
          <a:blip r:embed="rId2"/>
          <a:srcRect/>
          <a:stretch>
            <a:fillRect/>
          </a:stretch>
        </p:blipFill>
        <p:spPr bwMode="auto">
          <a:xfrm>
            <a:off x="931178" y="1475398"/>
            <a:ext cx="5100506" cy="4329783"/>
          </a:xfrm>
          <a:prstGeom prst="rect">
            <a:avLst/>
          </a:prstGeom>
          <a:noFill/>
          <a:ln w="9525">
            <a:noFill/>
            <a:miter lim="800000"/>
            <a:headEnd/>
            <a:tailEnd/>
          </a:ln>
        </p:spPr>
      </p:pic>
      <p:sp>
        <p:nvSpPr>
          <p:cNvPr id="11" name="TextBox 10">
            <a:extLst>
              <a:ext uri="{FF2B5EF4-FFF2-40B4-BE49-F238E27FC236}">
                <a16:creationId xmlns:a16="http://schemas.microsoft.com/office/drawing/2014/main" xmlns="" id="{CCB4A794-1A1D-42B6-ACD0-7741D90E66A2}"/>
              </a:ext>
            </a:extLst>
          </p:cNvPr>
          <p:cNvSpPr txBox="1"/>
          <p:nvPr/>
        </p:nvSpPr>
        <p:spPr>
          <a:xfrm>
            <a:off x="6772013" y="1290732"/>
            <a:ext cx="3982673" cy="369332"/>
          </a:xfrm>
          <a:prstGeom prst="rect">
            <a:avLst/>
          </a:prstGeom>
          <a:noFill/>
        </p:spPr>
        <p:txBody>
          <a:bodyPr wrap="square">
            <a:spAutoFit/>
          </a:bodyPr>
          <a:lstStyle/>
          <a:p>
            <a:r>
              <a:rPr lang="en-US" sz="1800" b="1" dirty="0">
                <a:solidFill>
                  <a:srgbClr val="FF0000"/>
                </a:solidFill>
                <a:effectLst/>
                <a:latin typeface="New Century Schlbk"/>
                <a:ea typeface="Times New Roman" panose="02020603050405020304" pitchFamily="18" charset="0"/>
                <a:cs typeface="Times New Roman" panose="02020603050405020304" pitchFamily="18" charset="0"/>
              </a:rPr>
              <a:t>Step 1</a:t>
            </a:r>
            <a:r>
              <a:rPr lang="en-US" sz="1800" b="1" dirty="0">
                <a:effectLst/>
                <a:latin typeface="New Century Schlbk"/>
                <a:ea typeface="Times New Roman" panose="02020603050405020304" pitchFamily="18" charset="0"/>
                <a:cs typeface="Times New Roman" panose="02020603050405020304" pitchFamily="18" charset="0"/>
              </a:rPr>
              <a:t>:State table for state diagram </a:t>
            </a:r>
            <a:endParaRPr lang="en-IN" dirty="0"/>
          </a:p>
        </p:txBody>
      </p:sp>
      <p:graphicFrame>
        <p:nvGraphicFramePr>
          <p:cNvPr id="12" name="Table 11">
            <a:extLst>
              <a:ext uri="{FF2B5EF4-FFF2-40B4-BE49-F238E27FC236}">
                <a16:creationId xmlns:a16="http://schemas.microsoft.com/office/drawing/2014/main" xmlns="" id="{135E5302-4E6C-44F8-AD31-392B616C13AD}"/>
              </a:ext>
            </a:extLst>
          </p:cNvPr>
          <p:cNvGraphicFramePr>
            <a:graphicFrameLocks noGrp="1"/>
          </p:cNvGraphicFramePr>
          <p:nvPr>
            <p:extLst>
              <p:ext uri="{D42A27DB-BD31-4B8C-83A1-F6EECF244321}">
                <p14:modId xmlns:p14="http://schemas.microsoft.com/office/powerpoint/2010/main" val="2452283554"/>
              </p:ext>
            </p:extLst>
          </p:nvPr>
        </p:nvGraphicFramePr>
        <p:xfrm>
          <a:off x="6772013" y="2290193"/>
          <a:ext cx="4254425" cy="3131371"/>
        </p:xfrm>
        <a:graphic>
          <a:graphicData uri="http://schemas.openxmlformats.org/drawingml/2006/table">
            <a:tbl>
              <a:tblPr/>
              <a:tblGrid>
                <a:gridCol w="850885">
                  <a:extLst>
                    <a:ext uri="{9D8B030D-6E8A-4147-A177-3AD203B41FA5}">
                      <a16:colId xmlns:a16="http://schemas.microsoft.com/office/drawing/2014/main" xmlns="" val="2051774043"/>
                    </a:ext>
                  </a:extLst>
                </a:gridCol>
                <a:gridCol w="850885">
                  <a:extLst>
                    <a:ext uri="{9D8B030D-6E8A-4147-A177-3AD203B41FA5}">
                      <a16:colId xmlns:a16="http://schemas.microsoft.com/office/drawing/2014/main" xmlns="" val="899871138"/>
                    </a:ext>
                  </a:extLst>
                </a:gridCol>
                <a:gridCol w="850885">
                  <a:extLst>
                    <a:ext uri="{9D8B030D-6E8A-4147-A177-3AD203B41FA5}">
                      <a16:colId xmlns:a16="http://schemas.microsoft.com/office/drawing/2014/main" xmlns="" val="348037972"/>
                    </a:ext>
                  </a:extLst>
                </a:gridCol>
                <a:gridCol w="850885">
                  <a:extLst>
                    <a:ext uri="{9D8B030D-6E8A-4147-A177-3AD203B41FA5}">
                      <a16:colId xmlns:a16="http://schemas.microsoft.com/office/drawing/2014/main" xmlns="" val="1747964355"/>
                    </a:ext>
                  </a:extLst>
                </a:gridCol>
                <a:gridCol w="850885">
                  <a:extLst>
                    <a:ext uri="{9D8B030D-6E8A-4147-A177-3AD203B41FA5}">
                      <a16:colId xmlns:a16="http://schemas.microsoft.com/office/drawing/2014/main" xmlns="" val="546257533"/>
                    </a:ext>
                  </a:extLst>
                </a:gridCol>
              </a:tblGrid>
              <a:tr h="329773">
                <a:tc rowSpan="2">
                  <a:txBody>
                    <a:bodyPr/>
                    <a:lstStyle/>
                    <a:p>
                      <a:pPr algn="ctr"/>
                      <a:r>
                        <a:rPr lang="en-US" sz="1800" b="1">
                          <a:effectLst/>
                          <a:latin typeface="New Century Schlbk"/>
                          <a:ea typeface="Times New Roman" panose="02020603050405020304" pitchFamily="18" charset="0"/>
                          <a:cs typeface="Times New Roman" panose="02020603050405020304" pitchFamily="18" charset="0"/>
                        </a:rPr>
                        <a:t>Present state</a:t>
                      </a:r>
                      <a:endParaRPr lang="en-IN" sz="1800" b="1">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ctr"/>
                      <a:r>
                        <a:rPr lang="en-US" sz="1800" b="1" dirty="0">
                          <a:effectLst/>
                          <a:latin typeface="New Century Schlbk"/>
                          <a:ea typeface="Times New Roman" panose="02020603050405020304" pitchFamily="18" charset="0"/>
                          <a:cs typeface="Times New Roman" panose="02020603050405020304" pitchFamily="18" charset="0"/>
                        </a:rPr>
                        <a:t>Next state</a:t>
                      </a:r>
                      <a:endParaRPr lang="en-IN" sz="1800" b="1" dirty="0">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IN"/>
                    </a:p>
                  </a:txBody>
                  <a:tcPr/>
                </a:tc>
                <a:tc gridSpan="2">
                  <a:txBody>
                    <a:bodyPr/>
                    <a:lstStyle/>
                    <a:p>
                      <a:pPr algn="ctr"/>
                      <a:r>
                        <a:rPr lang="en-US" sz="1800" b="1">
                          <a:effectLst/>
                          <a:latin typeface="New Century Schlbk"/>
                          <a:ea typeface="Times New Roman" panose="02020603050405020304" pitchFamily="18" charset="0"/>
                          <a:cs typeface="Times New Roman" panose="02020603050405020304" pitchFamily="18" charset="0"/>
                        </a:rPr>
                        <a:t>Output</a:t>
                      </a:r>
                      <a:endParaRPr lang="en-IN" sz="1800" b="1">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IN"/>
                    </a:p>
                  </a:txBody>
                  <a:tcPr/>
                </a:tc>
                <a:extLst>
                  <a:ext uri="{0D108BD9-81ED-4DB2-BD59-A6C34878D82A}">
                    <a16:rowId xmlns:a16="http://schemas.microsoft.com/office/drawing/2014/main" xmlns="" val="1076597623"/>
                  </a:ext>
                </a:extLst>
              </a:tr>
              <a:tr h="329773">
                <a:tc vMerge="1">
                  <a:txBody>
                    <a:bodyPr/>
                    <a:lstStyle/>
                    <a:p>
                      <a:endParaRPr lang="en-IN"/>
                    </a:p>
                  </a:txBody>
                  <a:tcPr/>
                </a:tc>
                <a:tc>
                  <a:txBody>
                    <a:bodyPr/>
                    <a:lstStyle/>
                    <a:p>
                      <a:pPr algn="ctr"/>
                      <a:r>
                        <a:rPr lang="en-US" sz="1800" b="1">
                          <a:effectLst/>
                          <a:latin typeface="New Century Schlbk"/>
                          <a:ea typeface="Times New Roman" panose="02020603050405020304" pitchFamily="18" charset="0"/>
                          <a:cs typeface="Times New Roman" panose="02020603050405020304" pitchFamily="18" charset="0"/>
                        </a:rPr>
                        <a:t>X=0</a:t>
                      </a:r>
                      <a:endParaRPr lang="en-IN" sz="1800" b="1">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800" b="1">
                          <a:effectLst/>
                          <a:latin typeface="New Century Schlbk"/>
                          <a:ea typeface="Times New Roman" panose="02020603050405020304" pitchFamily="18" charset="0"/>
                          <a:cs typeface="Times New Roman" panose="02020603050405020304" pitchFamily="18" charset="0"/>
                        </a:rPr>
                        <a:t>X=1</a:t>
                      </a:r>
                      <a:endParaRPr lang="en-IN" sz="1800" b="1">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800" b="1">
                          <a:effectLst/>
                          <a:latin typeface="New Century Schlbk"/>
                          <a:ea typeface="Times New Roman" panose="02020603050405020304" pitchFamily="18" charset="0"/>
                          <a:cs typeface="Times New Roman" panose="02020603050405020304" pitchFamily="18" charset="0"/>
                        </a:rPr>
                        <a:t>X=0</a:t>
                      </a:r>
                      <a:endParaRPr lang="en-IN" sz="1800" b="1">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800" b="1">
                          <a:effectLst/>
                          <a:latin typeface="New Century Schlbk"/>
                          <a:ea typeface="Times New Roman" panose="02020603050405020304" pitchFamily="18" charset="0"/>
                          <a:cs typeface="Times New Roman" panose="02020603050405020304" pitchFamily="18" charset="0"/>
                        </a:rPr>
                        <a:t>X=1</a:t>
                      </a:r>
                      <a:endParaRPr lang="en-IN" sz="1800" b="1">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836496683"/>
                  </a:ext>
                </a:extLst>
              </a:tr>
              <a:tr h="329773">
                <a:tc>
                  <a:txBody>
                    <a:bodyPr/>
                    <a:lstStyle/>
                    <a:p>
                      <a:pPr algn="ctr"/>
                      <a:r>
                        <a:rPr lang="en-US" sz="1800" b="1">
                          <a:effectLst/>
                          <a:latin typeface="New Century Schlbk"/>
                          <a:ea typeface="Times New Roman" panose="02020603050405020304" pitchFamily="18" charset="0"/>
                          <a:cs typeface="Times New Roman" panose="02020603050405020304" pitchFamily="18" charset="0"/>
                        </a:rPr>
                        <a:t>a</a:t>
                      </a:r>
                      <a:endParaRPr lang="en-IN" sz="1800" b="1">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800" b="1">
                          <a:effectLst/>
                          <a:latin typeface="New Century Schlbk"/>
                          <a:ea typeface="Times New Roman" panose="02020603050405020304" pitchFamily="18" charset="0"/>
                          <a:cs typeface="Times New Roman" panose="02020603050405020304" pitchFamily="18" charset="0"/>
                        </a:rPr>
                        <a:t>c</a:t>
                      </a:r>
                      <a:endParaRPr lang="en-IN" sz="1800" b="1">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800" b="1">
                          <a:effectLst/>
                          <a:latin typeface="New Century Schlbk"/>
                          <a:ea typeface="Times New Roman" panose="02020603050405020304" pitchFamily="18" charset="0"/>
                          <a:cs typeface="Times New Roman" panose="02020603050405020304" pitchFamily="18" charset="0"/>
                        </a:rPr>
                        <a:t>b</a:t>
                      </a:r>
                      <a:endParaRPr lang="en-IN" sz="1800" b="1">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800" b="1">
                          <a:effectLst/>
                          <a:latin typeface="New Century Schlbk"/>
                          <a:ea typeface="Times New Roman" panose="02020603050405020304" pitchFamily="18" charset="0"/>
                          <a:cs typeface="Times New Roman" panose="02020603050405020304" pitchFamily="18" charset="0"/>
                        </a:rPr>
                        <a:t>0</a:t>
                      </a:r>
                      <a:endParaRPr lang="en-IN" sz="1800" b="1">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800" b="1">
                          <a:effectLst/>
                          <a:latin typeface="New Century Schlbk"/>
                          <a:ea typeface="Times New Roman" panose="02020603050405020304" pitchFamily="18" charset="0"/>
                          <a:cs typeface="Times New Roman" panose="02020603050405020304" pitchFamily="18" charset="0"/>
                        </a:rPr>
                        <a:t>0</a:t>
                      </a:r>
                      <a:endParaRPr lang="en-IN" sz="1800" b="1">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532977798"/>
                  </a:ext>
                </a:extLst>
              </a:tr>
              <a:tr h="329773">
                <a:tc>
                  <a:txBody>
                    <a:bodyPr/>
                    <a:lstStyle/>
                    <a:p>
                      <a:pPr algn="ctr"/>
                      <a:r>
                        <a:rPr lang="en-US" sz="1800" b="1">
                          <a:effectLst/>
                          <a:latin typeface="New Century Schlbk"/>
                          <a:ea typeface="Times New Roman" panose="02020603050405020304" pitchFamily="18" charset="0"/>
                          <a:cs typeface="Times New Roman" panose="02020603050405020304" pitchFamily="18" charset="0"/>
                        </a:rPr>
                        <a:t>b</a:t>
                      </a:r>
                      <a:endParaRPr lang="en-IN" sz="1800" b="1">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800" b="1">
                          <a:effectLst/>
                          <a:latin typeface="New Century Schlbk"/>
                          <a:ea typeface="Times New Roman" panose="02020603050405020304" pitchFamily="18" charset="0"/>
                          <a:cs typeface="Times New Roman" panose="02020603050405020304" pitchFamily="18" charset="0"/>
                        </a:rPr>
                        <a:t>d</a:t>
                      </a:r>
                      <a:endParaRPr lang="en-IN" sz="1800" b="1">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800" b="1">
                          <a:effectLst/>
                          <a:latin typeface="New Century Schlbk"/>
                          <a:ea typeface="Times New Roman" panose="02020603050405020304" pitchFamily="18" charset="0"/>
                          <a:cs typeface="Times New Roman" panose="02020603050405020304" pitchFamily="18" charset="0"/>
                        </a:rPr>
                        <a:t>c</a:t>
                      </a:r>
                      <a:endParaRPr lang="en-IN" sz="1800" b="1">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800" b="1">
                          <a:effectLst/>
                          <a:latin typeface="New Century Schlbk"/>
                          <a:ea typeface="Times New Roman" panose="02020603050405020304" pitchFamily="18" charset="0"/>
                          <a:cs typeface="Times New Roman" panose="02020603050405020304" pitchFamily="18" charset="0"/>
                        </a:rPr>
                        <a:t>0</a:t>
                      </a:r>
                      <a:endParaRPr lang="en-IN" sz="1800" b="1">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800" b="1">
                          <a:effectLst/>
                          <a:latin typeface="New Century Schlbk"/>
                          <a:ea typeface="Times New Roman" panose="02020603050405020304" pitchFamily="18" charset="0"/>
                          <a:cs typeface="Times New Roman" panose="02020603050405020304" pitchFamily="18" charset="0"/>
                        </a:rPr>
                        <a:t>0</a:t>
                      </a:r>
                      <a:endParaRPr lang="en-IN" sz="1800" b="1">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595666000"/>
                  </a:ext>
                </a:extLst>
              </a:tr>
              <a:tr h="329773">
                <a:tc>
                  <a:txBody>
                    <a:bodyPr/>
                    <a:lstStyle/>
                    <a:p>
                      <a:pPr algn="ctr"/>
                      <a:r>
                        <a:rPr lang="en-US" sz="1800" b="1">
                          <a:effectLst/>
                          <a:latin typeface="New Century Schlbk"/>
                          <a:ea typeface="Times New Roman" panose="02020603050405020304" pitchFamily="18" charset="0"/>
                          <a:cs typeface="Times New Roman" panose="02020603050405020304" pitchFamily="18" charset="0"/>
                        </a:rPr>
                        <a:t>c</a:t>
                      </a:r>
                      <a:endParaRPr lang="en-IN" sz="1800" b="1">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800" b="1">
                          <a:effectLst/>
                          <a:latin typeface="New Century Schlbk"/>
                          <a:ea typeface="Times New Roman" panose="02020603050405020304" pitchFamily="18" charset="0"/>
                          <a:cs typeface="Times New Roman" panose="02020603050405020304" pitchFamily="18" charset="0"/>
                        </a:rPr>
                        <a:t>g</a:t>
                      </a:r>
                      <a:endParaRPr lang="en-IN" sz="1800" b="1">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800" b="1">
                          <a:effectLst/>
                          <a:latin typeface="New Century Schlbk"/>
                          <a:ea typeface="Times New Roman" panose="02020603050405020304" pitchFamily="18" charset="0"/>
                          <a:cs typeface="Times New Roman" panose="02020603050405020304" pitchFamily="18" charset="0"/>
                        </a:rPr>
                        <a:t>d</a:t>
                      </a:r>
                      <a:endParaRPr lang="en-IN" sz="1800" b="1">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800" b="1">
                          <a:effectLst/>
                          <a:latin typeface="New Century Schlbk"/>
                          <a:ea typeface="Times New Roman" panose="02020603050405020304" pitchFamily="18" charset="0"/>
                          <a:cs typeface="Times New Roman" panose="02020603050405020304" pitchFamily="18" charset="0"/>
                        </a:rPr>
                        <a:t>1</a:t>
                      </a:r>
                      <a:endParaRPr lang="en-IN" sz="1800" b="1">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800" b="1">
                          <a:effectLst/>
                          <a:latin typeface="New Century Schlbk"/>
                          <a:ea typeface="Times New Roman" panose="02020603050405020304" pitchFamily="18" charset="0"/>
                          <a:cs typeface="Times New Roman" panose="02020603050405020304" pitchFamily="18" charset="0"/>
                        </a:rPr>
                        <a:t>1</a:t>
                      </a:r>
                      <a:endParaRPr lang="en-IN" sz="1800" b="1">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3957268854"/>
                  </a:ext>
                </a:extLst>
              </a:tr>
              <a:tr h="329773">
                <a:tc>
                  <a:txBody>
                    <a:bodyPr/>
                    <a:lstStyle/>
                    <a:p>
                      <a:pPr algn="ctr"/>
                      <a:r>
                        <a:rPr lang="en-US" sz="1800" b="1">
                          <a:effectLst/>
                          <a:latin typeface="New Century Schlbk"/>
                          <a:ea typeface="Times New Roman" panose="02020603050405020304" pitchFamily="18" charset="0"/>
                          <a:cs typeface="Times New Roman" panose="02020603050405020304" pitchFamily="18" charset="0"/>
                        </a:rPr>
                        <a:t>d</a:t>
                      </a:r>
                      <a:endParaRPr lang="en-IN" sz="1800" b="1">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800" b="1">
                          <a:effectLst/>
                          <a:latin typeface="New Century Schlbk"/>
                          <a:ea typeface="Times New Roman" panose="02020603050405020304" pitchFamily="18" charset="0"/>
                          <a:cs typeface="Times New Roman" panose="02020603050405020304" pitchFamily="18" charset="0"/>
                        </a:rPr>
                        <a:t>e</a:t>
                      </a:r>
                      <a:endParaRPr lang="en-IN" sz="1800" b="1">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800" b="1">
                          <a:effectLst/>
                          <a:latin typeface="New Century Schlbk"/>
                          <a:ea typeface="Times New Roman" panose="02020603050405020304" pitchFamily="18" charset="0"/>
                          <a:cs typeface="Times New Roman" panose="02020603050405020304" pitchFamily="18" charset="0"/>
                        </a:rPr>
                        <a:t>f</a:t>
                      </a:r>
                      <a:endParaRPr lang="en-IN" sz="1800" b="1">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800" b="1">
                          <a:effectLst/>
                          <a:latin typeface="New Century Schlbk"/>
                          <a:ea typeface="Times New Roman" panose="02020603050405020304" pitchFamily="18" charset="0"/>
                          <a:cs typeface="Times New Roman" panose="02020603050405020304" pitchFamily="18" charset="0"/>
                        </a:rPr>
                        <a:t>1</a:t>
                      </a:r>
                      <a:endParaRPr lang="en-IN" sz="1800" b="1">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800" b="1">
                          <a:effectLst/>
                          <a:latin typeface="New Century Schlbk"/>
                          <a:ea typeface="Times New Roman" panose="02020603050405020304" pitchFamily="18" charset="0"/>
                          <a:cs typeface="Times New Roman" panose="02020603050405020304" pitchFamily="18" charset="0"/>
                        </a:rPr>
                        <a:t>0</a:t>
                      </a:r>
                      <a:endParaRPr lang="en-IN" sz="1800" b="1">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936497824"/>
                  </a:ext>
                </a:extLst>
              </a:tr>
              <a:tr h="329773">
                <a:tc>
                  <a:txBody>
                    <a:bodyPr/>
                    <a:lstStyle/>
                    <a:p>
                      <a:pPr algn="ctr"/>
                      <a:r>
                        <a:rPr lang="en-US" sz="1800" b="1">
                          <a:effectLst/>
                          <a:latin typeface="New Century Schlbk"/>
                          <a:ea typeface="Times New Roman" panose="02020603050405020304" pitchFamily="18" charset="0"/>
                          <a:cs typeface="Times New Roman" panose="02020603050405020304" pitchFamily="18" charset="0"/>
                          <a:sym typeface="Symbol" panose="05050102010706020507" pitchFamily="18" charset="2"/>
                        </a:rPr>
                        <a:t></a:t>
                      </a:r>
                      <a:r>
                        <a:rPr lang="en-US" sz="1800" b="1">
                          <a:effectLst/>
                          <a:latin typeface="New Century Schlbk"/>
                          <a:ea typeface="Times New Roman" panose="02020603050405020304" pitchFamily="18" charset="0"/>
                          <a:cs typeface="Times New Roman" panose="02020603050405020304" pitchFamily="18" charset="0"/>
                        </a:rPr>
                        <a:t>e</a:t>
                      </a:r>
                      <a:endParaRPr lang="en-IN" sz="1800" b="1">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800" b="1">
                          <a:effectLst/>
                          <a:latin typeface="New Century Schlbk"/>
                          <a:ea typeface="Times New Roman" panose="02020603050405020304" pitchFamily="18" charset="0"/>
                          <a:cs typeface="Times New Roman" panose="02020603050405020304" pitchFamily="18" charset="0"/>
                        </a:rPr>
                        <a:t>f</a:t>
                      </a:r>
                      <a:endParaRPr lang="en-IN" sz="1800" b="1">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800" b="1">
                          <a:effectLst/>
                          <a:latin typeface="New Century Schlbk"/>
                          <a:ea typeface="Times New Roman" panose="02020603050405020304" pitchFamily="18" charset="0"/>
                          <a:cs typeface="Times New Roman" panose="02020603050405020304" pitchFamily="18" charset="0"/>
                        </a:rPr>
                        <a:t>a</a:t>
                      </a:r>
                      <a:endParaRPr lang="en-IN" sz="1800" b="1">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800" b="1">
                          <a:effectLst/>
                          <a:latin typeface="New Century Schlbk"/>
                          <a:ea typeface="Times New Roman" panose="02020603050405020304" pitchFamily="18" charset="0"/>
                          <a:cs typeface="Times New Roman" panose="02020603050405020304" pitchFamily="18" charset="0"/>
                        </a:rPr>
                        <a:t>0</a:t>
                      </a:r>
                      <a:endParaRPr lang="en-IN" sz="1800" b="1">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800" b="1">
                          <a:effectLst/>
                          <a:latin typeface="New Century Schlbk"/>
                          <a:ea typeface="Times New Roman" panose="02020603050405020304" pitchFamily="18" charset="0"/>
                          <a:cs typeface="Times New Roman" panose="02020603050405020304" pitchFamily="18" charset="0"/>
                        </a:rPr>
                        <a:t>1</a:t>
                      </a:r>
                      <a:endParaRPr lang="en-IN" sz="1800" b="1">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20715810"/>
                  </a:ext>
                </a:extLst>
              </a:tr>
              <a:tr h="329773">
                <a:tc>
                  <a:txBody>
                    <a:bodyPr/>
                    <a:lstStyle/>
                    <a:p>
                      <a:pPr algn="ctr"/>
                      <a:r>
                        <a:rPr lang="en-US" sz="1800" b="1">
                          <a:effectLst/>
                          <a:latin typeface="New Century Schlbk"/>
                          <a:ea typeface="Times New Roman" panose="02020603050405020304" pitchFamily="18" charset="0"/>
                          <a:cs typeface="Times New Roman" panose="02020603050405020304" pitchFamily="18" charset="0"/>
                        </a:rPr>
                        <a:t>f</a:t>
                      </a:r>
                      <a:endParaRPr lang="en-IN" sz="1800" b="1">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800" b="1">
                          <a:effectLst/>
                          <a:latin typeface="New Century Schlbk"/>
                          <a:ea typeface="Times New Roman" panose="02020603050405020304" pitchFamily="18" charset="0"/>
                          <a:cs typeface="Times New Roman" panose="02020603050405020304" pitchFamily="18" charset="0"/>
                        </a:rPr>
                        <a:t>g</a:t>
                      </a:r>
                      <a:endParaRPr lang="en-IN" sz="1800" b="1">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800" b="1">
                          <a:effectLst/>
                          <a:latin typeface="New Century Schlbk"/>
                          <a:ea typeface="Times New Roman" panose="02020603050405020304" pitchFamily="18" charset="0"/>
                          <a:cs typeface="Times New Roman" panose="02020603050405020304" pitchFamily="18" charset="0"/>
                        </a:rPr>
                        <a:t>f</a:t>
                      </a:r>
                      <a:endParaRPr lang="en-IN" sz="1800" b="1">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800" b="1">
                          <a:effectLst/>
                          <a:latin typeface="New Century Schlbk"/>
                          <a:ea typeface="Times New Roman" panose="02020603050405020304" pitchFamily="18" charset="0"/>
                          <a:cs typeface="Times New Roman" panose="02020603050405020304" pitchFamily="18" charset="0"/>
                        </a:rPr>
                        <a:t>1</a:t>
                      </a:r>
                      <a:endParaRPr lang="en-IN" sz="1800" b="1">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800" b="1">
                          <a:effectLst/>
                          <a:latin typeface="New Century Schlbk"/>
                          <a:ea typeface="Times New Roman" panose="02020603050405020304" pitchFamily="18" charset="0"/>
                          <a:cs typeface="Times New Roman" panose="02020603050405020304" pitchFamily="18" charset="0"/>
                        </a:rPr>
                        <a:t>0</a:t>
                      </a:r>
                      <a:endParaRPr lang="en-IN" sz="1800" b="1">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2235677449"/>
                  </a:ext>
                </a:extLst>
              </a:tr>
              <a:tr h="329773">
                <a:tc>
                  <a:txBody>
                    <a:bodyPr/>
                    <a:lstStyle/>
                    <a:p>
                      <a:pPr algn="ctr"/>
                      <a:r>
                        <a:rPr lang="en-US" sz="1800" b="1">
                          <a:effectLst/>
                          <a:latin typeface="New Century Schlbk"/>
                          <a:ea typeface="Times New Roman" panose="02020603050405020304" pitchFamily="18" charset="0"/>
                          <a:cs typeface="Times New Roman" panose="02020603050405020304" pitchFamily="18" charset="0"/>
                          <a:sym typeface="Symbol" panose="05050102010706020507" pitchFamily="18" charset="2"/>
                        </a:rPr>
                        <a:t></a:t>
                      </a:r>
                      <a:r>
                        <a:rPr lang="en-US" sz="1800" b="1">
                          <a:effectLst/>
                          <a:latin typeface="New Century Schlbk"/>
                          <a:ea typeface="Times New Roman" panose="02020603050405020304" pitchFamily="18" charset="0"/>
                          <a:cs typeface="Times New Roman" panose="02020603050405020304" pitchFamily="18" charset="0"/>
                        </a:rPr>
                        <a:t>g</a:t>
                      </a:r>
                      <a:endParaRPr lang="en-IN" sz="1800" b="1">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800" b="1">
                          <a:effectLst/>
                          <a:latin typeface="New Century Schlbk"/>
                          <a:ea typeface="Times New Roman" panose="02020603050405020304" pitchFamily="18" charset="0"/>
                          <a:cs typeface="Times New Roman" panose="02020603050405020304" pitchFamily="18" charset="0"/>
                        </a:rPr>
                        <a:t>f</a:t>
                      </a:r>
                      <a:endParaRPr lang="en-IN" sz="1800" b="1">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800" b="1" dirty="0">
                          <a:effectLst/>
                          <a:latin typeface="New Century Schlbk"/>
                          <a:ea typeface="Times New Roman" panose="02020603050405020304" pitchFamily="18" charset="0"/>
                          <a:cs typeface="Times New Roman" panose="02020603050405020304" pitchFamily="18" charset="0"/>
                        </a:rPr>
                        <a:t>a</a:t>
                      </a:r>
                      <a:endParaRPr lang="en-IN" sz="1800" b="1" dirty="0">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800" b="1">
                          <a:effectLst/>
                          <a:latin typeface="New Century Schlbk"/>
                          <a:ea typeface="Times New Roman" panose="02020603050405020304" pitchFamily="18" charset="0"/>
                          <a:cs typeface="Times New Roman" panose="02020603050405020304" pitchFamily="18" charset="0"/>
                        </a:rPr>
                        <a:t>0</a:t>
                      </a:r>
                      <a:endParaRPr lang="en-IN" sz="1800" b="1">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800" b="1" dirty="0">
                          <a:effectLst/>
                          <a:latin typeface="New Century Schlbk"/>
                          <a:ea typeface="Times New Roman" panose="02020603050405020304" pitchFamily="18" charset="0"/>
                          <a:cs typeface="Times New Roman" panose="02020603050405020304" pitchFamily="18" charset="0"/>
                        </a:rPr>
                        <a:t>1</a:t>
                      </a:r>
                      <a:endParaRPr lang="en-IN" sz="1800" b="1" dirty="0">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3723602116"/>
                  </a:ext>
                </a:extLst>
              </a:tr>
            </a:tbl>
          </a:graphicData>
        </a:graphic>
      </p:graphicFrame>
    </p:spTree>
    <p:extLst>
      <p:ext uri="{BB962C8B-B14F-4D97-AF65-F5344CB8AC3E}">
        <p14:creationId xmlns:p14="http://schemas.microsoft.com/office/powerpoint/2010/main" val="3595866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33AEE8D-F614-4197-A6D8-BF195E42E027}"/>
              </a:ext>
            </a:extLst>
          </p:cNvPr>
          <p:cNvSpPr>
            <a:spLocks noGrp="1"/>
          </p:cNvSpPr>
          <p:nvPr>
            <p:ph type="title"/>
          </p:nvPr>
        </p:nvSpPr>
        <p:spPr>
          <a:xfrm>
            <a:off x="1690729" y="306333"/>
            <a:ext cx="9813883" cy="1280890"/>
          </a:xfrm>
        </p:spPr>
        <p:txBody>
          <a:bodyPr/>
          <a:lstStyle/>
          <a:p>
            <a:r>
              <a:rPr lang="en-US" sz="1800" b="1" dirty="0">
                <a:effectLst/>
                <a:latin typeface="New Century Schlbk"/>
                <a:ea typeface="Times New Roman" panose="02020603050405020304" pitchFamily="18" charset="0"/>
                <a:cs typeface="Times New Roman" panose="02020603050405020304" pitchFamily="18" charset="0"/>
              </a:rPr>
              <a:t> </a:t>
            </a:r>
            <a:r>
              <a:rPr lang="en-US" sz="1800" dirty="0">
                <a:effectLst/>
                <a:latin typeface="New Century Schlbk"/>
                <a:ea typeface="Times New Roman" panose="02020603050405020304" pitchFamily="18" charset="0"/>
                <a:cs typeface="Times New Roman" panose="02020603050405020304" pitchFamily="18" charset="0"/>
              </a:rPr>
              <a:t>The states ‘e’ and ‘g’ are equivalent because the next state and outputs are same for the input X is equal to 0 as well as X is equal to 1; and hence ‘g’ is replaced by ‘e’ and the state ‘g’ is removed from the table.</a:t>
            </a:r>
            <a:endParaRPr lang="en-IN" dirty="0"/>
          </a:p>
        </p:txBody>
      </p:sp>
      <p:sp>
        <p:nvSpPr>
          <p:cNvPr id="3" name="Content Placeholder 2">
            <a:extLst>
              <a:ext uri="{FF2B5EF4-FFF2-40B4-BE49-F238E27FC236}">
                <a16:creationId xmlns:a16="http://schemas.microsoft.com/office/drawing/2014/main" xmlns="" id="{0C838CB8-4133-40D2-9601-B1273D22B869}"/>
              </a:ext>
            </a:extLst>
          </p:cNvPr>
          <p:cNvSpPr>
            <a:spLocks noGrp="1"/>
          </p:cNvSpPr>
          <p:nvPr>
            <p:ph idx="1"/>
          </p:nvPr>
        </p:nvSpPr>
        <p:spPr>
          <a:xfrm>
            <a:off x="1638300" y="1361813"/>
            <a:ext cx="8915400" cy="365125"/>
          </a:xfrm>
        </p:spPr>
        <p:txBody>
          <a:bodyPr>
            <a:normAutofit lnSpcReduction="10000"/>
          </a:bodyPr>
          <a:lstStyle/>
          <a:p>
            <a:r>
              <a:rPr lang="en-IN" b="1" dirty="0"/>
              <a:t>Step 2: State Reduction</a:t>
            </a:r>
          </a:p>
        </p:txBody>
      </p:sp>
      <p:sp>
        <p:nvSpPr>
          <p:cNvPr id="4" name="Date Placeholder 3">
            <a:extLst>
              <a:ext uri="{FF2B5EF4-FFF2-40B4-BE49-F238E27FC236}">
                <a16:creationId xmlns:a16="http://schemas.microsoft.com/office/drawing/2014/main" xmlns="" id="{C81FA341-B10F-478E-B2FE-E2E72C6E8CEE}"/>
              </a:ext>
            </a:extLst>
          </p:cNvPr>
          <p:cNvSpPr>
            <a:spLocks noGrp="1"/>
          </p:cNvSpPr>
          <p:nvPr>
            <p:ph type="dt" sz="half" idx="10"/>
          </p:nvPr>
        </p:nvSpPr>
        <p:spPr/>
        <p:txBody>
          <a:bodyPr/>
          <a:lstStyle/>
          <a:p>
            <a:fld id="{C7CCE7EE-6009-414B-9CCE-C8DAD1FB59B4}" type="datetime1">
              <a:rPr lang="en-US" smtClean="0"/>
              <a:t>18/11/2022</a:t>
            </a:fld>
            <a:endParaRPr lang="en-US" dirty="0"/>
          </a:p>
        </p:txBody>
      </p:sp>
      <p:sp>
        <p:nvSpPr>
          <p:cNvPr id="5" name="Footer Placeholder 4">
            <a:extLst>
              <a:ext uri="{FF2B5EF4-FFF2-40B4-BE49-F238E27FC236}">
                <a16:creationId xmlns:a16="http://schemas.microsoft.com/office/drawing/2014/main" xmlns="" id="{B531EBA4-F967-4DD3-AAF8-CEA3425FE675}"/>
              </a:ext>
            </a:extLst>
          </p:cNvPr>
          <p:cNvSpPr>
            <a:spLocks noGrp="1"/>
          </p:cNvSpPr>
          <p:nvPr>
            <p:ph type="ftr" sz="quarter" idx="11"/>
          </p:nvPr>
        </p:nvSpPr>
        <p:spPr/>
        <p:txBody>
          <a:bodyPr/>
          <a:lstStyle/>
          <a:p>
            <a:r>
              <a:rPr lang="fr-FR"/>
              <a:t>Lecture 1: DE Course                                     MITWPU</a:t>
            </a:r>
            <a:endParaRPr lang="en-US" dirty="0"/>
          </a:p>
        </p:txBody>
      </p:sp>
      <p:sp>
        <p:nvSpPr>
          <p:cNvPr id="6" name="Slide Number Placeholder 5">
            <a:extLst>
              <a:ext uri="{FF2B5EF4-FFF2-40B4-BE49-F238E27FC236}">
                <a16:creationId xmlns:a16="http://schemas.microsoft.com/office/drawing/2014/main" xmlns="" id="{CF98A563-CD18-4A41-AC66-18F0326E2D14}"/>
              </a:ext>
            </a:extLst>
          </p:cNvPr>
          <p:cNvSpPr>
            <a:spLocks noGrp="1"/>
          </p:cNvSpPr>
          <p:nvPr>
            <p:ph type="sldNum" sz="quarter" idx="12"/>
          </p:nvPr>
        </p:nvSpPr>
        <p:spPr/>
        <p:txBody>
          <a:bodyPr/>
          <a:lstStyle/>
          <a:p>
            <a:fld id="{D57F1E4F-1CFF-5643-939E-217C01CDF565}" type="slidenum">
              <a:rPr lang="en-US" smtClean="0"/>
              <a:pPr/>
              <a:t>35</a:t>
            </a:fld>
            <a:endParaRPr lang="en-US" dirty="0"/>
          </a:p>
        </p:txBody>
      </p:sp>
      <p:graphicFrame>
        <p:nvGraphicFramePr>
          <p:cNvPr id="7" name="Table 6">
            <a:extLst>
              <a:ext uri="{FF2B5EF4-FFF2-40B4-BE49-F238E27FC236}">
                <a16:creationId xmlns:a16="http://schemas.microsoft.com/office/drawing/2014/main" xmlns="" id="{2497DB9F-D205-405F-824A-07EDE72B7AFE}"/>
              </a:ext>
            </a:extLst>
          </p:cNvPr>
          <p:cNvGraphicFramePr>
            <a:graphicFrameLocks noGrp="1"/>
          </p:cNvGraphicFramePr>
          <p:nvPr>
            <p:extLst>
              <p:ext uri="{D42A27DB-BD31-4B8C-83A1-F6EECF244321}">
                <p14:modId xmlns:p14="http://schemas.microsoft.com/office/powerpoint/2010/main" val="3105700175"/>
              </p:ext>
            </p:extLst>
          </p:nvPr>
        </p:nvGraphicFramePr>
        <p:xfrm>
          <a:off x="1082180" y="2099803"/>
          <a:ext cx="5103810" cy="2438400"/>
        </p:xfrm>
        <a:graphic>
          <a:graphicData uri="http://schemas.openxmlformats.org/drawingml/2006/table">
            <a:tbl>
              <a:tblPr/>
              <a:tblGrid>
                <a:gridCol w="1020762">
                  <a:extLst>
                    <a:ext uri="{9D8B030D-6E8A-4147-A177-3AD203B41FA5}">
                      <a16:colId xmlns:a16="http://schemas.microsoft.com/office/drawing/2014/main" xmlns="" val="990502560"/>
                    </a:ext>
                  </a:extLst>
                </a:gridCol>
                <a:gridCol w="1020762">
                  <a:extLst>
                    <a:ext uri="{9D8B030D-6E8A-4147-A177-3AD203B41FA5}">
                      <a16:colId xmlns:a16="http://schemas.microsoft.com/office/drawing/2014/main" xmlns="" val="3489682218"/>
                    </a:ext>
                  </a:extLst>
                </a:gridCol>
                <a:gridCol w="1020762">
                  <a:extLst>
                    <a:ext uri="{9D8B030D-6E8A-4147-A177-3AD203B41FA5}">
                      <a16:colId xmlns:a16="http://schemas.microsoft.com/office/drawing/2014/main" xmlns="" val="626389219"/>
                    </a:ext>
                  </a:extLst>
                </a:gridCol>
                <a:gridCol w="1020762">
                  <a:extLst>
                    <a:ext uri="{9D8B030D-6E8A-4147-A177-3AD203B41FA5}">
                      <a16:colId xmlns:a16="http://schemas.microsoft.com/office/drawing/2014/main" xmlns="" val="2776341526"/>
                    </a:ext>
                  </a:extLst>
                </a:gridCol>
                <a:gridCol w="1020762">
                  <a:extLst>
                    <a:ext uri="{9D8B030D-6E8A-4147-A177-3AD203B41FA5}">
                      <a16:colId xmlns:a16="http://schemas.microsoft.com/office/drawing/2014/main" xmlns="" val="2667974392"/>
                    </a:ext>
                  </a:extLst>
                </a:gridCol>
              </a:tblGrid>
              <a:tr h="223051">
                <a:tc rowSpan="2">
                  <a:txBody>
                    <a:bodyPr/>
                    <a:lstStyle/>
                    <a:p>
                      <a:pPr algn="ctr"/>
                      <a:r>
                        <a:rPr lang="en-US" sz="2000" b="1" dirty="0">
                          <a:effectLst/>
                          <a:latin typeface="New Century Schlbk"/>
                          <a:ea typeface="Times New Roman" panose="02020603050405020304" pitchFamily="18" charset="0"/>
                          <a:cs typeface="Times New Roman" panose="02020603050405020304" pitchFamily="18" charset="0"/>
                        </a:rPr>
                        <a:t>Present state</a:t>
                      </a:r>
                      <a:endParaRPr lang="en-IN" sz="2000" b="1" dirty="0">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ctr"/>
                      <a:r>
                        <a:rPr lang="en-US" sz="2000" b="1">
                          <a:effectLst/>
                          <a:latin typeface="New Century Schlbk"/>
                          <a:ea typeface="Times New Roman" panose="02020603050405020304" pitchFamily="18" charset="0"/>
                          <a:cs typeface="Times New Roman" panose="02020603050405020304" pitchFamily="18" charset="0"/>
                        </a:rPr>
                        <a:t>Next state</a:t>
                      </a:r>
                      <a:endParaRPr lang="en-IN" sz="2000" b="1">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IN"/>
                    </a:p>
                  </a:txBody>
                  <a:tcPr/>
                </a:tc>
                <a:tc gridSpan="2">
                  <a:txBody>
                    <a:bodyPr/>
                    <a:lstStyle/>
                    <a:p>
                      <a:pPr algn="ctr"/>
                      <a:r>
                        <a:rPr lang="en-US" sz="2000" b="1">
                          <a:effectLst/>
                          <a:latin typeface="New Century Schlbk"/>
                          <a:ea typeface="Times New Roman" panose="02020603050405020304" pitchFamily="18" charset="0"/>
                          <a:cs typeface="Times New Roman" panose="02020603050405020304" pitchFamily="18" charset="0"/>
                        </a:rPr>
                        <a:t>Output</a:t>
                      </a:r>
                      <a:endParaRPr lang="en-IN" sz="2000" b="1">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IN"/>
                    </a:p>
                  </a:txBody>
                  <a:tcPr/>
                </a:tc>
                <a:extLst>
                  <a:ext uri="{0D108BD9-81ED-4DB2-BD59-A6C34878D82A}">
                    <a16:rowId xmlns:a16="http://schemas.microsoft.com/office/drawing/2014/main" xmlns="" val="1861407009"/>
                  </a:ext>
                </a:extLst>
              </a:tr>
              <a:tr h="223051">
                <a:tc vMerge="1">
                  <a:txBody>
                    <a:bodyPr/>
                    <a:lstStyle/>
                    <a:p>
                      <a:endParaRPr lang="en-IN"/>
                    </a:p>
                  </a:txBody>
                  <a:tcPr/>
                </a:tc>
                <a:tc>
                  <a:txBody>
                    <a:bodyPr/>
                    <a:lstStyle/>
                    <a:p>
                      <a:pPr algn="ctr"/>
                      <a:r>
                        <a:rPr lang="en-US" sz="2000" b="1" dirty="0">
                          <a:effectLst/>
                          <a:latin typeface="New Century Schlbk"/>
                          <a:ea typeface="Times New Roman" panose="02020603050405020304" pitchFamily="18" charset="0"/>
                          <a:cs typeface="Times New Roman" panose="02020603050405020304" pitchFamily="18" charset="0"/>
                        </a:rPr>
                        <a:t>X=0</a:t>
                      </a:r>
                      <a:endParaRPr lang="en-IN" sz="2000" b="1" dirty="0">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2000" b="1">
                          <a:effectLst/>
                          <a:latin typeface="New Century Schlbk"/>
                          <a:ea typeface="Times New Roman" panose="02020603050405020304" pitchFamily="18" charset="0"/>
                          <a:cs typeface="Times New Roman" panose="02020603050405020304" pitchFamily="18" charset="0"/>
                        </a:rPr>
                        <a:t>X=1</a:t>
                      </a:r>
                      <a:endParaRPr lang="en-IN" sz="2000" b="1">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2000" b="1">
                          <a:effectLst/>
                          <a:latin typeface="New Century Schlbk"/>
                          <a:ea typeface="Times New Roman" panose="02020603050405020304" pitchFamily="18" charset="0"/>
                          <a:cs typeface="Times New Roman" panose="02020603050405020304" pitchFamily="18" charset="0"/>
                        </a:rPr>
                        <a:t>X=0</a:t>
                      </a:r>
                      <a:endParaRPr lang="en-IN" sz="2000" b="1">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2000" b="1">
                          <a:effectLst/>
                          <a:latin typeface="New Century Schlbk"/>
                          <a:ea typeface="Times New Roman" panose="02020603050405020304" pitchFamily="18" charset="0"/>
                          <a:cs typeface="Times New Roman" panose="02020603050405020304" pitchFamily="18" charset="0"/>
                        </a:rPr>
                        <a:t>X=1</a:t>
                      </a:r>
                      <a:endParaRPr lang="en-IN" sz="2000" b="1">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985685832"/>
                  </a:ext>
                </a:extLst>
              </a:tr>
              <a:tr h="223051">
                <a:tc>
                  <a:txBody>
                    <a:bodyPr/>
                    <a:lstStyle/>
                    <a:p>
                      <a:pPr algn="ctr"/>
                      <a:r>
                        <a:rPr lang="en-US" sz="2000" b="1">
                          <a:effectLst/>
                          <a:latin typeface="New Century Schlbk"/>
                          <a:ea typeface="Times New Roman" panose="02020603050405020304" pitchFamily="18" charset="0"/>
                          <a:cs typeface="Times New Roman" panose="02020603050405020304" pitchFamily="18" charset="0"/>
                        </a:rPr>
                        <a:t>a</a:t>
                      </a:r>
                      <a:endParaRPr lang="en-IN" sz="2000" b="1">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2000" b="1" dirty="0">
                          <a:effectLst/>
                          <a:latin typeface="New Century Schlbk"/>
                          <a:ea typeface="Times New Roman" panose="02020603050405020304" pitchFamily="18" charset="0"/>
                          <a:cs typeface="Times New Roman" panose="02020603050405020304" pitchFamily="18" charset="0"/>
                        </a:rPr>
                        <a:t>c</a:t>
                      </a:r>
                      <a:endParaRPr lang="en-IN" sz="2000" b="1" dirty="0">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2000" b="1" dirty="0">
                          <a:effectLst/>
                          <a:latin typeface="New Century Schlbk"/>
                          <a:ea typeface="Times New Roman" panose="02020603050405020304" pitchFamily="18" charset="0"/>
                          <a:cs typeface="Times New Roman" panose="02020603050405020304" pitchFamily="18" charset="0"/>
                        </a:rPr>
                        <a:t>b</a:t>
                      </a:r>
                      <a:endParaRPr lang="en-IN" sz="2000" b="1" dirty="0">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2000" b="1">
                          <a:effectLst/>
                          <a:latin typeface="New Century Schlbk"/>
                          <a:ea typeface="Times New Roman" panose="02020603050405020304" pitchFamily="18" charset="0"/>
                          <a:cs typeface="Times New Roman" panose="02020603050405020304" pitchFamily="18" charset="0"/>
                        </a:rPr>
                        <a:t>0</a:t>
                      </a:r>
                      <a:endParaRPr lang="en-IN" sz="2000" b="1">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2000" b="1">
                          <a:effectLst/>
                          <a:latin typeface="New Century Schlbk"/>
                          <a:ea typeface="Times New Roman" panose="02020603050405020304" pitchFamily="18" charset="0"/>
                          <a:cs typeface="Times New Roman" panose="02020603050405020304" pitchFamily="18" charset="0"/>
                        </a:rPr>
                        <a:t>0</a:t>
                      </a:r>
                      <a:endParaRPr lang="en-IN" sz="2000" b="1">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2913976818"/>
                  </a:ext>
                </a:extLst>
              </a:tr>
              <a:tr h="223051">
                <a:tc>
                  <a:txBody>
                    <a:bodyPr/>
                    <a:lstStyle/>
                    <a:p>
                      <a:pPr algn="ctr"/>
                      <a:r>
                        <a:rPr lang="en-US" sz="2000" b="1">
                          <a:effectLst/>
                          <a:latin typeface="New Century Schlbk"/>
                          <a:ea typeface="Times New Roman" panose="02020603050405020304" pitchFamily="18" charset="0"/>
                          <a:cs typeface="Times New Roman" panose="02020603050405020304" pitchFamily="18" charset="0"/>
                        </a:rPr>
                        <a:t>b</a:t>
                      </a:r>
                      <a:endParaRPr lang="en-IN" sz="2000" b="1">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2000" b="1">
                          <a:effectLst/>
                          <a:latin typeface="New Century Schlbk"/>
                          <a:ea typeface="Times New Roman" panose="02020603050405020304" pitchFamily="18" charset="0"/>
                          <a:cs typeface="Times New Roman" panose="02020603050405020304" pitchFamily="18" charset="0"/>
                        </a:rPr>
                        <a:t>d</a:t>
                      </a:r>
                      <a:endParaRPr lang="en-IN" sz="2000" b="1">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2000" b="1" dirty="0">
                          <a:effectLst/>
                          <a:latin typeface="New Century Schlbk"/>
                          <a:ea typeface="Times New Roman" panose="02020603050405020304" pitchFamily="18" charset="0"/>
                          <a:cs typeface="Times New Roman" panose="02020603050405020304" pitchFamily="18" charset="0"/>
                        </a:rPr>
                        <a:t>c</a:t>
                      </a:r>
                      <a:endParaRPr lang="en-IN" sz="2000" b="1" dirty="0">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2000" b="1">
                          <a:effectLst/>
                          <a:latin typeface="New Century Schlbk"/>
                          <a:ea typeface="Times New Roman" panose="02020603050405020304" pitchFamily="18" charset="0"/>
                          <a:cs typeface="Times New Roman" panose="02020603050405020304" pitchFamily="18" charset="0"/>
                        </a:rPr>
                        <a:t>0</a:t>
                      </a:r>
                      <a:endParaRPr lang="en-IN" sz="2000" b="1">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2000" b="1">
                          <a:effectLst/>
                          <a:latin typeface="New Century Schlbk"/>
                          <a:ea typeface="Times New Roman" panose="02020603050405020304" pitchFamily="18" charset="0"/>
                          <a:cs typeface="Times New Roman" panose="02020603050405020304" pitchFamily="18" charset="0"/>
                        </a:rPr>
                        <a:t>0</a:t>
                      </a:r>
                      <a:endParaRPr lang="en-IN" sz="2000" b="1">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3295394330"/>
                  </a:ext>
                </a:extLst>
              </a:tr>
              <a:tr h="223051">
                <a:tc>
                  <a:txBody>
                    <a:bodyPr/>
                    <a:lstStyle/>
                    <a:p>
                      <a:pPr algn="ctr"/>
                      <a:r>
                        <a:rPr lang="en-US" sz="2000" b="1">
                          <a:effectLst/>
                          <a:latin typeface="New Century Schlbk"/>
                          <a:ea typeface="Times New Roman" panose="02020603050405020304" pitchFamily="18" charset="0"/>
                          <a:cs typeface="Times New Roman" panose="02020603050405020304" pitchFamily="18" charset="0"/>
                        </a:rPr>
                        <a:t>c</a:t>
                      </a:r>
                      <a:endParaRPr lang="en-IN" sz="2000" b="1">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2000" b="1">
                          <a:effectLst/>
                          <a:latin typeface="New Century Schlbk"/>
                          <a:ea typeface="Times New Roman" panose="02020603050405020304" pitchFamily="18" charset="0"/>
                          <a:cs typeface="Times New Roman" panose="02020603050405020304" pitchFamily="18" charset="0"/>
                        </a:rPr>
                        <a:t>(g)e</a:t>
                      </a:r>
                      <a:endParaRPr lang="en-IN" sz="2000" b="1">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2000" b="1" dirty="0">
                          <a:effectLst/>
                          <a:latin typeface="New Century Schlbk"/>
                          <a:ea typeface="Times New Roman" panose="02020603050405020304" pitchFamily="18" charset="0"/>
                          <a:cs typeface="Times New Roman" panose="02020603050405020304" pitchFamily="18" charset="0"/>
                        </a:rPr>
                        <a:t>d</a:t>
                      </a:r>
                      <a:endParaRPr lang="en-IN" sz="2000" b="1" dirty="0">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2000" b="1" dirty="0">
                          <a:effectLst/>
                          <a:latin typeface="New Century Schlbk"/>
                          <a:ea typeface="Times New Roman" panose="02020603050405020304" pitchFamily="18" charset="0"/>
                          <a:cs typeface="Times New Roman" panose="02020603050405020304" pitchFamily="18" charset="0"/>
                        </a:rPr>
                        <a:t>1</a:t>
                      </a:r>
                      <a:endParaRPr lang="en-IN" sz="2000" b="1" dirty="0">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2000" b="1">
                          <a:effectLst/>
                          <a:latin typeface="New Century Schlbk"/>
                          <a:ea typeface="Times New Roman" panose="02020603050405020304" pitchFamily="18" charset="0"/>
                          <a:cs typeface="Times New Roman" panose="02020603050405020304" pitchFamily="18" charset="0"/>
                        </a:rPr>
                        <a:t>1</a:t>
                      </a:r>
                      <a:endParaRPr lang="en-IN" sz="2000" b="1">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3364721415"/>
                  </a:ext>
                </a:extLst>
              </a:tr>
              <a:tr h="223051">
                <a:tc>
                  <a:txBody>
                    <a:bodyPr/>
                    <a:lstStyle/>
                    <a:p>
                      <a:pPr algn="ctr"/>
                      <a:r>
                        <a:rPr lang="en-US" sz="2000" b="1">
                          <a:effectLst/>
                          <a:latin typeface="New Century Schlbk"/>
                          <a:ea typeface="Times New Roman" panose="02020603050405020304" pitchFamily="18" charset="0"/>
                          <a:cs typeface="Times New Roman" panose="02020603050405020304" pitchFamily="18" charset="0"/>
                          <a:sym typeface="Symbol" panose="05050102010706020507" pitchFamily="18" charset="2"/>
                        </a:rPr>
                        <a:t></a:t>
                      </a:r>
                      <a:r>
                        <a:rPr lang="en-US" sz="2000" b="1">
                          <a:effectLst/>
                          <a:latin typeface="New Century Schlbk"/>
                          <a:ea typeface="Times New Roman" panose="02020603050405020304" pitchFamily="18" charset="0"/>
                          <a:cs typeface="Times New Roman" panose="02020603050405020304" pitchFamily="18" charset="0"/>
                        </a:rPr>
                        <a:t>d</a:t>
                      </a:r>
                      <a:endParaRPr lang="en-IN" sz="2000" b="1">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2000" b="1">
                          <a:effectLst/>
                          <a:latin typeface="New Century Schlbk"/>
                          <a:ea typeface="Times New Roman" panose="02020603050405020304" pitchFamily="18" charset="0"/>
                          <a:cs typeface="Times New Roman" panose="02020603050405020304" pitchFamily="18" charset="0"/>
                        </a:rPr>
                        <a:t>e</a:t>
                      </a:r>
                      <a:endParaRPr lang="en-IN" sz="2000" b="1">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2000" b="1">
                          <a:effectLst/>
                          <a:latin typeface="New Century Schlbk"/>
                          <a:ea typeface="Times New Roman" panose="02020603050405020304" pitchFamily="18" charset="0"/>
                          <a:cs typeface="Times New Roman" panose="02020603050405020304" pitchFamily="18" charset="0"/>
                        </a:rPr>
                        <a:t>f</a:t>
                      </a:r>
                      <a:endParaRPr lang="en-IN" sz="2000" b="1">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2000" b="1" dirty="0">
                          <a:effectLst/>
                          <a:latin typeface="New Century Schlbk"/>
                          <a:ea typeface="Times New Roman" panose="02020603050405020304" pitchFamily="18" charset="0"/>
                          <a:cs typeface="Times New Roman" panose="02020603050405020304" pitchFamily="18" charset="0"/>
                        </a:rPr>
                        <a:t>1</a:t>
                      </a:r>
                      <a:endParaRPr lang="en-IN" sz="2000" b="1" dirty="0">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2000" b="1">
                          <a:effectLst/>
                          <a:latin typeface="New Century Schlbk"/>
                          <a:ea typeface="Times New Roman" panose="02020603050405020304" pitchFamily="18" charset="0"/>
                          <a:cs typeface="Times New Roman" panose="02020603050405020304" pitchFamily="18" charset="0"/>
                        </a:rPr>
                        <a:t>0</a:t>
                      </a:r>
                      <a:endParaRPr lang="en-IN" sz="2000" b="1">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371920964"/>
                  </a:ext>
                </a:extLst>
              </a:tr>
              <a:tr h="223051">
                <a:tc>
                  <a:txBody>
                    <a:bodyPr/>
                    <a:lstStyle/>
                    <a:p>
                      <a:pPr algn="ctr"/>
                      <a:r>
                        <a:rPr lang="en-US" sz="2000" b="1">
                          <a:effectLst/>
                          <a:latin typeface="New Century Schlbk"/>
                          <a:ea typeface="Times New Roman" panose="02020603050405020304" pitchFamily="18" charset="0"/>
                          <a:cs typeface="Times New Roman" panose="02020603050405020304" pitchFamily="18" charset="0"/>
                        </a:rPr>
                        <a:t>e</a:t>
                      </a:r>
                      <a:endParaRPr lang="en-IN" sz="2000" b="1">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2000" b="1">
                          <a:effectLst/>
                          <a:latin typeface="New Century Schlbk"/>
                          <a:ea typeface="Times New Roman" panose="02020603050405020304" pitchFamily="18" charset="0"/>
                          <a:cs typeface="Times New Roman" panose="02020603050405020304" pitchFamily="18" charset="0"/>
                        </a:rPr>
                        <a:t>f</a:t>
                      </a:r>
                      <a:endParaRPr lang="en-IN" sz="2000" b="1">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2000" b="1">
                          <a:effectLst/>
                          <a:latin typeface="New Century Schlbk"/>
                          <a:ea typeface="Times New Roman" panose="02020603050405020304" pitchFamily="18" charset="0"/>
                          <a:cs typeface="Times New Roman" panose="02020603050405020304" pitchFamily="18" charset="0"/>
                        </a:rPr>
                        <a:t>a</a:t>
                      </a:r>
                      <a:endParaRPr lang="en-IN" sz="2000" b="1">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2000" b="1" dirty="0">
                          <a:effectLst/>
                          <a:latin typeface="New Century Schlbk"/>
                          <a:ea typeface="Times New Roman" panose="02020603050405020304" pitchFamily="18" charset="0"/>
                          <a:cs typeface="Times New Roman" panose="02020603050405020304" pitchFamily="18" charset="0"/>
                        </a:rPr>
                        <a:t>0</a:t>
                      </a:r>
                      <a:endParaRPr lang="en-IN" sz="2000" b="1" dirty="0">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2000" b="1">
                          <a:effectLst/>
                          <a:latin typeface="New Century Schlbk"/>
                          <a:ea typeface="Times New Roman" panose="02020603050405020304" pitchFamily="18" charset="0"/>
                          <a:cs typeface="Times New Roman" panose="02020603050405020304" pitchFamily="18" charset="0"/>
                        </a:rPr>
                        <a:t>1</a:t>
                      </a:r>
                      <a:endParaRPr lang="en-IN" sz="2000" b="1">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406422823"/>
                  </a:ext>
                </a:extLst>
              </a:tr>
              <a:tr h="223051">
                <a:tc>
                  <a:txBody>
                    <a:bodyPr/>
                    <a:lstStyle/>
                    <a:p>
                      <a:pPr algn="ctr"/>
                      <a:r>
                        <a:rPr lang="en-US" sz="2000" b="1">
                          <a:effectLst/>
                          <a:latin typeface="New Century Schlbk"/>
                          <a:ea typeface="Times New Roman" panose="02020603050405020304" pitchFamily="18" charset="0"/>
                          <a:cs typeface="Times New Roman" panose="02020603050405020304" pitchFamily="18" charset="0"/>
                          <a:sym typeface="Symbol" panose="05050102010706020507" pitchFamily="18" charset="2"/>
                        </a:rPr>
                        <a:t></a:t>
                      </a:r>
                      <a:r>
                        <a:rPr lang="en-US" sz="2000" b="1">
                          <a:effectLst/>
                          <a:latin typeface="New Century Schlbk"/>
                          <a:ea typeface="Times New Roman" panose="02020603050405020304" pitchFamily="18" charset="0"/>
                          <a:cs typeface="Times New Roman" panose="02020603050405020304" pitchFamily="18" charset="0"/>
                        </a:rPr>
                        <a:t>f</a:t>
                      </a:r>
                      <a:endParaRPr lang="en-IN" sz="2000" b="1">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2000" b="1">
                          <a:effectLst/>
                          <a:latin typeface="New Century Schlbk"/>
                          <a:ea typeface="Times New Roman" panose="02020603050405020304" pitchFamily="18" charset="0"/>
                          <a:cs typeface="Times New Roman" panose="02020603050405020304" pitchFamily="18" charset="0"/>
                        </a:rPr>
                        <a:t>(g)e</a:t>
                      </a:r>
                      <a:endParaRPr lang="en-IN" sz="2000" b="1">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2000" b="1">
                          <a:effectLst/>
                          <a:latin typeface="New Century Schlbk"/>
                          <a:ea typeface="Times New Roman" panose="02020603050405020304" pitchFamily="18" charset="0"/>
                          <a:cs typeface="Times New Roman" panose="02020603050405020304" pitchFamily="18" charset="0"/>
                        </a:rPr>
                        <a:t>f</a:t>
                      </a:r>
                      <a:endParaRPr lang="en-IN" sz="2000" b="1">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2000" b="1" dirty="0">
                          <a:effectLst/>
                          <a:latin typeface="New Century Schlbk"/>
                          <a:ea typeface="Times New Roman" panose="02020603050405020304" pitchFamily="18" charset="0"/>
                          <a:cs typeface="Times New Roman" panose="02020603050405020304" pitchFamily="18" charset="0"/>
                        </a:rPr>
                        <a:t>1</a:t>
                      </a:r>
                      <a:endParaRPr lang="en-IN" sz="2000" b="1" dirty="0">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2000" b="1" dirty="0">
                          <a:effectLst/>
                          <a:latin typeface="New Century Schlbk"/>
                          <a:ea typeface="Times New Roman" panose="02020603050405020304" pitchFamily="18" charset="0"/>
                          <a:cs typeface="Times New Roman" panose="02020603050405020304" pitchFamily="18" charset="0"/>
                        </a:rPr>
                        <a:t>0</a:t>
                      </a:r>
                      <a:endParaRPr lang="en-IN" sz="2000" b="1" dirty="0">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262845484"/>
                  </a:ext>
                </a:extLst>
              </a:tr>
            </a:tbl>
          </a:graphicData>
        </a:graphic>
      </p:graphicFrame>
      <p:sp>
        <p:nvSpPr>
          <p:cNvPr id="9" name="TextBox 8">
            <a:extLst>
              <a:ext uri="{FF2B5EF4-FFF2-40B4-BE49-F238E27FC236}">
                <a16:creationId xmlns:a16="http://schemas.microsoft.com/office/drawing/2014/main" xmlns="" id="{F514EC51-7A0E-46F0-AAAF-A8524282D264}"/>
              </a:ext>
            </a:extLst>
          </p:cNvPr>
          <p:cNvSpPr txBox="1"/>
          <p:nvPr/>
        </p:nvSpPr>
        <p:spPr>
          <a:xfrm>
            <a:off x="921695" y="4746435"/>
            <a:ext cx="6094602" cy="1077218"/>
          </a:xfrm>
          <a:prstGeom prst="rect">
            <a:avLst/>
          </a:prstGeom>
          <a:noFill/>
        </p:spPr>
        <p:txBody>
          <a:bodyPr wrap="square">
            <a:spAutoFit/>
          </a:bodyPr>
          <a:lstStyle/>
          <a:p>
            <a:r>
              <a:rPr lang="en-US" sz="1600" b="1" dirty="0">
                <a:solidFill>
                  <a:srgbClr val="002060"/>
                </a:solidFill>
              </a:rPr>
              <a:t>The states ‘d’ and ‘f’ are equivalent because the next state and output are same for the input X is equal to 0 and X is equal to 1;and hence ‘f’ is replaced by ‘d’ and the state ‘f’ is removed from the table</a:t>
            </a:r>
            <a:endParaRPr lang="en-IN" sz="1600" b="1" dirty="0">
              <a:solidFill>
                <a:srgbClr val="002060"/>
              </a:solidFill>
            </a:endParaRPr>
          </a:p>
        </p:txBody>
      </p:sp>
      <p:graphicFrame>
        <p:nvGraphicFramePr>
          <p:cNvPr id="10" name="Table 9">
            <a:extLst>
              <a:ext uri="{FF2B5EF4-FFF2-40B4-BE49-F238E27FC236}">
                <a16:creationId xmlns:a16="http://schemas.microsoft.com/office/drawing/2014/main" xmlns="" id="{95C988AC-1F79-4A5B-B648-5F68127F52E4}"/>
              </a:ext>
            </a:extLst>
          </p:cNvPr>
          <p:cNvGraphicFramePr>
            <a:graphicFrameLocks noGrp="1"/>
          </p:cNvGraphicFramePr>
          <p:nvPr>
            <p:extLst>
              <p:ext uri="{D42A27DB-BD31-4B8C-83A1-F6EECF244321}">
                <p14:modId xmlns:p14="http://schemas.microsoft.com/office/powerpoint/2010/main" val="1460541803"/>
              </p:ext>
            </p:extLst>
          </p:nvPr>
        </p:nvGraphicFramePr>
        <p:xfrm>
          <a:off x="7032519" y="2218959"/>
          <a:ext cx="4785665" cy="1920240"/>
        </p:xfrm>
        <a:graphic>
          <a:graphicData uri="http://schemas.openxmlformats.org/drawingml/2006/table">
            <a:tbl>
              <a:tblPr/>
              <a:tblGrid>
                <a:gridCol w="957133">
                  <a:extLst>
                    <a:ext uri="{9D8B030D-6E8A-4147-A177-3AD203B41FA5}">
                      <a16:colId xmlns:a16="http://schemas.microsoft.com/office/drawing/2014/main" xmlns="" val="3942979371"/>
                    </a:ext>
                  </a:extLst>
                </a:gridCol>
                <a:gridCol w="957133">
                  <a:extLst>
                    <a:ext uri="{9D8B030D-6E8A-4147-A177-3AD203B41FA5}">
                      <a16:colId xmlns:a16="http://schemas.microsoft.com/office/drawing/2014/main" xmlns="" val="2508302780"/>
                    </a:ext>
                  </a:extLst>
                </a:gridCol>
                <a:gridCol w="957133">
                  <a:extLst>
                    <a:ext uri="{9D8B030D-6E8A-4147-A177-3AD203B41FA5}">
                      <a16:colId xmlns:a16="http://schemas.microsoft.com/office/drawing/2014/main" xmlns="" val="1085693312"/>
                    </a:ext>
                  </a:extLst>
                </a:gridCol>
                <a:gridCol w="957133">
                  <a:extLst>
                    <a:ext uri="{9D8B030D-6E8A-4147-A177-3AD203B41FA5}">
                      <a16:colId xmlns:a16="http://schemas.microsoft.com/office/drawing/2014/main" xmlns="" val="3909900491"/>
                    </a:ext>
                  </a:extLst>
                </a:gridCol>
                <a:gridCol w="957133">
                  <a:extLst>
                    <a:ext uri="{9D8B030D-6E8A-4147-A177-3AD203B41FA5}">
                      <a16:colId xmlns:a16="http://schemas.microsoft.com/office/drawing/2014/main" xmlns="" val="3836091922"/>
                    </a:ext>
                  </a:extLst>
                </a:gridCol>
              </a:tblGrid>
              <a:tr h="105807">
                <a:tc rowSpan="2">
                  <a:txBody>
                    <a:bodyPr/>
                    <a:lstStyle/>
                    <a:p>
                      <a:pPr algn="ctr"/>
                      <a:r>
                        <a:rPr lang="en-US" sz="1800" b="1" dirty="0">
                          <a:effectLst/>
                          <a:latin typeface="New Century Schlbk"/>
                          <a:ea typeface="Times New Roman" panose="02020603050405020304" pitchFamily="18" charset="0"/>
                          <a:cs typeface="Times New Roman" panose="02020603050405020304" pitchFamily="18" charset="0"/>
                        </a:rPr>
                        <a:t>Present state</a:t>
                      </a:r>
                      <a:endParaRPr lang="en-IN" sz="1800" b="1" dirty="0">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ctr"/>
                      <a:r>
                        <a:rPr lang="en-US" sz="1800" b="1" dirty="0">
                          <a:effectLst/>
                          <a:latin typeface="New Century Schlbk"/>
                          <a:ea typeface="Times New Roman" panose="02020603050405020304" pitchFamily="18" charset="0"/>
                          <a:cs typeface="Times New Roman" panose="02020603050405020304" pitchFamily="18" charset="0"/>
                        </a:rPr>
                        <a:t>Next state</a:t>
                      </a:r>
                      <a:endParaRPr lang="en-IN" sz="1800" b="1" dirty="0">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IN"/>
                    </a:p>
                  </a:txBody>
                  <a:tcPr/>
                </a:tc>
                <a:tc gridSpan="2">
                  <a:txBody>
                    <a:bodyPr/>
                    <a:lstStyle/>
                    <a:p>
                      <a:pPr algn="ctr"/>
                      <a:r>
                        <a:rPr lang="en-US" sz="1800" b="1" dirty="0">
                          <a:effectLst/>
                          <a:latin typeface="New Century Schlbk"/>
                          <a:ea typeface="Times New Roman" panose="02020603050405020304" pitchFamily="18" charset="0"/>
                          <a:cs typeface="Times New Roman" panose="02020603050405020304" pitchFamily="18" charset="0"/>
                        </a:rPr>
                        <a:t>Output</a:t>
                      </a:r>
                      <a:endParaRPr lang="en-IN" sz="1800" b="1" dirty="0">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IN"/>
                    </a:p>
                  </a:txBody>
                  <a:tcPr/>
                </a:tc>
                <a:extLst>
                  <a:ext uri="{0D108BD9-81ED-4DB2-BD59-A6C34878D82A}">
                    <a16:rowId xmlns:a16="http://schemas.microsoft.com/office/drawing/2014/main" xmlns="" val="3635053246"/>
                  </a:ext>
                </a:extLst>
              </a:tr>
              <a:tr h="105807">
                <a:tc vMerge="1">
                  <a:txBody>
                    <a:bodyPr/>
                    <a:lstStyle/>
                    <a:p>
                      <a:endParaRPr lang="en-IN"/>
                    </a:p>
                  </a:txBody>
                  <a:tcPr/>
                </a:tc>
                <a:tc>
                  <a:txBody>
                    <a:bodyPr/>
                    <a:lstStyle/>
                    <a:p>
                      <a:pPr algn="ctr"/>
                      <a:r>
                        <a:rPr lang="en-US" sz="1800" b="1" dirty="0">
                          <a:effectLst/>
                          <a:latin typeface="New Century Schlbk"/>
                          <a:ea typeface="Times New Roman" panose="02020603050405020304" pitchFamily="18" charset="0"/>
                          <a:cs typeface="Times New Roman" panose="02020603050405020304" pitchFamily="18" charset="0"/>
                        </a:rPr>
                        <a:t>X=0</a:t>
                      </a:r>
                      <a:endParaRPr lang="en-IN" sz="1800" b="1" dirty="0">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800" b="1" dirty="0">
                          <a:effectLst/>
                          <a:latin typeface="New Century Schlbk"/>
                          <a:ea typeface="Times New Roman" panose="02020603050405020304" pitchFamily="18" charset="0"/>
                          <a:cs typeface="Times New Roman" panose="02020603050405020304" pitchFamily="18" charset="0"/>
                        </a:rPr>
                        <a:t>X=1</a:t>
                      </a:r>
                      <a:endParaRPr lang="en-IN" sz="1800" b="1" dirty="0">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800" b="1" dirty="0">
                          <a:effectLst/>
                          <a:latin typeface="New Century Schlbk"/>
                          <a:ea typeface="Times New Roman" panose="02020603050405020304" pitchFamily="18" charset="0"/>
                          <a:cs typeface="Times New Roman" panose="02020603050405020304" pitchFamily="18" charset="0"/>
                        </a:rPr>
                        <a:t>X=0</a:t>
                      </a:r>
                      <a:endParaRPr lang="en-IN" sz="1800" b="1" dirty="0">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800" b="1" dirty="0">
                          <a:effectLst/>
                          <a:latin typeface="New Century Schlbk"/>
                          <a:ea typeface="Times New Roman" panose="02020603050405020304" pitchFamily="18" charset="0"/>
                          <a:cs typeface="Times New Roman" panose="02020603050405020304" pitchFamily="18" charset="0"/>
                        </a:rPr>
                        <a:t>X=1</a:t>
                      </a:r>
                      <a:endParaRPr lang="en-IN" sz="1800" b="1" dirty="0">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2809723648"/>
                  </a:ext>
                </a:extLst>
              </a:tr>
              <a:tr h="105807">
                <a:tc>
                  <a:txBody>
                    <a:bodyPr/>
                    <a:lstStyle/>
                    <a:p>
                      <a:pPr algn="ctr"/>
                      <a:r>
                        <a:rPr lang="en-US" sz="1800" b="1" dirty="0">
                          <a:effectLst/>
                          <a:latin typeface="New Century Schlbk"/>
                          <a:ea typeface="Times New Roman" panose="02020603050405020304" pitchFamily="18" charset="0"/>
                          <a:cs typeface="Times New Roman" panose="02020603050405020304" pitchFamily="18" charset="0"/>
                        </a:rPr>
                        <a:t>a</a:t>
                      </a:r>
                      <a:endParaRPr lang="en-IN" sz="1800" b="1" dirty="0">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800" b="1">
                          <a:effectLst/>
                          <a:latin typeface="New Century Schlbk"/>
                          <a:ea typeface="Times New Roman" panose="02020603050405020304" pitchFamily="18" charset="0"/>
                          <a:cs typeface="Times New Roman" panose="02020603050405020304" pitchFamily="18" charset="0"/>
                        </a:rPr>
                        <a:t>c</a:t>
                      </a:r>
                      <a:endParaRPr lang="en-IN" sz="1800" b="1">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800" b="1" dirty="0">
                          <a:effectLst/>
                          <a:latin typeface="New Century Schlbk"/>
                          <a:ea typeface="Times New Roman" panose="02020603050405020304" pitchFamily="18" charset="0"/>
                          <a:cs typeface="Times New Roman" panose="02020603050405020304" pitchFamily="18" charset="0"/>
                        </a:rPr>
                        <a:t>b</a:t>
                      </a:r>
                      <a:endParaRPr lang="en-IN" sz="1800" b="1" dirty="0">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800" b="1" dirty="0">
                          <a:effectLst/>
                          <a:latin typeface="New Century Schlbk"/>
                          <a:ea typeface="Times New Roman" panose="02020603050405020304" pitchFamily="18" charset="0"/>
                          <a:cs typeface="Times New Roman" panose="02020603050405020304" pitchFamily="18" charset="0"/>
                        </a:rPr>
                        <a:t>0</a:t>
                      </a:r>
                      <a:endParaRPr lang="en-IN" sz="1800" b="1" dirty="0">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800" b="1" dirty="0">
                          <a:effectLst/>
                          <a:latin typeface="New Century Schlbk"/>
                          <a:ea typeface="Times New Roman" panose="02020603050405020304" pitchFamily="18" charset="0"/>
                          <a:cs typeface="Times New Roman" panose="02020603050405020304" pitchFamily="18" charset="0"/>
                        </a:rPr>
                        <a:t>0</a:t>
                      </a:r>
                      <a:endParaRPr lang="en-IN" sz="1800" b="1" dirty="0">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180983169"/>
                  </a:ext>
                </a:extLst>
              </a:tr>
              <a:tr h="105807">
                <a:tc>
                  <a:txBody>
                    <a:bodyPr/>
                    <a:lstStyle/>
                    <a:p>
                      <a:pPr algn="ctr"/>
                      <a:r>
                        <a:rPr lang="en-US" sz="1800" b="1">
                          <a:effectLst/>
                          <a:latin typeface="New Century Schlbk"/>
                          <a:ea typeface="Times New Roman" panose="02020603050405020304" pitchFamily="18" charset="0"/>
                          <a:cs typeface="Times New Roman" panose="02020603050405020304" pitchFamily="18" charset="0"/>
                        </a:rPr>
                        <a:t>b</a:t>
                      </a:r>
                      <a:endParaRPr lang="en-IN" sz="1800" b="1">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800" b="1">
                          <a:effectLst/>
                          <a:latin typeface="New Century Schlbk"/>
                          <a:ea typeface="Times New Roman" panose="02020603050405020304" pitchFamily="18" charset="0"/>
                          <a:cs typeface="Times New Roman" panose="02020603050405020304" pitchFamily="18" charset="0"/>
                        </a:rPr>
                        <a:t>d</a:t>
                      </a:r>
                      <a:endParaRPr lang="en-IN" sz="1800" b="1">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800" b="1" dirty="0">
                          <a:effectLst/>
                          <a:latin typeface="New Century Schlbk"/>
                          <a:ea typeface="Times New Roman" panose="02020603050405020304" pitchFamily="18" charset="0"/>
                          <a:cs typeface="Times New Roman" panose="02020603050405020304" pitchFamily="18" charset="0"/>
                        </a:rPr>
                        <a:t>c</a:t>
                      </a:r>
                      <a:endParaRPr lang="en-IN" sz="1800" b="1" dirty="0">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800" b="1" dirty="0">
                          <a:effectLst/>
                          <a:latin typeface="New Century Schlbk"/>
                          <a:ea typeface="Times New Roman" panose="02020603050405020304" pitchFamily="18" charset="0"/>
                          <a:cs typeface="Times New Roman" panose="02020603050405020304" pitchFamily="18" charset="0"/>
                        </a:rPr>
                        <a:t>0</a:t>
                      </a:r>
                      <a:endParaRPr lang="en-IN" sz="1800" b="1" dirty="0">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800" b="1" dirty="0">
                          <a:effectLst/>
                          <a:latin typeface="New Century Schlbk"/>
                          <a:ea typeface="Times New Roman" panose="02020603050405020304" pitchFamily="18" charset="0"/>
                          <a:cs typeface="Times New Roman" panose="02020603050405020304" pitchFamily="18" charset="0"/>
                        </a:rPr>
                        <a:t>0</a:t>
                      </a:r>
                      <a:endParaRPr lang="en-IN" sz="1800" b="1" dirty="0">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3850393495"/>
                  </a:ext>
                </a:extLst>
              </a:tr>
              <a:tr h="105807">
                <a:tc>
                  <a:txBody>
                    <a:bodyPr/>
                    <a:lstStyle/>
                    <a:p>
                      <a:pPr algn="ctr"/>
                      <a:r>
                        <a:rPr lang="en-US" sz="1800" b="1">
                          <a:effectLst/>
                          <a:latin typeface="New Century Schlbk"/>
                          <a:ea typeface="Times New Roman" panose="02020603050405020304" pitchFamily="18" charset="0"/>
                          <a:cs typeface="Times New Roman" panose="02020603050405020304" pitchFamily="18" charset="0"/>
                        </a:rPr>
                        <a:t>c</a:t>
                      </a:r>
                      <a:endParaRPr lang="en-IN" sz="1800" b="1">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800" b="1">
                          <a:effectLst/>
                          <a:latin typeface="New Century Schlbk"/>
                          <a:ea typeface="Times New Roman" panose="02020603050405020304" pitchFamily="18" charset="0"/>
                          <a:cs typeface="Times New Roman" panose="02020603050405020304" pitchFamily="18" charset="0"/>
                        </a:rPr>
                        <a:t>e</a:t>
                      </a:r>
                      <a:endParaRPr lang="en-IN" sz="1800" b="1">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800" b="1">
                          <a:effectLst/>
                          <a:latin typeface="New Century Schlbk"/>
                          <a:ea typeface="Times New Roman" panose="02020603050405020304" pitchFamily="18" charset="0"/>
                          <a:cs typeface="Times New Roman" panose="02020603050405020304" pitchFamily="18" charset="0"/>
                        </a:rPr>
                        <a:t>d</a:t>
                      </a:r>
                      <a:endParaRPr lang="en-IN" sz="1800" b="1">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800" b="1" dirty="0">
                          <a:effectLst/>
                          <a:latin typeface="New Century Schlbk"/>
                          <a:ea typeface="Times New Roman" panose="02020603050405020304" pitchFamily="18" charset="0"/>
                          <a:cs typeface="Times New Roman" panose="02020603050405020304" pitchFamily="18" charset="0"/>
                        </a:rPr>
                        <a:t>1</a:t>
                      </a:r>
                      <a:endParaRPr lang="en-IN" sz="1800" b="1" dirty="0">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800" b="1" dirty="0">
                          <a:effectLst/>
                          <a:latin typeface="New Century Schlbk"/>
                          <a:ea typeface="Times New Roman" panose="02020603050405020304" pitchFamily="18" charset="0"/>
                          <a:cs typeface="Times New Roman" panose="02020603050405020304" pitchFamily="18" charset="0"/>
                        </a:rPr>
                        <a:t>1</a:t>
                      </a:r>
                      <a:endParaRPr lang="en-IN" sz="1800" b="1" dirty="0">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2387571117"/>
                  </a:ext>
                </a:extLst>
              </a:tr>
              <a:tr h="105807">
                <a:tc>
                  <a:txBody>
                    <a:bodyPr/>
                    <a:lstStyle/>
                    <a:p>
                      <a:pPr algn="ctr"/>
                      <a:r>
                        <a:rPr lang="en-US" sz="1800" b="1">
                          <a:effectLst/>
                          <a:latin typeface="New Century Schlbk"/>
                          <a:ea typeface="Times New Roman" panose="02020603050405020304" pitchFamily="18" charset="0"/>
                          <a:cs typeface="Times New Roman" panose="02020603050405020304" pitchFamily="18" charset="0"/>
                        </a:rPr>
                        <a:t>d</a:t>
                      </a:r>
                      <a:endParaRPr lang="en-IN" sz="1800" b="1">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800" b="1">
                          <a:effectLst/>
                          <a:latin typeface="New Century Schlbk"/>
                          <a:ea typeface="Times New Roman" panose="02020603050405020304" pitchFamily="18" charset="0"/>
                          <a:cs typeface="Times New Roman" panose="02020603050405020304" pitchFamily="18" charset="0"/>
                        </a:rPr>
                        <a:t>e</a:t>
                      </a:r>
                      <a:endParaRPr lang="en-IN" sz="1800" b="1">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800" b="1">
                          <a:effectLst/>
                          <a:latin typeface="New Century Schlbk"/>
                          <a:ea typeface="Times New Roman" panose="02020603050405020304" pitchFamily="18" charset="0"/>
                          <a:cs typeface="Times New Roman" panose="02020603050405020304" pitchFamily="18" charset="0"/>
                        </a:rPr>
                        <a:t>(f)d</a:t>
                      </a:r>
                      <a:endParaRPr lang="en-IN" sz="1800" b="1">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800" b="1" dirty="0">
                          <a:effectLst/>
                          <a:latin typeface="New Century Schlbk"/>
                          <a:ea typeface="Times New Roman" panose="02020603050405020304" pitchFamily="18" charset="0"/>
                          <a:cs typeface="Times New Roman" panose="02020603050405020304" pitchFamily="18" charset="0"/>
                        </a:rPr>
                        <a:t>1</a:t>
                      </a:r>
                      <a:endParaRPr lang="en-IN" sz="1800" b="1" dirty="0">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800" b="1" dirty="0">
                          <a:effectLst/>
                          <a:latin typeface="New Century Schlbk"/>
                          <a:ea typeface="Times New Roman" panose="02020603050405020304" pitchFamily="18" charset="0"/>
                          <a:cs typeface="Times New Roman" panose="02020603050405020304" pitchFamily="18" charset="0"/>
                        </a:rPr>
                        <a:t>0</a:t>
                      </a:r>
                      <a:endParaRPr lang="en-IN" sz="1800" b="1" dirty="0">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3226368830"/>
                  </a:ext>
                </a:extLst>
              </a:tr>
              <a:tr h="105807">
                <a:tc>
                  <a:txBody>
                    <a:bodyPr/>
                    <a:lstStyle/>
                    <a:p>
                      <a:pPr algn="ctr"/>
                      <a:r>
                        <a:rPr lang="en-US" sz="1800" b="1">
                          <a:effectLst/>
                          <a:latin typeface="New Century Schlbk"/>
                          <a:ea typeface="Times New Roman" panose="02020603050405020304" pitchFamily="18" charset="0"/>
                          <a:cs typeface="Times New Roman" panose="02020603050405020304" pitchFamily="18" charset="0"/>
                        </a:rPr>
                        <a:t>e</a:t>
                      </a:r>
                      <a:endParaRPr lang="en-IN" sz="1800" b="1">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800" b="1">
                          <a:effectLst/>
                          <a:latin typeface="New Century Schlbk"/>
                          <a:ea typeface="Times New Roman" panose="02020603050405020304" pitchFamily="18" charset="0"/>
                          <a:cs typeface="Times New Roman" panose="02020603050405020304" pitchFamily="18" charset="0"/>
                        </a:rPr>
                        <a:t>(f)d</a:t>
                      </a:r>
                      <a:endParaRPr lang="en-IN" sz="1800" b="1">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800" b="1">
                          <a:effectLst/>
                          <a:latin typeface="New Century Schlbk"/>
                          <a:ea typeface="Times New Roman" panose="02020603050405020304" pitchFamily="18" charset="0"/>
                          <a:cs typeface="Times New Roman" panose="02020603050405020304" pitchFamily="18" charset="0"/>
                        </a:rPr>
                        <a:t>a</a:t>
                      </a:r>
                      <a:endParaRPr lang="en-IN" sz="1800" b="1">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800" b="1">
                          <a:effectLst/>
                          <a:latin typeface="New Century Schlbk"/>
                          <a:ea typeface="Times New Roman" panose="02020603050405020304" pitchFamily="18" charset="0"/>
                          <a:cs typeface="Times New Roman" panose="02020603050405020304" pitchFamily="18" charset="0"/>
                        </a:rPr>
                        <a:t>0</a:t>
                      </a:r>
                      <a:endParaRPr lang="en-IN" sz="1800" b="1">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800" b="1" dirty="0">
                          <a:effectLst/>
                          <a:latin typeface="New Century Schlbk"/>
                          <a:ea typeface="Times New Roman" panose="02020603050405020304" pitchFamily="18" charset="0"/>
                          <a:cs typeface="Times New Roman" panose="02020603050405020304" pitchFamily="18" charset="0"/>
                        </a:rPr>
                        <a:t>1</a:t>
                      </a:r>
                      <a:endParaRPr lang="en-IN" sz="1800" b="1" dirty="0">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933064220"/>
                  </a:ext>
                </a:extLst>
              </a:tr>
            </a:tbl>
          </a:graphicData>
        </a:graphic>
      </p:graphicFrame>
      <p:sp>
        <p:nvSpPr>
          <p:cNvPr id="12" name="TextBox 11">
            <a:extLst>
              <a:ext uri="{FF2B5EF4-FFF2-40B4-BE49-F238E27FC236}">
                <a16:creationId xmlns:a16="http://schemas.microsoft.com/office/drawing/2014/main" xmlns="" id="{CA01F0FF-C6A9-4820-B8E7-3C027F206C8A}"/>
              </a:ext>
            </a:extLst>
          </p:cNvPr>
          <p:cNvSpPr txBox="1"/>
          <p:nvPr/>
        </p:nvSpPr>
        <p:spPr>
          <a:xfrm>
            <a:off x="7703191" y="4358533"/>
            <a:ext cx="4637015" cy="1077218"/>
          </a:xfrm>
          <a:prstGeom prst="rect">
            <a:avLst/>
          </a:prstGeom>
          <a:noFill/>
        </p:spPr>
        <p:txBody>
          <a:bodyPr wrap="square">
            <a:spAutoFit/>
          </a:bodyPr>
          <a:lstStyle/>
          <a:p>
            <a:r>
              <a:rPr lang="en-US" sz="1600" b="1" dirty="0">
                <a:solidFill>
                  <a:srgbClr val="002060"/>
                </a:solidFill>
              </a:rPr>
              <a:t>The state ‘c’ and ‘d’ are not equivalent because next state is same for input X is equal to 0 and X is equal to 1, but outputs are not same.</a:t>
            </a:r>
            <a:endParaRPr lang="en-IN" sz="1600" b="1" dirty="0">
              <a:solidFill>
                <a:srgbClr val="002060"/>
              </a:solidFill>
            </a:endParaRPr>
          </a:p>
        </p:txBody>
      </p:sp>
    </p:spTree>
    <p:extLst>
      <p:ext uri="{BB962C8B-B14F-4D97-AF65-F5344CB8AC3E}">
        <p14:creationId xmlns:p14="http://schemas.microsoft.com/office/powerpoint/2010/main" val="2591117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9" grpId="0"/>
      <p:bldP spid="12"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FE2D050B-B292-42AF-BC6A-09B7DFC2CF1A}"/>
              </a:ext>
            </a:extLst>
          </p:cNvPr>
          <p:cNvSpPr>
            <a:spLocks noGrp="1"/>
          </p:cNvSpPr>
          <p:nvPr>
            <p:ph idx="1"/>
          </p:nvPr>
        </p:nvSpPr>
        <p:spPr>
          <a:xfrm>
            <a:off x="1699979" y="178965"/>
            <a:ext cx="8915400" cy="3117908"/>
          </a:xfrm>
        </p:spPr>
        <p:txBody>
          <a:bodyPr/>
          <a:lstStyle/>
          <a:p>
            <a:r>
              <a:rPr lang="en-IN" b="1" dirty="0"/>
              <a:t>Step 3: State Assignment</a:t>
            </a:r>
          </a:p>
          <a:p>
            <a:r>
              <a:rPr lang="en-IN" b="1" dirty="0"/>
              <a:t>Variable 	Assign value</a:t>
            </a:r>
          </a:p>
          <a:p>
            <a:r>
              <a:rPr lang="en-IN" b="1" dirty="0"/>
              <a:t>a		000</a:t>
            </a:r>
          </a:p>
          <a:p>
            <a:r>
              <a:rPr lang="en-IN" b="1" dirty="0"/>
              <a:t>b		001</a:t>
            </a:r>
          </a:p>
          <a:p>
            <a:r>
              <a:rPr lang="en-IN" b="1" dirty="0"/>
              <a:t>c		010</a:t>
            </a:r>
          </a:p>
          <a:p>
            <a:r>
              <a:rPr lang="en-IN" b="1" dirty="0"/>
              <a:t>d		011</a:t>
            </a:r>
          </a:p>
          <a:p>
            <a:r>
              <a:rPr lang="en-IN" b="1" dirty="0"/>
              <a:t>e		100</a:t>
            </a:r>
          </a:p>
          <a:p>
            <a:pPr marL="0" indent="0">
              <a:buNone/>
            </a:pPr>
            <a:endParaRPr lang="en-IN" dirty="0"/>
          </a:p>
        </p:txBody>
      </p:sp>
      <p:sp>
        <p:nvSpPr>
          <p:cNvPr id="4" name="Date Placeholder 3">
            <a:extLst>
              <a:ext uri="{FF2B5EF4-FFF2-40B4-BE49-F238E27FC236}">
                <a16:creationId xmlns:a16="http://schemas.microsoft.com/office/drawing/2014/main" xmlns="" id="{EDAEFFAC-4756-4276-9553-5C8D1778B2C0}"/>
              </a:ext>
            </a:extLst>
          </p:cNvPr>
          <p:cNvSpPr>
            <a:spLocks noGrp="1"/>
          </p:cNvSpPr>
          <p:nvPr>
            <p:ph type="dt" sz="half" idx="10"/>
          </p:nvPr>
        </p:nvSpPr>
        <p:spPr/>
        <p:txBody>
          <a:bodyPr/>
          <a:lstStyle/>
          <a:p>
            <a:fld id="{C7CCE7EE-6009-414B-9CCE-C8DAD1FB59B4}" type="datetime1">
              <a:rPr lang="en-US" smtClean="0"/>
              <a:t>18/11/2022</a:t>
            </a:fld>
            <a:endParaRPr lang="en-US" dirty="0"/>
          </a:p>
        </p:txBody>
      </p:sp>
      <p:sp>
        <p:nvSpPr>
          <p:cNvPr id="5" name="Footer Placeholder 4">
            <a:extLst>
              <a:ext uri="{FF2B5EF4-FFF2-40B4-BE49-F238E27FC236}">
                <a16:creationId xmlns:a16="http://schemas.microsoft.com/office/drawing/2014/main" xmlns="" id="{FD98A072-AD5F-49DA-82BD-0EA3360A2C9E}"/>
              </a:ext>
            </a:extLst>
          </p:cNvPr>
          <p:cNvSpPr>
            <a:spLocks noGrp="1"/>
          </p:cNvSpPr>
          <p:nvPr>
            <p:ph type="ftr" sz="quarter" idx="11"/>
          </p:nvPr>
        </p:nvSpPr>
        <p:spPr/>
        <p:txBody>
          <a:bodyPr/>
          <a:lstStyle/>
          <a:p>
            <a:r>
              <a:rPr lang="fr-FR"/>
              <a:t>Lecture 1: DE Course                                     MITWPU</a:t>
            </a:r>
            <a:endParaRPr lang="en-US" dirty="0"/>
          </a:p>
        </p:txBody>
      </p:sp>
      <p:sp>
        <p:nvSpPr>
          <p:cNvPr id="6" name="Slide Number Placeholder 5">
            <a:extLst>
              <a:ext uri="{FF2B5EF4-FFF2-40B4-BE49-F238E27FC236}">
                <a16:creationId xmlns:a16="http://schemas.microsoft.com/office/drawing/2014/main" xmlns="" id="{08025AEA-B94D-4872-9FAD-821E88F51AAB}"/>
              </a:ext>
            </a:extLst>
          </p:cNvPr>
          <p:cNvSpPr>
            <a:spLocks noGrp="1"/>
          </p:cNvSpPr>
          <p:nvPr>
            <p:ph type="sldNum" sz="quarter" idx="12"/>
          </p:nvPr>
        </p:nvSpPr>
        <p:spPr/>
        <p:txBody>
          <a:bodyPr/>
          <a:lstStyle/>
          <a:p>
            <a:fld id="{D57F1E4F-1CFF-5643-939E-217C01CDF565}" type="slidenum">
              <a:rPr lang="en-US" smtClean="0"/>
              <a:pPr/>
              <a:t>36</a:t>
            </a:fld>
            <a:endParaRPr lang="en-US" dirty="0"/>
          </a:p>
        </p:txBody>
      </p:sp>
      <p:sp>
        <p:nvSpPr>
          <p:cNvPr id="8" name="TextBox 7">
            <a:extLst>
              <a:ext uri="{FF2B5EF4-FFF2-40B4-BE49-F238E27FC236}">
                <a16:creationId xmlns:a16="http://schemas.microsoft.com/office/drawing/2014/main" xmlns="" id="{8FBF28FF-5BCF-4D98-BB1A-1D341D5BBA7D}"/>
              </a:ext>
            </a:extLst>
          </p:cNvPr>
          <p:cNvSpPr txBox="1"/>
          <p:nvPr/>
        </p:nvSpPr>
        <p:spPr>
          <a:xfrm>
            <a:off x="6097398" y="113143"/>
            <a:ext cx="6094602" cy="369332"/>
          </a:xfrm>
          <a:prstGeom prst="rect">
            <a:avLst/>
          </a:prstGeom>
          <a:noFill/>
        </p:spPr>
        <p:txBody>
          <a:bodyPr wrap="square">
            <a:spAutoFit/>
          </a:bodyPr>
          <a:lstStyle/>
          <a:p>
            <a:r>
              <a:rPr lang="en-IN" b="1" dirty="0"/>
              <a:t>Step 4: Transition/ Excitation Table </a:t>
            </a:r>
          </a:p>
        </p:txBody>
      </p:sp>
      <p:graphicFrame>
        <p:nvGraphicFramePr>
          <p:cNvPr id="9" name="Table 8">
            <a:extLst>
              <a:ext uri="{FF2B5EF4-FFF2-40B4-BE49-F238E27FC236}">
                <a16:creationId xmlns:a16="http://schemas.microsoft.com/office/drawing/2014/main" xmlns="" id="{36D441DC-7035-498A-8CF5-8A0B578017F5}"/>
              </a:ext>
            </a:extLst>
          </p:cNvPr>
          <p:cNvGraphicFramePr>
            <a:graphicFrameLocks noGrp="1"/>
          </p:cNvGraphicFramePr>
          <p:nvPr>
            <p:extLst>
              <p:ext uri="{D42A27DB-BD31-4B8C-83A1-F6EECF244321}">
                <p14:modId xmlns:p14="http://schemas.microsoft.com/office/powerpoint/2010/main" val="884082497"/>
              </p:ext>
            </p:extLst>
          </p:nvPr>
        </p:nvGraphicFramePr>
        <p:xfrm>
          <a:off x="5706356" y="470317"/>
          <a:ext cx="4785665" cy="2194560"/>
        </p:xfrm>
        <a:graphic>
          <a:graphicData uri="http://schemas.openxmlformats.org/drawingml/2006/table">
            <a:tbl>
              <a:tblPr/>
              <a:tblGrid>
                <a:gridCol w="957133">
                  <a:extLst>
                    <a:ext uri="{9D8B030D-6E8A-4147-A177-3AD203B41FA5}">
                      <a16:colId xmlns:a16="http://schemas.microsoft.com/office/drawing/2014/main" xmlns="" val="3942979371"/>
                    </a:ext>
                  </a:extLst>
                </a:gridCol>
                <a:gridCol w="957133">
                  <a:extLst>
                    <a:ext uri="{9D8B030D-6E8A-4147-A177-3AD203B41FA5}">
                      <a16:colId xmlns:a16="http://schemas.microsoft.com/office/drawing/2014/main" xmlns="" val="2508302780"/>
                    </a:ext>
                  </a:extLst>
                </a:gridCol>
                <a:gridCol w="957133">
                  <a:extLst>
                    <a:ext uri="{9D8B030D-6E8A-4147-A177-3AD203B41FA5}">
                      <a16:colId xmlns:a16="http://schemas.microsoft.com/office/drawing/2014/main" xmlns="" val="1085693312"/>
                    </a:ext>
                  </a:extLst>
                </a:gridCol>
                <a:gridCol w="957133">
                  <a:extLst>
                    <a:ext uri="{9D8B030D-6E8A-4147-A177-3AD203B41FA5}">
                      <a16:colId xmlns:a16="http://schemas.microsoft.com/office/drawing/2014/main" xmlns="" val="3909900491"/>
                    </a:ext>
                  </a:extLst>
                </a:gridCol>
                <a:gridCol w="957133">
                  <a:extLst>
                    <a:ext uri="{9D8B030D-6E8A-4147-A177-3AD203B41FA5}">
                      <a16:colId xmlns:a16="http://schemas.microsoft.com/office/drawing/2014/main" xmlns="" val="3836091922"/>
                    </a:ext>
                  </a:extLst>
                </a:gridCol>
              </a:tblGrid>
              <a:tr h="105807">
                <a:tc rowSpan="2">
                  <a:txBody>
                    <a:bodyPr/>
                    <a:lstStyle/>
                    <a:p>
                      <a:pPr algn="ctr"/>
                      <a:r>
                        <a:rPr lang="en-US" sz="1800" b="1" dirty="0">
                          <a:effectLst/>
                          <a:latin typeface="New Century Schlbk"/>
                          <a:ea typeface="Times New Roman" panose="02020603050405020304" pitchFamily="18" charset="0"/>
                          <a:cs typeface="Times New Roman" panose="02020603050405020304" pitchFamily="18" charset="0"/>
                        </a:rPr>
                        <a:t>Present state</a:t>
                      </a:r>
                      <a:endParaRPr lang="en-IN" sz="1800" b="1" dirty="0">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ctr"/>
                      <a:r>
                        <a:rPr lang="en-US" sz="1800" b="1" dirty="0">
                          <a:effectLst/>
                          <a:latin typeface="New Century Schlbk"/>
                          <a:ea typeface="Times New Roman" panose="02020603050405020304" pitchFamily="18" charset="0"/>
                          <a:cs typeface="Times New Roman" panose="02020603050405020304" pitchFamily="18" charset="0"/>
                        </a:rPr>
                        <a:t>Next state</a:t>
                      </a:r>
                      <a:endParaRPr lang="en-IN" sz="1800" b="1" dirty="0">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IN"/>
                    </a:p>
                  </a:txBody>
                  <a:tcPr/>
                </a:tc>
                <a:tc gridSpan="2">
                  <a:txBody>
                    <a:bodyPr/>
                    <a:lstStyle/>
                    <a:p>
                      <a:pPr algn="ctr"/>
                      <a:r>
                        <a:rPr lang="en-US" sz="1800" b="1" dirty="0">
                          <a:effectLst/>
                          <a:latin typeface="New Century Schlbk"/>
                          <a:ea typeface="Times New Roman" panose="02020603050405020304" pitchFamily="18" charset="0"/>
                          <a:cs typeface="Times New Roman" panose="02020603050405020304" pitchFamily="18" charset="0"/>
                        </a:rPr>
                        <a:t>Output</a:t>
                      </a:r>
                      <a:endParaRPr lang="en-IN" sz="1800" b="1" dirty="0">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IN"/>
                    </a:p>
                  </a:txBody>
                  <a:tcPr/>
                </a:tc>
                <a:extLst>
                  <a:ext uri="{0D108BD9-81ED-4DB2-BD59-A6C34878D82A}">
                    <a16:rowId xmlns:a16="http://schemas.microsoft.com/office/drawing/2014/main" xmlns="" val="3635053246"/>
                  </a:ext>
                </a:extLst>
              </a:tr>
              <a:tr h="105807">
                <a:tc vMerge="1">
                  <a:txBody>
                    <a:bodyPr/>
                    <a:lstStyle/>
                    <a:p>
                      <a:endParaRPr lang="en-IN"/>
                    </a:p>
                  </a:txBody>
                  <a:tcPr/>
                </a:tc>
                <a:tc>
                  <a:txBody>
                    <a:bodyPr/>
                    <a:lstStyle/>
                    <a:p>
                      <a:pPr algn="ctr"/>
                      <a:r>
                        <a:rPr lang="en-US" sz="1800" b="1" dirty="0">
                          <a:effectLst/>
                          <a:latin typeface="New Century Schlbk"/>
                          <a:ea typeface="Times New Roman" panose="02020603050405020304" pitchFamily="18" charset="0"/>
                          <a:cs typeface="Times New Roman" panose="02020603050405020304" pitchFamily="18" charset="0"/>
                        </a:rPr>
                        <a:t>X=0</a:t>
                      </a:r>
                      <a:endParaRPr lang="en-IN" sz="1800" b="1" dirty="0">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800" b="1" dirty="0">
                          <a:effectLst/>
                          <a:latin typeface="New Century Schlbk"/>
                          <a:ea typeface="Times New Roman" panose="02020603050405020304" pitchFamily="18" charset="0"/>
                          <a:cs typeface="Times New Roman" panose="02020603050405020304" pitchFamily="18" charset="0"/>
                        </a:rPr>
                        <a:t>X=1</a:t>
                      </a:r>
                      <a:endParaRPr lang="en-IN" sz="1800" b="1" dirty="0">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800" b="1" dirty="0">
                          <a:effectLst/>
                          <a:latin typeface="New Century Schlbk"/>
                          <a:ea typeface="Times New Roman" panose="02020603050405020304" pitchFamily="18" charset="0"/>
                          <a:cs typeface="Times New Roman" panose="02020603050405020304" pitchFamily="18" charset="0"/>
                        </a:rPr>
                        <a:t>X=0</a:t>
                      </a:r>
                      <a:endParaRPr lang="en-IN" sz="1800" b="1" dirty="0">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800" b="1" dirty="0">
                          <a:effectLst/>
                          <a:latin typeface="New Century Schlbk"/>
                          <a:ea typeface="Times New Roman" panose="02020603050405020304" pitchFamily="18" charset="0"/>
                          <a:cs typeface="Times New Roman" panose="02020603050405020304" pitchFamily="18" charset="0"/>
                        </a:rPr>
                        <a:t>X=1</a:t>
                      </a:r>
                      <a:endParaRPr lang="en-IN" sz="1800" b="1" dirty="0">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2809723648"/>
                  </a:ext>
                </a:extLst>
              </a:tr>
              <a:tr h="105807">
                <a:tc>
                  <a:txBody>
                    <a:bodyPr/>
                    <a:lstStyle/>
                    <a:p>
                      <a:pPr algn="ctr"/>
                      <a:r>
                        <a:rPr lang="en-IN" sz="1800" b="1" dirty="0">
                          <a:effectLst/>
                          <a:latin typeface="New Century Schlbk"/>
                          <a:ea typeface="Times New Roman" panose="02020603050405020304" pitchFamily="18" charset="0"/>
                          <a:cs typeface="Times New Roman" panose="02020603050405020304" pitchFamily="18" charset="0"/>
                        </a:rPr>
                        <a:t>Q</a:t>
                      </a:r>
                      <a:r>
                        <a:rPr lang="en-IN" sz="1400" b="1" dirty="0">
                          <a:effectLst/>
                          <a:latin typeface="New Century Schlbk"/>
                          <a:ea typeface="Times New Roman" panose="02020603050405020304" pitchFamily="18" charset="0"/>
                          <a:cs typeface="Times New Roman" panose="02020603050405020304" pitchFamily="18" charset="0"/>
                        </a:rPr>
                        <a:t>1</a:t>
                      </a:r>
                      <a:r>
                        <a:rPr lang="en-IN" sz="1800" b="1" dirty="0">
                          <a:effectLst/>
                          <a:latin typeface="New Century Schlbk"/>
                          <a:ea typeface="Times New Roman" panose="02020603050405020304" pitchFamily="18" charset="0"/>
                          <a:cs typeface="Times New Roman" panose="02020603050405020304" pitchFamily="18" charset="0"/>
                        </a:rPr>
                        <a:t>Q</a:t>
                      </a:r>
                      <a:r>
                        <a:rPr lang="en-IN" sz="1200" b="1" dirty="0">
                          <a:effectLst/>
                          <a:latin typeface="New Century Schlbk"/>
                          <a:ea typeface="Times New Roman" panose="02020603050405020304" pitchFamily="18" charset="0"/>
                          <a:cs typeface="Times New Roman" panose="02020603050405020304" pitchFamily="18" charset="0"/>
                        </a:rPr>
                        <a:t>2</a:t>
                      </a:r>
                      <a:r>
                        <a:rPr lang="en-IN" sz="1800" b="1" dirty="0">
                          <a:effectLst/>
                          <a:latin typeface="New Century Schlbk"/>
                          <a:ea typeface="Times New Roman" panose="02020603050405020304" pitchFamily="18" charset="0"/>
                          <a:cs typeface="Times New Roman" panose="02020603050405020304" pitchFamily="18" charset="0"/>
                        </a:rPr>
                        <a:t>Q</a:t>
                      </a:r>
                      <a:r>
                        <a:rPr lang="en-IN" sz="1200" b="1" dirty="0">
                          <a:effectLst/>
                          <a:latin typeface="New Century Schlbk"/>
                          <a:ea typeface="Times New Roman" panose="02020603050405020304" pitchFamily="18" charset="0"/>
                          <a:cs typeface="Times New Roman" panose="02020603050405020304" pitchFamily="18" charset="0"/>
                        </a:rPr>
                        <a:t>3</a:t>
                      </a:r>
                      <a:endParaRPr lang="en-IN" sz="1800" b="1" dirty="0">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IN" sz="1800" b="1" dirty="0">
                          <a:effectLst/>
                          <a:latin typeface="New Century Schlbk"/>
                          <a:ea typeface="Times New Roman" panose="02020603050405020304" pitchFamily="18" charset="0"/>
                          <a:cs typeface="Times New Roman" panose="02020603050405020304" pitchFamily="18" charset="0"/>
                        </a:rPr>
                        <a:t>Q</a:t>
                      </a:r>
                      <a:r>
                        <a:rPr lang="en-IN" sz="1400" b="1" dirty="0">
                          <a:effectLst/>
                          <a:latin typeface="New Century Schlbk"/>
                          <a:ea typeface="Times New Roman" panose="02020603050405020304" pitchFamily="18" charset="0"/>
                          <a:cs typeface="Times New Roman" panose="02020603050405020304" pitchFamily="18" charset="0"/>
                        </a:rPr>
                        <a:t>1</a:t>
                      </a:r>
                      <a:r>
                        <a:rPr lang="en-IN" sz="1800" b="1" dirty="0">
                          <a:effectLst/>
                          <a:latin typeface="New Century Schlbk"/>
                          <a:ea typeface="Times New Roman" panose="02020603050405020304" pitchFamily="18" charset="0"/>
                          <a:cs typeface="Times New Roman" panose="02020603050405020304" pitchFamily="18" charset="0"/>
                        </a:rPr>
                        <a:t>Q</a:t>
                      </a:r>
                      <a:r>
                        <a:rPr lang="en-IN" sz="1200" b="1" dirty="0">
                          <a:effectLst/>
                          <a:latin typeface="New Century Schlbk"/>
                          <a:ea typeface="Times New Roman" panose="02020603050405020304" pitchFamily="18" charset="0"/>
                          <a:cs typeface="Times New Roman" panose="02020603050405020304" pitchFamily="18" charset="0"/>
                        </a:rPr>
                        <a:t>2</a:t>
                      </a:r>
                      <a:r>
                        <a:rPr lang="en-IN" sz="1800" b="1" dirty="0">
                          <a:effectLst/>
                          <a:latin typeface="New Century Schlbk"/>
                          <a:ea typeface="Times New Roman" panose="02020603050405020304" pitchFamily="18" charset="0"/>
                          <a:cs typeface="Times New Roman" panose="02020603050405020304" pitchFamily="18" charset="0"/>
                        </a:rPr>
                        <a:t>Q</a:t>
                      </a:r>
                      <a:r>
                        <a:rPr lang="en-IN" sz="1200" b="1" dirty="0">
                          <a:effectLst/>
                          <a:latin typeface="New Century Schlbk"/>
                          <a:ea typeface="Times New Roman" panose="02020603050405020304" pitchFamily="18" charset="0"/>
                          <a:cs typeface="Times New Roman" panose="02020603050405020304" pitchFamily="18" charset="0"/>
                        </a:rPr>
                        <a:t>3</a:t>
                      </a:r>
                      <a:endParaRPr lang="en-IN" sz="1800" b="1" dirty="0">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IN" sz="1800" b="1" dirty="0">
                          <a:effectLst/>
                          <a:latin typeface="New Century Schlbk"/>
                          <a:ea typeface="Times New Roman" panose="02020603050405020304" pitchFamily="18" charset="0"/>
                          <a:cs typeface="Times New Roman" panose="02020603050405020304" pitchFamily="18" charset="0"/>
                        </a:rPr>
                        <a:t>Q</a:t>
                      </a:r>
                      <a:r>
                        <a:rPr lang="en-IN" sz="1400" b="1" dirty="0">
                          <a:effectLst/>
                          <a:latin typeface="New Century Schlbk"/>
                          <a:ea typeface="Times New Roman" panose="02020603050405020304" pitchFamily="18" charset="0"/>
                          <a:cs typeface="Times New Roman" panose="02020603050405020304" pitchFamily="18" charset="0"/>
                        </a:rPr>
                        <a:t>1</a:t>
                      </a:r>
                      <a:r>
                        <a:rPr lang="en-IN" sz="1800" b="1" dirty="0">
                          <a:effectLst/>
                          <a:latin typeface="New Century Schlbk"/>
                          <a:ea typeface="Times New Roman" panose="02020603050405020304" pitchFamily="18" charset="0"/>
                          <a:cs typeface="Times New Roman" panose="02020603050405020304" pitchFamily="18" charset="0"/>
                        </a:rPr>
                        <a:t>Q</a:t>
                      </a:r>
                      <a:r>
                        <a:rPr lang="en-IN" sz="1200" b="1" dirty="0">
                          <a:effectLst/>
                          <a:latin typeface="New Century Schlbk"/>
                          <a:ea typeface="Times New Roman" panose="02020603050405020304" pitchFamily="18" charset="0"/>
                          <a:cs typeface="Times New Roman" panose="02020603050405020304" pitchFamily="18" charset="0"/>
                        </a:rPr>
                        <a:t>2</a:t>
                      </a:r>
                      <a:r>
                        <a:rPr lang="en-IN" sz="1800" b="1" dirty="0">
                          <a:effectLst/>
                          <a:latin typeface="New Century Schlbk"/>
                          <a:ea typeface="Times New Roman" panose="02020603050405020304" pitchFamily="18" charset="0"/>
                          <a:cs typeface="Times New Roman" panose="02020603050405020304" pitchFamily="18" charset="0"/>
                        </a:rPr>
                        <a:t>Q</a:t>
                      </a:r>
                      <a:r>
                        <a:rPr lang="en-IN" sz="1200" b="1" dirty="0">
                          <a:effectLst/>
                          <a:latin typeface="New Century Schlbk"/>
                          <a:ea typeface="Times New Roman" panose="02020603050405020304" pitchFamily="18" charset="0"/>
                          <a:cs typeface="Times New Roman" panose="02020603050405020304" pitchFamily="18" charset="0"/>
                        </a:rPr>
                        <a:t>3</a:t>
                      </a:r>
                      <a:endParaRPr lang="en-IN" sz="1800" b="1" dirty="0">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en-IN" sz="1800" b="1" dirty="0">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en-IN" sz="1800" b="1" dirty="0">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450982386"/>
                  </a:ext>
                </a:extLst>
              </a:tr>
              <a:tr h="105807">
                <a:tc>
                  <a:txBody>
                    <a:bodyPr/>
                    <a:lstStyle/>
                    <a:p>
                      <a:pPr algn="ctr"/>
                      <a:r>
                        <a:rPr lang="en-US" sz="1800" b="1" dirty="0">
                          <a:effectLst/>
                          <a:latin typeface="New Century Schlbk"/>
                          <a:ea typeface="Times New Roman" panose="02020603050405020304" pitchFamily="18" charset="0"/>
                          <a:cs typeface="Times New Roman" panose="02020603050405020304" pitchFamily="18" charset="0"/>
                        </a:rPr>
                        <a:t>000</a:t>
                      </a:r>
                      <a:endParaRPr lang="en-IN" sz="1800" b="1" dirty="0">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800" b="1" dirty="0">
                          <a:effectLst/>
                          <a:latin typeface="New Century Schlbk"/>
                          <a:ea typeface="Times New Roman" panose="02020603050405020304" pitchFamily="18" charset="0"/>
                          <a:cs typeface="Times New Roman" panose="02020603050405020304" pitchFamily="18" charset="0"/>
                        </a:rPr>
                        <a:t>010</a:t>
                      </a:r>
                      <a:endParaRPr lang="en-IN" sz="1800" b="1" dirty="0">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800" b="1" dirty="0">
                          <a:effectLst/>
                          <a:latin typeface="New Century Schlbk"/>
                          <a:ea typeface="Times New Roman" panose="02020603050405020304" pitchFamily="18" charset="0"/>
                          <a:cs typeface="Times New Roman" panose="02020603050405020304" pitchFamily="18" charset="0"/>
                        </a:rPr>
                        <a:t>001</a:t>
                      </a:r>
                      <a:endParaRPr lang="en-IN" sz="1800" b="1" dirty="0">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800" b="1" dirty="0">
                          <a:effectLst/>
                          <a:latin typeface="New Century Schlbk"/>
                          <a:ea typeface="Times New Roman" panose="02020603050405020304" pitchFamily="18" charset="0"/>
                          <a:cs typeface="Times New Roman" panose="02020603050405020304" pitchFamily="18" charset="0"/>
                        </a:rPr>
                        <a:t>0</a:t>
                      </a:r>
                      <a:endParaRPr lang="en-IN" sz="1800" b="1" dirty="0">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800" b="1" dirty="0">
                          <a:effectLst/>
                          <a:latin typeface="New Century Schlbk"/>
                          <a:ea typeface="Times New Roman" panose="02020603050405020304" pitchFamily="18" charset="0"/>
                          <a:cs typeface="Times New Roman" panose="02020603050405020304" pitchFamily="18" charset="0"/>
                        </a:rPr>
                        <a:t>0</a:t>
                      </a:r>
                      <a:endParaRPr lang="en-IN" sz="1800" b="1" dirty="0">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180983169"/>
                  </a:ext>
                </a:extLst>
              </a:tr>
              <a:tr h="105807">
                <a:tc>
                  <a:txBody>
                    <a:bodyPr/>
                    <a:lstStyle/>
                    <a:p>
                      <a:pPr algn="ctr"/>
                      <a:r>
                        <a:rPr lang="en-US" sz="1800" b="1" dirty="0">
                          <a:effectLst/>
                          <a:latin typeface="New Century Schlbk"/>
                          <a:ea typeface="Times New Roman" panose="02020603050405020304" pitchFamily="18" charset="0"/>
                          <a:cs typeface="Times New Roman" panose="02020603050405020304" pitchFamily="18" charset="0"/>
                        </a:rPr>
                        <a:t>001</a:t>
                      </a:r>
                      <a:endParaRPr lang="en-IN" sz="1800" b="1" dirty="0">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800" b="1" dirty="0">
                          <a:effectLst/>
                          <a:latin typeface="New Century Schlbk"/>
                          <a:ea typeface="Times New Roman" panose="02020603050405020304" pitchFamily="18" charset="0"/>
                          <a:cs typeface="Times New Roman" panose="02020603050405020304" pitchFamily="18" charset="0"/>
                        </a:rPr>
                        <a:t>011</a:t>
                      </a:r>
                      <a:endParaRPr lang="en-IN" sz="1800" b="1" dirty="0">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800" b="1" dirty="0">
                          <a:effectLst/>
                          <a:latin typeface="New Century Schlbk"/>
                          <a:ea typeface="Times New Roman" panose="02020603050405020304" pitchFamily="18" charset="0"/>
                          <a:cs typeface="Times New Roman" panose="02020603050405020304" pitchFamily="18" charset="0"/>
                        </a:rPr>
                        <a:t>010</a:t>
                      </a:r>
                      <a:endParaRPr lang="en-IN" sz="1800" b="1" dirty="0">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800" b="1" dirty="0">
                          <a:effectLst/>
                          <a:latin typeface="New Century Schlbk"/>
                          <a:ea typeface="Times New Roman" panose="02020603050405020304" pitchFamily="18" charset="0"/>
                          <a:cs typeface="Times New Roman" panose="02020603050405020304" pitchFamily="18" charset="0"/>
                        </a:rPr>
                        <a:t>0</a:t>
                      </a:r>
                      <a:endParaRPr lang="en-IN" sz="1800" b="1" dirty="0">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800" b="1" dirty="0">
                          <a:effectLst/>
                          <a:latin typeface="New Century Schlbk"/>
                          <a:ea typeface="Times New Roman" panose="02020603050405020304" pitchFamily="18" charset="0"/>
                          <a:cs typeface="Times New Roman" panose="02020603050405020304" pitchFamily="18" charset="0"/>
                        </a:rPr>
                        <a:t>0</a:t>
                      </a:r>
                      <a:endParaRPr lang="en-IN" sz="1800" b="1" dirty="0">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3850393495"/>
                  </a:ext>
                </a:extLst>
              </a:tr>
              <a:tr h="105807">
                <a:tc>
                  <a:txBody>
                    <a:bodyPr/>
                    <a:lstStyle/>
                    <a:p>
                      <a:pPr algn="ctr"/>
                      <a:r>
                        <a:rPr lang="en-US" sz="1800" b="1" dirty="0">
                          <a:effectLst/>
                          <a:latin typeface="New Century Schlbk"/>
                          <a:ea typeface="Times New Roman" panose="02020603050405020304" pitchFamily="18" charset="0"/>
                          <a:cs typeface="Times New Roman" panose="02020603050405020304" pitchFamily="18" charset="0"/>
                        </a:rPr>
                        <a:t>010</a:t>
                      </a:r>
                      <a:endParaRPr lang="en-IN" sz="1800" b="1" dirty="0">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800" b="1" dirty="0">
                          <a:effectLst/>
                          <a:latin typeface="New Century Schlbk"/>
                          <a:ea typeface="Times New Roman" panose="02020603050405020304" pitchFamily="18" charset="0"/>
                          <a:cs typeface="Times New Roman" panose="02020603050405020304" pitchFamily="18" charset="0"/>
                        </a:rPr>
                        <a:t>100</a:t>
                      </a:r>
                      <a:endParaRPr lang="en-IN" sz="1800" b="1" dirty="0">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800" b="1" dirty="0">
                          <a:effectLst/>
                          <a:latin typeface="New Century Schlbk"/>
                          <a:ea typeface="Times New Roman" panose="02020603050405020304" pitchFamily="18" charset="0"/>
                          <a:cs typeface="Times New Roman" panose="02020603050405020304" pitchFamily="18" charset="0"/>
                        </a:rPr>
                        <a:t>011</a:t>
                      </a:r>
                      <a:endParaRPr lang="en-IN" sz="1800" b="1" dirty="0">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800" b="1" dirty="0">
                          <a:effectLst/>
                          <a:latin typeface="New Century Schlbk"/>
                          <a:ea typeface="Times New Roman" panose="02020603050405020304" pitchFamily="18" charset="0"/>
                          <a:cs typeface="Times New Roman" panose="02020603050405020304" pitchFamily="18" charset="0"/>
                        </a:rPr>
                        <a:t>1</a:t>
                      </a:r>
                      <a:endParaRPr lang="en-IN" sz="1800" b="1" dirty="0">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800" b="1" dirty="0">
                          <a:effectLst/>
                          <a:latin typeface="New Century Schlbk"/>
                          <a:ea typeface="Times New Roman" panose="02020603050405020304" pitchFamily="18" charset="0"/>
                          <a:cs typeface="Times New Roman" panose="02020603050405020304" pitchFamily="18" charset="0"/>
                        </a:rPr>
                        <a:t>1</a:t>
                      </a:r>
                      <a:endParaRPr lang="en-IN" sz="1800" b="1" dirty="0">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2387571117"/>
                  </a:ext>
                </a:extLst>
              </a:tr>
              <a:tr h="105807">
                <a:tc>
                  <a:txBody>
                    <a:bodyPr/>
                    <a:lstStyle/>
                    <a:p>
                      <a:pPr algn="ctr"/>
                      <a:r>
                        <a:rPr lang="en-US" sz="1800" b="1" dirty="0">
                          <a:effectLst/>
                          <a:latin typeface="New Century Schlbk"/>
                          <a:ea typeface="Times New Roman" panose="02020603050405020304" pitchFamily="18" charset="0"/>
                          <a:cs typeface="Times New Roman" panose="02020603050405020304" pitchFamily="18" charset="0"/>
                        </a:rPr>
                        <a:t>011</a:t>
                      </a:r>
                      <a:endParaRPr lang="en-IN" sz="1800" b="1" dirty="0">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800" b="1" dirty="0">
                          <a:effectLst/>
                          <a:latin typeface="New Century Schlbk"/>
                          <a:ea typeface="Times New Roman" panose="02020603050405020304" pitchFamily="18" charset="0"/>
                          <a:cs typeface="Times New Roman" panose="02020603050405020304" pitchFamily="18" charset="0"/>
                        </a:rPr>
                        <a:t>100</a:t>
                      </a:r>
                      <a:endParaRPr lang="en-IN" sz="1800" b="1" dirty="0">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800" b="1" dirty="0">
                          <a:effectLst/>
                          <a:latin typeface="New Century Schlbk"/>
                          <a:ea typeface="Times New Roman" panose="02020603050405020304" pitchFamily="18" charset="0"/>
                          <a:cs typeface="Times New Roman" panose="02020603050405020304" pitchFamily="18" charset="0"/>
                        </a:rPr>
                        <a:t>011</a:t>
                      </a:r>
                      <a:endParaRPr lang="en-IN" sz="1800" b="1" dirty="0">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800" b="1" dirty="0">
                          <a:effectLst/>
                          <a:latin typeface="New Century Schlbk"/>
                          <a:ea typeface="Times New Roman" panose="02020603050405020304" pitchFamily="18" charset="0"/>
                          <a:cs typeface="Times New Roman" panose="02020603050405020304" pitchFamily="18" charset="0"/>
                        </a:rPr>
                        <a:t>1</a:t>
                      </a:r>
                      <a:endParaRPr lang="en-IN" sz="1800" b="1" dirty="0">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800" b="1" dirty="0">
                          <a:effectLst/>
                          <a:latin typeface="New Century Schlbk"/>
                          <a:ea typeface="Times New Roman" panose="02020603050405020304" pitchFamily="18" charset="0"/>
                          <a:cs typeface="Times New Roman" panose="02020603050405020304" pitchFamily="18" charset="0"/>
                        </a:rPr>
                        <a:t>0</a:t>
                      </a:r>
                      <a:endParaRPr lang="en-IN" sz="1800" b="1" dirty="0">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3226368830"/>
                  </a:ext>
                </a:extLst>
              </a:tr>
              <a:tr h="0">
                <a:tc>
                  <a:txBody>
                    <a:bodyPr/>
                    <a:lstStyle/>
                    <a:p>
                      <a:pPr algn="ctr"/>
                      <a:r>
                        <a:rPr lang="en-US" sz="1800" b="1" dirty="0">
                          <a:effectLst/>
                          <a:latin typeface="New Century Schlbk"/>
                          <a:ea typeface="Times New Roman" panose="02020603050405020304" pitchFamily="18" charset="0"/>
                          <a:cs typeface="Times New Roman" panose="02020603050405020304" pitchFamily="18" charset="0"/>
                        </a:rPr>
                        <a:t>100</a:t>
                      </a:r>
                      <a:endParaRPr lang="en-IN" sz="1800" b="1" dirty="0">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800" b="1" dirty="0">
                          <a:effectLst/>
                          <a:latin typeface="New Century Schlbk"/>
                          <a:ea typeface="Times New Roman" panose="02020603050405020304" pitchFamily="18" charset="0"/>
                          <a:cs typeface="Times New Roman" panose="02020603050405020304" pitchFamily="18" charset="0"/>
                        </a:rPr>
                        <a:t>011</a:t>
                      </a:r>
                      <a:endParaRPr lang="en-IN" sz="1800" b="1" dirty="0">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800" b="1" dirty="0">
                          <a:effectLst/>
                          <a:latin typeface="New Century Schlbk"/>
                          <a:ea typeface="Times New Roman" panose="02020603050405020304" pitchFamily="18" charset="0"/>
                          <a:cs typeface="Times New Roman" panose="02020603050405020304" pitchFamily="18" charset="0"/>
                        </a:rPr>
                        <a:t>000</a:t>
                      </a:r>
                      <a:endParaRPr lang="en-IN" sz="1800" b="1" dirty="0">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800" b="1">
                          <a:effectLst/>
                          <a:latin typeface="New Century Schlbk"/>
                          <a:ea typeface="Times New Roman" panose="02020603050405020304" pitchFamily="18" charset="0"/>
                          <a:cs typeface="Times New Roman" panose="02020603050405020304" pitchFamily="18" charset="0"/>
                        </a:rPr>
                        <a:t>0</a:t>
                      </a:r>
                      <a:endParaRPr lang="en-IN" sz="1800" b="1">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800" b="1" dirty="0">
                          <a:effectLst/>
                          <a:latin typeface="New Century Schlbk"/>
                          <a:ea typeface="Times New Roman" panose="02020603050405020304" pitchFamily="18" charset="0"/>
                          <a:cs typeface="Times New Roman" panose="02020603050405020304" pitchFamily="18" charset="0"/>
                        </a:rPr>
                        <a:t>1</a:t>
                      </a:r>
                      <a:endParaRPr lang="en-IN" sz="1800" b="1" dirty="0">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933064220"/>
                  </a:ext>
                </a:extLst>
              </a:tr>
            </a:tbl>
          </a:graphicData>
        </a:graphic>
      </p:graphicFrame>
      <p:graphicFrame>
        <p:nvGraphicFramePr>
          <p:cNvPr id="10" name="Table 9">
            <a:extLst>
              <a:ext uri="{FF2B5EF4-FFF2-40B4-BE49-F238E27FC236}">
                <a16:creationId xmlns:a16="http://schemas.microsoft.com/office/drawing/2014/main" xmlns="" id="{7EB00C9C-3D5D-4435-97A4-A4087D46BEA3}"/>
              </a:ext>
            </a:extLst>
          </p:cNvPr>
          <p:cNvGraphicFramePr>
            <a:graphicFrameLocks noGrp="1"/>
          </p:cNvGraphicFramePr>
          <p:nvPr>
            <p:extLst>
              <p:ext uri="{D42A27DB-BD31-4B8C-83A1-F6EECF244321}">
                <p14:modId xmlns:p14="http://schemas.microsoft.com/office/powerpoint/2010/main" val="3981276673"/>
              </p:ext>
            </p:extLst>
          </p:nvPr>
        </p:nvGraphicFramePr>
        <p:xfrm>
          <a:off x="3100942" y="2987847"/>
          <a:ext cx="6965847" cy="3566160"/>
        </p:xfrm>
        <a:graphic>
          <a:graphicData uri="http://schemas.openxmlformats.org/drawingml/2006/table">
            <a:tbl>
              <a:tblPr/>
              <a:tblGrid>
                <a:gridCol w="964019">
                  <a:extLst>
                    <a:ext uri="{9D8B030D-6E8A-4147-A177-3AD203B41FA5}">
                      <a16:colId xmlns:a16="http://schemas.microsoft.com/office/drawing/2014/main" xmlns="" val="3476933584"/>
                    </a:ext>
                  </a:extLst>
                </a:gridCol>
                <a:gridCol w="964019">
                  <a:extLst>
                    <a:ext uri="{9D8B030D-6E8A-4147-A177-3AD203B41FA5}">
                      <a16:colId xmlns:a16="http://schemas.microsoft.com/office/drawing/2014/main" xmlns="" val="2030940057"/>
                    </a:ext>
                  </a:extLst>
                </a:gridCol>
                <a:gridCol w="1098716">
                  <a:extLst>
                    <a:ext uri="{9D8B030D-6E8A-4147-A177-3AD203B41FA5}">
                      <a16:colId xmlns:a16="http://schemas.microsoft.com/office/drawing/2014/main" xmlns="" val="2717201032"/>
                    </a:ext>
                  </a:extLst>
                </a:gridCol>
                <a:gridCol w="1181729">
                  <a:extLst>
                    <a:ext uri="{9D8B030D-6E8A-4147-A177-3AD203B41FA5}">
                      <a16:colId xmlns:a16="http://schemas.microsoft.com/office/drawing/2014/main" xmlns="" val="1636247100"/>
                    </a:ext>
                  </a:extLst>
                </a:gridCol>
                <a:gridCol w="1181729">
                  <a:extLst>
                    <a:ext uri="{9D8B030D-6E8A-4147-A177-3AD203B41FA5}">
                      <a16:colId xmlns:a16="http://schemas.microsoft.com/office/drawing/2014/main" xmlns="" val="2716187184"/>
                    </a:ext>
                  </a:extLst>
                </a:gridCol>
                <a:gridCol w="1575635">
                  <a:extLst>
                    <a:ext uri="{9D8B030D-6E8A-4147-A177-3AD203B41FA5}">
                      <a16:colId xmlns:a16="http://schemas.microsoft.com/office/drawing/2014/main" xmlns="" val="2304262486"/>
                    </a:ext>
                  </a:extLst>
                </a:gridCol>
              </a:tblGrid>
              <a:tr h="105807">
                <a:tc rowSpan="2">
                  <a:txBody>
                    <a:bodyPr/>
                    <a:lstStyle/>
                    <a:p>
                      <a:pPr algn="ctr"/>
                      <a:endParaRPr lang="en-IN" sz="1800" b="1" dirty="0">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r>
                        <a:rPr lang="en-IN" sz="1800" b="1" dirty="0">
                          <a:effectLst/>
                          <a:latin typeface="New Century Schlbk"/>
                          <a:ea typeface="Times New Roman" panose="02020603050405020304" pitchFamily="18" charset="0"/>
                          <a:cs typeface="Times New Roman" panose="02020603050405020304" pitchFamily="18" charset="0"/>
                        </a:rPr>
                        <a:t>Input </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r>
                        <a:rPr lang="en-US" sz="1800" b="1" dirty="0">
                          <a:effectLst/>
                          <a:latin typeface="New Century Schlbk"/>
                          <a:ea typeface="Times New Roman" panose="02020603050405020304" pitchFamily="18" charset="0"/>
                          <a:cs typeface="Times New Roman" panose="02020603050405020304" pitchFamily="18" charset="0"/>
                        </a:rPr>
                        <a:t>Present state</a:t>
                      </a:r>
                      <a:endParaRPr lang="en-IN" sz="1800" b="1" dirty="0">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r>
                        <a:rPr lang="en-IN" sz="1800" b="1" dirty="0">
                          <a:effectLst/>
                          <a:latin typeface="New Century Schlbk"/>
                          <a:ea typeface="Times New Roman" panose="02020603050405020304" pitchFamily="18" charset="0"/>
                          <a:cs typeface="Times New Roman" panose="02020603050405020304" pitchFamily="18" charset="0"/>
                        </a:rPr>
                        <a:t>Next State</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r>
                        <a:rPr lang="en-IN" sz="1800" b="1" dirty="0">
                          <a:effectLst/>
                          <a:latin typeface="New Century Schlbk"/>
                          <a:ea typeface="Times New Roman" panose="02020603050405020304" pitchFamily="18" charset="0"/>
                          <a:cs typeface="Times New Roman" panose="02020603050405020304" pitchFamily="18" charset="0"/>
                        </a:rPr>
                        <a:t>Inputs to F/F</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800" b="1" dirty="0">
                          <a:effectLst/>
                          <a:latin typeface="New Century Schlbk"/>
                          <a:ea typeface="Times New Roman" panose="02020603050405020304" pitchFamily="18" charset="0"/>
                          <a:cs typeface="Times New Roman" panose="02020603050405020304" pitchFamily="18" charset="0"/>
                        </a:rPr>
                        <a:t>Output</a:t>
                      </a:r>
                      <a:endParaRPr lang="en-IN" sz="1800" b="1" dirty="0">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2702729586"/>
                  </a:ext>
                </a:extLst>
              </a:tr>
              <a:tr h="105807">
                <a:tc vMerge="1">
                  <a:txBody>
                    <a:bodyPr/>
                    <a:lstStyle/>
                    <a:p>
                      <a:endParaRPr lang="en-IN"/>
                    </a:p>
                  </a:txBody>
                  <a:tcPr/>
                </a:tc>
                <a:tc vMerge="1">
                  <a:txBody>
                    <a:bodyPr/>
                    <a:lstStyle/>
                    <a:p>
                      <a:endParaRPr lang="en-IN"/>
                    </a:p>
                  </a:txBody>
                  <a:tcPr/>
                </a:tc>
                <a:tc vMerge="1">
                  <a:txBody>
                    <a:bodyPr/>
                    <a:lstStyle/>
                    <a:p>
                      <a:endParaRPr lang="en-IN"/>
                    </a:p>
                  </a:txBody>
                  <a:tcPr/>
                </a:tc>
                <a:tc vMerge="1">
                  <a:txBody>
                    <a:bodyPr/>
                    <a:lstStyle/>
                    <a:p>
                      <a:pPr algn="ctr"/>
                      <a:endParaRPr lang="en-IN" sz="1800" b="1" dirty="0">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IN"/>
                    </a:p>
                  </a:txBody>
                  <a:tcPr/>
                </a:tc>
                <a:tc>
                  <a:txBody>
                    <a:bodyPr/>
                    <a:lstStyle/>
                    <a:p>
                      <a:pPr algn="ctr"/>
                      <a:r>
                        <a:rPr lang="en-US" sz="1800" b="1" dirty="0">
                          <a:effectLst/>
                          <a:latin typeface="New Century Schlbk"/>
                          <a:ea typeface="Times New Roman" panose="02020603050405020304" pitchFamily="18" charset="0"/>
                          <a:cs typeface="Times New Roman" panose="02020603050405020304" pitchFamily="18" charset="0"/>
                        </a:rPr>
                        <a:t>X=0</a:t>
                      </a:r>
                      <a:endParaRPr lang="en-IN" sz="1800" b="1" dirty="0">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4001967396"/>
                  </a:ext>
                </a:extLst>
              </a:tr>
              <a:tr h="105807">
                <a:tc>
                  <a:txBody>
                    <a:bodyPr/>
                    <a:lstStyle/>
                    <a:p>
                      <a:pPr algn="ctr"/>
                      <a:endParaRPr lang="en-IN" sz="1800" b="1" dirty="0">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IN" sz="1800" b="1" dirty="0">
                          <a:effectLst/>
                          <a:latin typeface="New Century Schlbk"/>
                          <a:ea typeface="Times New Roman" panose="02020603050405020304" pitchFamily="18" charset="0"/>
                          <a:cs typeface="Times New Roman" panose="02020603050405020304" pitchFamily="18" charset="0"/>
                        </a:rPr>
                        <a:t>x</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IN" sz="1800" b="1" dirty="0">
                          <a:effectLst/>
                          <a:latin typeface="New Century Schlbk"/>
                          <a:ea typeface="Times New Roman" panose="02020603050405020304" pitchFamily="18" charset="0"/>
                          <a:cs typeface="Times New Roman" panose="02020603050405020304" pitchFamily="18" charset="0"/>
                        </a:rPr>
                        <a:t>Q</a:t>
                      </a:r>
                      <a:r>
                        <a:rPr lang="en-IN" sz="1400" b="1" dirty="0">
                          <a:effectLst/>
                          <a:latin typeface="New Century Schlbk"/>
                          <a:ea typeface="Times New Roman" panose="02020603050405020304" pitchFamily="18" charset="0"/>
                          <a:cs typeface="Times New Roman" panose="02020603050405020304" pitchFamily="18" charset="0"/>
                        </a:rPr>
                        <a:t>1</a:t>
                      </a:r>
                      <a:r>
                        <a:rPr lang="en-IN" sz="1800" b="1" dirty="0">
                          <a:effectLst/>
                          <a:latin typeface="New Century Schlbk"/>
                          <a:ea typeface="Times New Roman" panose="02020603050405020304" pitchFamily="18" charset="0"/>
                          <a:cs typeface="Times New Roman" panose="02020603050405020304" pitchFamily="18" charset="0"/>
                        </a:rPr>
                        <a:t>Q</a:t>
                      </a:r>
                      <a:r>
                        <a:rPr lang="en-IN" sz="1200" b="1" dirty="0">
                          <a:effectLst/>
                          <a:latin typeface="New Century Schlbk"/>
                          <a:ea typeface="Times New Roman" panose="02020603050405020304" pitchFamily="18" charset="0"/>
                          <a:cs typeface="Times New Roman" panose="02020603050405020304" pitchFamily="18" charset="0"/>
                        </a:rPr>
                        <a:t>2</a:t>
                      </a:r>
                      <a:r>
                        <a:rPr lang="en-IN" sz="1800" b="1" dirty="0">
                          <a:effectLst/>
                          <a:latin typeface="New Century Schlbk"/>
                          <a:ea typeface="Times New Roman" panose="02020603050405020304" pitchFamily="18" charset="0"/>
                          <a:cs typeface="Times New Roman" panose="02020603050405020304" pitchFamily="18" charset="0"/>
                        </a:rPr>
                        <a:t>Q</a:t>
                      </a:r>
                      <a:r>
                        <a:rPr lang="en-IN" sz="1200" b="1" dirty="0">
                          <a:effectLst/>
                          <a:latin typeface="New Century Schlbk"/>
                          <a:ea typeface="Times New Roman" panose="02020603050405020304" pitchFamily="18" charset="0"/>
                          <a:cs typeface="Times New Roman" panose="02020603050405020304" pitchFamily="18" charset="0"/>
                        </a:rPr>
                        <a:t>3</a:t>
                      </a:r>
                      <a:endParaRPr lang="en-IN" sz="1800" b="1" dirty="0">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IN" sz="1800" b="1" dirty="0">
                          <a:effectLst/>
                          <a:latin typeface="New Century Schlbk"/>
                          <a:ea typeface="Times New Roman" panose="02020603050405020304" pitchFamily="18" charset="0"/>
                          <a:cs typeface="Times New Roman" panose="02020603050405020304" pitchFamily="18" charset="0"/>
                        </a:rPr>
                        <a:t>Q</a:t>
                      </a:r>
                      <a:r>
                        <a:rPr lang="en-IN" sz="1400" b="1" dirty="0">
                          <a:effectLst/>
                          <a:latin typeface="New Century Schlbk"/>
                          <a:ea typeface="Times New Roman" panose="02020603050405020304" pitchFamily="18" charset="0"/>
                          <a:cs typeface="Times New Roman" panose="02020603050405020304" pitchFamily="18" charset="0"/>
                        </a:rPr>
                        <a:t>1</a:t>
                      </a:r>
                      <a:r>
                        <a:rPr lang="en-IN" sz="1800" b="1" dirty="0">
                          <a:effectLst/>
                          <a:latin typeface="New Century Schlbk"/>
                          <a:ea typeface="Times New Roman" panose="02020603050405020304" pitchFamily="18" charset="0"/>
                          <a:cs typeface="Times New Roman" panose="02020603050405020304" pitchFamily="18" charset="0"/>
                        </a:rPr>
                        <a:t>Q</a:t>
                      </a:r>
                      <a:r>
                        <a:rPr lang="en-IN" sz="1200" b="1" dirty="0">
                          <a:effectLst/>
                          <a:latin typeface="New Century Schlbk"/>
                          <a:ea typeface="Times New Roman" panose="02020603050405020304" pitchFamily="18" charset="0"/>
                          <a:cs typeface="Times New Roman" panose="02020603050405020304" pitchFamily="18" charset="0"/>
                        </a:rPr>
                        <a:t>2</a:t>
                      </a:r>
                      <a:r>
                        <a:rPr lang="en-IN" sz="1800" b="1" dirty="0">
                          <a:effectLst/>
                          <a:latin typeface="New Century Schlbk"/>
                          <a:ea typeface="Times New Roman" panose="02020603050405020304" pitchFamily="18" charset="0"/>
                          <a:cs typeface="Times New Roman" panose="02020603050405020304" pitchFamily="18" charset="0"/>
                        </a:rPr>
                        <a:t>Q</a:t>
                      </a:r>
                      <a:r>
                        <a:rPr lang="en-IN" sz="1200" b="1" dirty="0">
                          <a:effectLst/>
                          <a:latin typeface="New Century Schlbk"/>
                          <a:ea typeface="Times New Roman" panose="02020603050405020304" pitchFamily="18" charset="0"/>
                          <a:cs typeface="Times New Roman" panose="02020603050405020304" pitchFamily="18" charset="0"/>
                        </a:rPr>
                        <a:t>3</a:t>
                      </a:r>
                      <a:endParaRPr lang="en-IN" sz="1800" b="1" dirty="0">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IN" sz="1800" b="1" dirty="0">
                          <a:effectLst/>
                          <a:latin typeface="New Century Schlbk"/>
                          <a:ea typeface="Times New Roman" panose="02020603050405020304" pitchFamily="18" charset="0"/>
                          <a:cs typeface="Times New Roman" panose="02020603050405020304" pitchFamily="18" charset="0"/>
                        </a:rPr>
                        <a:t>D</a:t>
                      </a:r>
                      <a:r>
                        <a:rPr lang="en-IN" sz="1200" b="1" dirty="0">
                          <a:effectLst/>
                          <a:latin typeface="New Century Schlbk"/>
                          <a:ea typeface="Times New Roman" panose="02020603050405020304" pitchFamily="18" charset="0"/>
                          <a:cs typeface="Times New Roman" panose="02020603050405020304" pitchFamily="18" charset="0"/>
                        </a:rPr>
                        <a:t>1</a:t>
                      </a:r>
                      <a:r>
                        <a:rPr lang="en-IN" sz="1800" b="1" dirty="0">
                          <a:effectLst/>
                          <a:latin typeface="New Century Schlbk"/>
                          <a:ea typeface="Times New Roman" panose="02020603050405020304" pitchFamily="18" charset="0"/>
                          <a:cs typeface="Times New Roman" panose="02020603050405020304" pitchFamily="18" charset="0"/>
                        </a:rPr>
                        <a:t>D</a:t>
                      </a:r>
                      <a:r>
                        <a:rPr lang="en-IN" sz="1200" b="1" dirty="0">
                          <a:effectLst/>
                          <a:latin typeface="New Century Schlbk"/>
                          <a:ea typeface="Times New Roman" panose="02020603050405020304" pitchFamily="18" charset="0"/>
                          <a:cs typeface="Times New Roman" panose="02020603050405020304" pitchFamily="18" charset="0"/>
                        </a:rPr>
                        <a:t>2</a:t>
                      </a:r>
                      <a:r>
                        <a:rPr lang="en-IN" sz="1800" b="1" dirty="0">
                          <a:effectLst/>
                          <a:latin typeface="New Century Schlbk"/>
                          <a:ea typeface="Times New Roman" panose="02020603050405020304" pitchFamily="18" charset="0"/>
                          <a:cs typeface="Times New Roman" panose="02020603050405020304" pitchFamily="18" charset="0"/>
                        </a:rPr>
                        <a:t>D</a:t>
                      </a:r>
                      <a:r>
                        <a:rPr lang="en-IN" sz="1200" b="1" dirty="0">
                          <a:effectLst/>
                          <a:latin typeface="New Century Schlbk"/>
                          <a:ea typeface="Times New Roman" panose="02020603050405020304" pitchFamily="18" charset="0"/>
                          <a:cs typeface="Times New Roman" panose="02020603050405020304" pitchFamily="18" charset="0"/>
                        </a:rPr>
                        <a:t>3</a:t>
                      </a:r>
                      <a:endParaRPr lang="en-IN" sz="1800" b="1" dirty="0">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en-IN" sz="1800" b="1" dirty="0">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818743238"/>
                  </a:ext>
                </a:extLst>
              </a:tr>
              <a:tr h="105807">
                <a:tc>
                  <a:txBody>
                    <a:bodyPr/>
                    <a:lstStyle/>
                    <a:p>
                      <a:pPr algn="ctr"/>
                      <a:r>
                        <a:rPr lang="en-IN" sz="1800" b="1" dirty="0">
                          <a:effectLst/>
                          <a:latin typeface="New Century Schlbk"/>
                          <a:ea typeface="Times New Roman" panose="02020603050405020304" pitchFamily="18" charset="0"/>
                          <a:cs typeface="Times New Roman" panose="02020603050405020304" pitchFamily="18" charset="0"/>
                        </a:rPr>
                        <a:t>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IN" sz="1800" b="1" dirty="0">
                          <a:effectLst/>
                          <a:latin typeface="New Century Schlbk"/>
                          <a:ea typeface="Times New Roman" panose="02020603050405020304" pitchFamily="18" charset="0"/>
                          <a:cs typeface="Times New Roman" panose="02020603050405020304" pitchFamily="18" charset="0"/>
                        </a:rPr>
                        <a:t>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800" b="1" dirty="0">
                          <a:effectLst/>
                          <a:latin typeface="New Century Schlbk"/>
                          <a:ea typeface="Times New Roman" panose="02020603050405020304" pitchFamily="18" charset="0"/>
                          <a:cs typeface="Times New Roman" panose="02020603050405020304" pitchFamily="18" charset="0"/>
                        </a:rPr>
                        <a:t>000</a:t>
                      </a:r>
                      <a:endParaRPr lang="en-IN" sz="1800" b="1" dirty="0">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800" b="1" dirty="0">
                          <a:effectLst/>
                          <a:latin typeface="New Century Schlbk"/>
                          <a:ea typeface="Times New Roman" panose="02020603050405020304" pitchFamily="18" charset="0"/>
                          <a:cs typeface="Times New Roman" panose="02020603050405020304" pitchFamily="18" charset="0"/>
                        </a:rPr>
                        <a:t>010</a:t>
                      </a:r>
                      <a:endParaRPr lang="en-IN" sz="1800" b="1" dirty="0">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800" b="1" dirty="0">
                          <a:effectLst/>
                          <a:latin typeface="New Century Schlbk"/>
                          <a:ea typeface="Times New Roman" panose="02020603050405020304" pitchFamily="18" charset="0"/>
                          <a:cs typeface="Times New Roman" panose="02020603050405020304" pitchFamily="18" charset="0"/>
                        </a:rPr>
                        <a:t>010</a:t>
                      </a:r>
                      <a:endParaRPr lang="en-IN" sz="1800" b="1" dirty="0">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800" b="1" dirty="0">
                          <a:effectLst/>
                          <a:latin typeface="New Century Schlbk"/>
                          <a:ea typeface="Times New Roman" panose="02020603050405020304" pitchFamily="18" charset="0"/>
                          <a:cs typeface="Times New Roman" panose="02020603050405020304" pitchFamily="18" charset="0"/>
                        </a:rPr>
                        <a:t>0</a:t>
                      </a:r>
                      <a:endParaRPr lang="en-IN" sz="1800" b="1" dirty="0">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50637054"/>
                  </a:ext>
                </a:extLst>
              </a:tr>
              <a:tr h="105807">
                <a:tc>
                  <a:txBody>
                    <a:bodyPr/>
                    <a:lstStyle/>
                    <a:p>
                      <a:pPr algn="ctr"/>
                      <a:r>
                        <a:rPr lang="en-IN" sz="1800" b="1" dirty="0">
                          <a:effectLst/>
                          <a:latin typeface="New Century Schlbk"/>
                          <a:ea typeface="Times New Roman" panose="02020603050405020304" pitchFamily="18" charset="0"/>
                          <a:cs typeface="Times New Roman" panose="02020603050405020304" pitchFamily="18" charset="0"/>
                        </a:rPr>
                        <a:t>1</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IN" sz="1800" b="1" dirty="0">
                          <a:effectLst/>
                          <a:latin typeface="New Century Schlbk"/>
                          <a:ea typeface="Times New Roman" panose="02020603050405020304" pitchFamily="18" charset="0"/>
                          <a:cs typeface="Times New Roman" panose="02020603050405020304" pitchFamily="18" charset="0"/>
                        </a:rPr>
                        <a:t>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800" b="1" dirty="0">
                          <a:effectLst/>
                          <a:latin typeface="New Century Schlbk"/>
                          <a:ea typeface="Times New Roman" panose="02020603050405020304" pitchFamily="18" charset="0"/>
                          <a:cs typeface="Times New Roman" panose="02020603050405020304" pitchFamily="18" charset="0"/>
                        </a:rPr>
                        <a:t>001</a:t>
                      </a:r>
                      <a:endParaRPr lang="en-IN" sz="1800" b="1" dirty="0">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800" b="1" dirty="0">
                          <a:effectLst/>
                          <a:latin typeface="New Century Schlbk"/>
                          <a:ea typeface="Times New Roman" panose="02020603050405020304" pitchFamily="18" charset="0"/>
                          <a:cs typeface="Times New Roman" panose="02020603050405020304" pitchFamily="18" charset="0"/>
                        </a:rPr>
                        <a:t>011</a:t>
                      </a:r>
                      <a:endParaRPr lang="en-IN" sz="1800" b="1" dirty="0">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800" b="1" dirty="0">
                          <a:effectLst/>
                          <a:latin typeface="New Century Schlbk"/>
                          <a:ea typeface="Times New Roman" panose="02020603050405020304" pitchFamily="18" charset="0"/>
                          <a:cs typeface="Times New Roman" panose="02020603050405020304" pitchFamily="18" charset="0"/>
                        </a:rPr>
                        <a:t>011</a:t>
                      </a:r>
                      <a:endParaRPr lang="en-IN" sz="1800" b="1" dirty="0">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800" b="1" dirty="0">
                          <a:effectLst/>
                          <a:latin typeface="New Century Schlbk"/>
                          <a:ea typeface="Times New Roman" panose="02020603050405020304" pitchFamily="18" charset="0"/>
                          <a:cs typeface="Times New Roman" panose="02020603050405020304" pitchFamily="18" charset="0"/>
                        </a:rPr>
                        <a:t>0</a:t>
                      </a:r>
                      <a:endParaRPr lang="en-IN" sz="1800" b="1" dirty="0">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560817677"/>
                  </a:ext>
                </a:extLst>
              </a:tr>
              <a:tr h="105807">
                <a:tc>
                  <a:txBody>
                    <a:bodyPr/>
                    <a:lstStyle/>
                    <a:p>
                      <a:pPr algn="ctr"/>
                      <a:r>
                        <a:rPr lang="en-IN" sz="1800" b="1" dirty="0">
                          <a:effectLst/>
                          <a:latin typeface="New Century Schlbk"/>
                          <a:ea typeface="Times New Roman" panose="02020603050405020304" pitchFamily="18" charset="0"/>
                          <a:cs typeface="Times New Roman" panose="02020603050405020304" pitchFamily="18" charset="0"/>
                        </a:rPr>
                        <a:t>2</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IN" sz="1800" b="1" dirty="0">
                          <a:effectLst/>
                          <a:latin typeface="New Century Schlbk"/>
                          <a:ea typeface="Times New Roman" panose="02020603050405020304" pitchFamily="18" charset="0"/>
                          <a:cs typeface="Times New Roman" panose="02020603050405020304" pitchFamily="18" charset="0"/>
                        </a:rPr>
                        <a:t>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800" b="1" dirty="0">
                          <a:effectLst/>
                          <a:latin typeface="New Century Schlbk"/>
                          <a:ea typeface="Times New Roman" panose="02020603050405020304" pitchFamily="18" charset="0"/>
                          <a:cs typeface="Times New Roman" panose="02020603050405020304" pitchFamily="18" charset="0"/>
                        </a:rPr>
                        <a:t>010</a:t>
                      </a:r>
                      <a:endParaRPr lang="en-IN" sz="1800" b="1" dirty="0">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800" b="1" dirty="0">
                          <a:effectLst/>
                          <a:latin typeface="New Century Schlbk"/>
                          <a:ea typeface="Times New Roman" panose="02020603050405020304" pitchFamily="18" charset="0"/>
                          <a:cs typeface="Times New Roman" panose="02020603050405020304" pitchFamily="18" charset="0"/>
                        </a:rPr>
                        <a:t>100</a:t>
                      </a:r>
                      <a:endParaRPr lang="en-IN" sz="1800" b="1" dirty="0">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800" b="1" dirty="0">
                          <a:effectLst/>
                          <a:latin typeface="New Century Schlbk"/>
                          <a:ea typeface="Times New Roman" panose="02020603050405020304" pitchFamily="18" charset="0"/>
                          <a:cs typeface="Times New Roman" panose="02020603050405020304" pitchFamily="18" charset="0"/>
                        </a:rPr>
                        <a:t>100</a:t>
                      </a:r>
                      <a:endParaRPr lang="en-IN" sz="1800" b="1" dirty="0">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800" b="1" dirty="0">
                          <a:effectLst/>
                          <a:latin typeface="New Century Schlbk"/>
                          <a:ea typeface="Times New Roman" panose="02020603050405020304" pitchFamily="18" charset="0"/>
                          <a:cs typeface="Times New Roman" panose="02020603050405020304" pitchFamily="18" charset="0"/>
                        </a:rPr>
                        <a:t>1</a:t>
                      </a:r>
                      <a:endParaRPr lang="en-IN" sz="1800" b="1" dirty="0">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731682124"/>
                  </a:ext>
                </a:extLst>
              </a:tr>
              <a:tr h="205948">
                <a:tc>
                  <a:txBody>
                    <a:bodyPr/>
                    <a:lstStyle/>
                    <a:p>
                      <a:pPr algn="ctr"/>
                      <a:r>
                        <a:rPr lang="en-IN" sz="1800" b="1" dirty="0">
                          <a:effectLst/>
                          <a:latin typeface="New Century Schlbk"/>
                          <a:ea typeface="Times New Roman" panose="02020603050405020304" pitchFamily="18" charset="0"/>
                          <a:cs typeface="Times New Roman" panose="02020603050405020304" pitchFamily="18" charset="0"/>
                        </a:rPr>
                        <a:t>3</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IN" sz="1800" b="1" dirty="0">
                          <a:effectLst/>
                          <a:latin typeface="New Century Schlbk"/>
                          <a:ea typeface="Times New Roman" panose="02020603050405020304" pitchFamily="18" charset="0"/>
                          <a:cs typeface="Times New Roman" panose="02020603050405020304" pitchFamily="18" charset="0"/>
                        </a:rPr>
                        <a:t>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800" b="1" dirty="0">
                          <a:effectLst/>
                          <a:latin typeface="New Century Schlbk"/>
                          <a:ea typeface="Times New Roman" panose="02020603050405020304" pitchFamily="18" charset="0"/>
                          <a:cs typeface="Times New Roman" panose="02020603050405020304" pitchFamily="18" charset="0"/>
                        </a:rPr>
                        <a:t>011</a:t>
                      </a:r>
                      <a:endParaRPr lang="en-IN" sz="1800" b="1" dirty="0">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800" b="1" dirty="0">
                          <a:effectLst/>
                          <a:latin typeface="New Century Schlbk"/>
                          <a:ea typeface="Times New Roman" panose="02020603050405020304" pitchFamily="18" charset="0"/>
                          <a:cs typeface="Times New Roman" panose="02020603050405020304" pitchFamily="18" charset="0"/>
                        </a:rPr>
                        <a:t>100</a:t>
                      </a:r>
                      <a:endParaRPr lang="en-IN" sz="1800" b="1" dirty="0">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800" b="1" dirty="0">
                          <a:effectLst/>
                          <a:latin typeface="New Century Schlbk"/>
                          <a:ea typeface="Times New Roman" panose="02020603050405020304" pitchFamily="18" charset="0"/>
                          <a:cs typeface="Times New Roman" panose="02020603050405020304" pitchFamily="18" charset="0"/>
                        </a:rPr>
                        <a:t>100</a:t>
                      </a:r>
                      <a:endParaRPr lang="en-IN" sz="1800" b="1" dirty="0">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800" b="1" dirty="0">
                          <a:effectLst/>
                          <a:latin typeface="New Century Schlbk"/>
                          <a:ea typeface="Times New Roman" panose="02020603050405020304" pitchFamily="18" charset="0"/>
                          <a:cs typeface="Times New Roman" panose="02020603050405020304" pitchFamily="18" charset="0"/>
                        </a:rPr>
                        <a:t>1</a:t>
                      </a:r>
                      <a:endParaRPr lang="en-IN" sz="1800" b="1" dirty="0">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880605135"/>
                  </a:ext>
                </a:extLst>
              </a:tr>
              <a:tr h="0">
                <a:tc>
                  <a:txBody>
                    <a:bodyPr/>
                    <a:lstStyle/>
                    <a:p>
                      <a:pPr algn="ctr"/>
                      <a:r>
                        <a:rPr lang="en-IN" sz="1800" b="1" dirty="0">
                          <a:effectLst/>
                          <a:latin typeface="New Century Schlbk"/>
                          <a:ea typeface="Times New Roman" panose="02020603050405020304" pitchFamily="18" charset="0"/>
                          <a:cs typeface="Times New Roman" panose="02020603050405020304" pitchFamily="18" charset="0"/>
                        </a:rPr>
                        <a:t>4</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IN" sz="1800" b="1" dirty="0">
                          <a:effectLst/>
                          <a:latin typeface="New Century Schlbk"/>
                          <a:ea typeface="Times New Roman" panose="02020603050405020304" pitchFamily="18" charset="0"/>
                          <a:cs typeface="Times New Roman" panose="02020603050405020304" pitchFamily="18" charset="0"/>
                        </a:rPr>
                        <a:t>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800" b="1" dirty="0">
                          <a:effectLst/>
                          <a:latin typeface="New Century Schlbk"/>
                          <a:ea typeface="Times New Roman" panose="02020603050405020304" pitchFamily="18" charset="0"/>
                          <a:cs typeface="Times New Roman" panose="02020603050405020304" pitchFamily="18" charset="0"/>
                        </a:rPr>
                        <a:t>100</a:t>
                      </a:r>
                      <a:endParaRPr lang="en-IN" sz="1800" b="1" dirty="0">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800" b="1" dirty="0">
                          <a:effectLst/>
                          <a:latin typeface="New Century Schlbk"/>
                          <a:ea typeface="Times New Roman" panose="02020603050405020304" pitchFamily="18" charset="0"/>
                          <a:cs typeface="Times New Roman" panose="02020603050405020304" pitchFamily="18" charset="0"/>
                        </a:rPr>
                        <a:t>011</a:t>
                      </a:r>
                      <a:endParaRPr lang="en-IN" sz="1800" b="1" dirty="0">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800" b="1" dirty="0">
                          <a:effectLst/>
                          <a:latin typeface="New Century Schlbk"/>
                          <a:ea typeface="Times New Roman" panose="02020603050405020304" pitchFamily="18" charset="0"/>
                          <a:cs typeface="Times New Roman" panose="02020603050405020304" pitchFamily="18" charset="0"/>
                        </a:rPr>
                        <a:t>011</a:t>
                      </a:r>
                      <a:endParaRPr lang="en-IN" sz="1800" b="1" dirty="0">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800" b="1" dirty="0">
                          <a:effectLst/>
                          <a:latin typeface="New Century Schlbk"/>
                          <a:ea typeface="Times New Roman" panose="02020603050405020304" pitchFamily="18" charset="0"/>
                          <a:cs typeface="Times New Roman" panose="02020603050405020304" pitchFamily="18" charset="0"/>
                        </a:rPr>
                        <a:t>0</a:t>
                      </a:r>
                      <a:endParaRPr lang="en-IN" sz="1800" b="1" dirty="0">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3952496367"/>
                  </a:ext>
                </a:extLst>
              </a:tr>
              <a:tr h="0">
                <a:tc>
                  <a:txBody>
                    <a:bodyPr/>
                    <a:lstStyle/>
                    <a:p>
                      <a:pPr algn="ctr"/>
                      <a:r>
                        <a:rPr lang="en-IN" sz="1800" b="1" dirty="0">
                          <a:effectLst/>
                          <a:latin typeface="New Century Schlbk"/>
                          <a:ea typeface="Times New Roman" panose="02020603050405020304" pitchFamily="18" charset="0"/>
                          <a:cs typeface="Times New Roman" panose="02020603050405020304" pitchFamily="18" charset="0"/>
                        </a:rPr>
                        <a:t>8</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IN" sz="1800" b="1" dirty="0">
                          <a:effectLst/>
                          <a:latin typeface="New Century Schlbk"/>
                          <a:ea typeface="Times New Roman" panose="02020603050405020304" pitchFamily="18" charset="0"/>
                          <a:cs typeface="Times New Roman" panose="02020603050405020304" pitchFamily="18" charset="0"/>
                        </a:rPr>
                        <a:t>1</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800" b="1" dirty="0">
                          <a:effectLst/>
                          <a:latin typeface="New Century Schlbk"/>
                          <a:ea typeface="Times New Roman" panose="02020603050405020304" pitchFamily="18" charset="0"/>
                          <a:cs typeface="Times New Roman" panose="02020603050405020304" pitchFamily="18" charset="0"/>
                        </a:rPr>
                        <a:t>000</a:t>
                      </a:r>
                      <a:endParaRPr lang="en-IN" sz="1800" b="1" dirty="0">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800" b="1" dirty="0">
                          <a:effectLst/>
                          <a:latin typeface="New Century Schlbk"/>
                          <a:ea typeface="Times New Roman" panose="02020603050405020304" pitchFamily="18" charset="0"/>
                          <a:cs typeface="Times New Roman" panose="02020603050405020304" pitchFamily="18" charset="0"/>
                        </a:rPr>
                        <a:t>001</a:t>
                      </a:r>
                      <a:endParaRPr lang="en-IN" sz="1800" b="1" dirty="0">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800" b="1" dirty="0">
                          <a:effectLst/>
                          <a:latin typeface="New Century Schlbk"/>
                          <a:ea typeface="Times New Roman" panose="02020603050405020304" pitchFamily="18" charset="0"/>
                          <a:cs typeface="Times New Roman" panose="02020603050405020304" pitchFamily="18" charset="0"/>
                        </a:rPr>
                        <a:t>001</a:t>
                      </a:r>
                      <a:endParaRPr lang="en-IN" sz="1800" b="1" dirty="0">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800" b="1" dirty="0">
                          <a:effectLst/>
                          <a:latin typeface="New Century Schlbk"/>
                          <a:ea typeface="Times New Roman" panose="02020603050405020304" pitchFamily="18" charset="0"/>
                          <a:cs typeface="Times New Roman" panose="02020603050405020304" pitchFamily="18" charset="0"/>
                        </a:rPr>
                        <a:t>0</a:t>
                      </a:r>
                      <a:endParaRPr lang="en-IN" sz="1800" b="1" dirty="0">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2829089658"/>
                  </a:ext>
                </a:extLst>
              </a:tr>
              <a:tr h="0">
                <a:tc>
                  <a:txBody>
                    <a:bodyPr/>
                    <a:lstStyle/>
                    <a:p>
                      <a:pPr algn="ctr"/>
                      <a:r>
                        <a:rPr lang="en-IN" sz="1800" b="1" dirty="0">
                          <a:effectLst/>
                          <a:latin typeface="New Century Schlbk"/>
                          <a:ea typeface="Times New Roman" panose="02020603050405020304" pitchFamily="18" charset="0"/>
                          <a:cs typeface="Times New Roman" panose="02020603050405020304" pitchFamily="18" charset="0"/>
                        </a:rPr>
                        <a:t>9</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IN" sz="1800" b="1" dirty="0">
                          <a:effectLst/>
                          <a:latin typeface="New Century Schlbk"/>
                          <a:ea typeface="Times New Roman" panose="02020603050405020304" pitchFamily="18" charset="0"/>
                          <a:cs typeface="Times New Roman" panose="02020603050405020304" pitchFamily="18" charset="0"/>
                        </a:rPr>
                        <a:t>1</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800" b="1" dirty="0">
                          <a:effectLst/>
                          <a:latin typeface="New Century Schlbk"/>
                          <a:ea typeface="Times New Roman" panose="02020603050405020304" pitchFamily="18" charset="0"/>
                          <a:cs typeface="Times New Roman" panose="02020603050405020304" pitchFamily="18" charset="0"/>
                        </a:rPr>
                        <a:t>001</a:t>
                      </a:r>
                      <a:endParaRPr lang="en-IN" sz="1800" b="1" dirty="0">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800" b="1" dirty="0">
                          <a:effectLst/>
                          <a:latin typeface="New Century Schlbk"/>
                          <a:ea typeface="Times New Roman" panose="02020603050405020304" pitchFamily="18" charset="0"/>
                          <a:cs typeface="Times New Roman" panose="02020603050405020304" pitchFamily="18" charset="0"/>
                        </a:rPr>
                        <a:t>010</a:t>
                      </a:r>
                      <a:endParaRPr lang="en-IN" sz="1800" b="1" dirty="0">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800" b="1" dirty="0">
                          <a:effectLst/>
                          <a:latin typeface="New Century Schlbk"/>
                          <a:ea typeface="Times New Roman" panose="02020603050405020304" pitchFamily="18" charset="0"/>
                          <a:cs typeface="Times New Roman" panose="02020603050405020304" pitchFamily="18" charset="0"/>
                        </a:rPr>
                        <a:t>010</a:t>
                      </a:r>
                      <a:endParaRPr lang="en-IN" sz="1800" b="1" dirty="0">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800" b="1" dirty="0">
                          <a:effectLst/>
                          <a:latin typeface="New Century Schlbk"/>
                          <a:ea typeface="Times New Roman" panose="02020603050405020304" pitchFamily="18" charset="0"/>
                          <a:cs typeface="Times New Roman" panose="02020603050405020304" pitchFamily="18" charset="0"/>
                        </a:rPr>
                        <a:t>0</a:t>
                      </a:r>
                      <a:endParaRPr lang="en-IN" sz="1800" b="1" dirty="0">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3658011125"/>
                  </a:ext>
                </a:extLst>
              </a:tr>
              <a:tr h="0">
                <a:tc>
                  <a:txBody>
                    <a:bodyPr/>
                    <a:lstStyle/>
                    <a:p>
                      <a:pPr algn="ctr"/>
                      <a:r>
                        <a:rPr lang="en-IN" sz="1800" b="1" dirty="0">
                          <a:effectLst/>
                          <a:latin typeface="New Century Schlbk"/>
                          <a:ea typeface="Times New Roman" panose="02020603050405020304" pitchFamily="18" charset="0"/>
                          <a:cs typeface="Times New Roman" panose="02020603050405020304" pitchFamily="18" charset="0"/>
                        </a:rPr>
                        <a:t>10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IN" sz="1800" b="1" dirty="0">
                          <a:effectLst/>
                          <a:latin typeface="New Century Schlbk"/>
                          <a:ea typeface="Times New Roman" panose="02020603050405020304" pitchFamily="18" charset="0"/>
                          <a:cs typeface="Times New Roman" panose="02020603050405020304" pitchFamily="18" charset="0"/>
                        </a:rPr>
                        <a:t>1</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800" b="1" dirty="0">
                          <a:effectLst/>
                          <a:latin typeface="New Century Schlbk"/>
                          <a:ea typeface="Times New Roman" panose="02020603050405020304" pitchFamily="18" charset="0"/>
                          <a:cs typeface="Times New Roman" panose="02020603050405020304" pitchFamily="18" charset="0"/>
                        </a:rPr>
                        <a:t>010</a:t>
                      </a:r>
                      <a:endParaRPr lang="en-IN" sz="1800" b="1" dirty="0">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800" b="1" dirty="0">
                          <a:effectLst/>
                          <a:latin typeface="New Century Schlbk"/>
                          <a:ea typeface="Times New Roman" panose="02020603050405020304" pitchFamily="18" charset="0"/>
                          <a:cs typeface="Times New Roman" panose="02020603050405020304" pitchFamily="18" charset="0"/>
                        </a:rPr>
                        <a:t>011</a:t>
                      </a:r>
                      <a:endParaRPr lang="en-IN" sz="1800" b="1" dirty="0">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800" b="1" dirty="0">
                          <a:effectLst/>
                          <a:latin typeface="New Century Schlbk"/>
                          <a:ea typeface="Times New Roman" panose="02020603050405020304" pitchFamily="18" charset="0"/>
                          <a:cs typeface="Times New Roman" panose="02020603050405020304" pitchFamily="18" charset="0"/>
                        </a:rPr>
                        <a:t>011</a:t>
                      </a:r>
                      <a:endParaRPr lang="en-IN" sz="1800" b="1" dirty="0">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800" b="1" dirty="0">
                          <a:effectLst/>
                          <a:latin typeface="New Century Schlbk"/>
                          <a:ea typeface="Times New Roman" panose="02020603050405020304" pitchFamily="18" charset="0"/>
                          <a:cs typeface="Times New Roman" panose="02020603050405020304" pitchFamily="18" charset="0"/>
                        </a:rPr>
                        <a:t>1</a:t>
                      </a:r>
                      <a:endParaRPr lang="en-IN" sz="1800" b="1" dirty="0">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3548876304"/>
                  </a:ext>
                </a:extLst>
              </a:tr>
              <a:tr h="0">
                <a:tc>
                  <a:txBody>
                    <a:bodyPr/>
                    <a:lstStyle/>
                    <a:p>
                      <a:pPr algn="ctr"/>
                      <a:r>
                        <a:rPr lang="en-IN" sz="1800" b="1" dirty="0">
                          <a:effectLst/>
                          <a:latin typeface="New Century Schlbk"/>
                          <a:ea typeface="Times New Roman" panose="02020603050405020304" pitchFamily="18" charset="0"/>
                          <a:cs typeface="Times New Roman" panose="02020603050405020304" pitchFamily="18" charset="0"/>
                        </a:rPr>
                        <a:t>11</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IN" sz="1800" b="1" dirty="0">
                          <a:effectLst/>
                          <a:latin typeface="New Century Schlbk"/>
                          <a:ea typeface="Times New Roman" panose="02020603050405020304" pitchFamily="18" charset="0"/>
                          <a:cs typeface="Times New Roman" panose="02020603050405020304" pitchFamily="18" charset="0"/>
                        </a:rPr>
                        <a:t>1</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800" b="1" dirty="0">
                          <a:effectLst/>
                          <a:latin typeface="New Century Schlbk"/>
                          <a:ea typeface="Times New Roman" panose="02020603050405020304" pitchFamily="18" charset="0"/>
                          <a:cs typeface="Times New Roman" panose="02020603050405020304" pitchFamily="18" charset="0"/>
                        </a:rPr>
                        <a:t>011</a:t>
                      </a:r>
                      <a:endParaRPr lang="en-IN" sz="1800" b="1" dirty="0">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800" b="1" dirty="0">
                          <a:effectLst/>
                          <a:latin typeface="New Century Schlbk"/>
                          <a:ea typeface="Times New Roman" panose="02020603050405020304" pitchFamily="18" charset="0"/>
                          <a:cs typeface="Times New Roman" panose="02020603050405020304" pitchFamily="18" charset="0"/>
                        </a:rPr>
                        <a:t>011</a:t>
                      </a:r>
                      <a:endParaRPr lang="en-IN" sz="1800" b="1" dirty="0">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800" b="1" dirty="0">
                          <a:effectLst/>
                          <a:latin typeface="New Century Schlbk"/>
                          <a:ea typeface="Times New Roman" panose="02020603050405020304" pitchFamily="18" charset="0"/>
                          <a:cs typeface="Times New Roman" panose="02020603050405020304" pitchFamily="18" charset="0"/>
                        </a:rPr>
                        <a:t>011</a:t>
                      </a:r>
                      <a:endParaRPr lang="en-IN" sz="1800" b="1" dirty="0">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800" b="1" dirty="0">
                          <a:effectLst/>
                          <a:latin typeface="New Century Schlbk"/>
                          <a:ea typeface="Times New Roman" panose="02020603050405020304" pitchFamily="18" charset="0"/>
                          <a:cs typeface="Times New Roman" panose="02020603050405020304" pitchFamily="18" charset="0"/>
                        </a:rPr>
                        <a:t>0</a:t>
                      </a:r>
                      <a:endParaRPr lang="en-IN" sz="1800" b="1" dirty="0">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3428238148"/>
                  </a:ext>
                </a:extLst>
              </a:tr>
              <a:tr h="0">
                <a:tc>
                  <a:txBody>
                    <a:bodyPr/>
                    <a:lstStyle/>
                    <a:p>
                      <a:pPr algn="ctr"/>
                      <a:r>
                        <a:rPr lang="en-IN" sz="1800" b="1" dirty="0">
                          <a:effectLst/>
                          <a:latin typeface="New Century Schlbk"/>
                          <a:ea typeface="Times New Roman" panose="02020603050405020304" pitchFamily="18" charset="0"/>
                          <a:cs typeface="Times New Roman" panose="02020603050405020304" pitchFamily="18" charset="0"/>
                        </a:rPr>
                        <a:t>12</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IN" sz="1800" b="1" dirty="0">
                          <a:effectLst/>
                          <a:latin typeface="New Century Schlbk"/>
                          <a:ea typeface="Times New Roman" panose="02020603050405020304" pitchFamily="18" charset="0"/>
                          <a:cs typeface="Times New Roman" panose="02020603050405020304" pitchFamily="18" charset="0"/>
                        </a:rPr>
                        <a:t>1</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800" b="1" dirty="0">
                          <a:effectLst/>
                          <a:latin typeface="New Century Schlbk"/>
                          <a:ea typeface="Times New Roman" panose="02020603050405020304" pitchFamily="18" charset="0"/>
                          <a:cs typeface="Times New Roman" panose="02020603050405020304" pitchFamily="18" charset="0"/>
                        </a:rPr>
                        <a:t>100</a:t>
                      </a:r>
                      <a:endParaRPr lang="en-IN" sz="1800" b="1" dirty="0">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800" b="1" dirty="0">
                          <a:effectLst/>
                          <a:latin typeface="New Century Schlbk"/>
                          <a:ea typeface="Times New Roman" panose="02020603050405020304" pitchFamily="18" charset="0"/>
                          <a:cs typeface="Times New Roman" panose="02020603050405020304" pitchFamily="18" charset="0"/>
                        </a:rPr>
                        <a:t>000</a:t>
                      </a:r>
                      <a:endParaRPr lang="en-IN" sz="1800" b="1" dirty="0">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800" b="1" dirty="0">
                          <a:effectLst/>
                          <a:latin typeface="New Century Schlbk"/>
                          <a:ea typeface="Times New Roman" panose="02020603050405020304" pitchFamily="18" charset="0"/>
                          <a:cs typeface="Times New Roman" panose="02020603050405020304" pitchFamily="18" charset="0"/>
                        </a:rPr>
                        <a:t>000</a:t>
                      </a:r>
                      <a:endParaRPr lang="en-IN" sz="1800" b="1" dirty="0">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800" b="1" dirty="0">
                          <a:effectLst/>
                          <a:latin typeface="New Century Schlbk"/>
                          <a:ea typeface="Times New Roman" panose="02020603050405020304" pitchFamily="18" charset="0"/>
                          <a:cs typeface="Times New Roman" panose="02020603050405020304" pitchFamily="18" charset="0"/>
                        </a:rPr>
                        <a:t>1</a:t>
                      </a:r>
                      <a:endParaRPr lang="en-IN" sz="1800" b="1" dirty="0">
                        <a:effectLst/>
                        <a:latin typeface="New Century Schlbk"/>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4095365211"/>
                  </a:ext>
                </a:extLst>
              </a:tr>
            </a:tbl>
          </a:graphicData>
        </a:graphic>
      </p:graphicFrame>
    </p:spTree>
    <p:extLst>
      <p:ext uri="{BB962C8B-B14F-4D97-AF65-F5344CB8AC3E}">
        <p14:creationId xmlns:p14="http://schemas.microsoft.com/office/powerpoint/2010/main" val="211128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670DCCF-9D2F-4A50-BCBB-F21D2349A09A}"/>
              </a:ext>
            </a:extLst>
          </p:cNvPr>
          <p:cNvSpPr>
            <a:spLocks noGrp="1"/>
          </p:cNvSpPr>
          <p:nvPr>
            <p:ph type="title"/>
          </p:nvPr>
        </p:nvSpPr>
        <p:spPr>
          <a:xfrm>
            <a:off x="1943367" y="258985"/>
            <a:ext cx="8911687" cy="528797"/>
          </a:xfrm>
        </p:spPr>
        <p:txBody>
          <a:bodyPr>
            <a:normAutofit fontScale="90000"/>
          </a:bodyPr>
          <a:lstStyle/>
          <a:p>
            <a:r>
              <a:rPr lang="en-IN" sz="2200" b="1" dirty="0"/>
              <a:t>Step 5: K Maps </a:t>
            </a:r>
            <a:r>
              <a:rPr lang="en-IN" b="1" dirty="0"/>
              <a:t/>
            </a:r>
            <a:br>
              <a:rPr lang="en-IN" b="1" dirty="0"/>
            </a:br>
            <a:endParaRPr lang="en-IN" dirty="0"/>
          </a:p>
        </p:txBody>
      </p:sp>
      <p:sp>
        <p:nvSpPr>
          <p:cNvPr id="3" name="Content Placeholder 2">
            <a:extLst>
              <a:ext uri="{FF2B5EF4-FFF2-40B4-BE49-F238E27FC236}">
                <a16:creationId xmlns:a16="http://schemas.microsoft.com/office/drawing/2014/main" xmlns="" id="{3CFA7113-BF92-473C-96CE-08A7CC53E7D5}"/>
              </a:ext>
            </a:extLst>
          </p:cNvPr>
          <p:cNvSpPr>
            <a:spLocks noGrp="1"/>
          </p:cNvSpPr>
          <p:nvPr>
            <p:ph idx="1"/>
          </p:nvPr>
        </p:nvSpPr>
        <p:spPr/>
        <p:txBody>
          <a:bodyPr/>
          <a:lstStyle/>
          <a:p>
            <a:endParaRPr lang="en-IN" dirty="0"/>
          </a:p>
        </p:txBody>
      </p:sp>
      <p:sp>
        <p:nvSpPr>
          <p:cNvPr id="4" name="Date Placeholder 3">
            <a:extLst>
              <a:ext uri="{FF2B5EF4-FFF2-40B4-BE49-F238E27FC236}">
                <a16:creationId xmlns:a16="http://schemas.microsoft.com/office/drawing/2014/main" xmlns="" id="{D8B090AA-2760-4B23-AB0D-696FB0DD0FA8}"/>
              </a:ext>
            </a:extLst>
          </p:cNvPr>
          <p:cNvSpPr>
            <a:spLocks noGrp="1"/>
          </p:cNvSpPr>
          <p:nvPr>
            <p:ph type="dt" sz="half" idx="10"/>
          </p:nvPr>
        </p:nvSpPr>
        <p:spPr/>
        <p:txBody>
          <a:bodyPr/>
          <a:lstStyle/>
          <a:p>
            <a:fld id="{C7CCE7EE-6009-414B-9CCE-C8DAD1FB59B4}" type="datetime1">
              <a:rPr lang="en-US" smtClean="0"/>
              <a:t>18/11/2022</a:t>
            </a:fld>
            <a:endParaRPr lang="en-US" dirty="0"/>
          </a:p>
        </p:txBody>
      </p:sp>
      <p:sp>
        <p:nvSpPr>
          <p:cNvPr id="5" name="Footer Placeholder 4">
            <a:extLst>
              <a:ext uri="{FF2B5EF4-FFF2-40B4-BE49-F238E27FC236}">
                <a16:creationId xmlns:a16="http://schemas.microsoft.com/office/drawing/2014/main" xmlns="" id="{774776FC-163E-4467-B59A-03E555397B91}"/>
              </a:ext>
            </a:extLst>
          </p:cNvPr>
          <p:cNvSpPr>
            <a:spLocks noGrp="1"/>
          </p:cNvSpPr>
          <p:nvPr>
            <p:ph type="ftr" sz="quarter" idx="11"/>
          </p:nvPr>
        </p:nvSpPr>
        <p:spPr/>
        <p:txBody>
          <a:bodyPr/>
          <a:lstStyle/>
          <a:p>
            <a:r>
              <a:rPr lang="fr-FR"/>
              <a:t>Lecture 1: DE Course                                     MITWPU</a:t>
            </a:r>
            <a:endParaRPr lang="en-US" dirty="0"/>
          </a:p>
        </p:txBody>
      </p:sp>
      <p:sp>
        <p:nvSpPr>
          <p:cNvPr id="6" name="Slide Number Placeholder 5">
            <a:extLst>
              <a:ext uri="{FF2B5EF4-FFF2-40B4-BE49-F238E27FC236}">
                <a16:creationId xmlns:a16="http://schemas.microsoft.com/office/drawing/2014/main" xmlns="" id="{87808F2B-17A8-477B-80E9-3403B5ABE0B5}"/>
              </a:ext>
            </a:extLst>
          </p:cNvPr>
          <p:cNvSpPr>
            <a:spLocks noGrp="1"/>
          </p:cNvSpPr>
          <p:nvPr>
            <p:ph type="sldNum" sz="quarter" idx="12"/>
          </p:nvPr>
        </p:nvSpPr>
        <p:spPr/>
        <p:txBody>
          <a:bodyPr/>
          <a:lstStyle/>
          <a:p>
            <a:fld id="{D57F1E4F-1CFF-5643-939E-217C01CDF565}" type="slidenum">
              <a:rPr lang="en-US" smtClean="0"/>
              <a:pPr/>
              <a:t>37</a:t>
            </a:fld>
            <a:endParaRPr lang="en-US" dirty="0"/>
          </a:p>
        </p:txBody>
      </p:sp>
    </p:spTree>
    <p:extLst>
      <p:ext uri="{BB962C8B-B14F-4D97-AF65-F5344CB8AC3E}">
        <p14:creationId xmlns:p14="http://schemas.microsoft.com/office/powerpoint/2010/main" val="232728700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3367" y="0"/>
            <a:ext cx="8911687" cy="787782"/>
          </a:xfrm>
        </p:spPr>
        <p:txBody>
          <a:bodyPr/>
          <a:lstStyle/>
          <a:p>
            <a:r>
              <a:rPr lang="en-US" dirty="0" smtClean="0"/>
              <a:t>Example</a:t>
            </a:r>
            <a:endParaRPr lang="en-US" dirty="0"/>
          </a:p>
        </p:txBody>
      </p:sp>
      <p:sp>
        <p:nvSpPr>
          <p:cNvPr id="3" name="Content Placeholder 2"/>
          <p:cNvSpPr>
            <a:spLocks noGrp="1"/>
          </p:cNvSpPr>
          <p:nvPr>
            <p:ph idx="1"/>
          </p:nvPr>
        </p:nvSpPr>
        <p:spPr>
          <a:xfrm>
            <a:off x="1636175" y="742954"/>
            <a:ext cx="10555825" cy="3777622"/>
          </a:xfrm>
        </p:spPr>
        <p:txBody>
          <a:bodyPr/>
          <a:lstStyle/>
          <a:p>
            <a:r>
              <a:rPr lang="en-US" dirty="0"/>
              <a:t>Design a sequential circuit to recognize the input sequence 1101. </a:t>
            </a:r>
            <a:endParaRPr lang="en-US" dirty="0" smtClean="0"/>
          </a:p>
          <a:p>
            <a:r>
              <a:rPr lang="en-US" dirty="0" smtClean="0"/>
              <a:t>That </a:t>
            </a:r>
            <a:r>
              <a:rPr lang="en-US" dirty="0"/>
              <a:t>is, output 1 if the sequence 1101 has been read, output 0 otherwise.</a:t>
            </a:r>
          </a:p>
        </p:txBody>
      </p:sp>
      <p:sp>
        <p:nvSpPr>
          <p:cNvPr id="4" name="Date Placeholder 3"/>
          <p:cNvSpPr>
            <a:spLocks noGrp="1"/>
          </p:cNvSpPr>
          <p:nvPr>
            <p:ph type="dt" sz="half" idx="10"/>
          </p:nvPr>
        </p:nvSpPr>
        <p:spPr/>
        <p:txBody>
          <a:bodyPr/>
          <a:lstStyle/>
          <a:p>
            <a:fld id="{C7CCE7EE-6009-414B-9CCE-C8DAD1FB59B4}" type="datetime1">
              <a:rPr lang="en-US" smtClean="0"/>
              <a:t>18/11/2022</a:t>
            </a:fld>
            <a:endParaRPr lang="en-US" dirty="0"/>
          </a:p>
        </p:txBody>
      </p:sp>
      <p:sp>
        <p:nvSpPr>
          <p:cNvPr id="5" name="Footer Placeholder 4"/>
          <p:cNvSpPr>
            <a:spLocks noGrp="1"/>
          </p:cNvSpPr>
          <p:nvPr>
            <p:ph type="ftr" sz="quarter" idx="11"/>
          </p:nvPr>
        </p:nvSpPr>
        <p:spPr/>
        <p:txBody>
          <a:bodyPr/>
          <a:lstStyle/>
          <a:p>
            <a:r>
              <a:rPr lang="fr-FR" smtClean="0"/>
              <a:t>Lecture 1: DE Course                                     MITWPU</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38</a:t>
            </a:fld>
            <a:endParaRPr lang="en-US" dirty="0"/>
          </a:p>
        </p:txBody>
      </p:sp>
      <p:pic>
        <p:nvPicPr>
          <p:cNvPr id="7" name="Picture 6"/>
          <p:cNvPicPr>
            <a:picLocks noChangeAspect="1"/>
          </p:cNvPicPr>
          <p:nvPr/>
        </p:nvPicPr>
        <p:blipFill>
          <a:blip r:embed="rId2"/>
          <a:stretch>
            <a:fillRect/>
          </a:stretch>
        </p:blipFill>
        <p:spPr>
          <a:xfrm>
            <a:off x="2035263" y="2631765"/>
            <a:ext cx="7896499" cy="3344032"/>
          </a:xfrm>
          <a:prstGeom prst="rect">
            <a:avLst/>
          </a:prstGeom>
        </p:spPr>
      </p:pic>
    </p:spTree>
    <p:extLst>
      <p:ext uri="{BB962C8B-B14F-4D97-AF65-F5344CB8AC3E}">
        <p14:creationId xmlns:p14="http://schemas.microsoft.com/office/powerpoint/2010/main" val="184237881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Assign States</a:t>
            </a:r>
          </a:p>
        </p:txBody>
      </p:sp>
      <p:sp>
        <p:nvSpPr>
          <p:cNvPr id="3" name="Content Placeholder 2"/>
          <p:cNvSpPr>
            <a:spLocks noGrp="1"/>
          </p:cNvSpPr>
          <p:nvPr>
            <p:ph idx="1"/>
          </p:nvPr>
        </p:nvSpPr>
        <p:spPr>
          <a:xfrm>
            <a:off x="2019353" y="1489656"/>
            <a:ext cx="8915400" cy="3777622"/>
          </a:xfrm>
        </p:spPr>
        <p:txBody>
          <a:bodyPr/>
          <a:lstStyle/>
          <a:p>
            <a:r>
              <a:rPr lang="en-US" dirty="0"/>
              <a:t>4 states, so we need 2 bits</a:t>
            </a:r>
          </a:p>
        </p:txBody>
      </p:sp>
      <p:sp>
        <p:nvSpPr>
          <p:cNvPr id="4" name="Date Placeholder 3"/>
          <p:cNvSpPr>
            <a:spLocks noGrp="1"/>
          </p:cNvSpPr>
          <p:nvPr>
            <p:ph type="dt" sz="half" idx="10"/>
          </p:nvPr>
        </p:nvSpPr>
        <p:spPr/>
        <p:txBody>
          <a:bodyPr/>
          <a:lstStyle/>
          <a:p>
            <a:fld id="{C7CCE7EE-6009-414B-9CCE-C8DAD1FB59B4}" type="datetime1">
              <a:rPr lang="en-US" smtClean="0"/>
              <a:t>18/11/2022</a:t>
            </a:fld>
            <a:endParaRPr lang="en-US" dirty="0"/>
          </a:p>
        </p:txBody>
      </p:sp>
      <p:sp>
        <p:nvSpPr>
          <p:cNvPr id="5" name="Footer Placeholder 4"/>
          <p:cNvSpPr>
            <a:spLocks noGrp="1"/>
          </p:cNvSpPr>
          <p:nvPr>
            <p:ph type="ftr" sz="quarter" idx="11"/>
          </p:nvPr>
        </p:nvSpPr>
        <p:spPr/>
        <p:txBody>
          <a:bodyPr/>
          <a:lstStyle/>
          <a:p>
            <a:r>
              <a:rPr lang="fr-FR" smtClean="0"/>
              <a:t>Lecture 1: DE Course                                     MITWPU</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39</a:t>
            </a:fld>
            <a:endParaRPr lang="en-US" dirty="0"/>
          </a:p>
        </p:txBody>
      </p:sp>
      <p:pic>
        <p:nvPicPr>
          <p:cNvPr id="7" name="Picture 6"/>
          <p:cNvPicPr>
            <a:picLocks noChangeAspect="1"/>
          </p:cNvPicPr>
          <p:nvPr/>
        </p:nvPicPr>
        <p:blipFill>
          <a:blip r:embed="rId2"/>
          <a:stretch>
            <a:fillRect/>
          </a:stretch>
        </p:blipFill>
        <p:spPr>
          <a:xfrm>
            <a:off x="2019353" y="2263937"/>
            <a:ext cx="7181850" cy="3105150"/>
          </a:xfrm>
          <a:prstGeom prst="rect">
            <a:avLst/>
          </a:prstGeom>
        </p:spPr>
      </p:pic>
    </p:spTree>
    <p:extLst>
      <p:ext uri="{BB962C8B-B14F-4D97-AF65-F5344CB8AC3E}">
        <p14:creationId xmlns:p14="http://schemas.microsoft.com/office/powerpoint/2010/main" val="36267165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38A46D0-6C6E-4149-ACAE-1BC463372E00}"/>
              </a:ext>
            </a:extLst>
          </p:cNvPr>
          <p:cNvSpPr>
            <a:spLocks noGrp="1"/>
          </p:cNvSpPr>
          <p:nvPr>
            <p:ph type="title"/>
          </p:nvPr>
        </p:nvSpPr>
        <p:spPr>
          <a:xfrm>
            <a:off x="2097975" y="174504"/>
            <a:ext cx="8911687" cy="365125"/>
          </a:xfrm>
        </p:spPr>
        <p:txBody>
          <a:bodyPr>
            <a:normAutofit fontScale="90000"/>
          </a:bodyPr>
          <a:lstStyle/>
          <a:p>
            <a:r>
              <a:rPr lang="en-IN" b="1" dirty="0"/>
              <a:t>State Diagrams </a:t>
            </a:r>
          </a:p>
        </p:txBody>
      </p:sp>
      <p:sp>
        <p:nvSpPr>
          <p:cNvPr id="3" name="Content Placeholder 2">
            <a:extLst>
              <a:ext uri="{FF2B5EF4-FFF2-40B4-BE49-F238E27FC236}">
                <a16:creationId xmlns:a16="http://schemas.microsoft.com/office/drawing/2014/main" xmlns="" id="{1AB0312C-6D0D-43EB-B47A-CF19F87AEB94}"/>
              </a:ext>
            </a:extLst>
          </p:cNvPr>
          <p:cNvSpPr>
            <a:spLocks noGrp="1"/>
          </p:cNvSpPr>
          <p:nvPr>
            <p:ph idx="1"/>
          </p:nvPr>
        </p:nvSpPr>
        <p:spPr>
          <a:xfrm>
            <a:off x="1233182" y="1152907"/>
            <a:ext cx="4748168" cy="1280890"/>
          </a:xfrm>
        </p:spPr>
        <p:txBody>
          <a:bodyPr/>
          <a:lstStyle/>
          <a:p>
            <a:r>
              <a:rPr lang="en-US" b="0" i="0" dirty="0">
                <a:solidFill>
                  <a:srgbClr val="000000"/>
                </a:solidFill>
                <a:effectLst/>
                <a:latin typeface="Arial" panose="020B0604020202020204" pitchFamily="34" charset="0"/>
              </a:rPr>
              <a:t>The </a:t>
            </a:r>
            <a:r>
              <a:rPr lang="en-US" b="1" i="0" dirty="0">
                <a:solidFill>
                  <a:srgbClr val="000000"/>
                </a:solidFill>
                <a:effectLst/>
                <a:latin typeface="Arial" panose="020B0604020202020204" pitchFamily="34" charset="0"/>
              </a:rPr>
              <a:t>state diagram</a:t>
            </a:r>
            <a:r>
              <a:rPr lang="en-US" b="0" i="0" dirty="0">
                <a:solidFill>
                  <a:srgbClr val="000000"/>
                </a:solidFill>
                <a:effectLst/>
                <a:latin typeface="Arial" panose="020B0604020202020204" pitchFamily="34" charset="0"/>
              </a:rPr>
              <a:t> of Mealy state machine is shown in the following figure.</a:t>
            </a:r>
            <a:endParaRPr lang="en-IN" dirty="0"/>
          </a:p>
        </p:txBody>
      </p:sp>
      <p:sp>
        <p:nvSpPr>
          <p:cNvPr id="4" name="Date Placeholder 3">
            <a:extLst>
              <a:ext uri="{FF2B5EF4-FFF2-40B4-BE49-F238E27FC236}">
                <a16:creationId xmlns:a16="http://schemas.microsoft.com/office/drawing/2014/main" xmlns="" id="{A8D9F93B-BE93-4FEE-8680-837D0D680420}"/>
              </a:ext>
            </a:extLst>
          </p:cNvPr>
          <p:cNvSpPr>
            <a:spLocks noGrp="1"/>
          </p:cNvSpPr>
          <p:nvPr>
            <p:ph type="dt" sz="half" idx="10"/>
          </p:nvPr>
        </p:nvSpPr>
        <p:spPr/>
        <p:txBody>
          <a:bodyPr/>
          <a:lstStyle/>
          <a:p>
            <a:fld id="{C7CCE7EE-6009-414B-9CCE-C8DAD1FB59B4}" type="datetime1">
              <a:rPr lang="en-US" smtClean="0"/>
              <a:t>18/11/2022</a:t>
            </a:fld>
            <a:endParaRPr lang="en-US" dirty="0"/>
          </a:p>
        </p:txBody>
      </p:sp>
      <p:sp>
        <p:nvSpPr>
          <p:cNvPr id="5" name="Footer Placeholder 4">
            <a:extLst>
              <a:ext uri="{FF2B5EF4-FFF2-40B4-BE49-F238E27FC236}">
                <a16:creationId xmlns:a16="http://schemas.microsoft.com/office/drawing/2014/main" xmlns="" id="{314C89CE-3CA2-4518-AF7C-49B5B884D973}"/>
              </a:ext>
            </a:extLst>
          </p:cNvPr>
          <p:cNvSpPr>
            <a:spLocks noGrp="1"/>
          </p:cNvSpPr>
          <p:nvPr>
            <p:ph type="ftr" sz="quarter" idx="11"/>
          </p:nvPr>
        </p:nvSpPr>
        <p:spPr/>
        <p:txBody>
          <a:bodyPr/>
          <a:lstStyle/>
          <a:p>
            <a:r>
              <a:rPr lang="fr-FR" dirty="0"/>
              <a:t>Lecture 1: DE Course                                     MITWPU</a:t>
            </a:r>
            <a:endParaRPr lang="en-US" dirty="0"/>
          </a:p>
        </p:txBody>
      </p:sp>
      <p:sp>
        <p:nvSpPr>
          <p:cNvPr id="6" name="Slide Number Placeholder 5">
            <a:extLst>
              <a:ext uri="{FF2B5EF4-FFF2-40B4-BE49-F238E27FC236}">
                <a16:creationId xmlns:a16="http://schemas.microsoft.com/office/drawing/2014/main" xmlns="" id="{B378EF7B-234E-4C31-BEA1-2311B3F42200}"/>
              </a:ext>
            </a:extLst>
          </p:cNvPr>
          <p:cNvSpPr>
            <a:spLocks noGrp="1"/>
          </p:cNvSpPr>
          <p:nvPr>
            <p:ph type="sldNum" sz="quarter" idx="12"/>
          </p:nvPr>
        </p:nvSpPr>
        <p:spPr/>
        <p:txBody>
          <a:bodyPr/>
          <a:lstStyle/>
          <a:p>
            <a:fld id="{D57F1E4F-1CFF-5643-939E-217C01CDF565}" type="slidenum">
              <a:rPr lang="en-US" smtClean="0"/>
              <a:pPr/>
              <a:t>4</a:t>
            </a:fld>
            <a:endParaRPr lang="en-US" dirty="0"/>
          </a:p>
        </p:txBody>
      </p:sp>
      <p:sp>
        <p:nvSpPr>
          <p:cNvPr id="8" name="TextBox 7">
            <a:extLst>
              <a:ext uri="{FF2B5EF4-FFF2-40B4-BE49-F238E27FC236}">
                <a16:creationId xmlns:a16="http://schemas.microsoft.com/office/drawing/2014/main" xmlns="" id="{3CD73BD7-D4C7-496E-99F8-A9FF95ADA17F}"/>
              </a:ext>
            </a:extLst>
          </p:cNvPr>
          <p:cNvSpPr txBox="1"/>
          <p:nvPr/>
        </p:nvSpPr>
        <p:spPr>
          <a:xfrm>
            <a:off x="7105475" y="1081990"/>
            <a:ext cx="4435774" cy="646331"/>
          </a:xfrm>
          <a:prstGeom prst="rect">
            <a:avLst/>
          </a:prstGeom>
          <a:noFill/>
        </p:spPr>
        <p:txBody>
          <a:bodyPr wrap="square">
            <a:spAutoFit/>
          </a:bodyPr>
          <a:lstStyle/>
          <a:p>
            <a:r>
              <a:rPr lang="en-US" b="0" i="0" dirty="0">
                <a:solidFill>
                  <a:srgbClr val="000000"/>
                </a:solidFill>
                <a:effectLst/>
                <a:latin typeface="Arial" panose="020B0604020202020204" pitchFamily="34" charset="0"/>
              </a:rPr>
              <a:t>The </a:t>
            </a:r>
            <a:r>
              <a:rPr lang="en-US" b="1" i="0" dirty="0">
                <a:solidFill>
                  <a:srgbClr val="000000"/>
                </a:solidFill>
                <a:effectLst/>
                <a:latin typeface="Arial" panose="020B0604020202020204" pitchFamily="34" charset="0"/>
              </a:rPr>
              <a:t>state diagram</a:t>
            </a:r>
            <a:r>
              <a:rPr lang="en-US" b="0" i="0" dirty="0">
                <a:solidFill>
                  <a:srgbClr val="000000"/>
                </a:solidFill>
                <a:effectLst/>
                <a:latin typeface="Arial" panose="020B0604020202020204" pitchFamily="34" charset="0"/>
              </a:rPr>
              <a:t> of Moore state machine is shown in the following figure.</a:t>
            </a:r>
            <a:endParaRPr lang="en-IN" dirty="0"/>
          </a:p>
        </p:txBody>
      </p:sp>
      <p:pic>
        <p:nvPicPr>
          <p:cNvPr id="9" name="Picture 8">
            <a:extLst>
              <a:ext uri="{FF2B5EF4-FFF2-40B4-BE49-F238E27FC236}">
                <a16:creationId xmlns:a16="http://schemas.microsoft.com/office/drawing/2014/main" xmlns="" id="{B7E6F1FC-4BAB-49B9-A017-7334245D0FE0}"/>
              </a:ext>
            </a:extLst>
          </p:cNvPr>
          <p:cNvPicPr>
            <a:picLocks noChangeAspect="1"/>
          </p:cNvPicPr>
          <p:nvPr/>
        </p:nvPicPr>
        <p:blipFill>
          <a:blip r:embed="rId2"/>
          <a:stretch>
            <a:fillRect/>
          </a:stretch>
        </p:blipFill>
        <p:spPr>
          <a:xfrm>
            <a:off x="749766" y="1822612"/>
            <a:ext cx="5715000" cy="2676525"/>
          </a:xfrm>
          <a:prstGeom prst="rect">
            <a:avLst/>
          </a:prstGeom>
        </p:spPr>
      </p:pic>
      <p:pic>
        <p:nvPicPr>
          <p:cNvPr id="10" name="Picture 9">
            <a:extLst>
              <a:ext uri="{FF2B5EF4-FFF2-40B4-BE49-F238E27FC236}">
                <a16:creationId xmlns:a16="http://schemas.microsoft.com/office/drawing/2014/main" xmlns="" id="{ACBCBE38-DC34-449F-98B7-B5C87590ADF5}"/>
              </a:ext>
            </a:extLst>
          </p:cNvPr>
          <p:cNvPicPr>
            <a:picLocks noChangeAspect="1"/>
          </p:cNvPicPr>
          <p:nvPr/>
        </p:nvPicPr>
        <p:blipFill>
          <a:blip r:embed="rId3"/>
          <a:stretch>
            <a:fillRect/>
          </a:stretch>
        </p:blipFill>
        <p:spPr>
          <a:xfrm>
            <a:off x="6435293" y="1928633"/>
            <a:ext cx="5776137" cy="2464485"/>
          </a:xfrm>
          <a:prstGeom prst="rect">
            <a:avLst/>
          </a:prstGeom>
        </p:spPr>
      </p:pic>
      <p:sp>
        <p:nvSpPr>
          <p:cNvPr id="12" name="TextBox 11">
            <a:extLst>
              <a:ext uri="{FF2B5EF4-FFF2-40B4-BE49-F238E27FC236}">
                <a16:creationId xmlns:a16="http://schemas.microsoft.com/office/drawing/2014/main" xmlns="" id="{A813B127-854C-4F1D-BCF6-810E3D65F5D5}"/>
              </a:ext>
            </a:extLst>
          </p:cNvPr>
          <p:cNvSpPr txBox="1"/>
          <p:nvPr/>
        </p:nvSpPr>
        <p:spPr>
          <a:xfrm>
            <a:off x="7179884" y="4487011"/>
            <a:ext cx="5128865" cy="1477328"/>
          </a:xfrm>
          <a:prstGeom prst="rect">
            <a:avLst/>
          </a:prstGeom>
          <a:noFill/>
        </p:spPr>
        <p:txBody>
          <a:bodyPr wrap="square">
            <a:spAutoFit/>
          </a:bodyPr>
          <a:lstStyle/>
          <a:p>
            <a:r>
              <a:rPr lang="en-US" b="1" i="0" dirty="0">
                <a:solidFill>
                  <a:srgbClr val="002060"/>
                </a:solidFill>
                <a:effectLst/>
                <a:latin typeface="Arial" panose="020B0604020202020204" pitchFamily="34" charset="0"/>
              </a:rPr>
              <a:t>A, B, C &amp; D. States and the respective outputs are labelled inside the circles. Input value is labeled on each transition. there are two transitions from each state based on the value of input, x.</a:t>
            </a:r>
            <a:endParaRPr lang="en-IN" b="1" dirty="0">
              <a:solidFill>
                <a:srgbClr val="002060"/>
              </a:solidFill>
            </a:endParaRPr>
          </a:p>
        </p:txBody>
      </p:sp>
      <p:sp>
        <p:nvSpPr>
          <p:cNvPr id="14" name="TextBox 13">
            <a:extLst>
              <a:ext uri="{FF2B5EF4-FFF2-40B4-BE49-F238E27FC236}">
                <a16:creationId xmlns:a16="http://schemas.microsoft.com/office/drawing/2014/main" xmlns="" id="{FD376102-99A9-4939-AA10-B294CA631331}"/>
              </a:ext>
            </a:extLst>
          </p:cNvPr>
          <p:cNvSpPr txBox="1"/>
          <p:nvPr/>
        </p:nvSpPr>
        <p:spPr>
          <a:xfrm>
            <a:off x="1111943" y="4503180"/>
            <a:ext cx="5128865" cy="1754326"/>
          </a:xfrm>
          <a:prstGeom prst="rect">
            <a:avLst/>
          </a:prstGeom>
          <a:noFill/>
        </p:spPr>
        <p:txBody>
          <a:bodyPr wrap="square">
            <a:spAutoFit/>
          </a:bodyPr>
          <a:lstStyle/>
          <a:p>
            <a:r>
              <a:rPr lang="en-US" b="1" dirty="0">
                <a:solidFill>
                  <a:srgbClr val="002060"/>
                </a:solidFill>
                <a:latin typeface="Arial" panose="020B0604020202020204" pitchFamily="34" charset="0"/>
              </a:rPr>
              <a:t>A, B &amp; C States. These states are labelled inside the circles. Transitions between these states are represented with directed lines. Here, 0 / 0, 1 / 0 &amp; 1 / 1 denotes input / output. there are two transitions from each state based on the value of input, x.</a:t>
            </a:r>
            <a:endParaRPr lang="en-IN" b="1" dirty="0">
              <a:solidFill>
                <a:srgbClr val="002060"/>
              </a:solidFill>
              <a:latin typeface="Arial" panose="020B0604020202020204" pitchFamily="34" charset="0"/>
            </a:endParaRPr>
          </a:p>
        </p:txBody>
      </p:sp>
    </p:spTree>
    <p:extLst>
      <p:ext uri="{BB962C8B-B14F-4D97-AF65-F5344CB8AC3E}">
        <p14:creationId xmlns:p14="http://schemas.microsoft.com/office/powerpoint/2010/main" val="405508666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State Table</a:t>
            </a:r>
          </a:p>
        </p:txBody>
      </p:sp>
      <p:pic>
        <p:nvPicPr>
          <p:cNvPr id="7" name="Content Placeholder 6"/>
          <p:cNvPicPr>
            <a:picLocks noGrp="1" noChangeAspect="1"/>
          </p:cNvPicPr>
          <p:nvPr>
            <p:ph idx="1"/>
          </p:nvPr>
        </p:nvPicPr>
        <p:blipFill>
          <a:blip r:embed="rId2"/>
          <a:stretch>
            <a:fillRect/>
          </a:stretch>
        </p:blipFill>
        <p:spPr>
          <a:xfrm>
            <a:off x="2372015" y="1566930"/>
            <a:ext cx="6748834" cy="4267200"/>
          </a:xfrm>
          <a:prstGeom prst="rect">
            <a:avLst/>
          </a:prstGeom>
        </p:spPr>
      </p:pic>
      <p:sp>
        <p:nvSpPr>
          <p:cNvPr id="4" name="Date Placeholder 3"/>
          <p:cNvSpPr>
            <a:spLocks noGrp="1"/>
          </p:cNvSpPr>
          <p:nvPr>
            <p:ph type="dt" sz="half" idx="10"/>
          </p:nvPr>
        </p:nvSpPr>
        <p:spPr/>
        <p:txBody>
          <a:bodyPr/>
          <a:lstStyle/>
          <a:p>
            <a:fld id="{C7CCE7EE-6009-414B-9CCE-C8DAD1FB59B4}" type="datetime1">
              <a:rPr lang="en-US" smtClean="0"/>
              <a:t>18/11/2022</a:t>
            </a:fld>
            <a:endParaRPr lang="en-US" dirty="0"/>
          </a:p>
        </p:txBody>
      </p:sp>
      <p:sp>
        <p:nvSpPr>
          <p:cNvPr id="5" name="Footer Placeholder 4"/>
          <p:cNvSpPr>
            <a:spLocks noGrp="1"/>
          </p:cNvSpPr>
          <p:nvPr>
            <p:ph type="ftr" sz="quarter" idx="11"/>
          </p:nvPr>
        </p:nvSpPr>
        <p:spPr/>
        <p:txBody>
          <a:bodyPr/>
          <a:lstStyle/>
          <a:p>
            <a:r>
              <a:rPr lang="fr-FR" smtClean="0"/>
              <a:t>Lecture 1: DE Course                                     MITWPU</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40</a:t>
            </a:fld>
            <a:endParaRPr lang="en-US" dirty="0"/>
          </a:p>
        </p:txBody>
      </p:sp>
    </p:spTree>
    <p:extLst>
      <p:ext uri="{BB962C8B-B14F-4D97-AF65-F5344CB8AC3E}">
        <p14:creationId xmlns:p14="http://schemas.microsoft.com/office/powerpoint/2010/main" val="225233257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Input Equations</a:t>
            </a:r>
          </a:p>
        </p:txBody>
      </p:sp>
      <p:pic>
        <p:nvPicPr>
          <p:cNvPr id="7" name="Content Placeholder 6"/>
          <p:cNvPicPr>
            <a:picLocks noGrp="1" noChangeAspect="1"/>
          </p:cNvPicPr>
          <p:nvPr>
            <p:ph idx="1"/>
          </p:nvPr>
        </p:nvPicPr>
        <p:blipFill>
          <a:blip r:embed="rId2"/>
          <a:stretch>
            <a:fillRect/>
          </a:stretch>
        </p:blipFill>
        <p:spPr>
          <a:xfrm>
            <a:off x="2422391" y="1593984"/>
            <a:ext cx="4200525" cy="2590800"/>
          </a:xfrm>
          <a:prstGeom prst="rect">
            <a:avLst/>
          </a:prstGeom>
        </p:spPr>
      </p:pic>
      <p:sp>
        <p:nvSpPr>
          <p:cNvPr id="4" name="Date Placeholder 3"/>
          <p:cNvSpPr>
            <a:spLocks noGrp="1"/>
          </p:cNvSpPr>
          <p:nvPr>
            <p:ph type="dt" sz="half" idx="10"/>
          </p:nvPr>
        </p:nvSpPr>
        <p:spPr/>
        <p:txBody>
          <a:bodyPr/>
          <a:lstStyle/>
          <a:p>
            <a:fld id="{C7CCE7EE-6009-414B-9CCE-C8DAD1FB59B4}" type="datetime1">
              <a:rPr lang="en-US" smtClean="0"/>
              <a:t>18/11/2022</a:t>
            </a:fld>
            <a:endParaRPr lang="en-US" dirty="0"/>
          </a:p>
        </p:txBody>
      </p:sp>
      <p:sp>
        <p:nvSpPr>
          <p:cNvPr id="5" name="Footer Placeholder 4"/>
          <p:cNvSpPr>
            <a:spLocks noGrp="1"/>
          </p:cNvSpPr>
          <p:nvPr>
            <p:ph type="ftr" sz="quarter" idx="11"/>
          </p:nvPr>
        </p:nvSpPr>
        <p:spPr/>
        <p:txBody>
          <a:bodyPr/>
          <a:lstStyle/>
          <a:p>
            <a:r>
              <a:rPr lang="fr-FR" smtClean="0"/>
              <a:t>Lecture 1: DE Course                                     MITWPU</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41</a:t>
            </a:fld>
            <a:endParaRPr lang="en-US" dirty="0"/>
          </a:p>
        </p:txBody>
      </p:sp>
    </p:spTree>
    <p:extLst>
      <p:ext uri="{BB962C8B-B14F-4D97-AF65-F5344CB8AC3E}">
        <p14:creationId xmlns:p14="http://schemas.microsoft.com/office/powerpoint/2010/main" val="229329394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Circuit Diagram</a:t>
            </a:r>
          </a:p>
        </p:txBody>
      </p:sp>
      <p:pic>
        <p:nvPicPr>
          <p:cNvPr id="7" name="Content Placeholder 6"/>
          <p:cNvPicPr>
            <a:picLocks noGrp="1" noChangeAspect="1"/>
          </p:cNvPicPr>
          <p:nvPr>
            <p:ph idx="1"/>
          </p:nvPr>
        </p:nvPicPr>
        <p:blipFill>
          <a:blip r:embed="rId2"/>
          <a:stretch>
            <a:fillRect/>
          </a:stretch>
        </p:blipFill>
        <p:spPr>
          <a:xfrm>
            <a:off x="2344119" y="1373746"/>
            <a:ext cx="7865092" cy="4803898"/>
          </a:xfrm>
          <a:prstGeom prst="rect">
            <a:avLst/>
          </a:prstGeom>
        </p:spPr>
      </p:pic>
      <p:sp>
        <p:nvSpPr>
          <p:cNvPr id="4" name="Date Placeholder 3"/>
          <p:cNvSpPr>
            <a:spLocks noGrp="1"/>
          </p:cNvSpPr>
          <p:nvPr>
            <p:ph type="dt" sz="half" idx="10"/>
          </p:nvPr>
        </p:nvSpPr>
        <p:spPr/>
        <p:txBody>
          <a:bodyPr/>
          <a:lstStyle/>
          <a:p>
            <a:fld id="{C7CCE7EE-6009-414B-9CCE-C8DAD1FB59B4}" type="datetime1">
              <a:rPr lang="en-US" smtClean="0"/>
              <a:t>18/11/2022</a:t>
            </a:fld>
            <a:endParaRPr lang="en-US" dirty="0"/>
          </a:p>
        </p:txBody>
      </p:sp>
      <p:sp>
        <p:nvSpPr>
          <p:cNvPr id="5" name="Footer Placeholder 4"/>
          <p:cNvSpPr>
            <a:spLocks noGrp="1"/>
          </p:cNvSpPr>
          <p:nvPr>
            <p:ph type="ftr" sz="quarter" idx="11"/>
          </p:nvPr>
        </p:nvSpPr>
        <p:spPr/>
        <p:txBody>
          <a:bodyPr/>
          <a:lstStyle/>
          <a:p>
            <a:r>
              <a:rPr lang="fr-FR" smtClean="0"/>
              <a:t>Lecture 1: DE Course                                     MITWPU</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42</a:t>
            </a:fld>
            <a:endParaRPr lang="en-US" dirty="0"/>
          </a:p>
        </p:txBody>
      </p:sp>
    </p:spTree>
    <p:extLst>
      <p:ext uri="{BB962C8B-B14F-4D97-AF65-F5344CB8AC3E}">
        <p14:creationId xmlns:p14="http://schemas.microsoft.com/office/powerpoint/2010/main" val="216222753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96222" y="183007"/>
            <a:ext cx="8911687" cy="783401"/>
          </a:xfrm>
        </p:spPr>
        <p:txBody>
          <a:bodyPr/>
          <a:lstStyle/>
          <a:p>
            <a:r>
              <a:rPr lang="en-US" dirty="0" smtClean="0"/>
              <a:t>A1 batch(PBL Activity)</a:t>
            </a:r>
            <a:endParaRPr lang="en-US" dirty="0"/>
          </a:p>
        </p:txBody>
      </p:sp>
      <p:pic>
        <p:nvPicPr>
          <p:cNvPr id="7" name="Content Placeholder 6"/>
          <p:cNvPicPr>
            <a:picLocks noGrp="1" noChangeAspect="1"/>
          </p:cNvPicPr>
          <p:nvPr>
            <p:ph idx="1"/>
          </p:nvPr>
        </p:nvPicPr>
        <p:blipFill>
          <a:blip r:embed="rId2"/>
          <a:stretch>
            <a:fillRect/>
          </a:stretch>
        </p:blipFill>
        <p:spPr>
          <a:xfrm>
            <a:off x="2148043" y="966408"/>
            <a:ext cx="8502335" cy="5534425"/>
          </a:xfrm>
          <a:prstGeom prst="rect">
            <a:avLst/>
          </a:prstGeom>
        </p:spPr>
      </p:pic>
      <p:sp>
        <p:nvSpPr>
          <p:cNvPr id="4" name="Date Placeholder 3"/>
          <p:cNvSpPr>
            <a:spLocks noGrp="1"/>
          </p:cNvSpPr>
          <p:nvPr>
            <p:ph type="dt" sz="half" idx="10"/>
          </p:nvPr>
        </p:nvSpPr>
        <p:spPr/>
        <p:txBody>
          <a:bodyPr/>
          <a:lstStyle/>
          <a:p>
            <a:fld id="{C7CCE7EE-6009-414B-9CCE-C8DAD1FB59B4}" type="datetime1">
              <a:rPr lang="en-US" smtClean="0"/>
              <a:t>18/11/2022</a:t>
            </a:fld>
            <a:endParaRPr lang="en-US" dirty="0"/>
          </a:p>
        </p:txBody>
      </p:sp>
      <p:sp>
        <p:nvSpPr>
          <p:cNvPr id="5" name="Footer Placeholder 4"/>
          <p:cNvSpPr>
            <a:spLocks noGrp="1"/>
          </p:cNvSpPr>
          <p:nvPr>
            <p:ph type="ftr" sz="quarter" idx="11"/>
          </p:nvPr>
        </p:nvSpPr>
        <p:spPr/>
        <p:txBody>
          <a:bodyPr/>
          <a:lstStyle/>
          <a:p>
            <a:r>
              <a:rPr lang="fr-FR" smtClean="0"/>
              <a:t>Lecture 1: DE Course                                     MITWPU</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43</a:t>
            </a:fld>
            <a:endParaRPr lang="en-US" dirty="0"/>
          </a:p>
        </p:txBody>
      </p:sp>
    </p:spTree>
    <p:extLst>
      <p:ext uri="{BB962C8B-B14F-4D97-AF65-F5344CB8AC3E}">
        <p14:creationId xmlns:p14="http://schemas.microsoft.com/office/powerpoint/2010/main" val="182096483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7CCE7EE-6009-414B-9CCE-C8DAD1FB59B4}" type="datetime1">
              <a:rPr lang="en-US" smtClean="0"/>
              <a:t>18/11/2022</a:t>
            </a:fld>
            <a:endParaRPr lang="en-US" dirty="0"/>
          </a:p>
        </p:txBody>
      </p:sp>
      <p:sp>
        <p:nvSpPr>
          <p:cNvPr id="5" name="Footer Placeholder 4"/>
          <p:cNvSpPr>
            <a:spLocks noGrp="1"/>
          </p:cNvSpPr>
          <p:nvPr>
            <p:ph type="ftr" sz="quarter" idx="11"/>
          </p:nvPr>
        </p:nvSpPr>
        <p:spPr/>
        <p:txBody>
          <a:bodyPr/>
          <a:lstStyle/>
          <a:p>
            <a:r>
              <a:rPr lang="fr-FR" smtClean="0"/>
              <a:t>Lecture 1: DE Course                                     MITWPU</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44</a:t>
            </a:fld>
            <a:endParaRPr lang="en-US" dirty="0"/>
          </a:p>
        </p:txBody>
      </p:sp>
      <p:pic>
        <p:nvPicPr>
          <p:cNvPr id="7" name="Picture 6"/>
          <p:cNvPicPr>
            <a:picLocks noChangeAspect="1"/>
          </p:cNvPicPr>
          <p:nvPr/>
        </p:nvPicPr>
        <p:blipFill>
          <a:blip r:embed="rId2"/>
          <a:stretch>
            <a:fillRect/>
          </a:stretch>
        </p:blipFill>
        <p:spPr>
          <a:xfrm>
            <a:off x="2292171" y="291922"/>
            <a:ext cx="8371536" cy="6431114"/>
          </a:xfrm>
          <a:prstGeom prst="rect">
            <a:avLst/>
          </a:prstGeom>
        </p:spPr>
      </p:pic>
    </p:spTree>
    <p:extLst>
      <p:ext uri="{BB962C8B-B14F-4D97-AF65-F5344CB8AC3E}">
        <p14:creationId xmlns:p14="http://schemas.microsoft.com/office/powerpoint/2010/main" val="129408899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E09F29-D5C7-4D3E-AC90-BFB1BB0882D4}" type="datetime1">
              <a:rPr lang="en-US" smtClean="0"/>
              <a:t>18/11/2022</a:t>
            </a:fld>
            <a:endParaRPr lang="en-US" dirty="0"/>
          </a:p>
        </p:txBody>
      </p:sp>
      <p:sp>
        <p:nvSpPr>
          <p:cNvPr id="3" name="Footer Placeholder 2"/>
          <p:cNvSpPr>
            <a:spLocks noGrp="1"/>
          </p:cNvSpPr>
          <p:nvPr>
            <p:ph type="ftr" sz="quarter" idx="11"/>
          </p:nvPr>
        </p:nvSpPr>
        <p:spPr/>
        <p:txBody>
          <a:bodyPr/>
          <a:lstStyle/>
          <a:p>
            <a:r>
              <a:rPr lang="fr-FR" smtClean="0"/>
              <a:t>Lecture 1: DE Course                                     MITWPU</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45</a:t>
            </a:fld>
            <a:endParaRPr lang="en-US" dirty="0"/>
          </a:p>
        </p:txBody>
      </p:sp>
      <p:sp>
        <p:nvSpPr>
          <p:cNvPr id="5" name="Rectangle 4"/>
          <p:cNvSpPr/>
          <p:nvPr/>
        </p:nvSpPr>
        <p:spPr>
          <a:xfrm>
            <a:off x="4074453" y="3244334"/>
            <a:ext cx="184731" cy="369332"/>
          </a:xfrm>
          <a:prstGeom prst="rect">
            <a:avLst/>
          </a:prstGeom>
        </p:spPr>
        <p:txBody>
          <a:bodyPr wrap="none">
            <a:spAutoFit/>
          </a:bodyPr>
          <a:lstStyle/>
          <a:p>
            <a:endParaRPr lang="en-US" dirty="0"/>
          </a:p>
        </p:txBody>
      </p:sp>
    </p:spTree>
    <p:extLst>
      <p:ext uri="{BB962C8B-B14F-4D97-AF65-F5344CB8AC3E}">
        <p14:creationId xmlns:p14="http://schemas.microsoft.com/office/powerpoint/2010/main" val="204212241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A2 batch: PBL2:</a:t>
            </a:r>
            <a:endParaRPr lang="en-US" dirty="0"/>
          </a:p>
        </p:txBody>
      </p:sp>
      <p:sp>
        <p:nvSpPr>
          <p:cNvPr id="6" name="Content Placeholder 5"/>
          <p:cNvSpPr>
            <a:spLocks noGrp="1"/>
          </p:cNvSpPr>
          <p:nvPr>
            <p:ph idx="1"/>
          </p:nvPr>
        </p:nvSpPr>
        <p:spPr/>
        <p:txBody>
          <a:bodyPr>
            <a:normAutofit/>
          </a:bodyPr>
          <a:lstStyle/>
          <a:p>
            <a:r>
              <a:rPr lang="en-US" sz="2800" b="1" dirty="0" smtClean="0"/>
              <a:t>Design a 3-bit gray code Counter</a:t>
            </a:r>
            <a:endParaRPr lang="en-US" sz="2800" b="1" dirty="0"/>
          </a:p>
        </p:txBody>
      </p:sp>
      <p:sp>
        <p:nvSpPr>
          <p:cNvPr id="2" name="Date Placeholder 1"/>
          <p:cNvSpPr>
            <a:spLocks noGrp="1"/>
          </p:cNvSpPr>
          <p:nvPr>
            <p:ph type="dt" sz="half" idx="10"/>
          </p:nvPr>
        </p:nvSpPr>
        <p:spPr/>
        <p:txBody>
          <a:bodyPr/>
          <a:lstStyle/>
          <a:p>
            <a:fld id="{38E09F29-D5C7-4D3E-AC90-BFB1BB0882D4}" type="datetime1">
              <a:rPr lang="en-US" smtClean="0"/>
              <a:t>18/11/2022</a:t>
            </a:fld>
            <a:endParaRPr lang="en-US" dirty="0"/>
          </a:p>
        </p:txBody>
      </p:sp>
      <p:sp>
        <p:nvSpPr>
          <p:cNvPr id="3" name="Footer Placeholder 2"/>
          <p:cNvSpPr>
            <a:spLocks noGrp="1"/>
          </p:cNvSpPr>
          <p:nvPr>
            <p:ph type="ftr" sz="quarter" idx="11"/>
          </p:nvPr>
        </p:nvSpPr>
        <p:spPr/>
        <p:txBody>
          <a:bodyPr/>
          <a:lstStyle/>
          <a:p>
            <a:r>
              <a:rPr lang="fr-FR" smtClean="0"/>
              <a:t>Lecture 1: DE Course                                     MITWPU</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46</a:t>
            </a:fld>
            <a:endParaRPr lang="en-US" dirty="0"/>
          </a:p>
        </p:txBody>
      </p:sp>
    </p:spTree>
    <p:extLst>
      <p:ext uri="{BB962C8B-B14F-4D97-AF65-F5344CB8AC3E}">
        <p14:creationId xmlns:p14="http://schemas.microsoft.com/office/powerpoint/2010/main" val="330195698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E09F29-D5C7-4D3E-AC90-BFB1BB0882D4}" type="datetime1">
              <a:rPr lang="en-US" smtClean="0"/>
              <a:t>18/11/2022</a:t>
            </a:fld>
            <a:endParaRPr lang="en-US" dirty="0"/>
          </a:p>
        </p:txBody>
      </p:sp>
      <p:sp>
        <p:nvSpPr>
          <p:cNvPr id="3" name="Footer Placeholder 2"/>
          <p:cNvSpPr>
            <a:spLocks noGrp="1"/>
          </p:cNvSpPr>
          <p:nvPr>
            <p:ph type="ftr" sz="quarter" idx="11"/>
          </p:nvPr>
        </p:nvSpPr>
        <p:spPr/>
        <p:txBody>
          <a:bodyPr/>
          <a:lstStyle/>
          <a:p>
            <a:r>
              <a:rPr lang="fr-FR" smtClean="0"/>
              <a:t>Lecture 1: DE Course                                     MITWPU</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47</a:t>
            </a:fld>
            <a:endParaRPr lang="en-US" dirty="0"/>
          </a:p>
        </p:txBody>
      </p:sp>
      <p:pic>
        <p:nvPicPr>
          <p:cNvPr id="5" name="Google Shape;272;p14"/>
          <p:cNvPicPr/>
          <p:nvPr/>
        </p:nvPicPr>
        <p:blipFill rotWithShape="1">
          <a:blip r:embed="rId2">
            <a:alphaModFix/>
          </a:blip>
          <a:srcRect l="12675" t="17114" r="13824" b="16219"/>
          <a:stretch/>
        </p:blipFill>
        <p:spPr>
          <a:xfrm rot="10800000">
            <a:off x="3013654" y="605305"/>
            <a:ext cx="6336408" cy="5344733"/>
          </a:xfrm>
          <a:prstGeom prst="rect">
            <a:avLst/>
          </a:prstGeom>
          <a:noFill/>
          <a:ln>
            <a:noFill/>
          </a:ln>
        </p:spPr>
      </p:pic>
    </p:spTree>
    <p:extLst>
      <p:ext uri="{BB962C8B-B14F-4D97-AF65-F5344CB8AC3E}">
        <p14:creationId xmlns:p14="http://schemas.microsoft.com/office/powerpoint/2010/main" val="122917458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E09F29-D5C7-4D3E-AC90-BFB1BB0882D4}" type="datetime1">
              <a:rPr lang="en-US" smtClean="0"/>
              <a:t>18/11/2022</a:t>
            </a:fld>
            <a:endParaRPr lang="en-US" dirty="0"/>
          </a:p>
        </p:txBody>
      </p:sp>
      <p:sp>
        <p:nvSpPr>
          <p:cNvPr id="3" name="Footer Placeholder 2"/>
          <p:cNvSpPr>
            <a:spLocks noGrp="1"/>
          </p:cNvSpPr>
          <p:nvPr>
            <p:ph type="ftr" sz="quarter" idx="11"/>
          </p:nvPr>
        </p:nvSpPr>
        <p:spPr/>
        <p:txBody>
          <a:bodyPr/>
          <a:lstStyle/>
          <a:p>
            <a:r>
              <a:rPr lang="fr-FR" smtClean="0"/>
              <a:t>Lecture 1: DE Course                                     MITWPU</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48</a:t>
            </a:fld>
            <a:endParaRPr lang="en-US" dirty="0"/>
          </a:p>
        </p:txBody>
      </p:sp>
      <p:pic>
        <p:nvPicPr>
          <p:cNvPr id="5" name="Picture 4"/>
          <p:cNvPicPr>
            <a:picLocks noChangeAspect="1"/>
          </p:cNvPicPr>
          <p:nvPr/>
        </p:nvPicPr>
        <p:blipFill>
          <a:blip r:embed="rId2"/>
          <a:stretch>
            <a:fillRect/>
          </a:stretch>
        </p:blipFill>
        <p:spPr>
          <a:xfrm>
            <a:off x="1933173" y="217331"/>
            <a:ext cx="7957802" cy="3953558"/>
          </a:xfrm>
          <a:prstGeom prst="rect">
            <a:avLst/>
          </a:prstGeom>
        </p:spPr>
      </p:pic>
      <p:pic>
        <p:nvPicPr>
          <p:cNvPr id="6" name="Picture 5"/>
          <p:cNvPicPr>
            <a:picLocks noChangeAspect="1"/>
          </p:cNvPicPr>
          <p:nvPr/>
        </p:nvPicPr>
        <p:blipFill>
          <a:blip r:embed="rId3"/>
          <a:stretch>
            <a:fillRect/>
          </a:stretch>
        </p:blipFill>
        <p:spPr>
          <a:xfrm>
            <a:off x="2118090" y="4700787"/>
            <a:ext cx="8816663" cy="2047741"/>
          </a:xfrm>
          <a:prstGeom prst="rect">
            <a:avLst/>
          </a:prstGeom>
        </p:spPr>
      </p:pic>
    </p:spTree>
    <p:extLst>
      <p:ext uri="{BB962C8B-B14F-4D97-AF65-F5344CB8AC3E}">
        <p14:creationId xmlns:p14="http://schemas.microsoft.com/office/powerpoint/2010/main" val="412719583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E09F29-D5C7-4D3E-AC90-BFB1BB0882D4}" type="datetime1">
              <a:rPr lang="en-US" smtClean="0"/>
              <a:t>18/11/2022</a:t>
            </a:fld>
            <a:endParaRPr lang="en-US" dirty="0"/>
          </a:p>
        </p:txBody>
      </p:sp>
      <p:sp>
        <p:nvSpPr>
          <p:cNvPr id="3" name="Footer Placeholder 2"/>
          <p:cNvSpPr>
            <a:spLocks noGrp="1"/>
          </p:cNvSpPr>
          <p:nvPr>
            <p:ph type="ftr" sz="quarter" idx="11"/>
          </p:nvPr>
        </p:nvSpPr>
        <p:spPr/>
        <p:txBody>
          <a:bodyPr/>
          <a:lstStyle/>
          <a:p>
            <a:r>
              <a:rPr lang="fr-FR" smtClean="0"/>
              <a:t>Lecture 1: DE Course                                     MITWPU</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49</a:t>
            </a:fld>
            <a:endParaRPr lang="en-US" dirty="0"/>
          </a:p>
        </p:txBody>
      </p:sp>
      <p:pic>
        <p:nvPicPr>
          <p:cNvPr id="5" name="Picture 4"/>
          <p:cNvPicPr>
            <a:picLocks noChangeAspect="1"/>
          </p:cNvPicPr>
          <p:nvPr/>
        </p:nvPicPr>
        <p:blipFill>
          <a:blip r:embed="rId2"/>
          <a:stretch>
            <a:fillRect/>
          </a:stretch>
        </p:blipFill>
        <p:spPr>
          <a:xfrm>
            <a:off x="1848826" y="334850"/>
            <a:ext cx="8883925" cy="5692463"/>
          </a:xfrm>
          <a:prstGeom prst="rect">
            <a:avLst/>
          </a:prstGeom>
        </p:spPr>
      </p:pic>
    </p:spTree>
    <p:extLst>
      <p:ext uri="{BB962C8B-B14F-4D97-AF65-F5344CB8AC3E}">
        <p14:creationId xmlns:p14="http://schemas.microsoft.com/office/powerpoint/2010/main" val="38990268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 Table</a:t>
            </a:r>
            <a:endParaRPr lang="en-US" dirty="0"/>
          </a:p>
        </p:txBody>
      </p:sp>
      <p:sp>
        <p:nvSpPr>
          <p:cNvPr id="3" name="Content Placeholder 2"/>
          <p:cNvSpPr>
            <a:spLocks noGrp="1"/>
          </p:cNvSpPr>
          <p:nvPr>
            <p:ph idx="1"/>
          </p:nvPr>
        </p:nvSpPr>
        <p:spPr/>
        <p:txBody>
          <a:bodyPr/>
          <a:lstStyle/>
          <a:p>
            <a:r>
              <a:rPr lang="en-US" dirty="0"/>
              <a:t>T</a:t>
            </a:r>
            <a:r>
              <a:rPr lang="en-US" dirty="0" smtClean="0"/>
              <a:t>he state table is a tabular representation of the relationship between the present state, the input, the next state, and the output.</a:t>
            </a:r>
          </a:p>
          <a:p>
            <a:r>
              <a:rPr lang="en-US" dirty="0" smtClean="0"/>
              <a:t>State diagram and state table consists of the same information.</a:t>
            </a:r>
            <a:endParaRPr lang="en-US" dirty="0"/>
          </a:p>
        </p:txBody>
      </p:sp>
      <p:sp>
        <p:nvSpPr>
          <p:cNvPr id="4" name="Date Placeholder 3"/>
          <p:cNvSpPr>
            <a:spLocks noGrp="1"/>
          </p:cNvSpPr>
          <p:nvPr>
            <p:ph type="dt" sz="half" idx="10"/>
          </p:nvPr>
        </p:nvSpPr>
        <p:spPr/>
        <p:txBody>
          <a:bodyPr/>
          <a:lstStyle/>
          <a:p>
            <a:fld id="{C7CCE7EE-6009-414B-9CCE-C8DAD1FB59B4}" type="datetime1">
              <a:rPr lang="en-US" smtClean="0"/>
              <a:t>18/11/2022</a:t>
            </a:fld>
            <a:endParaRPr lang="en-US" dirty="0"/>
          </a:p>
        </p:txBody>
      </p:sp>
      <p:sp>
        <p:nvSpPr>
          <p:cNvPr id="5" name="Footer Placeholder 4"/>
          <p:cNvSpPr>
            <a:spLocks noGrp="1"/>
          </p:cNvSpPr>
          <p:nvPr>
            <p:ph type="ftr" sz="quarter" idx="11"/>
          </p:nvPr>
        </p:nvSpPr>
        <p:spPr/>
        <p:txBody>
          <a:bodyPr/>
          <a:lstStyle/>
          <a:p>
            <a:r>
              <a:rPr lang="fr-FR" smtClean="0"/>
              <a:t>Lecture 1: DE Course                                     MITWPU</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val="2957243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E09F29-D5C7-4D3E-AC90-BFB1BB0882D4}" type="datetime1">
              <a:rPr lang="en-US" smtClean="0"/>
              <a:t>18/11/2022</a:t>
            </a:fld>
            <a:endParaRPr lang="en-US" dirty="0"/>
          </a:p>
        </p:txBody>
      </p:sp>
      <p:sp>
        <p:nvSpPr>
          <p:cNvPr id="3" name="Footer Placeholder 2"/>
          <p:cNvSpPr>
            <a:spLocks noGrp="1"/>
          </p:cNvSpPr>
          <p:nvPr>
            <p:ph type="ftr" sz="quarter" idx="11"/>
          </p:nvPr>
        </p:nvSpPr>
        <p:spPr/>
        <p:txBody>
          <a:bodyPr/>
          <a:lstStyle/>
          <a:p>
            <a:r>
              <a:rPr lang="fr-FR" smtClean="0"/>
              <a:t>Lecture 1: DE Course                                     MITWPU</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50</a:t>
            </a:fld>
            <a:endParaRPr lang="en-US" dirty="0"/>
          </a:p>
        </p:txBody>
      </p:sp>
      <p:pic>
        <p:nvPicPr>
          <p:cNvPr id="5" name="Picture 4"/>
          <p:cNvPicPr>
            <a:picLocks noChangeAspect="1"/>
          </p:cNvPicPr>
          <p:nvPr/>
        </p:nvPicPr>
        <p:blipFill>
          <a:blip r:embed="rId2"/>
          <a:stretch>
            <a:fillRect/>
          </a:stretch>
        </p:blipFill>
        <p:spPr>
          <a:xfrm>
            <a:off x="1895341" y="353095"/>
            <a:ext cx="7309318" cy="5589478"/>
          </a:xfrm>
          <a:prstGeom prst="rect">
            <a:avLst/>
          </a:prstGeom>
        </p:spPr>
      </p:pic>
      <p:pic>
        <p:nvPicPr>
          <p:cNvPr id="6" name="Picture 5"/>
          <p:cNvPicPr>
            <a:picLocks noChangeAspect="1"/>
          </p:cNvPicPr>
          <p:nvPr/>
        </p:nvPicPr>
        <p:blipFill>
          <a:blip r:embed="rId3"/>
          <a:stretch>
            <a:fillRect/>
          </a:stretch>
        </p:blipFill>
        <p:spPr>
          <a:xfrm>
            <a:off x="9935446" y="3503188"/>
            <a:ext cx="1362075" cy="933450"/>
          </a:xfrm>
          <a:prstGeom prst="rect">
            <a:avLst/>
          </a:prstGeom>
        </p:spPr>
      </p:pic>
    </p:spTree>
    <p:extLst>
      <p:ext uri="{BB962C8B-B14F-4D97-AF65-F5344CB8AC3E}">
        <p14:creationId xmlns:p14="http://schemas.microsoft.com/office/powerpoint/2010/main" val="158000279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E09F29-D5C7-4D3E-AC90-BFB1BB0882D4}" type="datetime1">
              <a:rPr lang="en-US" smtClean="0"/>
              <a:t>18/11/2022</a:t>
            </a:fld>
            <a:endParaRPr lang="en-US" dirty="0"/>
          </a:p>
        </p:txBody>
      </p:sp>
      <p:sp>
        <p:nvSpPr>
          <p:cNvPr id="3" name="Footer Placeholder 2"/>
          <p:cNvSpPr>
            <a:spLocks noGrp="1"/>
          </p:cNvSpPr>
          <p:nvPr>
            <p:ph type="ftr" sz="quarter" idx="11"/>
          </p:nvPr>
        </p:nvSpPr>
        <p:spPr/>
        <p:txBody>
          <a:bodyPr/>
          <a:lstStyle/>
          <a:p>
            <a:r>
              <a:rPr lang="fr-FR" smtClean="0"/>
              <a:t>Lecture 1: DE Course                                     MITWPU</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51</a:t>
            </a:fld>
            <a:endParaRPr lang="en-US" dirty="0"/>
          </a:p>
        </p:txBody>
      </p:sp>
      <p:pic>
        <p:nvPicPr>
          <p:cNvPr id="5" name="Picture 4"/>
          <p:cNvPicPr>
            <a:picLocks noChangeAspect="1"/>
          </p:cNvPicPr>
          <p:nvPr/>
        </p:nvPicPr>
        <p:blipFill>
          <a:blip r:embed="rId2"/>
          <a:stretch>
            <a:fillRect/>
          </a:stretch>
        </p:blipFill>
        <p:spPr>
          <a:xfrm>
            <a:off x="372817" y="187414"/>
            <a:ext cx="8062250" cy="5775503"/>
          </a:xfrm>
          <a:prstGeom prst="rect">
            <a:avLst/>
          </a:prstGeom>
        </p:spPr>
      </p:pic>
      <p:pic>
        <p:nvPicPr>
          <p:cNvPr id="6" name="Picture 5"/>
          <p:cNvPicPr>
            <a:picLocks noChangeAspect="1"/>
          </p:cNvPicPr>
          <p:nvPr/>
        </p:nvPicPr>
        <p:blipFill>
          <a:blip r:embed="rId3"/>
          <a:stretch>
            <a:fillRect/>
          </a:stretch>
        </p:blipFill>
        <p:spPr>
          <a:xfrm>
            <a:off x="8696398" y="293866"/>
            <a:ext cx="3319591" cy="3980635"/>
          </a:xfrm>
          <a:prstGeom prst="rect">
            <a:avLst/>
          </a:prstGeom>
        </p:spPr>
      </p:pic>
    </p:spTree>
    <p:extLst>
      <p:ext uri="{BB962C8B-B14F-4D97-AF65-F5344CB8AC3E}">
        <p14:creationId xmlns:p14="http://schemas.microsoft.com/office/powerpoint/2010/main" val="243800650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E09F29-D5C7-4D3E-AC90-BFB1BB0882D4}" type="datetime1">
              <a:rPr lang="en-US" smtClean="0"/>
              <a:t>18/11/2022</a:t>
            </a:fld>
            <a:endParaRPr lang="en-US" dirty="0"/>
          </a:p>
        </p:txBody>
      </p:sp>
      <p:sp>
        <p:nvSpPr>
          <p:cNvPr id="3" name="Footer Placeholder 2"/>
          <p:cNvSpPr>
            <a:spLocks noGrp="1"/>
          </p:cNvSpPr>
          <p:nvPr>
            <p:ph type="ftr" sz="quarter" idx="11"/>
          </p:nvPr>
        </p:nvSpPr>
        <p:spPr/>
        <p:txBody>
          <a:bodyPr/>
          <a:lstStyle/>
          <a:p>
            <a:r>
              <a:rPr lang="fr-FR" smtClean="0"/>
              <a:t>Lecture 1: DE Course                                     MITWPU</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52</a:t>
            </a:fld>
            <a:endParaRPr lang="en-US" dirty="0"/>
          </a:p>
        </p:txBody>
      </p:sp>
      <p:pic>
        <p:nvPicPr>
          <p:cNvPr id="5" name="Picture 4"/>
          <p:cNvPicPr>
            <a:picLocks noChangeAspect="1"/>
          </p:cNvPicPr>
          <p:nvPr/>
        </p:nvPicPr>
        <p:blipFill>
          <a:blip r:embed="rId2"/>
          <a:stretch>
            <a:fillRect/>
          </a:stretch>
        </p:blipFill>
        <p:spPr>
          <a:xfrm>
            <a:off x="2190749" y="256638"/>
            <a:ext cx="8018461" cy="5950005"/>
          </a:xfrm>
          <a:prstGeom prst="rect">
            <a:avLst/>
          </a:prstGeom>
        </p:spPr>
      </p:pic>
    </p:spTree>
    <p:extLst>
      <p:ext uri="{BB962C8B-B14F-4D97-AF65-F5344CB8AC3E}">
        <p14:creationId xmlns:p14="http://schemas.microsoft.com/office/powerpoint/2010/main" val="209222233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E09F29-D5C7-4D3E-AC90-BFB1BB0882D4}" type="datetime1">
              <a:rPr lang="en-US" smtClean="0"/>
              <a:t>18/11/2022</a:t>
            </a:fld>
            <a:endParaRPr lang="en-US" dirty="0"/>
          </a:p>
        </p:txBody>
      </p:sp>
      <p:sp>
        <p:nvSpPr>
          <p:cNvPr id="3" name="Footer Placeholder 2"/>
          <p:cNvSpPr>
            <a:spLocks noGrp="1"/>
          </p:cNvSpPr>
          <p:nvPr>
            <p:ph type="ftr" sz="quarter" idx="11"/>
          </p:nvPr>
        </p:nvSpPr>
        <p:spPr/>
        <p:txBody>
          <a:bodyPr/>
          <a:lstStyle/>
          <a:p>
            <a:r>
              <a:rPr lang="fr-FR" smtClean="0"/>
              <a:t>Lecture 1: DE Course                                     MITWPU</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53</a:t>
            </a:fld>
            <a:endParaRPr lang="en-US" dirty="0"/>
          </a:p>
        </p:txBody>
      </p:sp>
      <p:pic>
        <p:nvPicPr>
          <p:cNvPr id="5" name="Picture 4"/>
          <p:cNvPicPr>
            <a:picLocks noChangeAspect="1"/>
          </p:cNvPicPr>
          <p:nvPr/>
        </p:nvPicPr>
        <p:blipFill>
          <a:blip r:embed="rId2"/>
          <a:stretch>
            <a:fillRect/>
          </a:stretch>
        </p:blipFill>
        <p:spPr>
          <a:xfrm>
            <a:off x="2220733" y="387305"/>
            <a:ext cx="9009644" cy="5792954"/>
          </a:xfrm>
          <a:prstGeom prst="rect">
            <a:avLst/>
          </a:prstGeom>
        </p:spPr>
      </p:pic>
    </p:spTree>
    <p:extLst>
      <p:ext uri="{BB962C8B-B14F-4D97-AF65-F5344CB8AC3E}">
        <p14:creationId xmlns:p14="http://schemas.microsoft.com/office/powerpoint/2010/main" val="407206405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E09F29-D5C7-4D3E-AC90-BFB1BB0882D4}" type="datetime1">
              <a:rPr lang="en-US" smtClean="0"/>
              <a:t>18/11/2022</a:t>
            </a:fld>
            <a:endParaRPr lang="en-US" dirty="0"/>
          </a:p>
        </p:txBody>
      </p:sp>
      <p:sp>
        <p:nvSpPr>
          <p:cNvPr id="3" name="Footer Placeholder 2"/>
          <p:cNvSpPr>
            <a:spLocks noGrp="1"/>
          </p:cNvSpPr>
          <p:nvPr>
            <p:ph type="ftr" sz="quarter" idx="11"/>
          </p:nvPr>
        </p:nvSpPr>
        <p:spPr/>
        <p:txBody>
          <a:bodyPr/>
          <a:lstStyle/>
          <a:p>
            <a:r>
              <a:rPr lang="fr-FR" smtClean="0"/>
              <a:t>Lecture 1: DE Course                                     MITWPU</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54</a:t>
            </a:fld>
            <a:endParaRPr lang="en-US" dirty="0"/>
          </a:p>
        </p:txBody>
      </p:sp>
      <p:pic>
        <p:nvPicPr>
          <p:cNvPr id="5" name="Picture 4"/>
          <p:cNvPicPr>
            <a:picLocks noChangeAspect="1"/>
          </p:cNvPicPr>
          <p:nvPr/>
        </p:nvPicPr>
        <p:blipFill>
          <a:blip r:embed="rId2"/>
          <a:stretch>
            <a:fillRect/>
          </a:stretch>
        </p:blipFill>
        <p:spPr>
          <a:xfrm>
            <a:off x="1617525" y="167425"/>
            <a:ext cx="9149213" cy="6663171"/>
          </a:xfrm>
          <a:prstGeom prst="rect">
            <a:avLst/>
          </a:prstGeom>
        </p:spPr>
      </p:pic>
    </p:spTree>
    <p:extLst>
      <p:ext uri="{BB962C8B-B14F-4D97-AF65-F5344CB8AC3E}">
        <p14:creationId xmlns:p14="http://schemas.microsoft.com/office/powerpoint/2010/main" val="424345252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E09F29-D5C7-4D3E-AC90-BFB1BB0882D4}" type="datetime1">
              <a:rPr lang="en-US" smtClean="0"/>
              <a:t>18/11/2022</a:t>
            </a:fld>
            <a:endParaRPr lang="en-US" dirty="0"/>
          </a:p>
        </p:txBody>
      </p:sp>
      <p:sp>
        <p:nvSpPr>
          <p:cNvPr id="3" name="Footer Placeholder 2"/>
          <p:cNvSpPr>
            <a:spLocks noGrp="1"/>
          </p:cNvSpPr>
          <p:nvPr>
            <p:ph type="ftr" sz="quarter" idx="11"/>
          </p:nvPr>
        </p:nvSpPr>
        <p:spPr/>
        <p:txBody>
          <a:bodyPr/>
          <a:lstStyle/>
          <a:p>
            <a:r>
              <a:rPr lang="fr-FR" smtClean="0"/>
              <a:t>Lecture 1: DE Course                                     MITWPU</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55</a:t>
            </a:fld>
            <a:endParaRPr lang="en-US" dirty="0"/>
          </a:p>
        </p:txBody>
      </p:sp>
      <p:pic>
        <p:nvPicPr>
          <p:cNvPr id="5" name="Picture 4"/>
          <p:cNvPicPr>
            <a:picLocks noChangeAspect="1"/>
          </p:cNvPicPr>
          <p:nvPr/>
        </p:nvPicPr>
        <p:blipFill>
          <a:blip r:embed="rId2"/>
          <a:stretch>
            <a:fillRect/>
          </a:stretch>
        </p:blipFill>
        <p:spPr>
          <a:xfrm>
            <a:off x="2326045" y="330691"/>
            <a:ext cx="9462039" cy="4962525"/>
          </a:xfrm>
          <a:prstGeom prst="rect">
            <a:avLst/>
          </a:prstGeom>
        </p:spPr>
      </p:pic>
    </p:spTree>
    <p:extLst>
      <p:ext uri="{BB962C8B-B14F-4D97-AF65-F5344CB8AC3E}">
        <p14:creationId xmlns:p14="http://schemas.microsoft.com/office/powerpoint/2010/main" val="89611173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E09F29-D5C7-4D3E-AC90-BFB1BB0882D4}" type="datetime1">
              <a:rPr lang="en-US" smtClean="0"/>
              <a:t>18/11/2022</a:t>
            </a:fld>
            <a:endParaRPr lang="en-US" dirty="0"/>
          </a:p>
        </p:txBody>
      </p:sp>
      <p:sp>
        <p:nvSpPr>
          <p:cNvPr id="3" name="Footer Placeholder 2"/>
          <p:cNvSpPr>
            <a:spLocks noGrp="1"/>
          </p:cNvSpPr>
          <p:nvPr>
            <p:ph type="ftr" sz="quarter" idx="11"/>
          </p:nvPr>
        </p:nvSpPr>
        <p:spPr/>
        <p:txBody>
          <a:bodyPr/>
          <a:lstStyle/>
          <a:p>
            <a:r>
              <a:rPr lang="fr-FR" smtClean="0"/>
              <a:t>Lecture 1: DE Course                                     MITWPU</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56</a:t>
            </a:fld>
            <a:endParaRPr lang="en-US" dirty="0"/>
          </a:p>
        </p:txBody>
      </p:sp>
      <p:pic>
        <p:nvPicPr>
          <p:cNvPr id="5" name="Picture 4"/>
          <p:cNvPicPr>
            <a:picLocks noChangeAspect="1"/>
          </p:cNvPicPr>
          <p:nvPr/>
        </p:nvPicPr>
        <p:blipFill>
          <a:blip r:embed="rId2"/>
          <a:stretch>
            <a:fillRect/>
          </a:stretch>
        </p:blipFill>
        <p:spPr>
          <a:xfrm>
            <a:off x="2102140" y="245838"/>
            <a:ext cx="9366814" cy="5163289"/>
          </a:xfrm>
          <a:prstGeom prst="rect">
            <a:avLst/>
          </a:prstGeom>
        </p:spPr>
      </p:pic>
    </p:spTree>
    <p:extLst>
      <p:ext uri="{BB962C8B-B14F-4D97-AF65-F5344CB8AC3E}">
        <p14:creationId xmlns:p14="http://schemas.microsoft.com/office/powerpoint/2010/main" val="241498322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E09F29-D5C7-4D3E-AC90-BFB1BB0882D4}" type="datetime1">
              <a:rPr lang="en-US" smtClean="0"/>
              <a:t>18/11/2022</a:t>
            </a:fld>
            <a:endParaRPr lang="en-US" dirty="0"/>
          </a:p>
        </p:txBody>
      </p:sp>
      <p:sp>
        <p:nvSpPr>
          <p:cNvPr id="3" name="Footer Placeholder 2"/>
          <p:cNvSpPr>
            <a:spLocks noGrp="1"/>
          </p:cNvSpPr>
          <p:nvPr>
            <p:ph type="ftr" sz="quarter" idx="11"/>
          </p:nvPr>
        </p:nvSpPr>
        <p:spPr/>
        <p:txBody>
          <a:bodyPr/>
          <a:lstStyle/>
          <a:p>
            <a:r>
              <a:rPr lang="fr-FR" smtClean="0"/>
              <a:t>Lecture 1: DE Course                                     MITWPU</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57</a:t>
            </a:fld>
            <a:endParaRPr lang="en-US" dirty="0"/>
          </a:p>
        </p:txBody>
      </p:sp>
      <p:pic>
        <p:nvPicPr>
          <p:cNvPr id="5" name="Picture 4"/>
          <p:cNvPicPr>
            <a:picLocks noChangeAspect="1"/>
          </p:cNvPicPr>
          <p:nvPr/>
        </p:nvPicPr>
        <p:blipFill>
          <a:blip r:embed="rId2"/>
          <a:stretch>
            <a:fillRect/>
          </a:stretch>
        </p:blipFill>
        <p:spPr>
          <a:xfrm>
            <a:off x="2158552" y="403202"/>
            <a:ext cx="9339721" cy="5405170"/>
          </a:xfrm>
          <a:prstGeom prst="rect">
            <a:avLst/>
          </a:prstGeom>
        </p:spPr>
      </p:pic>
    </p:spTree>
    <p:extLst>
      <p:ext uri="{BB962C8B-B14F-4D97-AF65-F5344CB8AC3E}">
        <p14:creationId xmlns:p14="http://schemas.microsoft.com/office/powerpoint/2010/main" val="293588571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E09F29-D5C7-4D3E-AC90-BFB1BB0882D4}" type="datetime1">
              <a:rPr lang="en-US" smtClean="0"/>
              <a:t>18/11/2022</a:t>
            </a:fld>
            <a:endParaRPr lang="en-US" dirty="0"/>
          </a:p>
        </p:txBody>
      </p:sp>
      <p:sp>
        <p:nvSpPr>
          <p:cNvPr id="3" name="Footer Placeholder 2"/>
          <p:cNvSpPr>
            <a:spLocks noGrp="1"/>
          </p:cNvSpPr>
          <p:nvPr>
            <p:ph type="ftr" sz="quarter" idx="11"/>
          </p:nvPr>
        </p:nvSpPr>
        <p:spPr/>
        <p:txBody>
          <a:bodyPr/>
          <a:lstStyle/>
          <a:p>
            <a:r>
              <a:rPr lang="fr-FR" smtClean="0"/>
              <a:t>Lecture 1: DE Course                                     MITWPU</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58</a:t>
            </a:fld>
            <a:endParaRPr lang="en-US" dirty="0"/>
          </a:p>
        </p:txBody>
      </p:sp>
      <p:pic>
        <p:nvPicPr>
          <p:cNvPr id="5" name="Picture 4"/>
          <p:cNvPicPr>
            <a:picLocks noChangeAspect="1"/>
          </p:cNvPicPr>
          <p:nvPr/>
        </p:nvPicPr>
        <p:blipFill>
          <a:blip r:embed="rId2"/>
          <a:stretch>
            <a:fillRect/>
          </a:stretch>
        </p:blipFill>
        <p:spPr>
          <a:xfrm>
            <a:off x="2194707" y="970344"/>
            <a:ext cx="9634993" cy="4322873"/>
          </a:xfrm>
          <a:prstGeom prst="rect">
            <a:avLst/>
          </a:prstGeom>
        </p:spPr>
      </p:pic>
    </p:spTree>
    <p:extLst>
      <p:ext uri="{BB962C8B-B14F-4D97-AF65-F5344CB8AC3E}">
        <p14:creationId xmlns:p14="http://schemas.microsoft.com/office/powerpoint/2010/main" val="14294101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Transition and Output table</a:t>
            </a:r>
            <a:endParaRPr lang="en-US" dirty="0"/>
          </a:p>
        </p:txBody>
      </p:sp>
      <p:sp>
        <p:nvSpPr>
          <p:cNvPr id="3" name="Content Placeholder 2"/>
          <p:cNvSpPr>
            <a:spLocks noGrp="1"/>
          </p:cNvSpPr>
          <p:nvPr>
            <p:ph idx="1"/>
          </p:nvPr>
        </p:nvSpPr>
        <p:spPr/>
        <p:txBody>
          <a:bodyPr/>
          <a:lstStyle/>
          <a:p>
            <a:r>
              <a:rPr lang="en-US" dirty="0" smtClean="0"/>
              <a:t>Obtained from state table</a:t>
            </a:r>
          </a:p>
          <a:p>
            <a:r>
              <a:rPr lang="en-US" dirty="0" err="1" smtClean="0"/>
              <a:t>Excitationtable</a:t>
            </a:r>
            <a:r>
              <a:rPr lang="en-US" dirty="0" smtClean="0"/>
              <a:t>:</a:t>
            </a:r>
            <a:endParaRPr lang="en-US" dirty="0"/>
          </a:p>
        </p:txBody>
      </p:sp>
      <p:sp>
        <p:nvSpPr>
          <p:cNvPr id="4" name="Date Placeholder 3"/>
          <p:cNvSpPr>
            <a:spLocks noGrp="1"/>
          </p:cNvSpPr>
          <p:nvPr>
            <p:ph type="dt" sz="half" idx="10"/>
          </p:nvPr>
        </p:nvSpPr>
        <p:spPr/>
        <p:txBody>
          <a:bodyPr/>
          <a:lstStyle/>
          <a:p>
            <a:fld id="{C7CCE7EE-6009-414B-9CCE-C8DAD1FB59B4}" type="datetime1">
              <a:rPr lang="en-US" smtClean="0"/>
              <a:t>18/11/2022</a:t>
            </a:fld>
            <a:endParaRPr lang="en-US" dirty="0"/>
          </a:p>
        </p:txBody>
      </p:sp>
      <p:sp>
        <p:nvSpPr>
          <p:cNvPr id="5" name="Footer Placeholder 4"/>
          <p:cNvSpPr>
            <a:spLocks noGrp="1"/>
          </p:cNvSpPr>
          <p:nvPr>
            <p:ph type="ftr" sz="quarter" idx="11"/>
          </p:nvPr>
        </p:nvSpPr>
        <p:spPr/>
        <p:txBody>
          <a:bodyPr/>
          <a:lstStyle/>
          <a:p>
            <a:r>
              <a:rPr lang="fr-FR" smtClean="0"/>
              <a:t>Lecture 1: DE Course                                     MITWPU</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6</a:t>
            </a:fld>
            <a:endParaRPr lang="en-US" dirty="0"/>
          </a:p>
        </p:txBody>
      </p:sp>
    </p:spTree>
    <p:extLst>
      <p:ext uri="{BB962C8B-B14F-4D97-AF65-F5344CB8AC3E}">
        <p14:creationId xmlns:p14="http://schemas.microsoft.com/office/powerpoint/2010/main" val="39329314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2AF0658-0D33-453F-BE65-8768B9134CAC}"/>
              </a:ext>
            </a:extLst>
          </p:cNvPr>
          <p:cNvSpPr>
            <a:spLocks noGrp="1"/>
          </p:cNvSpPr>
          <p:nvPr>
            <p:ph type="title"/>
          </p:nvPr>
        </p:nvSpPr>
        <p:spPr>
          <a:xfrm>
            <a:off x="2173476" y="242738"/>
            <a:ext cx="8911687" cy="1280890"/>
          </a:xfrm>
        </p:spPr>
        <p:txBody>
          <a:bodyPr>
            <a:normAutofit fontScale="90000"/>
          </a:bodyPr>
          <a:lstStyle/>
          <a:p>
            <a:r>
              <a:rPr lang="en-IN" sz="3200" b="1" dirty="0"/>
              <a:t>Synchronous Sequential </a:t>
            </a:r>
            <a:r>
              <a:rPr lang="en-IN" sz="3200" b="1" dirty="0" smtClean="0"/>
              <a:t>Circuit</a:t>
            </a:r>
            <a:br>
              <a:rPr lang="en-IN" sz="3200" b="1" dirty="0" smtClean="0"/>
            </a:br>
            <a:r>
              <a:rPr lang="en-US" sz="3200" dirty="0"/>
              <a:t>Synchronous sequential circuits are also known as clocked sequential circuits</a:t>
            </a:r>
            <a:r>
              <a:rPr lang="en-IN" sz="3200" b="1" dirty="0" smtClean="0"/>
              <a:t> </a:t>
            </a:r>
            <a:endParaRPr lang="en-IN" sz="3200" b="1" dirty="0"/>
          </a:p>
        </p:txBody>
      </p:sp>
      <p:sp>
        <p:nvSpPr>
          <p:cNvPr id="4" name="Date Placeholder 3">
            <a:extLst>
              <a:ext uri="{FF2B5EF4-FFF2-40B4-BE49-F238E27FC236}">
                <a16:creationId xmlns:a16="http://schemas.microsoft.com/office/drawing/2014/main" xmlns="" id="{D3AF46F7-654D-4EE7-A48E-5F66655254FB}"/>
              </a:ext>
            </a:extLst>
          </p:cNvPr>
          <p:cNvSpPr>
            <a:spLocks noGrp="1"/>
          </p:cNvSpPr>
          <p:nvPr>
            <p:ph type="dt" sz="half" idx="10"/>
          </p:nvPr>
        </p:nvSpPr>
        <p:spPr/>
        <p:txBody>
          <a:bodyPr/>
          <a:lstStyle/>
          <a:p>
            <a:fld id="{C7CCE7EE-6009-414B-9CCE-C8DAD1FB59B4}" type="datetime1">
              <a:rPr lang="en-US" smtClean="0"/>
              <a:t>18/11/2022</a:t>
            </a:fld>
            <a:endParaRPr lang="en-US" dirty="0"/>
          </a:p>
        </p:txBody>
      </p:sp>
      <p:sp>
        <p:nvSpPr>
          <p:cNvPr id="5" name="Footer Placeholder 4">
            <a:extLst>
              <a:ext uri="{FF2B5EF4-FFF2-40B4-BE49-F238E27FC236}">
                <a16:creationId xmlns:a16="http://schemas.microsoft.com/office/drawing/2014/main" xmlns="" id="{F84845BD-5CD0-435C-BD5E-577A6BBC50AC}"/>
              </a:ext>
            </a:extLst>
          </p:cNvPr>
          <p:cNvSpPr>
            <a:spLocks noGrp="1"/>
          </p:cNvSpPr>
          <p:nvPr>
            <p:ph type="ftr" sz="quarter" idx="11"/>
          </p:nvPr>
        </p:nvSpPr>
        <p:spPr/>
        <p:txBody>
          <a:bodyPr/>
          <a:lstStyle/>
          <a:p>
            <a:r>
              <a:rPr lang="fr-FR" dirty="0"/>
              <a:t>Lecture 1: DE Course                                     MITWPU</a:t>
            </a:r>
            <a:endParaRPr lang="en-US" dirty="0"/>
          </a:p>
        </p:txBody>
      </p:sp>
      <p:sp>
        <p:nvSpPr>
          <p:cNvPr id="6" name="Slide Number Placeholder 5">
            <a:extLst>
              <a:ext uri="{FF2B5EF4-FFF2-40B4-BE49-F238E27FC236}">
                <a16:creationId xmlns:a16="http://schemas.microsoft.com/office/drawing/2014/main" xmlns="" id="{E3288E77-6A67-45F4-8AA7-5ECAF2971E11}"/>
              </a:ext>
            </a:extLst>
          </p:cNvPr>
          <p:cNvSpPr>
            <a:spLocks noGrp="1"/>
          </p:cNvSpPr>
          <p:nvPr>
            <p:ph type="sldNum" sz="quarter" idx="12"/>
          </p:nvPr>
        </p:nvSpPr>
        <p:spPr/>
        <p:txBody>
          <a:bodyPr/>
          <a:lstStyle/>
          <a:p>
            <a:fld id="{D57F1E4F-1CFF-5643-939E-217C01CDF565}" type="slidenum">
              <a:rPr lang="en-US" smtClean="0"/>
              <a:pPr/>
              <a:t>7</a:t>
            </a:fld>
            <a:endParaRPr lang="en-US" dirty="0"/>
          </a:p>
        </p:txBody>
      </p:sp>
      <p:pic>
        <p:nvPicPr>
          <p:cNvPr id="9" name="Picture 8">
            <a:extLst>
              <a:ext uri="{FF2B5EF4-FFF2-40B4-BE49-F238E27FC236}">
                <a16:creationId xmlns:a16="http://schemas.microsoft.com/office/drawing/2014/main" xmlns="" id="{C32BF960-BD71-4BE0-803F-DA23C22BA227}"/>
              </a:ext>
            </a:extLst>
          </p:cNvPr>
          <p:cNvPicPr/>
          <p:nvPr/>
        </p:nvPicPr>
        <p:blipFill>
          <a:blip r:embed="rId2"/>
          <a:srcRect/>
          <a:stretch>
            <a:fillRect/>
          </a:stretch>
        </p:blipFill>
        <p:spPr bwMode="auto">
          <a:xfrm>
            <a:off x="1751064" y="2018984"/>
            <a:ext cx="7452274" cy="4839016"/>
          </a:xfrm>
          <a:prstGeom prst="rect">
            <a:avLst/>
          </a:prstGeom>
          <a:noFill/>
          <a:ln w="9525">
            <a:noFill/>
            <a:miter lim="800000"/>
            <a:headEnd/>
            <a:tailEnd/>
          </a:ln>
        </p:spPr>
      </p:pic>
      <p:sp>
        <p:nvSpPr>
          <p:cNvPr id="11" name="Content Placeholder 2">
            <a:extLst>
              <a:ext uri="{FF2B5EF4-FFF2-40B4-BE49-F238E27FC236}">
                <a16:creationId xmlns:a16="http://schemas.microsoft.com/office/drawing/2014/main" xmlns="" id="{58EFC877-46E1-41CE-9646-FCA83B3E68EE}"/>
              </a:ext>
            </a:extLst>
          </p:cNvPr>
          <p:cNvSpPr>
            <a:spLocks noGrp="1"/>
          </p:cNvSpPr>
          <p:nvPr>
            <p:ph idx="1"/>
          </p:nvPr>
        </p:nvSpPr>
        <p:spPr>
          <a:xfrm>
            <a:off x="9319248" y="1792784"/>
            <a:ext cx="2316547" cy="452400"/>
          </a:xfrm>
        </p:spPr>
        <p:txBody>
          <a:bodyPr>
            <a:normAutofit fontScale="85000" lnSpcReduction="10000"/>
          </a:bodyPr>
          <a:lstStyle/>
          <a:p>
            <a:r>
              <a:rPr lang="en-IN" sz="2000" b="1" i="1" dirty="0">
                <a:solidFill>
                  <a:srgbClr val="FF0000"/>
                </a:solidFill>
              </a:rPr>
              <a:t>Moore Machine</a:t>
            </a:r>
          </a:p>
        </p:txBody>
      </p:sp>
    </p:spTree>
    <p:extLst>
      <p:ext uri="{BB962C8B-B14F-4D97-AF65-F5344CB8AC3E}">
        <p14:creationId xmlns:p14="http://schemas.microsoft.com/office/powerpoint/2010/main" val="1046737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2AF0658-0D33-453F-BE65-8768B9134CAC}"/>
              </a:ext>
            </a:extLst>
          </p:cNvPr>
          <p:cNvSpPr>
            <a:spLocks noGrp="1"/>
          </p:cNvSpPr>
          <p:nvPr>
            <p:ph type="title"/>
          </p:nvPr>
        </p:nvSpPr>
        <p:spPr>
          <a:xfrm>
            <a:off x="2173476" y="242738"/>
            <a:ext cx="8911687" cy="1280890"/>
          </a:xfrm>
        </p:spPr>
        <p:txBody>
          <a:bodyPr>
            <a:normAutofit/>
          </a:bodyPr>
          <a:lstStyle/>
          <a:p>
            <a:r>
              <a:rPr lang="en-IN" sz="3200" b="1" dirty="0"/>
              <a:t>Synchronous Sequential Circuit </a:t>
            </a:r>
          </a:p>
        </p:txBody>
      </p:sp>
      <p:sp>
        <p:nvSpPr>
          <p:cNvPr id="4" name="Date Placeholder 3">
            <a:extLst>
              <a:ext uri="{FF2B5EF4-FFF2-40B4-BE49-F238E27FC236}">
                <a16:creationId xmlns:a16="http://schemas.microsoft.com/office/drawing/2014/main" xmlns="" id="{D3AF46F7-654D-4EE7-A48E-5F66655254FB}"/>
              </a:ext>
            </a:extLst>
          </p:cNvPr>
          <p:cNvSpPr>
            <a:spLocks noGrp="1"/>
          </p:cNvSpPr>
          <p:nvPr>
            <p:ph type="dt" sz="half" idx="10"/>
          </p:nvPr>
        </p:nvSpPr>
        <p:spPr/>
        <p:txBody>
          <a:bodyPr/>
          <a:lstStyle/>
          <a:p>
            <a:fld id="{C7CCE7EE-6009-414B-9CCE-C8DAD1FB59B4}" type="datetime1">
              <a:rPr lang="en-US" smtClean="0"/>
              <a:t>18/11/2022</a:t>
            </a:fld>
            <a:endParaRPr lang="en-US" dirty="0"/>
          </a:p>
        </p:txBody>
      </p:sp>
      <p:sp>
        <p:nvSpPr>
          <p:cNvPr id="5" name="Footer Placeholder 4">
            <a:extLst>
              <a:ext uri="{FF2B5EF4-FFF2-40B4-BE49-F238E27FC236}">
                <a16:creationId xmlns:a16="http://schemas.microsoft.com/office/drawing/2014/main" xmlns="" id="{F84845BD-5CD0-435C-BD5E-577A6BBC50AC}"/>
              </a:ext>
            </a:extLst>
          </p:cNvPr>
          <p:cNvSpPr>
            <a:spLocks noGrp="1"/>
          </p:cNvSpPr>
          <p:nvPr>
            <p:ph type="ftr" sz="quarter" idx="11"/>
          </p:nvPr>
        </p:nvSpPr>
        <p:spPr/>
        <p:txBody>
          <a:bodyPr/>
          <a:lstStyle/>
          <a:p>
            <a:r>
              <a:rPr lang="fr-FR" dirty="0"/>
              <a:t>Lecture 1: DE Course                                     MITWPU</a:t>
            </a:r>
            <a:endParaRPr lang="en-US" dirty="0"/>
          </a:p>
        </p:txBody>
      </p:sp>
      <p:sp>
        <p:nvSpPr>
          <p:cNvPr id="6" name="Slide Number Placeholder 5">
            <a:extLst>
              <a:ext uri="{FF2B5EF4-FFF2-40B4-BE49-F238E27FC236}">
                <a16:creationId xmlns:a16="http://schemas.microsoft.com/office/drawing/2014/main" xmlns="" id="{E3288E77-6A67-45F4-8AA7-5ECAF2971E11}"/>
              </a:ext>
            </a:extLst>
          </p:cNvPr>
          <p:cNvSpPr>
            <a:spLocks noGrp="1"/>
          </p:cNvSpPr>
          <p:nvPr>
            <p:ph type="sldNum" sz="quarter" idx="12"/>
          </p:nvPr>
        </p:nvSpPr>
        <p:spPr/>
        <p:txBody>
          <a:bodyPr/>
          <a:lstStyle/>
          <a:p>
            <a:fld id="{D57F1E4F-1CFF-5643-939E-217C01CDF565}" type="slidenum">
              <a:rPr lang="en-US" smtClean="0"/>
              <a:pPr/>
              <a:t>8</a:t>
            </a:fld>
            <a:endParaRPr lang="en-US" dirty="0"/>
          </a:p>
        </p:txBody>
      </p:sp>
      <p:sp>
        <p:nvSpPr>
          <p:cNvPr id="11" name="Content Placeholder 2">
            <a:extLst>
              <a:ext uri="{FF2B5EF4-FFF2-40B4-BE49-F238E27FC236}">
                <a16:creationId xmlns:a16="http://schemas.microsoft.com/office/drawing/2014/main" xmlns="" id="{58EFC877-46E1-41CE-9646-FCA83B3E68EE}"/>
              </a:ext>
            </a:extLst>
          </p:cNvPr>
          <p:cNvSpPr>
            <a:spLocks noGrp="1"/>
          </p:cNvSpPr>
          <p:nvPr>
            <p:ph idx="1"/>
          </p:nvPr>
        </p:nvSpPr>
        <p:spPr>
          <a:xfrm>
            <a:off x="9203338" y="1152907"/>
            <a:ext cx="2316547" cy="452400"/>
          </a:xfrm>
        </p:spPr>
        <p:txBody>
          <a:bodyPr>
            <a:normAutofit fontScale="92500"/>
          </a:bodyPr>
          <a:lstStyle/>
          <a:p>
            <a:r>
              <a:rPr lang="en-US" sz="1900" b="1" dirty="0">
                <a:solidFill>
                  <a:srgbClr val="FF0000"/>
                </a:solidFill>
              </a:rPr>
              <a:t>Mealy</a:t>
            </a:r>
            <a:r>
              <a:rPr lang="en-IN" sz="2000" b="1" i="1" dirty="0">
                <a:solidFill>
                  <a:srgbClr val="FF0000"/>
                </a:solidFill>
              </a:rPr>
              <a:t> Machine</a:t>
            </a:r>
          </a:p>
        </p:txBody>
      </p:sp>
      <p:pic>
        <p:nvPicPr>
          <p:cNvPr id="7" name="Picture 6">
            <a:extLst>
              <a:ext uri="{FF2B5EF4-FFF2-40B4-BE49-F238E27FC236}">
                <a16:creationId xmlns:a16="http://schemas.microsoft.com/office/drawing/2014/main" xmlns="" id="{9C188528-4E2A-4815-A903-D73CCA0E6993}"/>
              </a:ext>
            </a:extLst>
          </p:cNvPr>
          <p:cNvPicPr>
            <a:picLocks noChangeAspect="1"/>
          </p:cNvPicPr>
          <p:nvPr/>
        </p:nvPicPr>
        <p:blipFill>
          <a:blip r:embed="rId2"/>
          <a:stretch>
            <a:fillRect/>
          </a:stretch>
        </p:blipFill>
        <p:spPr>
          <a:xfrm>
            <a:off x="795502" y="1239470"/>
            <a:ext cx="7595125" cy="4814659"/>
          </a:xfrm>
          <a:prstGeom prst="rect">
            <a:avLst/>
          </a:prstGeom>
        </p:spPr>
      </p:pic>
    </p:spTree>
    <p:extLst>
      <p:ext uri="{BB962C8B-B14F-4D97-AF65-F5344CB8AC3E}">
        <p14:creationId xmlns:p14="http://schemas.microsoft.com/office/powerpoint/2010/main" val="3388563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7CCE7EE-6009-414B-9CCE-C8DAD1FB59B4}" type="datetime1">
              <a:rPr lang="en-US" smtClean="0"/>
              <a:t>18/11/2022</a:t>
            </a:fld>
            <a:endParaRPr lang="en-US" dirty="0"/>
          </a:p>
        </p:txBody>
      </p:sp>
      <p:sp>
        <p:nvSpPr>
          <p:cNvPr id="5" name="Footer Placeholder 4"/>
          <p:cNvSpPr>
            <a:spLocks noGrp="1"/>
          </p:cNvSpPr>
          <p:nvPr>
            <p:ph type="ftr" sz="quarter" idx="11"/>
          </p:nvPr>
        </p:nvSpPr>
        <p:spPr/>
        <p:txBody>
          <a:bodyPr/>
          <a:lstStyle/>
          <a:p>
            <a:r>
              <a:rPr lang="fr-FR" smtClean="0"/>
              <a:t>Lecture 1: DE Course                                     MITWPU</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9</a:t>
            </a:fld>
            <a:endParaRPr lang="en-US" dirty="0"/>
          </a:p>
        </p:txBody>
      </p:sp>
      <p:pic>
        <p:nvPicPr>
          <p:cNvPr id="7" name="Picture 6"/>
          <p:cNvPicPr>
            <a:picLocks noChangeAspect="1"/>
          </p:cNvPicPr>
          <p:nvPr/>
        </p:nvPicPr>
        <p:blipFill>
          <a:blip r:embed="rId2"/>
          <a:stretch>
            <a:fillRect/>
          </a:stretch>
        </p:blipFill>
        <p:spPr>
          <a:xfrm>
            <a:off x="1866892" y="0"/>
            <a:ext cx="9863127" cy="6856076"/>
          </a:xfrm>
          <a:prstGeom prst="rect">
            <a:avLst/>
          </a:prstGeom>
        </p:spPr>
      </p:pic>
    </p:spTree>
    <p:extLst>
      <p:ext uri="{BB962C8B-B14F-4D97-AF65-F5344CB8AC3E}">
        <p14:creationId xmlns:p14="http://schemas.microsoft.com/office/powerpoint/2010/main" val="2982608073"/>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9086</TotalTime>
  <Words>2426</Words>
  <Application>Microsoft Office PowerPoint</Application>
  <PresentationFormat>Custom</PresentationFormat>
  <Paragraphs>759</Paragraphs>
  <Slides>58</Slides>
  <Notes>0</Notes>
  <HiddenSlides>0</HiddenSlides>
  <MMClips>0</MMClips>
  <ScaleCrop>false</ScaleCrop>
  <HeadingPairs>
    <vt:vector size="4" baseType="variant">
      <vt:variant>
        <vt:lpstr>Theme</vt:lpstr>
      </vt:variant>
      <vt:variant>
        <vt:i4>1</vt:i4>
      </vt:variant>
      <vt:variant>
        <vt:lpstr>Slide Titles</vt:lpstr>
      </vt:variant>
      <vt:variant>
        <vt:i4>58</vt:i4>
      </vt:variant>
    </vt:vector>
  </HeadingPairs>
  <TitlesOfParts>
    <vt:vector size="59" baseType="lpstr">
      <vt:lpstr>Wisp</vt:lpstr>
      <vt:lpstr>Unit 4:Finite State Machines</vt:lpstr>
      <vt:lpstr>Finite State Machine </vt:lpstr>
      <vt:lpstr>State Diagram</vt:lpstr>
      <vt:lpstr>State Diagrams </vt:lpstr>
      <vt:lpstr>State Table</vt:lpstr>
      <vt:lpstr>Transition and Output table</vt:lpstr>
      <vt:lpstr>Synchronous Sequential Circuit Synchronous sequential circuits are also known as clocked sequential circuits </vt:lpstr>
      <vt:lpstr>Synchronous Sequential Circuit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Serial Binary Adder</vt:lpstr>
      <vt:lpstr>PowerPoint Presentation</vt:lpstr>
      <vt:lpstr>PowerPoint Presentation</vt:lpstr>
      <vt:lpstr>PowerPoint Presentation</vt:lpstr>
      <vt:lpstr>PowerPoint Presentation</vt:lpstr>
      <vt:lpstr>PowerPoint Presentation</vt:lpstr>
      <vt:lpstr>Design the sequential circuit for the state diagram shown in Fig. given using J-K flip-flops</vt:lpstr>
      <vt:lpstr>Step 3: Excitation table for the given state diagram using J-K flip-flop </vt:lpstr>
      <vt:lpstr>Step 4: K Maps for Flipflops inputs </vt:lpstr>
      <vt:lpstr>Step 4: K Maps for Flipflops inputs </vt:lpstr>
      <vt:lpstr>Step 5: logic diagram </vt:lpstr>
      <vt:lpstr>Design the circuit to generate the sequence 02547 Step 1: State diagram </vt:lpstr>
      <vt:lpstr>PowerPoint Presentation</vt:lpstr>
      <vt:lpstr>Step 5: Logic diagram</vt:lpstr>
      <vt:lpstr>Lockout condition: </vt:lpstr>
      <vt:lpstr>Analysis Of Clocked Sequential Circuit</vt:lpstr>
      <vt:lpstr> The states ‘e’ and ‘g’ are equivalent because the next state and outputs are same for the input X is equal to 0 as well as X is equal to 1; and hence ‘g’ is replaced by ‘e’ and the state ‘g’ is removed from the table.</vt:lpstr>
      <vt:lpstr>PowerPoint Presentation</vt:lpstr>
      <vt:lpstr>Step 5: K Maps  </vt:lpstr>
      <vt:lpstr>Example</vt:lpstr>
      <vt:lpstr>Assign States</vt:lpstr>
      <vt:lpstr>State Table</vt:lpstr>
      <vt:lpstr>Input Equations</vt:lpstr>
      <vt:lpstr>Circuit Diagram</vt:lpstr>
      <vt:lpstr>A1 batch(PBL Activity)</vt:lpstr>
      <vt:lpstr>PowerPoint Presentation</vt:lpstr>
      <vt:lpstr>PowerPoint Presentation</vt:lpstr>
      <vt:lpstr>A2 batch: PBL2: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anagha.deshpande</dc:creator>
  <cp:lastModifiedBy>admin</cp:lastModifiedBy>
  <cp:revision>85</cp:revision>
  <dcterms:created xsi:type="dcterms:W3CDTF">2018-06-25T03:51:58Z</dcterms:created>
  <dcterms:modified xsi:type="dcterms:W3CDTF">2022-11-18T04:11:15Z</dcterms:modified>
</cp:coreProperties>
</file>