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686464"/>
                </a:solidFill>
                <a:latin typeface="Times New Roman"/>
                <a:cs typeface="Times New Roman"/>
              </a:defRPr>
            </a:lvl1pPr>
          </a:lstStyle>
          <a:p>
            <a:pPr marL="12700">
              <a:lnSpc>
                <a:spcPts val="1630"/>
              </a:lnSpc>
            </a:pPr>
            <a:r>
              <a:rPr dirty="0"/>
              <a:t>10-Jan-</a:t>
            </a:r>
            <a:r>
              <a:rPr spc="-25" dirty="0"/>
              <a:t>22</a:t>
            </a:r>
          </a:p>
        </p:txBody>
      </p:sp>
      <p:sp>
        <p:nvSpPr>
          <p:cNvPr id="5" name="Holder 5"/>
          <p:cNvSpPr>
            <a:spLocks noGrp="1"/>
          </p:cNvSpPr>
          <p:nvPr>
            <p:ph type="dt" sz="half" idx="6"/>
          </p:nvPr>
        </p:nvSpPr>
        <p:spPr/>
        <p:txBody>
          <a:bodyPr lIns="0" tIns="0" rIns="0" bIns="0"/>
          <a:lstStyle>
            <a:lvl1pPr>
              <a:defRPr sz="1400" b="0" i="0">
                <a:solidFill>
                  <a:srgbClr val="686464"/>
                </a:solidFill>
                <a:latin typeface="Times New Roman"/>
                <a:cs typeface="Times New Roman"/>
              </a:defRPr>
            </a:lvl1p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Holder 6"/>
          <p:cNvSpPr>
            <a:spLocks noGrp="1"/>
          </p:cNvSpPr>
          <p:nvPr>
            <p:ph type="sldNum" sz="quarter" idx="7"/>
          </p:nvPr>
        </p:nvSpPr>
        <p:spPr/>
        <p:txBody>
          <a:bodyPr lIns="0" tIns="0" rIns="0" bIns="0"/>
          <a:lstStyle>
            <a:lvl1pPr>
              <a:defRPr sz="1400" b="0" i="0">
                <a:solidFill>
                  <a:schemeClr val="bg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7F7F7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686464"/>
                </a:solidFill>
                <a:latin typeface="Times New Roman"/>
                <a:cs typeface="Times New Roman"/>
              </a:defRPr>
            </a:lvl1pPr>
          </a:lstStyle>
          <a:p>
            <a:pPr marL="12700">
              <a:lnSpc>
                <a:spcPts val="1630"/>
              </a:lnSpc>
            </a:pPr>
            <a:r>
              <a:rPr dirty="0"/>
              <a:t>10-Jan-</a:t>
            </a:r>
            <a:r>
              <a:rPr spc="-25" dirty="0"/>
              <a:t>22</a:t>
            </a:r>
          </a:p>
        </p:txBody>
      </p:sp>
      <p:sp>
        <p:nvSpPr>
          <p:cNvPr id="5" name="Holder 5"/>
          <p:cNvSpPr>
            <a:spLocks noGrp="1"/>
          </p:cNvSpPr>
          <p:nvPr>
            <p:ph type="dt" sz="half" idx="6"/>
          </p:nvPr>
        </p:nvSpPr>
        <p:spPr/>
        <p:txBody>
          <a:bodyPr lIns="0" tIns="0" rIns="0" bIns="0"/>
          <a:lstStyle>
            <a:lvl1pPr>
              <a:defRPr sz="1400" b="0" i="0">
                <a:solidFill>
                  <a:srgbClr val="686464"/>
                </a:solidFill>
                <a:latin typeface="Times New Roman"/>
                <a:cs typeface="Times New Roman"/>
              </a:defRPr>
            </a:lvl1p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Holder 6"/>
          <p:cNvSpPr>
            <a:spLocks noGrp="1"/>
          </p:cNvSpPr>
          <p:nvPr>
            <p:ph type="sldNum" sz="quarter" idx="7"/>
          </p:nvPr>
        </p:nvSpPr>
        <p:spPr/>
        <p:txBody>
          <a:bodyPr lIns="0" tIns="0" rIns="0" bIns="0"/>
          <a:lstStyle>
            <a:lvl1pPr>
              <a:defRPr sz="1400" b="0" i="0">
                <a:solidFill>
                  <a:schemeClr val="bg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7F7F7F"/>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686464"/>
                </a:solidFill>
                <a:latin typeface="Times New Roman"/>
                <a:cs typeface="Times New Roman"/>
              </a:defRPr>
            </a:lvl1pPr>
          </a:lstStyle>
          <a:p>
            <a:pPr marL="12700">
              <a:lnSpc>
                <a:spcPts val="1630"/>
              </a:lnSpc>
            </a:pPr>
            <a:r>
              <a:rPr dirty="0"/>
              <a:t>10-Jan-</a:t>
            </a:r>
            <a:r>
              <a:rPr spc="-25" dirty="0"/>
              <a:t>22</a:t>
            </a:r>
          </a:p>
        </p:txBody>
      </p:sp>
      <p:sp>
        <p:nvSpPr>
          <p:cNvPr id="6" name="Holder 6"/>
          <p:cNvSpPr>
            <a:spLocks noGrp="1"/>
          </p:cNvSpPr>
          <p:nvPr>
            <p:ph type="dt" sz="half" idx="6"/>
          </p:nvPr>
        </p:nvSpPr>
        <p:spPr/>
        <p:txBody>
          <a:bodyPr lIns="0" tIns="0" rIns="0" bIns="0"/>
          <a:lstStyle>
            <a:lvl1pPr>
              <a:defRPr sz="1400" b="0" i="0">
                <a:solidFill>
                  <a:srgbClr val="686464"/>
                </a:solidFill>
                <a:latin typeface="Times New Roman"/>
                <a:cs typeface="Times New Roman"/>
              </a:defRPr>
            </a:lvl1p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7" name="Holder 7"/>
          <p:cNvSpPr>
            <a:spLocks noGrp="1"/>
          </p:cNvSpPr>
          <p:nvPr>
            <p:ph type="sldNum" sz="quarter" idx="7"/>
          </p:nvPr>
        </p:nvSpPr>
        <p:spPr/>
        <p:txBody>
          <a:bodyPr lIns="0" tIns="0" rIns="0" bIns="0"/>
          <a:lstStyle>
            <a:lvl1pPr>
              <a:defRPr sz="1400" b="0" i="0">
                <a:solidFill>
                  <a:schemeClr val="bg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7F7F7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686464"/>
                </a:solidFill>
                <a:latin typeface="Times New Roman"/>
                <a:cs typeface="Times New Roman"/>
              </a:defRPr>
            </a:lvl1pPr>
          </a:lstStyle>
          <a:p>
            <a:pPr marL="12700">
              <a:lnSpc>
                <a:spcPts val="1630"/>
              </a:lnSpc>
            </a:pPr>
            <a:r>
              <a:rPr dirty="0"/>
              <a:t>10-Jan-</a:t>
            </a:r>
            <a:r>
              <a:rPr spc="-25" dirty="0"/>
              <a:t>22</a:t>
            </a:r>
          </a:p>
        </p:txBody>
      </p:sp>
      <p:sp>
        <p:nvSpPr>
          <p:cNvPr id="4" name="Holder 4"/>
          <p:cNvSpPr>
            <a:spLocks noGrp="1"/>
          </p:cNvSpPr>
          <p:nvPr>
            <p:ph type="dt" sz="half" idx="6"/>
          </p:nvPr>
        </p:nvSpPr>
        <p:spPr/>
        <p:txBody>
          <a:bodyPr lIns="0" tIns="0" rIns="0" bIns="0"/>
          <a:lstStyle>
            <a:lvl1pPr>
              <a:defRPr sz="1400" b="0" i="0">
                <a:solidFill>
                  <a:srgbClr val="686464"/>
                </a:solidFill>
                <a:latin typeface="Times New Roman"/>
                <a:cs typeface="Times New Roman"/>
              </a:defRPr>
            </a:lvl1p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5" name="Holder 5"/>
          <p:cNvSpPr>
            <a:spLocks noGrp="1"/>
          </p:cNvSpPr>
          <p:nvPr>
            <p:ph type="sldNum" sz="quarter" idx="7"/>
          </p:nvPr>
        </p:nvSpPr>
        <p:spPr/>
        <p:txBody>
          <a:bodyPr lIns="0" tIns="0" rIns="0" bIns="0"/>
          <a:lstStyle>
            <a:lvl1pPr>
              <a:defRPr sz="1400" b="0" i="0">
                <a:solidFill>
                  <a:schemeClr val="bg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69755"/>
            <a:ext cx="9013825" cy="6693534"/>
          </a:xfrm>
          <a:custGeom>
            <a:avLst/>
            <a:gdLst/>
            <a:ahLst/>
            <a:cxnLst/>
            <a:rect l="l" t="t" r="r" b="b"/>
            <a:pathLst>
              <a:path w="9013825" h="6693534">
                <a:moveTo>
                  <a:pt x="0" y="329918"/>
                </a:moveTo>
                <a:lnTo>
                  <a:pt x="3577" y="281165"/>
                </a:lnTo>
                <a:lnTo>
                  <a:pt x="13968" y="234633"/>
                </a:lnTo>
                <a:lnTo>
                  <a:pt x="30663" y="190832"/>
                </a:lnTo>
                <a:lnTo>
                  <a:pt x="53151" y="150274"/>
                </a:lnTo>
                <a:lnTo>
                  <a:pt x="80923" y="113467"/>
                </a:lnTo>
                <a:lnTo>
                  <a:pt x="113467" y="80923"/>
                </a:lnTo>
                <a:lnTo>
                  <a:pt x="150274" y="53151"/>
                </a:lnTo>
                <a:lnTo>
                  <a:pt x="190832" y="30663"/>
                </a:lnTo>
                <a:lnTo>
                  <a:pt x="234633" y="13968"/>
                </a:lnTo>
                <a:lnTo>
                  <a:pt x="281165" y="3577"/>
                </a:lnTo>
                <a:lnTo>
                  <a:pt x="329918" y="0"/>
                </a:lnTo>
                <a:lnTo>
                  <a:pt x="8683453" y="0"/>
                </a:lnTo>
                <a:lnTo>
                  <a:pt x="8735375" y="4109"/>
                </a:lnTo>
                <a:lnTo>
                  <a:pt x="8785551" y="16194"/>
                </a:lnTo>
                <a:lnTo>
                  <a:pt x="8833095" y="35888"/>
                </a:lnTo>
                <a:lnTo>
                  <a:pt x="8877120" y="62822"/>
                </a:lnTo>
                <a:lnTo>
                  <a:pt x="8916741" y="96630"/>
                </a:lnTo>
                <a:lnTo>
                  <a:pt x="8950549" y="136251"/>
                </a:lnTo>
                <a:lnTo>
                  <a:pt x="8977483" y="180276"/>
                </a:lnTo>
                <a:lnTo>
                  <a:pt x="8997177" y="227820"/>
                </a:lnTo>
                <a:lnTo>
                  <a:pt x="9009262" y="277995"/>
                </a:lnTo>
                <a:lnTo>
                  <a:pt x="9013371" y="329918"/>
                </a:lnTo>
                <a:lnTo>
                  <a:pt x="9013371" y="6363489"/>
                </a:lnTo>
                <a:lnTo>
                  <a:pt x="9009794" y="6412242"/>
                </a:lnTo>
                <a:lnTo>
                  <a:pt x="8999403" y="6458774"/>
                </a:lnTo>
                <a:lnTo>
                  <a:pt x="8982708" y="6502575"/>
                </a:lnTo>
                <a:lnTo>
                  <a:pt x="8960219" y="6543133"/>
                </a:lnTo>
                <a:lnTo>
                  <a:pt x="8932448" y="6579940"/>
                </a:lnTo>
                <a:lnTo>
                  <a:pt x="8899904" y="6612484"/>
                </a:lnTo>
                <a:lnTo>
                  <a:pt x="8863097" y="6640256"/>
                </a:lnTo>
                <a:lnTo>
                  <a:pt x="8822538" y="6662744"/>
                </a:lnTo>
                <a:lnTo>
                  <a:pt x="8778738" y="6679439"/>
                </a:lnTo>
                <a:lnTo>
                  <a:pt x="8732206" y="6689831"/>
                </a:lnTo>
                <a:lnTo>
                  <a:pt x="8683453" y="6693408"/>
                </a:lnTo>
                <a:lnTo>
                  <a:pt x="329918" y="6693408"/>
                </a:lnTo>
                <a:lnTo>
                  <a:pt x="281165" y="6689831"/>
                </a:lnTo>
                <a:lnTo>
                  <a:pt x="234633" y="6679439"/>
                </a:lnTo>
                <a:lnTo>
                  <a:pt x="190832" y="6662744"/>
                </a:lnTo>
                <a:lnTo>
                  <a:pt x="150274" y="6640256"/>
                </a:lnTo>
                <a:lnTo>
                  <a:pt x="113467" y="6612484"/>
                </a:lnTo>
                <a:lnTo>
                  <a:pt x="80923" y="6579940"/>
                </a:lnTo>
                <a:lnTo>
                  <a:pt x="53151" y="6543133"/>
                </a:lnTo>
                <a:lnTo>
                  <a:pt x="30663" y="6502575"/>
                </a:lnTo>
                <a:lnTo>
                  <a:pt x="13968" y="6458774"/>
                </a:lnTo>
                <a:lnTo>
                  <a:pt x="3577" y="6412242"/>
                </a:lnTo>
                <a:lnTo>
                  <a:pt x="0" y="6363489"/>
                </a:lnTo>
                <a:lnTo>
                  <a:pt x="0" y="329918"/>
                </a:lnTo>
                <a:close/>
              </a:path>
            </a:pathLst>
          </a:custGeom>
          <a:ln w="9524">
            <a:solidFill>
              <a:srgbClr val="000000"/>
            </a:solidFill>
          </a:ln>
        </p:spPr>
        <p:txBody>
          <a:bodyPr wrap="square" lIns="0" tIns="0" rIns="0" bIns="0" rtlCol="0"/>
          <a:lstStyle/>
          <a:p>
            <a:endParaRPr/>
          </a:p>
        </p:txBody>
      </p:sp>
      <p:sp>
        <p:nvSpPr>
          <p:cNvPr id="17" name="bg object 17"/>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rgbClr val="686464"/>
                </a:solidFill>
                <a:latin typeface="Times New Roman"/>
                <a:cs typeface="Times New Roman"/>
              </a:defRPr>
            </a:lvl1pPr>
          </a:lstStyle>
          <a:p>
            <a:pPr marL="12700">
              <a:lnSpc>
                <a:spcPts val="1630"/>
              </a:lnSpc>
            </a:pPr>
            <a:r>
              <a:rPr dirty="0"/>
              <a:t>10-Jan-</a:t>
            </a:r>
            <a:r>
              <a:rPr spc="-25" dirty="0"/>
              <a:t>22</a:t>
            </a:r>
          </a:p>
        </p:txBody>
      </p:sp>
      <p:sp>
        <p:nvSpPr>
          <p:cNvPr id="3" name="Holder 3"/>
          <p:cNvSpPr>
            <a:spLocks noGrp="1"/>
          </p:cNvSpPr>
          <p:nvPr>
            <p:ph type="dt" sz="half" idx="6"/>
          </p:nvPr>
        </p:nvSpPr>
        <p:spPr/>
        <p:txBody>
          <a:bodyPr lIns="0" tIns="0" rIns="0" bIns="0"/>
          <a:lstStyle>
            <a:lvl1pPr>
              <a:defRPr sz="1400" b="0" i="0">
                <a:solidFill>
                  <a:srgbClr val="686464"/>
                </a:solidFill>
                <a:latin typeface="Times New Roman"/>
                <a:cs typeface="Times New Roman"/>
              </a:defRPr>
            </a:lvl1p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4" name="Holder 4"/>
          <p:cNvSpPr>
            <a:spLocks noGrp="1"/>
          </p:cNvSpPr>
          <p:nvPr>
            <p:ph type="sldNum" sz="quarter" idx="7"/>
          </p:nvPr>
        </p:nvSpPr>
        <p:spPr/>
        <p:txBody>
          <a:bodyPr lIns="0" tIns="0" rIns="0" bIns="0"/>
          <a:lstStyle>
            <a:lvl1pPr>
              <a:defRPr sz="1400" b="0" i="0">
                <a:solidFill>
                  <a:schemeClr val="bg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69755"/>
            <a:ext cx="9013825" cy="6693534"/>
          </a:xfrm>
          <a:custGeom>
            <a:avLst/>
            <a:gdLst/>
            <a:ahLst/>
            <a:cxnLst/>
            <a:rect l="l" t="t" r="r" b="b"/>
            <a:pathLst>
              <a:path w="9013825" h="6693534">
                <a:moveTo>
                  <a:pt x="0" y="329918"/>
                </a:moveTo>
                <a:lnTo>
                  <a:pt x="3577" y="281165"/>
                </a:lnTo>
                <a:lnTo>
                  <a:pt x="13968" y="234633"/>
                </a:lnTo>
                <a:lnTo>
                  <a:pt x="30663" y="190832"/>
                </a:lnTo>
                <a:lnTo>
                  <a:pt x="53151" y="150274"/>
                </a:lnTo>
                <a:lnTo>
                  <a:pt x="80923" y="113467"/>
                </a:lnTo>
                <a:lnTo>
                  <a:pt x="113467" y="80923"/>
                </a:lnTo>
                <a:lnTo>
                  <a:pt x="150274" y="53151"/>
                </a:lnTo>
                <a:lnTo>
                  <a:pt x="190832" y="30663"/>
                </a:lnTo>
                <a:lnTo>
                  <a:pt x="234633" y="13968"/>
                </a:lnTo>
                <a:lnTo>
                  <a:pt x="281165" y="3577"/>
                </a:lnTo>
                <a:lnTo>
                  <a:pt x="329918" y="0"/>
                </a:lnTo>
                <a:lnTo>
                  <a:pt x="8683453" y="0"/>
                </a:lnTo>
                <a:lnTo>
                  <a:pt x="8735375" y="4109"/>
                </a:lnTo>
                <a:lnTo>
                  <a:pt x="8785551" y="16194"/>
                </a:lnTo>
                <a:lnTo>
                  <a:pt x="8833095" y="35888"/>
                </a:lnTo>
                <a:lnTo>
                  <a:pt x="8877120" y="62822"/>
                </a:lnTo>
                <a:lnTo>
                  <a:pt x="8916741" y="96630"/>
                </a:lnTo>
                <a:lnTo>
                  <a:pt x="8950549" y="136251"/>
                </a:lnTo>
                <a:lnTo>
                  <a:pt x="8977483" y="180276"/>
                </a:lnTo>
                <a:lnTo>
                  <a:pt x="8997177" y="227820"/>
                </a:lnTo>
                <a:lnTo>
                  <a:pt x="9009262" y="277995"/>
                </a:lnTo>
                <a:lnTo>
                  <a:pt x="9013371" y="329918"/>
                </a:lnTo>
                <a:lnTo>
                  <a:pt x="9013371" y="6363489"/>
                </a:lnTo>
                <a:lnTo>
                  <a:pt x="9009794" y="6412242"/>
                </a:lnTo>
                <a:lnTo>
                  <a:pt x="8999403" y="6458774"/>
                </a:lnTo>
                <a:lnTo>
                  <a:pt x="8982708" y="6502575"/>
                </a:lnTo>
                <a:lnTo>
                  <a:pt x="8960219" y="6543133"/>
                </a:lnTo>
                <a:lnTo>
                  <a:pt x="8932448" y="6579940"/>
                </a:lnTo>
                <a:lnTo>
                  <a:pt x="8899904" y="6612484"/>
                </a:lnTo>
                <a:lnTo>
                  <a:pt x="8863097" y="6640256"/>
                </a:lnTo>
                <a:lnTo>
                  <a:pt x="8822538" y="6662744"/>
                </a:lnTo>
                <a:lnTo>
                  <a:pt x="8778738" y="6679439"/>
                </a:lnTo>
                <a:lnTo>
                  <a:pt x="8732206" y="6689831"/>
                </a:lnTo>
                <a:lnTo>
                  <a:pt x="8683453" y="6693408"/>
                </a:lnTo>
                <a:lnTo>
                  <a:pt x="329918" y="6693408"/>
                </a:lnTo>
                <a:lnTo>
                  <a:pt x="281165" y="6689831"/>
                </a:lnTo>
                <a:lnTo>
                  <a:pt x="234633" y="6679439"/>
                </a:lnTo>
                <a:lnTo>
                  <a:pt x="190832" y="6662744"/>
                </a:lnTo>
                <a:lnTo>
                  <a:pt x="150274" y="6640256"/>
                </a:lnTo>
                <a:lnTo>
                  <a:pt x="113467" y="6612484"/>
                </a:lnTo>
                <a:lnTo>
                  <a:pt x="80923" y="6579940"/>
                </a:lnTo>
                <a:lnTo>
                  <a:pt x="53151" y="6543133"/>
                </a:lnTo>
                <a:lnTo>
                  <a:pt x="30663" y="6502575"/>
                </a:lnTo>
                <a:lnTo>
                  <a:pt x="13968" y="6458774"/>
                </a:lnTo>
                <a:lnTo>
                  <a:pt x="3577" y="6412242"/>
                </a:lnTo>
                <a:lnTo>
                  <a:pt x="0" y="6363489"/>
                </a:lnTo>
                <a:lnTo>
                  <a:pt x="0" y="329918"/>
                </a:lnTo>
                <a:close/>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a:xfrm>
            <a:off x="2381884" y="237743"/>
            <a:ext cx="4380230" cy="998855"/>
          </a:xfrm>
          <a:prstGeom prst="rect">
            <a:avLst/>
          </a:prstGeom>
        </p:spPr>
        <p:txBody>
          <a:bodyPr wrap="square" lIns="0" tIns="0" rIns="0" bIns="0">
            <a:spAutoFit/>
          </a:bodyPr>
          <a:lstStyle>
            <a:lvl1pPr>
              <a:defRPr sz="3200" b="1" i="0">
                <a:solidFill>
                  <a:srgbClr val="7F7F7F"/>
                </a:solidFill>
                <a:latin typeface="Times New Roman"/>
                <a:cs typeface="Times New Roman"/>
              </a:defRPr>
            </a:lvl1pPr>
          </a:lstStyle>
          <a:p>
            <a:endParaRPr/>
          </a:p>
        </p:txBody>
      </p:sp>
      <p:sp>
        <p:nvSpPr>
          <p:cNvPr id="3" name="Holder 3"/>
          <p:cNvSpPr>
            <a:spLocks noGrp="1"/>
          </p:cNvSpPr>
          <p:nvPr>
            <p:ph type="body" idx="1"/>
          </p:nvPr>
        </p:nvSpPr>
        <p:spPr>
          <a:xfrm>
            <a:off x="713977" y="1534921"/>
            <a:ext cx="7716044" cy="33064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839645" y="6324148"/>
            <a:ext cx="736600" cy="222884"/>
          </a:xfrm>
          <a:prstGeom prst="rect">
            <a:avLst/>
          </a:prstGeom>
        </p:spPr>
        <p:txBody>
          <a:bodyPr wrap="square" lIns="0" tIns="0" rIns="0" bIns="0">
            <a:spAutoFit/>
          </a:bodyPr>
          <a:lstStyle>
            <a:lvl1pPr>
              <a:defRPr sz="1400" b="0" i="0">
                <a:solidFill>
                  <a:srgbClr val="686464"/>
                </a:solidFill>
                <a:latin typeface="Times New Roman"/>
                <a:cs typeface="Times New Roman"/>
              </a:defRPr>
            </a:lvl1pPr>
          </a:lstStyle>
          <a:p>
            <a:pPr marL="12700">
              <a:lnSpc>
                <a:spcPts val="1630"/>
              </a:lnSpc>
            </a:pPr>
            <a:r>
              <a:rPr dirty="0"/>
              <a:t>10-Jan-</a:t>
            </a:r>
            <a:r>
              <a:rPr spc="-25" dirty="0"/>
              <a:t>22</a:t>
            </a:r>
          </a:p>
        </p:txBody>
      </p:sp>
      <p:sp>
        <p:nvSpPr>
          <p:cNvPr id="5" name="Holder 5"/>
          <p:cNvSpPr>
            <a:spLocks noGrp="1"/>
          </p:cNvSpPr>
          <p:nvPr>
            <p:ph type="dt" sz="half" idx="6"/>
          </p:nvPr>
        </p:nvSpPr>
        <p:spPr>
          <a:xfrm>
            <a:off x="987425" y="6190798"/>
            <a:ext cx="3038475" cy="432434"/>
          </a:xfrm>
          <a:prstGeom prst="rect">
            <a:avLst/>
          </a:prstGeom>
        </p:spPr>
        <p:txBody>
          <a:bodyPr wrap="square" lIns="0" tIns="0" rIns="0" bIns="0">
            <a:spAutoFit/>
          </a:bodyPr>
          <a:lstStyle>
            <a:lvl1pPr>
              <a:defRPr sz="1400" b="0" i="0">
                <a:solidFill>
                  <a:srgbClr val="686464"/>
                </a:solidFill>
                <a:latin typeface="Times New Roman"/>
                <a:cs typeface="Times New Roman"/>
              </a:defRPr>
            </a:lvl1p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Holder 6"/>
          <p:cNvSpPr>
            <a:spLocks noGrp="1"/>
          </p:cNvSpPr>
          <p:nvPr>
            <p:ph type="sldNum" sz="quarter" idx="7"/>
          </p:nvPr>
        </p:nvSpPr>
        <p:spPr>
          <a:xfrm>
            <a:off x="292378" y="6333672"/>
            <a:ext cx="177800" cy="222884"/>
          </a:xfrm>
          <a:prstGeom prst="rect">
            <a:avLst/>
          </a:prstGeom>
        </p:spPr>
        <p:txBody>
          <a:bodyPr wrap="square" lIns="0" tIns="0" rIns="0" bIns="0">
            <a:spAutoFit/>
          </a:bodyPr>
          <a:lstStyle>
            <a:lvl1pPr>
              <a:defRPr sz="1400" b="0" i="0">
                <a:solidFill>
                  <a:schemeClr val="bg1"/>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tinkercad.com/things/bDWDQw6qgFC-111056-shreerang-mhatre-basic-arduino-calculator/editel" TargetMode="External"/><Relationship Id="rId2" Type="http://schemas.openxmlformats.org/officeDocument/2006/relationships/image" Target="../media/image3.jpg"/><Relationship Id="rId1" Type="http://schemas.openxmlformats.org/officeDocument/2006/relationships/slideLayout" Target="../slideLayouts/slideLayout4.xml"/><Relationship Id="rId6" Type="http://schemas.openxmlformats.org/officeDocument/2006/relationships/hyperlink" Target="https://www.engineersgarage.com/calculator-using-arduino/" TargetMode="External"/><Relationship Id="rId5" Type="http://schemas.openxmlformats.org/officeDocument/2006/relationships/hyperlink" Target="https://www.learnelectronicsindia.com/post/arduino-diy-calculator-using-a-4-4-keypad-and-16-2-lcd-display" TargetMode="External"/><Relationship Id="rId4" Type="http://schemas.openxmlformats.org/officeDocument/2006/relationships/hyperlink" Target="https://learn.sparkfun.com/tutorials/what-is-an-arduino/al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4039" y="165735"/>
            <a:ext cx="9028406" cy="6692265"/>
            <a:chOff x="56605" y="69755"/>
            <a:chExt cx="9028406" cy="6692265"/>
          </a:xfrm>
        </p:grpSpPr>
        <p:pic>
          <p:nvPicPr>
            <p:cNvPr id="3" name="object 3"/>
            <p:cNvPicPr/>
            <p:nvPr/>
          </p:nvPicPr>
          <p:blipFill>
            <a:blip r:embed="rId2" cstate="print"/>
            <a:stretch>
              <a:fillRect/>
            </a:stretch>
          </p:blipFill>
          <p:spPr>
            <a:xfrm>
              <a:off x="65313" y="69755"/>
              <a:ext cx="9013372" cy="6692200"/>
            </a:xfrm>
            <a:prstGeom prst="rect">
              <a:avLst/>
            </a:prstGeom>
          </p:spPr>
        </p:pic>
        <p:sp>
          <p:nvSpPr>
            <p:cNvPr id="4" name="object 4"/>
            <p:cNvSpPr/>
            <p:nvPr/>
          </p:nvSpPr>
          <p:spPr>
            <a:xfrm>
              <a:off x="65313" y="69755"/>
              <a:ext cx="9013825" cy="6692265"/>
            </a:xfrm>
            <a:custGeom>
              <a:avLst/>
              <a:gdLst/>
              <a:ahLst/>
              <a:cxnLst/>
              <a:rect l="l" t="t" r="r" b="b"/>
              <a:pathLst>
                <a:path w="9013825" h="6692265">
                  <a:moveTo>
                    <a:pt x="0" y="329858"/>
                  </a:moveTo>
                  <a:lnTo>
                    <a:pt x="3576" y="281114"/>
                  </a:lnTo>
                  <a:lnTo>
                    <a:pt x="13965" y="234591"/>
                  </a:lnTo>
                  <a:lnTo>
                    <a:pt x="30657" y="190798"/>
                  </a:lnTo>
                  <a:lnTo>
                    <a:pt x="53142" y="150247"/>
                  </a:lnTo>
                  <a:lnTo>
                    <a:pt x="80908" y="113447"/>
                  </a:lnTo>
                  <a:lnTo>
                    <a:pt x="113447" y="80908"/>
                  </a:lnTo>
                  <a:lnTo>
                    <a:pt x="150247" y="53142"/>
                  </a:lnTo>
                  <a:lnTo>
                    <a:pt x="190798" y="30657"/>
                  </a:lnTo>
                  <a:lnTo>
                    <a:pt x="234591" y="13965"/>
                  </a:lnTo>
                  <a:lnTo>
                    <a:pt x="281114" y="3576"/>
                  </a:lnTo>
                  <a:lnTo>
                    <a:pt x="329858" y="0"/>
                  </a:lnTo>
                  <a:lnTo>
                    <a:pt x="8683513" y="0"/>
                  </a:lnTo>
                  <a:lnTo>
                    <a:pt x="8735426" y="4109"/>
                  </a:lnTo>
                  <a:lnTo>
                    <a:pt x="8785592" y="16192"/>
                  </a:lnTo>
                  <a:lnTo>
                    <a:pt x="8833127" y="35881"/>
                  </a:lnTo>
                  <a:lnTo>
                    <a:pt x="8877145" y="62811"/>
                  </a:lnTo>
                  <a:lnTo>
                    <a:pt x="8916758" y="96613"/>
                  </a:lnTo>
                  <a:lnTo>
                    <a:pt x="8950560" y="136226"/>
                  </a:lnTo>
                  <a:lnTo>
                    <a:pt x="8977490" y="180244"/>
                  </a:lnTo>
                  <a:lnTo>
                    <a:pt x="8997179" y="227779"/>
                  </a:lnTo>
                  <a:lnTo>
                    <a:pt x="9009262" y="277945"/>
                  </a:lnTo>
                  <a:lnTo>
                    <a:pt x="9013371" y="329858"/>
                  </a:lnTo>
                  <a:lnTo>
                    <a:pt x="9013371" y="6362342"/>
                  </a:lnTo>
                  <a:lnTo>
                    <a:pt x="9009795" y="6411086"/>
                  </a:lnTo>
                  <a:lnTo>
                    <a:pt x="8999406" y="6457609"/>
                  </a:lnTo>
                  <a:lnTo>
                    <a:pt x="8982714" y="6501402"/>
                  </a:lnTo>
                  <a:lnTo>
                    <a:pt x="8960229" y="6541953"/>
                  </a:lnTo>
                  <a:lnTo>
                    <a:pt x="8932463" y="6578754"/>
                  </a:lnTo>
                  <a:lnTo>
                    <a:pt x="8899924" y="6611292"/>
                  </a:lnTo>
                  <a:lnTo>
                    <a:pt x="8863124" y="6639058"/>
                  </a:lnTo>
                  <a:lnTo>
                    <a:pt x="8822573" y="6661543"/>
                  </a:lnTo>
                  <a:lnTo>
                    <a:pt x="8778781" y="6678235"/>
                  </a:lnTo>
                  <a:lnTo>
                    <a:pt x="8732257" y="6688624"/>
                  </a:lnTo>
                  <a:lnTo>
                    <a:pt x="8683513" y="6692201"/>
                  </a:lnTo>
                  <a:lnTo>
                    <a:pt x="329858" y="6692201"/>
                  </a:lnTo>
                  <a:lnTo>
                    <a:pt x="281114" y="6688624"/>
                  </a:lnTo>
                  <a:lnTo>
                    <a:pt x="234591" y="6678235"/>
                  </a:lnTo>
                  <a:lnTo>
                    <a:pt x="190798" y="6661543"/>
                  </a:lnTo>
                  <a:lnTo>
                    <a:pt x="150247" y="6639058"/>
                  </a:lnTo>
                  <a:lnTo>
                    <a:pt x="113447" y="6611292"/>
                  </a:lnTo>
                  <a:lnTo>
                    <a:pt x="80908" y="6578754"/>
                  </a:lnTo>
                  <a:lnTo>
                    <a:pt x="53142" y="6541953"/>
                  </a:lnTo>
                  <a:lnTo>
                    <a:pt x="30657" y="6501402"/>
                  </a:lnTo>
                  <a:lnTo>
                    <a:pt x="13965" y="6457609"/>
                  </a:lnTo>
                  <a:lnTo>
                    <a:pt x="3576" y="6411086"/>
                  </a:lnTo>
                  <a:lnTo>
                    <a:pt x="0" y="6362342"/>
                  </a:lnTo>
                  <a:lnTo>
                    <a:pt x="0" y="329858"/>
                  </a:lnTo>
                  <a:close/>
                </a:path>
              </a:pathLst>
            </a:custGeom>
            <a:ln w="9524">
              <a:solidFill>
                <a:srgbClr val="000000"/>
              </a:solidFill>
            </a:ln>
          </p:spPr>
          <p:txBody>
            <a:bodyPr wrap="square" lIns="0" tIns="0" rIns="0" bIns="0" rtlCol="0"/>
            <a:lstStyle/>
            <a:p>
              <a:endParaRPr/>
            </a:p>
          </p:txBody>
        </p:sp>
        <p:sp>
          <p:nvSpPr>
            <p:cNvPr id="5" name="object 5"/>
            <p:cNvSpPr/>
            <p:nvPr/>
          </p:nvSpPr>
          <p:spPr>
            <a:xfrm>
              <a:off x="62931" y="1396720"/>
              <a:ext cx="9022080" cy="120650"/>
            </a:xfrm>
            <a:custGeom>
              <a:avLst/>
              <a:gdLst/>
              <a:ahLst/>
              <a:cxnLst/>
              <a:rect l="l" t="t" r="r" b="b"/>
              <a:pathLst>
                <a:path w="9022080" h="120650">
                  <a:moveTo>
                    <a:pt x="9021536" y="120579"/>
                  </a:moveTo>
                  <a:lnTo>
                    <a:pt x="0" y="120579"/>
                  </a:lnTo>
                  <a:lnTo>
                    <a:pt x="0" y="0"/>
                  </a:lnTo>
                  <a:lnTo>
                    <a:pt x="9021536" y="0"/>
                  </a:lnTo>
                  <a:lnTo>
                    <a:pt x="9021536" y="120579"/>
                  </a:lnTo>
                  <a:close/>
                </a:path>
              </a:pathLst>
            </a:custGeom>
            <a:solidFill>
              <a:srgbClr val="E6AEA9"/>
            </a:solidFill>
          </p:spPr>
          <p:txBody>
            <a:bodyPr wrap="square" lIns="0" tIns="0" rIns="0" bIns="0" rtlCol="0"/>
            <a:lstStyle/>
            <a:p>
              <a:endParaRPr/>
            </a:p>
          </p:txBody>
        </p:sp>
        <p:sp>
          <p:nvSpPr>
            <p:cNvPr id="6" name="object 6"/>
            <p:cNvSpPr/>
            <p:nvPr/>
          </p:nvSpPr>
          <p:spPr>
            <a:xfrm>
              <a:off x="56605" y="3599580"/>
              <a:ext cx="9022080" cy="111125"/>
            </a:xfrm>
            <a:custGeom>
              <a:avLst/>
              <a:gdLst/>
              <a:ahLst/>
              <a:cxnLst/>
              <a:rect l="l" t="t" r="r" b="b"/>
              <a:pathLst>
                <a:path w="9022080" h="111125">
                  <a:moveTo>
                    <a:pt x="9021536" y="110531"/>
                  </a:moveTo>
                  <a:lnTo>
                    <a:pt x="0" y="110531"/>
                  </a:lnTo>
                  <a:lnTo>
                    <a:pt x="0" y="0"/>
                  </a:lnTo>
                  <a:lnTo>
                    <a:pt x="9021536" y="0"/>
                  </a:lnTo>
                  <a:lnTo>
                    <a:pt x="9021536" y="110531"/>
                  </a:lnTo>
                  <a:close/>
                </a:path>
              </a:pathLst>
            </a:custGeom>
            <a:solidFill>
              <a:srgbClr val="918485"/>
            </a:solidFill>
          </p:spPr>
          <p:txBody>
            <a:bodyPr wrap="square" lIns="0" tIns="0" rIns="0" bIns="0" rtlCol="0"/>
            <a:lstStyle/>
            <a:p>
              <a:endParaRPr dirty="0"/>
            </a:p>
          </p:txBody>
        </p:sp>
      </p:grpSp>
      <p:sp>
        <p:nvSpPr>
          <p:cNvPr id="7" name="object 7"/>
          <p:cNvSpPr txBox="1"/>
          <p:nvPr/>
        </p:nvSpPr>
        <p:spPr>
          <a:xfrm>
            <a:off x="1011022" y="4228789"/>
            <a:ext cx="7162800" cy="1982594"/>
          </a:xfrm>
          <a:prstGeom prst="rect">
            <a:avLst/>
          </a:prstGeom>
        </p:spPr>
        <p:txBody>
          <a:bodyPr vert="horz" wrap="square" lIns="0" tIns="12700" rIns="0" bIns="0" rtlCol="0">
            <a:spAutoFit/>
          </a:bodyPr>
          <a:lstStyle/>
          <a:p>
            <a:pPr algn="ctr">
              <a:lnSpc>
                <a:spcPct val="100000"/>
              </a:lnSpc>
              <a:spcBef>
                <a:spcPts val="100"/>
              </a:spcBef>
            </a:pPr>
            <a:r>
              <a:rPr sz="2800" b="1" dirty="0">
                <a:solidFill>
                  <a:srgbClr val="7F7F7F"/>
                </a:solidFill>
                <a:latin typeface="Times New Roman"/>
                <a:cs typeface="Times New Roman"/>
              </a:rPr>
              <a:t>Course:</a:t>
            </a:r>
            <a:r>
              <a:rPr sz="2800" b="1" spc="-40" dirty="0">
                <a:solidFill>
                  <a:srgbClr val="7F7F7F"/>
                </a:solidFill>
                <a:latin typeface="Times New Roman"/>
                <a:cs typeface="Times New Roman"/>
              </a:rPr>
              <a:t> </a:t>
            </a:r>
            <a:r>
              <a:rPr sz="2800" b="1" dirty="0">
                <a:solidFill>
                  <a:srgbClr val="7F7F7F"/>
                </a:solidFill>
                <a:latin typeface="Times New Roman"/>
                <a:cs typeface="Times New Roman"/>
              </a:rPr>
              <a:t>BEEE</a:t>
            </a:r>
            <a:r>
              <a:rPr sz="2800" b="1" spc="-35" dirty="0">
                <a:solidFill>
                  <a:srgbClr val="7F7F7F"/>
                </a:solidFill>
                <a:latin typeface="Times New Roman"/>
                <a:cs typeface="Times New Roman"/>
              </a:rPr>
              <a:t> </a:t>
            </a:r>
            <a:r>
              <a:rPr sz="2800" b="1" spc="-10" dirty="0">
                <a:solidFill>
                  <a:srgbClr val="7F7F7F"/>
                </a:solidFill>
                <a:latin typeface="Times New Roman"/>
                <a:cs typeface="Times New Roman"/>
              </a:rPr>
              <a:t>(ECE1022A)</a:t>
            </a:r>
            <a:endParaRPr sz="3000" dirty="0">
              <a:latin typeface="Times New Roman"/>
              <a:cs typeface="Times New Roman"/>
            </a:endParaRPr>
          </a:p>
          <a:p>
            <a:pPr marL="2540" algn="ctr">
              <a:lnSpc>
                <a:spcPct val="100000"/>
              </a:lnSpc>
            </a:pPr>
            <a:r>
              <a:rPr lang="en-US" sz="2000" spc="-25" dirty="0">
                <a:solidFill>
                  <a:srgbClr val="686464"/>
                </a:solidFill>
                <a:latin typeface="Times New Roman"/>
                <a:cs typeface="Times New Roman"/>
              </a:rPr>
              <a:t>BY</a:t>
            </a:r>
          </a:p>
          <a:p>
            <a:pPr marL="2540" algn="ctr">
              <a:lnSpc>
                <a:spcPct val="100000"/>
              </a:lnSpc>
            </a:pPr>
            <a:r>
              <a:rPr lang="en-US" sz="2000" spc="-25" dirty="0">
                <a:solidFill>
                  <a:srgbClr val="686464"/>
                </a:solidFill>
                <a:latin typeface="Times New Roman"/>
                <a:cs typeface="Times New Roman"/>
              </a:rPr>
              <a:t>Shreerang Mhatre                            </a:t>
            </a:r>
          </a:p>
          <a:p>
            <a:pPr marL="2540" algn="ctr">
              <a:lnSpc>
                <a:spcPct val="100000"/>
              </a:lnSpc>
            </a:pPr>
            <a:r>
              <a:rPr lang="en-US" sz="2000" spc="-25" dirty="0">
                <a:solidFill>
                  <a:srgbClr val="686464"/>
                </a:solidFill>
                <a:latin typeface="Times New Roman"/>
                <a:cs typeface="Times New Roman"/>
              </a:rPr>
              <a:t> FY Division: 11, Batch: K3</a:t>
            </a:r>
          </a:p>
          <a:p>
            <a:pPr marL="2540" algn="ctr">
              <a:lnSpc>
                <a:spcPct val="100000"/>
              </a:lnSpc>
            </a:pPr>
            <a:r>
              <a:rPr lang="en-US" sz="2000" spc="-25" dirty="0">
                <a:solidFill>
                  <a:srgbClr val="686464"/>
                </a:solidFill>
                <a:latin typeface="Times New Roman"/>
                <a:cs typeface="Times New Roman"/>
              </a:rPr>
              <a:t> (1032211745)</a:t>
            </a:r>
          </a:p>
          <a:p>
            <a:pPr marL="2540" algn="ctr">
              <a:lnSpc>
                <a:spcPct val="100000"/>
              </a:lnSpc>
            </a:pPr>
            <a:r>
              <a:rPr lang="en-US" sz="2000" spc="-25" dirty="0">
                <a:solidFill>
                  <a:srgbClr val="686464"/>
                </a:solidFill>
                <a:latin typeface="Times New Roman"/>
                <a:cs typeface="Times New Roman"/>
              </a:rPr>
              <a:t>(111056)</a:t>
            </a:r>
          </a:p>
        </p:txBody>
      </p:sp>
      <p:sp>
        <p:nvSpPr>
          <p:cNvPr id="8" name="object 8"/>
          <p:cNvSpPr txBox="1"/>
          <p:nvPr/>
        </p:nvSpPr>
        <p:spPr>
          <a:xfrm>
            <a:off x="-1676400" y="1579138"/>
            <a:ext cx="11811000" cy="2115323"/>
          </a:xfrm>
          <a:prstGeom prst="rect">
            <a:avLst/>
          </a:prstGeom>
          <a:solidFill>
            <a:srgbClr val="D34817"/>
          </a:solidFill>
        </p:spPr>
        <p:txBody>
          <a:bodyPr vert="horz" wrap="square" lIns="0" tIns="88265" rIns="0" bIns="0" rtlCol="0">
            <a:spAutoFit/>
          </a:bodyPr>
          <a:lstStyle/>
          <a:p>
            <a:pPr marL="3300095" marR="2937510" indent="-57150" algn="ctr">
              <a:lnSpc>
                <a:spcPct val="100000"/>
              </a:lnSpc>
              <a:spcBef>
                <a:spcPts val="695"/>
              </a:spcBef>
            </a:pPr>
            <a:r>
              <a:rPr lang="en-US" sz="4000" b="1" dirty="0">
                <a:solidFill>
                  <a:srgbClr val="FFFFFF"/>
                </a:solidFill>
                <a:latin typeface="Times New Roman"/>
                <a:cs typeface="Times New Roman"/>
              </a:rPr>
              <a:t>   </a:t>
            </a:r>
            <a:r>
              <a:rPr sz="4000" b="1" dirty="0">
                <a:solidFill>
                  <a:srgbClr val="FFFFFF"/>
                </a:solidFill>
                <a:latin typeface="Times New Roman"/>
                <a:cs typeface="Times New Roman"/>
              </a:rPr>
              <a:t>PBL</a:t>
            </a:r>
            <a:r>
              <a:rPr sz="4000" b="1" spc="-30" dirty="0">
                <a:solidFill>
                  <a:srgbClr val="FFFFFF"/>
                </a:solidFill>
                <a:latin typeface="Times New Roman"/>
                <a:cs typeface="Times New Roman"/>
              </a:rPr>
              <a:t> </a:t>
            </a:r>
            <a:r>
              <a:rPr sz="4000" b="1" spc="-10" dirty="0" err="1">
                <a:solidFill>
                  <a:srgbClr val="FFFFFF"/>
                </a:solidFill>
                <a:latin typeface="Times New Roman"/>
                <a:cs typeface="Times New Roman"/>
              </a:rPr>
              <a:t>Activi</a:t>
            </a:r>
            <a:r>
              <a:rPr lang="en-IN" sz="4000" b="1" spc="-10" dirty="0">
                <a:solidFill>
                  <a:srgbClr val="FFFFFF"/>
                </a:solidFill>
                <a:latin typeface="Times New Roman"/>
                <a:cs typeface="Times New Roman"/>
              </a:rPr>
              <a:t>ty</a:t>
            </a:r>
          </a:p>
          <a:p>
            <a:pPr marL="3300095" marR="2937510" indent="-57150" algn="l">
              <a:lnSpc>
                <a:spcPct val="100000"/>
              </a:lnSpc>
              <a:spcBef>
                <a:spcPts val="695"/>
              </a:spcBef>
            </a:pPr>
            <a:r>
              <a:rPr lang="en-IN" sz="4000" b="1" dirty="0">
                <a:solidFill>
                  <a:srgbClr val="FFFFFF"/>
                </a:solidFill>
                <a:latin typeface="Times New Roman"/>
                <a:cs typeface="Times New Roman"/>
              </a:rPr>
              <a:t>Basic Arduino Calculator</a:t>
            </a:r>
          </a:p>
          <a:p>
            <a:pPr marL="3300095" marR="2937510" indent="-57150" algn="ctr">
              <a:lnSpc>
                <a:spcPct val="100000"/>
              </a:lnSpc>
              <a:spcBef>
                <a:spcPts val="695"/>
              </a:spcBef>
            </a:pPr>
            <a:endParaRPr sz="4000" dirty="0">
              <a:latin typeface="Times New Roman"/>
              <a:cs typeface="Times New Roman"/>
            </a:endParaRPr>
          </a:p>
        </p:txBody>
      </p:sp>
      <p:pic>
        <p:nvPicPr>
          <p:cNvPr id="9" name="object 9"/>
          <p:cNvPicPr/>
          <p:nvPr/>
        </p:nvPicPr>
        <p:blipFill>
          <a:blip r:embed="rId3" cstate="print"/>
          <a:stretch>
            <a:fillRect/>
          </a:stretch>
        </p:blipFill>
        <p:spPr>
          <a:xfrm>
            <a:off x="238432" y="228600"/>
            <a:ext cx="1142999" cy="1142999"/>
          </a:xfrm>
          <a:prstGeom prst="rect">
            <a:avLst/>
          </a:prstGeom>
        </p:spPr>
      </p:pic>
      <p:sp>
        <p:nvSpPr>
          <p:cNvPr id="10" name="object 10"/>
          <p:cNvSpPr txBox="1">
            <a:spLocks noGrp="1"/>
          </p:cNvSpPr>
          <p:nvPr>
            <p:ph type="title"/>
          </p:nvPr>
        </p:nvSpPr>
        <p:spPr>
          <a:prstGeom prst="rect">
            <a:avLst/>
          </a:prstGeom>
        </p:spPr>
        <p:txBody>
          <a:bodyPr vert="horz" wrap="square" lIns="0" tIns="26034" rIns="0" bIns="0" rtlCol="0">
            <a:spAutoFit/>
          </a:bodyPr>
          <a:lstStyle/>
          <a:p>
            <a:pPr marL="142240" marR="5080" indent="1016000">
              <a:lnSpc>
                <a:spcPts val="3829"/>
              </a:lnSpc>
              <a:spcBef>
                <a:spcPts val="204"/>
              </a:spcBef>
              <a:tabLst>
                <a:tab pos="3012440" algn="l"/>
              </a:tabLst>
            </a:pPr>
            <a:r>
              <a:rPr dirty="0"/>
              <a:t>FY</a:t>
            </a:r>
            <a:r>
              <a:rPr spc="-20" dirty="0"/>
              <a:t> </a:t>
            </a:r>
            <a:r>
              <a:rPr spc="-10" dirty="0"/>
              <a:t>B.Tech </a:t>
            </a:r>
            <a:r>
              <a:rPr dirty="0"/>
              <a:t>Trimester</a:t>
            </a:r>
            <a:r>
              <a:rPr spc="-90" dirty="0"/>
              <a:t> </a:t>
            </a:r>
            <a:r>
              <a:rPr lang="en-US" spc="-10" dirty="0"/>
              <a:t> 2  </a:t>
            </a:r>
            <a:r>
              <a:rPr dirty="0"/>
              <a:t>2021-</a:t>
            </a:r>
            <a:r>
              <a:rPr spc="-25" dirty="0"/>
              <a:t>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43583"/>
            <a:ext cx="3965575" cy="751488"/>
          </a:xfrm>
          <a:prstGeom prst="rect">
            <a:avLst/>
          </a:prstGeom>
        </p:spPr>
        <p:txBody>
          <a:bodyPr vert="horz" wrap="square" lIns="0" tIns="12700" rIns="0" bIns="0" rtlCol="0">
            <a:spAutoFit/>
          </a:bodyPr>
          <a:lstStyle/>
          <a:p>
            <a:pPr marL="12700">
              <a:lnSpc>
                <a:spcPct val="100000"/>
              </a:lnSpc>
              <a:spcBef>
                <a:spcPts val="100"/>
              </a:spcBef>
            </a:pPr>
            <a:r>
              <a:rPr lang="en-IN" sz="4800" dirty="0"/>
              <a:t>Conclusion</a:t>
            </a:r>
            <a:endParaRPr sz="3600" dirty="0">
              <a:latin typeface="Times New Roman"/>
              <a:cs typeface="Times New Roman"/>
            </a:endParaRPr>
          </a:p>
        </p:txBody>
      </p:sp>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10</a:t>
            </a:fld>
            <a:endParaRPr dirty="0"/>
          </a:p>
        </p:txBody>
      </p:sp>
      <p:sp>
        <p:nvSpPr>
          <p:cNvPr id="8" name="TextBox 7">
            <a:extLst>
              <a:ext uri="{FF2B5EF4-FFF2-40B4-BE49-F238E27FC236}">
                <a16:creationId xmlns:a16="http://schemas.microsoft.com/office/drawing/2014/main" id="{B936ACE2-3695-457F-888C-E8E6BAB1BCD7}"/>
              </a:ext>
            </a:extLst>
          </p:cNvPr>
          <p:cNvSpPr txBox="1"/>
          <p:nvPr/>
        </p:nvSpPr>
        <p:spPr>
          <a:xfrm>
            <a:off x="838200" y="1600200"/>
            <a:ext cx="7738045" cy="3416320"/>
          </a:xfrm>
          <a:prstGeom prst="rect">
            <a:avLst/>
          </a:prstGeom>
          <a:noFill/>
        </p:spPr>
        <p:txBody>
          <a:bodyPr wrap="square" rtlCol="0">
            <a:spAutoFit/>
          </a:bodyPr>
          <a:lstStyle/>
          <a:p>
            <a:pPr marL="0" indent="0">
              <a:buNone/>
            </a:pPr>
            <a:r>
              <a:rPr lang="en-US" sz="1800" dirty="0">
                <a:latin typeface="Times New Roman" panose="02020603050405020304" pitchFamily="18" charset="0"/>
                <a:cs typeface="Times New Roman" panose="02020603050405020304" pitchFamily="18" charset="0"/>
              </a:rPr>
              <a:t>              Although this project is a simple calculator made with an Arduino, it mainly explains how to use a keypad to acquire characters and form a whole number out of individually entered characters.</a:t>
            </a:r>
          </a:p>
          <a:p>
            <a:pPr marL="0" indent="0">
              <a:buNone/>
            </a:pPr>
            <a:r>
              <a:rPr lang="en-US" sz="1800" dirty="0">
                <a:latin typeface="Times New Roman" panose="02020603050405020304" pitchFamily="18" charset="0"/>
                <a:cs typeface="Times New Roman" panose="02020603050405020304" pitchFamily="18" charset="0"/>
              </a:rPr>
              <a:t>It also explains how to control an LCD connected to an Arduino and combine the two into a functional calculator.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This program is limited by the Arduino's platform variables and math, Arduino has limitations when it comes to big numbers and floating point. For example, when it comes to floating point numbers, you have float and double. Double should have bigger precision than float, but on Arduino that is not the case. So using double instead of float will not give higher precision unless you are using an Arduino Due.</a:t>
            </a:r>
          </a:p>
        </p:txBody>
      </p:sp>
    </p:spTree>
    <p:extLst>
      <p:ext uri="{BB962C8B-B14F-4D97-AF65-F5344CB8AC3E}">
        <p14:creationId xmlns:p14="http://schemas.microsoft.com/office/powerpoint/2010/main" val="153335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11</a:t>
            </a:fld>
            <a:endParaRPr dirty="0"/>
          </a:p>
        </p:txBody>
      </p:sp>
      <p:sp>
        <p:nvSpPr>
          <p:cNvPr id="8" name="TextBox 7">
            <a:extLst>
              <a:ext uri="{FF2B5EF4-FFF2-40B4-BE49-F238E27FC236}">
                <a16:creationId xmlns:a16="http://schemas.microsoft.com/office/drawing/2014/main" id="{CA706BA4-81AA-4917-BA2A-42B7BB6CD855}"/>
              </a:ext>
            </a:extLst>
          </p:cNvPr>
          <p:cNvSpPr txBox="1"/>
          <p:nvPr/>
        </p:nvSpPr>
        <p:spPr>
          <a:xfrm>
            <a:off x="954509" y="1447800"/>
            <a:ext cx="7239000" cy="3693319"/>
          </a:xfrm>
          <a:prstGeom prst="rect">
            <a:avLst/>
          </a:prstGeom>
          <a:noFill/>
        </p:spPr>
        <p:txBody>
          <a:bodyPr wrap="square" rtlCol="0">
            <a:spAutoFit/>
          </a:bodyPr>
          <a:lstStyle/>
          <a:p>
            <a:pPr marL="0" indent="0">
              <a:buNone/>
            </a:pPr>
            <a:r>
              <a:rPr lang="nb-NO" sz="1800" dirty="0">
                <a:latin typeface="Times New Roman" panose="02020603050405020304" pitchFamily="18" charset="0"/>
                <a:cs typeface="Times New Roman" panose="02020603050405020304" pitchFamily="18" charset="0"/>
              </a:rPr>
              <a:t>Tinkercad link:</a:t>
            </a:r>
          </a:p>
          <a:p>
            <a:pPr marL="0" indent="0">
              <a:buNone/>
            </a:pPr>
            <a:r>
              <a:rPr lang="nb-NO" sz="1800" dirty="0">
                <a:latin typeface="Times New Roman" panose="02020603050405020304" pitchFamily="18" charset="0"/>
                <a:cs typeface="Times New Roman" panose="02020603050405020304" pitchFamily="18" charset="0"/>
                <a:hlinkClick r:id="rId3"/>
              </a:rPr>
              <a:t>https://www.tinkercad.com/things/bDWDQw6qgFC-111056-shreerang-mhatre-basic-arduino-calculator/editel</a:t>
            </a:r>
            <a:r>
              <a:rPr lang="nb-NO" sz="1800" dirty="0">
                <a:latin typeface="Times New Roman" panose="02020603050405020304" pitchFamily="18" charset="0"/>
                <a:cs typeface="Times New Roman" panose="02020603050405020304" pitchFamily="18" charset="0"/>
              </a:rPr>
              <a:t> </a:t>
            </a:r>
          </a:p>
          <a:p>
            <a:pPr marL="0" indent="0">
              <a:buNone/>
            </a:pPr>
            <a:endParaRPr lang="nb-NO" sz="1800" dirty="0">
              <a:latin typeface="Times New Roman" panose="02020603050405020304" pitchFamily="18" charset="0"/>
              <a:cs typeface="Times New Roman" panose="02020603050405020304" pitchFamily="18" charset="0"/>
            </a:endParaRPr>
          </a:p>
          <a:p>
            <a:pPr marL="0" indent="0">
              <a:buNone/>
            </a:pPr>
            <a:endParaRPr lang="nb-NO" sz="1800" dirty="0">
              <a:latin typeface="Times New Roman" panose="02020603050405020304" pitchFamily="18" charset="0"/>
              <a:cs typeface="Times New Roman" panose="02020603050405020304" pitchFamily="18" charset="0"/>
            </a:endParaRPr>
          </a:p>
          <a:p>
            <a:pPr marL="0" indent="0">
              <a:buNone/>
            </a:pPr>
            <a:r>
              <a:rPr lang="nb-NO" sz="1800" dirty="0">
                <a:latin typeface="Times New Roman" panose="02020603050405020304" pitchFamily="18" charset="0"/>
                <a:cs typeface="Times New Roman" panose="02020603050405020304" pitchFamily="18" charset="0"/>
              </a:rPr>
              <a:t>References:</a:t>
            </a:r>
          </a:p>
          <a:p>
            <a:pPr marL="0" indent="0">
              <a:buNone/>
            </a:pPr>
            <a:r>
              <a:rPr lang="nb-NO" sz="1800" dirty="0">
                <a:latin typeface="Times New Roman" panose="02020603050405020304" pitchFamily="18" charset="0"/>
                <a:cs typeface="Times New Roman" panose="02020603050405020304" pitchFamily="18" charset="0"/>
                <a:hlinkClick r:id="rId4"/>
              </a:rPr>
              <a:t>https://learn.sparkfun.com/tutorials/what-is-an-arduino/all</a:t>
            </a:r>
            <a:r>
              <a:rPr lang="nb-NO" sz="1800" dirty="0">
                <a:latin typeface="Times New Roman" panose="02020603050405020304" pitchFamily="18" charset="0"/>
                <a:cs typeface="Times New Roman" panose="02020603050405020304" pitchFamily="18" charset="0"/>
              </a:rPr>
              <a:t> </a:t>
            </a:r>
          </a:p>
          <a:p>
            <a:pPr marL="0" indent="0">
              <a:buNone/>
            </a:pPr>
            <a:endParaRPr lang="nb-NO" sz="1800" dirty="0">
              <a:latin typeface="Times New Roman" panose="02020603050405020304" pitchFamily="18" charset="0"/>
              <a:cs typeface="Times New Roman" panose="02020603050405020304" pitchFamily="18" charset="0"/>
            </a:endParaRPr>
          </a:p>
          <a:p>
            <a:pPr marL="0" indent="0">
              <a:buNone/>
            </a:pPr>
            <a:r>
              <a:rPr lang="nb-NO" sz="1800" dirty="0">
                <a:latin typeface="Times New Roman" panose="02020603050405020304" pitchFamily="18" charset="0"/>
                <a:cs typeface="Times New Roman" panose="02020603050405020304" pitchFamily="18" charset="0"/>
                <a:hlinkClick r:id="rId5"/>
              </a:rPr>
              <a:t>https://www.learnelectronicsindia.com/post/arduino-diy-calculator-using-a-4-4-keypad-and-16-2-lcd-display</a:t>
            </a:r>
            <a:r>
              <a:rPr lang="nb-NO" sz="1800" dirty="0">
                <a:latin typeface="Times New Roman" panose="02020603050405020304" pitchFamily="18" charset="0"/>
                <a:cs typeface="Times New Roman" panose="02020603050405020304" pitchFamily="18" charset="0"/>
              </a:rPr>
              <a:t> </a:t>
            </a:r>
          </a:p>
          <a:p>
            <a:pPr marL="0" indent="0">
              <a:buNone/>
            </a:pPr>
            <a:endParaRPr lang="nb-NO" sz="1800" dirty="0">
              <a:latin typeface="Times New Roman" panose="02020603050405020304" pitchFamily="18" charset="0"/>
              <a:cs typeface="Times New Roman" panose="02020603050405020304" pitchFamily="18" charset="0"/>
            </a:endParaRPr>
          </a:p>
          <a:p>
            <a:pPr marL="0" indent="0">
              <a:buNone/>
            </a:pPr>
            <a:r>
              <a:rPr lang="nb-NO" sz="1800" dirty="0">
                <a:latin typeface="Times New Roman" panose="02020603050405020304" pitchFamily="18" charset="0"/>
                <a:cs typeface="Times New Roman" panose="02020603050405020304" pitchFamily="18" charset="0"/>
                <a:hlinkClick r:id="rId6"/>
              </a:rPr>
              <a:t>https://www.engineersgarage.com/calculator-using-arduino/</a:t>
            </a:r>
            <a:r>
              <a:rPr lang="nb-NO" sz="1800" dirty="0">
                <a:latin typeface="Times New Roman" panose="02020603050405020304" pitchFamily="18" charset="0"/>
                <a:cs typeface="Times New Roman" panose="02020603050405020304" pitchFamily="18" charset="0"/>
              </a:rPr>
              <a:t> </a:t>
            </a:r>
          </a:p>
          <a:p>
            <a:pPr marL="0" indent="0">
              <a:buNone/>
            </a:pPr>
            <a:endParaRPr lang="nb-N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4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12</a:t>
            </a:fld>
            <a:endParaRPr dirty="0"/>
          </a:p>
        </p:txBody>
      </p:sp>
      <p:sp>
        <p:nvSpPr>
          <p:cNvPr id="8" name="TextBox 7">
            <a:extLst>
              <a:ext uri="{FF2B5EF4-FFF2-40B4-BE49-F238E27FC236}">
                <a16:creationId xmlns:a16="http://schemas.microsoft.com/office/drawing/2014/main" id="{56AD190A-FB6E-48D4-946D-5402DDC7701E}"/>
              </a:ext>
            </a:extLst>
          </p:cNvPr>
          <p:cNvSpPr txBox="1"/>
          <p:nvPr/>
        </p:nvSpPr>
        <p:spPr>
          <a:xfrm>
            <a:off x="1828800" y="2667000"/>
            <a:ext cx="5486400" cy="1015663"/>
          </a:xfrm>
          <a:prstGeom prst="rect">
            <a:avLst/>
          </a:prstGeom>
          <a:noFill/>
        </p:spPr>
        <p:txBody>
          <a:bodyPr wrap="square" rtlCol="0">
            <a:spAutoFit/>
          </a:bodyPr>
          <a:lstStyle/>
          <a:p>
            <a:pPr algn="ctr"/>
            <a:r>
              <a:rPr lang="en-US" sz="6000" dirty="0">
                <a:latin typeface="Algerian" panose="04020705040A02060702" pitchFamily="82" charset="0"/>
              </a:rPr>
              <a:t>Thankyou</a:t>
            </a:r>
            <a:endParaRPr lang="en-IN" sz="6000" dirty="0">
              <a:latin typeface="Algerian" panose="04020705040A02060702" pitchFamily="82" charset="0"/>
            </a:endParaRPr>
          </a:p>
        </p:txBody>
      </p:sp>
    </p:spTree>
    <p:extLst>
      <p:ext uri="{BB962C8B-B14F-4D97-AF65-F5344CB8AC3E}">
        <p14:creationId xmlns:p14="http://schemas.microsoft.com/office/powerpoint/2010/main" val="215874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007" y="69755"/>
            <a:ext cx="9013825" cy="6693534"/>
          </a:xfrm>
          <a:custGeom>
            <a:avLst/>
            <a:gdLst/>
            <a:ahLst/>
            <a:cxnLst/>
            <a:rect l="l" t="t" r="r" b="b"/>
            <a:pathLst>
              <a:path w="9013825" h="6693534">
                <a:moveTo>
                  <a:pt x="0" y="329918"/>
                </a:moveTo>
                <a:lnTo>
                  <a:pt x="3577" y="281165"/>
                </a:lnTo>
                <a:lnTo>
                  <a:pt x="13968" y="234633"/>
                </a:lnTo>
                <a:lnTo>
                  <a:pt x="30663" y="190832"/>
                </a:lnTo>
                <a:lnTo>
                  <a:pt x="53151" y="150274"/>
                </a:lnTo>
                <a:lnTo>
                  <a:pt x="80923" y="113467"/>
                </a:lnTo>
                <a:lnTo>
                  <a:pt x="113467" y="80923"/>
                </a:lnTo>
                <a:lnTo>
                  <a:pt x="150274" y="53151"/>
                </a:lnTo>
                <a:lnTo>
                  <a:pt x="190832" y="30663"/>
                </a:lnTo>
                <a:lnTo>
                  <a:pt x="234633" y="13968"/>
                </a:lnTo>
                <a:lnTo>
                  <a:pt x="281165" y="3577"/>
                </a:lnTo>
                <a:lnTo>
                  <a:pt x="329918" y="0"/>
                </a:lnTo>
                <a:lnTo>
                  <a:pt x="8683453" y="0"/>
                </a:lnTo>
                <a:lnTo>
                  <a:pt x="8735375" y="4109"/>
                </a:lnTo>
                <a:lnTo>
                  <a:pt x="8785551" y="16194"/>
                </a:lnTo>
                <a:lnTo>
                  <a:pt x="8833095" y="35888"/>
                </a:lnTo>
                <a:lnTo>
                  <a:pt x="8877120" y="62822"/>
                </a:lnTo>
                <a:lnTo>
                  <a:pt x="8916741" y="96630"/>
                </a:lnTo>
                <a:lnTo>
                  <a:pt x="8950549" y="136251"/>
                </a:lnTo>
                <a:lnTo>
                  <a:pt x="8977483" y="180276"/>
                </a:lnTo>
                <a:lnTo>
                  <a:pt x="8997177" y="227820"/>
                </a:lnTo>
                <a:lnTo>
                  <a:pt x="9009262" y="277995"/>
                </a:lnTo>
                <a:lnTo>
                  <a:pt x="9013371" y="329918"/>
                </a:lnTo>
                <a:lnTo>
                  <a:pt x="9013371" y="6363489"/>
                </a:lnTo>
                <a:lnTo>
                  <a:pt x="9009794" y="6412242"/>
                </a:lnTo>
                <a:lnTo>
                  <a:pt x="8999403" y="6458774"/>
                </a:lnTo>
                <a:lnTo>
                  <a:pt x="8982708" y="6502575"/>
                </a:lnTo>
                <a:lnTo>
                  <a:pt x="8960219" y="6543133"/>
                </a:lnTo>
                <a:lnTo>
                  <a:pt x="8932448" y="6579940"/>
                </a:lnTo>
                <a:lnTo>
                  <a:pt x="8899904" y="6612484"/>
                </a:lnTo>
                <a:lnTo>
                  <a:pt x="8863097" y="6640256"/>
                </a:lnTo>
                <a:lnTo>
                  <a:pt x="8822538" y="6662744"/>
                </a:lnTo>
                <a:lnTo>
                  <a:pt x="8778738" y="6679439"/>
                </a:lnTo>
                <a:lnTo>
                  <a:pt x="8732206" y="6689831"/>
                </a:lnTo>
                <a:lnTo>
                  <a:pt x="8683453" y="6693408"/>
                </a:lnTo>
                <a:lnTo>
                  <a:pt x="329918" y="6693408"/>
                </a:lnTo>
                <a:lnTo>
                  <a:pt x="281165" y="6689831"/>
                </a:lnTo>
                <a:lnTo>
                  <a:pt x="234633" y="6679439"/>
                </a:lnTo>
                <a:lnTo>
                  <a:pt x="190832" y="6662744"/>
                </a:lnTo>
                <a:lnTo>
                  <a:pt x="150274" y="6640256"/>
                </a:lnTo>
                <a:lnTo>
                  <a:pt x="113467" y="6612484"/>
                </a:lnTo>
                <a:lnTo>
                  <a:pt x="80923" y="6579940"/>
                </a:lnTo>
                <a:lnTo>
                  <a:pt x="53151" y="6543133"/>
                </a:lnTo>
                <a:lnTo>
                  <a:pt x="30663" y="6502575"/>
                </a:lnTo>
                <a:lnTo>
                  <a:pt x="13968" y="6458774"/>
                </a:lnTo>
                <a:lnTo>
                  <a:pt x="3577" y="6412242"/>
                </a:lnTo>
                <a:lnTo>
                  <a:pt x="0" y="6363489"/>
                </a:lnTo>
                <a:lnTo>
                  <a:pt x="0" y="329918"/>
                </a:lnTo>
                <a:close/>
              </a:path>
            </a:pathLst>
          </a:custGeom>
          <a:ln w="9524">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1597025" y="689293"/>
            <a:ext cx="1548765" cy="635000"/>
          </a:xfrm>
          <a:prstGeom prst="rect">
            <a:avLst/>
          </a:prstGeom>
        </p:spPr>
        <p:txBody>
          <a:bodyPr vert="horz" wrap="square" lIns="0" tIns="12700" rIns="0" bIns="0" rtlCol="0">
            <a:spAutoFit/>
          </a:bodyPr>
          <a:lstStyle/>
          <a:p>
            <a:pPr marL="12700">
              <a:lnSpc>
                <a:spcPct val="100000"/>
              </a:lnSpc>
              <a:spcBef>
                <a:spcPts val="100"/>
              </a:spcBef>
            </a:pPr>
            <a:r>
              <a:rPr sz="4000" b="0" spc="-10" dirty="0">
                <a:solidFill>
                  <a:srgbClr val="686464"/>
                </a:solidFill>
                <a:latin typeface="Times New Roman"/>
                <a:cs typeface="Times New Roman"/>
              </a:rPr>
              <a:t>Outline</a:t>
            </a:r>
            <a:endParaRPr sz="4000">
              <a:latin typeface="Times New Roman"/>
              <a:cs typeface="Times New Roman"/>
            </a:endParaRPr>
          </a:p>
        </p:txBody>
      </p:sp>
      <p:sp>
        <p:nvSpPr>
          <p:cNvPr id="4" name="object 4"/>
          <p:cNvSpPr txBox="1"/>
          <p:nvPr/>
        </p:nvSpPr>
        <p:spPr>
          <a:xfrm>
            <a:off x="713977" y="1534921"/>
            <a:ext cx="5267960" cy="3306445"/>
          </a:xfrm>
          <a:prstGeom prst="rect">
            <a:avLst/>
          </a:prstGeom>
        </p:spPr>
        <p:txBody>
          <a:bodyPr vert="horz" wrap="square" lIns="0" tIns="90170" rIns="0" bIns="0" rtlCol="0">
            <a:spAutoFit/>
          </a:bodyPr>
          <a:lstStyle/>
          <a:p>
            <a:pPr marL="369570" indent="-357505">
              <a:lnSpc>
                <a:spcPct val="100000"/>
              </a:lnSpc>
              <a:spcBef>
                <a:spcPts val="710"/>
              </a:spcBef>
              <a:buClr>
                <a:srgbClr val="D34817"/>
              </a:buClr>
              <a:buSzPct val="84615"/>
              <a:buFont typeface="Segoe UI Symbol"/>
              <a:buChar char="⚫"/>
              <a:tabLst>
                <a:tab pos="369570" algn="l"/>
                <a:tab pos="370205" algn="l"/>
              </a:tabLst>
            </a:pPr>
            <a:r>
              <a:rPr sz="2600" spc="-10" dirty="0">
                <a:latin typeface="Times New Roman"/>
                <a:cs typeface="Times New Roman"/>
              </a:rPr>
              <a:t>Introduction</a:t>
            </a:r>
            <a:endParaRPr sz="2600" dirty="0">
              <a:latin typeface="Times New Roman"/>
              <a:cs typeface="Times New Roman"/>
            </a:endParaRPr>
          </a:p>
          <a:p>
            <a:pPr marL="369570" indent="-357505">
              <a:lnSpc>
                <a:spcPct val="100000"/>
              </a:lnSpc>
              <a:spcBef>
                <a:spcPts val="610"/>
              </a:spcBef>
              <a:buClr>
                <a:srgbClr val="D34817"/>
              </a:buClr>
              <a:buSzPct val="84615"/>
              <a:buFont typeface="Segoe UI Symbol"/>
              <a:buChar char="⚫"/>
              <a:tabLst>
                <a:tab pos="369570" algn="l"/>
                <a:tab pos="370205" algn="l"/>
              </a:tabLst>
            </a:pPr>
            <a:r>
              <a:rPr sz="2600" dirty="0">
                <a:latin typeface="Times New Roman"/>
                <a:cs typeface="Times New Roman"/>
              </a:rPr>
              <a:t>Project</a:t>
            </a:r>
            <a:r>
              <a:rPr sz="2600" spc="-35" dirty="0">
                <a:latin typeface="Times New Roman"/>
                <a:cs typeface="Times New Roman"/>
              </a:rPr>
              <a:t> </a:t>
            </a:r>
            <a:r>
              <a:rPr sz="2600" dirty="0">
                <a:latin typeface="Times New Roman"/>
                <a:cs typeface="Times New Roman"/>
              </a:rPr>
              <a:t>Description</a:t>
            </a:r>
            <a:r>
              <a:rPr sz="2600" spc="-30" dirty="0">
                <a:latin typeface="Times New Roman"/>
                <a:cs typeface="Times New Roman"/>
              </a:rPr>
              <a:t> </a:t>
            </a:r>
            <a:r>
              <a:rPr sz="2600" dirty="0">
                <a:latin typeface="Times New Roman"/>
                <a:cs typeface="Times New Roman"/>
              </a:rPr>
              <a:t>(Block</a:t>
            </a:r>
            <a:r>
              <a:rPr sz="2600" spc="-25" dirty="0">
                <a:latin typeface="Times New Roman"/>
                <a:cs typeface="Times New Roman"/>
              </a:rPr>
              <a:t> </a:t>
            </a:r>
            <a:r>
              <a:rPr sz="2600" spc="-10" dirty="0">
                <a:latin typeface="Times New Roman"/>
                <a:cs typeface="Times New Roman"/>
              </a:rPr>
              <a:t>Diagram)</a:t>
            </a:r>
            <a:endParaRPr sz="2600" dirty="0">
              <a:latin typeface="Times New Roman"/>
              <a:cs typeface="Times New Roman"/>
            </a:endParaRPr>
          </a:p>
          <a:p>
            <a:pPr marL="369570" indent="-357505">
              <a:lnSpc>
                <a:spcPct val="100000"/>
              </a:lnSpc>
              <a:spcBef>
                <a:spcPts val="555"/>
              </a:spcBef>
              <a:buClr>
                <a:srgbClr val="D34817"/>
              </a:buClr>
              <a:buSzPct val="84615"/>
              <a:buFont typeface="Segoe UI Symbol"/>
              <a:buChar char="⚫"/>
              <a:tabLst>
                <a:tab pos="369570" algn="l"/>
                <a:tab pos="370205" algn="l"/>
              </a:tabLst>
            </a:pPr>
            <a:r>
              <a:rPr sz="2600" dirty="0">
                <a:latin typeface="Times New Roman"/>
                <a:cs typeface="Times New Roman"/>
              </a:rPr>
              <a:t>Explanation</a:t>
            </a:r>
            <a:r>
              <a:rPr sz="2600" spc="-40" dirty="0">
                <a:latin typeface="Times New Roman"/>
                <a:cs typeface="Times New Roman"/>
              </a:rPr>
              <a:t> </a:t>
            </a:r>
            <a:r>
              <a:rPr sz="2600" dirty="0">
                <a:latin typeface="Times New Roman"/>
                <a:cs typeface="Times New Roman"/>
              </a:rPr>
              <a:t>with</a:t>
            </a:r>
            <a:r>
              <a:rPr sz="2600" spc="-35" dirty="0">
                <a:latin typeface="Times New Roman"/>
                <a:cs typeface="Times New Roman"/>
              </a:rPr>
              <a:t> </a:t>
            </a:r>
            <a:r>
              <a:rPr sz="2600" dirty="0">
                <a:latin typeface="Times New Roman"/>
                <a:cs typeface="Times New Roman"/>
              </a:rPr>
              <a:t>circuit</a:t>
            </a:r>
            <a:r>
              <a:rPr sz="2600" spc="-35" dirty="0">
                <a:latin typeface="Times New Roman"/>
                <a:cs typeface="Times New Roman"/>
              </a:rPr>
              <a:t> </a:t>
            </a:r>
            <a:r>
              <a:rPr sz="2600" spc="-10" dirty="0">
                <a:latin typeface="Times New Roman"/>
                <a:cs typeface="Times New Roman"/>
              </a:rPr>
              <a:t>diagram</a:t>
            </a:r>
            <a:endParaRPr sz="2600" dirty="0">
              <a:latin typeface="Times New Roman"/>
              <a:cs typeface="Times New Roman"/>
            </a:endParaRPr>
          </a:p>
          <a:p>
            <a:pPr marL="369570" indent="-357505">
              <a:lnSpc>
                <a:spcPct val="100000"/>
              </a:lnSpc>
              <a:spcBef>
                <a:spcPts val="555"/>
              </a:spcBef>
              <a:buClr>
                <a:srgbClr val="D34817"/>
              </a:buClr>
              <a:buSzPct val="84615"/>
              <a:buFont typeface="Segoe UI Symbol"/>
              <a:buChar char="⚫"/>
              <a:tabLst>
                <a:tab pos="369570" algn="l"/>
                <a:tab pos="370205" algn="l"/>
              </a:tabLst>
            </a:pPr>
            <a:r>
              <a:rPr sz="2600" dirty="0">
                <a:latin typeface="Times New Roman"/>
                <a:cs typeface="Times New Roman"/>
              </a:rPr>
              <a:t>Simulation</a:t>
            </a:r>
            <a:r>
              <a:rPr sz="2600" spc="-60" dirty="0">
                <a:latin typeface="Times New Roman"/>
                <a:cs typeface="Times New Roman"/>
              </a:rPr>
              <a:t> </a:t>
            </a:r>
            <a:r>
              <a:rPr sz="2600" dirty="0">
                <a:latin typeface="Times New Roman"/>
                <a:cs typeface="Times New Roman"/>
              </a:rPr>
              <a:t>Results</a:t>
            </a:r>
            <a:r>
              <a:rPr sz="2600" spc="-60" dirty="0">
                <a:latin typeface="Times New Roman"/>
                <a:cs typeface="Times New Roman"/>
              </a:rPr>
              <a:t> </a:t>
            </a:r>
            <a:r>
              <a:rPr sz="2600" spc="-10" dirty="0">
                <a:latin typeface="Times New Roman"/>
                <a:cs typeface="Times New Roman"/>
              </a:rPr>
              <a:t>Screenshots</a:t>
            </a:r>
            <a:endParaRPr sz="2600" dirty="0">
              <a:latin typeface="Times New Roman"/>
              <a:cs typeface="Times New Roman"/>
            </a:endParaRPr>
          </a:p>
          <a:p>
            <a:pPr marL="369570" indent="-357505">
              <a:lnSpc>
                <a:spcPct val="100000"/>
              </a:lnSpc>
              <a:spcBef>
                <a:spcPts val="555"/>
              </a:spcBef>
              <a:buClr>
                <a:srgbClr val="D34817"/>
              </a:buClr>
              <a:buSzPct val="84615"/>
              <a:buFont typeface="Segoe UI Symbol"/>
              <a:buChar char="⚫"/>
              <a:tabLst>
                <a:tab pos="369570" algn="l"/>
                <a:tab pos="370205" algn="l"/>
              </a:tabLst>
            </a:pPr>
            <a:r>
              <a:rPr sz="2600" spc="-10" dirty="0">
                <a:latin typeface="Times New Roman"/>
                <a:cs typeface="Times New Roman"/>
              </a:rPr>
              <a:t>Applications</a:t>
            </a:r>
            <a:endParaRPr sz="2600" dirty="0">
              <a:latin typeface="Times New Roman"/>
              <a:cs typeface="Times New Roman"/>
            </a:endParaRPr>
          </a:p>
          <a:p>
            <a:pPr marL="369570" indent="-357505">
              <a:lnSpc>
                <a:spcPct val="100000"/>
              </a:lnSpc>
              <a:spcBef>
                <a:spcPts val="555"/>
              </a:spcBef>
              <a:buClr>
                <a:srgbClr val="D34817"/>
              </a:buClr>
              <a:buSzPct val="84615"/>
              <a:buFont typeface="Segoe UI Symbol"/>
              <a:buChar char="⚫"/>
              <a:tabLst>
                <a:tab pos="369570" algn="l"/>
                <a:tab pos="370205" algn="l"/>
              </a:tabLst>
            </a:pPr>
            <a:r>
              <a:rPr sz="2600" dirty="0">
                <a:latin typeface="Times New Roman"/>
                <a:cs typeface="Times New Roman"/>
              </a:rPr>
              <a:t>Conclusion</a:t>
            </a:r>
            <a:r>
              <a:rPr sz="2600" spc="-65" dirty="0">
                <a:latin typeface="Times New Roman"/>
                <a:cs typeface="Times New Roman"/>
              </a:rPr>
              <a:t> </a:t>
            </a:r>
            <a:r>
              <a:rPr sz="2600" dirty="0">
                <a:latin typeface="Times New Roman"/>
                <a:cs typeface="Times New Roman"/>
              </a:rPr>
              <a:t>and</a:t>
            </a:r>
            <a:r>
              <a:rPr sz="2600" spc="-50" dirty="0">
                <a:latin typeface="Times New Roman"/>
                <a:cs typeface="Times New Roman"/>
              </a:rPr>
              <a:t> </a:t>
            </a:r>
            <a:r>
              <a:rPr sz="2600" dirty="0">
                <a:latin typeface="Times New Roman"/>
                <a:cs typeface="Times New Roman"/>
              </a:rPr>
              <a:t>learning</a:t>
            </a:r>
            <a:r>
              <a:rPr sz="2600" spc="-50" dirty="0">
                <a:latin typeface="Times New Roman"/>
                <a:cs typeface="Times New Roman"/>
              </a:rPr>
              <a:t> </a:t>
            </a:r>
            <a:r>
              <a:rPr sz="2600" spc="-10" dirty="0">
                <a:latin typeface="Times New Roman"/>
                <a:cs typeface="Times New Roman"/>
              </a:rPr>
              <a:t>experience</a:t>
            </a:r>
            <a:endParaRPr sz="2600" dirty="0">
              <a:latin typeface="Times New Roman"/>
              <a:cs typeface="Times New Roman"/>
            </a:endParaRPr>
          </a:p>
          <a:p>
            <a:pPr marL="369570" indent="-357505">
              <a:lnSpc>
                <a:spcPct val="100000"/>
              </a:lnSpc>
              <a:spcBef>
                <a:spcPts val="555"/>
              </a:spcBef>
              <a:buClr>
                <a:srgbClr val="D34817"/>
              </a:buClr>
              <a:buSzPct val="84615"/>
              <a:buFont typeface="Segoe UI Symbol"/>
              <a:buChar char="⚫"/>
              <a:tabLst>
                <a:tab pos="369570" algn="l"/>
                <a:tab pos="370205" algn="l"/>
              </a:tabLst>
            </a:pPr>
            <a:r>
              <a:rPr sz="2600" spc="-10" dirty="0">
                <a:latin typeface="Times New Roman"/>
                <a:cs typeface="Times New Roman"/>
              </a:rPr>
              <a:t>References</a:t>
            </a:r>
            <a:endParaRPr sz="2600" dirty="0">
              <a:latin typeface="Times New Roman"/>
              <a:cs typeface="Times New Roman"/>
            </a:endParaRPr>
          </a:p>
        </p:txBody>
      </p:sp>
      <p:pic>
        <p:nvPicPr>
          <p:cNvPr id="5" name="object 5"/>
          <p:cNvPicPr/>
          <p:nvPr/>
        </p:nvPicPr>
        <p:blipFill>
          <a:blip r:embed="rId2" cstate="print"/>
          <a:stretch>
            <a:fillRect/>
          </a:stretch>
        </p:blipFill>
        <p:spPr>
          <a:xfrm>
            <a:off x="152400" y="152400"/>
            <a:ext cx="1054185" cy="1133855"/>
          </a:xfrm>
          <a:prstGeom prst="rect">
            <a:avLst/>
          </a:prstGeom>
        </p:spPr>
      </p:pic>
      <p:sp>
        <p:nvSpPr>
          <p:cNvPr id="6" name="object 6"/>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0825" y="748474"/>
            <a:ext cx="2295525" cy="574040"/>
          </a:xfrm>
          <a:prstGeom prst="rect">
            <a:avLst/>
          </a:prstGeom>
        </p:spPr>
        <p:txBody>
          <a:bodyPr vert="horz" wrap="square" lIns="0" tIns="12700" rIns="0" bIns="0" rtlCol="0">
            <a:spAutoFit/>
          </a:bodyPr>
          <a:lstStyle/>
          <a:p>
            <a:pPr marL="12700">
              <a:lnSpc>
                <a:spcPct val="100000"/>
              </a:lnSpc>
              <a:spcBef>
                <a:spcPts val="100"/>
              </a:spcBef>
            </a:pPr>
            <a:r>
              <a:rPr lang="en-IN" sz="3600" b="0" dirty="0">
                <a:solidFill>
                  <a:srgbClr val="686464"/>
                </a:solidFill>
                <a:latin typeface="Times New Roman"/>
                <a:cs typeface="Times New Roman"/>
              </a:rPr>
              <a:t>Introduction</a:t>
            </a:r>
            <a:endParaRPr sz="3600" dirty="0">
              <a:latin typeface="Times New Roman"/>
              <a:cs typeface="Times New Roman"/>
            </a:endParaRPr>
          </a:p>
        </p:txBody>
      </p:sp>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3</a:t>
            </a:fld>
            <a:endParaRPr dirty="0"/>
          </a:p>
        </p:txBody>
      </p:sp>
      <p:sp>
        <p:nvSpPr>
          <p:cNvPr id="8" name="TextBox 7">
            <a:extLst>
              <a:ext uri="{FF2B5EF4-FFF2-40B4-BE49-F238E27FC236}">
                <a16:creationId xmlns:a16="http://schemas.microsoft.com/office/drawing/2014/main" id="{4A409347-47BA-4802-9052-3FDCC55828ED}"/>
              </a:ext>
            </a:extLst>
          </p:cNvPr>
          <p:cNvSpPr txBox="1"/>
          <p:nvPr/>
        </p:nvSpPr>
        <p:spPr>
          <a:xfrm>
            <a:off x="685800" y="1600200"/>
            <a:ext cx="8001000"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Calculator:</a:t>
            </a:r>
          </a:p>
          <a:p>
            <a:r>
              <a:rPr lang="en-US" dirty="0">
                <a:latin typeface="Times New Roman" panose="02020603050405020304" pitchFamily="18" charset="0"/>
                <a:cs typeface="Times New Roman" panose="02020603050405020304" pitchFamily="18" charset="0"/>
              </a:rPr>
              <a:t>                  A calculator is a device that performs arithmetic operations on numbers. The simplest calculators can do only addition, subtraction, multiplication, and division. More sophisticated calculators can handle exponential operations, roots, logarithm s, trigonometric functions, and hyperbolic functions. Internally, some calculators actually perform all of these functions by repeated processes of addition.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Arduino:</a:t>
            </a:r>
          </a:p>
          <a:p>
            <a:r>
              <a:rPr lang="en-US" dirty="0">
                <a:latin typeface="Times New Roman" panose="02020603050405020304" pitchFamily="18" charset="0"/>
                <a:cs typeface="Times New Roman" panose="02020603050405020304" pitchFamily="18" charset="0"/>
              </a:rPr>
              <a:t>                       Arduino is an open-source platform used for building electronics projects. Arduino consists of both a physical programmable circuit board (often referred to as a microcontroller) and a piece of software, or IDE (Integrated Development Environment) that runs on your computer, used to write and upload computer code to the physical board.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0825" y="748474"/>
            <a:ext cx="5184775" cy="566822"/>
          </a:xfrm>
          <a:prstGeom prst="rect">
            <a:avLst/>
          </a:prstGeom>
        </p:spPr>
        <p:txBody>
          <a:bodyPr vert="horz" wrap="square" lIns="0" tIns="12700" rIns="0" bIns="0" rtlCol="0">
            <a:spAutoFit/>
          </a:bodyPr>
          <a:lstStyle/>
          <a:p>
            <a:pPr marL="12700">
              <a:lnSpc>
                <a:spcPct val="100000"/>
              </a:lnSpc>
              <a:spcBef>
                <a:spcPts val="100"/>
              </a:spcBef>
            </a:pPr>
            <a:r>
              <a:rPr lang="en-IN" sz="3600" dirty="0">
                <a:solidFill>
                  <a:schemeClr val="bg1">
                    <a:lumMod val="50000"/>
                  </a:schemeClr>
                </a:solidFill>
                <a:latin typeface="Times New Roman"/>
                <a:cs typeface="Times New Roman"/>
              </a:rPr>
              <a:t>Basic Arduino Calculator</a:t>
            </a:r>
            <a:endParaRPr sz="3600" dirty="0">
              <a:solidFill>
                <a:schemeClr val="bg1">
                  <a:lumMod val="50000"/>
                </a:schemeClr>
              </a:solidFill>
              <a:latin typeface="Times New Roman"/>
              <a:cs typeface="Times New Roman"/>
            </a:endParaRPr>
          </a:p>
        </p:txBody>
      </p:sp>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4</a:t>
            </a:fld>
            <a:endParaRPr dirty="0"/>
          </a:p>
        </p:txBody>
      </p:sp>
      <p:sp>
        <p:nvSpPr>
          <p:cNvPr id="9" name="TextBox 8">
            <a:extLst>
              <a:ext uri="{FF2B5EF4-FFF2-40B4-BE49-F238E27FC236}">
                <a16:creationId xmlns:a16="http://schemas.microsoft.com/office/drawing/2014/main" id="{E7426686-372C-4BFD-BB24-792AC490A60D}"/>
              </a:ext>
            </a:extLst>
          </p:cNvPr>
          <p:cNvSpPr txBox="1"/>
          <p:nvPr/>
        </p:nvSpPr>
        <p:spPr>
          <a:xfrm>
            <a:off x="603503" y="1752600"/>
            <a:ext cx="8159497" cy="2031325"/>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Nowadays Calculators plays a vital role everywhere. Even for a small calculations we seek for it. So here is a simple Calculator designed using </a:t>
            </a:r>
            <a:r>
              <a:rPr lang="en-US" dirty="0" err="1">
                <a:latin typeface="Times New Roman" panose="02020603050405020304" pitchFamily="18" charset="0"/>
                <a:cs typeface="Times New Roman" panose="02020603050405020304" pitchFamily="18" charset="0"/>
              </a:rPr>
              <a:t>Tinkercad</a:t>
            </a:r>
            <a:r>
              <a:rPr lang="en-US" dirty="0">
                <a:latin typeface="Times New Roman" panose="02020603050405020304" pitchFamily="18" charset="0"/>
                <a:cs typeface="Times New Roman" panose="02020603050405020304" pitchFamily="18" charset="0"/>
              </a:rPr>
              <a:t> Software. Here in this project is the calculator takes input from a user in real-time via a keypad and displays output on a LCD display module, the control, arithmetic algorithm and calculation functions are performed using a Arduino UNO R3. The prototype of the system is configured and the simulation results for basic mathematical functions of calculator are expressed with the help of </a:t>
            </a:r>
            <a:r>
              <a:rPr lang="en-US" dirty="0" err="1">
                <a:latin typeface="Times New Roman" panose="02020603050405020304" pitchFamily="18" charset="0"/>
                <a:cs typeface="Times New Roman" panose="02020603050405020304" pitchFamily="18" charset="0"/>
              </a:rPr>
              <a:t>Tinkercad</a:t>
            </a:r>
            <a:r>
              <a:rPr lang="en-US" dirty="0">
                <a:latin typeface="Times New Roman" panose="02020603050405020304" pitchFamily="18" charset="0"/>
                <a:cs typeface="Times New Roman" panose="02020603050405020304" pitchFamily="18" charset="0"/>
              </a:rPr>
              <a:t> Software.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34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457200"/>
            <a:ext cx="5565775" cy="751488"/>
          </a:xfrm>
          <a:prstGeom prst="rect">
            <a:avLst/>
          </a:prstGeom>
        </p:spPr>
        <p:txBody>
          <a:bodyPr vert="horz" wrap="square" lIns="0" tIns="12700" rIns="0" bIns="0" rtlCol="0">
            <a:spAutoFit/>
          </a:bodyPr>
          <a:lstStyle/>
          <a:p>
            <a:pPr marL="12700">
              <a:lnSpc>
                <a:spcPct val="100000"/>
              </a:lnSpc>
              <a:spcBef>
                <a:spcPts val="100"/>
              </a:spcBef>
            </a:pPr>
            <a:r>
              <a:rPr lang="en-US" sz="4800" dirty="0"/>
              <a:t>Block Diagram</a:t>
            </a:r>
            <a:endParaRPr sz="3600" dirty="0">
              <a:latin typeface="Times New Roman"/>
              <a:cs typeface="Times New Roman"/>
            </a:endParaRPr>
          </a:p>
        </p:txBody>
      </p:sp>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5</a:t>
            </a:fld>
            <a:endParaRPr dirty="0"/>
          </a:p>
        </p:txBody>
      </p:sp>
      <p:pic>
        <p:nvPicPr>
          <p:cNvPr id="9" name="Picture 8">
            <a:extLst>
              <a:ext uri="{FF2B5EF4-FFF2-40B4-BE49-F238E27FC236}">
                <a16:creationId xmlns:a16="http://schemas.microsoft.com/office/drawing/2014/main" id="{314FB82C-3A94-4E24-875C-18681DE63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890" y="1600200"/>
            <a:ext cx="6592220" cy="3410426"/>
          </a:xfrm>
          <a:prstGeom prst="rect">
            <a:avLst/>
          </a:prstGeom>
        </p:spPr>
      </p:pic>
    </p:spTree>
    <p:extLst>
      <p:ext uri="{BB962C8B-B14F-4D97-AF65-F5344CB8AC3E}">
        <p14:creationId xmlns:p14="http://schemas.microsoft.com/office/powerpoint/2010/main" val="79070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84568"/>
            <a:ext cx="4651375" cy="751488"/>
          </a:xfrm>
          <a:prstGeom prst="rect">
            <a:avLst/>
          </a:prstGeom>
        </p:spPr>
        <p:txBody>
          <a:bodyPr vert="horz" wrap="square" lIns="0" tIns="12700" rIns="0" bIns="0" rtlCol="0">
            <a:spAutoFit/>
          </a:bodyPr>
          <a:lstStyle/>
          <a:p>
            <a:pPr marL="12700">
              <a:lnSpc>
                <a:spcPct val="100000"/>
              </a:lnSpc>
              <a:spcBef>
                <a:spcPts val="100"/>
              </a:spcBef>
            </a:pPr>
            <a:r>
              <a:rPr lang="en-US" sz="4800" dirty="0"/>
              <a:t>Explanation</a:t>
            </a:r>
            <a:endParaRPr sz="3600" dirty="0">
              <a:latin typeface="Times New Roman"/>
              <a:cs typeface="Times New Roman"/>
            </a:endParaRPr>
          </a:p>
        </p:txBody>
      </p:sp>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6</a:t>
            </a:fld>
            <a:endParaRPr dirty="0"/>
          </a:p>
        </p:txBody>
      </p:sp>
      <p:sp>
        <p:nvSpPr>
          <p:cNvPr id="8" name="TextBox 7">
            <a:extLst>
              <a:ext uri="{FF2B5EF4-FFF2-40B4-BE49-F238E27FC236}">
                <a16:creationId xmlns:a16="http://schemas.microsoft.com/office/drawing/2014/main" id="{A3436502-F6BC-4ED0-B1BA-903B777AA326}"/>
              </a:ext>
            </a:extLst>
          </p:cNvPr>
          <p:cNvSpPr txBox="1"/>
          <p:nvPr/>
        </p:nvSpPr>
        <p:spPr>
          <a:xfrm>
            <a:off x="1066800" y="939166"/>
            <a:ext cx="7848600" cy="501675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Arduino uno is used as microcontroller in the project. Arduino takes the input from user and after analyzing the instructions produces output. The output is than displayed on 16×2 lcd. 4×4 numeric keypad is used as input. User presses the buttons on keypad to give input to Arduino calculator. Arduino calculator takes two digits and an operator as input. Arduino calculator then identifies the operator, computes results according to the operator and then displays the result on 16×2 lcd screen.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Lcd 16×2 is interfaced in 4-bit mode with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uno. Arduino pins D13, D12, D11, D10, D9 and D8 are occupied by 16×2 lcd. 4×4 Keypad rows are connected to pins D4, D5, D6 &amp; D7 of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uno. Columns of keypad are connected to pins D0, D1, D2 &amp; D3 of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uno.</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 Potentiometer is used to control the contrast of the LCD display. A Resistor of 1 K ohm is used to give appropriate current to the lcd display. Connecting wires are connected accordingly and breadboard is used for better connections of the circuit.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Liquid Crystal library (&lt;</a:t>
            </a:r>
            <a:r>
              <a:rPr lang="en-US" sz="1600" dirty="0" err="1">
                <a:latin typeface="Times New Roman" panose="02020603050405020304" pitchFamily="18" charset="0"/>
                <a:cs typeface="Times New Roman" panose="02020603050405020304" pitchFamily="18" charset="0"/>
              </a:rPr>
              <a:t>LiquidCrystal.h</a:t>
            </a:r>
            <a:r>
              <a:rPr lang="en-US" sz="1600" dirty="0">
                <a:latin typeface="Times New Roman" panose="02020603050405020304" pitchFamily="18" charset="0"/>
                <a:cs typeface="Times New Roman" panose="02020603050405020304" pitchFamily="18" charset="0"/>
              </a:rPr>
              <a:t>&gt;) contains predefined functions which could be used in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code to easily interface and operate 16×2 lcd with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uno. I am interfacing 16×2 lcd in 4-bit mode with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uno. A special library called (&lt;</a:t>
            </a:r>
            <a:r>
              <a:rPr lang="en-US" sz="1600" dirty="0" err="1">
                <a:latin typeface="Times New Roman" panose="02020603050405020304" pitchFamily="18" charset="0"/>
                <a:cs typeface="Times New Roman" panose="02020603050405020304" pitchFamily="18" charset="0"/>
              </a:rPr>
              <a:t>keypad.h</a:t>
            </a:r>
            <a:r>
              <a:rPr lang="en-US" sz="1600" dirty="0">
                <a:latin typeface="Times New Roman" panose="02020603050405020304" pitchFamily="18" charset="0"/>
                <a:cs typeface="Times New Roman" panose="02020603050405020304" pitchFamily="18" charset="0"/>
              </a:rPr>
              <a:t>&gt;) is used in order to find out which key is pressed. </a:t>
            </a:r>
          </a:p>
        </p:txBody>
      </p:sp>
    </p:spTree>
    <p:extLst>
      <p:ext uri="{BB962C8B-B14F-4D97-AF65-F5344CB8AC3E}">
        <p14:creationId xmlns:p14="http://schemas.microsoft.com/office/powerpoint/2010/main" val="220852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343583"/>
            <a:ext cx="4956175" cy="751488"/>
          </a:xfrm>
          <a:prstGeom prst="rect">
            <a:avLst/>
          </a:prstGeom>
        </p:spPr>
        <p:txBody>
          <a:bodyPr vert="horz" wrap="square" lIns="0" tIns="12700" rIns="0" bIns="0" rtlCol="0">
            <a:spAutoFit/>
          </a:bodyPr>
          <a:lstStyle/>
          <a:p>
            <a:pPr marL="12700">
              <a:lnSpc>
                <a:spcPct val="100000"/>
              </a:lnSpc>
              <a:spcBef>
                <a:spcPts val="100"/>
              </a:spcBef>
            </a:pPr>
            <a:r>
              <a:rPr lang="en-US" sz="4800" dirty="0"/>
              <a:t>Circuit Diagram</a:t>
            </a:r>
            <a:endParaRPr sz="3600" dirty="0">
              <a:latin typeface="Times New Roman"/>
              <a:cs typeface="Times New Roman"/>
            </a:endParaRPr>
          </a:p>
        </p:txBody>
      </p:sp>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7</a:t>
            </a:fld>
            <a:endParaRPr dirty="0"/>
          </a:p>
        </p:txBody>
      </p:sp>
      <p:pic>
        <p:nvPicPr>
          <p:cNvPr id="8" name="Picture 7">
            <a:extLst>
              <a:ext uri="{FF2B5EF4-FFF2-40B4-BE49-F238E27FC236}">
                <a16:creationId xmlns:a16="http://schemas.microsoft.com/office/drawing/2014/main" id="{AD09B967-58D9-4AB6-AA44-D27C7DB0C5F4}"/>
              </a:ext>
            </a:extLst>
          </p:cNvPr>
          <p:cNvPicPr>
            <a:picLocks noChangeAspect="1"/>
          </p:cNvPicPr>
          <p:nvPr/>
        </p:nvPicPr>
        <p:blipFill>
          <a:blip r:embed="rId3"/>
          <a:stretch>
            <a:fillRect/>
          </a:stretch>
        </p:blipFill>
        <p:spPr>
          <a:xfrm>
            <a:off x="725090" y="1286255"/>
            <a:ext cx="7693819" cy="4566300"/>
          </a:xfrm>
          <a:prstGeom prst="rect">
            <a:avLst/>
          </a:prstGeom>
        </p:spPr>
      </p:pic>
    </p:spTree>
    <p:extLst>
      <p:ext uri="{BB962C8B-B14F-4D97-AF65-F5344CB8AC3E}">
        <p14:creationId xmlns:p14="http://schemas.microsoft.com/office/powerpoint/2010/main" val="166824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34768"/>
            <a:ext cx="7470775" cy="1120820"/>
          </a:xfrm>
          <a:prstGeom prst="rect">
            <a:avLst/>
          </a:prstGeom>
        </p:spPr>
        <p:txBody>
          <a:bodyPr vert="horz" wrap="square" lIns="0" tIns="12700" rIns="0" bIns="0" rtlCol="0">
            <a:spAutoFit/>
          </a:bodyPr>
          <a:lstStyle/>
          <a:p>
            <a:pPr marL="12700">
              <a:lnSpc>
                <a:spcPct val="100000"/>
              </a:lnSpc>
              <a:spcBef>
                <a:spcPts val="100"/>
              </a:spcBef>
            </a:pPr>
            <a:r>
              <a:rPr lang="en-US" sz="3600" dirty="0"/>
              <a:t>Basic Arduino Calculator on </a:t>
            </a:r>
            <a:r>
              <a:rPr lang="en-US" sz="3600" dirty="0" err="1"/>
              <a:t>Tinkercad</a:t>
            </a:r>
            <a:endParaRPr sz="3600" dirty="0">
              <a:latin typeface="Times New Roman"/>
              <a:cs typeface="Times New Roman"/>
            </a:endParaRPr>
          </a:p>
        </p:txBody>
      </p:sp>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8</a:t>
            </a:fld>
            <a:endParaRPr dirty="0"/>
          </a:p>
        </p:txBody>
      </p:sp>
      <p:pic>
        <p:nvPicPr>
          <p:cNvPr id="8" name="Picture 7">
            <a:extLst>
              <a:ext uri="{FF2B5EF4-FFF2-40B4-BE49-F238E27FC236}">
                <a16:creationId xmlns:a16="http://schemas.microsoft.com/office/drawing/2014/main" id="{D09C858B-B894-4FA3-94DE-ABA451E23F11}"/>
              </a:ext>
            </a:extLst>
          </p:cNvPr>
          <p:cNvPicPr>
            <a:picLocks noChangeAspect="1"/>
          </p:cNvPicPr>
          <p:nvPr/>
        </p:nvPicPr>
        <p:blipFill>
          <a:blip r:embed="rId3"/>
          <a:stretch>
            <a:fillRect/>
          </a:stretch>
        </p:blipFill>
        <p:spPr>
          <a:xfrm>
            <a:off x="487284" y="1370075"/>
            <a:ext cx="8229600" cy="4627507"/>
          </a:xfrm>
          <a:prstGeom prst="rect">
            <a:avLst/>
          </a:prstGeom>
        </p:spPr>
      </p:pic>
    </p:spTree>
    <p:extLst>
      <p:ext uri="{BB962C8B-B14F-4D97-AF65-F5344CB8AC3E}">
        <p14:creationId xmlns:p14="http://schemas.microsoft.com/office/powerpoint/2010/main" val="154347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4312" y="240988"/>
            <a:ext cx="6175375" cy="751488"/>
          </a:xfrm>
          <a:prstGeom prst="rect">
            <a:avLst/>
          </a:prstGeom>
        </p:spPr>
        <p:txBody>
          <a:bodyPr vert="horz" wrap="square" lIns="0" tIns="12700" rIns="0" bIns="0" rtlCol="0">
            <a:spAutoFit/>
          </a:bodyPr>
          <a:lstStyle/>
          <a:p>
            <a:pPr marL="12700">
              <a:lnSpc>
                <a:spcPct val="100000"/>
              </a:lnSpc>
              <a:spcBef>
                <a:spcPts val="100"/>
              </a:spcBef>
            </a:pPr>
            <a:r>
              <a:rPr lang="en-US" sz="4800" dirty="0"/>
              <a:t>Applications</a:t>
            </a:r>
            <a:endParaRPr sz="3600" dirty="0">
              <a:latin typeface="Times New Roman"/>
              <a:cs typeface="Times New Roman"/>
            </a:endParaRPr>
          </a:p>
        </p:txBody>
      </p:sp>
      <p:pic>
        <p:nvPicPr>
          <p:cNvPr id="3" name="object 3"/>
          <p:cNvPicPr/>
          <p:nvPr/>
        </p:nvPicPr>
        <p:blipFill>
          <a:blip r:embed="rId2" cstate="print"/>
          <a:stretch>
            <a:fillRect/>
          </a:stretch>
        </p:blipFill>
        <p:spPr>
          <a:xfrm>
            <a:off x="152400" y="152400"/>
            <a:ext cx="1054185" cy="1133855"/>
          </a:xfrm>
          <a:prstGeom prst="rect">
            <a:avLst/>
          </a:prstGeom>
        </p:spPr>
      </p:pic>
      <p:sp>
        <p:nvSpPr>
          <p:cNvPr id="4" name="object 4"/>
          <p:cNvSpPr/>
          <p:nvPr/>
        </p:nvSpPr>
        <p:spPr>
          <a:xfrm>
            <a:off x="146303" y="6210300"/>
            <a:ext cx="457200" cy="457200"/>
          </a:xfrm>
          <a:custGeom>
            <a:avLst/>
            <a:gdLst/>
            <a:ahLst/>
            <a:cxnLst/>
            <a:rect l="l" t="t" r="r" b="b"/>
            <a:pathLst>
              <a:path w="457200" h="457200">
                <a:moveTo>
                  <a:pt x="228599" y="457199"/>
                </a:moveTo>
                <a:lnTo>
                  <a:pt x="182529" y="452555"/>
                </a:lnTo>
                <a:lnTo>
                  <a:pt x="139618" y="439235"/>
                </a:lnTo>
                <a:lnTo>
                  <a:pt x="100787" y="418158"/>
                </a:lnTo>
                <a:lnTo>
                  <a:pt x="66955" y="390244"/>
                </a:lnTo>
                <a:lnTo>
                  <a:pt x="39041" y="356412"/>
                </a:lnTo>
                <a:lnTo>
                  <a:pt x="17964" y="317581"/>
                </a:lnTo>
                <a:lnTo>
                  <a:pt x="4644" y="274670"/>
                </a:lnTo>
                <a:lnTo>
                  <a:pt x="0" y="228599"/>
                </a:lnTo>
                <a:lnTo>
                  <a:pt x="4644" y="182529"/>
                </a:lnTo>
                <a:lnTo>
                  <a:pt x="17964" y="139618"/>
                </a:lnTo>
                <a:lnTo>
                  <a:pt x="39041" y="100787"/>
                </a:lnTo>
                <a:lnTo>
                  <a:pt x="66955" y="66955"/>
                </a:lnTo>
                <a:lnTo>
                  <a:pt x="100787" y="39041"/>
                </a:lnTo>
                <a:lnTo>
                  <a:pt x="139618" y="17964"/>
                </a:lnTo>
                <a:lnTo>
                  <a:pt x="182529" y="4644"/>
                </a:lnTo>
                <a:lnTo>
                  <a:pt x="228599" y="0"/>
                </a:lnTo>
                <a:lnTo>
                  <a:pt x="273405" y="4433"/>
                </a:lnTo>
                <a:lnTo>
                  <a:pt x="316081" y="17401"/>
                </a:lnTo>
                <a:lnTo>
                  <a:pt x="355427" y="38407"/>
                </a:lnTo>
                <a:lnTo>
                  <a:pt x="390244" y="66955"/>
                </a:lnTo>
                <a:lnTo>
                  <a:pt x="418792" y="101772"/>
                </a:lnTo>
                <a:lnTo>
                  <a:pt x="439798" y="141118"/>
                </a:lnTo>
                <a:lnTo>
                  <a:pt x="452766" y="183794"/>
                </a:lnTo>
                <a:lnTo>
                  <a:pt x="457199" y="228599"/>
                </a:lnTo>
                <a:lnTo>
                  <a:pt x="452555" y="274670"/>
                </a:lnTo>
                <a:lnTo>
                  <a:pt x="439235" y="317581"/>
                </a:lnTo>
                <a:lnTo>
                  <a:pt x="418158" y="356412"/>
                </a:lnTo>
                <a:lnTo>
                  <a:pt x="390244" y="390244"/>
                </a:lnTo>
                <a:lnTo>
                  <a:pt x="356412" y="418158"/>
                </a:lnTo>
                <a:lnTo>
                  <a:pt x="317581" y="439235"/>
                </a:lnTo>
                <a:lnTo>
                  <a:pt x="274670" y="452555"/>
                </a:lnTo>
                <a:lnTo>
                  <a:pt x="228599" y="457199"/>
                </a:lnTo>
                <a:close/>
              </a:path>
            </a:pathLst>
          </a:custGeom>
          <a:solidFill>
            <a:srgbClr val="D34817"/>
          </a:solid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3175" rIns="0" bIns="0" rtlCol="0">
            <a:spAutoFit/>
          </a:bodyPr>
          <a:lstStyle/>
          <a:p>
            <a:pPr marL="12700" marR="5080">
              <a:lnSpc>
                <a:spcPts val="1650"/>
              </a:lnSpc>
              <a:spcBef>
                <a:spcPts val="25"/>
              </a:spcBef>
            </a:pPr>
            <a:r>
              <a:rPr dirty="0"/>
              <a:t>School</a:t>
            </a:r>
            <a:r>
              <a:rPr spc="-30" dirty="0"/>
              <a:t> </a:t>
            </a:r>
            <a:r>
              <a:rPr dirty="0"/>
              <a:t>of</a:t>
            </a:r>
            <a:r>
              <a:rPr spc="-20" dirty="0"/>
              <a:t> </a:t>
            </a:r>
            <a:r>
              <a:rPr dirty="0"/>
              <a:t>Electronics</a:t>
            </a:r>
            <a:r>
              <a:rPr spc="-25" dirty="0"/>
              <a:t> </a:t>
            </a:r>
            <a:r>
              <a:rPr dirty="0"/>
              <a:t>and</a:t>
            </a:r>
            <a:r>
              <a:rPr spc="-25" dirty="0"/>
              <a:t> </a:t>
            </a:r>
            <a:r>
              <a:rPr spc="-10" dirty="0"/>
              <a:t>Communication Engineering</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30"/>
              </a:lnSpc>
            </a:pPr>
            <a:r>
              <a:rPr dirty="0"/>
              <a:t>10-Jan-</a:t>
            </a:r>
            <a:r>
              <a:rPr spc="-25" dirty="0"/>
              <a:t>22</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9</a:t>
            </a:fld>
            <a:endParaRPr dirty="0"/>
          </a:p>
        </p:txBody>
      </p:sp>
      <p:sp>
        <p:nvSpPr>
          <p:cNvPr id="8" name="TextBox 7">
            <a:extLst>
              <a:ext uri="{FF2B5EF4-FFF2-40B4-BE49-F238E27FC236}">
                <a16:creationId xmlns:a16="http://schemas.microsoft.com/office/drawing/2014/main" id="{A0F07F5D-657F-4F25-873B-031933F3CEF5}"/>
              </a:ext>
            </a:extLst>
          </p:cNvPr>
          <p:cNvSpPr txBox="1"/>
          <p:nvPr/>
        </p:nvSpPr>
        <p:spPr>
          <a:xfrm>
            <a:off x="987425" y="1524000"/>
            <a:ext cx="7588820" cy="3416320"/>
          </a:xfrm>
          <a:prstGeom prst="rect">
            <a:avLst/>
          </a:prstGeom>
          <a:noFill/>
        </p:spPr>
        <p:txBody>
          <a:bodyPr wrap="square" rtlCol="0">
            <a:sp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 simple arithmetic calculator is implemented in this project using Arduino UNO, matrix keypad and LCD.</a:t>
            </a: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Can be extended to perform complex calculations, but the logic must be carefully designed in order to solve those calculations. This may even result in increased number of switches.</a:t>
            </a: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   Used to perform daily mathematical calculations etc.</a:t>
            </a: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Getting Knowledge of how a calculator works and also knowing how to      </a:t>
            </a:r>
          </a:p>
          <a:p>
            <a:r>
              <a:rPr lang="en-US" sz="1800" dirty="0">
                <a:latin typeface="Times New Roman" panose="02020603050405020304" pitchFamily="18" charset="0"/>
                <a:cs typeface="Times New Roman" panose="02020603050405020304" pitchFamily="18" charset="0"/>
              </a:rPr>
              <a:t>         make one using an online simulation platform like </a:t>
            </a:r>
            <a:r>
              <a:rPr lang="en-US" sz="1800" dirty="0" err="1">
                <a:latin typeface="Times New Roman" panose="02020603050405020304" pitchFamily="18" charset="0"/>
                <a:cs typeface="Times New Roman" panose="02020603050405020304" pitchFamily="18" charset="0"/>
              </a:rPr>
              <a:t>Tinkercad</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p>
        </p:txBody>
      </p:sp>
    </p:spTree>
    <p:extLst>
      <p:ext uri="{BB962C8B-B14F-4D97-AF65-F5344CB8AC3E}">
        <p14:creationId xmlns:p14="http://schemas.microsoft.com/office/powerpoint/2010/main" val="3512119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927</Words>
  <Application>Microsoft Office PowerPoint</Application>
  <PresentationFormat>On-screen Show (4:3)</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Calibri</vt:lpstr>
      <vt:lpstr>Segoe UI Symbol</vt:lpstr>
      <vt:lpstr>Times New Roman</vt:lpstr>
      <vt:lpstr>Office Theme</vt:lpstr>
      <vt:lpstr>FY B.Tech Trimester  2  2021-22</vt:lpstr>
      <vt:lpstr>Outline</vt:lpstr>
      <vt:lpstr>Introduction</vt:lpstr>
      <vt:lpstr>Basic Arduino Calculator</vt:lpstr>
      <vt:lpstr>Block Diagram</vt:lpstr>
      <vt:lpstr>Explanation</vt:lpstr>
      <vt:lpstr>Circuit Diagram</vt:lpstr>
      <vt:lpstr>Basic Arduino Calculator on Tinkercad</vt:lpstr>
      <vt:lpstr>Applications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 B.Tech Trimester  2  2021-22</dc:title>
  <dc:creator>Shreerang Mhatre</dc:creator>
  <cp:lastModifiedBy>Shreerang Mhatre</cp:lastModifiedBy>
  <cp:revision>5</cp:revision>
  <dcterms:created xsi:type="dcterms:W3CDTF">2022-02-26T04:11:58Z</dcterms:created>
  <dcterms:modified xsi:type="dcterms:W3CDTF">2022-02-26T04:40:56Z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