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B68C-B7BD-492F-9E4D-3CB277806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7ADF1-2D71-4A8D-863D-EC3F26FB5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5A5ACC-18B4-495E-BCED-41E7BF353DE6}"/>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CEEE5EC7-B22C-425A-BB40-FAA3E59B1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E54A3-E43B-400A-B01A-3102FBFC0AFA}"/>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299635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8753-9DCA-428D-9142-866924533B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48BC2-9560-4F45-B427-703E44890F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A7C7F-3B21-4C0B-84CD-97D0ED4386F2}"/>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A16E4869-BFA2-4CAB-BBEE-653EAEAC0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FE762-CDE1-4CE9-B926-B7975232B89D}"/>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316918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76486-F211-4ED1-9FD8-2A2715E1F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B23585-9DF0-46A8-8566-9FEE8720A0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920E2-CF46-4968-8AF8-66F68B8CBA51}"/>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9620203E-970B-4036-8FEC-D52A1CDDD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1CAA4-F4C8-48F1-B2F3-C575354D1121}"/>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300985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5FA6-9237-4C1B-B8C6-2A8802B0A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0A93C-F7C5-4BC1-A5C5-513CAE1CCE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36842-1F7B-4CC8-87E5-838047E81C46}"/>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31171833-35D8-4B65-BD88-561318C167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4BE1A-2C35-4A0D-81E6-BF8C022B1CB7}"/>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267225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98E9-07B7-4F2C-B5BD-A1D6DBD27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4B4FCB-6D47-4E4D-87A9-AEC6D9691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E7C6A6-A30D-40CE-81AF-5988E9A6B790}"/>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EA29BE2C-504A-475C-B6FE-FA8661EEB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E78DB-7459-462D-B538-431C55D75647}"/>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332676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59B2-1E6E-4E18-A6B8-258161E3C2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4D11D-A76C-4672-A30A-F4FD0D5FC4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055CE-B18C-444F-9DEB-E1AC05A1C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17E5DC-0BDD-4E39-8A77-167554B3EB46}"/>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6" name="Footer Placeholder 5">
            <a:extLst>
              <a:ext uri="{FF2B5EF4-FFF2-40B4-BE49-F238E27FC236}">
                <a16:creationId xmlns:a16="http://schemas.microsoft.com/office/drawing/2014/main" id="{8BAF1BD4-B255-4B3E-B31D-0BE150501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69B8C-686B-4FBA-825D-654D2856AC40}"/>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145922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7C5-6418-4590-B9BC-4AF5EA888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A6256-9DA1-4D6B-887D-AB3DFCBBD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BE54F-400A-4CB7-99A3-E058044E0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896F93-119A-40DB-B2E0-6DA14085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CBA2F-ECE4-4D22-8FF6-EA7CB08C99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FF0574-5F86-41C9-8183-7D0438AFB491}"/>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8" name="Footer Placeholder 7">
            <a:extLst>
              <a:ext uri="{FF2B5EF4-FFF2-40B4-BE49-F238E27FC236}">
                <a16:creationId xmlns:a16="http://schemas.microsoft.com/office/drawing/2014/main" id="{091F3556-63D8-4563-827E-E878E50B3D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99F627-AA42-48D9-A2F3-C6A989498C95}"/>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295789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3473-A27D-419D-8CEA-9FE4FFA0B1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4C4865-2C48-4F5F-BAE0-1BD5EA4C72E6}"/>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4" name="Footer Placeholder 3">
            <a:extLst>
              <a:ext uri="{FF2B5EF4-FFF2-40B4-BE49-F238E27FC236}">
                <a16:creationId xmlns:a16="http://schemas.microsoft.com/office/drawing/2014/main" id="{0712789D-9CBD-42F6-BCCA-011BF65B47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3E5DE1-E239-4446-800B-DBC15A9AA1EE}"/>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130933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E417B-17EC-4198-B069-96FB265FDAAA}"/>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3" name="Footer Placeholder 2">
            <a:extLst>
              <a:ext uri="{FF2B5EF4-FFF2-40B4-BE49-F238E27FC236}">
                <a16:creationId xmlns:a16="http://schemas.microsoft.com/office/drawing/2014/main" id="{0352C55B-5E17-44FE-B172-A01B5A7A79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9811E0-17D8-4B81-B01B-70AB2697C900}"/>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65847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46C8-605D-44C7-B685-5DD50B148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5FD5B1-5407-4FE3-B503-474F0C53D7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A8F2A9-3693-417D-91BD-D5853734A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810E7-F467-426C-9CEF-704F95FA48D7}"/>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6" name="Footer Placeholder 5">
            <a:extLst>
              <a:ext uri="{FF2B5EF4-FFF2-40B4-BE49-F238E27FC236}">
                <a16:creationId xmlns:a16="http://schemas.microsoft.com/office/drawing/2014/main" id="{F2CEB8B5-6365-44C3-A39F-A50F4B831F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26497-1CE8-434A-8AA0-002BE3ADE93F}"/>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13471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522B-94D7-4D88-BD53-A1CEDD79E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605EDB-8722-4951-A15A-051E6468C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66941A-8C1F-4975-82FF-343BEA6EB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23E6C-AA10-4136-A606-889DCE6E6A79}"/>
              </a:ext>
            </a:extLst>
          </p:cNvPr>
          <p:cNvSpPr>
            <a:spLocks noGrp="1"/>
          </p:cNvSpPr>
          <p:nvPr>
            <p:ph type="dt" sz="half" idx="10"/>
          </p:nvPr>
        </p:nvSpPr>
        <p:spPr/>
        <p:txBody>
          <a:bodyPr/>
          <a:lstStyle/>
          <a:p>
            <a:fld id="{1AE2856C-9F24-40DA-A5DB-A8C0853EC0F2}" type="datetimeFigureOut">
              <a:rPr lang="en-IN" smtClean="0"/>
              <a:t>23-02-2022</a:t>
            </a:fld>
            <a:endParaRPr lang="en-IN"/>
          </a:p>
        </p:txBody>
      </p:sp>
      <p:sp>
        <p:nvSpPr>
          <p:cNvPr id="6" name="Footer Placeholder 5">
            <a:extLst>
              <a:ext uri="{FF2B5EF4-FFF2-40B4-BE49-F238E27FC236}">
                <a16:creationId xmlns:a16="http://schemas.microsoft.com/office/drawing/2014/main" id="{AE2FC0F2-EFAD-4E3C-935B-C01F171F7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9380B7-626A-40A5-8B8B-3EAE41AE7A52}"/>
              </a:ext>
            </a:extLst>
          </p:cNvPr>
          <p:cNvSpPr>
            <a:spLocks noGrp="1"/>
          </p:cNvSpPr>
          <p:nvPr>
            <p:ph type="sldNum" sz="quarter" idx="12"/>
          </p:nvPr>
        </p:nvSpPr>
        <p:spPr/>
        <p:txBody>
          <a:bodyPr/>
          <a:lstStyle/>
          <a:p>
            <a:fld id="{CAEDB28A-DD48-4657-B991-C716655329D5}" type="slidenum">
              <a:rPr lang="en-IN" smtClean="0"/>
              <a:t>‹#›</a:t>
            </a:fld>
            <a:endParaRPr lang="en-IN"/>
          </a:p>
        </p:txBody>
      </p:sp>
    </p:spTree>
    <p:extLst>
      <p:ext uri="{BB962C8B-B14F-4D97-AF65-F5344CB8AC3E}">
        <p14:creationId xmlns:p14="http://schemas.microsoft.com/office/powerpoint/2010/main" val="291507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0CB53-A4A3-4BC8-9B32-0CBE33F47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D76526-1F3F-44F5-ABDC-4FD4876F97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1E079-B829-4AC7-8920-6A79E0452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2856C-9F24-40DA-A5DB-A8C0853EC0F2}" type="datetimeFigureOut">
              <a:rPr lang="en-IN" smtClean="0"/>
              <a:t>23-02-2022</a:t>
            </a:fld>
            <a:endParaRPr lang="en-IN"/>
          </a:p>
        </p:txBody>
      </p:sp>
      <p:sp>
        <p:nvSpPr>
          <p:cNvPr id="5" name="Footer Placeholder 4">
            <a:extLst>
              <a:ext uri="{FF2B5EF4-FFF2-40B4-BE49-F238E27FC236}">
                <a16:creationId xmlns:a16="http://schemas.microsoft.com/office/drawing/2014/main" id="{4D2B3DB1-FF08-4046-AB62-1B8374787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0B5356-6A61-4EB3-BCD5-3B805F866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DB28A-DD48-4657-B991-C716655329D5}" type="slidenum">
              <a:rPr lang="en-IN" smtClean="0"/>
              <a:t>‹#›</a:t>
            </a:fld>
            <a:endParaRPr lang="en-IN"/>
          </a:p>
        </p:txBody>
      </p:sp>
    </p:spTree>
    <p:extLst>
      <p:ext uri="{BB962C8B-B14F-4D97-AF65-F5344CB8AC3E}">
        <p14:creationId xmlns:p14="http://schemas.microsoft.com/office/powerpoint/2010/main" val="3383273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sparkfun.com/tutorials/what-is-an-arduino/all" TargetMode="External"/><Relationship Id="rId2" Type="http://schemas.openxmlformats.org/officeDocument/2006/relationships/hyperlink" Target="https://www.tinkercad.com/things/bDWDQw6qgFC-111056-shreerang-mhatre-basic-arduino-calculator/editel" TargetMode="External"/><Relationship Id="rId1" Type="http://schemas.openxmlformats.org/officeDocument/2006/relationships/slideLayout" Target="../slideLayouts/slideLayout2.xml"/><Relationship Id="rId5" Type="http://schemas.openxmlformats.org/officeDocument/2006/relationships/hyperlink" Target="https://www.engineersgarage.com/calculator-using-arduino/" TargetMode="External"/><Relationship Id="rId4" Type="http://schemas.openxmlformats.org/officeDocument/2006/relationships/hyperlink" Target="https://www.learnelectronicsindia.com/post/arduino-diy-calculator-using-a-4-4-keypad-and-16-2-lcd-displ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0D63-12D6-4FBE-AC4C-9B5A3187B6E5}"/>
              </a:ext>
            </a:extLst>
          </p:cNvPr>
          <p:cNvSpPr>
            <a:spLocks noGrp="1"/>
          </p:cNvSpPr>
          <p:nvPr>
            <p:ph type="ctrTitle"/>
          </p:nvPr>
        </p:nvSpPr>
        <p:spPr>
          <a:xfrm>
            <a:off x="1524000" y="399494"/>
            <a:ext cx="9144000" cy="1512487"/>
          </a:xfrm>
        </p:spPr>
        <p:txBody>
          <a:bodyPr>
            <a:normAutofit/>
          </a:bodyPr>
          <a:lstStyle/>
          <a:p>
            <a:r>
              <a:rPr lang="en-IN" sz="4400" dirty="0"/>
              <a:t>FY </a:t>
            </a:r>
            <a:r>
              <a:rPr lang="en-IN" sz="4400" dirty="0" err="1"/>
              <a:t>B.Tech</a:t>
            </a:r>
            <a:br>
              <a:rPr lang="en-IN" sz="4400" dirty="0"/>
            </a:br>
            <a:r>
              <a:rPr lang="en-IN" sz="4400" dirty="0"/>
              <a:t>Trimester-2   2021-22</a:t>
            </a:r>
          </a:p>
        </p:txBody>
      </p:sp>
      <p:sp>
        <p:nvSpPr>
          <p:cNvPr id="3" name="Subtitle 2">
            <a:extLst>
              <a:ext uri="{FF2B5EF4-FFF2-40B4-BE49-F238E27FC236}">
                <a16:creationId xmlns:a16="http://schemas.microsoft.com/office/drawing/2014/main" id="{54533742-7209-462F-80E3-A89E79A4A0E0}"/>
              </a:ext>
            </a:extLst>
          </p:cNvPr>
          <p:cNvSpPr>
            <a:spLocks noGrp="1"/>
          </p:cNvSpPr>
          <p:nvPr>
            <p:ph type="subTitle" idx="1"/>
          </p:nvPr>
        </p:nvSpPr>
        <p:spPr>
          <a:xfrm>
            <a:off x="1524000" y="2433552"/>
            <a:ext cx="9144000" cy="3558875"/>
          </a:xfrm>
        </p:spPr>
        <p:txBody>
          <a:bodyPr>
            <a:normAutofit lnSpcReduction="10000"/>
          </a:bodyPr>
          <a:lstStyle/>
          <a:p>
            <a:r>
              <a:rPr lang="en-US" sz="4000" b="1" dirty="0"/>
              <a:t>Basic Arduino Calculator</a:t>
            </a:r>
          </a:p>
          <a:p>
            <a:endParaRPr lang="en-US" sz="4000" b="1" dirty="0"/>
          </a:p>
          <a:p>
            <a:r>
              <a:rPr lang="en-IN" dirty="0"/>
              <a:t>BY</a:t>
            </a:r>
          </a:p>
          <a:p>
            <a:r>
              <a:rPr lang="en-US" dirty="0"/>
              <a:t>Shreerang Mhatre                            </a:t>
            </a:r>
          </a:p>
          <a:p>
            <a:r>
              <a:rPr lang="en-US" dirty="0"/>
              <a:t> FY Division: 11, Batch: K3</a:t>
            </a:r>
          </a:p>
          <a:p>
            <a:r>
              <a:rPr lang="en-US" dirty="0"/>
              <a:t> (1032211745)</a:t>
            </a:r>
          </a:p>
          <a:p>
            <a:r>
              <a:rPr lang="en-US" dirty="0"/>
              <a:t>(111056)</a:t>
            </a:r>
          </a:p>
          <a:p>
            <a:endParaRPr lang="en-US" dirty="0"/>
          </a:p>
          <a:p>
            <a:endParaRPr lang="en-US" dirty="0"/>
          </a:p>
          <a:p>
            <a:endParaRPr lang="en-IN" dirty="0"/>
          </a:p>
        </p:txBody>
      </p:sp>
    </p:spTree>
    <p:extLst>
      <p:ext uri="{BB962C8B-B14F-4D97-AF65-F5344CB8AC3E}">
        <p14:creationId xmlns:p14="http://schemas.microsoft.com/office/powerpoint/2010/main" val="195807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B201-F4A2-466A-99E0-F1B076DDAE7C}"/>
              </a:ext>
            </a:extLst>
          </p:cNvPr>
          <p:cNvSpPr>
            <a:spLocks noGrp="1"/>
          </p:cNvSpPr>
          <p:nvPr>
            <p:ph type="title"/>
          </p:nvPr>
        </p:nvSpPr>
        <p:spPr>
          <a:xfrm>
            <a:off x="838200" y="365126"/>
            <a:ext cx="10515600" cy="1108568"/>
          </a:xfrm>
        </p:spPr>
        <p:txBody>
          <a:bodyPr/>
          <a:lstStyle/>
          <a:p>
            <a:r>
              <a:rPr lang="en-IN" dirty="0"/>
              <a:t>Conclusion</a:t>
            </a:r>
          </a:p>
        </p:txBody>
      </p:sp>
      <p:sp>
        <p:nvSpPr>
          <p:cNvPr id="3" name="Content Placeholder 2">
            <a:extLst>
              <a:ext uri="{FF2B5EF4-FFF2-40B4-BE49-F238E27FC236}">
                <a16:creationId xmlns:a16="http://schemas.microsoft.com/office/drawing/2014/main" id="{23A46AE5-0778-44AF-9053-762F349C0C00}"/>
              </a:ext>
            </a:extLst>
          </p:cNvPr>
          <p:cNvSpPr>
            <a:spLocks noGrp="1"/>
          </p:cNvSpPr>
          <p:nvPr>
            <p:ph idx="1"/>
          </p:nvPr>
        </p:nvSpPr>
        <p:spPr>
          <a:xfrm>
            <a:off x="838200" y="1568172"/>
            <a:ext cx="10515600" cy="4351338"/>
          </a:xfrm>
        </p:spPr>
        <p:txBody>
          <a:bodyPr>
            <a:normAutofit/>
          </a:bodyPr>
          <a:lstStyle/>
          <a:p>
            <a:pPr marL="0" indent="0">
              <a:buNone/>
            </a:pPr>
            <a:r>
              <a:rPr lang="en-US" sz="2400" dirty="0"/>
              <a:t>                Although this project is a simple calculator made with an Arduino, it mainly explains how to use a keypad to acquire characters and form a whole number out of individually entered characters.</a:t>
            </a:r>
          </a:p>
          <a:p>
            <a:pPr marL="0" indent="0">
              <a:buNone/>
            </a:pPr>
            <a:r>
              <a:rPr lang="en-US" sz="2400" dirty="0"/>
              <a:t>It also explains how to control an LCD connected to an Arduino and combine the two into a functional calculator. </a:t>
            </a:r>
          </a:p>
          <a:p>
            <a:pPr marL="0" indent="0">
              <a:buNone/>
            </a:pPr>
            <a:r>
              <a:rPr lang="en-US" sz="2400" dirty="0"/>
              <a:t>               This program is limited by the Arduino's platform variables and math, Arduino has limitations when it comes to big numbers and floating point. For example, when it comes to floating point numbers, you have float and double. Double should have bigger precision than float, but on Arduino that is not the case. So using double instead of float will not give higher precision unless you are using an Arduino Due.</a:t>
            </a:r>
          </a:p>
          <a:p>
            <a:pPr marL="0" indent="0">
              <a:buNone/>
            </a:pPr>
            <a:endParaRPr lang="en-IN" dirty="0"/>
          </a:p>
        </p:txBody>
      </p:sp>
    </p:spTree>
    <p:extLst>
      <p:ext uri="{BB962C8B-B14F-4D97-AF65-F5344CB8AC3E}">
        <p14:creationId xmlns:p14="http://schemas.microsoft.com/office/powerpoint/2010/main" val="389395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EE272-6FD4-4314-8121-51EAC798AA32}"/>
              </a:ext>
            </a:extLst>
          </p:cNvPr>
          <p:cNvSpPr>
            <a:spLocks noGrp="1"/>
          </p:cNvSpPr>
          <p:nvPr>
            <p:ph idx="1"/>
          </p:nvPr>
        </p:nvSpPr>
        <p:spPr>
          <a:xfrm>
            <a:off x="651399" y="378565"/>
            <a:ext cx="10889202" cy="5818048"/>
          </a:xfrm>
        </p:spPr>
        <p:txBody>
          <a:bodyPr>
            <a:normAutofit/>
          </a:bodyPr>
          <a:lstStyle/>
          <a:p>
            <a:pPr marL="0" indent="0">
              <a:buNone/>
            </a:pPr>
            <a:r>
              <a:rPr lang="nb-NO" sz="2400" dirty="0"/>
              <a:t>Tinkercad link:</a:t>
            </a:r>
          </a:p>
          <a:p>
            <a:pPr marL="0" indent="0">
              <a:buNone/>
            </a:pPr>
            <a:r>
              <a:rPr lang="nb-NO" sz="2400" dirty="0">
                <a:hlinkClick r:id="rId2"/>
              </a:rPr>
              <a:t>https://www.tinkercad.com/things/bDWDQw6qgFC-111056-shreerang-mhatre-basic-arduino-calculator/editel</a:t>
            </a:r>
            <a:r>
              <a:rPr lang="nb-NO" sz="2400" dirty="0"/>
              <a:t> </a:t>
            </a:r>
          </a:p>
          <a:p>
            <a:pPr marL="0" indent="0">
              <a:buNone/>
            </a:pPr>
            <a:endParaRPr lang="nb-NO" sz="2400" dirty="0"/>
          </a:p>
          <a:p>
            <a:pPr marL="0" indent="0">
              <a:buNone/>
            </a:pPr>
            <a:r>
              <a:rPr lang="nb-NO" sz="2400" dirty="0"/>
              <a:t>References:</a:t>
            </a:r>
          </a:p>
          <a:p>
            <a:pPr marL="0" indent="0">
              <a:buNone/>
            </a:pPr>
            <a:r>
              <a:rPr lang="nb-NO" sz="2400" dirty="0">
                <a:hlinkClick r:id="rId3"/>
              </a:rPr>
              <a:t>https://learn.sparkfun.com/tutorials/what-is-an-arduino/all</a:t>
            </a:r>
            <a:r>
              <a:rPr lang="nb-NO" sz="2400" dirty="0"/>
              <a:t> </a:t>
            </a:r>
          </a:p>
          <a:p>
            <a:pPr marL="0" indent="0">
              <a:buNone/>
            </a:pPr>
            <a:endParaRPr lang="nb-NO" sz="2400" dirty="0"/>
          </a:p>
          <a:p>
            <a:pPr marL="0" indent="0">
              <a:buNone/>
            </a:pPr>
            <a:r>
              <a:rPr lang="nb-NO" sz="2400" dirty="0">
                <a:hlinkClick r:id="rId4"/>
              </a:rPr>
              <a:t>https://www.learnelectronicsindia.com/post/arduino-diy-calculator-using-a-4-4-keypad-and-16-2-lcd-display</a:t>
            </a:r>
            <a:r>
              <a:rPr lang="nb-NO" sz="2400" dirty="0"/>
              <a:t> </a:t>
            </a:r>
          </a:p>
          <a:p>
            <a:pPr marL="0" indent="0">
              <a:buNone/>
            </a:pPr>
            <a:endParaRPr lang="nb-NO" sz="2400" dirty="0"/>
          </a:p>
          <a:p>
            <a:pPr marL="0" indent="0">
              <a:buNone/>
            </a:pPr>
            <a:r>
              <a:rPr lang="nb-NO" sz="2400" dirty="0">
                <a:hlinkClick r:id="rId5"/>
              </a:rPr>
              <a:t>https://www.engineersgarage.com/calculator-using-arduino/</a:t>
            </a:r>
            <a:r>
              <a:rPr lang="nb-NO" sz="2400" dirty="0"/>
              <a:t> </a:t>
            </a:r>
          </a:p>
          <a:p>
            <a:pPr marL="0" indent="0">
              <a:buNone/>
            </a:pPr>
            <a:endParaRPr lang="nb-NO" sz="2400" dirty="0"/>
          </a:p>
          <a:p>
            <a:pPr marL="0" indent="0">
              <a:buNone/>
            </a:pPr>
            <a:endParaRPr lang="nb-NO" dirty="0"/>
          </a:p>
          <a:p>
            <a:pPr marL="0" indent="0">
              <a:buNone/>
            </a:pPr>
            <a:endParaRPr lang="en-IN" dirty="0"/>
          </a:p>
        </p:txBody>
      </p:sp>
    </p:spTree>
    <p:extLst>
      <p:ext uri="{BB962C8B-B14F-4D97-AF65-F5344CB8AC3E}">
        <p14:creationId xmlns:p14="http://schemas.microsoft.com/office/powerpoint/2010/main" val="33304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8571-5DDD-4C38-9C55-DC1546330906}"/>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F6F0C60E-B1E1-4954-A567-3EDF80D84008}"/>
              </a:ext>
            </a:extLst>
          </p:cNvPr>
          <p:cNvSpPr>
            <a:spLocks noGrp="1"/>
          </p:cNvSpPr>
          <p:nvPr>
            <p:ph idx="1"/>
          </p:nvPr>
        </p:nvSpPr>
        <p:spPr>
          <a:xfrm>
            <a:off x="838200" y="1825625"/>
            <a:ext cx="10515600" cy="4113536"/>
          </a:xfrm>
        </p:spPr>
        <p:txBody>
          <a:bodyPr>
            <a:normAutofit/>
          </a:bodyPr>
          <a:lstStyle/>
          <a:p>
            <a:pPr>
              <a:buFont typeface="Wingdings" panose="05000000000000000000" pitchFamily="2" charset="2"/>
              <a:buChar char="§"/>
            </a:pPr>
            <a:r>
              <a:rPr lang="en-US" dirty="0"/>
              <a:t>Introduction</a:t>
            </a:r>
          </a:p>
          <a:p>
            <a:pPr>
              <a:buFont typeface="Wingdings" panose="05000000000000000000" pitchFamily="2" charset="2"/>
              <a:buChar char="§"/>
            </a:pPr>
            <a:r>
              <a:rPr lang="en-US" dirty="0"/>
              <a:t>Project Description (Block Diagram)</a:t>
            </a:r>
          </a:p>
          <a:p>
            <a:pPr>
              <a:buFont typeface="Wingdings" panose="05000000000000000000" pitchFamily="2" charset="2"/>
              <a:buChar char="§"/>
            </a:pPr>
            <a:r>
              <a:rPr lang="en-US" dirty="0"/>
              <a:t>Explanation with circuit diagram</a:t>
            </a:r>
          </a:p>
          <a:p>
            <a:pPr>
              <a:buFont typeface="Wingdings" panose="05000000000000000000" pitchFamily="2" charset="2"/>
              <a:buChar char="§"/>
            </a:pPr>
            <a:r>
              <a:rPr lang="en-US" dirty="0"/>
              <a:t>Simulation Results Screenshots</a:t>
            </a:r>
          </a:p>
          <a:p>
            <a:pPr>
              <a:buFont typeface="Wingdings" panose="05000000000000000000" pitchFamily="2" charset="2"/>
              <a:buChar char="§"/>
            </a:pPr>
            <a:r>
              <a:rPr lang="en-US" dirty="0"/>
              <a:t>Applications</a:t>
            </a:r>
          </a:p>
          <a:p>
            <a:pPr>
              <a:buFont typeface="Wingdings" panose="05000000000000000000" pitchFamily="2" charset="2"/>
              <a:buChar char="§"/>
            </a:pPr>
            <a:r>
              <a:rPr lang="en-US" dirty="0"/>
              <a:t>Conclusion and learning experience</a:t>
            </a:r>
          </a:p>
          <a:p>
            <a:pPr>
              <a:buFont typeface="Wingdings" panose="05000000000000000000" pitchFamily="2" charset="2"/>
              <a:buChar char="§"/>
            </a:pPr>
            <a:r>
              <a:rPr lang="en-US" dirty="0"/>
              <a:t>References</a:t>
            </a:r>
            <a:endParaRPr lang="en-IN" dirty="0"/>
          </a:p>
        </p:txBody>
      </p:sp>
    </p:spTree>
    <p:extLst>
      <p:ext uri="{BB962C8B-B14F-4D97-AF65-F5344CB8AC3E}">
        <p14:creationId xmlns:p14="http://schemas.microsoft.com/office/powerpoint/2010/main" val="184113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8DEA-CA62-4988-BDAD-9E273CCB45A1}"/>
              </a:ext>
            </a:extLst>
          </p:cNvPr>
          <p:cNvSpPr>
            <a:spLocks noGrp="1"/>
          </p:cNvSpPr>
          <p:nvPr>
            <p:ph type="title"/>
          </p:nvPr>
        </p:nvSpPr>
        <p:spPr>
          <a:xfrm>
            <a:off x="838200" y="365126"/>
            <a:ext cx="10515600" cy="1002036"/>
          </a:xfrm>
        </p:spPr>
        <p:txBody>
          <a:bodyPr/>
          <a:lstStyle/>
          <a:p>
            <a:r>
              <a:rPr lang="en-IN" dirty="0"/>
              <a:t>Introduction</a:t>
            </a:r>
          </a:p>
        </p:txBody>
      </p:sp>
      <p:sp>
        <p:nvSpPr>
          <p:cNvPr id="3" name="Content Placeholder 2">
            <a:extLst>
              <a:ext uri="{FF2B5EF4-FFF2-40B4-BE49-F238E27FC236}">
                <a16:creationId xmlns:a16="http://schemas.microsoft.com/office/drawing/2014/main" id="{C358B99F-31E8-44C9-A963-99299E15D227}"/>
              </a:ext>
            </a:extLst>
          </p:cNvPr>
          <p:cNvSpPr>
            <a:spLocks noGrp="1"/>
          </p:cNvSpPr>
          <p:nvPr>
            <p:ph idx="1"/>
          </p:nvPr>
        </p:nvSpPr>
        <p:spPr>
          <a:xfrm>
            <a:off x="687280" y="1367162"/>
            <a:ext cx="10515600" cy="5125712"/>
          </a:xfrm>
        </p:spPr>
        <p:txBody>
          <a:bodyPr>
            <a:normAutofit/>
          </a:bodyPr>
          <a:lstStyle/>
          <a:p>
            <a:pPr marL="0" indent="0">
              <a:buNone/>
            </a:pPr>
            <a:r>
              <a:rPr lang="en-US" dirty="0"/>
              <a:t>Calculator:</a:t>
            </a:r>
          </a:p>
          <a:p>
            <a:pPr marL="0" indent="0">
              <a:buNone/>
            </a:pPr>
            <a:r>
              <a:rPr lang="en-US" dirty="0"/>
              <a:t>                  </a:t>
            </a:r>
            <a:r>
              <a:rPr lang="en-US" sz="2000" dirty="0"/>
              <a:t>A calculator is a device that performs arithmetic operations on numbers. The simplest calculators can do only addition, subtraction, multiplication, and division. More sophisticated calculators can handle exponential operations, roots, logarithm s, trigonometric functions, and hyperbolic functions. Internally, some calculators actually perform all of these functions by repeated processes of addition.</a:t>
            </a:r>
          </a:p>
          <a:p>
            <a:pPr marL="0" indent="0">
              <a:buNone/>
            </a:pPr>
            <a:endParaRPr lang="en-US" sz="2000" dirty="0"/>
          </a:p>
          <a:p>
            <a:pPr marL="0" indent="0">
              <a:buNone/>
            </a:pPr>
            <a:r>
              <a:rPr lang="en-US" dirty="0"/>
              <a:t>Arduino:</a:t>
            </a:r>
          </a:p>
          <a:p>
            <a:pPr marL="0" indent="0">
              <a:buNone/>
            </a:pPr>
            <a:r>
              <a:rPr lang="en-US" sz="2000" dirty="0"/>
              <a:t>                       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a:t>
            </a:r>
          </a:p>
          <a:p>
            <a:pPr marL="0" indent="0">
              <a:buNone/>
            </a:pPr>
            <a:r>
              <a:rPr lang="en-US" dirty="0"/>
              <a:t>                    </a:t>
            </a:r>
            <a:endParaRPr lang="en-IN" dirty="0"/>
          </a:p>
        </p:txBody>
      </p:sp>
    </p:spTree>
    <p:extLst>
      <p:ext uri="{BB962C8B-B14F-4D97-AF65-F5344CB8AC3E}">
        <p14:creationId xmlns:p14="http://schemas.microsoft.com/office/powerpoint/2010/main" val="173406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65D-5771-4799-8D7F-9CBEE3522ED7}"/>
              </a:ext>
            </a:extLst>
          </p:cNvPr>
          <p:cNvSpPr>
            <a:spLocks noGrp="1"/>
          </p:cNvSpPr>
          <p:nvPr>
            <p:ph type="title"/>
          </p:nvPr>
        </p:nvSpPr>
        <p:spPr>
          <a:xfrm>
            <a:off x="838200" y="365126"/>
            <a:ext cx="10515600" cy="1206222"/>
          </a:xfrm>
        </p:spPr>
        <p:txBody>
          <a:bodyPr/>
          <a:lstStyle/>
          <a:p>
            <a:r>
              <a:rPr lang="en-US" dirty="0"/>
              <a:t>Basic Arduino Calculator</a:t>
            </a:r>
            <a:endParaRPr lang="en-IN" dirty="0"/>
          </a:p>
        </p:txBody>
      </p:sp>
      <p:sp>
        <p:nvSpPr>
          <p:cNvPr id="3" name="Content Placeholder 2">
            <a:extLst>
              <a:ext uri="{FF2B5EF4-FFF2-40B4-BE49-F238E27FC236}">
                <a16:creationId xmlns:a16="http://schemas.microsoft.com/office/drawing/2014/main" id="{144D6650-35C6-40EA-9BBF-5BE7E32DF0F6}"/>
              </a:ext>
            </a:extLst>
          </p:cNvPr>
          <p:cNvSpPr>
            <a:spLocks noGrp="1"/>
          </p:cNvSpPr>
          <p:nvPr>
            <p:ph idx="1"/>
          </p:nvPr>
        </p:nvSpPr>
        <p:spPr>
          <a:xfrm>
            <a:off x="926607" y="1488274"/>
            <a:ext cx="10338786" cy="4351338"/>
          </a:xfrm>
        </p:spPr>
        <p:txBody>
          <a:bodyPr/>
          <a:lstStyle/>
          <a:p>
            <a:pPr marL="0" indent="0">
              <a:buNone/>
            </a:pPr>
            <a:r>
              <a:rPr lang="en-US" dirty="0"/>
              <a:t>                        </a:t>
            </a:r>
            <a:r>
              <a:rPr lang="en-US" sz="2000" dirty="0"/>
              <a:t>Nowadays Calculators plays a vital role everywhere. Even for a small calculations we seek for it. So here is a simple Calculator designed using </a:t>
            </a:r>
            <a:r>
              <a:rPr lang="en-US" sz="2000" dirty="0" err="1"/>
              <a:t>Tinkercad</a:t>
            </a:r>
            <a:r>
              <a:rPr lang="en-US" sz="2000" dirty="0"/>
              <a:t> Software. Here in this project is the calculator takes input from a user in real-time via a keypad and displays output on a LCD display module, the control, arithmetic algorithm and calculation functions are performed using a Arduino UNO R3. The prototype of the system is configured and the simulation results for basic mathematical functions of calculator are expressed with the help of </a:t>
            </a:r>
            <a:r>
              <a:rPr lang="en-US" sz="2000" dirty="0" err="1"/>
              <a:t>Tinkercad</a:t>
            </a:r>
            <a:r>
              <a:rPr lang="en-US" sz="2000" dirty="0"/>
              <a:t> Software.</a:t>
            </a:r>
            <a:endParaRPr lang="en-IN" sz="2000" dirty="0"/>
          </a:p>
        </p:txBody>
      </p:sp>
    </p:spTree>
    <p:extLst>
      <p:ext uri="{BB962C8B-B14F-4D97-AF65-F5344CB8AC3E}">
        <p14:creationId xmlns:p14="http://schemas.microsoft.com/office/powerpoint/2010/main" val="3244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B9CF-8F37-4FE4-8605-2DD19E470849}"/>
              </a:ext>
            </a:extLst>
          </p:cNvPr>
          <p:cNvSpPr>
            <a:spLocks noGrp="1"/>
          </p:cNvSpPr>
          <p:nvPr>
            <p:ph type="title"/>
          </p:nvPr>
        </p:nvSpPr>
        <p:spPr>
          <a:xfrm>
            <a:off x="722790" y="195746"/>
            <a:ext cx="10515600" cy="1118150"/>
          </a:xfrm>
        </p:spPr>
        <p:txBody>
          <a:bodyPr/>
          <a:lstStyle/>
          <a:p>
            <a:r>
              <a:rPr lang="en-US" dirty="0"/>
              <a:t>Block Diagram</a:t>
            </a:r>
            <a:endParaRPr lang="en-IN" dirty="0"/>
          </a:p>
        </p:txBody>
      </p:sp>
      <p:pic>
        <p:nvPicPr>
          <p:cNvPr id="9" name="Content Placeholder 8">
            <a:extLst>
              <a:ext uri="{FF2B5EF4-FFF2-40B4-BE49-F238E27FC236}">
                <a16:creationId xmlns:a16="http://schemas.microsoft.com/office/drawing/2014/main" id="{921284F6-4E23-431B-A100-2F777588B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136" y="1521308"/>
            <a:ext cx="7557727" cy="4971567"/>
          </a:xfrm>
        </p:spPr>
      </p:pic>
    </p:spTree>
    <p:extLst>
      <p:ext uri="{BB962C8B-B14F-4D97-AF65-F5344CB8AC3E}">
        <p14:creationId xmlns:p14="http://schemas.microsoft.com/office/powerpoint/2010/main" val="251370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99E2-22D7-4F9B-BB0D-19EE797C0684}"/>
              </a:ext>
            </a:extLst>
          </p:cNvPr>
          <p:cNvSpPr>
            <a:spLocks noGrp="1"/>
          </p:cNvSpPr>
          <p:nvPr>
            <p:ph type="title"/>
          </p:nvPr>
        </p:nvSpPr>
        <p:spPr>
          <a:xfrm>
            <a:off x="838200" y="144508"/>
            <a:ext cx="8581008" cy="1073058"/>
          </a:xfrm>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4502762A-C614-4E66-B7AB-F3D79D65953E}"/>
              </a:ext>
            </a:extLst>
          </p:cNvPr>
          <p:cNvSpPr>
            <a:spLocks noGrp="1"/>
          </p:cNvSpPr>
          <p:nvPr>
            <p:ph idx="1"/>
          </p:nvPr>
        </p:nvSpPr>
        <p:spPr>
          <a:xfrm>
            <a:off x="669524" y="1097655"/>
            <a:ext cx="10515600" cy="5054569"/>
          </a:xfrm>
        </p:spPr>
        <p:txBody>
          <a:bodyPr>
            <a:normAutofit fontScale="77500" lnSpcReduction="20000"/>
          </a:bodyPr>
          <a:lstStyle/>
          <a:p>
            <a:pPr marL="0" indent="0">
              <a:buNone/>
            </a:pPr>
            <a:r>
              <a:rPr lang="en-US" dirty="0"/>
              <a:t>                 </a:t>
            </a:r>
            <a:r>
              <a:rPr lang="en-US" sz="2600" dirty="0"/>
              <a:t>Arduino uno is used as microcontroller in the project. Arduino takes the input from user and after analyzing the instructions produces output. The output is than displayed on 16×2 lcd. 4×4 numeric keypad is used as input. User presses the buttons on keypad to give input to Arduino calculator. Arduino calculator takes two digits and an operator as input. Arduino calculator then identifies the operator, computes results according to the operator and then displays the result on 16×2 lcd screen.</a:t>
            </a:r>
          </a:p>
          <a:p>
            <a:pPr marL="0" indent="0">
              <a:buNone/>
            </a:pPr>
            <a:endParaRPr lang="en-US" sz="2600" dirty="0"/>
          </a:p>
          <a:p>
            <a:pPr marL="0" indent="0">
              <a:buNone/>
            </a:pPr>
            <a:r>
              <a:rPr lang="en-US" sz="2600" dirty="0"/>
              <a:t>                  Lcd 16×2 is interfaced in 4-bit mode with </a:t>
            </a:r>
            <a:r>
              <a:rPr lang="en-US" sz="2600" dirty="0" err="1"/>
              <a:t>arduino</a:t>
            </a:r>
            <a:r>
              <a:rPr lang="en-US" sz="2600" dirty="0"/>
              <a:t> uno. Arduino pins D13, D12, D11, D10, D9 and D8 are occupied by 16×2 lcd. 4×4 Keypad rows are connected to pins D4, D5, D6 &amp; D7 of </a:t>
            </a:r>
            <a:r>
              <a:rPr lang="en-US" sz="2600" dirty="0" err="1"/>
              <a:t>arduino</a:t>
            </a:r>
            <a:r>
              <a:rPr lang="en-US" sz="2600" dirty="0"/>
              <a:t> uno. Columns of keypad are connected to pins D0, D1, D2 &amp; D3 of </a:t>
            </a:r>
            <a:r>
              <a:rPr lang="en-US" sz="2600" dirty="0" err="1"/>
              <a:t>arduino</a:t>
            </a:r>
            <a:r>
              <a:rPr lang="en-US" sz="2600" dirty="0"/>
              <a:t> uno.</a:t>
            </a:r>
          </a:p>
          <a:p>
            <a:pPr marL="0" indent="0">
              <a:buNone/>
            </a:pPr>
            <a:endParaRPr lang="en-US" sz="2600" dirty="0"/>
          </a:p>
          <a:p>
            <a:pPr marL="0" indent="0">
              <a:buNone/>
            </a:pPr>
            <a:r>
              <a:rPr lang="en-US" sz="2600" dirty="0"/>
              <a:t>                  A Potentiometer is used to control the contrast of the LCD display. A Resistor of 1 K ohm is used to give appropriate current to the lcd display. Connecting wires are connected accordingly and breadboard is used for better connections of the circuit.</a:t>
            </a:r>
          </a:p>
          <a:p>
            <a:pPr marL="0" indent="0">
              <a:buNone/>
            </a:pPr>
            <a:endParaRPr lang="en-US" sz="2600" dirty="0"/>
          </a:p>
          <a:p>
            <a:pPr marL="0" indent="0">
              <a:buNone/>
            </a:pPr>
            <a:r>
              <a:rPr lang="en-US" sz="2600" dirty="0"/>
              <a:t>                  Liquid Crystal library (&lt;</a:t>
            </a:r>
            <a:r>
              <a:rPr lang="en-US" sz="2600" dirty="0" err="1"/>
              <a:t>LiquidCrystal.h</a:t>
            </a:r>
            <a:r>
              <a:rPr lang="en-US" sz="2600" dirty="0"/>
              <a:t>&gt;) contains predefined functions which could be used in </a:t>
            </a:r>
            <a:r>
              <a:rPr lang="en-US" sz="2600" dirty="0" err="1"/>
              <a:t>arduino</a:t>
            </a:r>
            <a:r>
              <a:rPr lang="en-US" sz="2600" dirty="0"/>
              <a:t> code to easily interface and operate 16×2 lcd with </a:t>
            </a:r>
            <a:r>
              <a:rPr lang="en-US" sz="2600" dirty="0" err="1"/>
              <a:t>arduino</a:t>
            </a:r>
            <a:r>
              <a:rPr lang="en-US" sz="2600" dirty="0"/>
              <a:t> uno. I am interfacing 16×2 lcd in 4-bit mode with </a:t>
            </a:r>
            <a:r>
              <a:rPr lang="en-US" sz="2600" dirty="0" err="1"/>
              <a:t>arduino</a:t>
            </a:r>
            <a:r>
              <a:rPr lang="en-US" sz="2600" dirty="0"/>
              <a:t> uno. A special library called (&lt;</a:t>
            </a:r>
            <a:r>
              <a:rPr lang="en-US" sz="2600" dirty="0" err="1"/>
              <a:t>keypad.h</a:t>
            </a:r>
            <a:r>
              <a:rPr lang="en-US" sz="2600" dirty="0"/>
              <a:t>&gt;) is used in order to find out which key is pressed. </a:t>
            </a:r>
          </a:p>
          <a:p>
            <a:pPr marL="0" indent="0">
              <a:buNone/>
            </a:pPr>
            <a:endParaRPr lang="en-IN" dirty="0"/>
          </a:p>
        </p:txBody>
      </p:sp>
    </p:spTree>
    <p:extLst>
      <p:ext uri="{BB962C8B-B14F-4D97-AF65-F5344CB8AC3E}">
        <p14:creationId xmlns:p14="http://schemas.microsoft.com/office/powerpoint/2010/main" val="377452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04C0-1713-4BD2-95E3-D0A8228391BF}"/>
              </a:ext>
            </a:extLst>
          </p:cNvPr>
          <p:cNvSpPr>
            <a:spLocks noGrp="1"/>
          </p:cNvSpPr>
          <p:nvPr>
            <p:ph type="title"/>
          </p:nvPr>
        </p:nvSpPr>
        <p:spPr>
          <a:xfrm>
            <a:off x="838200" y="173524"/>
            <a:ext cx="10515600" cy="1325563"/>
          </a:xfrm>
        </p:spPr>
        <p:txBody>
          <a:bodyPr/>
          <a:lstStyle/>
          <a:p>
            <a:r>
              <a:rPr lang="en-US" dirty="0"/>
              <a:t>Circuit Diagram</a:t>
            </a:r>
            <a:endParaRPr lang="en-IN" dirty="0"/>
          </a:p>
        </p:txBody>
      </p:sp>
      <p:pic>
        <p:nvPicPr>
          <p:cNvPr id="4" name="Content Placeholder 3">
            <a:extLst>
              <a:ext uri="{FF2B5EF4-FFF2-40B4-BE49-F238E27FC236}">
                <a16:creationId xmlns:a16="http://schemas.microsoft.com/office/drawing/2014/main" id="{E6EEA2DD-9DA9-4555-8FA7-22F813F36E6B}"/>
              </a:ext>
            </a:extLst>
          </p:cNvPr>
          <p:cNvPicPr>
            <a:picLocks noGrp="1" noChangeAspect="1"/>
          </p:cNvPicPr>
          <p:nvPr>
            <p:ph idx="1"/>
          </p:nvPr>
        </p:nvPicPr>
        <p:blipFill>
          <a:blip r:embed="rId2"/>
          <a:stretch>
            <a:fillRect/>
          </a:stretch>
        </p:blipFill>
        <p:spPr>
          <a:xfrm>
            <a:off x="2122175" y="1623374"/>
            <a:ext cx="7690121" cy="4564362"/>
          </a:xfrm>
          <a:prstGeom prst="rect">
            <a:avLst/>
          </a:prstGeom>
        </p:spPr>
      </p:pic>
    </p:spTree>
    <p:extLst>
      <p:ext uri="{BB962C8B-B14F-4D97-AF65-F5344CB8AC3E}">
        <p14:creationId xmlns:p14="http://schemas.microsoft.com/office/powerpoint/2010/main" val="301421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3A59-133E-49DE-9C44-E4C6A151E8FD}"/>
              </a:ext>
            </a:extLst>
          </p:cNvPr>
          <p:cNvSpPr>
            <a:spLocks noGrp="1"/>
          </p:cNvSpPr>
          <p:nvPr>
            <p:ph type="title"/>
          </p:nvPr>
        </p:nvSpPr>
        <p:spPr>
          <a:xfrm>
            <a:off x="838200" y="338493"/>
            <a:ext cx="10515600" cy="993158"/>
          </a:xfrm>
        </p:spPr>
        <p:txBody>
          <a:bodyPr>
            <a:normAutofit/>
          </a:bodyPr>
          <a:lstStyle/>
          <a:p>
            <a:r>
              <a:rPr lang="en-US" sz="4000" dirty="0"/>
              <a:t>Basic Arduino Calculator on </a:t>
            </a:r>
            <a:r>
              <a:rPr lang="en-US" sz="4000" dirty="0" err="1"/>
              <a:t>Tinkercad</a:t>
            </a:r>
            <a:endParaRPr lang="en-IN" sz="4000" dirty="0"/>
          </a:p>
        </p:txBody>
      </p:sp>
      <p:pic>
        <p:nvPicPr>
          <p:cNvPr id="5" name="Content Placeholder 4">
            <a:extLst>
              <a:ext uri="{FF2B5EF4-FFF2-40B4-BE49-F238E27FC236}">
                <a16:creationId xmlns:a16="http://schemas.microsoft.com/office/drawing/2014/main" id="{679D7689-B50B-4445-B376-BC05DD565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305" y="1226466"/>
            <a:ext cx="9534617" cy="5363223"/>
          </a:xfrm>
        </p:spPr>
      </p:pic>
    </p:spTree>
    <p:extLst>
      <p:ext uri="{BB962C8B-B14F-4D97-AF65-F5344CB8AC3E}">
        <p14:creationId xmlns:p14="http://schemas.microsoft.com/office/powerpoint/2010/main" val="250944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FA96-76D8-4219-8606-BA1917617FB4}"/>
              </a:ext>
            </a:extLst>
          </p:cNvPr>
          <p:cNvSpPr>
            <a:spLocks noGrp="1"/>
          </p:cNvSpPr>
          <p:nvPr>
            <p:ph type="title"/>
          </p:nvPr>
        </p:nvSpPr>
        <p:spPr>
          <a:xfrm>
            <a:off x="767179" y="160939"/>
            <a:ext cx="10515600" cy="1325563"/>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AD21B493-D8AA-45D3-A5CD-955A862C8BCE}"/>
              </a:ext>
            </a:extLst>
          </p:cNvPr>
          <p:cNvSpPr>
            <a:spLocks noGrp="1"/>
          </p:cNvSpPr>
          <p:nvPr>
            <p:ph idx="1"/>
          </p:nvPr>
        </p:nvSpPr>
        <p:spPr>
          <a:xfrm>
            <a:off x="527482" y="1417252"/>
            <a:ext cx="10515600" cy="4351338"/>
          </a:xfrm>
        </p:spPr>
        <p:txBody>
          <a:bodyPr>
            <a:normAutofit fontScale="92500" lnSpcReduction="10000"/>
          </a:bodyPr>
          <a:lstStyle/>
          <a:p>
            <a:pPr marL="514350" indent="-514350">
              <a:buFont typeface="+mj-lt"/>
              <a:buAutoNum type="arabicPeriod"/>
            </a:pPr>
            <a:r>
              <a:rPr lang="en-US" sz="2600" dirty="0"/>
              <a:t>A simple arithmetic calculator is implemented in this project using Arduino UNO, matrix keypad and LCD.</a:t>
            </a:r>
          </a:p>
          <a:p>
            <a:pPr marL="514350" indent="-514350">
              <a:buFont typeface="+mj-lt"/>
              <a:buAutoNum type="arabicPeriod"/>
            </a:pPr>
            <a:endParaRPr lang="en-US" sz="2600" dirty="0"/>
          </a:p>
          <a:p>
            <a:pPr marL="514350" indent="-514350">
              <a:buFont typeface="+mj-lt"/>
              <a:buAutoNum type="arabicPeriod"/>
            </a:pPr>
            <a:r>
              <a:rPr lang="en-US" sz="2600" dirty="0"/>
              <a:t>Can be extended to perform complex calculations, but the logic must be carefully designed in order to solve those calculations. This may even result in increased number of switches.</a:t>
            </a:r>
          </a:p>
          <a:p>
            <a:pPr marL="514350" indent="-514350">
              <a:buFont typeface="+mj-lt"/>
              <a:buAutoNum type="arabicPeriod"/>
            </a:pPr>
            <a:endParaRPr lang="en-US" sz="2600" dirty="0"/>
          </a:p>
          <a:p>
            <a:pPr marL="0" indent="0">
              <a:buNone/>
            </a:pPr>
            <a:r>
              <a:rPr lang="en-US" sz="2600" dirty="0"/>
              <a:t>3.    Used to perform daily mathematical calculations etc.</a:t>
            </a:r>
          </a:p>
          <a:p>
            <a:pPr marL="514350" indent="-514350">
              <a:buFont typeface="+mj-lt"/>
              <a:buAutoNum type="arabicPeriod"/>
            </a:pPr>
            <a:endParaRPr lang="en-US" sz="2600" dirty="0"/>
          </a:p>
          <a:p>
            <a:pPr marL="0" indent="0">
              <a:buNone/>
            </a:pPr>
            <a:r>
              <a:rPr lang="en-US" sz="2600" dirty="0"/>
              <a:t>4.    Getting Knowledge of how a calculator works and also knowing how to      </a:t>
            </a:r>
          </a:p>
          <a:p>
            <a:pPr marL="0" indent="0">
              <a:buNone/>
            </a:pPr>
            <a:r>
              <a:rPr lang="en-US" sz="2600" dirty="0"/>
              <a:t>        make one using an online simulation platform like </a:t>
            </a:r>
            <a:r>
              <a:rPr lang="en-US" sz="2600" dirty="0" err="1"/>
              <a:t>Tinkercad</a:t>
            </a:r>
            <a:r>
              <a:rPr lang="en-US" sz="2600" dirty="0"/>
              <a:t>.</a:t>
            </a:r>
          </a:p>
          <a:p>
            <a:pPr marL="0" indent="0">
              <a:buNone/>
            </a:pPr>
            <a:endParaRPr lang="en-US" sz="2600" dirty="0"/>
          </a:p>
          <a:p>
            <a:pPr marL="0" indent="0">
              <a:buNone/>
            </a:pPr>
            <a:endParaRPr lang="en-IN" dirty="0"/>
          </a:p>
        </p:txBody>
      </p:sp>
    </p:spTree>
    <p:extLst>
      <p:ext uri="{BB962C8B-B14F-4D97-AF65-F5344CB8AC3E}">
        <p14:creationId xmlns:p14="http://schemas.microsoft.com/office/powerpoint/2010/main" val="61726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831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FY B.Tech Trimester-2   2021-22</vt:lpstr>
      <vt:lpstr>INDEX</vt:lpstr>
      <vt:lpstr>Introduction</vt:lpstr>
      <vt:lpstr>Basic Arduino Calculator</vt:lpstr>
      <vt:lpstr>Block Diagram</vt:lpstr>
      <vt:lpstr>Explanation</vt:lpstr>
      <vt:lpstr>Circuit Diagram</vt:lpstr>
      <vt:lpstr>Basic Arduino Calculator on Tinkercad</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 B.Tech Trimester-2   2021-22</dc:title>
  <dc:creator>Shreerang Mhatre</dc:creator>
  <cp:lastModifiedBy>Shreerang Mhatre</cp:lastModifiedBy>
  <cp:revision>3</cp:revision>
  <dcterms:created xsi:type="dcterms:W3CDTF">2022-02-23T14:03:37Z</dcterms:created>
  <dcterms:modified xsi:type="dcterms:W3CDTF">2022-02-23T14:22:18Z</dcterms:modified>
</cp:coreProperties>
</file>