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85" r:id="rId5"/>
    <p:sldId id="259" r:id="rId6"/>
    <p:sldId id="286" r:id="rId7"/>
    <p:sldId id="287" r:id="rId8"/>
    <p:sldId id="288" r:id="rId9"/>
    <p:sldId id="260" r:id="rId10"/>
    <p:sldId id="284" r:id="rId11"/>
  </p:sldIdLst>
  <p:sldSz cx="9144000" cy="5143500" type="screen16x9"/>
  <p:notesSz cx="6858000" cy="9144000"/>
  <p:embeddedFontLst>
    <p:embeddedFont>
      <p:font typeface="Oswald" charset="0"/>
      <p:regular r:id="rId13"/>
      <p:bold r:id="rId14"/>
    </p:embeddedFont>
    <p:embeddedFont>
      <p:font typeface="Tinos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B7D5CAF-C5C0-430F-A390-3F806F24974C}">
  <a:tblStyle styleId="{DB7D5CAF-C5C0-430F-A390-3F806F2497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2713" y="333900"/>
            <a:ext cx="7798575" cy="480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912650" y="1915625"/>
            <a:ext cx="5469600" cy="1159800"/>
          </a:xfrm>
          <a:prstGeom prst="rect">
            <a:avLst/>
          </a:prstGeom>
          <a:effectLst>
            <a:outerShdw blurRad="14288" dist="9525" dir="162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libr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libr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809500" y="1476000"/>
            <a:ext cx="6128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◈"/>
              <a:defRPr b="1" i="1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◆"/>
              <a:defRPr b="1" i="1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◇"/>
              <a:defRPr b="1" i="1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b="1" i="1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705475" y="9753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 sz="9600" b="1">
              <a:solidFill>
                <a:srgbClr val="25212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 descr="libr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 descr="libr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52" name="Google Shape;52;p9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right">
  <p:cSld name="CAPTION_ONLY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0" descr="libr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6657400" y="838500"/>
            <a:ext cx="1497600" cy="3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57" name="Google Shape;57;p10"/>
          <p:cNvCxnSpPr/>
          <p:nvPr/>
        </p:nvCxnSpPr>
        <p:spPr>
          <a:xfrm>
            <a:off x="6428800" y="990300"/>
            <a:ext cx="0" cy="31227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 descr="libr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No book">
  <p:cSld name="BLANK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413350" y="4627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6"/>
                </a:solidFill>
              </a:defRPr>
            </a:lvl1pPr>
            <a:lvl2pPr lvl="1" rtl="0">
              <a:buNone/>
              <a:defRPr>
                <a:solidFill>
                  <a:schemeClr val="accent6"/>
                </a:solidFill>
              </a:defRPr>
            </a:lvl2pPr>
            <a:lvl3pPr lvl="2" rtl="0">
              <a:buNone/>
              <a:defRPr>
                <a:solidFill>
                  <a:schemeClr val="accent6"/>
                </a:solidFill>
              </a:defRPr>
            </a:lvl3pPr>
            <a:lvl4pPr lvl="3" rtl="0">
              <a:buNone/>
              <a:defRPr>
                <a:solidFill>
                  <a:schemeClr val="accent6"/>
                </a:solidFill>
              </a:defRPr>
            </a:lvl4pPr>
            <a:lvl5pPr lvl="4" rtl="0">
              <a:buNone/>
              <a:defRPr>
                <a:solidFill>
                  <a:schemeClr val="accent6"/>
                </a:solidFill>
              </a:defRPr>
            </a:lvl5pPr>
            <a:lvl6pPr lvl="5" rtl="0">
              <a:buNone/>
              <a:defRPr>
                <a:solidFill>
                  <a:schemeClr val="accent6"/>
                </a:solidFill>
              </a:defRPr>
            </a:lvl6pPr>
            <a:lvl7pPr lvl="6" rtl="0">
              <a:buNone/>
              <a:defRPr>
                <a:solidFill>
                  <a:schemeClr val="accent6"/>
                </a:solidFill>
              </a:defRPr>
            </a:lvl7pPr>
            <a:lvl8pPr lvl="7" rtl="0">
              <a:buNone/>
              <a:defRPr>
                <a:solidFill>
                  <a:schemeClr val="accent6"/>
                </a:solidFill>
              </a:defRPr>
            </a:lvl8pPr>
            <a:lvl9pPr lvl="8" rtl="0">
              <a:buNone/>
              <a:defRPr>
                <a:solidFill>
                  <a:schemeClr val="accent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nos"/>
              <a:buChar char="◈"/>
              <a:defRPr sz="30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/>
              <a:buChar char="◆"/>
              <a:defRPr sz="24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/>
              <a:buChar char="◇"/>
              <a:defRPr sz="24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⬥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6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artin_Gardner" TargetMode="External"/><Relationship Id="rId3" Type="http://schemas.openxmlformats.org/officeDocument/2006/relationships/hyperlink" Target="https://en.wikipedia.org/wiki/Kaprekar%27s_constant" TargetMode="External"/><Relationship Id="rId7" Type="http://schemas.openxmlformats.org/officeDocument/2006/relationships/hyperlink" Target="https://en.wikipedia.org/wiki/Demlo_numb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Harshad_number" TargetMode="External"/><Relationship Id="rId5" Type="http://schemas.openxmlformats.org/officeDocument/2006/relationships/hyperlink" Target="https://en.wikipedia.org/wiki/Self_number" TargetMode="External"/><Relationship Id="rId4" Type="http://schemas.openxmlformats.org/officeDocument/2006/relationships/hyperlink" Target="https://en.wikipedia.org/wiki/Kaprekar_number" TargetMode="External"/><Relationship Id="rId9" Type="http://schemas.openxmlformats.org/officeDocument/2006/relationships/hyperlink" Target="https://en.wikipedia.org/wiki/Scientific_America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en.wikipedia.org/wiki/D._R._Kapreka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495_(number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Kaprekar%27s_routin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ctrTitle"/>
          </p:nvPr>
        </p:nvSpPr>
        <p:spPr>
          <a:xfrm>
            <a:off x="1371600" y="1428750"/>
            <a:ext cx="5469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R. KAPREKAR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3409950"/>
            <a:ext cx="29594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DRISHTI CHAUHAN 106021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VEDANG DIVEKAR 106027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REET SHARMA 106030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AYUSH KULSHRESHTHA 106031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 descr="D._R._Kapreka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352550"/>
            <a:ext cx="205740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895350"/>
            <a:ext cx="5469600" cy="1875275"/>
          </a:xfrm>
        </p:spPr>
        <p:txBody>
          <a:bodyPr/>
          <a:lstStyle/>
          <a:p>
            <a:pPr algn="ctr"/>
            <a:r>
              <a:rPr lang="en-US" sz="7200" dirty="0" smtClean="0"/>
              <a:t>THANK YOU!</a:t>
            </a:r>
            <a:endParaRPr lang="en-US" sz="7200" dirty="0"/>
          </a:p>
        </p:txBody>
      </p:sp>
      <p:pic>
        <p:nvPicPr>
          <p:cNvPr id="3" name="Picture 2" descr="milkshake-handshake-clip-art-shake-hands-c64f853e5330178c82db4f0cdcf9c63b.png"/>
          <p:cNvPicPr>
            <a:picLocks noChangeAspect="1"/>
          </p:cNvPicPr>
          <p:nvPr/>
        </p:nvPicPr>
        <p:blipFill>
          <a:blip r:embed="rId2">
            <a:lum bright="-100000"/>
          </a:blip>
          <a:stretch>
            <a:fillRect/>
          </a:stretch>
        </p:blipFill>
        <p:spPr>
          <a:xfrm>
            <a:off x="3048000" y="2419350"/>
            <a:ext cx="3352800" cy="1649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DATTATREYA RAMCHANDRA KAPREKAR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1219200" y="1123950"/>
            <a:ext cx="6781800" cy="27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swald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charset="0"/>
              </a:rPr>
              <a:t> </a:t>
            </a:r>
            <a:r>
              <a:rPr lang="en-US" sz="1400" b="1" dirty="0" smtClean="0">
                <a:latin typeface="Oswald" charset="0"/>
              </a:rPr>
              <a:t>D R KAPREKAR</a:t>
            </a:r>
            <a:r>
              <a:rPr lang="en-US" sz="1400" dirty="0" smtClean="0">
                <a:latin typeface="Oswald" charset="0"/>
              </a:rPr>
              <a:t> was born in dahanu, a town on the west coast of India about 100 km north of Mumbai.</a:t>
            </a:r>
          </a:p>
          <a:p>
            <a:pPr algn="just">
              <a:buFont typeface="Arial" pitchFamily="34" charset="0"/>
              <a:buChar char="•"/>
            </a:pPr>
            <a:endParaRPr lang="en-US" sz="1400" dirty="0" smtClean="0">
              <a:latin typeface="Oswald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400" dirty="0" smtClean="0">
                <a:latin typeface="Oswald" charset="0"/>
              </a:rPr>
              <a:t> He was brought up by his father after his mother died when he was eight years old. </a:t>
            </a:r>
          </a:p>
          <a:p>
            <a:pPr algn="just">
              <a:buFont typeface="Arial" pitchFamily="34" charset="0"/>
              <a:buChar char="•"/>
            </a:pPr>
            <a:endParaRPr lang="en-US" sz="1400" dirty="0" smtClean="0">
              <a:latin typeface="Oswald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400" dirty="0" smtClean="0">
                <a:latin typeface="Oswald" charset="0"/>
              </a:rPr>
              <a:t>His father was a clerk who was fascinated by astrology.</a:t>
            </a:r>
          </a:p>
          <a:p>
            <a:pPr algn="just">
              <a:buFont typeface="Arial" pitchFamily="34" charset="0"/>
              <a:buChar char="•"/>
            </a:pPr>
            <a:endParaRPr lang="en-US" sz="1400" dirty="0" smtClean="0">
              <a:latin typeface="Oswald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400" dirty="0" smtClean="0">
                <a:latin typeface="Oswald" charset="0"/>
              </a:rPr>
              <a:t> </a:t>
            </a:r>
            <a:r>
              <a:rPr lang="en-US" sz="1400" dirty="0" smtClean="0">
                <a:latin typeface="Oswald" charset="0"/>
              </a:rPr>
              <a:t>A</a:t>
            </a:r>
            <a:r>
              <a:rPr lang="en-US" sz="1400" dirty="0" smtClean="0">
                <a:latin typeface="Oswald" charset="0"/>
              </a:rPr>
              <a:t>lthough astrology requires no deep mathematics, it does require a considerable ability to calculate with numbers, and kaprekar's father certainly gave his son a love of calculating.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050" dirty="0"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752600" y="819150"/>
            <a:ext cx="3234300" cy="6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4294967295"/>
          </p:nvPr>
        </p:nvSpPr>
        <p:spPr>
          <a:xfrm>
            <a:off x="1524000" y="1428750"/>
            <a:ext cx="6684900" cy="28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SzPts val="1100"/>
            </a:pPr>
            <a:r>
              <a:rPr lang="en-IN" sz="1400" dirty="0" smtClean="0">
                <a:latin typeface="Oswald" charset="0"/>
              </a:rPr>
              <a:t>Working </a:t>
            </a:r>
            <a:r>
              <a:rPr lang="en-IN" sz="1400" dirty="0" smtClean="0">
                <a:latin typeface="Oswald" charset="0"/>
              </a:rPr>
              <a:t>largely alone, Kaprekar discovered a number of results in number theory and described various properties of numbers</a:t>
            </a:r>
            <a:r>
              <a:rPr lang="en-IN" sz="1400" dirty="0" smtClean="0">
                <a:latin typeface="Oswald" charset="0"/>
              </a:rPr>
              <a:t>.</a:t>
            </a:r>
            <a:r>
              <a:rPr lang="en-IN" sz="1400" dirty="0" smtClean="0">
                <a:latin typeface="Oswald" charset="0"/>
              </a:rPr>
              <a:t> </a:t>
            </a:r>
            <a:endParaRPr lang="en-IN" sz="1400" dirty="0" smtClean="0">
              <a:latin typeface="Oswald" charset="0"/>
            </a:endParaRPr>
          </a:p>
          <a:p>
            <a:pPr marL="0" indent="0" algn="just">
              <a:buSzPts val="1100"/>
            </a:pPr>
            <a:r>
              <a:rPr lang="en-IN" sz="1400" dirty="0" smtClean="0">
                <a:latin typeface="Oswald" charset="0"/>
              </a:rPr>
              <a:t>In </a:t>
            </a:r>
            <a:r>
              <a:rPr lang="en-IN" sz="1400" dirty="0" smtClean="0">
                <a:latin typeface="Oswald" charset="0"/>
              </a:rPr>
              <a:t>addition to the </a:t>
            </a:r>
            <a:r>
              <a:rPr lang="en-IN" sz="1400" dirty="0" smtClean="0">
                <a:latin typeface="Oswald" charset="0"/>
                <a:hlinkClick r:id="rId3" tooltip="Kaprekar's constant"/>
              </a:rPr>
              <a:t>Kaprekar's constant</a:t>
            </a:r>
            <a:r>
              <a:rPr lang="en-IN" sz="1400" dirty="0" smtClean="0">
                <a:latin typeface="Oswald" charset="0"/>
              </a:rPr>
              <a:t> and the </a:t>
            </a:r>
            <a:r>
              <a:rPr lang="en-IN" sz="1400" dirty="0" smtClean="0">
                <a:latin typeface="Oswald" charset="0"/>
                <a:hlinkClick r:id="rId4" tooltip="Kaprekar number"/>
              </a:rPr>
              <a:t>Kaprekar numbers</a:t>
            </a:r>
            <a:r>
              <a:rPr lang="en-IN" sz="1400" dirty="0" smtClean="0">
                <a:latin typeface="Oswald" charset="0"/>
              </a:rPr>
              <a:t> which were named after him, he also described </a:t>
            </a:r>
            <a:r>
              <a:rPr lang="en-IN" sz="1400" dirty="0" smtClean="0">
                <a:latin typeface="Oswald" charset="0"/>
                <a:hlinkClick r:id="rId5" tooltip="Self number"/>
              </a:rPr>
              <a:t>self numbers</a:t>
            </a:r>
            <a:r>
              <a:rPr lang="en-IN" sz="1400" dirty="0" smtClean="0">
                <a:latin typeface="Oswald" charset="0"/>
              </a:rPr>
              <a:t> or Devlali numbers, the </a:t>
            </a:r>
            <a:r>
              <a:rPr lang="en-IN" sz="1400" dirty="0" smtClean="0">
                <a:latin typeface="Oswald" charset="0"/>
                <a:hlinkClick r:id="rId6" tooltip="Harshad number"/>
              </a:rPr>
              <a:t>harshad numbers</a:t>
            </a:r>
            <a:r>
              <a:rPr lang="en-IN" sz="1400" dirty="0" smtClean="0">
                <a:latin typeface="Oswald" charset="0"/>
              </a:rPr>
              <a:t> and </a:t>
            </a:r>
            <a:r>
              <a:rPr lang="en-IN" sz="1400" dirty="0" smtClean="0">
                <a:latin typeface="Oswald" charset="0"/>
                <a:hlinkClick r:id="rId7" tooltip="Demlo number"/>
              </a:rPr>
              <a:t>Demlo numbers</a:t>
            </a:r>
            <a:r>
              <a:rPr lang="en-IN" sz="1400" dirty="0" smtClean="0">
                <a:latin typeface="Oswald" charset="0"/>
              </a:rPr>
              <a:t>. </a:t>
            </a:r>
            <a:endParaRPr lang="en-IN" sz="1400" dirty="0" smtClean="0">
              <a:latin typeface="Oswald" charset="0"/>
            </a:endParaRPr>
          </a:p>
          <a:p>
            <a:pPr marL="0" indent="0" algn="just">
              <a:buSzPts val="1100"/>
            </a:pPr>
            <a:r>
              <a:rPr lang="en-IN" sz="1400" dirty="0" smtClean="0">
                <a:latin typeface="Oswald" charset="0"/>
              </a:rPr>
              <a:t>He </a:t>
            </a:r>
            <a:r>
              <a:rPr lang="en-IN" sz="1400" dirty="0" smtClean="0">
                <a:latin typeface="Oswald" charset="0"/>
              </a:rPr>
              <a:t>also constructed certain types of magic squares related to the Copernicus magic square</a:t>
            </a:r>
            <a:r>
              <a:rPr lang="en-IN" sz="1400" dirty="0" smtClean="0">
                <a:latin typeface="Oswald" charset="0"/>
              </a:rPr>
              <a:t>.</a:t>
            </a:r>
            <a:r>
              <a:rPr lang="en-IN" sz="1400" dirty="0" smtClean="0">
                <a:latin typeface="Oswald" charset="0"/>
              </a:rPr>
              <a:t> </a:t>
            </a:r>
            <a:endParaRPr lang="en-IN" sz="1400" dirty="0" smtClean="0">
              <a:latin typeface="Oswald" charset="0"/>
            </a:endParaRPr>
          </a:p>
          <a:p>
            <a:pPr marL="0" indent="0" algn="just">
              <a:buSzPts val="1100"/>
            </a:pPr>
            <a:r>
              <a:rPr lang="en-IN" sz="1400" dirty="0" smtClean="0">
                <a:latin typeface="Oswald" charset="0"/>
              </a:rPr>
              <a:t>Initially </a:t>
            </a:r>
            <a:r>
              <a:rPr lang="en-IN" sz="1400" dirty="0" smtClean="0">
                <a:latin typeface="Oswald" charset="0"/>
              </a:rPr>
              <a:t>his ideas were not taken seriously by Indian mathematicians, and his results were published largely in low-level mathematics journals or privately published, but international fame arrived when </a:t>
            </a:r>
            <a:r>
              <a:rPr lang="en-IN" sz="1400" dirty="0" smtClean="0">
                <a:latin typeface="Oswald" charset="0"/>
                <a:hlinkClick r:id="rId8" tooltip="Martin Gardner"/>
              </a:rPr>
              <a:t>Martin Gardner</a:t>
            </a:r>
            <a:r>
              <a:rPr lang="en-IN" sz="1400" dirty="0" smtClean="0">
                <a:latin typeface="Oswald" charset="0"/>
              </a:rPr>
              <a:t> wrote about Kaprekar in his March 1975 column of Mathematical Games for </a:t>
            </a:r>
            <a:r>
              <a:rPr lang="en-IN" sz="1400" dirty="0" smtClean="0">
                <a:latin typeface="Oswald" charset="0"/>
                <a:hlinkClick r:id="rId9" tooltip="Scientific American"/>
              </a:rPr>
              <a:t>Scientific American</a:t>
            </a:r>
            <a:r>
              <a:rPr lang="en-IN" sz="1400" dirty="0" smtClean="0">
                <a:latin typeface="Oswald" charset="0"/>
              </a:rPr>
              <a:t>. </a:t>
            </a:r>
            <a:endParaRPr lang="en-IN" sz="1400" dirty="0" smtClean="0">
              <a:latin typeface="Oswald" charset="0"/>
            </a:endParaRPr>
          </a:p>
          <a:p>
            <a:pPr marL="0" indent="0" algn="just">
              <a:buSzPts val="1100"/>
            </a:pPr>
            <a:r>
              <a:rPr lang="en-IN" sz="1400" dirty="0" smtClean="0">
                <a:latin typeface="Oswald" charset="0"/>
              </a:rPr>
              <a:t>Today </a:t>
            </a:r>
            <a:r>
              <a:rPr lang="en-IN" sz="1400" dirty="0" smtClean="0">
                <a:latin typeface="Oswald" charset="0"/>
              </a:rPr>
              <a:t>his name is well-known and many other mathematicians have pursued the study of the properties he discovered</a:t>
            </a:r>
            <a:r>
              <a:rPr lang="en-IN" sz="1400" dirty="0" smtClean="0">
                <a:latin typeface="Oswald" charset="0"/>
              </a:rPr>
              <a:t>.</a:t>
            </a:r>
            <a:endParaRPr sz="1400">
              <a:latin typeface="Oswald" charset="0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590550"/>
            <a:ext cx="5802600" cy="702600"/>
          </a:xfrm>
        </p:spPr>
        <p:txBody>
          <a:bodyPr/>
          <a:lstStyle/>
          <a:p>
            <a:pPr algn="just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DISCOVERIES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04950"/>
            <a:ext cx="5802600" cy="2743200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b="1" i="0" dirty="0" smtClean="0">
                <a:solidFill>
                  <a:schemeClr val="tx1"/>
                </a:solidFill>
                <a:latin typeface="Oswald" charset="0"/>
              </a:rPr>
              <a:t>Kaprekar's constant</a:t>
            </a:r>
          </a:p>
          <a:p>
            <a:pPr algn="just">
              <a:buFont typeface="+mj-lt"/>
              <a:buAutoNum type="arabicPeriod"/>
            </a:pPr>
            <a:endParaRPr lang="en-US" b="1" i="0" dirty="0" smtClean="0">
              <a:solidFill>
                <a:schemeClr val="tx1"/>
              </a:solidFill>
              <a:latin typeface="Oswald" charset="0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 smtClean="0">
                <a:solidFill>
                  <a:schemeClr val="tx1"/>
                </a:solidFill>
                <a:latin typeface="Oswald" charset="0"/>
              </a:rPr>
              <a:t>Kaprekar </a:t>
            </a:r>
            <a:r>
              <a:rPr lang="en-US" b="1" i="0" dirty="0" smtClean="0">
                <a:solidFill>
                  <a:schemeClr val="tx1"/>
                </a:solidFill>
                <a:latin typeface="Oswald" charset="0"/>
              </a:rPr>
              <a:t>number</a:t>
            </a:r>
          </a:p>
          <a:p>
            <a:pPr algn="just">
              <a:buFont typeface="+mj-lt"/>
              <a:buAutoNum type="arabicPeriod"/>
            </a:pPr>
            <a:endParaRPr lang="en-US" b="1" i="0" dirty="0" smtClean="0">
              <a:solidFill>
                <a:schemeClr val="tx1"/>
              </a:solidFill>
              <a:latin typeface="Oswald" charset="0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 smtClean="0">
                <a:solidFill>
                  <a:schemeClr val="tx1"/>
                </a:solidFill>
                <a:latin typeface="Oswald" charset="0"/>
              </a:rPr>
              <a:t>Devlali </a:t>
            </a:r>
            <a:r>
              <a:rPr lang="en-US" b="1" i="0" dirty="0" smtClean="0">
                <a:solidFill>
                  <a:schemeClr val="tx1"/>
                </a:solidFill>
                <a:latin typeface="Oswald" charset="0"/>
              </a:rPr>
              <a:t>or self number</a:t>
            </a:r>
          </a:p>
          <a:p>
            <a:pPr algn="just">
              <a:buFont typeface="+mj-lt"/>
              <a:buAutoNum type="arabicPeriod"/>
            </a:pPr>
            <a:endParaRPr lang="en-US" b="1" i="0" dirty="0" smtClean="0">
              <a:solidFill>
                <a:schemeClr val="tx1"/>
              </a:solidFill>
              <a:latin typeface="Oswald" charset="0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 smtClean="0">
                <a:solidFill>
                  <a:schemeClr val="tx1"/>
                </a:solidFill>
                <a:latin typeface="Oswald" charset="0"/>
              </a:rPr>
              <a:t>Harshad number</a:t>
            </a:r>
          </a:p>
          <a:p>
            <a:pPr algn="just">
              <a:buFont typeface="+mj-lt"/>
              <a:buAutoNum type="arabicPeriod"/>
            </a:pPr>
            <a:endParaRPr lang="en-US" b="1" i="0" dirty="0" smtClean="0">
              <a:solidFill>
                <a:schemeClr val="tx1"/>
              </a:solidFill>
              <a:latin typeface="Oswald" charset="0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 smtClean="0">
                <a:solidFill>
                  <a:schemeClr val="tx1"/>
                </a:solidFill>
                <a:latin typeface="Oswald" charset="0"/>
              </a:rPr>
              <a:t>Demlo number</a:t>
            </a:r>
            <a:endParaRPr lang="en-US" b="1" i="0" dirty="0" smtClean="0">
              <a:solidFill>
                <a:schemeClr val="tx1"/>
              </a:solidFill>
              <a:latin typeface="Oswald" charset="0"/>
            </a:endParaRPr>
          </a:p>
          <a:p>
            <a:pPr algn="just"/>
            <a:r>
              <a:rPr lang="en-US" i="0" dirty="0" smtClean="0">
                <a:hlinkClick r:id="rId2"/>
              </a:rPr>
              <a:t> </a:t>
            </a:r>
            <a:r>
              <a:rPr lang="en-US" i="0" dirty="0" smtClean="0">
                <a:hlinkClick r:id="rId2"/>
              </a:rPr>
              <a:t/>
            </a:r>
            <a:br>
              <a:rPr lang="en-US" i="0" dirty="0" smtClean="0">
                <a:hlinkClick r:id="rId2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pic>
        <p:nvPicPr>
          <p:cNvPr id="5" name="Picture 4" descr="WhatsApp-Image-2020-01-18-at-12.00.15-AM-1024x512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428750"/>
            <a:ext cx="2866768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ctrTitle"/>
          </p:nvPr>
        </p:nvSpPr>
        <p:spPr>
          <a:xfrm>
            <a:off x="1295400" y="514350"/>
            <a:ext cx="5802600" cy="9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KAPREKAR’S CONSTANT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1"/>
          </p:nvPr>
        </p:nvSpPr>
        <p:spPr>
          <a:xfrm>
            <a:off x="1295400" y="1504950"/>
            <a:ext cx="7010400" cy="32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1400" i="0" dirty="0" smtClean="0">
                <a:solidFill>
                  <a:schemeClr val="tx1"/>
                </a:solidFill>
                <a:latin typeface="Oswald" charset="0"/>
              </a:rPr>
              <a:t>In 1949, Kaprekar discovered an interesting property of the number 6174, which was subsequently named the Kaprekar constant</a:t>
            </a:r>
            <a:r>
              <a:rPr lang="en-IN" sz="1400" i="0" dirty="0" smtClean="0">
                <a:solidFill>
                  <a:schemeClr val="tx1"/>
                </a:solidFill>
                <a:latin typeface="Oswald" charset="0"/>
              </a:rPr>
              <a:t>.</a:t>
            </a:r>
            <a:r>
              <a:rPr lang="en-IN" sz="1400" i="0" dirty="0" smtClean="0">
                <a:solidFill>
                  <a:schemeClr val="tx1"/>
                </a:solidFill>
                <a:latin typeface="Oswald" charset="0"/>
              </a:rPr>
              <a:t> He showed that 6174 is reached in the limit as one repeatedly subtracts the highest and lowest numbers that can be constructed from a set of four digits that are not all identical. Thus, starting with 1234, we have</a:t>
            </a:r>
            <a:r>
              <a:rPr lang="en-IN" sz="1400" i="0" dirty="0" smtClean="0">
                <a:solidFill>
                  <a:schemeClr val="tx1"/>
                </a:solidFill>
                <a:latin typeface="Oswald" charset="0"/>
              </a:rPr>
              <a:t>:</a:t>
            </a:r>
            <a:r>
              <a:rPr lang="en-US" sz="1400" i="0" dirty="0" smtClean="0">
                <a:solidFill>
                  <a:schemeClr val="tx1"/>
                </a:solidFill>
                <a:latin typeface="Oswald" charset="0"/>
              </a:rPr>
              <a:t> </a:t>
            </a:r>
          </a:p>
          <a:p>
            <a:pPr algn="just"/>
            <a:r>
              <a:rPr lang="en-IN" sz="1400" i="0" dirty="0" smtClean="0">
                <a:solidFill>
                  <a:schemeClr val="tx1"/>
                </a:solidFill>
                <a:latin typeface="Oswald" charset="0"/>
              </a:rPr>
              <a:t>          4321 </a:t>
            </a:r>
            <a:r>
              <a:rPr lang="en-IN" sz="1400" i="0" dirty="0" smtClean="0">
                <a:solidFill>
                  <a:schemeClr val="tx1"/>
                </a:solidFill>
                <a:latin typeface="Oswald" charset="0"/>
              </a:rPr>
              <a:t>− 1234 = 3087, </a:t>
            </a:r>
            <a:r>
              <a:rPr lang="en-IN" sz="1400" i="0" dirty="0" smtClean="0">
                <a:solidFill>
                  <a:schemeClr val="tx1"/>
                </a:solidFill>
                <a:latin typeface="Oswald" charset="0"/>
              </a:rPr>
              <a:t>then</a:t>
            </a:r>
            <a:r>
              <a:rPr lang="en-US" sz="1400" i="0" dirty="0" smtClean="0">
                <a:solidFill>
                  <a:schemeClr val="tx1"/>
                </a:solidFill>
                <a:latin typeface="Oswald" charset="0"/>
              </a:rPr>
              <a:t> </a:t>
            </a:r>
          </a:p>
          <a:p>
            <a:pPr algn="just"/>
            <a:r>
              <a:rPr lang="en-IN" sz="1400" i="0" dirty="0" smtClean="0">
                <a:solidFill>
                  <a:schemeClr val="tx1"/>
                </a:solidFill>
                <a:latin typeface="Oswald" charset="0"/>
              </a:rPr>
              <a:t>          8730 </a:t>
            </a:r>
            <a:r>
              <a:rPr lang="en-IN" sz="1400" i="0" dirty="0" smtClean="0">
                <a:solidFill>
                  <a:schemeClr val="tx1"/>
                </a:solidFill>
                <a:latin typeface="Oswald" charset="0"/>
              </a:rPr>
              <a:t>− 0378 = 8352, and</a:t>
            </a:r>
            <a:endParaRPr lang="en-US" sz="1400" i="0" dirty="0" smtClean="0">
              <a:solidFill>
                <a:schemeClr val="tx1"/>
              </a:solidFill>
              <a:latin typeface="Oswald" charset="0"/>
            </a:endParaRPr>
          </a:p>
          <a:p>
            <a:pPr algn="just"/>
            <a:r>
              <a:rPr lang="en-IN" sz="1400" i="0" dirty="0" smtClean="0">
                <a:solidFill>
                  <a:schemeClr val="tx1"/>
                </a:solidFill>
                <a:latin typeface="Oswald" charset="0"/>
              </a:rPr>
              <a:t>          8532 </a:t>
            </a:r>
            <a:r>
              <a:rPr lang="en-IN" sz="1400" i="0" dirty="0" smtClean="0">
                <a:solidFill>
                  <a:schemeClr val="tx1"/>
                </a:solidFill>
                <a:latin typeface="Oswald" charset="0"/>
              </a:rPr>
              <a:t>− 2358 = 6174.</a:t>
            </a:r>
            <a:endParaRPr lang="en-US" sz="1400" i="0" dirty="0" smtClean="0">
              <a:solidFill>
                <a:schemeClr val="tx1"/>
              </a:solidFill>
              <a:latin typeface="Oswald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1400" i="0" dirty="0" smtClean="0">
                <a:solidFill>
                  <a:schemeClr val="tx1"/>
                </a:solidFill>
                <a:latin typeface="Oswald" charset="0"/>
              </a:rPr>
              <a:t>Repeating </a:t>
            </a:r>
            <a:r>
              <a:rPr lang="en-IN" sz="1400" i="0" dirty="0" smtClean="0">
                <a:solidFill>
                  <a:schemeClr val="tx1"/>
                </a:solidFill>
                <a:latin typeface="Oswald" charset="0"/>
              </a:rPr>
              <a:t>from this point onward leaves the same number (7641 − 1467 = 6174). In general, when the operation converges it does so in at most seven iterations.</a:t>
            </a:r>
            <a:endParaRPr lang="en-US" sz="1400" i="0" dirty="0" smtClean="0">
              <a:solidFill>
                <a:schemeClr val="tx1"/>
              </a:solidFill>
              <a:latin typeface="Oswald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1400" i="0" dirty="0" smtClean="0">
                <a:solidFill>
                  <a:schemeClr val="tx1"/>
                </a:solidFill>
                <a:latin typeface="Oswald" charset="0"/>
              </a:rPr>
              <a:t>A similar constant for 3 digits is </a:t>
            </a:r>
            <a:r>
              <a:rPr lang="en-IN" sz="1400" i="0" dirty="0" smtClean="0">
                <a:solidFill>
                  <a:schemeClr val="tx1"/>
                </a:solidFill>
                <a:latin typeface="Oswald" charset="0"/>
                <a:hlinkClick r:id="rId3" tooltip="495 (number)"/>
              </a:rPr>
              <a:t>495</a:t>
            </a:r>
            <a:r>
              <a:rPr lang="en-IN" sz="1400" i="0" dirty="0" smtClean="0">
                <a:solidFill>
                  <a:schemeClr val="tx1"/>
                </a:solidFill>
                <a:latin typeface="Oswald" charset="0"/>
              </a:rPr>
              <a:t>.</a:t>
            </a:r>
            <a:r>
              <a:rPr lang="en-IN" sz="1400" i="0" dirty="0" smtClean="0">
                <a:solidFill>
                  <a:schemeClr val="tx1"/>
                </a:solidFill>
                <a:latin typeface="Oswald" charset="0"/>
              </a:rPr>
              <a:t> However, in base 10 a single such constant only exists for numbers of 3 or 4 digits; for other digit lengths or bases other than 10, the </a:t>
            </a:r>
            <a:r>
              <a:rPr lang="en-IN" sz="1400" i="0" dirty="0" smtClean="0">
                <a:solidFill>
                  <a:schemeClr val="tx1"/>
                </a:solidFill>
                <a:latin typeface="Oswald" charset="0"/>
                <a:hlinkClick r:id="rId4" tooltip="Kaprekar's routine"/>
              </a:rPr>
              <a:t>Kaprekar's routine</a:t>
            </a:r>
            <a:r>
              <a:rPr lang="en-IN" sz="1400" i="0" dirty="0" smtClean="0">
                <a:solidFill>
                  <a:schemeClr val="tx1"/>
                </a:solidFill>
                <a:latin typeface="Oswald" charset="0"/>
              </a:rPr>
              <a:t> algorithm described above may in general terminate in multiple different constants or repeated cycles, depending on the starting value</a:t>
            </a:r>
            <a:endParaRPr lang="en-US" sz="1400" i="0" dirty="0" smtClean="0">
              <a:solidFill>
                <a:schemeClr val="tx1"/>
              </a:solidFill>
              <a:latin typeface="Oswal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666750"/>
            <a:ext cx="7924800" cy="702600"/>
          </a:xfrm>
        </p:spPr>
        <p:txBody>
          <a:bodyPr/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CONTRIBUTIONS TO ENGINEERING MATHEMATICS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04950"/>
            <a:ext cx="6705600" cy="3124200"/>
          </a:xfrm>
        </p:spPr>
        <p:txBody>
          <a:bodyPr/>
          <a:lstStyle/>
          <a:p>
            <a:pPr algn="just">
              <a:buClrTx/>
              <a:buFont typeface="Arial" pitchFamily="34" charset="0"/>
              <a:buChar char="•"/>
            </a:pPr>
            <a:r>
              <a:rPr lang="en-US" i="0" dirty="0" smtClean="0">
                <a:solidFill>
                  <a:schemeClr val="tx1"/>
                </a:solidFill>
                <a:latin typeface="Oswald" charset="0"/>
              </a:rPr>
              <a:t>He made contributions towards various topics such as magic </a:t>
            </a:r>
            <a:r>
              <a:rPr lang="en-US" i="0" dirty="0" smtClean="0">
                <a:solidFill>
                  <a:schemeClr val="tx1"/>
                </a:solidFill>
                <a:latin typeface="Oswald" charset="0"/>
              </a:rPr>
              <a:t>squares, recurring </a:t>
            </a:r>
            <a:r>
              <a:rPr lang="en-US" i="0" dirty="0" smtClean="0">
                <a:solidFill>
                  <a:schemeClr val="tx1"/>
                </a:solidFill>
                <a:latin typeface="Oswald" charset="0"/>
              </a:rPr>
              <a:t>decimals, integers with special properties and much more. </a:t>
            </a:r>
            <a:endParaRPr lang="en-US" i="0" dirty="0" smtClean="0">
              <a:solidFill>
                <a:schemeClr val="tx1"/>
              </a:solidFill>
              <a:latin typeface="Oswald" charset="0"/>
            </a:endParaRPr>
          </a:p>
          <a:p>
            <a:pPr algn="just">
              <a:buClrTx/>
              <a:buFont typeface="Arial" pitchFamily="34" charset="0"/>
              <a:buChar char="•"/>
            </a:pPr>
            <a:r>
              <a:rPr lang="en-US" i="0" dirty="0" smtClean="0">
                <a:solidFill>
                  <a:schemeClr val="tx1"/>
                </a:solidFill>
                <a:latin typeface="Oswald" charset="0"/>
              </a:rPr>
              <a:t>This </a:t>
            </a:r>
            <a:r>
              <a:rPr lang="en-US" i="0" dirty="0" smtClean="0">
                <a:solidFill>
                  <a:schemeClr val="tx1"/>
                </a:solidFill>
                <a:latin typeface="Oswald" charset="0"/>
              </a:rPr>
              <a:t>mathematician </a:t>
            </a:r>
            <a:r>
              <a:rPr lang="en-US" i="0" dirty="0" smtClean="0">
                <a:solidFill>
                  <a:schemeClr val="tx1"/>
                </a:solidFill>
                <a:latin typeface="Oswald" charset="0"/>
              </a:rPr>
              <a:t>even has a constant named after him!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i="0" dirty="0" smtClean="0">
                <a:solidFill>
                  <a:schemeClr val="tx1"/>
                </a:solidFill>
                <a:latin typeface="Oswald" charset="0"/>
              </a:rPr>
              <a:t>Kaprekar </a:t>
            </a:r>
            <a:r>
              <a:rPr lang="en-US" i="0" dirty="0" smtClean="0">
                <a:solidFill>
                  <a:schemeClr val="tx1"/>
                </a:solidFill>
                <a:latin typeface="Oswald" charset="0"/>
              </a:rPr>
              <a:t>described various classes of natural numbers. </a:t>
            </a:r>
            <a:endParaRPr lang="en-US" i="0" dirty="0" smtClean="0">
              <a:solidFill>
                <a:schemeClr val="tx1"/>
              </a:solidFill>
              <a:latin typeface="Oswald" charset="0"/>
            </a:endParaRPr>
          </a:p>
          <a:p>
            <a:pPr algn="just">
              <a:buClrTx/>
              <a:buFont typeface="Arial" pitchFamily="34" charset="0"/>
              <a:buChar char="•"/>
            </a:pPr>
            <a:r>
              <a:rPr lang="en-US" i="0" dirty="0" smtClean="0">
                <a:solidFill>
                  <a:schemeClr val="tx1"/>
                </a:solidFill>
                <a:latin typeface="Oswald" charset="0"/>
              </a:rPr>
              <a:t>He derived </a:t>
            </a:r>
            <a:r>
              <a:rPr lang="en-US" i="0" dirty="0" smtClean="0">
                <a:solidFill>
                  <a:schemeClr val="tx1"/>
                </a:solidFill>
                <a:latin typeface="Oswald" charset="0"/>
              </a:rPr>
              <a:t>several results in number theory and described numerous properties of numbers. </a:t>
            </a:r>
            <a:endParaRPr lang="en-US" i="0" dirty="0" smtClean="0">
              <a:solidFill>
                <a:schemeClr val="tx1"/>
              </a:solidFill>
              <a:latin typeface="Oswald" charset="0"/>
            </a:endParaRPr>
          </a:p>
          <a:p>
            <a:pPr algn="just">
              <a:buClrTx/>
              <a:buFont typeface="Arial" pitchFamily="34" charset="0"/>
              <a:buChar char="•"/>
            </a:pPr>
            <a:r>
              <a:rPr lang="en-US" i="0" dirty="0" smtClean="0">
                <a:solidFill>
                  <a:schemeClr val="tx1"/>
                </a:solidFill>
                <a:latin typeface="Oswald" charset="0"/>
              </a:rPr>
              <a:t>Kaprekar who mostly worked alone gradually became a known name in recreational mathematics circles.</a:t>
            </a:r>
            <a:endParaRPr lang="en-US" dirty="0">
              <a:solidFill>
                <a:schemeClr val="tx1"/>
              </a:solidFill>
              <a:latin typeface="Oswald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61950"/>
            <a:ext cx="5802600" cy="762000"/>
          </a:xfrm>
        </p:spPr>
        <p:txBody>
          <a:bodyPr/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AWARDS,HONOURS,TRIBUTES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181100"/>
            <a:ext cx="7467600" cy="3962400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sz="1200" i="0" dirty="0" smtClean="0">
                <a:solidFill>
                  <a:schemeClr val="tx1"/>
                </a:solidFill>
                <a:latin typeface="Oswald" charset="0"/>
              </a:rPr>
              <a:t>He </a:t>
            </a:r>
            <a:r>
              <a:rPr lang="en-US" sz="1200" i="0" dirty="0" smtClean="0">
                <a:solidFill>
                  <a:schemeClr val="tx1"/>
                </a:solidFill>
                <a:latin typeface="Oswald" charset="0"/>
              </a:rPr>
              <a:t>excelled, winning the Wrangler R P Paranjpe Mathematical Prize in 1927. This prize was awarded for the best original mathematics produced by a student and it is certainly fitting that Kaprekar won this prize as he always showed great originality in the number theoretic questions he thought </a:t>
            </a:r>
            <a:r>
              <a:rPr lang="en-US" sz="1200" i="0" dirty="0" smtClean="0">
                <a:solidFill>
                  <a:schemeClr val="tx1"/>
                </a:solidFill>
                <a:latin typeface="Oswald" charset="0"/>
              </a:rPr>
              <a:t>up.</a:t>
            </a:r>
          </a:p>
          <a:p>
            <a:pPr>
              <a:buFont typeface="Arial" pitchFamily="34" charset="0"/>
              <a:buChar char="•"/>
            </a:pPr>
            <a:r>
              <a:rPr lang="en-US" sz="1200" i="0" dirty="0" smtClean="0">
                <a:solidFill>
                  <a:schemeClr val="tx1"/>
                </a:solidFill>
                <a:latin typeface="Oswald" charset="0"/>
              </a:rPr>
              <a:t>His claim to fame is the Kaprekar constant 6174. Start with any four digit number, with no repeating digits – say Z. Let A and B be two numbers formed by rearranging the digits of Z, such that A is the highest number that is possible, and B the smallest. Subtract B from A. If this is not 6174, continue the same way now taking this number to be Z</a:t>
            </a:r>
            <a:r>
              <a:rPr lang="en-US" sz="1200" i="0" dirty="0" smtClean="0">
                <a:solidFill>
                  <a:schemeClr val="tx1"/>
                </a:solidFill>
                <a:latin typeface="Oswald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200" i="0" dirty="0" smtClean="0">
                <a:solidFill>
                  <a:schemeClr val="tx1"/>
                </a:solidFill>
                <a:latin typeface="Oswald" charset="0"/>
              </a:rPr>
              <a:t> </a:t>
            </a:r>
            <a:r>
              <a:rPr lang="en-US" sz="1200" i="0" dirty="0" smtClean="0">
                <a:solidFill>
                  <a:schemeClr val="tx1"/>
                </a:solidFill>
                <a:latin typeface="Oswald" charset="0"/>
              </a:rPr>
              <a:t>For example, starting with Ramanujan number 1729:</a:t>
            </a:r>
            <a:br>
              <a:rPr lang="en-US" sz="1200" i="0" dirty="0" smtClean="0">
                <a:solidFill>
                  <a:schemeClr val="tx1"/>
                </a:solidFill>
                <a:latin typeface="Oswald" charset="0"/>
              </a:rPr>
            </a:br>
            <a:r>
              <a:rPr lang="en-US" sz="1200" i="0" dirty="0" smtClean="0">
                <a:solidFill>
                  <a:schemeClr val="tx1"/>
                </a:solidFill>
                <a:latin typeface="Oswald" charset="0"/>
              </a:rPr>
              <a:t>9721-1279 </a:t>
            </a:r>
            <a:r>
              <a:rPr lang="en-US" sz="1200" i="0" dirty="0" smtClean="0">
                <a:solidFill>
                  <a:schemeClr val="tx1"/>
                </a:solidFill>
                <a:latin typeface="Oswald" charset="0"/>
              </a:rPr>
              <a:t>= 8442</a:t>
            </a:r>
            <a:br>
              <a:rPr lang="en-US" sz="1200" i="0" dirty="0" smtClean="0">
                <a:solidFill>
                  <a:schemeClr val="tx1"/>
                </a:solidFill>
                <a:latin typeface="Oswald" charset="0"/>
              </a:rPr>
            </a:br>
            <a:r>
              <a:rPr lang="en-US" sz="1200" i="0" dirty="0" smtClean="0">
                <a:solidFill>
                  <a:schemeClr val="tx1"/>
                </a:solidFill>
                <a:latin typeface="Oswald" charset="0"/>
              </a:rPr>
              <a:t>8442-2448 = 5994</a:t>
            </a:r>
            <a:br>
              <a:rPr lang="en-US" sz="1200" i="0" dirty="0" smtClean="0">
                <a:solidFill>
                  <a:schemeClr val="tx1"/>
                </a:solidFill>
                <a:latin typeface="Oswald" charset="0"/>
              </a:rPr>
            </a:br>
            <a:r>
              <a:rPr lang="en-US" sz="1200" i="0" dirty="0" smtClean="0">
                <a:solidFill>
                  <a:schemeClr val="tx1"/>
                </a:solidFill>
                <a:latin typeface="Oswald" charset="0"/>
              </a:rPr>
              <a:t>9954-4599 = 5355</a:t>
            </a:r>
            <a:br>
              <a:rPr lang="en-US" sz="1200" i="0" dirty="0" smtClean="0">
                <a:solidFill>
                  <a:schemeClr val="tx1"/>
                </a:solidFill>
                <a:latin typeface="Oswald" charset="0"/>
              </a:rPr>
            </a:br>
            <a:r>
              <a:rPr lang="en-US" sz="1200" i="0" dirty="0" smtClean="0">
                <a:solidFill>
                  <a:schemeClr val="tx1"/>
                </a:solidFill>
                <a:latin typeface="Oswald" charset="0"/>
              </a:rPr>
              <a:t>5553-3555 = 1998</a:t>
            </a:r>
            <a:br>
              <a:rPr lang="en-US" sz="1200" i="0" dirty="0" smtClean="0">
                <a:solidFill>
                  <a:schemeClr val="tx1"/>
                </a:solidFill>
                <a:latin typeface="Oswald" charset="0"/>
              </a:rPr>
            </a:br>
            <a:r>
              <a:rPr lang="en-US" sz="1200" i="0" dirty="0" smtClean="0">
                <a:solidFill>
                  <a:schemeClr val="tx1"/>
                </a:solidFill>
                <a:latin typeface="Oswald" charset="0"/>
              </a:rPr>
              <a:t>9981-1899 = 8082</a:t>
            </a:r>
            <a:br>
              <a:rPr lang="en-US" sz="1200" i="0" dirty="0" smtClean="0">
                <a:solidFill>
                  <a:schemeClr val="tx1"/>
                </a:solidFill>
                <a:latin typeface="Oswald" charset="0"/>
              </a:rPr>
            </a:br>
            <a:r>
              <a:rPr lang="en-US" sz="1200" i="0" dirty="0" smtClean="0">
                <a:solidFill>
                  <a:schemeClr val="tx1"/>
                </a:solidFill>
                <a:latin typeface="Oswald" charset="0"/>
              </a:rPr>
              <a:t>8820-0288 = 8532</a:t>
            </a:r>
            <a:br>
              <a:rPr lang="en-US" sz="1200" i="0" dirty="0" smtClean="0">
                <a:solidFill>
                  <a:schemeClr val="tx1"/>
                </a:solidFill>
                <a:latin typeface="Oswald" charset="0"/>
              </a:rPr>
            </a:br>
            <a:r>
              <a:rPr lang="en-US" sz="1200" i="0" dirty="0" smtClean="0">
                <a:solidFill>
                  <a:schemeClr val="tx1"/>
                </a:solidFill>
                <a:latin typeface="Oswald" charset="0"/>
              </a:rPr>
              <a:t>8532-2358 = </a:t>
            </a:r>
            <a:r>
              <a:rPr lang="en-US" sz="1200" b="1" i="0" dirty="0" smtClean="0">
                <a:solidFill>
                  <a:schemeClr val="tx1"/>
                </a:solidFill>
                <a:latin typeface="Oswald" charset="0"/>
              </a:rPr>
              <a:t>6174</a:t>
            </a:r>
            <a:r>
              <a:rPr lang="en-US" sz="1200" i="0" dirty="0" smtClean="0">
                <a:solidFill>
                  <a:schemeClr val="tx1"/>
                </a:solidFill>
                <a:latin typeface="Oswald" charset="0"/>
              </a:rPr>
              <a:t/>
            </a:r>
            <a:br>
              <a:rPr lang="en-US" sz="1200" i="0" dirty="0" smtClean="0">
                <a:solidFill>
                  <a:schemeClr val="tx1"/>
                </a:solidFill>
                <a:latin typeface="Oswald" charset="0"/>
              </a:rPr>
            </a:br>
            <a:r>
              <a:rPr lang="en-US" sz="1200" i="0" dirty="0" smtClean="0">
                <a:solidFill>
                  <a:schemeClr val="tx1"/>
                </a:solidFill>
                <a:latin typeface="Oswald" charset="0"/>
              </a:rPr>
              <a:t>7641-1467 = </a:t>
            </a:r>
            <a:r>
              <a:rPr lang="en-US" sz="1200" b="1" i="0" dirty="0" smtClean="0">
                <a:solidFill>
                  <a:schemeClr val="tx1"/>
                </a:solidFill>
                <a:latin typeface="Oswald" charset="0"/>
              </a:rPr>
              <a:t>6174</a:t>
            </a:r>
            <a:endParaRPr lang="en-US" sz="1200" i="0" dirty="0" smtClean="0">
              <a:solidFill>
                <a:schemeClr val="tx1"/>
              </a:solidFill>
              <a:latin typeface="Oswald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i="0" dirty="0" smtClean="0">
                <a:solidFill>
                  <a:schemeClr val="tx1"/>
                </a:solidFill>
                <a:latin typeface="Oswald" charset="0"/>
              </a:rPr>
              <a:t>He also gave the world </a:t>
            </a:r>
            <a:r>
              <a:rPr lang="en-US" sz="1200" b="1" i="0" dirty="0" smtClean="0">
                <a:solidFill>
                  <a:schemeClr val="tx1"/>
                </a:solidFill>
                <a:latin typeface="Oswald" charset="0"/>
              </a:rPr>
              <a:t>Harshad numbers</a:t>
            </a:r>
            <a:r>
              <a:rPr lang="en-US" sz="1200" i="0" dirty="0" smtClean="0">
                <a:solidFill>
                  <a:schemeClr val="tx1"/>
                </a:solidFill>
                <a:latin typeface="Oswald" charset="0"/>
              </a:rPr>
              <a:t>: numbers that can be divided by the sum of their digits – for example 12, which is divisible by 3.</a:t>
            </a:r>
          </a:p>
          <a:p>
            <a:pPr algn="just">
              <a:buFont typeface="Arial" pitchFamily="34" charset="0"/>
              <a:buChar char="•"/>
            </a:pPr>
            <a:endParaRPr lang="en-US" i="0" dirty="0">
              <a:solidFill>
                <a:schemeClr val="tx1"/>
              </a:solidFill>
              <a:latin typeface="Oswald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666750"/>
            <a:ext cx="5802600" cy="702600"/>
          </a:xfrm>
        </p:spPr>
        <p:txBody>
          <a:bodyPr/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352550"/>
            <a:ext cx="7010400" cy="3581400"/>
          </a:xfrm>
        </p:spPr>
        <p:txBody>
          <a:bodyPr/>
          <a:lstStyle/>
          <a:p>
            <a:pPr lvl="0" algn="just">
              <a:buFont typeface="Arial" pitchFamily="34" charset="0"/>
              <a:buChar char="•"/>
            </a:pPr>
            <a:r>
              <a:rPr lang="en-US" sz="1400" i="0" dirty="0" smtClean="0">
                <a:solidFill>
                  <a:schemeClr val="tx1"/>
                </a:solidFill>
                <a:latin typeface="Oswald" charset="0"/>
              </a:rPr>
              <a:t>S </a:t>
            </a:r>
            <a:r>
              <a:rPr lang="en-US" sz="1400" i="0" dirty="0" smtClean="0">
                <a:solidFill>
                  <a:schemeClr val="tx1"/>
                </a:solidFill>
                <a:latin typeface="Oswald" charset="0"/>
              </a:rPr>
              <a:t>P Arya, D R Kaprekar (1905-1986), Math. Student </a:t>
            </a:r>
            <a:r>
              <a:rPr lang="en-US" sz="1400" b="1" i="0" dirty="0" smtClean="0">
                <a:solidFill>
                  <a:schemeClr val="tx1"/>
                </a:solidFill>
                <a:latin typeface="Oswald" charset="0"/>
              </a:rPr>
              <a:t>55</a:t>
            </a:r>
            <a:r>
              <a:rPr lang="en-US" sz="1400" i="0" dirty="0" smtClean="0">
                <a:solidFill>
                  <a:schemeClr val="tx1"/>
                </a:solidFill>
                <a:latin typeface="Oswald" charset="0"/>
              </a:rPr>
              <a:t> (2-4) (1987), </a:t>
            </a:r>
            <a:r>
              <a:rPr lang="en-US" sz="1400" i="0" dirty="0" smtClean="0">
                <a:solidFill>
                  <a:schemeClr val="tx1"/>
                </a:solidFill>
                <a:latin typeface="Oswald" charset="0"/>
              </a:rPr>
              <a:t>241-243.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1400" i="0" dirty="0" smtClean="0">
                <a:solidFill>
                  <a:schemeClr val="tx1"/>
                </a:solidFill>
                <a:latin typeface="Oswald" charset="0"/>
              </a:rPr>
              <a:t>R C Gupta, D R Kaprekar - a birth centenary tribute (1905-1986), Indian J. Hist. Sci. </a:t>
            </a:r>
            <a:r>
              <a:rPr lang="en-US" sz="1400" b="1" i="0" dirty="0" smtClean="0">
                <a:solidFill>
                  <a:schemeClr val="tx1"/>
                </a:solidFill>
                <a:latin typeface="Oswald" charset="0"/>
              </a:rPr>
              <a:t>41</a:t>
            </a:r>
            <a:r>
              <a:rPr lang="en-US" sz="1400" i="0" dirty="0" smtClean="0">
                <a:solidFill>
                  <a:schemeClr val="tx1"/>
                </a:solidFill>
                <a:latin typeface="Oswald" charset="0"/>
              </a:rPr>
              <a:t> (2) (2006), 223-226.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1400" i="0" dirty="0" smtClean="0">
                <a:solidFill>
                  <a:schemeClr val="tx1"/>
                </a:solidFill>
                <a:latin typeface="Oswald" charset="0"/>
              </a:rPr>
              <a:t>D </a:t>
            </a:r>
            <a:r>
              <a:rPr lang="en-US" sz="1400" i="0" dirty="0" smtClean="0">
                <a:solidFill>
                  <a:schemeClr val="tx1"/>
                </a:solidFill>
                <a:latin typeface="Oswald" charset="0"/>
              </a:rPr>
              <a:t>R Kaprekar, On Kaprekar numbers, J. Rec. Math. </a:t>
            </a:r>
            <a:r>
              <a:rPr lang="en-US" sz="1400" b="1" i="0" dirty="0" smtClean="0">
                <a:solidFill>
                  <a:schemeClr val="tx1"/>
                </a:solidFill>
                <a:latin typeface="Oswald" charset="0"/>
              </a:rPr>
              <a:t>13</a:t>
            </a:r>
            <a:r>
              <a:rPr lang="en-US" sz="1400" i="0" dirty="0" smtClean="0">
                <a:solidFill>
                  <a:schemeClr val="tx1"/>
                </a:solidFill>
                <a:latin typeface="Oswald" charset="0"/>
              </a:rPr>
              <a:t> (1980-1981), 81-82.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1400" i="0" dirty="0" smtClean="0">
                <a:solidFill>
                  <a:schemeClr val="tx1"/>
                </a:solidFill>
                <a:latin typeface="Oswald" charset="0"/>
              </a:rPr>
              <a:t>D R Kaprekar, On Wonderful Demlo numbers, Math. Stud. 6 (1938), 68.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1400" i="0" dirty="0" smtClean="0">
                <a:solidFill>
                  <a:schemeClr val="tx1"/>
                </a:solidFill>
                <a:latin typeface="Oswald" charset="0"/>
              </a:rPr>
              <a:t>D R Kaprekar, Puzzles of the Self-Numbers (311 Devlal Camp, Devlali, India, 1959).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1400" i="0" dirty="0" smtClean="0">
                <a:solidFill>
                  <a:schemeClr val="tx1"/>
                </a:solidFill>
                <a:latin typeface="Oswald" charset="0"/>
              </a:rPr>
              <a:t>D R Kaprekar, Demlo Numbers (Khareswada, Devlali, India, 1948).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1400" i="0" dirty="0" smtClean="0">
                <a:solidFill>
                  <a:schemeClr val="tx1"/>
                </a:solidFill>
                <a:latin typeface="Oswald" charset="0"/>
              </a:rPr>
              <a:t>S P Mohanty, D R Kaprekar : a life-long devotee of mathematics (1905-1988), Some eminent Indian mathematicians of the twentieth century, Vol. IV. Bull. Math. Assoc. India </a:t>
            </a:r>
            <a:r>
              <a:rPr lang="en-US" sz="1400" b="1" i="0" dirty="0" smtClean="0">
                <a:solidFill>
                  <a:schemeClr val="tx1"/>
                </a:solidFill>
                <a:latin typeface="Oswald" charset="0"/>
              </a:rPr>
              <a:t>18</a:t>
            </a:r>
            <a:r>
              <a:rPr lang="en-US" sz="1400" i="0" dirty="0" smtClean="0">
                <a:solidFill>
                  <a:schemeClr val="tx1"/>
                </a:solidFill>
                <a:latin typeface="Oswald" charset="0"/>
              </a:rPr>
              <a:t> (1-4) (1986), 42-53.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1400" i="0" dirty="0" smtClean="0">
                <a:solidFill>
                  <a:schemeClr val="tx1"/>
                </a:solidFill>
                <a:latin typeface="Oswald" charset="0"/>
              </a:rPr>
              <a:t>S P Mohanty, D R Kaprekar - a life-long devotee of mathematics, Bull. Math. Assoc. India </a:t>
            </a:r>
            <a:r>
              <a:rPr lang="en-US" sz="1400" b="1" i="0" dirty="0" smtClean="0">
                <a:solidFill>
                  <a:schemeClr val="tx1"/>
                </a:solidFill>
                <a:latin typeface="Oswald" charset="0"/>
              </a:rPr>
              <a:t>10</a:t>
            </a:r>
            <a:r>
              <a:rPr lang="en-US" sz="1400" i="0" dirty="0" smtClean="0">
                <a:solidFill>
                  <a:schemeClr val="tx1"/>
                </a:solidFill>
                <a:latin typeface="Oswald" charset="0"/>
              </a:rPr>
              <a:t> (1-4) (1978), 61-73.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pic>
        <p:nvPicPr>
          <p:cNvPr id="5" name="Picture 4" descr="kaprek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038350"/>
            <a:ext cx="4648200" cy="23622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38400" y="1428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charset="0"/>
              </a:rPr>
              <a:t>THE MAGIC NUMBER 6174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swa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25212A"/>
      </a:dk1>
      <a:lt1>
        <a:srgbClr val="FFFFFF"/>
      </a:lt1>
      <a:dk2>
        <a:srgbClr val="797281"/>
      </a:dk2>
      <a:lt2>
        <a:srgbClr val="E7E6E9"/>
      </a:lt2>
      <a:accent1>
        <a:srgbClr val="B87647"/>
      </a:accent1>
      <a:accent2>
        <a:srgbClr val="A85A5A"/>
      </a:accent2>
      <a:accent3>
        <a:srgbClr val="853E61"/>
      </a:accent3>
      <a:accent4>
        <a:srgbClr val="5C3959"/>
      </a:accent4>
      <a:accent5>
        <a:srgbClr val="CC4125"/>
      </a:accent5>
      <a:accent6>
        <a:srgbClr val="E4B681"/>
      </a:accent6>
      <a:hlink>
        <a:srgbClr val="25212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305</Words>
  <PresentationFormat>On-screen Show (16:9)</PresentationFormat>
  <Paragraphs>68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Oswald</vt:lpstr>
      <vt:lpstr>Tinos</vt:lpstr>
      <vt:lpstr>Quintus template</vt:lpstr>
      <vt:lpstr>D. R. KAPREKAR</vt:lpstr>
      <vt:lpstr>DATTATREYA RAMCHANDRA KAPREKAR</vt:lpstr>
      <vt:lpstr>RESEARCH</vt:lpstr>
      <vt:lpstr>DISCOVERIES</vt:lpstr>
      <vt:lpstr>KAPREKAR’S CONSTANT</vt:lpstr>
      <vt:lpstr>CONTRIBUTIONS TO ENGINEERING MATHEMATICS</vt:lpstr>
      <vt:lpstr>AWARDS,HONOURS,TRIBUTES</vt:lpstr>
      <vt:lpstr>REFERENCES</vt:lpstr>
      <vt:lpstr>Slide 9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 R. KAPREKAR</dc:title>
  <dc:creator>Vedang Divekar</dc:creator>
  <cp:lastModifiedBy>Lenovo</cp:lastModifiedBy>
  <cp:revision>9</cp:revision>
  <dcterms:modified xsi:type="dcterms:W3CDTF">2021-10-27T06:37:56Z</dcterms:modified>
</cp:coreProperties>
</file>