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Libre Franklin"/>
      <p:regular r:id="rId22"/>
      <p:bold r:id="rId23"/>
      <p:italic r:id="rId24"/>
      <p:boldItalic r:id="rId25"/>
    </p:embeddedFont>
    <p:embeddedFont>
      <p:font typeface="Libre Baskerville"/>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iUCmK1WFLdEdaNDL+ZZLI5toQZ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regular.fntdata"/><Relationship Id="rId21" Type="http://schemas.openxmlformats.org/officeDocument/2006/relationships/slide" Target="slides/slide16.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Baskerville-regular.fntdata"/><Relationship Id="rId25" Type="http://schemas.openxmlformats.org/officeDocument/2006/relationships/font" Target="fonts/LibreFranklin-boldItalic.fntdata"/><Relationship Id="rId28" Type="http://schemas.openxmlformats.org/officeDocument/2006/relationships/font" Target="fonts/LibreBaskerville-italic.fntdata"/><Relationship Id="rId27" Type="http://schemas.openxmlformats.org/officeDocument/2006/relationships/font" Target="fonts/LibreBaskerville-bold.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2ebd61094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2ebd61094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312ebd61094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2de5e8575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2de5e8575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312de5e8575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2de5e8575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2de5e8575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12de5e8575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26452069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3026452069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2de5e857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2de5e857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312de5e857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2de5e8575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2de5e8575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312de5e8575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2de5e8575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2de5e8575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312de5e8575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0"/>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0"/>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21" name="Google Shape;21;p2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0"/>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0"/>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0"/>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0"/>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29"/>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Libre Franklin"/>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9"/>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360"/>
              <a:buFont typeface="Libre Baskerville"/>
              <a:buNone/>
              <a:defRPr sz="1600"/>
            </a:lvl1pPr>
            <a:lvl2pPr indent="-293369" lvl="1" marL="914400" algn="l">
              <a:lnSpc>
                <a:spcPct val="100000"/>
              </a:lnSpc>
              <a:spcBef>
                <a:spcPts val="370"/>
              </a:spcBef>
              <a:spcAft>
                <a:spcPts val="0"/>
              </a:spcAft>
              <a:buSzPts val="1020"/>
              <a:buChar char="⚫"/>
              <a:defRPr sz="1200"/>
            </a:lvl2pPr>
            <a:lvl3pPr indent="-282575" lvl="2" marL="1371600" algn="l">
              <a:lnSpc>
                <a:spcPct val="100000"/>
              </a:lnSpc>
              <a:spcBef>
                <a:spcPts val="370"/>
              </a:spcBef>
              <a:spcAft>
                <a:spcPts val="0"/>
              </a:spcAft>
              <a:buSzPts val="850"/>
              <a:buChar char="⚫"/>
              <a:defRPr sz="1000"/>
            </a:lvl3pPr>
            <a:lvl4pPr indent="-274319" lvl="3" marL="1828800" algn="l">
              <a:lnSpc>
                <a:spcPct val="100000"/>
              </a:lnSpc>
              <a:spcBef>
                <a:spcPts val="370"/>
              </a:spcBef>
              <a:spcAft>
                <a:spcPts val="0"/>
              </a:spcAft>
              <a:buSzPts val="720"/>
              <a:buChar char="⚫"/>
              <a:defRPr sz="900"/>
            </a:lvl4pPr>
            <a:lvl5pPr indent="-285750" lvl="4" marL="2286000" algn="l">
              <a:lnSpc>
                <a:spcPct val="100000"/>
              </a:lnSpc>
              <a:spcBef>
                <a:spcPts val="370"/>
              </a:spcBef>
              <a:spcAft>
                <a:spcPts val="0"/>
              </a:spcAft>
              <a:buSzPts val="900"/>
              <a:buFont typeface="Libre Baskerville"/>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8" name="Google Shape;88;p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9"/>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9"/>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91" name="Google Shape;91;p29"/>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92" name="Google Shape;92;p29"/>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93" name="Google Shape;93;p29"/>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94" name="Google Shape;94;p29"/>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3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0"/>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8" name="Google Shape;98;p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31"/>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104" name="Google Shape;104;p3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39" name="Google Shape;39;p24"/>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0" name="Google Shape;40;p24"/>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41" name="Shape 41"/>
        <p:cNvGrpSpPr/>
        <p:nvPr/>
      </p:nvGrpSpPr>
      <p:grpSpPr>
        <a:xfrm>
          <a:off x="0" y="0"/>
          <a:ext cx="0" cy="0"/>
          <a:chOff x="0" y="0"/>
          <a:chExt cx="0" cy="0"/>
        </a:xfrm>
      </p:grpSpPr>
      <p:sp>
        <p:nvSpPr>
          <p:cNvPr id="42" name="Google Shape;42;p22"/>
          <p:cNvSpPr/>
          <p:nvPr/>
        </p:nvSpPr>
        <p:spPr>
          <a:xfrm>
            <a:off x="0" y="0"/>
            <a:ext cx="9144000" cy="6858000"/>
          </a:xfrm>
          <a:prstGeom prst="rect">
            <a:avLst/>
          </a:pr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 name="Google Shape;43;p22"/>
          <p:cNvPicPr preferRelativeResize="0"/>
          <p:nvPr/>
        </p:nvPicPr>
        <p:blipFill rotWithShape="1">
          <a:blip r:embed="rId2">
            <a:alphaModFix amt="64000"/>
          </a:blip>
          <a:srcRect b="7818" l="0" r="0" t="7820"/>
          <a:stretch/>
        </p:blipFill>
        <p:spPr>
          <a:xfrm>
            <a:off x="-1" y="-4"/>
            <a:ext cx="9144006" cy="6857999"/>
          </a:xfrm>
          <a:prstGeom prst="rect">
            <a:avLst/>
          </a:prstGeom>
          <a:noFill/>
          <a:ln>
            <a:noFill/>
          </a:ln>
        </p:spPr>
      </p:pic>
      <p:sp>
        <p:nvSpPr>
          <p:cNvPr id="44" name="Google Shape;44;p22"/>
          <p:cNvSpPr/>
          <p:nvPr/>
        </p:nvSpPr>
        <p:spPr>
          <a:xfrm>
            <a:off x="821835" y="3687267"/>
            <a:ext cx="638100" cy="96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2"/>
          <p:cNvSpPr txBox="1"/>
          <p:nvPr>
            <p:ph type="ctrTitle"/>
          </p:nvPr>
        </p:nvSpPr>
        <p:spPr>
          <a:xfrm>
            <a:off x="714825" y="3998067"/>
            <a:ext cx="4868400" cy="192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46" name="Google Shape;46;p22"/>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47" name="Shape 47"/>
        <p:cNvGrpSpPr/>
        <p:nvPr/>
      </p:nvGrpSpPr>
      <p:grpSpPr>
        <a:xfrm>
          <a:off x="0" y="0"/>
          <a:ext cx="0" cy="0"/>
          <a:chOff x="0" y="0"/>
          <a:chExt cx="0" cy="0"/>
        </a:xfrm>
      </p:grpSpPr>
      <p:sp>
        <p:nvSpPr>
          <p:cNvPr id="48" name="Google Shape;48;p23"/>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9" name="Google Shape;49;p23"/>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0" name="Google Shape;50;p23"/>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2040"/>
              <a:buNone/>
              <a:defRPr sz="2400">
                <a:solidFill>
                  <a:srgbClr val="888888"/>
                </a:solidFill>
              </a:defRPr>
            </a:lvl1pPr>
            <a:lvl2pPr indent="-228600" lvl="1" marL="914400" algn="l">
              <a:lnSpc>
                <a:spcPct val="100000"/>
              </a:lnSpc>
              <a:spcBef>
                <a:spcPts val="370"/>
              </a:spcBef>
              <a:spcAft>
                <a:spcPts val="0"/>
              </a:spcAft>
              <a:buSzPts val="1530"/>
              <a:buNone/>
              <a:defRPr sz="1800">
                <a:solidFill>
                  <a:srgbClr val="888888"/>
                </a:solidFill>
              </a:defRPr>
            </a:lvl2pPr>
            <a:lvl3pPr indent="-228600" lvl="2" marL="1371600" algn="l">
              <a:lnSpc>
                <a:spcPct val="100000"/>
              </a:lnSpc>
              <a:spcBef>
                <a:spcPts val="370"/>
              </a:spcBef>
              <a:spcAft>
                <a:spcPts val="0"/>
              </a:spcAft>
              <a:buSzPts val="1360"/>
              <a:buNone/>
              <a:defRPr sz="1600">
                <a:solidFill>
                  <a:srgbClr val="888888"/>
                </a:solidFill>
              </a:defRPr>
            </a:lvl3pPr>
            <a:lvl4pPr indent="-228600" lvl="3" marL="1828800" algn="l">
              <a:lnSpc>
                <a:spcPct val="100000"/>
              </a:lnSpc>
              <a:spcBef>
                <a:spcPts val="370"/>
              </a:spcBef>
              <a:spcAft>
                <a:spcPts val="0"/>
              </a:spcAft>
              <a:buSzPts val="1120"/>
              <a:buNone/>
              <a:defRPr sz="1400">
                <a:solidFill>
                  <a:srgbClr val="888888"/>
                </a:solidFill>
              </a:defRPr>
            </a:lvl4pPr>
            <a:lvl5pPr indent="-228600" lvl="4" marL="2286000" algn="l">
              <a:lnSpc>
                <a:spcPct val="100000"/>
              </a:lnSpc>
              <a:spcBef>
                <a:spcPts val="370"/>
              </a:spcBef>
              <a:spcAft>
                <a:spcPts val="0"/>
              </a:spcAft>
              <a:buSzPts val="1400"/>
              <a:buFont typeface="Libre Baskerville"/>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2" name="Google Shape;52;p2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5" name="Google Shape;55;p23"/>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6" name="Google Shape;56;p23"/>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7" name="Google Shape;57;p23"/>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5"/>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1" name="Google Shape;61;p25"/>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2" name="Google Shape;62;p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25"/>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6" name="Google Shape;66;p25"/>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8"/>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8" name="Google Shape;78;p28"/>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9" name="Google Shape;79;p28"/>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530"/>
              <a:buNone/>
              <a:defRPr sz="1800"/>
            </a:lvl1pPr>
            <a:lvl2pPr indent="-228600" lvl="1" marL="914400" algn="l">
              <a:lnSpc>
                <a:spcPct val="100000"/>
              </a:lnSpc>
              <a:spcBef>
                <a:spcPts val="370"/>
              </a:spcBef>
              <a:spcAft>
                <a:spcPts val="0"/>
              </a:spcAft>
              <a:buSzPts val="1020"/>
              <a:buNone/>
              <a:defRPr sz="1200"/>
            </a:lvl2pPr>
            <a:lvl3pPr indent="-228600" lvl="2" marL="1371600" algn="l">
              <a:lnSpc>
                <a:spcPct val="100000"/>
              </a:lnSpc>
              <a:spcBef>
                <a:spcPts val="370"/>
              </a:spcBef>
              <a:spcAft>
                <a:spcPts val="0"/>
              </a:spcAft>
              <a:buSzPts val="850"/>
              <a:buNone/>
              <a:defRPr sz="1000"/>
            </a:lvl3pPr>
            <a:lvl4pPr indent="-228600" lvl="3" marL="1828800" algn="l">
              <a:lnSpc>
                <a:spcPct val="100000"/>
              </a:lnSpc>
              <a:spcBef>
                <a:spcPts val="370"/>
              </a:spcBef>
              <a:spcAft>
                <a:spcPts val="0"/>
              </a:spcAft>
              <a:buSzPts val="720"/>
              <a:buNone/>
              <a:defRPr sz="900"/>
            </a:lvl4pPr>
            <a:lvl5pPr indent="-228600" lvl="4" marL="2286000" algn="l">
              <a:lnSpc>
                <a:spcPct val="100000"/>
              </a:lnSpc>
              <a:spcBef>
                <a:spcPts val="370"/>
              </a:spcBef>
              <a:spcAft>
                <a:spcPts val="0"/>
              </a:spcAft>
              <a:buSzPts val="900"/>
              <a:buFont typeface="Libre Baskerville"/>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1" name="Google Shape;81;p2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4" name="Google Shape;84;p28"/>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NRs1gr55sj6EFNOC9vBp0Mn0FtzCjZQ5/view" TargetMode="Externa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hyperlink" Target="https://docs.google.com/spreadsheets/d/1HY43jncATuB54EW__IrWAHrPZ553wreMMzIMwPD8_XU/edit?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idx="1" type="subTitle"/>
          </p:nvPr>
        </p:nvSpPr>
        <p:spPr>
          <a:xfrm>
            <a:off x="238432" y="3200400"/>
            <a:ext cx="8676968" cy="33528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2044"/>
              <a:buNone/>
            </a:pPr>
            <a:r>
              <a:rPr lang="en-US" sz="1900">
                <a:latin typeface="Calibri"/>
                <a:ea typeface="Calibri"/>
                <a:cs typeface="Calibri"/>
                <a:sym typeface="Calibri"/>
              </a:rPr>
              <a:t>By</a:t>
            </a:r>
            <a:endParaRPr sz="1900">
              <a:latin typeface="Calibri"/>
              <a:ea typeface="Calibri"/>
              <a:cs typeface="Calibri"/>
              <a:sym typeface="Calibri"/>
            </a:endParaRPr>
          </a:p>
          <a:p>
            <a:pPr indent="0" lvl="0" marL="0" rtl="0" algn="ctr">
              <a:lnSpc>
                <a:spcPct val="80000"/>
              </a:lnSpc>
              <a:spcBef>
                <a:spcPts val="580"/>
              </a:spcBef>
              <a:spcAft>
                <a:spcPts val="0"/>
              </a:spcAft>
              <a:buSzPts val="1651"/>
              <a:buNone/>
            </a:pPr>
            <a:r>
              <a:t/>
            </a:r>
            <a:endParaRPr sz="1900">
              <a:latin typeface="Calibri"/>
              <a:ea typeface="Calibri"/>
              <a:cs typeface="Calibri"/>
              <a:sym typeface="Calibri"/>
            </a:endParaRPr>
          </a:p>
          <a:p>
            <a:pPr indent="0" lvl="0" marL="0" rtl="0" algn="ctr">
              <a:lnSpc>
                <a:spcPct val="80000"/>
              </a:lnSpc>
              <a:spcBef>
                <a:spcPts val="580"/>
              </a:spcBef>
              <a:spcAft>
                <a:spcPts val="0"/>
              </a:spcAft>
              <a:buClr>
                <a:schemeClr val="dk1"/>
              </a:buClr>
              <a:buSzPts val="1100"/>
              <a:buFont typeface="Arial"/>
              <a:buNone/>
            </a:pPr>
            <a:r>
              <a:rPr lang="en-US" sz="1900">
                <a:latin typeface="Calibri"/>
                <a:ea typeface="Calibri"/>
                <a:cs typeface="Calibri"/>
                <a:sym typeface="Calibri"/>
              </a:rPr>
              <a:t>Mukund Narsaria (1032212619)</a:t>
            </a:r>
            <a:endParaRPr sz="1900">
              <a:latin typeface="Calibri"/>
              <a:ea typeface="Calibri"/>
              <a:cs typeface="Calibri"/>
              <a:sym typeface="Calibri"/>
            </a:endParaRPr>
          </a:p>
          <a:p>
            <a:pPr indent="0" lvl="0" marL="0" rtl="0" algn="ctr">
              <a:lnSpc>
                <a:spcPct val="80000"/>
              </a:lnSpc>
              <a:spcBef>
                <a:spcPts val="580"/>
              </a:spcBef>
              <a:spcAft>
                <a:spcPts val="0"/>
              </a:spcAft>
              <a:buClr>
                <a:schemeClr val="dk1"/>
              </a:buClr>
              <a:buSzPts val="1100"/>
              <a:buFont typeface="Arial"/>
              <a:buNone/>
            </a:pPr>
            <a:r>
              <a:rPr lang="en-US" sz="1900">
                <a:latin typeface="Calibri"/>
                <a:ea typeface="Calibri"/>
                <a:cs typeface="Calibri"/>
                <a:sym typeface="Calibri"/>
              </a:rPr>
              <a:t>Shreerang Mhatre  (1032211745)</a:t>
            </a:r>
            <a:endParaRPr sz="1900">
              <a:latin typeface="Calibri"/>
              <a:ea typeface="Calibri"/>
              <a:cs typeface="Calibri"/>
              <a:sym typeface="Calibri"/>
            </a:endParaRPr>
          </a:p>
          <a:p>
            <a:pPr indent="0" lvl="0" marL="0" rtl="0" algn="ctr">
              <a:lnSpc>
                <a:spcPct val="80000"/>
              </a:lnSpc>
              <a:spcBef>
                <a:spcPts val="580"/>
              </a:spcBef>
              <a:spcAft>
                <a:spcPts val="0"/>
              </a:spcAft>
              <a:buClr>
                <a:schemeClr val="dk1"/>
              </a:buClr>
              <a:buSzPts val="1100"/>
              <a:buFont typeface="Arial"/>
              <a:buNone/>
            </a:pPr>
            <a:r>
              <a:rPr lang="en-US" sz="1900">
                <a:latin typeface="Calibri"/>
                <a:ea typeface="Calibri"/>
                <a:cs typeface="Calibri"/>
                <a:sym typeface="Calibri"/>
              </a:rPr>
              <a:t>Atharv Yadav (1032211522)</a:t>
            </a:r>
            <a:endParaRPr sz="1900">
              <a:latin typeface="Calibri"/>
              <a:ea typeface="Calibri"/>
              <a:cs typeface="Calibri"/>
              <a:sym typeface="Calibri"/>
            </a:endParaRPr>
          </a:p>
          <a:p>
            <a:pPr indent="0" lvl="0" marL="0" rtl="0" algn="l">
              <a:lnSpc>
                <a:spcPct val="80000"/>
              </a:lnSpc>
              <a:spcBef>
                <a:spcPts val="580"/>
              </a:spcBef>
              <a:spcAft>
                <a:spcPts val="0"/>
              </a:spcAft>
              <a:buSzPts val="2044"/>
              <a:buNone/>
            </a:pPr>
            <a:r>
              <a:t/>
            </a:r>
            <a:endParaRPr sz="1900">
              <a:latin typeface="Calibri"/>
              <a:ea typeface="Calibri"/>
              <a:cs typeface="Calibri"/>
              <a:sym typeface="Calibri"/>
            </a:endParaRPr>
          </a:p>
          <a:p>
            <a:pPr indent="0" lvl="0" marL="0" rtl="0" algn="ctr">
              <a:lnSpc>
                <a:spcPct val="80000"/>
              </a:lnSpc>
              <a:spcBef>
                <a:spcPts val="580"/>
              </a:spcBef>
              <a:spcAft>
                <a:spcPts val="0"/>
              </a:spcAft>
              <a:buSzPts val="2044"/>
              <a:buNone/>
            </a:pPr>
            <a:r>
              <a:rPr lang="en-US" sz="1900">
                <a:latin typeface="Calibri"/>
                <a:ea typeface="Calibri"/>
                <a:cs typeface="Calibri"/>
                <a:sym typeface="Calibri"/>
              </a:rPr>
              <a:t>Name of Project Guide:</a:t>
            </a:r>
            <a:endParaRPr sz="1900">
              <a:latin typeface="Calibri"/>
              <a:ea typeface="Calibri"/>
              <a:cs typeface="Calibri"/>
              <a:sym typeface="Calibri"/>
            </a:endParaRPr>
          </a:p>
          <a:p>
            <a:pPr indent="0" lvl="0" marL="0" rtl="0" algn="ctr">
              <a:lnSpc>
                <a:spcPct val="80000"/>
              </a:lnSpc>
              <a:spcBef>
                <a:spcPts val="580"/>
              </a:spcBef>
              <a:spcAft>
                <a:spcPts val="0"/>
              </a:spcAft>
              <a:buSzPts val="2044"/>
              <a:buNone/>
            </a:pPr>
            <a:r>
              <a:rPr lang="en-US" sz="1900">
                <a:latin typeface="Calibri"/>
                <a:ea typeface="Calibri"/>
                <a:cs typeface="Calibri"/>
                <a:sym typeface="Calibri"/>
              </a:rPr>
              <a:t>Dr. Prof. Netra Lokhande</a:t>
            </a:r>
            <a:endParaRPr sz="1900">
              <a:latin typeface="Calibri"/>
              <a:ea typeface="Calibri"/>
              <a:cs typeface="Calibri"/>
              <a:sym typeface="Calibri"/>
            </a:endParaRPr>
          </a:p>
          <a:p>
            <a:pPr indent="0" lvl="0" marL="0" rtl="0" algn="ctr">
              <a:lnSpc>
                <a:spcPct val="80000"/>
              </a:lnSpc>
              <a:spcBef>
                <a:spcPts val="580"/>
              </a:spcBef>
              <a:spcAft>
                <a:spcPts val="0"/>
              </a:spcAft>
              <a:buSzPts val="2044"/>
              <a:buNone/>
            </a:pPr>
            <a:r>
              <a:t/>
            </a:r>
            <a:endParaRPr sz="1900">
              <a:latin typeface="Calibri"/>
              <a:ea typeface="Calibri"/>
              <a:cs typeface="Calibri"/>
              <a:sym typeface="Calibri"/>
            </a:endParaRPr>
          </a:p>
          <a:p>
            <a:pPr indent="0" lvl="0" marL="0" rtl="0" algn="ctr">
              <a:lnSpc>
                <a:spcPct val="80000"/>
              </a:lnSpc>
              <a:spcBef>
                <a:spcPts val="580"/>
              </a:spcBef>
              <a:spcAft>
                <a:spcPts val="0"/>
              </a:spcAft>
              <a:buSzPts val="2044"/>
              <a:buNone/>
            </a:pPr>
            <a:r>
              <a:rPr lang="en-US" sz="2000">
                <a:latin typeface="Calibri"/>
                <a:ea typeface="Calibri"/>
                <a:cs typeface="Calibri"/>
                <a:sym typeface="Calibri"/>
              </a:rPr>
              <a:t>		Date: 7/11/2024		</a:t>
            </a:r>
            <a:endParaRPr b="1" sz="2405"/>
          </a:p>
        </p:txBody>
      </p:sp>
      <p:sp>
        <p:nvSpPr>
          <p:cNvPr id="112" name="Google Shape;112;p1"/>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p>
            <a:pPr indent="0" lvl="0" marL="0" rtl="0" algn="ctr">
              <a:lnSpc>
                <a:spcPct val="100000"/>
              </a:lnSpc>
              <a:spcBef>
                <a:spcPts val="0"/>
              </a:spcBef>
              <a:spcAft>
                <a:spcPts val="0"/>
              </a:spcAft>
              <a:buClr>
                <a:srgbClr val="FFFFFF"/>
              </a:buClr>
              <a:buSzPts val="3600"/>
              <a:buFont typeface="Libre Franklin"/>
              <a:buNone/>
            </a:pPr>
            <a:r>
              <a:rPr b="1" lang="en-US" sz="2800">
                <a:latin typeface="Calibri"/>
                <a:ea typeface="Calibri"/>
                <a:cs typeface="Calibri"/>
                <a:sym typeface="Calibri"/>
              </a:rPr>
              <a:t>MedFusion AI</a:t>
            </a:r>
            <a:endParaRPr b="1" sz="2800">
              <a:latin typeface="Calibri"/>
              <a:ea typeface="Calibri"/>
              <a:cs typeface="Calibri"/>
              <a:sym typeface="Calibri"/>
            </a:endParaRPr>
          </a:p>
        </p:txBody>
      </p:sp>
      <p:pic>
        <p:nvPicPr>
          <p:cNvPr id="113" name="Google Shape;113;p1"/>
          <p:cNvPicPr preferRelativeResize="0"/>
          <p:nvPr/>
        </p:nvPicPr>
        <p:blipFill rotWithShape="1">
          <a:blip r:embed="rId3">
            <a:alphaModFix/>
          </a:blip>
          <a:srcRect b="0" l="0" r="0" t="0"/>
          <a:stretch/>
        </p:blipFill>
        <p:spPr>
          <a:xfrm>
            <a:off x="7543807" y="207413"/>
            <a:ext cx="1143000" cy="1143000"/>
          </a:xfrm>
          <a:prstGeom prst="rect">
            <a:avLst/>
          </a:prstGeom>
          <a:noFill/>
          <a:ln>
            <a:noFill/>
          </a:ln>
        </p:spPr>
      </p:pic>
      <p:sp>
        <p:nvSpPr>
          <p:cNvPr id="114" name="Google Shape;114;p1"/>
          <p:cNvSpPr txBox="1"/>
          <p:nvPr/>
        </p:nvSpPr>
        <p:spPr>
          <a:xfrm>
            <a:off x="1583142" y="469920"/>
            <a:ext cx="5356746" cy="313892"/>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651"/>
              <a:buFont typeface="Arial"/>
              <a:buNone/>
            </a:pPr>
            <a:r>
              <a:rPr b="1" i="0" lang="en-US" sz="1800" u="none" cap="none" strike="noStrike">
                <a:solidFill>
                  <a:srgbClr val="000000"/>
                </a:solidFill>
                <a:latin typeface="Calibri"/>
                <a:ea typeface="Calibri"/>
                <a:cs typeface="Calibri"/>
                <a:sym typeface="Calibri"/>
              </a:rPr>
              <a:t>Department of Electrical and Electronics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12ebd61094_1_0"/>
          <p:cNvSpPr txBox="1"/>
          <p:nvPr>
            <p:ph type="title"/>
          </p:nvPr>
        </p:nvSpPr>
        <p:spPr>
          <a:xfrm>
            <a:off x="914400" y="274646"/>
            <a:ext cx="7772400" cy="7794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1800"/>
              <a:buFont typeface="Arial"/>
              <a:buNone/>
            </a:pPr>
            <a:r>
              <a:rPr b="1" lang="en-US" sz="3600">
                <a:latin typeface="Calibri"/>
                <a:ea typeface="Calibri"/>
                <a:cs typeface="Calibri"/>
                <a:sym typeface="Calibri"/>
              </a:rPr>
              <a:t>Model Analysis:-</a:t>
            </a:r>
            <a:endParaRPr/>
          </a:p>
        </p:txBody>
      </p:sp>
      <p:sp>
        <p:nvSpPr>
          <p:cNvPr id="192" name="Google Shape;192;g312ebd61094_1_0"/>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93" name="Google Shape;193;g312ebd61094_1_0"/>
          <p:cNvSpPr txBox="1"/>
          <p:nvPr>
            <p:ph idx="1" type="body"/>
          </p:nvPr>
        </p:nvSpPr>
        <p:spPr>
          <a:xfrm>
            <a:off x="914400" y="1146600"/>
            <a:ext cx="7772400" cy="5063700"/>
          </a:xfrm>
          <a:prstGeom prst="rect">
            <a:avLst/>
          </a:prstGeom>
        </p:spPr>
        <p:txBody>
          <a:bodyPr anchorCtr="0" anchor="t" bIns="45700" lIns="91425" spcFirstLastPara="1" rIns="91425" wrap="square" tIns="45700">
            <a:normAutofit lnSpcReduction="20000"/>
          </a:bodyPr>
          <a:lstStyle/>
          <a:p>
            <a:pPr indent="0" lvl="0" marL="0" rtl="0" algn="l">
              <a:spcBef>
                <a:spcPts val="580"/>
              </a:spcBef>
              <a:spcAft>
                <a:spcPts val="0"/>
              </a:spcAft>
              <a:buClr>
                <a:schemeClr val="dk1"/>
              </a:buClr>
              <a:buSzPts val="1100"/>
              <a:buFont typeface="Arial"/>
              <a:buNone/>
            </a:pPr>
            <a:r>
              <a:rPr lang="en-US">
                <a:latin typeface="Calibri"/>
                <a:ea typeface="Calibri"/>
                <a:cs typeface="Calibri"/>
                <a:sym typeface="Calibri"/>
              </a:rPr>
              <a:t>Diabetes Detection Model:</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a:highlight>
                <a:schemeClr val="lt1"/>
              </a:highlight>
              <a:latin typeface="Calibri"/>
              <a:ea typeface="Calibri"/>
              <a:cs typeface="Calibri"/>
              <a:sym typeface="Calibri"/>
            </a:endParaRPr>
          </a:p>
          <a:p>
            <a:pPr indent="0" lvl="0" marL="0" rtl="0" algn="l">
              <a:spcBef>
                <a:spcPts val="580"/>
              </a:spcBef>
              <a:spcAft>
                <a:spcPts val="0"/>
              </a:spcAft>
              <a:buNone/>
            </a:pPr>
            <a:r>
              <a:rPr lang="en-US">
                <a:latin typeface="Calibri"/>
                <a:ea typeface="Calibri"/>
                <a:cs typeface="Calibri"/>
                <a:sym typeface="Calibri"/>
              </a:rPr>
              <a:t>Model: Random Forest Classifier</a:t>
            </a:r>
            <a:endParaRPr>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US">
                <a:highlight>
                  <a:schemeClr val="lt1"/>
                </a:highlight>
                <a:latin typeface="Calibri"/>
                <a:ea typeface="Calibri"/>
                <a:cs typeface="Calibri"/>
                <a:sym typeface="Calibri"/>
              </a:rPr>
              <a:t>Accuracy : 76.62%</a:t>
            </a:r>
            <a:endParaRPr>
              <a:latin typeface="Calibri"/>
              <a:ea typeface="Calibri"/>
              <a:cs typeface="Calibri"/>
              <a:sym typeface="Calibri"/>
            </a:endParaRPr>
          </a:p>
        </p:txBody>
      </p:sp>
      <p:pic>
        <p:nvPicPr>
          <p:cNvPr id="194" name="Google Shape;194;g312ebd61094_1_0"/>
          <p:cNvPicPr preferRelativeResize="0"/>
          <p:nvPr/>
        </p:nvPicPr>
        <p:blipFill>
          <a:blip r:embed="rId3">
            <a:alphaModFix/>
          </a:blip>
          <a:stretch>
            <a:fillRect/>
          </a:stretch>
        </p:blipFill>
        <p:spPr>
          <a:xfrm>
            <a:off x="1782575" y="1602475"/>
            <a:ext cx="5578850" cy="332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12de5e8575_0_25"/>
          <p:cNvSpPr txBox="1"/>
          <p:nvPr>
            <p:ph type="title"/>
          </p:nvPr>
        </p:nvSpPr>
        <p:spPr>
          <a:xfrm>
            <a:off x="914400" y="274646"/>
            <a:ext cx="7772400" cy="7794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rPr b="1" lang="en-US" sz="3600">
                <a:latin typeface="Calibri"/>
                <a:ea typeface="Calibri"/>
                <a:cs typeface="Calibri"/>
                <a:sym typeface="Calibri"/>
              </a:rPr>
              <a:t>Model Analysis:-</a:t>
            </a:r>
            <a:endParaRPr/>
          </a:p>
        </p:txBody>
      </p:sp>
      <p:sp>
        <p:nvSpPr>
          <p:cNvPr id="201" name="Google Shape;201;g312de5e8575_0_25"/>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02" name="Google Shape;202;g312de5e8575_0_25"/>
          <p:cNvSpPr txBox="1"/>
          <p:nvPr>
            <p:ph idx="1" type="body"/>
          </p:nvPr>
        </p:nvSpPr>
        <p:spPr>
          <a:xfrm>
            <a:off x="914400" y="1146600"/>
            <a:ext cx="7772400" cy="4873200"/>
          </a:xfrm>
          <a:prstGeom prst="rect">
            <a:avLst/>
          </a:prstGeom>
        </p:spPr>
        <p:txBody>
          <a:bodyPr anchorCtr="0" anchor="t" bIns="45700" lIns="91425" spcFirstLastPara="1" rIns="91425" wrap="square" tIns="45700">
            <a:normAutofit/>
          </a:bodyPr>
          <a:lstStyle/>
          <a:p>
            <a:pPr indent="0" lvl="0" marL="0" rtl="0" algn="l">
              <a:spcBef>
                <a:spcPts val="580"/>
              </a:spcBef>
              <a:spcAft>
                <a:spcPts val="0"/>
              </a:spcAft>
              <a:buClr>
                <a:schemeClr val="dk1"/>
              </a:buClr>
              <a:buSzPts val="1100"/>
              <a:buFont typeface="Arial"/>
              <a:buNone/>
            </a:pPr>
            <a:r>
              <a:rPr lang="en-US">
                <a:latin typeface="Calibri"/>
                <a:ea typeface="Calibri"/>
                <a:cs typeface="Calibri"/>
                <a:sym typeface="Calibri"/>
              </a:rPr>
              <a:t>Breast Cancer Detection Model:</a:t>
            </a:r>
            <a:endParaRPr>
              <a:latin typeface="Calibri"/>
              <a:ea typeface="Calibri"/>
              <a:cs typeface="Calibri"/>
              <a:sym typeface="Calibri"/>
            </a:endParaRPr>
          </a:p>
          <a:p>
            <a:pPr indent="0" lvl="0" marL="0" rtl="0" algn="l">
              <a:spcBef>
                <a:spcPts val="580"/>
              </a:spcBef>
              <a:spcAft>
                <a:spcPts val="0"/>
              </a:spcAft>
              <a:buNone/>
            </a:pPr>
            <a:r>
              <a:t/>
            </a:r>
            <a:endParaRPr>
              <a:highlight>
                <a:srgbClr val="FFFFFF"/>
              </a:highlight>
              <a:latin typeface="Calibri"/>
              <a:ea typeface="Calibri"/>
              <a:cs typeface="Calibri"/>
              <a:sym typeface="Calibri"/>
            </a:endParaRPr>
          </a:p>
          <a:p>
            <a:pPr indent="0" lvl="0" marL="0" rtl="0" algn="l">
              <a:spcBef>
                <a:spcPts val="580"/>
              </a:spcBef>
              <a:spcAft>
                <a:spcPts val="0"/>
              </a:spcAft>
              <a:buNone/>
            </a:pPr>
            <a:r>
              <a:t/>
            </a:r>
            <a:endParaRPr>
              <a:highlight>
                <a:srgbClr val="FFFFFF"/>
              </a:highlight>
              <a:latin typeface="Calibri"/>
              <a:ea typeface="Calibri"/>
              <a:cs typeface="Calibri"/>
              <a:sym typeface="Calibri"/>
            </a:endParaRPr>
          </a:p>
          <a:p>
            <a:pPr indent="0" lvl="0" marL="0" rtl="0" algn="l">
              <a:spcBef>
                <a:spcPts val="580"/>
              </a:spcBef>
              <a:spcAft>
                <a:spcPts val="0"/>
              </a:spcAft>
              <a:buNone/>
            </a:pPr>
            <a:r>
              <a:t/>
            </a:r>
            <a:endParaRPr>
              <a:highlight>
                <a:srgbClr val="FFFFFF"/>
              </a:highlight>
              <a:latin typeface="Calibri"/>
              <a:ea typeface="Calibri"/>
              <a:cs typeface="Calibri"/>
              <a:sym typeface="Calibri"/>
            </a:endParaRPr>
          </a:p>
          <a:p>
            <a:pPr indent="0" lvl="0" marL="0" rtl="0" algn="l">
              <a:spcBef>
                <a:spcPts val="580"/>
              </a:spcBef>
              <a:spcAft>
                <a:spcPts val="0"/>
              </a:spcAft>
              <a:buNone/>
            </a:pPr>
            <a:r>
              <a:t/>
            </a:r>
            <a:endParaRPr>
              <a:highlight>
                <a:srgbClr val="FFFFFF"/>
              </a:highlight>
              <a:latin typeface="Calibri"/>
              <a:ea typeface="Calibri"/>
              <a:cs typeface="Calibri"/>
              <a:sym typeface="Calibri"/>
            </a:endParaRPr>
          </a:p>
          <a:p>
            <a:pPr indent="0" lvl="0" marL="0" rtl="0" algn="l">
              <a:spcBef>
                <a:spcPts val="580"/>
              </a:spcBef>
              <a:spcAft>
                <a:spcPts val="0"/>
              </a:spcAft>
              <a:buNone/>
            </a:pPr>
            <a:r>
              <a:t/>
            </a:r>
            <a:endParaRPr>
              <a:highlight>
                <a:srgbClr val="FFFFFF"/>
              </a:highlight>
              <a:latin typeface="Calibri"/>
              <a:ea typeface="Calibri"/>
              <a:cs typeface="Calibri"/>
              <a:sym typeface="Calibri"/>
            </a:endParaRPr>
          </a:p>
          <a:p>
            <a:pPr indent="0" lvl="0" marL="0" rtl="0" algn="l">
              <a:spcBef>
                <a:spcPts val="580"/>
              </a:spcBef>
              <a:spcAft>
                <a:spcPts val="0"/>
              </a:spcAft>
              <a:buNone/>
            </a:pPr>
            <a:r>
              <a:t/>
            </a:r>
            <a:endParaRPr>
              <a:highlight>
                <a:srgbClr val="FFFFFF"/>
              </a:highlight>
              <a:latin typeface="Calibri"/>
              <a:ea typeface="Calibri"/>
              <a:cs typeface="Calibri"/>
              <a:sym typeface="Calibri"/>
            </a:endParaRPr>
          </a:p>
          <a:p>
            <a:pPr indent="0" lvl="0" marL="0" rtl="0" algn="l">
              <a:spcBef>
                <a:spcPts val="580"/>
              </a:spcBef>
              <a:spcAft>
                <a:spcPts val="0"/>
              </a:spcAft>
              <a:buNone/>
            </a:pPr>
            <a:r>
              <a:t/>
            </a:r>
            <a:endParaRPr>
              <a:highlight>
                <a:srgbClr val="FFFFFF"/>
              </a:highlight>
              <a:latin typeface="Calibri"/>
              <a:ea typeface="Calibri"/>
              <a:cs typeface="Calibri"/>
              <a:sym typeface="Calibri"/>
            </a:endParaRPr>
          </a:p>
          <a:p>
            <a:pPr indent="0" lvl="0" marL="0" rtl="0" algn="l">
              <a:spcBef>
                <a:spcPts val="580"/>
              </a:spcBef>
              <a:spcAft>
                <a:spcPts val="0"/>
              </a:spcAft>
              <a:buClr>
                <a:schemeClr val="dk1"/>
              </a:buClr>
              <a:buSzPts val="1100"/>
              <a:buFont typeface="Arial"/>
              <a:buNone/>
            </a:pPr>
            <a:r>
              <a:rPr lang="en-US">
                <a:latin typeface="Calibri"/>
                <a:ea typeface="Calibri"/>
                <a:cs typeface="Calibri"/>
                <a:sym typeface="Calibri"/>
              </a:rPr>
              <a:t>Model: Random Forest Classifier</a:t>
            </a:r>
            <a:endParaRPr>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latin typeface="Calibri"/>
                <a:ea typeface="Calibri"/>
                <a:cs typeface="Calibri"/>
                <a:sym typeface="Calibri"/>
              </a:rPr>
              <a:t>Accuracy : 94.15%</a:t>
            </a:r>
            <a:endParaRPr>
              <a:latin typeface="Calibri"/>
              <a:ea typeface="Calibri"/>
              <a:cs typeface="Calibri"/>
              <a:sym typeface="Calibri"/>
            </a:endParaRPr>
          </a:p>
        </p:txBody>
      </p:sp>
      <p:pic>
        <p:nvPicPr>
          <p:cNvPr id="203" name="Google Shape;203;g312de5e8575_0_25"/>
          <p:cNvPicPr preferRelativeResize="0"/>
          <p:nvPr/>
        </p:nvPicPr>
        <p:blipFill>
          <a:blip r:embed="rId3">
            <a:alphaModFix/>
          </a:blip>
          <a:stretch>
            <a:fillRect/>
          </a:stretch>
        </p:blipFill>
        <p:spPr>
          <a:xfrm>
            <a:off x="1652700" y="1550275"/>
            <a:ext cx="5838599" cy="347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12de5e8575_0_35"/>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pic>
        <p:nvPicPr>
          <p:cNvPr id="210" name="Google Shape;210;g312de5e8575_0_35" title="Medfusion.mp4">
            <a:hlinkClick r:id="rId3"/>
          </p:cNvPr>
          <p:cNvPicPr preferRelativeResize="0"/>
          <p:nvPr/>
        </p:nvPicPr>
        <p:blipFill>
          <a:blip r:embed="rId4">
            <a:alphaModFix/>
          </a:blip>
          <a:stretch>
            <a:fillRect/>
          </a:stretch>
        </p:blipFill>
        <p:spPr>
          <a:xfrm>
            <a:off x="301375" y="857250"/>
            <a:ext cx="8651525" cy="486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1"/>
          <p:cNvSpPr txBox="1"/>
          <p:nvPr>
            <p:ph type="title"/>
          </p:nvPr>
        </p:nvSpPr>
        <p:spPr>
          <a:xfrm>
            <a:off x="919200" y="421060"/>
            <a:ext cx="7305600" cy="7347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US" sz="3600">
                <a:latin typeface="Calibri"/>
                <a:ea typeface="Calibri"/>
                <a:cs typeface="Calibri"/>
                <a:sym typeface="Calibri"/>
              </a:rPr>
              <a:t>Tasks Completed Till Date: </a:t>
            </a:r>
            <a:endParaRPr b="1" sz="3600"/>
          </a:p>
        </p:txBody>
      </p:sp>
      <p:sp>
        <p:nvSpPr>
          <p:cNvPr id="216" name="Google Shape;216;p11"/>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latin typeface="Calibri"/>
                <a:ea typeface="Calibri"/>
                <a:cs typeface="Calibri"/>
                <a:sym typeface="Calibri"/>
              </a:rPr>
              <a:t>Department of Electrical and Electronics Engineering</a:t>
            </a:r>
            <a:endParaRPr sz="1800">
              <a:latin typeface="Calibri"/>
              <a:ea typeface="Calibri"/>
              <a:cs typeface="Calibri"/>
              <a:sym typeface="Calibri"/>
            </a:endParaRPr>
          </a:p>
        </p:txBody>
      </p:sp>
      <p:sp>
        <p:nvSpPr>
          <p:cNvPr id="217" name="Google Shape;217;p11"/>
          <p:cNvSpPr txBox="1"/>
          <p:nvPr>
            <p:ph idx="1" type="body"/>
          </p:nvPr>
        </p:nvSpPr>
        <p:spPr>
          <a:xfrm>
            <a:off x="685800" y="1455625"/>
            <a:ext cx="7772400" cy="4167300"/>
          </a:xfrm>
          <a:prstGeom prst="rect">
            <a:avLst/>
          </a:prstGeom>
          <a:noFill/>
          <a:ln>
            <a:noFill/>
          </a:ln>
        </p:spPr>
        <p:txBody>
          <a:bodyPr anchorCtr="0" anchor="t" bIns="45700" lIns="91425" spcFirstLastPara="1" rIns="91425" wrap="square" tIns="45700">
            <a:normAutofit lnSpcReduction="10000"/>
          </a:bodyPr>
          <a:lstStyle/>
          <a:p>
            <a:pPr indent="-368300" lvl="0" marL="457200" rtl="0" algn="l">
              <a:lnSpc>
                <a:spcPct val="107916"/>
              </a:lnSpc>
              <a:spcBef>
                <a:spcPts val="0"/>
              </a:spcBef>
              <a:spcAft>
                <a:spcPts val="0"/>
              </a:spcAft>
              <a:buClr>
                <a:schemeClr val="dk1"/>
              </a:buClr>
              <a:buSzPts val="2200"/>
              <a:buFont typeface="Calibri"/>
              <a:buAutoNum type="arabicParenR"/>
            </a:pPr>
            <a:r>
              <a:rPr lang="en-US" sz="2200">
                <a:latin typeface="Calibri"/>
                <a:ea typeface="Calibri"/>
                <a:cs typeface="Calibri"/>
                <a:sym typeface="Calibri"/>
              </a:rPr>
              <a:t>Models Completed and tested successfully</a:t>
            </a:r>
            <a:endParaRPr sz="2200">
              <a:latin typeface="Calibri"/>
              <a:ea typeface="Calibri"/>
              <a:cs typeface="Calibri"/>
              <a:sym typeface="Calibri"/>
            </a:endParaRPr>
          </a:p>
          <a:p>
            <a:pPr indent="-368300" lvl="0" marL="914400" rtl="0" algn="l">
              <a:lnSpc>
                <a:spcPct val="107916"/>
              </a:lnSpc>
              <a:spcBef>
                <a:spcPts val="0"/>
              </a:spcBef>
              <a:spcAft>
                <a:spcPts val="0"/>
              </a:spcAft>
              <a:buSzPts val="2200"/>
              <a:buFont typeface="Calibri"/>
              <a:buChar char="-"/>
            </a:pPr>
            <a:r>
              <a:rPr lang="en-US" sz="2200">
                <a:latin typeface="Calibri"/>
                <a:ea typeface="Calibri"/>
                <a:cs typeface="Calibri"/>
                <a:sym typeface="Calibri"/>
              </a:rPr>
              <a:t>Covid 19 Detection</a:t>
            </a:r>
            <a:endParaRPr sz="2200">
              <a:latin typeface="Calibri"/>
              <a:ea typeface="Calibri"/>
              <a:cs typeface="Calibri"/>
              <a:sym typeface="Calibri"/>
            </a:endParaRPr>
          </a:p>
          <a:p>
            <a:pPr indent="-368300" lvl="0" marL="914400" rtl="0" algn="l">
              <a:lnSpc>
                <a:spcPct val="107916"/>
              </a:lnSpc>
              <a:spcBef>
                <a:spcPts val="0"/>
              </a:spcBef>
              <a:spcAft>
                <a:spcPts val="0"/>
              </a:spcAft>
              <a:buSzPts val="2200"/>
              <a:buFont typeface="Calibri"/>
              <a:buChar char="-"/>
            </a:pPr>
            <a:r>
              <a:rPr lang="en-US" sz="2200">
                <a:latin typeface="Calibri"/>
                <a:ea typeface="Calibri"/>
                <a:cs typeface="Calibri"/>
                <a:sym typeface="Calibri"/>
              </a:rPr>
              <a:t>Diabetes Detection</a:t>
            </a:r>
            <a:endParaRPr sz="2200">
              <a:latin typeface="Calibri"/>
              <a:ea typeface="Calibri"/>
              <a:cs typeface="Calibri"/>
              <a:sym typeface="Calibri"/>
            </a:endParaRPr>
          </a:p>
          <a:p>
            <a:pPr indent="-368300" lvl="0" marL="914400" rtl="0" algn="l">
              <a:lnSpc>
                <a:spcPct val="107916"/>
              </a:lnSpc>
              <a:spcBef>
                <a:spcPts val="0"/>
              </a:spcBef>
              <a:spcAft>
                <a:spcPts val="0"/>
              </a:spcAft>
              <a:buSzPts val="2200"/>
              <a:buFont typeface="Calibri"/>
              <a:buChar char="-"/>
            </a:pPr>
            <a:r>
              <a:rPr lang="en-US" sz="2200">
                <a:latin typeface="Calibri"/>
                <a:ea typeface="Calibri"/>
                <a:cs typeface="Calibri"/>
                <a:sym typeface="Calibri"/>
              </a:rPr>
              <a:t>Brain Tumor Detection</a:t>
            </a:r>
            <a:endParaRPr sz="2200">
              <a:latin typeface="Calibri"/>
              <a:ea typeface="Calibri"/>
              <a:cs typeface="Calibri"/>
              <a:sym typeface="Calibri"/>
            </a:endParaRPr>
          </a:p>
          <a:p>
            <a:pPr indent="-368300" lvl="0" marL="914400" rtl="0" algn="l">
              <a:lnSpc>
                <a:spcPct val="107916"/>
              </a:lnSpc>
              <a:spcBef>
                <a:spcPts val="0"/>
              </a:spcBef>
              <a:spcAft>
                <a:spcPts val="0"/>
              </a:spcAft>
              <a:buSzPts val="2200"/>
              <a:buFont typeface="Calibri"/>
              <a:buChar char="-"/>
            </a:pPr>
            <a:r>
              <a:rPr lang="en-US" sz="2200">
                <a:latin typeface="Calibri"/>
                <a:ea typeface="Calibri"/>
                <a:cs typeface="Calibri"/>
                <a:sym typeface="Calibri"/>
              </a:rPr>
              <a:t>Breast Cancer Detection</a:t>
            </a:r>
            <a:endParaRPr sz="2200">
              <a:latin typeface="Calibri"/>
              <a:ea typeface="Calibri"/>
              <a:cs typeface="Calibri"/>
              <a:sym typeface="Calibri"/>
            </a:endParaRPr>
          </a:p>
          <a:p>
            <a:pPr indent="0" lvl="0" marL="0" rtl="0" algn="l">
              <a:lnSpc>
                <a:spcPct val="107916"/>
              </a:lnSpc>
              <a:spcBef>
                <a:spcPts val="0"/>
              </a:spcBef>
              <a:spcAft>
                <a:spcPts val="0"/>
              </a:spcAft>
              <a:buSzPts val="1530"/>
              <a:buNone/>
            </a:pPr>
            <a:r>
              <a:rPr lang="en-US" sz="2200">
                <a:latin typeface="Calibri"/>
                <a:ea typeface="Calibri"/>
                <a:cs typeface="Calibri"/>
                <a:sym typeface="Calibri"/>
              </a:rPr>
              <a:t>2) Synopsis completed</a:t>
            </a:r>
            <a:endParaRPr sz="2200">
              <a:latin typeface="Calibri"/>
              <a:ea typeface="Calibri"/>
              <a:cs typeface="Calibri"/>
              <a:sym typeface="Calibri"/>
            </a:endParaRPr>
          </a:p>
          <a:p>
            <a:pPr indent="0" lvl="0" marL="0" rtl="0" algn="l">
              <a:lnSpc>
                <a:spcPct val="107916"/>
              </a:lnSpc>
              <a:spcBef>
                <a:spcPts val="0"/>
              </a:spcBef>
              <a:spcAft>
                <a:spcPts val="0"/>
              </a:spcAft>
              <a:buSzPts val="1530"/>
              <a:buNone/>
            </a:pPr>
            <a:r>
              <a:rPr lang="en-US" sz="2200">
                <a:latin typeface="Calibri"/>
                <a:ea typeface="Calibri"/>
                <a:cs typeface="Calibri"/>
                <a:sym typeface="Calibri"/>
              </a:rPr>
              <a:t>3) Literature Review -1</a:t>
            </a:r>
            <a:endParaRPr sz="2200">
              <a:latin typeface="Calibri"/>
              <a:ea typeface="Calibri"/>
              <a:cs typeface="Calibri"/>
              <a:sym typeface="Calibri"/>
            </a:endParaRPr>
          </a:p>
          <a:p>
            <a:pPr indent="0" lvl="0" marL="0" rtl="0" algn="l">
              <a:lnSpc>
                <a:spcPct val="107916"/>
              </a:lnSpc>
              <a:spcBef>
                <a:spcPts val="0"/>
              </a:spcBef>
              <a:spcAft>
                <a:spcPts val="0"/>
              </a:spcAft>
              <a:buSzPts val="1530"/>
              <a:buNone/>
            </a:pPr>
            <a:r>
              <a:rPr lang="en-US" sz="2200">
                <a:latin typeface="Calibri"/>
                <a:ea typeface="Calibri"/>
                <a:cs typeface="Calibri"/>
                <a:sym typeface="Calibri"/>
              </a:rPr>
              <a:t>4) List of Conferences and Journals</a:t>
            </a:r>
            <a:endParaRPr sz="2200">
              <a:latin typeface="Calibri"/>
              <a:ea typeface="Calibri"/>
              <a:cs typeface="Calibri"/>
              <a:sym typeface="Calibri"/>
            </a:endParaRPr>
          </a:p>
          <a:p>
            <a:pPr indent="0" lvl="0" marL="0" rtl="0" algn="l">
              <a:lnSpc>
                <a:spcPct val="107916"/>
              </a:lnSpc>
              <a:spcBef>
                <a:spcPts val="0"/>
              </a:spcBef>
              <a:spcAft>
                <a:spcPts val="0"/>
              </a:spcAft>
              <a:buSzPts val="1530"/>
              <a:buNone/>
            </a:pPr>
            <a:r>
              <a:rPr lang="en-US" sz="2200">
                <a:latin typeface="Calibri"/>
                <a:ea typeface="Calibri"/>
                <a:cs typeface="Calibri"/>
                <a:sym typeface="Calibri"/>
              </a:rPr>
              <a:t>5) Developing Main Dashboard UI</a:t>
            </a:r>
            <a:endParaRPr sz="2200">
              <a:latin typeface="Calibri"/>
              <a:ea typeface="Calibri"/>
              <a:cs typeface="Calibri"/>
              <a:sym typeface="Calibri"/>
            </a:endParaRPr>
          </a:p>
          <a:p>
            <a:pPr indent="0" lvl="0" marL="0" rtl="0" algn="l">
              <a:lnSpc>
                <a:spcPct val="107916"/>
              </a:lnSpc>
              <a:spcBef>
                <a:spcPts val="0"/>
              </a:spcBef>
              <a:spcAft>
                <a:spcPts val="0"/>
              </a:spcAft>
              <a:buSzPts val="1530"/>
              <a:buNone/>
            </a:pPr>
            <a:r>
              <a:rPr lang="en-US" sz="2200">
                <a:latin typeface="Calibri"/>
                <a:ea typeface="Calibri"/>
                <a:cs typeface="Calibri"/>
                <a:sym typeface="Calibri"/>
              </a:rPr>
              <a:t>6)Hardware Setup</a:t>
            </a:r>
            <a:endParaRPr sz="2200">
              <a:latin typeface="Calibri"/>
              <a:ea typeface="Calibri"/>
              <a:cs typeface="Calibri"/>
              <a:sym typeface="Calibri"/>
            </a:endParaRPr>
          </a:p>
          <a:p>
            <a:pPr indent="0" lvl="0" marL="0" rtl="0" algn="l">
              <a:lnSpc>
                <a:spcPct val="107916"/>
              </a:lnSpc>
              <a:spcBef>
                <a:spcPts val="0"/>
              </a:spcBef>
              <a:spcAft>
                <a:spcPts val="0"/>
              </a:spcAft>
              <a:buSzPts val="1530"/>
              <a:buNone/>
            </a:pPr>
            <a:r>
              <a:rPr lang="en-US" sz="2200">
                <a:latin typeface="Calibri"/>
                <a:ea typeface="Calibri"/>
                <a:cs typeface="Calibri"/>
                <a:sym typeface="Calibri"/>
              </a:rPr>
              <a:t>7)Complete Website deployment on </a:t>
            </a:r>
            <a:r>
              <a:rPr lang="en-US" sz="2200">
                <a:latin typeface="Calibri"/>
                <a:ea typeface="Calibri"/>
                <a:cs typeface="Calibri"/>
                <a:sym typeface="Calibri"/>
              </a:rPr>
              <a:t>Raspberry Pi 4</a:t>
            </a:r>
            <a:endParaRPr sz="2200">
              <a:latin typeface="Calibri"/>
              <a:ea typeface="Calibri"/>
              <a:cs typeface="Calibri"/>
              <a:sym typeface="Calibri"/>
            </a:endParaRPr>
          </a:p>
          <a:p>
            <a:pPr indent="0" lvl="0" marL="457200" rtl="0" algn="l">
              <a:lnSpc>
                <a:spcPct val="107916"/>
              </a:lnSpc>
              <a:spcBef>
                <a:spcPts val="0"/>
              </a:spcBef>
              <a:spcAft>
                <a:spcPts val="0"/>
              </a:spcAft>
              <a:buSzPts val="1530"/>
              <a:buNone/>
            </a:pPr>
            <a:r>
              <a:t/>
            </a:r>
            <a:endParaRPr sz="2200">
              <a:latin typeface="Calibri"/>
              <a:ea typeface="Calibri"/>
              <a:cs typeface="Calibri"/>
              <a:sym typeface="Calibri"/>
            </a:endParaRPr>
          </a:p>
        </p:txBody>
      </p:sp>
      <p:pic>
        <p:nvPicPr>
          <p:cNvPr id="218" name="Google Shape;218;p11"/>
          <p:cNvPicPr preferRelativeResize="0"/>
          <p:nvPr/>
        </p:nvPicPr>
        <p:blipFill rotWithShape="1">
          <a:blip r:embed="rId3">
            <a:alphaModFix/>
          </a:blip>
          <a:srcRect b="0" l="0" r="0" t="0"/>
          <a:stretch/>
        </p:blipFill>
        <p:spPr>
          <a:xfrm>
            <a:off x="7663082" y="88575"/>
            <a:ext cx="1143000" cy="1143000"/>
          </a:xfrm>
          <a:prstGeom prst="rect">
            <a:avLst/>
          </a:prstGeom>
          <a:noFill/>
          <a:ln>
            <a:noFill/>
          </a:ln>
        </p:spPr>
      </p:pic>
      <p:sp>
        <p:nvSpPr>
          <p:cNvPr id="219" name="Google Shape;219;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835720" y="710345"/>
            <a:ext cx="2655000" cy="7365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297488"/>
              <a:buNone/>
            </a:pPr>
            <a:r>
              <a:rPr b="1" lang="en-US">
                <a:latin typeface="Calibri"/>
                <a:ea typeface="Calibri"/>
                <a:cs typeface="Calibri"/>
                <a:sym typeface="Calibri"/>
              </a:rPr>
              <a:t> Conclusion:</a:t>
            </a:r>
            <a:r>
              <a:rPr b="1" lang="en-US" sz="2800">
                <a:latin typeface="Calibri"/>
                <a:ea typeface="Calibri"/>
                <a:cs typeface="Calibri"/>
                <a:sym typeface="Calibri"/>
              </a:rPr>
              <a:t> </a:t>
            </a:r>
            <a:endParaRPr b="1" sz="2800"/>
          </a:p>
        </p:txBody>
      </p:sp>
      <p:sp>
        <p:nvSpPr>
          <p:cNvPr id="225" name="Google Shape;225;p16"/>
          <p:cNvSpPr txBox="1"/>
          <p:nvPr>
            <p:ph idx="11" type="ftr"/>
          </p:nvPr>
        </p:nvSpPr>
        <p:spPr>
          <a:xfrm>
            <a:off x="603509" y="6159450"/>
            <a:ext cx="3835500" cy="55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latin typeface="Calibri"/>
                <a:ea typeface="Calibri"/>
                <a:cs typeface="Calibri"/>
                <a:sym typeface="Calibri"/>
              </a:rPr>
              <a:t>Department of Electrical and Electronics Engineering</a:t>
            </a:r>
            <a:endParaRPr sz="1800">
              <a:latin typeface="Calibri"/>
              <a:ea typeface="Calibri"/>
              <a:cs typeface="Calibri"/>
              <a:sym typeface="Calibri"/>
            </a:endParaRPr>
          </a:p>
        </p:txBody>
      </p:sp>
      <p:pic>
        <p:nvPicPr>
          <p:cNvPr id="226" name="Google Shape;226;p16"/>
          <p:cNvPicPr preferRelativeResize="0"/>
          <p:nvPr/>
        </p:nvPicPr>
        <p:blipFill rotWithShape="1">
          <a:blip r:embed="rId3">
            <a:alphaModFix/>
          </a:blip>
          <a:srcRect b="0" l="0" r="0" t="0"/>
          <a:stretch/>
        </p:blipFill>
        <p:spPr>
          <a:xfrm>
            <a:off x="7543791" y="150488"/>
            <a:ext cx="1143000" cy="1143000"/>
          </a:xfrm>
          <a:prstGeom prst="rect">
            <a:avLst/>
          </a:prstGeom>
          <a:noFill/>
          <a:ln>
            <a:noFill/>
          </a:ln>
        </p:spPr>
      </p:pic>
      <p:sp>
        <p:nvSpPr>
          <p:cNvPr id="227" name="Google Shape;227;p16"/>
          <p:cNvSpPr txBox="1"/>
          <p:nvPr>
            <p:ph idx="1" type="body"/>
          </p:nvPr>
        </p:nvSpPr>
        <p:spPr>
          <a:xfrm>
            <a:off x="443875" y="1446850"/>
            <a:ext cx="7772400" cy="45720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580"/>
              </a:spcBef>
              <a:spcAft>
                <a:spcPts val="0"/>
              </a:spcAft>
              <a:buClr>
                <a:schemeClr val="dk1"/>
              </a:buClr>
              <a:buSzPts val="1100"/>
              <a:buFont typeface="Arial"/>
              <a:buNone/>
            </a:pPr>
            <a:r>
              <a:rPr lang="en-US" sz="2000">
                <a:latin typeface="Calibri"/>
                <a:ea typeface="Calibri"/>
                <a:cs typeface="Calibri"/>
                <a:sym typeface="Calibri"/>
              </a:rPr>
              <a:t>    Significant progress has been made with the successful completion and testing of key models, including the COVID-19 Detection, Diabetes Detection, Brain Tumor Detection, and Breast Cancer Detection models. These milestones represent crucial steps toward developing an AI-powered platform capable of providing fast and accurate diagnoses for critical medical conditions. The integration of these models into the unified system highlights the platform's potential to deliver comprehensive healthcare assessments. After Mid-Term </a:t>
            </a:r>
            <a:r>
              <a:rPr lang="en-US" sz="2000">
                <a:latin typeface="Calibri"/>
                <a:ea typeface="Calibri"/>
                <a:cs typeface="Calibri"/>
                <a:sym typeface="Calibri"/>
              </a:rPr>
              <a:t>Assessment</a:t>
            </a:r>
            <a:r>
              <a:rPr lang="en-US" sz="2000">
                <a:latin typeface="Calibri"/>
                <a:ea typeface="Calibri"/>
                <a:cs typeface="Calibri"/>
                <a:sym typeface="Calibri"/>
              </a:rPr>
              <a:t>, we are now even closer to realizing our goal of creating a complete diagnostic tool, reinforced by a thorough paper. </a:t>
            </a:r>
            <a:r>
              <a:rPr lang="en-US" sz="2000">
                <a:latin typeface="Calibri"/>
                <a:ea typeface="Calibri"/>
                <a:cs typeface="Calibri"/>
                <a:sym typeface="Calibri"/>
              </a:rPr>
              <a:t>Moving ahead, we will deploy these models on Raspberry Pi hardware and continue refining the unified platform.</a:t>
            </a:r>
            <a:endParaRPr sz="2000">
              <a:latin typeface="Calibri"/>
              <a:ea typeface="Calibri"/>
              <a:cs typeface="Calibri"/>
              <a:sym typeface="Calibri"/>
            </a:endParaRPr>
          </a:p>
          <a:p>
            <a:pPr indent="-228600" lvl="0" marL="457200" rtl="0" algn="l">
              <a:lnSpc>
                <a:spcPct val="100000"/>
              </a:lnSpc>
              <a:spcBef>
                <a:spcPts val="580"/>
              </a:spcBef>
              <a:spcAft>
                <a:spcPts val="0"/>
              </a:spcAft>
              <a:buSzPts val="1530"/>
              <a:buNone/>
            </a:pPr>
            <a:r>
              <a:t/>
            </a:r>
            <a:endParaRPr sz="2000">
              <a:latin typeface="Calibri"/>
              <a:ea typeface="Calibri"/>
              <a:cs typeface="Calibri"/>
              <a:sym typeface="Calibri"/>
            </a:endParaRPr>
          </a:p>
        </p:txBody>
      </p:sp>
      <p:sp>
        <p:nvSpPr>
          <p:cNvPr id="228" name="Google Shape;228;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541020" y="556995"/>
            <a:ext cx="2655000" cy="7365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297488"/>
              <a:buNone/>
            </a:pPr>
            <a:r>
              <a:rPr b="1" lang="en-US">
                <a:latin typeface="Calibri"/>
                <a:ea typeface="Calibri"/>
                <a:cs typeface="Calibri"/>
                <a:sym typeface="Calibri"/>
              </a:rPr>
              <a:t> References:</a:t>
            </a:r>
            <a:r>
              <a:rPr b="1" lang="en-US" sz="2800">
                <a:latin typeface="Calibri"/>
                <a:ea typeface="Calibri"/>
                <a:cs typeface="Calibri"/>
                <a:sym typeface="Calibri"/>
              </a:rPr>
              <a:t> </a:t>
            </a:r>
            <a:endParaRPr b="1" sz="2800"/>
          </a:p>
        </p:txBody>
      </p:sp>
      <p:sp>
        <p:nvSpPr>
          <p:cNvPr id="234" name="Google Shape;234;p17"/>
          <p:cNvSpPr txBox="1"/>
          <p:nvPr>
            <p:ph idx="11" type="ftr"/>
          </p:nvPr>
        </p:nvSpPr>
        <p:spPr>
          <a:xfrm>
            <a:off x="603509" y="6159450"/>
            <a:ext cx="3835500" cy="55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latin typeface="Calibri"/>
                <a:ea typeface="Calibri"/>
                <a:cs typeface="Calibri"/>
                <a:sym typeface="Calibri"/>
              </a:rPr>
              <a:t>Department of Electrical and Electronics Engineering</a:t>
            </a:r>
            <a:endParaRPr sz="1800">
              <a:latin typeface="Calibri"/>
              <a:ea typeface="Calibri"/>
              <a:cs typeface="Calibri"/>
              <a:sym typeface="Calibri"/>
            </a:endParaRPr>
          </a:p>
        </p:txBody>
      </p:sp>
      <p:pic>
        <p:nvPicPr>
          <p:cNvPr id="235" name="Google Shape;235;p17"/>
          <p:cNvPicPr preferRelativeResize="0"/>
          <p:nvPr/>
        </p:nvPicPr>
        <p:blipFill rotWithShape="1">
          <a:blip r:embed="rId3">
            <a:alphaModFix/>
          </a:blip>
          <a:srcRect b="0" l="0" r="0" t="0"/>
          <a:stretch/>
        </p:blipFill>
        <p:spPr>
          <a:xfrm>
            <a:off x="7543791" y="150488"/>
            <a:ext cx="1143000" cy="1143000"/>
          </a:xfrm>
          <a:prstGeom prst="rect">
            <a:avLst/>
          </a:prstGeom>
          <a:noFill/>
          <a:ln>
            <a:noFill/>
          </a:ln>
        </p:spPr>
      </p:pic>
      <p:sp>
        <p:nvSpPr>
          <p:cNvPr id="236" name="Google Shape;236;p1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37" name="Google Shape;237;p17"/>
          <p:cNvSpPr txBox="1"/>
          <p:nvPr>
            <p:ph idx="1" type="body"/>
          </p:nvPr>
        </p:nvSpPr>
        <p:spPr>
          <a:xfrm>
            <a:off x="-96325" y="2445100"/>
            <a:ext cx="8463300" cy="1067100"/>
          </a:xfrm>
          <a:prstGeom prst="rect">
            <a:avLst/>
          </a:prstGeom>
          <a:noFill/>
          <a:ln>
            <a:noFill/>
          </a:ln>
        </p:spPr>
        <p:txBody>
          <a:bodyPr anchorCtr="0" anchor="t" bIns="45700" lIns="91425" spcFirstLastPara="1" rIns="91425" wrap="square" tIns="45700">
            <a:noAutofit/>
          </a:bodyPr>
          <a:lstStyle/>
          <a:p>
            <a:pPr indent="0" lvl="0" marL="965200" marR="504190" rtl="0" algn="just">
              <a:lnSpc>
                <a:spcPct val="106494"/>
              </a:lnSpc>
              <a:spcBef>
                <a:spcPts val="0"/>
              </a:spcBef>
              <a:spcAft>
                <a:spcPts val="0"/>
              </a:spcAft>
              <a:buSzPts val="1530"/>
              <a:buNone/>
            </a:pPr>
            <a:r>
              <a:rPr lang="en-US" sz="2000">
                <a:solidFill>
                  <a:schemeClr val="accent1"/>
                </a:solidFill>
                <a:uFill>
                  <a:noFill/>
                </a:uFill>
                <a:latin typeface="Calibri"/>
                <a:ea typeface="Calibri"/>
                <a:cs typeface="Calibri"/>
                <a:sym typeface="Calibri"/>
                <a:hlinkClick r:id="rId4">
                  <a:extLst>
                    <a:ext uri="{A12FA001-AC4F-418D-AE19-62706E023703}">
                      <ahyp:hlinkClr val="tx"/>
                    </a:ext>
                  </a:extLst>
                </a:hlinkClick>
              </a:rPr>
              <a:t>https://docs.google.com/spreadsheets/d/1HY43jncATuB54EW__IrWAHrPZ553wreMMzIMwPD8_XU/edit?usp=sharing</a:t>
            </a:r>
            <a:r>
              <a:rPr lang="en-US" sz="2000">
                <a:solidFill>
                  <a:schemeClr val="accent1"/>
                </a:solidFill>
                <a:latin typeface="Calibri"/>
                <a:ea typeface="Calibri"/>
                <a:cs typeface="Calibri"/>
                <a:sym typeface="Calibri"/>
              </a:rPr>
              <a:t> </a:t>
            </a:r>
            <a:endParaRPr sz="2000">
              <a:solidFill>
                <a:schemeClr val="accent1"/>
              </a:solidFill>
              <a:latin typeface="Calibri"/>
              <a:ea typeface="Calibri"/>
              <a:cs typeface="Calibri"/>
              <a:sym typeface="Calibri"/>
            </a:endParaRPr>
          </a:p>
        </p:txBody>
      </p:sp>
      <p:sp>
        <p:nvSpPr>
          <p:cNvPr id="238" name="Google Shape;238;p17"/>
          <p:cNvSpPr txBox="1"/>
          <p:nvPr/>
        </p:nvSpPr>
        <p:spPr>
          <a:xfrm>
            <a:off x="871700" y="1363058"/>
            <a:ext cx="6728700" cy="10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below link contains all research papers referred for Literature Review</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914400" y="304788"/>
            <a:ext cx="7772400" cy="114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44" name="Google Shape;244;p18"/>
          <p:cNvSpPr txBox="1"/>
          <p:nvPr>
            <p:ph idx="12" type="sldNum"/>
          </p:nvPr>
        </p:nvSpPr>
        <p:spPr>
          <a:xfrm>
            <a:off x="146304" y="6210300"/>
            <a:ext cx="4572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sz="1400">
                <a:solidFill>
                  <a:srgbClr val="FFFFFF"/>
                </a:solidFill>
              </a:rPr>
              <a:t>‹#›</a:t>
            </a:fld>
            <a:endParaRPr sz="1400">
              <a:solidFill>
                <a:srgbClr val="FFFFFF"/>
              </a:solidFill>
            </a:endParaRPr>
          </a:p>
        </p:txBody>
      </p:sp>
      <p:sp>
        <p:nvSpPr>
          <p:cNvPr id="245" name="Google Shape;245;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80"/>
              </a:spcBef>
              <a:spcAft>
                <a:spcPts val="0"/>
              </a:spcAft>
              <a:buSzPts val="1530"/>
              <a:buNone/>
            </a:pPr>
            <a:r>
              <a:t/>
            </a:r>
            <a:endParaRPr/>
          </a:p>
        </p:txBody>
      </p:sp>
      <p:pic>
        <p:nvPicPr>
          <p:cNvPr id="246" name="Google Shape;246;p18"/>
          <p:cNvPicPr preferRelativeResize="0"/>
          <p:nvPr/>
        </p:nvPicPr>
        <p:blipFill rotWithShape="1">
          <a:blip r:embed="rId3">
            <a:alphaModFix/>
          </a:blip>
          <a:srcRect b="0" l="0" r="0" t="0"/>
          <a:stretch/>
        </p:blipFill>
        <p:spPr>
          <a:xfrm>
            <a:off x="40323" y="0"/>
            <a:ext cx="9063355" cy="6858001"/>
          </a:xfrm>
          <a:prstGeom prst="rect">
            <a:avLst/>
          </a:prstGeom>
          <a:noFill/>
          <a:ln>
            <a:noFill/>
          </a:ln>
        </p:spPr>
      </p:pic>
      <p:sp>
        <p:nvSpPr>
          <p:cNvPr id="247" name="Google Shape;247;p1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Department of Electrical and Electronics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1295400" y="427990"/>
            <a:ext cx="3039745" cy="678815"/>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23456"/>
              <a:buFont typeface="Libre Franklin"/>
              <a:buNone/>
            </a:pPr>
            <a:r>
              <a:rPr b="1" lang="en-US" sz="3600">
                <a:solidFill>
                  <a:srgbClr val="6D6262"/>
                </a:solidFill>
                <a:latin typeface="Calibri"/>
                <a:ea typeface="Calibri"/>
                <a:cs typeface="Calibri"/>
                <a:sym typeface="Calibri"/>
              </a:rPr>
              <a:t>Contents:</a:t>
            </a:r>
            <a:endParaRPr b="1" sz="3600">
              <a:solidFill>
                <a:srgbClr val="6D6262"/>
              </a:solidFill>
              <a:latin typeface="Calibri"/>
              <a:ea typeface="Calibri"/>
              <a:cs typeface="Calibri"/>
              <a:sym typeface="Calibri"/>
            </a:endParaRPr>
          </a:p>
        </p:txBody>
      </p:sp>
      <p:sp>
        <p:nvSpPr>
          <p:cNvPr id="120" name="Google Shape;120;p2"/>
          <p:cNvSpPr txBox="1"/>
          <p:nvPr>
            <p:ph idx="1" type="body"/>
          </p:nvPr>
        </p:nvSpPr>
        <p:spPr>
          <a:xfrm>
            <a:off x="374904" y="1175618"/>
            <a:ext cx="7962900" cy="5116500"/>
          </a:xfrm>
          <a:prstGeom prst="rect">
            <a:avLst/>
          </a:prstGeom>
          <a:noFill/>
          <a:ln>
            <a:noFill/>
          </a:ln>
        </p:spPr>
        <p:txBody>
          <a:bodyPr anchorCtr="0" anchor="t" bIns="45700" lIns="91425" spcFirstLastPara="1" rIns="91425" wrap="square" tIns="45700">
            <a:noAutofit/>
          </a:bodyPr>
          <a:lstStyle/>
          <a:p>
            <a:pPr indent="-342900" lvl="0" marL="462280" rtl="0" algn="l">
              <a:lnSpc>
                <a:spcPct val="80000"/>
              </a:lnSpc>
              <a:spcBef>
                <a:spcPts val="580"/>
              </a:spcBef>
              <a:spcAft>
                <a:spcPts val="0"/>
              </a:spcAft>
              <a:buSzPts val="1879"/>
              <a:buFont typeface="Noto Sans Symbols"/>
              <a:buChar char="□"/>
            </a:pPr>
            <a:r>
              <a:rPr lang="en-US" sz="2400">
                <a:latin typeface="Calibri"/>
                <a:ea typeface="Calibri"/>
                <a:cs typeface="Calibri"/>
                <a:sym typeface="Calibri"/>
              </a:rPr>
              <a:t>Introduction</a:t>
            </a:r>
            <a:endParaRPr/>
          </a:p>
          <a:p>
            <a:pPr indent="-342900" lvl="0" marL="462280" rtl="0" algn="l">
              <a:lnSpc>
                <a:spcPct val="80000"/>
              </a:lnSpc>
              <a:spcBef>
                <a:spcPts val="580"/>
              </a:spcBef>
              <a:spcAft>
                <a:spcPts val="0"/>
              </a:spcAft>
              <a:buSzPts val="1879"/>
              <a:buFont typeface="Noto Sans Symbols"/>
              <a:buChar char="□"/>
            </a:pPr>
            <a:r>
              <a:rPr lang="en-US" sz="2400">
                <a:latin typeface="Calibri"/>
                <a:ea typeface="Calibri"/>
                <a:cs typeface="Calibri"/>
                <a:sym typeface="Calibri"/>
              </a:rPr>
              <a:t>Motivation</a:t>
            </a:r>
            <a:endParaRPr/>
          </a:p>
          <a:p>
            <a:pPr indent="-342900" lvl="0" marL="462280" rtl="0" algn="l">
              <a:lnSpc>
                <a:spcPct val="80000"/>
              </a:lnSpc>
              <a:spcBef>
                <a:spcPts val="580"/>
              </a:spcBef>
              <a:spcAft>
                <a:spcPts val="0"/>
              </a:spcAft>
              <a:buSzPts val="1879"/>
              <a:buFont typeface="Noto Sans Symbols"/>
              <a:buChar char="□"/>
            </a:pPr>
            <a:r>
              <a:rPr lang="en-US" sz="2400">
                <a:latin typeface="Calibri"/>
                <a:ea typeface="Calibri"/>
                <a:cs typeface="Calibri"/>
                <a:sym typeface="Calibri"/>
              </a:rPr>
              <a:t>Aim and Objectives</a:t>
            </a:r>
            <a:endParaRPr/>
          </a:p>
          <a:p>
            <a:pPr indent="-342900" lvl="0" marL="462280" rtl="0" algn="l">
              <a:lnSpc>
                <a:spcPct val="80000"/>
              </a:lnSpc>
              <a:spcBef>
                <a:spcPts val="580"/>
              </a:spcBef>
              <a:spcAft>
                <a:spcPts val="0"/>
              </a:spcAft>
              <a:buSzPts val="1879"/>
              <a:buFont typeface="Noto Sans Symbols"/>
              <a:buChar char="□"/>
            </a:pPr>
            <a:r>
              <a:rPr lang="en-US" sz="2400">
                <a:latin typeface="Calibri"/>
                <a:ea typeface="Calibri"/>
                <a:cs typeface="Calibri"/>
                <a:sym typeface="Calibri"/>
              </a:rPr>
              <a:t>Project Description</a:t>
            </a:r>
            <a:endParaRPr sz="2400">
              <a:latin typeface="Calibri"/>
              <a:ea typeface="Calibri"/>
              <a:cs typeface="Calibri"/>
              <a:sym typeface="Calibri"/>
            </a:endParaRPr>
          </a:p>
          <a:p>
            <a:pPr indent="-342900" lvl="0" marL="462280" rtl="0" algn="l">
              <a:lnSpc>
                <a:spcPct val="80000"/>
              </a:lnSpc>
              <a:spcBef>
                <a:spcPts val="580"/>
              </a:spcBef>
              <a:spcAft>
                <a:spcPts val="0"/>
              </a:spcAft>
              <a:buSzPts val="1879"/>
              <a:buFont typeface="Noto Sans Symbols"/>
              <a:buChar char="□"/>
            </a:pPr>
            <a:r>
              <a:rPr lang="en-US" sz="2400">
                <a:latin typeface="Calibri"/>
                <a:ea typeface="Calibri"/>
                <a:cs typeface="Calibri"/>
                <a:sym typeface="Calibri"/>
              </a:rPr>
              <a:t>Hardware Components</a:t>
            </a:r>
            <a:r>
              <a:rPr lang="en-US" sz="2400">
                <a:latin typeface="Calibri"/>
                <a:ea typeface="Calibri"/>
                <a:cs typeface="Calibri"/>
                <a:sym typeface="Calibri"/>
              </a:rPr>
              <a:t> </a:t>
            </a:r>
            <a:endParaRPr sz="2400">
              <a:latin typeface="Calibri"/>
              <a:ea typeface="Calibri"/>
              <a:cs typeface="Calibri"/>
              <a:sym typeface="Calibri"/>
            </a:endParaRPr>
          </a:p>
          <a:p>
            <a:pPr indent="-375983" lvl="0" marL="462280" rtl="0" algn="l">
              <a:lnSpc>
                <a:spcPct val="80000"/>
              </a:lnSpc>
              <a:spcBef>
                <a:spcPts val="580"/>
              </a:spcBef>
              <a:spcAft>
                <a:spcPts val="0"/>
              </a:spcAft>
              <a:buSzPts val="2400"/>
              <a:buFont typeface="Calibri"/>
              <a:buChar char="□"/>
            </a:pPr>
            <a:r>
              <a:rPr lang="en-US" sz="2400">
                <a:latin typeface="Calibri"/>
                <a:ea typeface="Calibri"/>
                <a:cs typeface="Calibri"/>
                <a:sym typeface="Calibri"/>
              </a:rPr>
              <a:t>Model Analysis</a:t>
            </a:r>
            <a:endParaRPr sz="2400">
              <a:latin typeface="Calibri"/>
              <a:ea typeface="Calibri"/>
              <a:cs typeface="Calibri"/>
              <a:sym typeface="Calibri"/>
            </a:endParaRPr>
          </a:p>
          <a:p>
            <a:pPr indent="-375983" lvl="0" marL="462280" rtl="0" algn="l">
              <a:lnSpc>
                <a:spcPct val="80000"/>
              </a:lnSpc>
              <a:spcBef>
                <a:spcPts val="580"/>
              </a:spcBef>
              <a:spcAft>
                <a:spcPts val="0"/>
              </a:spcAft>
              <a:buSzPts val="2400"/>
              <a:buFont typeface="Calibri"/>
              <a:buChar char="□"/>
            </a:pPr>
            <a:r>
              <a:rPr lang="en-US" sz="2400">
                <a:latin typeface="Calibri"/>
                <a:ea typeface="Calibri"/>
                <a:cs typeface="Calibri"/>
                <a:sym typeface="Calibri"/>
              </a:rPr>
              <a:t>Video</a:t>
            </a:r>
            <a:endParaRPr sz="2400">
              <a:latin typeface="Calibri"/>
              <a:ea typeface="Calibri"/>
              <a:cs typeface="Calibri"/>
              <a:sym typeface="Calibri"/>
            </a:endParaRPr>
          </a:p>
          <a:p>
            <a:pPr indent="-342900" lvl="0" marL="462280" rtl="0" algn="l">
              <a:lnSpc>
                <a:spcPct val="80000"/>
              </a:lnSpc>
              <a:spcBef>
                <a:spcPts val="580"/>
              </a:spcBef>
              <a:spcAft>
                <a:spcPts val="0"/>
              </a:spcAft>
              <a:buSzPts val="1879"/>
              <a:buFont typeface="Noto Sans Symbols"/>
              <a:buChar char="□"/>
            </a:pPr>
            <a:r>
              <a:rPr lang="en-US" sz="2400">
                <a:latin typeface="Calibri"/>
                <a:ea typeface="Calibri"/>
                <a:cs typeface="Calibri"/>
                <a:sym typeface="Calibri"/>
              </a:rPr>
              <a:t>Tasks Completed till Date </a:t>
            </a:r>
            <a:endParaRPr sz="2400">
              <a:latin typeface="Calibri"/>
              <a:ea typeface="Calibri"/>
              <a:cs typeface="Calibri"/>
              <a:sym typeface="Calibri"/>
            </a:endParaRPr>
          </a:p>
          <a:p>
            <a:pPr indent="-342900" lvl="0" marL="462280" rtl="0" algn="l">
              <a:lnSpc>
                <a:spcPct val="80000"/>
              </a:lnSpc>
              <a:spcBef>
                <a:spcPts val="580"/>
              </a:spcBef>
              <a:spcAft>
                <a:spcPts val="0"/>
              </a:spcAft>
              <a:buSzPts val="1879"/>
              <a:buFont typeface="Noto Sans Symbols"/>
              <a:buChar char="□"/>
            </a:pPr>
            <a:r>
              <a:rPr lang="en-US" sz="2400">
                <a:latin typeface="Calibri"/>
                <a:ea typeface="Calibri"/>
                <a:cs typeface="Calibri"/>
                <a:sym typeface="Calibri"/>
              </a:rPr>
              <a:t>Conclusion</a:t>
            </a:r>
            <a:endParaRPr/>
          </a:p>
          <a:p>
            <a:pPr indent="-342900" lvl="0" marL="462280" rtl="0" algn="l">
              <a:lnSpc>
                <a:spcPct val="80000"/>
              </a:lnSpc>
              <a:spcBef>
                <a:spcPts val="580"/>
              </a:spcBef>
              <a:spcAft>
                <a:spcPts val="0"/>
              </a:spcAft>
              <a:buSzPts val="1879"/>
              <a:buFont typeface="Noto Sans Symbols"/>
              <a:buChar char="□"/>
            </a:pPr>
            <a:r>
              <a:rPr lang="en-US" sz="2400">
                <a:latin typeface="Calibri"/>
                <a:ea typeface="Calibri"/>
                <a:cs typeface="Calibri"/>
                <a:sym typeface="Calibri"/>
              </a:rPr>
              <a:t>References</a:t>
            </a:r>
            <a:endParaRPr sz="2400">
              <a:latin typeface="Calibri"/>
              <a:ea typeface="Calibri"/>
              <a:cs typeface="Calibri"/>
              <a:sym typeface="Calibri"/>
            </a:endParaRPr>
          </a:p>
          <a:p>
            <a:pPr indent="-166432" lvl="0" marL="405130" rtl="0" algn="l">
              <a:lnSpc>
                <a:spcPct val="80000"/>
              </a:lnSpc>
              <a:spcBef>
                <a:spcPts val="580"/>
              </a:spcBef>
              <a:spcAft>
                <a:spcPts val="0"/>
              </a:spcAft>
              <a:buSzPts val="1879"/>
              <a:buNone/>
            </a:pPr>
            <a:r>
              <a:t/>
            </a:r>
            <a:endParaRPr sz="2400">
              <a:latin typeface="Calibri"/>
              <a:ea typeface="Calibri"/>
              <a:cs typeface="Calibri"/>
              <a:sym typeface="Calibri"/>
            </a:endParaRPr>
          </a:p>
        </p:txBody>
      </p:sp>
      <p:pic>
        <p:nvPicPr>
          <p:cNvPr id="121" name="Google Shape;121;p2"/>
          <p:cNvPicPr preferRelativeResize="0"/>
          <p:nvPr/>
        </p:nvPicPr>
        <p:blipFill rotWithShape="1">
          <a:blip r:embed="rId3">
            <a:alphaModFix/>
          </a:blip>
          <a:srcRect b="0" l="0" r="0" t="0"/>
          <a:stretch/>
        </p:blipFill>
        <p:spPr>
          <a:xfrm>
            <a:off x="7410450" y="195904"/>
            <a:ext cx="1143000" cy="1143000"/>
          </a:xfrm>
          <a:prstGeom prst="rect">
            <a:avLst/>
          </a:prstGeom>
          <a:noFill/>
          <a:ln>
            <a:noFill/>
          </a:ln>
        </p:spPr>
      </p:pic>
      <p:sp>
        <p:nvSpPr>
          <p:cNvPr id="122" name="Google Shape;122;p2"/>
          <p:cNvSpPr txBox="1"/>
          <p:nvPr>
            <p:ph idx="11" type="ftr"/>
          </p:nvPr>
        </p:nvSpPr>
        <p:spPr>
          <a:xfrm>
            <a:off x="603504" y="6351814"/>
            <a:ext cx="6546042" cy="315686"/>
          </a:xfrm>
          <a:prstGeom prst="rect">
            <a:avLst/>
          </a:prstGeom>
          <a:noFill/>
          <a:ln>
            <a:noFill/>
          </a:ln>
        </p:spPr>
        <p:txBody>
          <a:bodyPr anchorCtr="0" anchor="ctr" bIns="45700" lIns="91425" spcFirstLastPara="1" rIns="91425" wrap="square" tIns="45700">
            <a:noAutofit/>
          </a:bodyPr>
          <a:lstStyle/>
          <a:p>
            <a:pPr indent="0" lvl="0" marL="119379" rtl="0" algn="l">
              <a:lnSpc>
                <a:spcPct val="80000"/>
              </a:lnSpc>
              <a:spcBef>
                <a:spcPts val="580"/>
              </a:spcBef>
              <a:spcAft>
                <a:spcPts val="0"/>
              </a:spcAft>
              <a:buClr>
                <a:schemeClr val="accent1"/>
              </a:buClr>
              <a:buSzPts val="1879"/>
              <a:buNone/>
            </a:pPr>
            <a:r>
              <a:rPr lang="en-US" sz="1800">
                <a:solidFill>
                  <a:schemeClr val="dk1"/>
                </a:solidFill>
                <a:latin typeface="Calibri"/>
                <a:ea typeface="Calibri"/>
                <a:cs typeface="Calibri"/>
                <a:sym typeface="Calibri"/>
              </a:rPr>
              <a:t>Department of Electrical and Electronics Engineering</a:t>
            </a:r>
            <a:endParaRPr sz="1800">
              <a:solidFill>
                <a:schemeClr val="dk1"/>
              </a:solidFill>
              <a:latin typeface="Calibri"/>
              <a:ea typeface="Calibri"/>
              <a:cs typeface="Calibri"/>
              <a:sym typeface="Calibri"/>
            </a:endParaRPr>
          </a:p>
        </p:txBody>
      </p:sp>
      <p:sp>
        <p:nvSpPr>
          <p:cNvPr id="123" name="Google Shape;123;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SzPts val="2000"/>
              <a:buNone/>
            </a:pPr>
            <a:r>
              <a:rPr b="1" lang="en-US">
                <a:solidFill>
                  <a:srgbClr val="6D6262"/>
                </a:solidFill>
                <a:latin typeface="Calibri"/>
                <a:ea typeface="Calibri"/>
                <a:cs typeface="Calibri"/>
                <a:sym typeface="Calibri"/>
              </a:rPr>
              <a:t>Introduction:</a:t>
            </a:r>
            <a:endParaRPr/>
          </a:p>
        </p:txBody>
      </p:sp>
      <p:pic>
        <p:nvPicPr>
          <p:cNvPr id="129" name="Google Shape;129;p3"/>
          <p:cNvPicPr preferRelativeResize="0"/>
          <p:nvPr/>
        </p:nvPicPr>
        <p:blipFill rotWithShape="1">
          <a:blip r:embed="rId3">
            <a:alphaModFix/>
          </a:blip>
          <a:srcRect b="0" l="0" r="0" t="0"/>
          <a:stretch/>
        </p:blipFill>
        <p:spPr>
          <a:xfrm>
            <a:off x="7543800" y="274650"/>
            <a:ext cx="1143000" cy="1143000"/>
          </a:xfrm>
          <a:prstGeom prst="rect">
            <a:avLst/>
          </a:prstGeom>
          <a:noFill/>
          <a:ln>
            <a:noFill/>
          </a:ln>
        </p:spPr>
      </p:pic>
      <p:sp>
        <p:nvSpPr>
          <p:cNvPr id="130" name="Google Shape;130;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31" name="Google Shape;131;p3"/>
          <p:cNvSpPr txBox="1"/>
          <p:nvPr>
            <p:ph idx="1" type="body"/>
          </p:nvPr>
        </p:nvSpPr>
        <p:spPr>
          <a:xfrm>
            <a:off x="361125" y="1454550"/>
            <a:ext cx="7772400" cy="3948900"/>
          </a:xfrm>
          <a:prstGeom prst="rect">
            <a:avLst/>
          </a:prstGeom>
          <a:noFill/>
          <a:ln>
            <a:noFill/>
          </a:ln>
        </p:spPr>
        <p:txBody>
          <a:bodyPr anchorCtr="0" anchor="t" bIns="45700" lIns="91425" spcFirstLastPara="1" rIns="91425" wrap="square" tIns="45700">
            <a:normAutofit/>
          </a:bodyPr>
          <a:lstStyle/>
          <a:p>
            <a:pPr indent="0" lvl="0" marL="546100" marR="506730" rtl="0" algn="l">
              <a:lnSpc>
                <a:spcPct val="98750"/>
              </a:lnSpc>
              <a:spcBef>
                <a:spcPts val="790"/>
              </a:spcBef>
              <a:spcAft>
                <a:spcPts val="0"/>
              </a:spcAft>
              <a:buClr>
                <a:schemeClr val="dk1"/>
              </a:buClr>
              <a:buSzPts val="1100"/>
              <a:buFont typeface="Arial"/>
              <a:buNone/>
            </a:pPr>
            <a:r>
              <a:rPr lang="en-US" sz="2200">
                <a:solidFill>
                  <a:srgbClr val="363435"/>
                </a:solidFill>
                <a:latin typeface="Calibri"/>
                <a:ea typeface="Calibri"/>
                <a:cs typeface="Calibri"/>
                <a:sym typeface="Calibri"/>
              </a:rPr>
              <a:t>In today's rapidly advancing world of medical science, AI is revolutionizing the field by enabling more accurate diagnostics, predictive insights, and personalized treatment recommendations. Leveraging the full spectrum of machine learning, from basic models for diabetes detection to advanced techniques like brain tumor segmentation, we have developed an innovative online platform that consolidates multiple disease detection tools in one place. This project aims to provide quick and accessible health assessments marking a significant step toward the future of AI-driven healthcare.</a:t>
            </a:r>
            <a:endParaRPr sz="3600">
              <a:latin typeface="Calibri"/>
              <a:ea typeface="Calibri"/>
              <a:cs typeface="Calibri"/>
              <a:sym typeface="Calibri"/>
            </a:endParaRPr>
          </a:p>
        </p:txBody>
      </p:sp>
      <p:sp>
        <p:nvSpPr>
          <p:cNvPr id="132" name="Google Shape;132;p3"/>
          <p:cNvSpPr txBox="1"/>
          <p:nvPr/>
        </p:nvSpPr>
        <p:spPr>
          <a:xfrm>
            <a:off x="603504" y="6351814"/>
            <a:ext cx="6546042" cy="315686"/>
          </a:xfrm>
          <a:prstGeom prst="rect">
            <a:avLst/>
          </a:prstGeom>
          <a:noFill/>
          <a:ln>
            <a:noFill/>
          </a:ln>
        </p:spPr>
        <p:txBody>
          <a:bodyPr anchorCtr="0" anchor="ctr" bIns="45700" lIns="91425" spcFirstLastPara="1" rIns="91425" wrap="square" tIns="45700">
            <a:noAutofit/>
          </a:bodyPr>
          <a:lstStyle/>
          <a:p>
            <a:pPr indent="0" lvl="0" marL="119379" marR="0" rtl="0" algn="l">
              <a:lnSpc>
                <a:spcPct val="80000"/>
              </a:lnSpc>
              <a:spcBef>
                <a:spcPts val="580"/>
              </a:spcBef>
              <a:spcAft>
                <a:spcPts val="0"/>
              </a:spcAft>
              <a:buClr>
                <a:schemeClr val="accent1"/>
              </a:buClr>
              <a:buSzPts val="1879"/>
              <a:buFont typeface="Arial"/>
              <a:buNone/>
            </a:pPr>
            <a:r>
              <a:rPr b="0" i="0" lang="en-US" sz="1800" u="none" cap="none" strike="noStrike">
                <a:solidFill>
                  <a:schemeClr val="dk1"/>
                </a:solidFill>
                <a:latin typeface="Calibri"/>
                <a:ea typeface="Calibri"/>
                <a:cs typeface="Calibri"/>
                <a:sym typeface="Calibri"/>
              </a:rPr>
              <a:t>Department of Electrical and Electronics Engineering</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SzPts val="2000"/>
              <a:buNone/>
            </a:pPr>
            <a:r>
              <a:rPr b="1" lang="en-US">
                <a:solidFill>
                  <a:srgbClr val="6D6262"/>
                </a:solidFill>
                <a:latin typeface="Calibri"/>
                <a:ea typeface="Calibri"/>
                <a:cs typeface="Calibri"/>
                <a:sym typeface="Calibri"/>
              </a:rPr>
              <a:t>Motivation:</a:t>
            </a:r>
            <a:endParaRPr/>
          </a:p>
        </p:txBody>
      </p:sp>
      <p:pic>
        <p:nvPicPr>
          <p:cNvPr id="138" name="Google Shape;138;p9"/>
          <p:cNvPicPr preferRelativeResize="0"/>
          <p:nvPr/>
        </p:nvPicPr>
        <p:blipFill rotWithShape="1">
          <a:blip r:embed="rId3">
            <a:alphaModFix/>
          </a:blip>
          <a:srcRect b="0" l="0" r="0" t="0"/>
          <a:stretch/>
        </p:blipFill>
        <p:spPr>
          <a:xfrm>
            <a:off x="7543800" y="274650"/>
            <a:ext cx="1143000" cy="1143000"/>
          </a:xfrm>
          <a:prstGeom prst="rect">
            <a:avLst/>
          </a:prstGeom>
          <a:noFill/>
          <a:ln>
            <a:noFill/>
          </a:ln>
        </p:spPr>
      </p:pic>
      <p:sp>
        <p:nvSpPr>
          <p:cNvPr id="139" name="Google Shape;139;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40" name="Google Shape;140;p9"/>
          <p:cNvSpPr txBox="1"/>
          <p:nvPr>
            <p:ph idx="1" type="body"/>
          </p:nvPr>
        </p:nvSpPr>
        <p:spPr>
          <a:xfrm>
            <a:off x="486200" y="1417650"/>
            <a:ext cx="7772400" cy="4572000"/>
          </a:xfrm>
          <a:prstGeom prst="rect">
            <a:avLst/>
          </a:prstGeom>
          <a:noFill/>
          <a:ln>
            <a:noFill/>
          </a:ln>
        </p:spPr>
        <p:txBody>
          <a:bodyPr anchorCtr="0" anchor="t" bIns="45700" lIns="91425" spcFirstLastPara="1" rIns="91425" wrap="square" tIns="45700">
            <a:normAutofit lnSpcReduction="20000"/>
          </a:bodyPr>
          <a:lstStyle/>
          <a:p>
            <a:pPr indent="-228600" lvl="0" marL="457200" rtl="0" algn="l">
              <a:lnSpc>
                <a:spcPct val="100000"/>
              </a:lnSpc>
              <a:spcBef>
                <a:spcPts val="580"/>
              </a:spcBef>
              <a:spcAft>
                <a:spcPts val="0"/>
              </a:spcAft>
              <a:buSzPts val="1530"/>
              <a:buNone/>
            </a:pPr>
            <a:r>
              <a:rPr lang="en-US" sz="2200">
                <a:solidFill>
                  <a:srgbClr val="363435"/>
                </a:solidFill>
                <a:latin typeface="Calibri"/>
                <a:ea typeface="Calibri"/>
                <a:cs typeface="Calibri"/>
                <a:sym typeface="Calibri"/>
              </a:rPr>
              <a:t>    In a world where timely diagnosis can make the difference between life and death, the need for accessible, accurate, and comprehensive healthcare tools has never been more urgent. The motivation behind this project stems from the growing demand for early detection and personalized care in managing critical health conditions. Traditional diagnostic methods often require multiple visits, various tests, and significant time, leading to delayed treatment and increased patient anxiety. By leveraging AI, we aim to bridge this gap by creating a platform that not only provides quick and reliable health assessments but also ensures that these tools are accessible to everyone, regardless of location or resources. This project aspires to empower individuals and healthcare providers alike, making early intervention a reality and improving patient outcomes on a global scale.</a:t>
            </a:r>
            <a:endParaRPr/>
          </a:p>
        </p:txBody>
      </p:sp>
      <p:sp>
        <p:nvSpPr>
          <p:cNvPr id="141" name="Google Shape;141;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119379" rtl="0" algn="l">
              <a:lnSpc>
                <a:spcPct val="80000"/>
              </a:lnSpc>
              <a:spcBef>
                <a:spcPts val="580"/>
              </a:spcBef>
              <a:spcAft>
                <a:spcPts val="0"/>
              </a:spcAft>
              <a:buClr>
                <a:schemeClr val="accent1"/>
              </a:buClr>
              <a:buSzPts val="1879"/>
              <a:buNone/>
            </a:pPr>
            <a:r>
              <a:rPr lang="en-US" sz="1800">
                <a:solidFill>
                  <a:schemeClr val="dk1"/>
                </a:solidFill>
                <a:latin typeface="Calibri"/>
                <a:ea typeface="Calibri"/>
                <a:cs typeface="Calibri"/>
                <a:sym typeface="Calibri"/>
              </a:rPr>
              <a:t>Department of Electrical and Electronics Engineering</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622500" y="347563"/>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SzPts val="2000"/>
              <a:buNone/>
            </a:pPr>
            <a:r>
              <a:rPr b="1" lang="en-US">
                <a:latin typeface="Calibri"/>
                <a:ea typeface="Calibri"/>
                <a:cs typeface="Calibri"/>
                <a:sym typeface="Calibri"/>
              </a:rPr>
              <a:t>Aim and Objectives:</a:t>
            </a:r>
            <a:endParaRPr b="1">
              <a:solidFill>
                <a:srgbClr val="6D6262"/>
              </a:solidFill>
              <a:latin typeface="Calibri"/>
              <a:ea typeface="Calibri"/>
              <a:cs typeface="Calibri"/>
              <a:sym typeface="Calibri"/>
            </a:endParaRPr>
          </a:p>
        </p:txBody>
      </p:sp>
      <p:sp>
        <p:nvSpPr>
          <p:cNvPr id="147" name="Google Shape;147;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latin typeface="Calibri"/>
                <a:ea typeface="Calibri"/>
                <a:cs typeface="Calibri"/>
                <a:sym typeface="Calibri"/>
              </a:rPr>
              <a:t>Department of Electrical and Electronics Engineering</a:t>
            </a:r>
            <a:endParaRPr/>
          </a:p>
        </p:txBody>
      </p:sp>
      <p:pic>
        <p:nvPicPr>
          <p:cNvPr id="148" name="Google Shape;148;p4"/>
          <p:cNvPicPr preferRelativeResize="0"/>
          <p:nvPr/>
        </p:nvPicPr>
        <p:blipFill rotWithShape="1">
          <a:blip r:embed="rId3">
            <a:alphaModFix/>
          </a:blip>
          <a:srcRect b="0" l="0" r="0" t="0"/>
          <a:stretch/>
        </p:blipFill>
        <p:spPr>
          <a:xfrm>
            <a:off x="7696200" y="152400"/>
            <a:ext cx="1143000" cy="1143000"/>
          </a:xfrm>
          <a:prstGeom prst="rect">
            <a:avLst/>
          </a:prstGeom>
          <a:noFill/>
          <a:ln>
            <a:noFill/>
          </a:ln>
        </p:spPr>
      </p:pic>
      <p:sp>
        <p:nvSpPr>
          <p:cNvPr id="149" name="Google Shape;149;p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50" name="Google Shape;150;p4"/>
          <p:cNvSpPr txBox="1"/>
          <p:nvPr>
            <p:ph idx="1" type="body"/>
          </p:nvPr>
        </p:nvSpPr>
        <p:spPr>
          <a:xfrm>
            <a:off x="89250" y="1490575"/>
            <a:ext cx="8838900" cy="4959600"/>
          </a:xfrm>
          <a:prstGeom prst="rect">
            <a:avLst/>
          </a:prstGeom>
          <a:noFill/>
          <a:ln>
            <a:noFill/>
          </a:ln>
        </p:spPr>
        <p:txBody>
          <a:bodyPr anchorCtr="0" anchor="t" bIns="45700" lIns="91425" spcFirstLastPara="1" rIns="91425" wrap="square" tIns="45700">
            <a:noAutofit/>
          </a:bodyPr>
          <a:lstStyle/>
          <a:p>
            <a:pPr indent="0" lvl="0" marL="537210" rtl="0" algn="l">
              <a:lnSpc>
                <a:spcPct val="100000"/>
              </a:lnSpc>
              <a:spcBef>
                <a:spcPts val="0"/>
              </a:spcBef>
              <a:spcAft>
                <a:spcPts val="0"/>
              </a:spcAft>
              <a:buClr>
                <a:schemeClr val="dk1"/>
              </a:buClr>
              <a:buSzPts val="1100"/>
              <a:buFont typeface="Arial"/>
              <a:buNone/>
            </a:pPr>
            <a:r>
              <a:rPr b="1" lang="en-US" sz="2100">
                <a:solidFill>
                  <a:srgbClr val="363435"/>
                </a:solidFill>
                <a:latin typeface="Calibri"/>
                <a:ea typeface="Calibri"/>
                <a:cs typeface="Calibri"/>
                <a:sym typeface="Calibri"/>
              </a:rPr>
              <a:t>Aim:</a:t>
            </a:r>
            <a:r>
              <a:rPr b="1" lang="en-US" sz="2100">
                <a:latin typeface="Calibri"/>
                <a:ea typeface="Calibri"/>
                <a:cs typeface="Calibri"/>
                <a:sym typeface="Calibri"/>
              </a:rPr>
              <a:t> </a:t>
            </a:r>
            <a:r>
              <a:rPr lang="en-US" sz="2100">
                <a:solidFill>
                  <a:srgbClr val="363435"/>
                </a:solidFill>
                <a:latin typeface="Calibri"/>
                <a:ea typeface="Calibri"/>
                <a:cs typeface="Calibri"/>
                <a:sym typeface="Calibri"/>
              </a:rPr>
              <a:t>The aim is to create an AI-powered platform that consolidates the diagnosis of four critical health conditions into a single, accessible tool, providing immediate and comprehensive test results to improve patient outcomes.</a:t>
            </a:r>
            <a:endParaRPr sz="2100">
              <a:latin typeface="Calibri"/>
              <a:ea typeface="Calibri"/>
              <a:cs typeface="Calibri"/>
              <a:sym typeface="Calibri"/>
            </a:endParaRPr>
          </a:p>
          <a:p>
            <a:pPr indent="0" lvl="0" marL="537210" rtl="0" algn="l">
              <a:lnSpc>
                <a:spcPct val="100000"/>
              </a:lnSpc>
              <a:spcBef>
                <a:spcPts val="0"/>
              </a:spcBef>
              <a:spcAft>
                <a:spcPts val="0"/>
              </a:spcAft>
              <a:buClr>
                <a:schemeClr val="dk1"/>
              </a:buClr>
              <a:buSzPts val="1100"/>
              <a:buFont typeface="Arial"/>
              <a:buNone/>
            </a:pPr>
            <a:r>
              <a:rPr b="1" lang="en-US" sz="2100">
                <a:solidFill>
                  <a:srgbClr val="363435"/>
                </a:solidFill>
                <a:latin typeface="Calibri"/>
                <a:ea typeface="Calibri"/>
                <a:cs typeface="Calibri"/>
                <a:sym typeface="Calibri"/>
              </a:rPr>
              <a:t>Objectives:</a:t>
            </a:r>
            <a:endParaRPr b="1" sz="2100">
              <a:latin typeface="Calibri"/>
              <a:ea typeface="Calibri"/>
              <a:cs typeface="Calibri"/>
              <a:sym typeface="Calibri"/>
            </a:endParaRPr>
          </a:p>
          <a:p>
            <a:pPr indent="-361950" lvl="0" marL="765810" rtl="0" algn="l">
              <a:lnSpc>
                <a:spcPct val="100000"/>
              </a:lnSpc>
              <a:spcBef>
                <a:spcPts val="110"/>
              </a:spcBef>
              <a:spcAft>
                <a:spcPts val="0"/>
              </a:spcAft>
              <a:buClr>
                <a:schemeClr val="dk1"/>
              </a:buClr>
              <a:buSzPts val="2100"/>
              <a:buFont typeface="Calibri"/>
              <a:buAutoNum type="arabicPeriod"/>
            </a:pPr>
            <a:r>
              <a:rPr lang="en-US" sz="2100">
                <a:solidFill>
                  <a:srgbClr val="363435"/>
                </a:solidFill>
                <a:latin typeface="Calibri"/>
                <a:ea typeface="Calibri"/>
                <a:cs typeface="Calibri"/>
                <a:sym typeface="Calibri"/>
              </a:rPr>
              <a:t>To create a separate model for each disease using the symptoms for that disease and prediction according to  related data for a particular patient.</a:t>
            </a:r>
            <a:endParaRPr sz="2100">
              <a:latin typeface="Calibri"/>
              <a:ea typeface="Calibri"/>
              <a:cs typeface="Calibri"/>
              <a:sym typeface="Calibri"/>
            </a:endParaRPr>
          </a:p>
          <a:p>
            <a:pPr indent="-361950" lvl="0" marL="765810" rtl="0" algn="l">
              <a:lnSpc>
                <a:spcPct val="100000"/>
              </a:lnSpc>
              <a:spcBef>
                <a:spcPts val="110"/>
              </a:spcBef>
              <a:spcAft>
                <a:spcPts val="0"/>
              </a:spcAft>
              <a:buClr>
                <a:schemeClr val="dk1"/>
              </a:buClr>
              <a:buSzPts val="2100"/>
              <a:buFont typeface="Calibri"/>
              <a:buAutoNum type="arabicPeriod"/>
            </a:pPr>
            <a:r>
              <a:rPr lang="en-US" sz="2100">
                <a:solidFill>
                  <a:srgbClr val="363435"/>
                </a:solidFill>
                <a:latin typeface="Calibri"/>
                <a:ea typeface="Calibri"/>
                <a:cs typeface="Calibri"/>
                <a:sym typeface="Calibri"/>
              </a:rPr>
              <a:t>Combining all  disease detection models and creating a unified system for multi disease detection with its separate input fields.</a:t>
            </a:r>
            <a:endParaRPr sz="2100">
              <a:latin typeface="Calibri"/>
              <a:ea typeface="Calibri"/>
              <a:cs typeface="Calibri"/>
              <a:sym typeface="Calibri"/>
            </a:endParaRPr>
          </a:p>
          <a:p>
            <a:pPr indent="-361950" lvl="0" marL="765810" rtl="0" algn="l">
              <a:lnSpc>
                <a:spcPct val="100000"/>
              </a:lnSpc>
              <a:spcBef>
                <a:spcPts val="110"/>
              </a:spcBef>
              <a:spcAft>
                <a:spcPts val="0"/>
              </a:spcAft>
              <a:buClr>
                <a:schemeClr val="dk1"/>
              </a:buClr>
              <a:buSzPts val="2100"/>
              <a:buFont typeface="Calibri"/>
              <a:buAutoNum type="arabicPeriod"/>
            </a:pPr>
            <a:r>
              <a:rPr lang="en-US" sz="2100">
                <a:solidFill>
                  <a:srgbClr val="363435"/>
                </a:solidFill>
                <a:latin typeface="Calibri"/>
                <a:ea typeface="Calibri"/>
                <a:cs typeface="Calibri"/>
                <a:sym typeface="Calibri"/>
              </a:rPr>
              <a:t>Designing a website and deploying the system into it for web access and creating a dashboard for instant reporting.</a:t>
            </a:r>
            <a:endParaRPr sz="2100">
              <a:latin typeface="Calibri"/>
              <a:ea typeface="Calibri"/>
              <a:cs typeface="Calibri"/>
              <a:sym typeface="Calibri"/>
            </a:endParaRPr>
          </a:p>
          <a:p>
            <a:pPr indent="-361950" lvl="0" marL="765810" rtl="0" algn="l">
              <a:lnSpc>
                <a:spcPct val="100000"/>
              </a:lnSpc>
              <a:spcBef>
                <a:spcPts val="110"/>
              </a:spcBef>
              <a:spcAft>
                <a:spcPts val="0"/>
              </a:spcAft>
              <a:buClr>
                <a:schemeClr val="dk1"/>
              </a:buClr>
              <a:buSzPts val="2100"/>
              <a:buFont typeface="Calibri"/>
              <a:buAutoNum type="arabicPeriod"/>
            </a:pPr>
            <a:r>
              <a:rPr lang="en-US" sz="2100">
                <a:solidFill>
                  <a:srgbClr val="363435"/>
                </a:solidFill>
                <a:latin typeface="Calibri"/>
                <a:ea typeface="Calibri"/>
                <a:cs typeface="Calibri"/>
                <a:sym typeface="Calibri"/>
              </a:rPr>
              <a:t>Final deployment of the system on Raspberry Pi for portable access and secure Data Management and no need for heavy computing based servers.</a:t>
            </a:r>
            <a:endParaRPr sz="2100">
              <a:solidFill>
                <a:srgbClr val="363435"/>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0264520698_0_0"/>
          <p:cNvSpPr txBox="1"/>
          <p:nvPr>
            <p:ph type="title"/>
          </p:nvPr>
        </p:nvSpPr>
        <p:spPr>
          <a:xfrm>
            <a:off x="458600" y="0"/>
            <a:ext cx="7772400" cy="10179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2000"/>
              <a:buNone/>
            </a:pPr>
            <a:r>
              <a:rPr b="1" lang="en-US" sz="3600">
                <a:latin typeface="Calibri"/>
                <a:ea typeface="Calibri"/>
                <a:cs typeface="Calibri"/>
                <a:sym typeface="Calibri"/>
              </a:rPr>
              <a:t>Project Description:</a:t>
            </a:r>
            <a:endParaRPr/>
          </a:p>
        </p:txBody>
      </p:sp>
      <p:sp>
        <p:nvSpPr>
          <p:cNvPr id="156" name="Google Shape;156;g30264520698_0_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Department of Electrical and Electronics Engineering</a:t>
            </a:r>
            <a:endParaRPr/>
          </a:p>
        </p:txBody>
      </p:sp>
      <p:pic>
        <p:nvPicPr>
          <p:cNvPr id="157" name="Google Shape;157;g30264520698_0_0"/>
          <p:cNvPicPr preferRelativeResize="0"/>
          <p:nvPr/>
        </p:nvPicPr>
        <p:blipFill rotWithShape="1">
          <a:blip r:embed="rId3">
            <a:alphaModFix/>
          </a:blip>
          <a:srcRect b="0" l="0" r="0" t="0"/>
          <a:stretch/>
        </p:blipFill>
        <p:spPr>
          <a:xfrm>
            <a:off x="7638963" y="214075"/>
            <a:ext cx="1143000" cy="1143000"/>
          </a:xfrm>
          <a:prstGeom prst="rect">
            <a:avLst/>
          </a:prstGeom>
          <a:noFill/>
          <a:ln>
            <a:noFill/>
          </a:ln>
        </p:spPr>
      </p:pic>
      <p:sp>
        <p:nvSpPr>
          <p:cNvPr id="158" name="Google Shape;158;g30264520698_0_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59" name="Google Shape;159;g30264520698_0_0"/>
          <p:cNvPicPr preferRelativeResize="0"/>
          <p:nvPr/>
        </p:nvPicPr>
        <p:blipFill rotWithShape="1">
          <a:blip r:embed="rId4">
            <a:alphaModFix/>
          </a:blip>
          <a:srcRect b="2349" l="3617" r="4105" t="4410"/>
          <a:stretch/>
        </p:blipFill>
        <p:spPr>
          <a:xfrm>
            <a:off x="146300" y="1110400"/>
            <a:ext cx="8858176" cy="506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12de5e8575_0_0"/>
          <p:cNvSpPr txBox="1"/>
          <p:nvPr>
            <p:ph type="title"/>
          </p:nvPr>
        </p:nvSpPr>
        <p:spPr>
          <a:xfrm>
            <a:off x="914400" y="274645"/>
            <a:ext cx="7772400" cy="7023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rPr b="1" lang="en-US" sz="3600">
                <a:latin typeface="Calibri"/>
                <a:ea typeface="Calibri"/>
                <a:cs typeface="Calibri"/>
                <a:sym typeface="Calibri"/>
              </a:rPr>
              <a:t>Hardware Components</a:t>
            </a:r>
            <a:r>
              <a:rPr b="1" lang="en-US" sz="3600">
                <a:latin typeface="Calibri"/>
                <a:ea typeface="Calibri"/>
                <a:cs typeface="Calibri"/>
                <a:sym typeface="Calibri"/>
              </a:rPr>
              <a:t>:-</a:t>
            </a:r>
            <a:endParaRPr b="1" sz="3600">
              <a:latin typeface="Calibri"/>
              <a:ea typeface="Calibri"/>
              <a:cs typeface="Calibri"/>
              <a:sym typeface="Calibri"/>
            </a:endParaRPr>
          </a:p>
        </p:txBody>
      </p:sp>
      <p:sp>
        <p:nvSpPr>
          <p:cNvPr id="166" name="Google Shape;166;g312de5e8575_0_0"/>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67" name="Google Shape;167;g312de5e8575_0_0"/>
          <p:cNvSpPr txBox="1"/>
          <p:nvPr>
            <p:ph idx="1" type="body"/>
          </p:nvPr>
        </p:nvSpPr>
        <p:spPr>
          <a:xfrm>
            <a:off x="914400" y="976950"/>
            <a:ext cx="7772400" cy="5043000"/>
          </a:xfrm>
          <a:prstGeom prst="rect">
            <a:avLst/>
          </a:prstGeom>
        </p:spPr>
        <p:txBody>
          <a:bodyPr anchorCtr="0" anchor="t" bIns="45700" lIns="91425" spcFirstLastPara="1" rIns="91425" wrap="square" tIns="45700">
            <a:normAutofit fontScale="25000" lnSpcReduction="20000"/>
          </a:bodyPr>
          <a:lstStyle/>
          <a:p>
            <a:pPr indent="0" lvl="0" marL="0" rtl="0" algn="l">
              <a:spcBef>
                <a:spcPts val="580"/>
              </a:spcBef>
              <a:spcAft>
                <a:spcPts val="0"/>
              </a:spcAft>
              <a:buClr>
                <a:schemeClr val="dk1"/>
              </a:buClr>
              <a:buSzPts val="275"/>
              <a:buFont typeface="Arial"/>
              <a:buNone/>
            </a:pPr>
            <a:r>
              <a:rPr b="1" lang="en-US" sz="8800">
                <a:latin typeface="Calibri"/>
                <a:ea typeface="Calibri"/>
                <a:cs typeface="Calibri"/>
                <a:sym typeface="Calibri"/>
              </a:rPr>
              <a:t>1. Raspberry Pi 4 Model B (4GB RAM)</a:t>
            </a:r>
            <a:endParaRPr b="1" sz="8800">
              <a:latin typeface="Calibri"/>
              <a:ea typeface="Calibri"/>
              <a:cs typeface="Calibri"/>
              <a:sym typeface="Calibri"/>
            </a:endParaRPr>
          </a:p>
          <a:p>
            <a:pPr indent="0" lvl="0" marL="0" rtl="0" algn="l">
              <a:spcBef>
                <a:spcPts val="580"/>
              </a:spcBef>
              <a:spcAft>
                <a:spcPts val="0"/>
              </a:spcAft>
              <a:buNone/>
            </a:pPr>
            <a:r>
              <a:rPr lang="en-US" sz="8800">
                <a:latin typeface="Calibri"/>
                <a:ea typeface="Calibri"/>
                <a:cs typeface="Calibri"/>
                <a:sym typeface="Calibri"/>
              </a:rPr>
              <a:t>Purpose: Used to host all software components and run Ubuntu as the operating system.</a:t>
            </a:r>
            <a:endParaRPr b="1" sz="8800">
              <a:latin typeface="Calibri"/>
              <a:ea typeface="Calibri"/>
              <a:cs typeface="Calibri"/>
              <a:sym typeface="Calibri"/>
            </a:endParaRPr>
          </a:p>
          <a:p>
            <a:pPr indent="0" lvl="0" marL="0" rtl="0" algn="l">
              <a:spcBef>
                <a:spcPts val="580"/>
              </a:spcBef>
              <a:spcAft>
                <a:spcPts val="0"/>
              </a:spcAft>
              <a:buClr>
                <a:schemeClr val="dk1"/>
              </a:buClr>
              <a:buSzPts val="275"/>
              <a:buFont typeface="Arial"/>
              <a:buNone/>
            </a:pPr>
            <a:r>
              <a:rPr b="1" lang="en-US" sz="8800">
                <a:latin typeface="Calibri"/>
                <a:ea typeface="Calibri"/>
                <a:cs typeface="Calibri"/>
                <a:sym typeface="Calibri"/>
              </a:rPr>
              <a:t>2. SD Card (32GB SanDisk)</a:t>
            </a:r>
            <a:endParaRPr sz="8800">
              <a:latin typeface="Calibri"/>
              <a:ea typeface="Calibri"/>
              <a:cs typeface="Calibri"/>
              <a:sym typeface="Calibri"/>
            </a:endParaRPr>
          </a:p>
          <a:p>
            <a:pPr indent="0" lvl="0" marL="0" rtl="0" algn="l">
              <a:spcBef>
                <a:spcPts val="580"/>
              </a:spcBef>
              <a:spcAft>
                <a:spcPts val="0"/>
              </a:spcAft>
              <a:buNone/>
            </a:pPr>
            <a:r>
              <a:rPr lang="en-US" sz="8800">
                <a:latin typeface="Calibri"/>
                <a:ea typeface="Calibri"/>
                <a:cs typeface="Calibri"/>
                <a:sym typeface="Calibri"/>
              </a:rPr>
              <a:t>Purpose: Storage for the Raspberry Pi, containing the OS and other files.</a:t>
            </a:r>
            <a:endParaRPr b="1" sz="8800">
              <a:latin typeface="Calibri"/>
              <a:ea typeface="Calibri"/>
              <a:cs typeface="Calibri"/>
              <a:sym typeface="Calibri"/>
            </a:endParaRPr>
          </a:p>
          <a:p>
            <a:pPr indent="0" lvl="0" marL="0" rtl="0" algn="l">
              <a:spcBef>
                <a:spcPts val="580"/>
              </a:spcBef>
              <a:spcAft>
                <a:spcPts val="0"/>
              </a:spcAft>
              <a:buClr>
                <a:schemeClr val="dk1"/>
              </a:buClr>
              <a:buSzPts val="275"/>
              <a:buFont typeface="Arial"/>
              <a:buNone/>
            </a:pPr>
            <a:r>
              <a:rPr b="1" lang="en-US" sz="8800">
                <a:latin typeface="Calibri"/>
                <a:ea typeface="Calibri"/>
                <a:cs typeface="Calibri"/>
                <a:sym typeface="Calibri"/>
              </a:rPr>
              <a:t>3. Power Supply Cable and Adapter</a:t>
            </a:r>
            <a:endParaRPr sz="8800">
              <a:latin typeface="Calibri"/>
              <a:ea typeface="Calibri"/>
              <a:cs typeface="Calibri"/>
              <a:sym typeface="Calibri"/>
            </a:endParaRPr>
          </a:p>
          <a:p>
            <a:pPr indent="0" lvl="0" marL="0" rtl="0" algn="l">
              <a:spcBef>
                <a:spcPts val="580"/>
              </a:spcBef>
              <a:spcAft>
                <a:spcPts val="0"/>
              </a:spcAft>
              <a:buClr>
                <a:schemeClr val="dk1"/>
              </a:buClr>
              <a:buSzPts val="275"/>
              <a:buFont typeface="Arial"/>
              <a:buNone/>
            </a:pPr>
            <a:r>
              <a:rPr lang="en-US" sz="8800">
                <a:latin typeface="Calibri"/>
                <a:ea typeface="Calibri"/>
                <a:cs typeface="Calibri"/>
                <a:sym typeface="Calibri"/>
              </a:rPr>
              <a:t>Specification: 5V, 3A</a:t>
            </a:r>
            <a:endParaRPr sz="8800">
              <a:latin typeface="Calibri"/>
              <a:ea typeface="Calibri"/>
              <a:cs typeface="Calibri"/>
              <a:sym typeface="Calibri"/>
            </a:endParaRPr>
          </a:p>
          <a:p>
            <a:pPr indent="0" lvl="0" marL="0" rtl="0" algn="l">
              <a:spcBef>
                <a:spcPts val="580"/>
              </a:spcBef>
              <a:spcAft>
                <a:spcPts val="0"/>
              </a:spcAft>
              <a:buNone/>
            </a:pPr>
            <a:r>
              <a:rPr lang="en-US" sz="8800">
                <a:latin typeface="Calibri"/>
                <a:ea typeface="Calibri"/>
                <a:cs typeface="Calibri"/>
                <a:sym typeface="Calibri"/>
              </a:rPr>
              <a:t>Purpose: Provides stable power to the Raspberry Pi.</a:t>
            </a:r>
            <a:endParaRPr b="1" sz="8800">
              <a:latin typeface="Calibri"/>
              <a:ea typeface="Calibri"/>
              <a:cs typeface="Calibri"/>
              <a:sym typeface="Calibri"/>
            </a:endParaRPr>
          </a:p>
          <a:p>
            <a:pPr indent="0" lvl="0" marL="0" rtl="0" algn="l">
              <a:spcBef>
                <a:spcPts val="580"/>
              </a:spcBef>
              <a:spcAft>
                <a:spcPts val="0"/>
              </a:spcAft>
              <a:buClr>
                <a:schemeClr val="dk1"/>
              </a:buClr>
              <a:buSzPts val="275"/>
              <a:buFont typeface="Arial"/>
              <a:buNone/>
            </a:pPr>
            <a:r>
              <a:rPr b="1" lang="en-US" sz="8800">
                <a:latin typeface="Calibri"/>
                <a:ea typeface="Calibri"/>
                <a:cs typeface="Calibri"/>
                <a:sym typeface="Calibri"/>
              </a:rPr>
              <a:t>4. HDMI to Micro HDMI Cable</a:t>
            </a:r>
            <a:endParaRPr sz="8800">
              <a:latin typeface="Calibri"/>
              <a:ea typeface="Calibri"/>
              <a:cs typeface="Calibri"/>
              <a:sym typeface="Calibri"/>
            </a:endParaRPr>
          </a:p>
          <a:p>
            <a:pPr indent="0" lvl="0" marL="0" rtl="0" algn="l">
              <a:spcBef>
                <a:spcPts val="580"/>
              </a:spcBef>
              <a:spcAft>
                <a:spcPts val="0"/>
              </a:spcAft>
              <a:buNone/>
            </a:pPr>
            <a:r>
              <a:rPr lang="en-US" sz="8800">
                <a:latin typeface="Calibri"/>
                <a:ea typeface="Calibri"/>
                <a:cs typeface="Calibri"/>
                <a:sym typeface="Calibri"/>
              </a:rPr>
              <a:t>Purpose: Connects the Raspberry Pi to the video capture card for display purposes.</a:t>
            </a:r>
            <a:endParaRPr b="1" sz="8800">
              <a:latin typeface="Calibri"/>
              <a:ea typeface="Calibri"/>
              <a:cs typeface="Calibri"/>
              <a:sym typeface="Calibri"/>
            </a:endParaRPr>
          </a:p>
          <a:p>
            <a:pPr indent="0" lvl="0" marL="0" rtl="0" algn="l">
              <a:spcBef>
                <a:spcPts val="580"/>
              </a:spcBef>
              <a:spcAft>
                <a:spcPts val="0"/>
              </a:spcAft>
              <a:buClr>
                <a:schemeClr val="dk1"/>
              </a:buClr>
              <a:buSzPts val="275"/>
              <a:buFont typeface="Arial"/>
              <a:buNone/>
            </a:pPr>
            <a:r>
              <a:rPr b="1" lang="en-US" sz="8800">
                <a:latin typeface="Calibri"/>
                <a:ea typeface="Calibri"/>
                <a:cs typeface="Calibri"/>
                <a:sym typeface="Calibri"/>
              </a:rPr>
              <a:t>5. Video Capture Card</a:t>
            </a:r>
            <a:endParaRPr sz="8800">
              <a:latin typeface="Calibri"/>
              <a:ea typeface="Calibri"/>
              <a:cs typeface="Calibri"/>
              <a:sym typeface="Calibri"/>
            </a:endParaRPr>
          </a:p>
          <a:p>
            <a:pPr indent="0" lvl="0" marL="0" rtl="0" algn="l">
              <a:spcBef>
                <a:spcPts val="580"/>
              </a:spcBef>
              <a:spcAft>
                <a:spcPts val="0"/>
              </a:spcAft>
              <a:buClr>
                <a:schemeClr val="dk1"/>
              </a:buClr>
              <a:buSzPts val="275"/>
              <a:buFont typeface="Arial"/>
              <a:buNone/>
            </a:pPr>
            <a:r>
              <a:rPr lang="en-US" sz="8800">
                <a:latin typeface="Calibri"/>
                <a:ea typeface="Calibri"/>
                <a:cs typeface="Calibri"/>
                <a:sym typeface="Calibri"/>
              </a:rPr>
              <a:t>Purpose: Enables the Raspberry Pi's display to be viewed on a laptop, eliminating the need for an external monitor.</a:t>
            </a:r>
            <a:endParaRPr sz="8800">
              <a:latin typeface="Calibri"/>
              <a:ea typeface="Calibri"/>
              <a:cs typeface="Calibri"/>
              <a:sym typeface="Calibri"/>
            </a:endParaRPr>
          </a:p>
          <a:p>
            <a:pPr indent="0" lvl="0" marL="0" rtl="0" algn="l">
              <a:spcBef>
                <a:spcPts val="580"/>
              </a:spcBef>
              <a:spcAft>
                <a:spcPts val="0"/>
              </a:spcAft>
              <a:buClr>
                <a:schemeClr val="dk1"/>
              </a:buClr>
              <a:buSzPct val="42307"/>
              <a:buFont typeface="Arial"/>
              <a:buNone/>
            </a:pPr>
            <a:r>
              <a:t/>
            </a:r>
            <a:endParaRPr/>
          </a:p>
          <a:p>
            <a:pPr indent="0" lvl="0" marL="0" rtl="0" algn="l">
              <a:spcBef>
                <a:spcPts val="58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12de5e8575_0_16"/>
          <p:cNvSpPr txBox="1"/>
          <p:nvPr>
            <p:ph type="title"/>
          </p:nvPr>
        </p:nvSpPr>
        <p:spPr>
          <a:xfrm>
            <a:off x="914400" y="274646"/>
            <a:ext cx="7772400" cy="7794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rPr b="1" lang="en-US" sz="3600">
                <a:latin typeface="Calibri"/>
                <a:ea typeface="Calibri"/>
                <a:cs typeface="Calibri"/>
                <a:sym typeface="Calibri"/>
              </a:rPr>
              <a:t>Model Analysis:-</a:t>
            </a:r>
            <a:endParaRPr/>
          </a:p>
        </p:txBody>
      </p:sp>
      <p:sp>
        <p:nvSpPr>
          <p:cNvPr id="174" name="Google Shape;174;g312de5e8575_0_16"/>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75" name="Google Shape;175;g312de5e8575_0_16"/>
          <p:cNvSpPr txBox="1"/>
          <p:nvPr>
            <p:ph idx="1" type="body"/>
          </p:nvPr>
        </p:nvSpPr>
        <p:spPr>
          <a:xfrm>
            <a:off x="914400" y="1146600"/>
            <a:ext cx="7772400" cy="5162700"/>
          </a:xfrm>
          <a:prstGeom prst="rect">
            <a:avLst/>
          </a:prstGeom>
        </p:spPr>
        <p:txBody>
          <a:bodyPr anchorCtr="0" anchor="t" bIns="45700" lIns="91425" spcFirstLastPara="1" rIns="91425" wrap="square" tIns="45700">
            <a:normAutofit lnSpcReduction="20000"/>
          </a:bodyPr>
          <a:lstStyle/>
          <a:p>
            <a:pPr indent="0" lvl="0" marL="0" rtl="0" algn="l">
              <a:spcBef>
                <a:spcPts val="580"/>
              </a:spcBef>
              <a:spcAft>
                <a:spcPts val="0"/>
              </a:spcAft>
              <a:buNone/>
            </a:pPr>
            <a:r>
              <a:rPr lang="en-US">
                <a:latin typeface="Calibri"/>
                <a:ea typeface="Calibri"/>
                <a:cs typeface="Calibri"/>
                <a:sym typeface="Calibri"/>
              </a:rPr>
              <a:t>Covid Detection Model:</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rPr lang="en-US">
                <a:latin typeface="Calibri"/>
                <a:ea typeface="Calibri"/>
                <a:cs typeface="Calibri"/>
                <a:sym typeface="Calibri"/>
              </a:rPr>
              <a:t>Model:Convolutional Neural Network (CNN)</a:t>
            </a:r>
            <a:endParaRPr>
              <a:latin typeface="Calibri"/>
              <a:ea typeface="Calibri"/>
              <a:cs typeface="Calibri"/>
              <a:sym typeface="Calibri"/>
            </a:endParaRPr>
          </a:p>
          <a:p>
            <a:pPr indent="0" lvl="0" marL="0" rtl="0" algn="l">
              <a:spcBef>
                <a:spcPts val="580"/>
              </a:spcBef>
              <a:spcAft>
                <a:spcPts val="0"/>
              </a:spcAft>
              <a:buNone/>
            </a:pPr>
            <a:r>
              <a:rPr lang="en-US">
                <a:latin typeface="Calibri"/>
                <a:ea typeface="Calibri"/>
                <a:cs typeface="Calibri"/>
                <a:sym typeface="Calibri"/>
              </a:rPr>
              <a:t>Accuracy:96.4%</a:t>
            </a:r>
            <a:endParaRPr>
              <a:latin typeface="Calibri"/>
              <a:ea typeface="Calibri"/>
              <a:cs typeface="Calibri"/>
              <a:sym typeface="Calibri"/>
            </a:endParaRPr>
          </a:p>
          <a:p>
            <a:pPr indent="0" lvl="0" marL="0" rtl="0" algn="l">
              <a:spcBef>
                <a:spcPts val="580"/>
              </a:spcBef>
              <a:spcAft>
                <a:spcPts val="0"/>
              </a:spcAft>
              <a:buNone/>
            </a:pPr>
            <a:r>
              <a:rPr lang="en-US">
                <a:latin typeface="Calibri"/>
                <a:ea typeface="Calibri"/>
                <a:cs typeface="Calibri"/>
                <a:sym typeface="Calibri"/>
              </a:rPr>
              <a:t>Losses:1%</a:t>
            </a:r>
            <a:endParaRPr>
              <a:latin typeface="Calibri"/>
              <a:ea typeface="Calibri"/>
              <a:cs typeface="Calibri"/>
              <a:sym typeface="Calibri"/>
            </a:endParaRPr>
          </a:p>
        </p:txBody>
      </p:sp>
      <p:pic>
        <p:nvPicPr>
          <p:cNvPr id="176" name="Google Shape;176;g312de5e8575_0_16"/>
          <p:cNvPicPr preferRelativeResize="0"/>
          <p:nvPr/>
        </p:nvPicPr>
        <p:blipFill>
          <a:blip r:embed="rId3">
            <a:alphaModFix/>
          </a:blip>
          <a:stretch>
            <a:fillRect/>
          </a:stretch>
        </p:blipFill>
        <p:spPr>
          <a:xfrm>
            <a:off x="1066450" y="1681825"/>
            <a:ext cx="6858000" cy="306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12de5e8575_0_8"/>
          <p:cNvSpPr txBox="1"/>
          <p:nvPr>
            <p:ph type="title"/>
          </p:nvPr>
        </p:nvSpPr>
        <p:spPr>
          <a:xfrm>
            <a:off x="914400" y="274646"/>
            <a:ext cx="7772400" cy="7794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1800"/>
              <a:buFont typeface="Arial"/>
              <a:buNone/>
            </a:pPr>
            <a:r>
              <a:rPr b="1" lang="en-US" sz="3600">
                <a:latin typeface="Calibri"/>
                <a:ea typeface="Calibri"/>
                <a:cs typeface="Calibri"/>
                <a:sym typeface="Calibri"/>
              </a:rPr>
              <a:t>Model Analysis:-</a:t>
            </a:r>
            <a:endParaRPr/>
          </a:p>
        </p:txBody>
      </p:sp>
      <p:sp>
        <p:nvSpPr>
          <p:cNvPr id="183" name="Google Shape;183;g312de5e8575_0_8"/>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84" name="Google Shape;184;g312de5e8575_0_8"/>
          <p:cNvSpPr txBox="1"/>
          <p:nvPr>
            <p:ph idx="1" type="body"/>
          </p:nvPr>
        </p:nvSpPr>
        <p:spPr>
          <a:xfrm>
            <a:off x="914400" y="1146600"/>
            <a:ext cx="7772400" cy="5063700"/>
          </a:xfrm>
          <a:prstGeom prst="rect">
            <a:avLst/>
          </a:prstGeom>
        </p:spPr>
        <p:txBody>
          <a:bodyPr anchorCtr="0" anchor="t" bIns="45700" lIns="91425" spcFirstLastPara="1" rIns="91425" wrap="square" tIns="45700">
            <a:normAutofit/>
          </a:bodyPr>
          <a:lstStyle/>
          <a:p>
            <a:pPr indent="0" lvl="0" marL="0" rtl="0" algn="l">
              <a:spcBef>
                <a:spcPts val="580"/>
              </a:spcBef>
              <a:spcAft>
                <a:spcPts val="0"/>
              </a:spcAft>
              <a:buNone/>
            </a:pPr>
            <a:r>
              <a:rPr lang="en-US">
                <a:latin typeface="Calibri"/>
                <a:ea typeface="Calibri"/>
                <a:cs typeface="Calibri"/>
                <a:sym typeface="Calibri"/>
              </a:rPr>
              <a:t>Brain Tumor Detection:</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None/>
            </a:pPr>
            <a:r>
              <a:t/>
            </a:r>
            <a:endParaRPr>
              <a:latin typeface="Calibri"/>
              <a:ea typeface="Calibri"/>
              <a:cs typeface="Calibri"/>
              <a:sym typeface="Calibri"/>
            </a:endParaRPr>
          </a:p>
          <a:p>
            <a:pPr indent="0" lvl="0" marL="0" rtl="0" algn="l">
              <a:spcBef>
                <a:spcPts val="580"/>
              </a:spcBef>
              <a:spcAft>
                <a:spcPts val="0"/>
              </a:spcAft>
              <a:buClr>
                <a:schemeClr val="dk1"/>
              </a:buClr>
              <a:buSzPts val="1100"/>
              <a:buFont typeface="Arial"/>
              <a:buNone/>
            </a:pPr>
            <a:r>
              <a:rPr lang="en-US">
                <a:latin typeface="Calibri"/>
                <a:ea typeface="Calibri"/>
                <a:cs typeface="Calibri"/>
                <a:sym typeface="Calibri"/>
              </a:rPr>
              <a:t>Model:Convolutional Neural Network (CNN)</a:t>
            </a:r>
            <a:endParaRPr>
              <a:latin typeface="Calibri"/>
              <a:ea typeface="Calibri"/>
              <a:cs typeface="Calibri"/>
              <a:sym typeface="Calibri"/>
            </a:endParaRPr>
          </a:p>
          <a:p>
            <a:pPr indent="0" lvl="0" marL="0" rtl="0" algn="l">
              <a:spcBef>
                <a:spcPts val="580"/>
              </a:spcBef>
              <a:spcAft>
                <a:spcPts val="0"/>
              </a:spcAft>
              <a:buNone/>
            </a:pPr>
            <a:r>
              <a:rPr lang="en-US">
                <a:latin typeface="Calibri"/>
                <a:ea typeface="Calibri"/>
                <a:cs typeface="Calibri"/>
                <a:sym typeface="Calibri"/>
              </a:rPr>
              <a:t>Accuracy:90%</a:t>
            </a:r>
            <a:endParaRPr>
              <a:latin typeface="Calibri"/>
              <a:ea typeface="Calibri"/>
              <a:cs typeface="Calibri"/>
              <a:sym typeface="Calibri"/>
            </a:endParaRPr>
          </a:p>
          <a:p>
            <a:pPr indent="0" lvl="0" marL="0" rtl="0" algn="l">
              <a:spcBef>
                <a:spcPts val="580"/>
              </a:spcBef>
              <a:spcAft>
                <a:spcPts val="0"/>
              </a:spcAft>
              <a:buNone/>
            </a:pPr>
            <a:r>
              <a:rPr lang="en-US">
                <a:latin typeface="Calibri"/>
                <a:ea typeface="Calibri"/>
                <a:cs typeface="Calibri"/>
                <a:sym typeface="Calibri"/>
              </a:rPr>
              <a:t>Losses:0%</a:t>
            </a:r>
            <a:endParaRPr>
              <a:latin typeface="Calibri"/>
              <a:ea typeface="Calibri"/>
              <a:cs typeface="Calibri"/>
              <a:sym typeface="Calibri"/>
            </a:endParaRPr>
          </a:p>
        </p:txBody>
      </p:sp>
      <p:pic>
        <p:nvPicPr>
          <p:cNvPr id="185" name="Google Shape;185;g312de5e8575_0_8"/>
          <p:cNvPicPr preferRelativeResize="0"/>
          <p:nvPr/>
        </p:nvPicPr>
        <p:blipFill>
          <a:blip r:embed="rId3">
            <a:alphaModFix/>
          </a:blip>
          <a:stretch>
            <a:fillRect/>
          </a:stretch>
        </p:blipFill>
        <p:spPr>
          <a:xfrm>
            <a:off x="685800" y="1860138"/>
            <a:ext cx="7772399" cy="255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2020-12-29T16:30:00Z</dcterms:created>
  <dc:creator>smd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