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8" r:id="rId3"/>
    <p:sldId id="259" r:id="rId4"/>
    <p:sldId id="262" r:id="rId5"/>
    <p:sldId id="263" r:id="rId6"/>
    <p:sldId id="264" r:id="rId7"/>
    <p:sldId id="276" r:id="rId8"/>
    <p:sldId id="275" r:id="rId9"/>
    <p:sldId id="265" r:id="rId10"/>
    <p:sldId id="273" r:id="rId11"/>
    <p:sldId id="272" r:id="rId12"/>
    <p:sldId id="266" r:id="rId13"/>
    <p:sldId id="274" r:id="rId14"/>
    <p:sldId id="271" r:id="rId15"/>
  </p:sldIdLst>
  <p:sldSz cx="9144000" cy="5143500" type="screen16x9"/>
  <p:notesSz cx="6858000" cy="9144000"/>
  <p:embeddedFontLst>
    <p:embeddedFont>
      <p:font typeface="DM Sans" panose="020F0502020204030204" pitchFamily="2" charset="0"/>
      <p:regular r:id="rId17"/>
      <p:bold r:id="rId18"/>
      <p:italic r:id="rId19"/>
      <p:boldItalic r:id="rId20"/>
    </p:embeddedFont>
    <p:embeddedFont>
      <p:font typeface="Outfit" panose="020B0604020202020204" charset="0"/>
      <p:regular r:id="rId21"/>
      <p:bold r:id="rId22"/>
    </p:embeddedFont>
    <p:embeddedFont>
      <p:font typeface="Outfit Medium"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0FDFE2-A212-4496-B397-AECD826C51AA}">
  <a:tblStyle styleId="{4D0FDFE2-A212-4496-B397-AECD826C51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100" d="100"/>
          <a:sy n="100" d="100"/>
        </p:scale>
        <p:origin x="96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574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40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7" r:id="rId5"/>
    <p:sldLayoutId id="2147483658" r:id="rId6"/>
    <p:sldLayoutId id="2147483659" r:id="rId7"/>
    <p:sldLayoutId id="2147483666" r:id="rId8"/>
    <p:sldLayoutId id="2147483670" r:id="rId9"/>
    <p:sldLayoutId id="2147483672" r:id="rId10"/>
    <p:sldLayoutId id="2147483673" r:id="rId11"/>
    <p:sldLayoutId id="2147483674" r:id="rId12"/>
    <p:sldLayoutId id="2147483675"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abstract/document/9317207" TargetMode="External"/><Relationship Id="rId3" Type="http://schemas.openxmlformats.org/officeDocument/2006/relationships/hyperlink" Target="https://www.bing.com/search?q=Nifty+closing+price+prediction+projects&amp;form=ANNTH1&amp;refig=1f65403871f74e3a855b2d07d6215acb&amp;pc=ASTS" TargetMode="External"/><Relationship Id="rId7" Type="http://schemas.openxmlformats.org/officeDocument/2006/relationships/hyperlink" Target="https://ieeexplore.ieee.org/document/9754148" TargetMode="External"/><Relationship Id="rId12" Type="http://schemas.openxmlformats.org/officeDocument/2006/relationships/hyperlink" Target="https://journalofbigdata.springeropen.com/articles/10.1186/s40537-020-00333-6"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www.tandfonline.com/doi/full/10.1080/08839514.2022.2111134" TargetMode="External"/><Relationship Id="rId11" Type="http://schemas.openxmlformats.org/officeDocument/2006/relationships/hyperlink" Target="https://dl.acm.org/doi/10.1145/3590837.3590919" TargetMode="External"/><Relationship Id="rId5" Type="http://schemas.openxmlformats.org/officeDocument/2006/relationships/hyperlink" Target="https://www.researchgate.net/publication/348539732_Closing_Price_Prediction_of_Nifty_Stock_Using_LSTM_with_Dense_Network" TargetMode="External"/><Relationship Id="rId10" Type="http://schemas.openxmlformats.org/officeDocument/2006/relationships/hyperlink" Target="https://www.mdpi.com/1911-8074/16/10/423" TargetMode="External"/><Relationship Id="rId4" Type="http://schemas.openxmlformats.org/officeDocument/2006/relationships/hyperlink" Target="https://in.tradingview.com/symbols/NSE-NIFTY/ideas/" TargetMode="External"/><Relationship Id="rId9" Type="http://schemas.openxmlformats.org/officeDocument/2006/relationships/hyperlink" Target="https://www.researchgate.net/publication/357908545_Nifty_Price_Prediction_from_Nifty_SGX_using_Machine_Learning_Neural_Networks_and_Sentiment_Analysi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0563" y="1339827"/>
            <a:ext cx="4225257" cy="2768697"/>
          </a:xfrm>
          <a:prstGeom prst="rect">
            <a:avLst/>
          </a:prstGeom>
        </p:spPr>
        <p:txBody>
          <a:bodyPr spcFirstLastPara="1" wrap="square" lIns="91425" tIns="91425" rIns="91425" bIns="91425" anchor="b" anchorCtr="0">
            <a:noAutofit/>
          </a:bodyPr>
          <a:lstStyle/>
          <a:p>
            <a:pPr marL="635" indent="-1905">
              <a:lnSpc>
                <a:spcPct val="115000"/>
              </a:lnSpc>
              <a:spcAft>
                <a:spcPts val="1000"/>
              </a:spcAft>
            </a:pPr>
            <a:r>
              <a:rPr lang="en" sz="4300" dirty="0">
                <a:latin typeface="Times New Roman" panose="02020603050405020304" pitchFamily="18" charset="0"/>
                <a:cs typeface="Times New Roman" panose="02020603050405020304" pitchFamily="18" charset="0"/>
              </a:rPr>
              <a:t>Nifty Closing Price Prediction</a:t>
            </a:r>
            <a:br>
              <a:rPr lang="en" sz="2400" dirty="0">
                <a:latin typeface="Times New Roman" panose="02020603050405020304" pitchFamily="18" charset="0"/>
                <a:cs typeface="Times New Roman" panose="02020603050405020304" pitchFamily="18" charset="0"/>
              </a:rPr>
            </a:br>
            <a:br>
              <a:rPr lang="en" sz="24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Presented  by:</a:t>
            </a:r>
            <a:br>
              <a:rPr lang="en" sz="18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SHREERANG MHATRE (52)</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SARVESH GURAV (44)</a:t>
            </a:r>
            <a:endParaRPr sz="1800" dirty="0">
              <a:latin typeface="Times New Roman" panose="02020603050405020304" pitchFamily="18" charset="0"/>
              <a:cs typeface="Times New Roman" panose="02020603050405020304" pitchFamily="18" charset="0"/>
            </a:endParaRPr>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Google Shape;344;p36">
            <a:extLst>
              <a:ext uri="{FF2B5EF4-FFF2-40B4-BE49-F238E27FC236}">
                <a16:creationId xmlns:a16="http://schemas.microsoft.com/office/drawing/2014/main" id="{A232F9BF-5548-F12F-9201-5029B61A7AF6}"/>
              </a:ext>
            </a:extLst>
          </p:cNvPr>
          <p:cNvSpPr txBox="1">
            <a:spLocks/>
          </p:cNvSpPr>
          <p:nvPr/>
        </p:nvSpPr>
        <p:spPr>
          <a:xfrm>
            <a:off x="696460" y="3751898"/>
            <a:ext cx="4225257" cy="11475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Outfit"/>
              <a:buNone/>
              <a:defRPr sz="3600" b="1" i="0" u="none" strike="noStrike" cap="none">
                <a:solidFill>
                  <a:schemeClr val="dk1"/>
                </a:solidFill>
                <a:latin typeface="Outfit"/>
                <a:ea typeface="Outfit"/>
                <a:cs typeface="Outfit"/>
                <a:sym typeface="Outfit"/>
              </a:defRPr>
            </a:lvl1pPr>
            <a:lvl2pPr marR="0" lvl="1"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2pPr>
            <a:lvl3pPr marR="0" lvl="2"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3pPr>
            <a:lvl4pPr marR="0" lvl="3"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4pPr>
            <a:lvl5pPr marR="0" lvl="4"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5pPr>
            <a:lvl6pPr marR="0" lvl="5"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6pPr>
            <a:lvl7pPr marR="0" lvl="6"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7pPr>
            <a:lvl8pPr marR="0" lvl="7"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8pPr>
            <a:lvl9pPr marR="0" lvl="8" algn="ctr" rtl="0">
              <a:lnSpc>
                <a:spcPct val="100000"/>
              </a:lnSpc>
              <a:spcBef>
                <a:spcPts val="0"/>
              </a:spcBef>
              <a:spcAft>
                <a:spcPts val="0"/>
              </a:spcAft>
              <a:buClr>
                <a:srgbClr val="191919"/>
              </a:buClr>
              <a:buSzPts val="5200"/>
              <a:buFont typeface="Outfit Medium"/>
              <a:buNone/>
              <a:defRPr sz="5200" b="0" i="0" u="none" strike="noStrike" cap="none">
                <a:solidFill>
                  <a:srgbClr val="191919"/>
                </a:solidFill>
                <a:latin typeface="Outfit Medium"/>
                <a:ea typeface="Outfit Medium"/>
                <a:cs typeface="Outfit Medium"/>
                <a:sym typeface="Outfit Medium"/>
              </a:defRPr>
            </a:lvl9pPr>
          </a:lstStyle>
          <a:p>
            <a:pPr marL="635" indent="-1905">
              <a:lnSpc>
                <a:spcPct val="115000"/>
              </a:lnSpc>
              <a:spcAft>
                <a:spcPts val="1000"/>
              </a:spcAft>
            </a:pPr>
            <a:r>
              <a:rPr lang="en-US" sz="1800" dirty="0">
                <a:latin typeface="Times New Roman" panose="02020603050405020304" pitchFamily="18" charset="0"/>
                <a:cs typeface="Times New Roman" panose="02020603050405020304" pitchFamily="18" charset="0"/>
              </a:rPr>
              <a:t>Guided by:</a:t>
            </a:r>
            <a:br>
              <a:rPr lang="en-US" sz="18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Prof.  MANISHA WANI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720000" y="41221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Disadvantages</a:t>
            </a:r>
            <a:endParaRPr dirty="0"/>
          </a:p>
        </p:txBody>
      </p:sp>
      <p:sp>
        <p:nvSpPr>
          <p:cNvPr id="3" name="TextBox 2">
            <a:extLst>
              <a:ext uri="{FF2B5EF4-FFF2-40B4-BE49-F238E27FC236}">
                <a16:creationId xmlns:a16="http://schemas.microsoft.com/office/drawing/2014/main" id="{46284612-15BD-1BD4-3C0C-59191341E793}"/>
              </a:ext>
            </a:extLst>
          </p:cNvPr>
          <p:cNvSpPr txBox="1"/>
          <p:nvPr/>
        </p:nvSpPr>
        <p:spPr>
          <a:xfrm>
            <a:off x="720000" y="1200358"/>
            <a:ext cx="3852000" cy="3323987"/>
          </a:xfrm>
          <a:prstGeom prst="rect">
            <a:avLst/>
          </a:prstGeom>
          <a:noFill/>
        </p:spPr>
        <p:txBody>
          <a:bodyPr wrap="square">
            <a:spAutoFit/>
          </a:bodyPr>
          <a:lstStyle/>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Speed and Precision:</a:t>
            </a:r>
            <a:r>
              <a:rPr lang="en-IN" b="0" i="0" dirty="0">
                <a:solidFill>
                  <a:schemeClr val="tx1"/>
                </a:solidFill>
                <a:effectLst/>
                <a:latin typeface="Times New Roman" panose="02020603050405020304" pitchFamily="18" charset="0"/>
                <a:cs typeface="Times New Roman" panose="02020603050405020304" pitchFamily="18" charset="0"/>
              </a:rPr>
              <a:t> Our models provide fast, accurate, and precise predictions, enhancing decision-making processes.</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Versatility Across Datasets:</a:t>
            </a:r>
            <a:r>
              <a:rPr lang="en-IN" b="0" i="0" dirty="0">
                <a:solidFill>
                  <a:schemeClr val="tx1"/>
                </a:solidFill>
                <a:effectLst/>
                <a:latin typeface="Times New Roman" panose="02020603050405020304" pitchFamily="18" charset="0"/>
                <a:cs typeface="Times New Roman" panose="02020603050405020304" pitchFamily="18" charset="0"/>
              </a:rPr>
              <a:t> Capable of adapting to different datasets, ensuring applicability in diverse financial scenarios.</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Global Market Optimization:</a:t>
            </a:r>
            <a:r>
              <a:rPr lang="en-IN" b="0" i="0" dirty="0">
                <a:solidFill>
                  <a:schemeClr val="tx1"/>
                </a:solidFill>
                <a:effectLst/>
                <a:latin typeface="Times New Roman" panose="02020603050405020304" pitchFamily="18" charset="0"/>
                <a:cs typeface="Times New Roman" panose="02020603050405020304" pitchFamily="18" charset="0"/>
              </a:rPr>
              <a:t> Tailored for different stock markets, offering flexibility and optimization for global financial landscapes.</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Security with Parallel Forecasting:</a:t>
            </a:r>
            <a:r>
              <a:rPr lang="en-IN" b="0" i="0" dirty="0">
                <a:solidFill>
                  <a:schemeClr val="tx1"/>
                </a:solidFill>
                <a:effectLst/>
                <a:latin typeface="Times New Roman" panose="02020603050405020304" pitchFamily="18" charset="0"/>
                <a:cs typeface="Times New Roman" panose="02020603050405020304" pitchFamily="18" charset="0"/>
              </a:rPr>
              <a:t> Enhanced security through parallel forecasting, minimizing risks and ensuring robust protection.</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Integrated Model Framework:</a:t>
            </a:r>
            <a:r>
              <a:rPr lang="en-IN" b="0" i="0" dirty="0">
                <a:solidFill>
                  <a:schemeClr val="tx1"/>
                </a:solidFill>
                <a:effectLst/>
                <a:latin typeface="Times New Roman" panose="02020603050405020304" pitchFamily="18" charset="0"/>
                <a:cs typeface="Times New Roman" panose="02020603050405020304" pitchFamily="18" charset="0"/>
              </a:rPr>
              <a:t> Combining various models in a unified framework enhances overall forecasting capabilities.</a:t>
            </a:r>
          </a:p>
        </p:txBody>
      </p:sp>
      <p:sp>
        <p:nvSpPr>
          <p:cNvPr id="5" name="TextBox 4">
            <a:extLst>
              <a:ext uri="{FF2B5EF4-FFF2-40B4-BE49-F238E27FC236}">
                <a16:creationId xmlns:a16="http://schemas.microsoft.com/office/drawing/2014/main" id="{64FA1C65-F53E-07A0-64FB-07EBFEAF5982}"/>
              </a:ext>
            </a:extLst>
          </p:cNvPr>
          <p:cNvSpPr txBox="1"/>
          <p:nvPr/>
        </p:nvSpPr>
        <p:spPr>
          <a:xfrm>
            <a:off x="4686300" y="1200358"/>
            <a:ext cx="3852000" cy="3108543"/>
          </a:xfrm>
          <a:prstGeom prst="rect">
            <a:avLst/>
          </a:prstGeom>
          <a:noFill/>
        </p:spPr>
        <p:txBody>
          <a:bodyPr wrap="square">
            <a:sp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Risk of Misuse:</a:t>
            </a:r>
            <a:r>
              <a:rPr lang="en-US" b="0" i="0" dirty="0">
                <a:solidFill>
                  <a:schemeClr val="tx1"/>
                </a:solidFill>
                <a:effectLst/>
                <a:latin typeface="Times New Roman" panose="02020603050405020304" pitchFamily="18" charset="0"/>
                <a:cs typeface="Times New Roman" panose="02020603050405020304" pitchFamily="18" charset="0"/>
              </a:rPr>
              <a:t> Acknowledge the potential for misuse, such as spreading false rumors or misinformation based on predictions.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Quantum Computing Uncertainty:</a:t>
            </a:r>
            <a:r>
              <a:rPr lang="en-US" b="0" i="0" dirty="0">
                <a:solidFill>
                  <a:schemeClr val="tx1"/>
                </a:solidFill>
                <a:effectLst/>
                <a:latin typeface="Times New Roman" panose="02020603050405020304" pitchFamily="18" charset="0"/>
                <a:cs typeface="Times New Roman" panose="02020603050405020304" pitchFamily="18" charset="0"/>
              </a:rPr>
              <a:t> Future compatibility with quantum computing is still under research, introducing uncertainty about future capabilities.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Complexities with Large Datasets:</a:t>
            </a:r>
            <a:r>
              <a:rPr lang="en-US" b="0" i="0" dirty="0">
                <a:solidFill>
                  <a:schemeClr val="tx1"/>
                </a:solidFill>
                <a:effectLst/>
                <a:latin typeface="Times New Roman" panose="02020603050405020304" pitchFamily="18" charset="0"/>
                <a:cs typeface="Times New Roman" panose="02020603050405020304" pitchFamily="18" charset="0"/>
              </a:rPr>
              <a:t> Managing large datasets may introduce complexities, impacting model efficiency and processing times.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Logistical Challenges with Parallel Models:</a:t>
            </a:r>
            <a:r>
              <a:rPr lang="en-US" b="0" i="0" dirty="0">
                <a:solidFill>
                  <a:schemeClr val="tx1"/>
                </a:solidFill>
                <a:effectLst/>
                <a:latin typeface="Times New Roman" panose="02020603050405020304" pitchFamily="18" charset="0"/>
                <a:cs typeface="Times New Roman" panose="02020603050405020304" pitchFamily="18" charset="0"/>
              </a:rPr>
              <a:t> Using parallel models may require careful consideration of logistical challenges when handling multiple stock datasets simultaneously.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078;p70">
            <a:extLst>
              <a:ext uri="{FF2B5EF4-FFF2-40B4-BE49-F238E27FC236}">
                <a16:creationId xmlns:a16="http://schemas.microsoft.com/office/drawing/2014/main" id="{9555AF9A-8385-CE58-50FC-88F0D5E5DD32}"/>
              </a:ext>
            </a:extLst>
          </p:cNvPr>
          <p:cNvSpPr txBox="1">
            <a:spLocks noGrp="1"/>
          </p:cNvSpPr>
          <p:nvPr>
            <p:ph type="title"/>
          </p:nvPr>
        </p:nvSpPr>
        <p:spPr>
          <a:xfrm>
            <a:off x="3748153" y="164150"/>
            <a:ext cx="5094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Applications</a:t>
            </a:r>
            <a:endParaRPr dirty="0"/>
          </a:p>
        </p:txBody>
      </p:sp>
      <p:sp>
        <p:nvSpPr>
          <p:cNvPr id="18" name="TextBox 17">
            <a:extLst>
              <a:ext uri="{FF2B5EF4-FFF2-40B4-BE49-F238E27FC236}">
                <a16:creationId xmlns:a16="http://schemas.microsoft.com/office/drawing/2014/main" id="{5CC2EEC5-978B-DA57-141E-61B5BF321185}"/>
              </a:ext>
            </a:extLst>
          </p:cNvPr>
          <p:cNvSpPr txBox="1"/>
          <p:nvPr/>
        </p:nvSpPr>
        <p:spPr>
          <a:xfrm>
            <a:off x="3622128" y="1024222"/>
            <a:ext cx="5208750" cy="3754874"/>
          </a:xfrm>
          <a:prstGeom prst="rect">
            <a:avLst/>
          </a:prstGeom>
          <a:noFill/>
        </p:spPr>
        <p:txBody>
          <a:bodyPr wrap="square">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forecasting models, proven to deliver accurate and precise predictions, offer diverse applications: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Comprehensive Prediction:</a:t>
            </a:r>
            <a:r>
              <a:rPr lang="en-US" b="0" i="0" dirty="0">
                <a:solidFill>
                  <a:schemeClr val="tx1"/>
                </a:solidFill>
                <a:effectLst/>
                <a:latin typeface="Times New Roman" panose="02020603050405020304" pitchFamily="18" charset="0"/>
                <a:cs typeface="Times New Roman" panose="02020603050405020304" pitchFamily="18" charset="0"/>
              </a:rPr>
              <a:t> Extend models to predict various market attributes like OPEN, CLOSE, HIGH, LOW, providing a holistic view of market </a:t>
            </a:r>
            <a:r>
              <a:rPr lang="en-US" b="0" i="0" dirty="0" err="1">
                <a:solidFill>
                  <a:schemeClr val="tx1"/>
                </a:solidFill>
                <a:effectLst/>
                <a:latin typeface="Times New Roman" panose="02020603050405020304" pitchFamily="18" charset="0"/>
                <a:cs typeface="Times New Roman" panose="02020603050405020304" pitchFamily="18" charset="0"/>
              </a:rPr>
              <a:t>dynaamics</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Versatile Forecasting:</a:t>
            </a:r>
            <a:r>
              <a:rPr lang="en-US" b="0" i="0" dirty="0">
                <a:solidFill>
                  <a:schemeClr val="tx1"/>
                </a:solidFill>
                <a:effectLst/>
                <a:latin typeface="Times New Roman" panose="02020603050405020304" pitchFamily="18" charset="0"/>
                <a:cs typeface="Times New Roman" panose="02020603050405020304" pitchFamily="18" charset="0"/>
              </a:rPr>
              <a:t> Apply models to different datasets, adapting them for forecasting in various financial scenarios and market conditions.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Fraud Prevention:</a:t>
            </a:r>
            <a:r>
              <a:rPr lang="en-US" b="0" i="0" dirty="0">
                <a:solidFill>
                  <a:schemeClr val="tx1"/>
                </a:solidFill>
                <a:effectLst/>
                <a:latin typeface="Times New Roman" panose="02020603050405020304" pitchFamily="18" charset="0"/>
                <a:cs typeface="Times New Roman" panose="02020603050405020304" pitchFamily="18" charset="0"/>
              </a:rPr>
              <a:t> Utilize predictions to cross-check and prevent stock market scams by identifying anomalies against actual market values.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Market Portfolio Enhancement:</a:t>
            </a:r>
            <a:r>
              <a:rPr lang="en-US" b="0" i="0" dirty="0">
                <a:solidFill>
                  <a:schemeClr val="tx1"/>
                </a:solidFill>
                <a:effectLst/>
                <a:latin typeface="Times New Roman" panose="02020603050405020304" pitchFamily="18" charset="0"/>
                <a:cs typeface="Times New Roman" panose="02020603050405020304" pitchFamily="18" charset="0"/>
              </a:rPr>
              <a:t> Facilitate in-depth research on companies and organizations, aiding in the creation of robust and diversified market portfolios.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Educational Research:</a:t>
            </a:r>
            <a:r>
              <a:rPr lang="en-US" b="0" i="0" dirty="0">
                <a:solidFill>
                  <a:schemeClr val="tx1"/>
                </a:solidFill>
                <a:effectLst/>
                <a:latin typeface="Times New Roman" panose="02020603050405020304" pitchFamily="18" charset="0"/>
                <a:cs typeface="Times New Roman" panose="02020603050405020304" pitchFamily="18" charset="0"/>
              </a:rPr>
              <a:t> Serve as a dynamic and practical case study for educational research, offering insights into the application of advanced forecasting models.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9" name="TextBox 28">
            <a:extLst>
              <a:ext uri="{FF2B5EF4-FFF2-40B4-BE49-F238E27FC236}">
                <a16:creationId xmlns:a16="http://schemas.microsoft.com/office/drawing/2014/main" id="{7824AD14-584C-070C-53CF-C278D1B601F6}"/>
              </a:ext>
            </a:extLst>
          </p:cNvPr>
          <p:cNvSpPr txBox="1"/>
          <p:nvPr/>
        </p:nvSpPr>
        <p:spPr>
          <a:xfrm>
            <a:off x="1909762" y="1232922"/>
            <a:ext cx="5324475" cy="2677656"/>
          </a:xfrm>
          <a:prstGeom prst="rect">
            <a:avLst/>
          </a:prstGeom>
          <a:noFill/>
        </p:spPr>
        <p:txBody>
          <a:bodyPr wrap="square">
            <a:sp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Our presentation highlighted the implementation and evaluation of six robust deep learning-based regression models for predicting NIFTY 50 closing values. We introduced LSTM, GRU, </a:t>
            </a:r>
            <a:r>
              <a:rPr lang="en-US" b="0" i="0" dirty="0" err="1">
                <a:solidFill>
                  <a:schemeClr val="tx1"/>
                </a:solidFill>
                <a:effectLst/>
                <a:latin typeface="Times New Roman" panose="02020603050405020304" pitchFamily="18" charset="0"/>
                <a:cs typeface="Times New Roman" panose="02020603050405020304" pitchFamily="18" charset="0"/>
              </a:rPr>
              <a:t>BiLSTM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BiGRU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XGBoost</a:t>
            </a:r>
            <a:r>
              <a:rPr lang="en-US" b="0" i="0" dirty="0">
                <a:solidFill>
                  <a:schemeClr val="tx1"/>
                </a:solidFill>
                <a:effectLst/>
                <a:latin typeface="Times New Roman" panose="02020603050405020304" pitchFamily="18" charset="0"/>
                <a:cs typeface="Times New Roman" panose="02020603050405020304" pitchFamily="18" charset="0"/>
              </a:rPr>
              <a:t>, and Random Forest, meticulously building, optimizing, and testing each model on daily index values. While all models demonstrated high accuracy, the univariate Gated Recurrent Unit (GRU) stood out as the most precise, utilizing previous data for enhanced forecasting. This underscores the efficacy of deep learning methodologies, especially the GRU model, in providing accurate predictions for NIFTY 50 closing values. Our findings open avenues for further exploration and emphasize the potential of advanced techniques in financial forecasting.</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1019820" y="433590"/>
            <a:ext cx="6402060" cy="6941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Refrences</a:t>
            </a:r>
            <a:endParaRPr dirty="0"/>
          </a:p>
        </p:txBody>
      </p:sp>
      <p:sp>
        <p:nvSpPr>
          <p:cNvPr id="750" name="Google Shape;750;p54"/>
          <p:cNvSpPr txBox="1">
            <a:spLocks noGrp="1"/>
          </p:cNvSpPr>
          <p:nvPr>
            <p:ph type="subTitle" idx="1"/>
          </p:nvPr>
        </p:nvSpPr>
        <p:spPr>
          <a:xfrm>
            <a:off x="555000" y="1005840"/>
            <a:ext cx="7499340" cy="3357150"/>
          </a:xfrm>
          <a:prstGeom prst="rect">
            <a:avLst/>
          </a:prstGeom>
        </p:spPr>
        <p:txBody>
          <a:bodyPr spcFirstLastPara="1" wrap="square" lIns="91425" tIns="91425" rIns="91425" bIns="91425" anchor="t" anchorCtr="0">
            <a:noAutofit/>
          </a:bodyPr>
          <a:lstStyle/>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https://www.bing.com/search?q=Nifty+closing+price+prediction+projects&amp;form=ANNTH1&amp;refig=1f65403871f74e3a855b2d07d6215acb&amp;pc=ASTS</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rgbClr val="384655"/>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Nifty 50 Index Trade Ideas — NSE:NIFTY — </a:t>
            </a:r>
            <a:r>
              <a:rPr lang="en-US" sz="1200" dirty="0" err="1">
                <a:solidFill>
                  <a:srgbClr val="384655"/>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TradingView</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 India</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(PDF) Closing Price Prediction of Nifty Stock Using LSTM with Dense Network (researchgate.net)</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https://www.tandfonline.com/doi/full/10.1080/08839514.2022.2111134</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https://ieeexplore.ieee.org/document/9754148</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https://ieeexplore.ieee.org/abstract/document/9317207</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https://www.researchgate.net/publication/357908545_Nifty_Price_Prediction_from_Nifty_SGX_using_Machine_Learning_Neural_Networks_and_Sentiment_Analysis</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https://www.mdpi.com/1911-8074/16/10/423</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https://dl.acm.org/doi/10.1145/3590837.3590919</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1905">
              <a:lnSpc>
                <a:spcPct val="150000"/>
              </a:lnSpc>
              <a:spcBef>
                <a:spcPts val="150"/>
              </a:spcBef>
              <a:spcAft>
                <a:spcPts val="15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https://journalofbigdata.springeropen.com/articles/10.1186/s40537-020-00333-6</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150000"/>
              </a:lnSpc>
              <a:spcBef>
                <a:spcPts val="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3" name="Google Shape;673;p51"/>
          <p:cNvGrpSpPr/>
          <p:nvPr/>
        </p:nvGrpSpPr>
        <p:grpSpPr>
          <a:xfrm>
            <a:off x="4992697" y="-286865"/>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78;p70">
            <a:extLst>
              <a:ext uri="{FF2B5EF4-FFF2-40B4-BE49-F238E27FC236}">
                <a16:creationId xmlns:a16="http://schemas.microsoft.com/office/drawing/2014/main" id="{017FEE3E-B607-D054-BDE2-6C031C9285E2}"/>
              </a:ext>
            </a:extLst>
          </p:cNvPr>
          <p:cNvSpPr txBox="1">
            <a:spLocks noGrp="1"/>
          </p:cNvSpPr>
          <p:nvPr>
            <p:ph type="title"/>
          </p:nvPr>
        </p:nvSpPr>
        <p:spPr>
          <a:xfrm>
            <a:off x="653581" y="1202357"/>
            <a:ext cx="5094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Thankyou</a:t>
            </a:r>
            <a:endParaRPr dirty="0"/>
          </a:p>
        </p:txBody>
      </p:sp>
      <p:cxnSp>
        <p:nvCxnSpPr>
          <p:cNvPr id="7" name="Google Shape;1098;p70">
            <a:extLst>
              <a:ext uri="{FF2B5EF4-FFF2-40B4-BE49-F238E27FC236}">
                <a16:creationId xmlns:a16="http://schemas.microsoft.com/office/drawing/2014/main" id="{C6D4E2E0-AF0E-32C2-7380-FE84FD7D9F98}"/>
              </a:ext>
            </a:extLst>
          </p:cNvPr>
          <p:cNvCxnSpPr/>
          <p:nvPr/>
        </p:nvCxnSpPr>
        <p:spPr>
          <a:xfrm>
            <a:off x="753265" y="1317593"/>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348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88" name="Google Shape;388;p38"/>
          <p:cNvSpPr txBox="1">
            <a:spLocks noGrp="1"/>
          </p:cNvSpPr>
          <p:nvPr>
            <p:ph type="title" idx="7"/>
          </p:nvPr>
        </p:nvSpPr>
        <p:spPr>
          <a:xfrm>
            <a:off x="901780" y="122507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7507520" y="122507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0" name="Google Shape;390;p38"/>
          <p:cNvSpPr txBox="1">
            <a:spLocks noGrp="1"/>
          </p:cNvSpPr>
          <p:nvPr>
            <p:ph type="title" idx="9"/>
          </p:nvPr>
        </p:nvSpPr>
        <p:spPr>
          <a:xfrm>
            <a:off x="3051921" y="122880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785400" y="301218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dirty="0"/>
          </a:p>
        </p:txBody>
      </p:sp>
      <p:sp>
        <p:nvSpPr>
          <p:cNvPr id="392" name="Google Shape;392;p38"/>
          <p:cNvSpPr txBox="1">
            <a:spLocks noGrp="1"/>
          </p:cNvSpPr>
          <p:nvPr>
            <p:ph type="title" idx="14"/>
          </p:nvPr>
        </p:nvSpPr>
        <p:spPr>
          <a:xfrm>
            <a:off x="5096711" y="122507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2900444" y="299420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16380" y="176271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95" name="Google Shape;395;p38"/>
          <p:cNvSpPr txBox="1">
            <a:spLocks noGrp="1"/>
          </p:cNvSpPr>
          <p:nvPr>
            <p:ph type="subTitle" idx="17"/>
          </p:nvPr>
        </p:nvSpPr>
        <p:spPr>
          <a:xfrm>
            <a:off x="2266521" y="209675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System specification</a:t>
            </a:r>
            <a:endParaRPr dirty="0"/>
          </a:p>
        </p:txBody>
      </p:sp>
      <p:sp>
        <p:nvSpPr>
          <p:cNvPr id="396" name="Google Shape;396;p38"/>
          <p:cNvSpPr txBox="1">
            <a:spLocks noGrp="1"/>
          </p:cNvSpPr>
          <p:nvPr>
            <p:ph type="subTitle" idx="18"/>
          </p:nvPr>
        </p:nvSpPr>
        <p:spPr>
          <a:xfrm>
            <a:off x="4416622" y="213180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System Design / Algorithm</a:t>
            </a:r>
            <a:endParaRPr dirty="0"/>
          </a:p>
        </p:txBody>
      </p:sp>
      <p:sp>
        <p:nvSpPr>
          <p:cNvPr id="397" name="Google Shape;397;p38"/>
          <p:cNvSpPr txBox="1">
            <a:spLocks noGrp="1"/>
          </p:cNvSpPr>
          <p:nvPr>
            <p:ph type="subTitle" idx="19"/>
          </p:nvPr>
        </p:nvSpPr>
        <p:spPr>
          <a:xfrm>
            <a:off x="6722122" y="173622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Dashboard</a:t>
            </a:r>
            <a:endParaRPr dirty="0"/>
          </a:p>
        </p:txBody>
      </p:sp>
      <p:sp>
        <p:nvSpPr>
          <p:cNvPr id="398" name="Google Shape;398;p38"/>
          <p:cNvSpPr txBox="1">
            <a:spLocks noGrp="1"/>
          </p:cNvSpPr>
          <p:nvPr>
            <p:ph type="subTitle" idx="20"/>
          </p:nvPr>
        </p:nvSpPr>
        <p:spPr>
          <a:xfrm>
            <a:off x="0" y="360643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Observations</a:t>
            </a:r>
            <a:endParaRPr dirty="0"/>
          </a:p>
        </p:txBody>
      </p:sp>
      <p:sp>
        <p:nvSpPr>
          <p:cNvPr id="399" name="Google Shape;399;p38"/>
          <p:cNvSpPr txBox="1">
            <a:spLocks noGrp="1"/>
          </p:cNvSpPr>
          <p:nvPr>
            <p:ph type="subTitle" idx="21"/>
          </p:nvPr>
        </p:nvSpPr>
        <p:spPr>
          <a:xfrm>
            <a:off x="2134386" y="4310207"/>
            <a:ext cx="2305500" cy="4848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Advantages and disadvantages</a:t>
            </a:r>
            <a:endParaRPr dirty="0"/>
          </a:p>
        </p:txBody>
      </p:sp>
      <p:sp>
        <p:nvSpPr>
          <p:cNvPr id="15" name="Google Shape;393;p38">
            <a:extLst>
              <a:ext uri="{FF2B5EF4-FFF2-40B4-BE49-F238E27FC236}">
                <a16:creationId xmlns:a16="http://schemas.microsoft.com/office/drawing/2014/main" id="{A573EC31-0988-D761-F690-A94CF837D99D}"/>
              </a:ext>
            </a:extLst>
          </p:cNvPr>
          <p:cNvSpPr txBox="1">
            <a:spLocks/>
          </p:cNvSpPr>
          <p:nvPr/>
        </p:nvSpPr>
        <p:spPr>
          <a:xfrm>
            <a:off x="5038752" y="2994207"/>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a:t>07</a:t>
            </a:r>
          </a:p>
        </p:txBody>
      </p:sp>
      <p:sp>
        <p:nvSpPr>
          <p:cNvPr id="16" name="Google Shape;399;p38">
            <a:extLst>
              <a:ext uri="{FF2B5EF4-FFF2-40B4-BE49-F238E27FC236}">
                <a16:creationId xmlns:a16="http://schemas.microsoft.com/office/drawing/2014/main" id="{5CDB891C-D06B-17DC-7323-676E508595FD}"/>
              </a:ext>
            </a:extLst>
          </p:cNvPr>
          <p:cNvSpPr txBox="1">
            <a:spLocks/>
          </p:cNvSpPr>
          <p:nvPr/>
        </p:nvSpPr>
        <p:spPr>
          <a:xfrm>
            <a:off x="4356108" y="3566907"/>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00000"/>
              </a:lnSpc>
            </a:pPr>
            <a:r>
              <a:rPr lang="en-IN" dirty="0"/>
              <a:t>Applications</a:t>
            </a:r>
          </a:p>
        </p:txBody>
      </p:sp>
      <p:sp>
        <p:nvSpPr>
          <p:cNvPr id="17" name="Google Shape;393;p38">
            <a:extLst>
              <a:ext uri="{FF2B5EF4-FFF2-40B4-BE49-F238E27FC236}">
                <a16:creationId xmlns:a16="http://schemas.microsoft.com/office/drawing/2014/main" id="{70105BA8-2ACC-84A1-12AD-E919640F65F2}"/>
              </a:ext>
            </a:extLst>
          </p:cNvPr>
          <p:cNvSpPr txBox="1">
            <a:spLocks/>
          </p:cNvSpPr>
          <p:nvPr/>
        </p:nvSpPr>
        <p:spPr>
          <a:xfrm>
            <a:off x="7507520" y="3001374"/>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a:t>08</a:t>
            </a:r>
          </a:p>
        </p:txBody>
      </p:sp>
      <p:sp>
        <p:nvSpPr>
          <p:cNvPr id="18" name="Google Shape;399;p38">
            <a:extLst>
              <a:ext uri="{FF2B5EF4-FFF2-40B4-BE49-F238E27FC236}">
                <a16:creationId xmlns:a16="http://schemas.microsoft.com/office/drawing/2014/main" id="{BE15539B-426B-1043-1237-B8579505D42E}"/>
              </a:ext>
            </a:extLst>
          </p:cNvPr>
          <p:cNvSpPr txBox="1">
            <a:spLocks/>
          </p:cNvSpPr>
          <p:nvPr/>
        </p:nvSpPr>
        <p:spPr>
          <a:xfrm>
            <a:off x="6838500" y="3566907"/>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00000"/>
              </a:lnSpc>
            </a:pPr>
            <a:r>
              <a:rPr lang="en-IN" dirty="0"/>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582619" y="40311"/>
            <a:ext cx="5065872"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Introduction</a:t>
            </a:r>
            <a:endParaRPr sz="6000" dirty="0"/>
          </a:p>
        </p:txBody>
      </p:sp>
      <p:sp>
        <p:nvSpPr>
          <p:cNvPr id="405" name="Google Shape;405;p39"/>
          <p:cNvSpPr txBox="1">
            <a:spLocks noGrp="1"/>
          </p:cNvSpPr>
          <p:nvPr>
            <p:ph type="subTitle" idx="1"/>
          </p:nvPr>
        </p:nvSpPr>
        <p:spPr>
          <a:xfrm>
            <a:off x="3582619" y="1201611"/>
            <a:ext cx="5097192" cy="276078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0" i="0" dirty="0">
                <a:solidFill>
                  <a:schemeClr val="tx1"/>
                </a:solidFill>
                <a:effectLst/>
                <a:latin typeface="Times New Roman" panose="02020603050405020304" pitchFamily="18" charset="0"/>
                <a:cs typeface="Times New Roman" panose="02020603050405020304" pitchFamily="18" charset="0"/>
              </a:rPr>
              <a:t>In our project, we deployed a formidable lineup of six forecasting models — GRU, LSTM, Bidirectional GRU, Bidirectional LSTM, </a:t>
            </a:r>
            <a:r>
              <a:rPr lang="en-US" sz="1400" b="0" i="0" dirty="0" err="1">
                <a:solidFill>
                  <a:schemeClr val="tx1"/>
                </a:solidFill>
                <a:effectLst/>
                <a:latin typeface="Times New Roman" panose="02020603050405020304" pitchFamily="18" charset="0"/>
                <a:cs typeface="Times New Roman" panose="02020603050405020304" pitchFamily="18" charset="0"/>
              </a:rPr>
              <a:t>XGBoost</a:t>
            </a:r>
            <a:r>
              <a:rPr lang="en-US" sz="1400" b="0" i="0" dirty="0">
                <a:solidFill>
                  <a:schemeClr val="tx1"/>
                </a:solidFill>
                <a:effectLst/>
                <a:latin typeface="Times New Roman" panose="02020603050405020304" pitchFamily="18" charset="0"/>
                <a:cs typeface="Times New Roman" panose="02020603050405020304" pitchFamily="18" charset="0"/>
              </a:rPr>
              <a:t>, and Random Forest — to accurately predict Nifty closing prices over a 7-day period. Leveraging the strengths of recurrent neural networks, ensemble learning, and bidirectional processing, our models demonstrated precision and adaptability in navigating the complexities of the stock market. From the simplicity of GRU to the robustness of </a:t>
            </a:r>
            <a:r>
              <a:rPr lang="en-US" sz="1400" b="0" i="0" dirty="0" err="1">
                <a:solidFill>
                  <a:schemeClr val="tx1"/>
                </a:solidFill>
                <a:effectLst/>
                <a:latin typeface="Times New Roman" panose="02020603050405020304" pitchFamily="18" charset="0"/>
                <a:cs typeface="Times New Roman" panose="02020603050405020304" pitchFamily="18" charset="0"/>
              </a:rPr>
              <a:t>XGBoost</a:t>
            </a:r>
            <a:r>
              <a:rPr lang="en-US" sz="1400" b="0" i="0" dirty="0">
                <a:solidFill>
                  <a:schemeClr val="tx1"/>
                </a:solidFill>
                <a:effectLst/>
                <a:latin typeface="Times New Roman" panose="02020603050405020304" pitchFamily="18" charset="0"/>
                <a:cs typeface="Times New Roman" panose="02020603050405020304" pitchFamily="18" charset="0"/>
              </a:rPr>
              <a:t>, each model contributed uniquely to our predictive arsenal, showcasing the effectiveness of diverse machine learning approaches in anticipating Nifty's future movements.</a:t>
            </a:r>
            <a:endParaRPr sz="1400" dirty="0">
              <a:solidFill>
                <a:schemeClr val="tx1"/>
              </a:solidFill>
              <a:latin typeface="Times New Roman" panose="02020603050405020304" pitchFamily="18" charset="0"/>
              <a:cs typeface="Times New Roman" panose="02020603050405020304" pitchFamily="18" charset="0"/>
            </a:endParaRPr>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642139" y="316985"/>
            <a:ext cx="554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Specification</a:t>
            </a:r>
            <a:endParaRPr dirty="0"/>
          </a:p>
        </p:txBody>
      </p:sp>
      <p:sp>
        <p:nvSpPr>
          <p:cNvPr id="463" name="Google Shape;463;p42"/>
          <p:cNvSpPr txBox="1">
            <a:spLocks noGrp="1"/>
          </p:cNvSpPr>
          <p:nvPr>
            <p:ph type="subTitle" idx="1"/>
          </p:nvPr>
        </p:nvSpPr>
        <p:spPr>
          <a:xfrm>
            <a:off x="661016" y="891997"/>
            <a:ext cx="7036256" cy="39465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For speeding data-driven business outcomes,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 is a flexible and unified data </a:t>
            </a:r>
            <a:r>
              <a:rPr lang="en-US" dirty="0" err="1">
                <a:latin typeface="Times New Roman" panose="02020603050405020304" pitchFamily="18" charset="0"/>
                <a:cs typeface="Times New Roman" panose="02020603050405020304" pitchFamily="18" charset="0"/>
              </a:rPr>
              <a:t>scienceplatform</a:t>
            </a:r>
            <a:r>
              <a:rPr lang="en-US" dirty="0">
                <a:latin typeface="Times New Roman" panose="02020603050405020304" pitchFamily="18" charset="0"/>
                <a:cs typeface="Times New Roman" panose="02020603050405020304" pitchFamily="18" charset="0"/>
              </a:rPr>
              <a:t> that is easy to use, quick to load, and powerful. We can convert data into AI apps </a:t>
            </a:r>
            <a:r>
              <a:rPr lang="en-US" dirty="0" err="1">
                <a:latin typeface="Times New Roman" panose="02020603050405020304" pitchFamily="18" charset="0"/>
                <a:cs typeface="Times New Roman" panose="02020603050405020304" pitchFamily="18" charset="0"/>
              </a:rPr>
              <a:t>withthe</a:t>
            </a:r>
            <a:r>
              <a:rPr lang="en-US" dirty="0">
                <a:latin typeface="Times New Roman" panose="02020603050405020304" pitchFamily="18" charset="0"/>
                <a:cs typeface="Times New Roman" panose="02020603050405020304" pitchFamily="18" charset="0"/>
              </a:rPr>
              <a:t> aid of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a:t>
            </a:r>
          </a:p>
          <a:p>
            <a:pPr marL="457200" lvl="1" indent="0" algn="just">
              <a:buClr>
                <a:schemeClr val="dk1"/>
              </a:buClr>
              <a:buSzPts val="1100"/>
              <a:buNone/>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 is a low-code platform with end-to-end capabilities to address the </a:t>
            </a:r>
            <a:r>
              <a:rPr lang="en-US" dirty="0" err="1">
                <a:latin typeface="Times New Roman" panose="02020603050405020304" pitchFamily="18" charset="0"/>
                <a:cs typeface="Times New Roman" panose="02020603050405020304" pitchFamily="18" charset="0"/>
              </a:rPr>
              <a:t>entireanalytics</a:t>
            </a:r>
            <a:r>
              <a:rPr lang="en-US" dirty="0">
                <a:latin typeface="Times New Roman" panose="02020603050405020304" pitchFamily="18" charset="0"/>
                <a:cs typeface="Times New Roman" panose="02020603050405020304" pitchFamily="18" charset="0"/>
              </a:rPr>
              <a:t> process.</a:t>
            </a:r>
          </a:p>
          <a:p>
            <a:pPr marL="457200" lvl="1" indent="0" algn="just">
              <a:buClr>
                <a:schemeClr val="dk1"/>
              </a:buClr>
              <a:buSzPts val="1100"/>
              <a:buNone/>
            </a:pPr>
            <a:r>
              <a:rPr lang="en-US" dirty="0">
                <a:latin typeface="Times New Roman" panose="02020603050405020304" pitchFamily="18" charset="0"/>
                <a:cs typeface="Times New Roman" panose="02020603050405020304" pitchFamily="18" charset="0"/>
              </a:rPr>
              <a:t>b) 5X Faster TCO- Data ingestion, modelling, enrichment, </a:t>
            </a:r>
            <a:r>
              <a:rPr lang="en-US" dirty="0" err="1">
                <a:latin typeface="Times New Roman" panose="02020603050405020304" pitchFamily="18" charset="0"/>
                <a:cs typeface="Times New Roman" panose="02020603050405020304" pitchFamily="18" charset="0"/>
              </a:rPr>
              <a:t>visualisation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collaborationare</a:t>
            </a:r>
            <a:r>
              <a:rPr lang="en-US" dirty="0">
                <a:latin typeface="Times New Roman" panose="02020603050405020304" pitchFamily="18" charset="0"/>
                <a:cs typeface="Times New Roman" panose="02020603050405020304" pitchFamily="18" charset="0"/>
              </a:rPr>
              <a:t> all made possible with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a:t>
            </a:r>
          </a:p>
          <a:p>
            <a:pPr marL="457200" lvl="1" indent="0" algn="just">
              <a:buClr>
                <a:schemeClr val="dk1"/>
              </a:buClr>
              <a:buSzPts val="1100"/>
              <a:buNone/>
            </a:pPr>
            <a:r>
              <a:rPr lang="en-US" dirty="0">
                <a:latin typeface="Times New Roman" panose="02020603050405020304" pitchFamily="18" charset="0"/>
                <a:cs typeface="Times New Roman" panose="02020603050405020304" pitchFamily="18" charset="0"/>
              </a:rPr>
              <a:t>c) Hybrid Deployment-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 supports a hybrid deployment strategy and </a:t>
            </a:r>
            <a:r>
              <a:rPr lang="en-US" dirty="0" err="1">
                <a:latin typeface="Times New Roman" panose="02020603050405020304" pitchFamily="18" charset="0"/>
                <a:cs typeface="Times New Roman" panose="02020603050405020304" pitchFamily="18" charset="0"/>
              </a:rPr>
              <a:t>offersflexible</a:t>
            </a:r>
            <a:r>
              <a:rPr lang="en-US" dirty="0">
                <a:latin typeface="Times New Roman" panose="02020603050405020304" pitchFamily="18" charset="0"/>
                <a:cs typeface="Times New Roman" panose="02020603050405020304" pitchFamily="18" charset="0"/>
              </a:rPr>
              <a:t> paths to the cloud, so you can start on-premises or in the cloud.</a:t>
            </a:r>
          </a:p>
          <a:p>
            <a:pPr marL="457200" lvl="1" indent="0" algn="just">
              <a:buClr>
                <a:schemeClr val="dk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1100"/>
              <a:buNone/>
            </a:pPr>
            <a:r>
              <a:rPr lang="en-US" dirty="0">
                <a:latin typeface="Times New Roman" panose="02020603050405020304" pitchFamily="18" charset="0"/>
                <a:cs typeface="Times New Roman" panose="02020603050405020304" pitchFamily="18" charset="0"/>
              </a:rPr>
              <a:t>With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 we can </a:t>
            </a:r>
            <a:r>
              <a:rPr lang="en-US" dirty="0" err="1">
                <a:latin typeface="Times New Roman" panose="02020603050405020304" pitchFamily="18" charset="0"/>
                <a:cs typeface="Times New Roman" panose="02020603050405020304" pitchFamily="18" charset="0"/>
              </a:rPr>
              <a:t>utilise</a:t>
            </a:r>
            <a:r>
              <a:rPr lang="en-US" dirty="0">
                <a:latin typeface="Times New Roman" panose="02020603050405020304" pitchFamily="18" charset="0"/>
                <a:cs typeface="Times New Roman" panose="02020603050405020304" pitchFamily="18" charset="0"/>
              </a:rPr>
              <a:t> our data assets to their full potential. It is a single platform </a:t>
            </a:r>
            <a:r>
              <a:rPr lang="en-US" dirty="0" err="1">
                <a:latin typeface="Times New Roman" panose="02020603050405020304" pitchFamily="18" charset="0"/>
                <a:cs typeface="Times New Roman" panose="02020603050405020304" pitchFamily="18" charset="0"/>
              </a:rPr>
              <a:t>thatenables</a:t>
            </a:r>
            <a:r>
              <a:rPr lang="en-US" dirty="0">
                <a:latin typeface="Times New Roman" panose="02020603050405020304" pitchFamily="18" charset="0"/>
                <a:cs typeface="Times New Roman" panose="02020603050405020304" pitchFamily="18" charset="0"/>
              </a:rPr>
              <a:t> us to empower everyone involved to make a difference, regardless of the </a:t>
            </a:r>
            <a:r>
              <a:rPr lang="en-US" dirty="0" err="1">
                <a:latin typeface="Times New Roman" panose="02020603050405020304" pitchFamily="18" charset="0"/>
                <a:cs typeface="Times New Roman" panose="02020603050405020304" pitchFamily="18" charset="0"/>
              </a:rPr>
              <a:t>organisationof</a:t>
            </a:r>
            <a:r>
              <a:rPr lang="en-US" dirty="0">
                <a:latin typeface="Times New Roman" panose="02020603050405020304" pitchFamily="18" charset="0"/>
                <a:cs typeface="Times New Roman" panose="02020603050405020304" pitchFamily="18" charset="0"/>
              </a:rPr>
              <a:t> our team or the level of development of the data science activities. It’s a platform built </a:t>
            </a:r>
            <a:r>
              <a:rPr lang="en-US" dirty="0" err="1">
                <a:latin typeface="Times New Roman" panose="02020603050405020304" pitchFamily="18" charset="0"/>
                <a:cs typeface="Times New Roman" panose="02020603050405020304" pitchFamily="18" charset="0"/>
              </a:rPr>
              <a:t>forprofessionals</a:t>
            </a:r>
            <a:r>
              <a:rPr lang="en-US" dirty="0">
                <a:latin typeface="Times New Roman" panose="02020603050405020304" pitchFamily="18" charset="0"/>
                <a:cs typeface="Times New Roman" panose="02020603050405020304" pitchFamily="18" charset="0"/>
              </a:rPr>
              <a:t> from various sectors like- Automotive, Financial Services, Media, </a:t>
            </a:r>
            <a:r>
              <a:rPr lang="en-US" dirty="0" err="1">
                <a:latin typeface="Times New Roman" panose="02020603050405020304" pitchFamily="18" charset="0"/>
                <a:cs typeface="Times New Roman" panose="02020603050405020304" pitchFamily="18" charset="0"/>
              </a:rPr>
              <a:t>Banking,Healthcare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to meet their industrial needs. With </a:t>
            </a:r>
            <a:r>
              <a:rPr lang="en-US" dirty="0" err="1">
                <a:latin typeface="Times New Roman" panose="02020603050405020304" pitchFamily="18" charset="0"/>
                <a:cs typeface="Times New Roman" panose="02020603050405020304" pitchFamily="18" charset="0"/>
              </a:rPr>
              <a:t>Rubiscape</a:t>
            </a:r>
            <a:r>
              <a:rPr lang="en-US" dirty="0">
                <a:latin typeface="Times New Roman" panose="02020603050405020304" pitchFamily="18" charset="0"/>
                <a:cs typeface="Times New Roman" panose="02020603050405020304" pitchFamily="18" charset="0"/>
              </a:rPr>
              <a:t>, we can efficiently manage </a:t>
            </a:r>
            <a:r>
              <a:rPr lang="en-US" dirty="0" err="1">
                <a:latin typeface="Times New Roman" panose="02020603050405020304" pitchFamily="18" charset="0"/>
                <a:cs typeface="Times New Roman" panose="02020603050405020304" pitchFamily="18" charset="0"/>
              </a:rPr>
              <a:t>andtransform</a:t>
            </a:r>
            <a:r>
              <a:rPr lang="en-US" dirty="0">
                <a:latin typeface="Times New Roman" panose="02020603050405020304" pitchFamily="18" charset="0"/>
                <a:cs typeface="Times New Roman" panose="02020603050405020304" pitchFamily="18" charset="0"/>
              </a:rPr>
              <a:t> vast datasets while also implementing scalable security and governance </a:t>
            </a:r>
            <a:r>
              <a:rPr lang="en-US" dirty="0" err="1">
                <a:latin typeface="Times New Roman" panose="02020603050405020304" pitchFamily="18" charset="0"/>
                <a:cs typeface="Times New Roman" panose="02020603050405020304" pitchFamily="18" charset="0"/>
              </a:rPr>
              <a:t>measuresthat</a:t>
            </a:r>
            <a:r>
              <a:rPr lang="en-US" dirty="0">
                <a:latin typeface="Times New Roman" panose="02020603050405020304" pitchFamily="18" charset="0"/>
                <a:cs typeface="Times New Roman" panose="02020603050405020304" pitchFamily="18" charset="0"/>
              </a:rPr>
              <a:t> can expand in sync with an organization.</a:t>
            </a:r>
            <a:endParaRPr dirty="0">
              <a:latin typeface="Times New Roman" panose="02020603050405020304" pitchFamily="18" charset="0"/>
              <a:cs typeface="Times New Roman" panose="02020603050405020304" pitchFamily="18" charset="0"/>
            </a:endParaRPr>
          </a:p>
        </p:txBody>
      </p:sp>
      <p:grpSp>
        <p:nvGrpSpPr>
          <p:cNvPr id="464" name="Google Shape;464;p42"/>
          <p:cNvGrpSpPr/>
          <p:nvPr/>
        </p:nvGrpSpPr>
        <p:grpSpPr>
          <a:xfrm>
            <a:off x="6269719" y="-397391"/>
            <a:ext cx="3247791" cy="5526380"/>
            <a:chOff x="6269702" y="-445784"/>
            <a:chExt cx="3247791" cy="5526380"/>
          </a:xfrm>
        </p:grpSpPr>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140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Design</a:t>
            </a:r>
            <a:endParaRPr dirty="0"/>
          </a:p>
        </p:txBody>
      </p:sp>
      <p:pic>
        <p:nvPicPr>
          <p:cNvPr id="10" name="Picture 9">
            <a:extLst>
              <a:ext uri="{FF2B5EF4-FFF2-40B4-BE49-F238E27FC236}">
                <a16:creationId xmlns:a16="http://schemas.microsoft.com/office/drawing/2014/main" id="{604F025A-4285-490F-E184-C78CDB5BD9D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424" t="7201" r="1596" b="5197"/>
          <a:stretch/>
        </p:blipFill>
        <p:spPr>
          <a:xfrm>
            <a:off x="646050" y="822961"/>
            <a:ext cx="7851899" cy="403036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Algorithm</a:t>
            </a:r>
            <a:endParaRPr dirty="0"/>
          </a:p>
        </p:txBody>
      </p:sp>
      <p:sp>
        <p:nvSpPr>
          <p:cNvPr id="14" name="TextBox 13">
            <a:extLst>
              <a:ext uri="{FF2B5EF4-FFF2-40B4-BE49-F238E27FC236}">
                <a16:creationId xmlns:a16="http://schemas.microsoft.com/office/drawing/2014/main" id="{18C964BC-68E7-E3A9-CD2A-B71EB950B458}"/>
              </a:ext>
            </a:extLst>
          </p:cNvPr>
          <p:cNvSpPr txBox="1"/>
          <p:nvPr/>
        </p:nvSpPr>
        <p:spPr>
          <a:xfrm>
            <a:off x="720001" y="1207008"/>
            <a:ext cx="7704000" cy="4185761"/>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W</a:t>
            </a:r>
            <a:r>
              <a:rPr lang="en-US" b="0" i="0" dirty="0">
                <a:solidFill>
                  <a:schemeClr val="tx1"/>
                </a:solidFill>
                <a:effectLst/>
                <a:latin typeface="Times New Roman" panose="02020603050405020304" pitchFamily="18" charset="0"/>
                <a:cs typeface="Times New Roman" panose="02020603050405020304" pitchFamily="18" charset="0"/>
              </a:rPr>
              <a:t>e utilized six powerful forecasting models for predicting Nifty closing prices over a 7-day period:</a:t>
            </a:r>
          </a:p>
          <a:p>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Gated Recurrent Unit (GRU) :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basic idea behind GRU is to use gating mechanisms to selectively update the hidden state of the network at each time step. </a:t>
            </a:r>
          </a:p>
          <a:p>
            <a:pPr marL="342900" indent="-342900">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Long-and-Short-Term Memory (LSTM) : </a:t>
            </a:r>
            <a:r>
              <a:rPr lang="en-US" b="0" i="0" dirty="0">
                <a:solidFill>
                  <a:schemeClr val="tx1"/>
                </a:solidFill>
                <a:effectLst/>
                <a:latin typeface="Times New Roman" panose="02020603050405020304" pitchFamily="18" charset="0"/>
                <a:cs typeface="Times New Roman" panose="02020603050405020304" pitchFamily="18" charset="0"/>
              </a:rPr>
              <a:t>LSTMs, with their memory cells addressing the limitation of traditional RNNs, excel in learning long-term dependencies, making them ideal for language translation etc.</a:t>
            </a:r>
          </a:p>
          <a:p>
            <a:pPr marL="342900" indent="-342900">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Bidirectional GRU</a:t>
            </a: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 bidirectional recurrent neural network with only the input and forget gates</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arenR"/>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Bidirectional LSTM</a:t>
            </a: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Bidirectional LSTM or </a:t>
            </a:r>
            <a:r>
              <a:rPr lang="en-US"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BiLSTM</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a term used for a sequence model which contains two LSTM layers, one for processing input in the forward direction and the other for processing in the backward direction.</a:t>
            </a:r>
          </a:p>
          <a:p>
            <a:pPr marL="342900" indent="-342900">
              <a:buFont typeface="+mj-lt"/>
              <a:buAutoNum type="arabicParenR"/>
            </a:pPr>
            <a:r>
              <a:rPr lang="en-US"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an optimized distributed gradient boosting library designed for efficient and scalable training of machine learning models. </a:t>
            </a:r>
            <a:endPar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arenR"/>
            </a:pPr>
            <a:r>
              <a:rPr lang="en-US"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 is a versatile machine-learning technique for predicting numerical values. </a:t>
            </a:r>
            <a:endPar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arenR"/>
            </a:pP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arenR"/>
            </a:pP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arenR"/>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pic>
        <p:nvPicPr>
          <p:cNvPr id="3" name="Picture 2">
            <a:extLst>
              <a:ext uri="{FF2B5EF4-FFF2-40B4-BE49-F238E27FC236}">
                <a16:creationId xmlns:a16="http://schemas.microsoft.com/office/drawing/2014/main" id="{96B71CF5-FF8A-4E31-23E4-671304928A9F}"/>
              </a:ext>
            </a:extLst>
          </p:cNvPr>
          <p:cNvPicPr>
            <a:picLocks noChangeAspect="1"/>
          </p:cNvPicPr>
          <p:nvPr/>
        </p:nvPicPr>
        <p:blipFill>
          <a:blip r:embed="rId3"/>
          <a:srcRect/>
          <a:stretch/>
        </p:blipFill>
        <p:spPr>
          <a:xfrm>
            <a:off x="905812" y="709860"/>
            <a:ext cx="7332375" cy="4296003"/>
          </a:xfrm>
          <a:prstGeom prst="rect">
            <a:avLst/>
          </a:prstGeom>
        </p:spPr>
      </p:pic>
    </p:spTree>
    <p:extLst>
      <p:ext uri="{BB962C8B-B14F-4D97-AF65-F5344CB8AC3E}">
        <p14:creationId xmlns:p14="http://schemas.microsoft.com/office/powerpoint/2010/main" val="2569618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pic>
        <p:nvPicPr>
          <p:cNvPr id="4" name="Picture 3">
            <a:extLst>
              <a:ext uri="{FF2B5EF4-FFF2-40B4-BE49-F238E27FC236}">
                <a16:creationId xmlns:a16="http://schemas.microsoft.com/office/drawing/2014/main" id="{84564548-EB92-C0F4-1AED-5059BDFB2E35}"/>
              </a:ext>
            </a:extLst>
          </p:cNvPr>
          <p:cNvPicPr>
            <a:picLocks noChangeAspect="1"/>
          </p:cNvPicPr>
          <p:nvPr/>
        </p:nvPicPr>
        <p:blipFill>
          <a:blip r:embed="rId3"/>
          <a:srcRect/>
          <a:stretch/>
        </p:blipFill>
        <p:spPr>
          <a:xfrm>
            <a:off x="765458" y="656521"/>
            <a:ext cx="7613084" cy="4343450"/>
          </a:xfrm>
          <a:prstGeom prst="rect">
            <a:avLst/>
          </a:prstGeom>
        </p:spPr>
      </p:pic>
    </p:spTree>
    <p:extLst>
      <p:ext uri="{BB962C8B-B14F-4D97-AF65-F5344CB8AC3E}">
        <p14:creationId xmlns:p14="http://schemas.microsoft.com/office/powerpoint/2010/main" val="1411943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Observation</a:t>
            </a:r>
            <a:endParaRPr dirty="0"/>
          </a:p>
        </p:txBody>
      </p:sp>
      <p:sp>
        <p:nvSpPr>
          <p:cNvPr id="18" name="TextBox 17">
            <a:extLst>
              <a:ext uri="{FF2B5EF4-FFF2-40B4-BE49-F238E27FC236}">
                <a16:creationId xmlns:a16="http://schemas.microsoft.com/office/drawing/2014/main" id="{55B2D2C2-F485-318A-BFCF-F0F20A39418C}"/>
              </a:ext>
            </a:extLst>
          </p:cNvPr>
          <p:cNvSpPr txBox="1"/>
          <p:nvPr/>
        </p:nvSpPr>
        <p:spPr>
          <a:xfrm>
            <a:off x="1219200" y="1214628"/>
            <a:ext cx="6705600" cy="2031325"/>
          </a:xfrm>
          <a:prstGeom prst="rect">
            <a:avLst/>
          </a:prstGeom>
          <a:noFill/>
        </p:spPr>
        <p:txBody>
          <a:bodyPr wrap="square" rtlCol="0">
            <a:sp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In our analysis, employing multiple forecasting models enhanced our understanding of their performance, with the final algorithm comparing and categorizing actual and forecasted data based on MAPE. Notably, the Gated Recurrent Unit (GRU) model outshone others, proving superior in training, testing, and providing the most accurate forecasts. The </a:t>
            </a:r>
            <a:r>
              <a:rPr lang="en-US" b="0" i="0" dirty="0" err="1">
                <a:solidFill>
                  <a:schemeClr val="tx1"/>
                </a:solidFill>
                <a:effectLst/>
                <a:latin typeface="Times New Roman" panose="02020603050405020304" pitchFamily="18" charset="0"/>
                <a:cs typeface="Times New Roman" panose="02020603050405020304" pitchFamily="18" charset="0"/>
              </a:rPr>
              <a:t>CSGenerator</a:t>
            </a:r>
            <a:r>
              <a:rPr lang="en-US" b="0" i="0" dirty="0">
                <a:solidFill>
                  <a:schemeClr val="tx1"/>
                </a:solidFill>
                <a:effectLst/>
                <a:latin typeface="Times New Roman" panose="02020603050405020304" pitchFamily="18" charset="0"/>
                <a:cs typeface="Times New Roman" panose="02020603050405020304" pitchFamily="18" charset="0"/>
              </a:rPr>
              <a:t> function output played a pivotal role in comprehending </a:t>
            </a:r>
            <a:r>
              <a:rPr lang="en-US" b="0" i="0" dirty="0" err="1">
                <a:solidFill>
                  <a:schemeClr val="tx1"/>
                </a:solidFill>
                <a:effectLst/>
                <a:latin typeface="Times New Roman" panose="02020603050405020304" pitchFamily="18" charset="0"/>
                <a:cs typeface="Times New Roman" panose="02020603050405020304" pitchFamily="18" charset="0"/>
              </a:rPr>
              <a:t>DataFrame</a:t>
            </a:r>
            <a:r>
              <a:rPr lang="en-US" b="0" i="0" dirty="0">
                <a:solidFill>
                  <a:schemeClr val="tx1"/>
                </a:solidFill>
                <a:effectLst/>
                <a:latin typeface="Times New Roman" panose="02020603050405020304" pitchFamily="18" charset="0"/>
                <a:cs typeface="Times New Roman" panose="02020603050405020304" pitchFamily="18" charset="0"/>
              </a:rPr>
              <a:t> column types. The GRU model's success suggests its potential for optimization in future datasets, empowering investors and stock brokers to make informed decisions by predicting stock prices with precision. This underscores the transformative power of advanced forecasting in navigating the dynamic stock market landscape.</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1267</Words>
  <Application>Microsoft Office PowerPoint</Application>
  <PresentationFormat>On-screen Show (16:9)</PresentationFormat>
  <Paragraphs>74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DM Sans</vt:lpstr>
      <vt:lpstr>Outfit</vt:lpstr>
      <vt:lpstr>Nunito Light</vt:lpstr>
      <vt:lpstr>Times New Roman</vt:lpstr>
      <vt:lpstr>Outfit Medium</vt:lpstr>
      <vt:lpstr>Data Collection and Analysis - Master of Science in Community Health and Prevention Research by Slidesgo</vt:lpstr>
      <vt:lpstr>Nifty Closing Price Prediction  Presented  by: SHREERANG MHATRE (52) SARVESH GURAV (44)</vt:lpstr>
      <vt:lpstr>Table of contents</vt:lpstr>
      <vt:lpstr>Introduction</vt:lpstr>
      <vt:lpstr>System Specification</vt:lpstr>
      <vt:lpstr>System Design</vt:lpstr>
      <vt:lpstr>System Algorithm</vt:lpstr>
      <vt:lpstr>Dashboard</vt:lpstr>
      <vt:lpstr>Dashboard</vt:lpstr>
      <vt:lpstr>Observation</vt:lpstr>
      <vt:lpstr>Advantages                Disadvantages</vt:lpstr>
      <vt:lpstr>Applications</vt:lpstr>
      <vt:lpstr>Conclusion</vt:lpstr>
      <vt:lpstr>Refrences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 Closing Price Prediction  Presented  by: SHREERANG MHATRE (52) SARVESH GURAV (44)</dc:title>
  <cp:lastModifiedBy>Yash Patel</cp:lastModifiedBy>
  <cp:revision>7</cp:revision>
  <dcterms:modified xsi:type="dcterms:W3CDTF">2023-12-15T08:01:36Z</dcterms:modified>
</cp:coreProperties>
</file>