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3"/>
  </p:notesMasterIdLst>
  <p:sldIdLst>
    <p:sldId id="256" r:id="rId2"/>
    <p:sldId id="257" r:id="rId3"/>
    <p:sldId id="258" r:id="rId4"/>
    <p:sldId id="259" r:id="rId5"/>
    <p:sldId id="263" r:id="rId6"/>
    <p:sldId id="264" r:id="rId7"/>
    <p:sldId id="265" r:id="rId8"/>
    <p:sldId id="266" r:id="rId9"/>
    <p:sldId id="292" r:id="rId10"/>
    <p:sldId id="261" r:id="rId11"/>
    <p:sldId id="260" r:id="rId12"/>
    <p:sldId id="262" r:id="rId13"/>
    <p:sldId id="282" r:id="rId14"/>
    <p:sldId id="283" r:id="rId15"/>
    <p:sldId id="284" r:id="rId16"/>
    <p:sldId id="285" r:id="rId17"/>
    <p:sldId id="286" r:id="rId18"/>
    <p:sldId id="287" r:id="rId19"/>
    <p:sldId id="288" r:id="rId20"/>
    <p:sldId id="289" r:id="rId21"/>
    <p:sldId id="267" r:id="rId22"/>
    <p:sldId id="268" r:id="rId23"/>
    <p:sldId id="269" r:id="rId24"/>
    <p:sldId id="270" r:id="rId25"/>
    <p:sldId id="271" r:id="rId26"/>
    <p:sldId id="272" r:id="rId27"/>
    <p:sldId id="273" r:id="rId28"/>
    <p:sldId id="274" r:id="rId29"/>
    <p:sldId id="275" r:id="rId30"/>
    <p:sldId id="276" r:id="rId31"/>
    <p:sldId id="277" r:id="rId32"/>
    <p:sldId id="294" r:id="rId33"/>
    <p:sldId id="278" r:id="rId34"/>
    <p:sldId id="279" r:id="rId35"/>
    <p:sldId id="280" r:id="rId36"/>
    <p:sldId id="293" r:id="rId37"/>
    <p:sldId id="281" r:id="rId38"/>
    <p:sldId id="295" r:id="rId39"/>
    <p:sldId id="296"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1421B0-8040-4BC4-968F-1DDB08C18E90}" type="datetimeFigureOut">
              <a:rPr lang="en-US" smtClean="0"/>
              <a:pPr/>
              <a:t>12/21/2022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32EA3-3D3D-4215-9943-12D373507CD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6232EA3-3D3D-4215-9943-12D373507CD9}"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C2CB47-48F8-4E64-BABE-B17D557F2265}" type="datetimeFigureOut">
              <a:rPr lang="en-US" smtClean="0"/>
              <a:pPr/>
              <a:t>12/21/2022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F7A4522-2D25-462F-BD2A-E9A77C1E12F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F7A4522-2D25-462F-BD2A-E9A77C1E12F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C2CB47-48F8-4E64-BABE-B17D557F2265}" type="datetimeFigureOut">
              <a:rPr lang="en-US" smtClean="0"/>
              <a:pPr/>
              <a:t>12/21/2022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9C2CB47-48F8-4E64-BABE-B17D557F2265}" type="datetimeFigureOut">
              <a:rPr lang="en-US" smtClean="0"/>
              <a:pPr/>
              <a:t>12/21/2022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F7A4522-2D25-462F-BD2A-E9A77C1E12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C2CB47-48F8-4E64-BABE-B17D557F2265}" type="datetimeFigureOut">
              <a:rPr lang="en-US" smtClean="0"/>
              <a:pPr/>
              <a:t>12/21/2022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F7A4522-2D25-462F-BD2A-E9A77C1E12FC}"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C2CB47-48F8-4E64-BABE-B17D557F2265}" type="datetimeFigureOut">
              <a:rPr lang="en-US" smtClean="0"/>
              <a:pPr/>
              <a:t>12/21/2022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7A4522-2D25-462F-BD2A-E9A77C1E12F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5214974" cy="5000660"/>
          </a:xfrm>
          <a:blipFill>
            <a:blip r:embed="rId2"/>
            <a:stretch>
              <a:fillRect/>
            </a:stretch>
          </a:blipFill>
        </p:spPr>
        <p:txBody>
          <a:bodyPr>
            <a:normAutofit/>
          </a:bodyPr>
          <a:lstStyle/>
          <a:p>
            <a:r>
              <a:rPr lang="en-IN" dirty="0" smtClean="0"/>
              <a:t/>
            </a:r>
            <a:br>
              <a:rPr lang="en-IN" dirty="0" smtClean="0"/>
            </a:br>
            <a:r>
              <a:rPr lang="en-IN" dirty="0" smtClean="0"/>
              <a:t>                                                 </a:t>
            </a:r>
            <a:br>
              <a:rPr lang="en-IN" dirty="0" smtClean="0"/>
            </a:br>
            <a:r>
              <a:rPr lang="en-IN" dirty="0" smtClean="0"/>
              <a:t> </a:t>
            </a:r>
            <a:br>
              <a:rPr lang="en-IN" dirty="0" smtClean="0"/>
            </a:br>
            <a:endParaRPr lang="en-IN" dirty="0"/>
          </a:p>
        </p:txBody>
      </p:sp>
      <p:sp>
        <p:nvSpPr>
          <p:cNvPr id="9" name="Subtitle 6"/>
          <p:cNvSpPr>
            <a:spLocks noGrp="1"/>
          </p:cNvSpPr>
          <p:nvPr>
            <p:ph type="subTitle" idx="1"/>
          </p:nvPr>
        </p:nvSpPr>
        <p:spPr>
          <a:xfrm>
            <a:off x="4572000" y="428604"/>
            <a:ext cx="4262438" cy="4286280"/>
          </a:xfrm>
        </p:spPr>
        <p:txBody>
          <a:bodyPr>
            <a:noAutofit/>
          </a:bodyPr>
          <a:lstStyle/>
          <a:p>
            <a:r>
              <a:rPr lang="en-IN" sz="4000" b="1" dirty="0" smtClean="0">
                <a:solidFill>
                  <a:schemeClr val="tx1"/>
                </a:solidFill>
                <a:latin typeface="Eras Bold ITC" pitchFamily="34" charset="0"/>
              </a:rPr>
              <a:t>STUDENT MANAGEMENT</a:t>
            </a:r>
          </a:p>
          <a:p>
            <a:r>
              <a:rPr lang="en-IN" sz="4000" b="1" dirty="0" smtClean="0">
                <a:solidFill>
                  <a:schemeClr val="tx1"/>
                </a:solidFill>
                <a:latin typeface="Eras Bold ITC" pitchFamily="34" charset="0"/>
              </a:rPr>
              <a:t>SYSTEM</a:t>
            </a: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PRESENTING BY</a:t>
            </a:r>
          </a:p>
          <a:p>
            <a:r>
              <a:rPr lang="en-IN" sz="2000" b="1" dirty="0" smtClean="0">
                <a:solidFill>
                  <a:schemeClr val="tx1"/>
                </a:solidFill>
                <a:latin typeface="Times New Roman" pitchFamily="18" charset="0"/>
                <a:cs typeface="Times New Roman" pitchFamily="18" charset="0"/>
              </a:rPr>
              <a:t>P.SHREESHA</a:t>
            </a:r>
          </a:p>
          <a:p>
            <a:endParaRPr lang="en-IN" sz="2000" b="1"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8568" y="5500702"/>
            <a:ext cx="7432522" cy="498596"/>
          </a:xfrm>
        </p:spPr>
        <p:txBody>
          <a:bodyPr>
            <a:normAutofit fontScale="90000"/>
          </a:bodyPr>
          <a:lstStyle/>
          <a:p>
            <a:r>
              <a:rPr lang="en-IN" dirty="0" smtClean="0"/>
              <a:t>USE CASE – DIAGRAM   </a:t>
            </a:r>
            <a:endParaRPr lang="en-IN" dirty="0"/>
          </a:p>
        </p:txBody>
      </p:sp>
      <p:pic>
        <p:nvPicPr>
          <p:cNvPr id="13" name="Picture Placeholder 12" descr="uuuuuuuuuuuuuuu.JPG"/>
          <p:cNvPicPr>
            <a:picLocks noGrp="1" noChangeAspect="1"/>
          </p:cNvPicPr>
          <p:nvPr>
            <p:ph type="pic" idx="1"/>
          </p:nvPr>
        </p:nvPicPr>
        <p:blipFill>
          <a:blip r:embed="rId2"/>
          <a:srcRect l="822" r="822"/>
          <a:stretch>
            <a:fillRect/>
          </a:stretch>
        </p:blipFill>
        <p:spPr>
          <a:xfrm>
            <a:off x="228600" y="189968"/>
            <a:ext cx="8686800" cy="523929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ER Diagram.JPG"/>
          <p:cNvPicPr>
            <a:picLocks noGrp="1" noChangeAspect="1"/>
          </p:cNvPicPr>
          <p:nvPr>
            <p:ph type="pic" idx="1"/>
          </p:nvPr>
        </p:nvPicPr>
        <p:blipFill>
          <a:blip r:embed="rId2"/>
          <a:srcRect l="3439" r="3439"/>
          <a:stretch>
            <a:fillRect/>
          </a:stretch>
        </p:blipFill>
        <p:spPr>
          <a:xfrm>
            <a:off x="192972" y="285728"/>
            <a:ext cx="8736745" cy="5500726"/>
          </a:xfrm>
        </p:spPr>
      </p:pic>
      <p:sp>
        <p:nvSpPr>
          <p:cNvPr id="5" name="Title 4"/>
          <p:cNvSpPr>
            <a:spLocks noGrp="1"/>
          </p:cNvSpPr>
          <p:nvPr>
            <p:ph type="title"/>
          </p:nvPr>
        </p:nvSpPr>
        <p:spPr>
          <a:xfrm>
            <a:off x="4572000" y="6072206"/>
            <a:ext cx="3732032" cy="642942"/>
          </a:xfrm>
        </p:spPr>
        <p:txBody>
          <a:bodyPr>
            <a:normAutofit/>
          </a:bodyPr>
          <a:lstStyle/>
          <a:p>
            <a:r>
              <a:rPr lang="en-IN" dirty="0" smtClean="0"/>
              <a:t>ER - DIAGRAM</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ass.JPG"/>
          <p:cNvPicPr>
            <a:picLocks noGrp="1" noChangeAspect="1"/>
          </p:cNvPicPr>
          <p:nvPr>
            <p:ph type="pic" idx="1"/>
          </p:nvPr>
        </p:nvPicPr>
        <p:blipFill>
          <a:blip r:embed="rId2"/>
          <a:srcRect t="8155" b="8155"/>
          <a:stretch>
            <a:fillRect/>
          </a:stretch>
        </p:blipFill>
        <p:spPr>
          <a:xfrm>
            <a:off x="285720" y="285728"/>
            <a:ext cx="8686800" cy="5357850"/>
          </a:xfrm>
        </p:spPr>
      </p:pic>
      <p:sp>
        <p:nvSpPr>
          <p:cNvPr id="4" name="Title 3"/>
          <p:cNvSpPr>
            <a:spLocks noGrp="1"/>
          </p:cNvSpPr>
          <p:nvPr>
            <p:ph type="title"/>
          </p:nvPr>
        </p:nvSpPr>
        <p:spPr>
          <a:xfrm>
            <a:off x="3286116" y="5715016"/>
            <a:ext cx="5500726" cy="642942"/>
          </a:xfrm>
        </p:spPr>
        <p:txBody>
          <a:bodyPr>
            <a:normAutofit/>
          </a:bodyPr>
          <a:lstStyle/>
          <a:p>
            <a:r>
              <a:rPr lang="en-IN" dirty="0" smtClean="0"/>
              <a:t>CLASS DIAGRAM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071670" y="642918"/>
            <a:ext cx="5000660" cy="514352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85720" y="357165"/>
            <a:ext cx="8572560" cy="627168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Grp="1" noChangeAspect="1" noChangeArrowheads="1"/>
          </p:cNvPicPr>
          <p:nvPr>
            <p:ph idx="1"/>
          </p:nvPr>
        </p:nvPicPr>
        <p:blipFill>
          <a:blip r:embed="rId3"/>
          <a:srcRect/>
          <a:stretch>
            <a:fillRect/>
          </a:stretch>
        </p:blipFill>
        <p:spPr bwMode="auto">
          <a:xfrm>
            <a:off x="285720" y="428604"/>
            <a:ext cx="8572560" cy="60007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2"/>
          <a:srcRect/>
          <a:stretch>
            <a:fillRect/>
          </a:stretch>
        </p:blipFill>
        <p:spPr bwMode="auto">
          <a:xfrm>
            <a:off x="457200" y="428604"/>
            <a:ext cx="8229600" cy="607223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57200" y="428604"/>
            <a:ext cx="8229600" cy="592935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85728"/>
            <a:ext cx="8229600" cy="607223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428596" y="500042"/>
            <a:ext cx="8358246" cy="557216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500594"/>
          </a:xfrm>
        </p:spPr>
        <p:txBody>
          <a:bodyPr>
            <a:normAutofit/>
          </a:bodyPr>
          <a:lstStyle/>
          <a:p>
            <a:pPr>
              <a:buFont typeface="Wingdings" pitchFamily="2" charset="2"/>
              <a:buChar char="v"/>
            </a:pPr>
            <a:r>
              <a:rPr lang="en-IN" sz="2400" dirty="0" smtClean="0">
                <a:latin typeface="Times New Roman" pitchFamily="18" charset="0"/>
                <a:cs typeface="Times New Roman" pitchFamily="18" charset="0"/>
              </a:rPr>
              <a:t>The '</a:t>
            </a:r>
            <a:r>
              <a:rPr lang="en-IN" sz="2400" b="1" dirty="0" smtClean="0">
                <a:latin typeface="Times New Roman" pitchFamily="18" charset="0"/>
                <a:cs typeface="Times New Roman" pitchFamily="18" charset="0"/>
              </a:rPr>
              <a:t>Student Management System</a:t>
            </a:r>
            <a:r>
              <a:rPr lang="en-IN" sz="2400" dirty="0" smtClean="0">
                <a:latin typeface="Times New Roman" pitchFamily="18" charset="0"/>
                <a:cs typeface="Times New Roman" pitchFamily="18" charset="0"/>
              </a:rPr>
              <a:t>' is designed to keep track of the information of the Administration, Students, Trainer, Course and Payment.</a:t>
            </a:r>
          </a:p>
          <a:p>
            <a:pPr>
              <a:buFont typeface="Wingdings" pitchFamily="2" charset="2"/>
              <a:buChar char="v"/>
            </a:pPr>
            <a:r>
              <a:rPr lang="en-IN" sz="2400" dirty="0" smtClean="0">
                <a:latin typeface="Times New Roman" pitchFamily="18" charset="0"/>
                <a:cs typeface="Times New Roman" pitchFamily="18" charset="0"/>
              </a:rPr>
              <a:t>The student management system allows authorized members to access the record of academically registered students. It can be used in various educational institutes across the globe and simplifies working of institutes </a:t>
            </a:r>
          </a:p>
          <a:p>
            <a:pPr>
              <a:buFont typeface="Wingdings" pitchFamily="2" charset="2"/>
              <a:buChar char="v"/>
            </a:pPr>
            <a:r>
              <a:rPr lang="en-IN" sz="2400" dirty="0" smtClean="0">
                <a:latin typeface="Times New Roman" pitchFamily="18" charset="0"/>
                <a:cs typeface="Times New Roman" pitchFamily="18" charset="0"/>
              </a:rPr>
              <a:t>The system maintains records of students, </a:t>
            </a:r>
            <a:r>
              <a:rPr lang="en-IN" sz="2400" dirty="0" err="1" smtClean="0">
                <a:latin typeface="Times New Roman" pitchFamily="18" charset="0"/>
                <a:cs typeface="Times New Roman" pitchFamily="18" charset="0"/>
              </a:rPr>
              <a:t>trainer,courses</a:t>
            </a:r>
            <a:r>
              <a:rPr lang="en-IN" sz="2400" dirty="0" smtClean="0">
                <a:latin typeface="Times New Roman" pitchFamily="18" charset="0"/>
                <a:cs typeface="Times New Roman" pitchFamily="18" charset="0"/>
              </a:rPr>
              <a:t> modules.</a:t>
            </a:r>
            <a:endParaRPr lang="en-US" altLang="en-GB" sz="2400" dirty="0" smtClean="0">
              <a:latin typeface="Times New Roman" pitchFamily="18" charset="0"/>
              <a:cs typeface="Times New Roman" pitchFamily="18" charset="0"/>
            </a:endParaRPr>
          </a:p>
          <a:p>
            <a:pPr>
              <a:buFont typeface="Wingdings" pitchFamily="2" charset="2"/>
              <a:buChar char="v"/>
            </a:pPr>
            <a:endParaRPr lang="en-IN" sz="2400" dirty="0" smtClean="0"/>
          </a:p>
          <a:p>
            <a:pPr>
              <a:buNone/>
            </a:pPr>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457200" y="428604"/>
            <a:ext cx="8229600" cy="857256"/>
          </a:xfrm>
        </p:spPr>
        <p:txBody>
          <a:bodyPr>
            <a:normAutofit/>
          </a:bodyPr>
          <a:lstStyle/>
          <a:p>
            <a:r>
              <a:rPr lang="en-IN" sz="3600" b="1" dirty="0" smtClean="0">
                <a:solidFill>
                  <a:schemeClr val="tx1"/>
                </a:solidFill>
                <a:effectLst/>
                <a:latin typeface="Times New Roman" pitchFamily="18" charset="0"/>
                <a:cs typeface="Times New Roman" pitchFamily="18" charset="0"/>
              </a:rPr>
              <a:t>INTRODUCTION</a:t>
            </a:r>
            <a:endParaRPr lang="en-IN" sz="3600" b="1" dirty="0">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57200" y="500042"/>
            <a:ext cx="8229600" cy="585791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00232" y="2643182"/>
            <a:ext cx="5143536" cy="939180"/>
          </a:xfrm>
        </p:spPr>
        <p:txBody>
          <a:bodyPr>
            <a:noAutofit/>
          </a:bodyPr>
          <a:lstStyle/>
          <a:p>
            <a:pPr algn="ctr"/>
            <a:r>
              <a:rPr lang="en-IN" sz="8000" i="1" u="sng" dirty="0" smtClean="0">
                <a:latin typeface="Algerian" pitchFamily="82" charset="0"/>
                <a:cs typeface="Times New Roman" pitchFamily="18" charset="0"/>
              </a:rPr>
              <a:t>ADMIN</a:t>
            </a:r>
            <a:endParaRPr lang="en-IN" sz="8000" i="1" u="sng" dirty="0">
              <a:latin typeface="Algerian" pitchFamily="82"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1.JPG"/>
          <p:cNvPicPr>
            <a:picLocks noGrp="1" noChangeAspect="1"/>
          </p:cNvPicPr>
          <p:nvPr>
            <p:ph type="pic" idx="1"/>
          </p:nvPr>
        </p:nvPicPr>
        <p:blipFill>
          <a:blip r:embed="rId2"/>
          <a:srcRect l="4992" r="4992"/>
          <a:stretch>
            <a:fillRect/>
          </a:stretch>
        </p:blipFill>
        <p:spPr>
          <a:xfrm>
            <a:off x="285720" y="189968"/>
            <a:ext cx="8629680" cy="631086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9058" y="5786454"/>
            <a:ext cx="4446412" cy="498596"/>
          </a:xfrm>
        </p:spPr>
        <p:txBody>
          <a:bodyPr>
            <a:normAutofit fontScale="90000"/>
          </a:bodyPr>
          <a:lstStyle/>
          <a:p>
            <a:r>
              <a:rPr lang="en-IN" dirty="0" smtClean="0"/>
              <a:t>Admin Login</a:t>
            </a:r>
            <a:endParaRPr lang="en-IN" dirty="0"/>
          </a:p>
        </p:txBody>
      </p:sp>
      <p:pic>
        <p:nvPicPr>
          <p:cNvPr id="1028" name="Picture 4"/>
          <p:cNvPicPr>
            <a:picLocks noGrp="1" noChangeAspect="1" noChangeArrowheads="1"/>
          </p:cNvPicPr>
          <p:nvPr>
            <p:ph type="pic" idx="1"/>
          </p:nvPr>
        </p:nvPicPr>
        <p:blipFill>
          <a:blip r:embed="rId2"/>
          <a:srcRect l="2439" r="2439"/>
          <a:stretch>
            <a:fillRect/>
          </a:stretch>
        </p:blipFill>
        <p:spPr bwMode="auto">
          <a:xfrm>
            <a:off x="228600" y="189968"/>
            <a:ext cx="8686800" cy="552504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1670" y="5429264"/>
            <a:ext cx="6789548" cy="562672"/>
          </a:xfrm>
        </p:spPr>
        <p:txBody>
          <a:bodyPr/>
          <a:lstStyle/>
          <a:p>
            <a:r>
              <a:rPr lang="en-IN" dirty="0" smtClean="0"/>
              <a:t>Add Course</a:t>
            </a:r>
            <a:endParaRPr lang="en-IN" dirty="0"/>
          </a:p>
        </p:txBody>
      </p:sp>
      <p:pic>
        <p:nvPicPr>
          <p:cNvPr id="7" name="Picture Placeholder 6" descr="3.JPG"/>
          <p:cNvPicPr>
            <a:picLocks noGrp="1" noChangeAspect="1"/>
          </p:cNvPicPr>
          <p:nvPr>
            <p:ph type="pic" idx="1"/>
          </p:nvPr>
        </p:nvPicPr>
        <p:blipFill>
          <a:blip r:embed="rId2"/>
          <a:srcRect l="4992" r="4992"/>
          <a:stretch>
            <a:fillRect/>
          </a:stretch>
        </p:blipFill>
        <p:spPr>
          <a:xfrm>
            <a:off x="228600" y="189968"/>
            <a:ext cx="8686800" cy="502498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4.JPG"/>
          <p:cNvPicPr>
            <a:picLocks noGrp="1" noChangeAspect="1"/>
          </p:cNvPicPr>
          <p:nvPr>
            <p:ph type="pic" idx="1"/>
          </p:nvPr>
        </p:nvPicPr>
        <p:blipFill>
          <a:blip r:embed="rId2"/>
          <a:srcRect l="5095" r="5095"/>
          <a:stretch>
            <a:fillRect/>
          </a:stretch>
        </p:blipFill>
        <p:spPr>
          <a:xfrm>
            <a:off x="228600" y="189968"/>
            <a:ext cx="8686800" cy="5239296"/>
          </a:xfrm>
        </p:spPr>
      </p:pic>
      <p:sp>
        <p:nvSpPr>
          <p:cNvPr id="4" name="Title 3"/>
          <p:cNvSpPr>
            <a:spLocks noGrp="1"/>
          </p:cNvSpPr>
          <p:nvPr>
            <p:ph type="title"/>
          </p:nvPr>
        </p:nvSpPr>
        <p:spPr>
          <a:xfrm>
            <a:off x="3571868" y="5715016"/>
            <a:ext cx="5232230" cy="570034"/>
          </a:xfrm>
        </p:spPr>
        <p:txBody>
          <a:bodyPr/>
          <a:lstStyle/>
          <a:p>
            <a:r>
              <a:rPr lang="en-IN" dirty="0" smtClean="0"/>
              <a:t>Course Details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6.JPG"/>
          <p:cNvPicPr>
            <a:picLocks noGrp="1" noChangeAspect="1"/>
          </p:cNvPicPr>
          <p:nvPr>
            <p:ph type="pic" idx="1"/>
          </p:nvPr>
        </p:nvPicPr>
        <p:blipFill>
          <a:blip r:embed="rId2"/>
          <a:srcRect l="4795" r="4795"/>
          <a:stretch>
            <a:fillRect/>
          </a:stretch>
        </p:blipFill>
        <p:spPr>
          <a:xfrm>
            <a:off x="228600" y="189968"/>
            <a:ext cx="8686800" cy="5453610"/>
          </a:xfrm>
        </p:spPr>
      </p:pic>
      <p:sp>
        <p:nvSpPr>
          <p:cNvPr id="4" name="Title 3"/>
          <p:cNvSpPr>
            <a:spLocks noGrp="1"/>
          </p:cNvSpPr>
          <p:nvPr>
            <p:ph type="title"/>
          </p:nvPr>
        </p:nvSpPr>
        <p:spPr>
          <a:xfrm>
            <a:off x="3357554" y="5786454"/>
            <a:ext cx="5660858" cy="562672"/>
          </a:xfrm>
        </p:spPr>
        <p:txBody>
          <a:bodyPr/>
          <a:lstStyle/>
          <a:p>
            <a:r>
              <a:rPr lang="en-IN" dirty="0" smtClean="0"/>
              <a:t>Update Course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7.JPG"/>
          <p:cNvPicPr>
            <a:picLocks noGrp="1" noChangeAspect="1"/>
          </p:cNvPicPr>
          <p:nvPr>
            <p:ph type="pic" idx="1"/>
          </p:nvPr>
        </p:nvPicPr>
        <p:blipFill>
          <a:blip r:embed="rId2"/>
          <a:srcRect l="5114" r="5114"/>
          <a:stretch>
            <a:fillRect/>
          </a:stretch>
        </p:blipFill>
        <p:spPr>
          <a:xfrm>
            <a:off x="228600" y="189968"/>
            <a:ext cx="8686800" cy="5453610"/>
          </a:xfrm>
        </p:spPr>
      </p:pic>
      <p:sp>
        <p:nvSpPr>
          <p:cNvPr id="4" name="Title 3"/>
          <p:cNvSpPr>
            <a:spLocks noGrp="1"/>
          </p:cNvSpPr>
          <p:nvPr>
            <p:ph type="title"/>
          </p:nvPr>
        </p:nvSpPr>
        <p:spPr>
          <a:xfrm>
            <a:off x="4000496" y="5786454"/>
            <a:ext cx="4860722" cy="564142"/>
          </a:xfrm>
        </p:spPr>
        <p:txBody>
          <a:bodyPr/>
          <a:lstStyle/>
          <a:p>
            <a:r>
              <a:rPr lang="en-IN" dirty="0" smtClean="0"/>
              <a:t>Student details</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9124" y="5857892"/>
            <a:ext cx="4574970" cy="562672"/>
          </a:xfrm>
        </p:spPr>
        <p:txBody>
          <a:bodyPr/>
          <a:lstStyle/>
          <a:p>
            <a:r>
              <a:rPr lang="en-IN" dirty="0" smtClean="0"/>
              <a:t>Trainer Details</a:t>
            </a:r>
            <a:endParaRPr lang="en-IN" dirty="0"/>
          </a:p>
        </p:txBody>
      </p:sp>
      <p:pic>
        <p:nvPicPr>
          <p:cNvPr id="7" name="Picture Placeholder 6" descr="8.JPG"/>
          <p:cNvPicPr>
            <a:picLocks noGrp="1" noChangeAspect="1"/>
          </p:cNvPicPr>
          <p:nvPr>
            <p:ph type="pic" idx="1"/>
          </p:nvPr>
        </p:nvPicPr>
        <p:blipFill>
          <a:blip r:embed="rId2"/>
          <a:srcRect l="705" r="705"/>
          <a:stretch>
            <a:fillRect/>
          </a:stretch>
        </p:blipFill>
        <p:spPr>
          <a:xfrm>
            <a:off x="228600" y="189968"/>
            <a:ext cx="8686800" cy="531073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9.JPG"/>
          <p:cNvPicPr>
            <a:picLocks noGrp="1" noChangeAspect="1"/>
          </p:cNvPicPr>
          <p:nvPr>
            <p:ph type="pic" idx="1"/>
          </p:nvPr>
        </p:nvPicPr>
        <p:blipFill>
          <a:blip r:embed="rId2"/>
          <a:srcRect l="4940" r="4940"/>
          <a:stretch>
            <a:fillRect/>
          </a:stretch>
        </p:blipFill>
        <p:spPr>
          <a:xfrm>
            <a:off x="228600" y="189968"/>
            <a:ext cx="8686800" cy="5382172"/>
          </a:xfrm>
        </p:spPr>
      </p:pic>
      <p:sp>
        <p:nvSpPr>
          <p:cNvPr id="4" name="Title 3"/>
          <p:cNvSpPr>
            <a:spLocks noGrp="1"/>
          </p:cNvSpPr>
          <p:nvPr>
            <p:ph type="title"/>
          </p:nvPr>
        </p:nvSpPr>
        <p:spPr>
          <a:xfrm>
            <a:off x="3286116" y="5786454"/>
            <a:ext cx="5646540" cy="562672"/>
          </a:xfrm>
        </p:spPr>
        <p:txBody>
          <a:bodyPr/>
          <a:lstStyle/>
          <a:p>
            <a:r>
              <a:rPr lang="en-IN" dirty="0" smtClean="0"/>
              <a:t>Payment Details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ADMIN</a:t>
            </a:r>
          </a:p>
          <a:p>
            <a:r>
              <a:rPr lang="en-IN" dirty="0" smtClean="0"/>
              <a:t>STUDENT</a:t>
            </a:r>
          </a:p>
          <a:p>
            <a:r>
              <a:rPr lang="en-IN" dirty="0" smtClean="0"/>
              <a:t>TRAINER</a:t>
            </a:r>
          </a:p>
          <a:p>
            <a:r>
              <a:rPr lang="en-IN" dirty="0" smtClean="0"/>
              <a:t>COURSE</a:t>
            </a:r>
          </a:p>
          <a:p>
            <a:r>
              <a:rPr lang="en-IN" dirty="0" smtClean="0"/>
              <a:t>PAYMENT</a:t>
            </a:r>
          </a:p>
          <a:p>
            <a:r>
              <a:rPr lang="en-IN" dirty="0" smtClean="0"/>
              <a:t>CART</a:t>
            </a:r>
            <a:br>
              <a:rPr lang="en-IN" dirty="0" smtClean="0"/>
            </a:br>
            <a:endParaRPr lang="en-IN" dirty="0"/>
          </a:p>
        </p:txBody>
      </p:sp>
      <p:sp>
        <p:nvSpPr>
          <p:cNvPr id="3" name="Title 2"/>
          <p:cNvSpPr>
            <a:spLocks noGrp="1"/>
          </p:cNvSpPr>
          <p:nvPr>
            <p:ph type="title"/>
          </p:nvPr>
        </p:nvSpPr>
        <p:spPr/>
        <p:txBody>
          <a:bodyPr/>
          <a:lstStyle/>
          <a:p>
            <a:r>
              <a:rPr lang="en-IN" dirty="0" smtClean="0"/>
              <a:t>MODULES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pPr algn="ctr"/>
            <a:r>
              <a:rPr lang="en-IN" sz="8000" i="1" u="sng" dirty="0" smtClean="0">
                <a:latin typeface="Algerian" pitchFamily="82" charset="0"/>
              </a:rPr>
              <a:t>STUDENT</a:t>
            </a:r>
            <a:endParaRPr lang="en-IN" sz="8000" i="1" u="sng" dirty="0">
              <a:latin typeface="Algerian" pitchFamily="8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00430" y="5857892"/>
            <a:ext cx="5432226" cy="562672"/>
          </a:xfrm>
        </p:spPr>
        <p:txBody>
          <a:bodyPr/>
          <a:lstStyle/>
          <a:p>
            <a:r>
              <a:rPr lang="en-IN" dirty="0" smtClean="0"/>
              <a:t>Student Login</a:t>
            </a:r>
            <a:endParaRPr lang="en-IN" dirty="0"/>
          </a:p>
        </p:txBody>
      </p:sp>
      <p:pic>
        <p:nvPicPr>
          <p:cNvPr id="2050" name="Picture 2"/>
          <p:cNvPicPr>
            <a:picLocks noGrp="1" noChangeAspect="1" noChangeArrowheads="1"/>
          </p:cNvPicPr>
          <p:nvPr>
            <p:ph type="pic" idx="1"/>
          </p:nvPr>
        </p:nvPicPr>
        <p:blipFill>
          <a:blip r:embed="rId2"/>
          <a:srcRect l="2439" r="2439"/>
          <a:stretch>
            <a:fillRect/>
          </a:stretch>
        </p:blipFill>
        <p:spPr bwMode="auto">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5643578"/>
            <a:ext cx="8075432" cy="562672"/>
          </a:xfrm>
        </p:spPr>
        <p:txBody>
          <a:bodyPr/>
          <a:lstStyle/>
          <a:p>
            <a:r>
              <a:rPr lang="en-IN" dirty="0" smtClean="0"/>
              <a:t>Profile</a:t>
            </a:r>
            <a:endParaRPr lang="en-IN" dirty="0"/>
          </a:p>
        </p:txBody>
      </p:sp>
      <p:pic>
        <p:nvPicPr>
          <p:cNvPr id="3074" name="Picture 2"/>
          <p:cNvPicPr>
            <a:picLocks noGrp="1" noChangeAspect="1" noChangeArrowheads="1"/>
          </p:cNvPicPr>
          <p:nvPr>
            <p:ph type="pic" idx="1"/>
          </p:nvPr>
        </p:nvPicPr>
        <p:blipFill>
          <a:blip r:embed="rId2"/>
          <a:srcRect l="1978" r="1978"/>
          <a:stretch>
            <a:fillRect/>
          </a:stretch>
        </p:blipFill>
        <p:spPr bwMode="auto">
          <a:xfrm>
            <a:off x="228600" y="189968"/>
            <a:ext cx="8686800" cy="523929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ourse Details.JPG"/>
          <p:cNvPicPr>
            <a:picLocks noGrp="1" noChangeAspect="1"/>
          </p:cNvPicPr>
          <p:nvPr>
            <p:ph type="pic" idx="1"/>
          </p:nvPr>
        </p:nvPicPr>
        <p:blipFill>
          <a:blip r:embed="rId2"/>
          <a:srcRect l="4374" r="4374"/>
          <a:stretch>
            <a:fillRect/>
          </a:stretch>
        </p:blipFill>
        <p:spPr>
          <a:xfrm>
            <a:off x="228600" y="189968"/>
            <a:ext cx="8686800" cy="5382172"/>
          </a:xfrm>
        </p:spPr>
      </p:pic>
      <p:sp>
        <p:nvSpPr>
          <p:cNvPr id="4" name="Title 3"/>
          <p:cNvSpPr>
            <a:spLocks noGrp="1"/>
          </p:cNvSpPr>
          <p:nvPr>
            <p:ph type="title"/>
          </p:nvPr>
        </p:nvSpPr>
        <p:spPr>
          <a:xfrm>
            <a:off x="3286116" y="5929330"/>
            <a:ext cx="5503664" cy="562672"/>
          </a:xfrm>
        </p:spPr>
        <p:txBody>
          <a:bodyPr/>
          <a:lstStyle/>
          <a:p>
            <a:r>
              <a:rPr lang="en-IN" dirty="0" smtClean="0"/>
              <a:t>View Course </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11.JPG"/>
          <p:cNvPicPr>
            <a:picLocks noGrp="1" noChangeAspect="1"/>
          </p:cNvPicPr>
          <p:nvPr>
            <p:ph type="pic" idx="1"/>
          </p:nvPr>
        </p:nvPicPr>
        <p:blipFill>
          <a:blip r:embed="rId2"/>
          <a:srcRect l="3437" r="3437"/>
          <a:stretch>
            <a:fillRect/>
          </a:stretch>
        </p:blipFill>
        <p:spPr>
          <a:xfrm>
            <a:off x="228600" y="189968"/>
            <a:ext cx="8686800" cy="5310734"/>
          </a:xfrm>
        </p:spPr>
      </p:pic>
      <p:sp>
        <p:nvSpPr>
          <p:cNvPr id="4" name="Title 3"/>
          <p:cNvSpPr>
            <a:spLocks noGrp="1"/>
          </p:cNvSpPr>
          <p:nvPr>
            <p:ph type="title"/>
          </p:nvPr>
        </p:nvSpPr>
        <p:spPr>
          <a:xfrm>
            <a:off x="4572000" y="5715016"/>
            <a:ext cx="4360656" cy="562672"/>
          </a:xfrm>
        </p:spPr>
        <p:txBody>
          <a:bodyPr/>
          <a:lstStyle/>
          <a:p>
            <a:r>
              <a:rPr lang="en-IN" dirty="0" smtClean="0"/>
              <a:t>Add Course To Cart</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0562" y="5643578"/>
            <a:ext cx="4503532" cy="562672"/>
          </a:xfrm>
        </p:spPr>
        <p:txBody>
          <a:bodyPr/>
          <a:lstStyle/>
          <a:p>
            <a:r>
              <a:rPr lang="en-IN" dirty="0" smtClean="0"/>
              <a:t>Payment Form</a:t>
            </a:r>
            <a:endParaRPr lang="en-IN" dirty="0"/>
          </a:p>
        </p:txBody>
      </p:sp>
      <p:sp>
        <p:nvSpPr>
          <p:cNvPr id="17" name="Picture Placeholder 16"/>
          <p:cNvSpPr>
            <a:spLocks noGrp="1"/>
          </p:cNvSpPr>
          <p:nvPr>
            <p:ph type="pic" idx="1"/>
          </p:nvPr>
        </p:nvSpPr>
        <p:spPr/>
      </p:sp>
      <p:pic>
        <p:nvPicPr>
          <p:cNvPr id="1030" name="Picture 6"/>
          <p:cNvPicPr>
            <a:picLocks noChangeAspect="1" noChangeArrowheads="1"/>
          </p:cNvPicPr>
          <p:nvPr/>
        </p:nvPicPr>
        <p:blipFill>
          <a:blip r:embed="rId2"/>
          <a:srcRect/>
          <a:stretch>
            <a:fillRect/>
          </a:stretch>
        </p:blipFill>
        <p:spPr bwMode="auto">
          <a:xfrm>
            <a:off x="285720" y="240686"/>
            <a:ext cx="8572560" cy="5260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pPr algn="ctr"/>
            <a:r>
              <a:rPr lang="en-IN" sz="8000" u="sng" dirty="0" smtClean="0">
                <a:latin typeface="Algerian" pitchFamily="82" charset="0"/>
              </a:rPr>
              <a:t>Trainer</a:t>
            </a:r>
            <a:endParaRPr lang="en-IN" sz="8000" u="sng" dirty="0">
              <a:latin typeface="Algerian" pitchFamily="8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57686" y="6000768"/>
            <a:ext cx="4360656" cy="562672"/>
          </a:xfrm>
        </p:spPr>
        <p:txBody>
          <a:bodyPr/>
          <a:lstStyle/>
          <a:p>
            <a:r>
              <a:rPr lang="en-IN" dirty="0" smtClean="0"/>
              <a:t>Trainer Login</a:t>
            </a:r>
            <a:endParaRPr lang="en-IN" dirty="0"/>
          </a:p>
        </p:txBody>
      </p:sp>
      <p:pic>
        <p:nvPicPr>
          <p:cNvPr id="3075" name="Picture 3"/>
          <p:cNvPicPr>
            <a:picLocks noGrp="1" noChangeAspect="1" noChangeArrowheads="1"/>
          </p:cNvPicPr>
          <p:nvPr>
            <p:ph type="pic" idx="1"/>
          </p:nvPr>
        </p:nvPicPr>
        <p:blipFill>
          <a:blip r:embed="rId2"/>
          <a:srcRect l="2439" r="2439"/>
          <a:stretch>
            <a:fillRect/>
          </a:stretch>
        </p:blipFill>
        <p:spPr bwMode="auto">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0" y="5643578"/>
            <a:ext cx="8075432" cy="562672"/>
          </a:xfrm>
        </p:spPr>
        <p:txBody>
          <a:bodyPr/>
          <a:lstStyle/>
          <a:p>
            <a:r>
              <a:rPr lang="en-IN" dirty="0" smtClean="0"/>
              <a:t>Trainer Profile</a:t>
            </a:r>
            <a:endParaRPr lang="en-IN" dirty="0"/>
          </a:p>
        </p:txBody>
      </p:sp>
      <p:pic>
        <p:nvPicPr>
          <p:cNvPr id="4098" name="Picture 2"/>
          <p:cNvPicPr>
            <a:picLocks noGrp="1" noChangeAspect="1" noChangeArrowheads="1"/>
          </p:cNvPicPr>
          <p:nvPr>
            <p:ph type="pic" idx="1"/>
          </p:nvPr>
        </p:nvPicPr>
        <p:blipFill>
          <a:blip r:embed="rId2"/>
          <a:srcRect l="3606" r="3606"/>
          <a:stretch>
            <a:fillRect/>
          </a:stretch>
        </p:blipFill>
        <p:spPr bwMode="auto">
          <a:xfrm>
            <a:off x="228600" y="189968"/>
            <a:ext cx="8686800" cy="538217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5929330"/>
            <a:ext cx="8075432" cy="562672"/>
          </a:xfrm>
        </p:spPr>
        <p:txBody>
          <a:bodyPr/>
          <a:lstStyle/>
          <a:p>
            <a:r>
              <a:rPr lang="en-IN" dirty="0" smtClean="0"/>
              <a:t>Course Details</a:t>
            </a:r>
            <a:endParaRPr lang="en-IN" dirty="0"/>
          </a:p>
        </p:txBody>
      </p:sp>
      <p:pic>
        <p:nvPicPr>
          <p:cNvPr id="5122" name="Picture 2"/>
          <p:cNvPicPr>
            <a:picLocks noGrp="1" noChangeAspect="1" noChangeArrowheads="1"/>
          </p:cNvPicPr>
          <p:nvPr>
            <p:ph type="pic" idx="1"/>
          </p:nvPr>
        </p:nvPicPr>
        <p:blipFill>
          <a:blip r:embed="rId2"/>
          <a:srcRect l="4150" r="4150"/>
          <a:stretch>
            <a:fillRect/>
          </a:stretch>
        </p:blipFill>
        <p:spPr bwMode="auto">
          <a:xfrm>
            <a:off x="228600" y="189968"/>
            <a:ext cx="8686800" cy="552504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ln>
            <a:solidFill>
              <a:srgbClr val="00B0F0"/>
            </a:solidFill>
          </a:ln>
        </p:spPr>
        <p:txBody>
          <a:bodyPr/>
          <a:lstStyle/>
          <a:p>
            <a:r>
              <a:rPr lang="en-IN" dirty="0" smtClean="0"/>
              <a:t>BACK-END</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Spring-Boot</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JPA</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Rest API</a:t>
            </a:r>
          </a:p>
          <a:p>
            <a:pPr marL="285750" lvl="0" indent="-285750">
              <a:spcBef>
                <a:spcPts val="0"/>
              </a:spcBef>
              <a:buNone/>
            </a:pPr>
            <a:endParaRPr lang="en-US" dirty="0" smtClean="0">
              <a:solidFill>
                <a:srgbClr val="00B0F0"/>
              </a:solidFill>
              <a:latin typeface="Epilogue"/>
              <a:ea typeface="Epilogue"/>
              <a:cs typeface="Epilogue"/>
              <a:sym typeface="Epilogue"/>
            </a:endParaRPr>
          </a:p>
          <a:p>
            <a:r>
              <a:rPr lang="en-IN" dirty="0" smtClean="0"/>
              <a:t>DATABASE</a:t>
            </a:r>
          </a:p>
          <a:p>
            <a:pPr lvl="0">
              <a:buFont typeface="Wingdings" pitchFamily="2" charset="2"/>
              <a:buChar char="q"/>
            </a:pPr>
            <a:r>
              <a:rPr lang="en-US" dirty="0" smtClean="0">
                <a:solidFill>
                  <a:srgbClr val="00B0F0"/>
                </a:solidFill>
                <a:latin typeface="Epilogue"/>
                <a:ea typeface="Epilogue"/>
                <a:cs typeface="Epilogue"/>
                <a:sym typeface="Epilogue"/>
              </a:rPr>
              <a:t>My-SQL</a:t>
            </a:r>
          </a:p>
          <a:p>
            <a:endParaRPr lang="en-IN" dirty="0"/>
          </a:p>
        </p:txBody>
      </p:sp>
      <p:sp>
        <p:nvSpPr>
          <p:cNvPr id="3" name="Content Placeholder 2"/>
          <p:cNvSpPr>
            <a:spLocks noGrp="1"/>
          </p:cNvSpPr>
          <p:nvPr>
            <p:ph sz="half" idx="2"/>
          </p:nvPr>
        </p:nvSpPr>
        <p:spPr/>
        <p:txBody>
          <a:bodyPr/>
          <a:lstStyle/>
          <a:p>
            <a:r>
              <a:rPr lang="en-IN" dirty="0" smtClean="0"/>
              <a:t>FRONT-END</a:t>
            </a:r>
          </a:p>
          <a:p>
            <a:endParaRPr lang="en-IN" dirty="0" smtClean="0"/>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Angular</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Node </a:t>
            </a:r>
            <a:r>
              <a:rPr lang="en-US" dirty="0" err="1" smtClean="0">
                <a:solidFill>
                  <a:srgbClr val="00B0F0"/>
                </a:solidFill>
                <a:latin typeface="Epilogue"/>
                <a:ea typeface="Epilogue"/>
                <a:cs typeface="Epilogue"/>
                <a:sym typeface="Epilogue"/>
              </a:rPr>
              <a:t>js</a:t>
            </a:r>
            <a:endParaRPr lang="en-US" dirty="0" smtClean="0">
              <a:solidFill>
                <a:srgbClr val="00B0F0"/>
              </a:solidFill>
              <a:latin typeface="Epilogue"/>
              <a:ea typeface="Epilogue"/>
              <a:cs typeface="Epilogue"/>
              <a:sym typeface="Epilogue"/>
            </a:endParaRP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Visual studio code</a:t>
            </a:r>
          </a:p>
          <a:p>
            <a:pPr marL="285750" lvl="0" indent="-285750">
              <a:spcBef>
                <a:spcPts val="0"/>
              </a:spcBef>
              <a:buFont typeface="Wingdings" pitchFamily="2" charset="2"/>
              <a:buChar char="q"/>
            </a:pPr>
            <a:r>
              <a:rPr lang="en-US" dirty="0" smtClean="0">
                <a:solidFill>
                  <a:srgbClr val="00B0F0"/>
                </a:solidFill>
                <a:latin typeface="Epilogue"/>
                <a:ea typeface="Epilogue"/>
                <a:cs typeface="Epilogue"/>
                <a:sym typeface="Epilogue"/>
              </a:rPr>
              <a:t>Type Script</a:t>
            </a:r>
          </a:p>
          <a:p>
            <a:pPr>
              <a:buNone/>
            </a:pPr>
            <a:endParaRPr lang="en-IN" dirty="0"/>
          </a:p>
        </p:txBody>
      </p:sp>
      <p:sp>
        <p:nvSpPr>
          <p:cNvPr id="4" name="Title 3"/>
          <p:cNvSpPr>
            <a:spLocks noGrp="1"/>
          </p:cNvSpPr>
          <p:nvPr>
            <p:ph type="title"/>
          </p:nvPr>
        </p:nvSpPr>
        <p:spPr/>
        <p:txBody>
          <a:bodyPr/>
          <a:lstStyle/>
          <a:p>
            <a:r>
              <a:rPr lang="en-IN" dirty="0" smtClean="0"/>
              <a:t>SOFTWARE</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76" y="1059712"/>
            <a:ext cx="7772400" cy="1154842"/>
          </a:xfrm>
        </p:spPr>
        <p:txBody>
          <a:bodyPr/>
          <a:lstStyle/>
          <a:p>
            <a:pPr algn="ctr"/>
            <a:r>
              <a:rPr lang="en-IN" dirty="0" smtClean="0"/>
              <a:t>REFERENCE</a:t>
            </a:r>
            <a:endParaRPr lang="en-IN" dirty="0"/>
          </a:p>
        </p:txBody>
      </p:sp>
      <p:sp>
        <p:nvSpPr>
          <p:cNvPr id="6" name="Text Placeholder 5"/>
          <p:cNvSpPr>
            <a:spLocks noGrp="1"/>
          </p:cNvSpPr>
          <p:nvPr>
            <p:ph type="body" idx="1"/>
          </p:nvPr>
        </p:nvSpPr>
        <p:spPr>
          <a:xfrm>
            <a:off x="3857620" y="2786058"/>
            <a:ext cx="4708531" cy="1600542"/>
          </a:xfrm>
        </p:spPr>
        <p:txBody>
          <a:bodyPr/>
          <a:lstStyle/>
          <a:p>
            <a:r>
              <a:rPr lang="en-IN" dirty="0" smtClean="0"/>
              <a:t>GOOGLE</a:t>
            </a:r>
            <a:br>
              <a:rPr lang="en-IN" dirty="0" smtClean="0"/>
            </a:br>
            <a:r>
              <a:rPr lang="en-IN" dirty="0" smtClean="0"/>
              <a:t>YOUTUBE</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000240"/>
            <a:ext cx="7772400" cy="1828800"/>
          </a:xfrm>
        </p:spPr>
        <p:txBody>
          <a:bodyPr>
            <a:normAutofit/>
          </a:bodyPr>
          <a:lstStyle/>
          <a:p>
            <a:pPr algn="ctr"/>
            <a:r>
              <a:rPr lang="en-IN" sz="8000" i="1" dirty="0" smtClean="0">
                <a:latin typeface="Algerian" pitchFamily="82" charset="0"/>
              </a:rPr>
              <a:t>THANK YOU</a:t>
            </a:r>
            <a:endParaRPr lang="en-IN" sz="8000" i="1" dirty="0">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IN" sz="2800" dirty="0" smtClean="0">
                <a:latin typeface="Times New Roman" pitchFamily="18" charset="0"/>
                <a:cs typeface="Times New Roman" pitchFamily="18" charset="0"/>
              </a:rPr>
              <a:t>Spring Boot is </a:t>
            </a:r>
            <a:r>
              <a:rPr lang="en-IN" sz="2800" b="1" dirty="0" smtClean="0">
                <a:latin typeface="Times New Roman" pitchFamily="18" charset="0"/>
                <a:cs typeface="Times New Roman" pitchFamily="18" charset="0"/>
              </a:rPr>
              <a:t>an open source Java-based framework used to create a micro Service</a:t>
            </a:r>
            <a:r>
              <a:rPr lang="en-IN" sz="2800" dirty="0" smtClean="0">
                <a:latin typeface="Times New Roman" pitchFamily="18" charset="0"/>
                <a:cs typeface="Times New Roman" pitchFamily="18" charset="0"/>
              </a:rPr>
              <a:t>.</a:t>
            </a:r>
          </a:p>
          <a:p>
            <a:pPr>
              <a:buNone/>
            </a:pPr>
            <a:r>
              <a:rPr lang="en-IN" sz="2800" b="1" dirty="0" smtClean="0">
                <a:latin typeface="Times New Roman" pitchFamily="18" charset="0"/>
                <a:cs typeface="Times New Roman" pitchFamily="18" charset="0"/>
              </a:rPr>
              <a:t>   Advantages:</a:t>
            </a:r>
          </a:p>
          <a:p>
            <a:pPr>
              <a:buNone/>
            </a:pPr>
            <a:r>
              <a:rPr lang="en-IN" sz="2800" dirty="0" smtClean="0">
                <a:latin typeface="Times New Roman" pitchFamily="18" charset="0"/>
                <a:cs typeface="Times New Roman" pitchFamily="18" charset="0"/>
              </a:rPr>
              <a:t>   Spring Boot offers the following advantages to its developers </a:t>
            </a:r>
          </a:p>
          <a:p>
            <a:r>
              <a:rPr lang="en-IN" sz="2800" dirty="0" smtClean="0">
                <a:latin typeface="Times New Roman" pitchFamily="18" charset="0"/>
                <a:cs typeface="Times New Roman" pitchFamily="18" charset="0"/>
              </a:rPr>
              <a:t>Easy to understand and develop spring applications</a:t>
            </a:r>
          </a:p>
          <a:p>
            <a:r>
              <a:rPr lang="en-IN" sz="2800" dirty="0" smtClean="0">
                <a:latin typeface="Times New Roman" pitchFamily="18" charset="0"/>
                <a:cs typeface="Times New Roman" pitchFamily="18" charset="0"/>
              </a:rPr>
              <a:t>Increases productivity</a:t>
            </a:r>
          </a:p>
          <a:p>
            <a:r>
              <a:rPr lang="en-IN" sz="2800" dirty="0" smtClean="0">
                <a:latin typeface="Times New Roman" pitchFamily="18" charset="0"/>
                <a:cs typeface="Times New Roman" pitchFamily="18" charset="0"/>
              </a:rPr>
              <a:t>Reduces the development time</a:t>
            </a:r>
          </a:p>
          <a:p>
            <a:pPr>
              <a:buNone/>
            </a:pPr>
            <a:endParaRPr lang="en-IN" dirty="0"/>
          </a:p>
        </p:txBody>
      </p:sp>
      <p:sp>
        <p:nvSpPr>
          <p:cNvPr id="5" name="Title 4"/>
          <p:cNvSpPr>
            <a:spLocks noGrp="1"/>
          </p:cNvSpPr>
          <p:nvPr>
            <p:ph type="title"/>
          </p:nvPr>
        </p:nvSpPr>
        <p:spPr/>
        <p:txBody>
          <a:bodyPr/>
          <a:lstStyle/>
          <a:p>
            <a:r>
              <a:rPr lang="en-IN" dirty="0" smtClean="0"/>
              <a:t>SPRING BOOT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Bef>
                <a:spcPts val="0"/>
              </a:spcBef>
              <a:buFont typeface="Wingdings"/>
              <a:buChar char=""/>
              <a:defRPr lang="en-US" sz="1400" dirty="0">
                <a:solidFill>
                  <a:schemeClr val="tx1"/>
                </a:solidFill>
                <a:latin typeface="Calibri"/>
              </a:defRPr>
            </a:pPr>
            <a:r>
              <a:rPr lang="en-IN" sz="2800" b="1" dirty="0" smtClean="0">
                <a:latin typeface="Times New Roman" pitchFamily="18" charset="0"/>
                <a:cs typeface="Times New Roman" pitchFamily="18" charset="0"/>
              </a:rPr>
              <a:t>R</a:t>
            </a:r>
            <a:r>
              <a:rPr lang="en-IN" sz="2800" dirty="0" smtClean="0">
                <a:latin typeface="Times New Roman" pitchFamily="18" charset="0"/>
                <a:cs typeface="Times New Roman" pitchFamily="18" charset="0"/>
              </a:rPr>
              <a:t>epresentational </a:t>
            </a:r>
            <a:r>
              <a:rPr lang="en-IN" sz="2800" b="1" dirty="0" smtClean="0">
                <a:latin typeface="Times New Roman" pitchFamily="18" charset="0"/>
                <a:cs typeface="Times New Roman" pitchFamily="18" charset="0"/>
              </a:rPr>
              <a:t>S</a:t>
            </a:r>
            <a:r>
              <a:rPr lang="en-IN" sz="2800" dirty="0" smtClean="0">
                <a:latin typeface="Times New Roman" pitchFamily="18" charset="0"/>
                <a:cs typeface="Times New Roman" pitchFamily="18" charset="0"/>
              </a:rPr>
              <a:t>tate </a:t>
            </a:r>
            <a:r>
              <a:rPr lang="en-IN" sz="2800" b="1" dirty="0" smtClean="0">
                <a:latin typeface="Times New Roman" pitchFamily="18" charset="0"/>
                <a:cs typeface="Times New Roman" pitchFamily="18" charset="0"/>
              </a:rPr>
              <a:t>T</a:t>
            </a:r>
            <a:r>
              <a:rPr lang="en-IN" sz="2800" dirty="0" smtClean="0">
                <a:latin typeface="Times New Roman" pitchFamily="18" charset="0"/>
                <a:cs typeface="Times New Roman" pitchFamily="18" charset="0"/>
              </a:rPr>
              <a:t>ransfer (REST) is an architectural style that defines a set of constraints to be used for creating web services.</a:t>
            </a:r>
          </a:p>
          <a:p>
            <a:pPr>
              <a:spcBef>
                <a:spcPts val="0"/>
              </a:spcBef>
              <a:defRPr lang="en-US" sz="1400" dirty="0">
                <a:solidFill>
                  <a:schemeClr val="tx1"/>
                </a:solidFill>
                <a:latin typeface="Calibri"/>
              </a:defRPr>
            </a:pPr>
            <a:endParaRPr lang="en-IN" dirty="0" smtClean="0">
              <a:latin typeface="Times New Roman" pitchFamily="18" charset="0"/>
              <a:cs typeface="Times New Roman" pitchFamily="18" charset="0"/>
            </a:endParaRPr>
          </a:p>
          <a:p>
            <a:pPr marL="342900" indent="-342900">
              <a:spcBef>
                <a:spcPts val="0"/>
              </a:spcBef>
              <a:buFont typeface="Wingdings"/>
              <a:buChar char=""/>
              <a:defRPr lang="en-US" sz="1400" dirty="0">
                <a:solidFill>
                  <a:schemeClr val="tx1"/>
                </a:solidFill>
                <a:latin typeface="Calibri"/>
              </a:defRPr>
            </a:pPr>
            <a:r>
              <a:rPr lang="en-IN" sz="2800" b="1" dirty="0" smtClean="0">
                <a:latin typeface="Times New Roman" pitchFamily="18" charset="0"/>
                <a:cs typeface="Times New Roman" pitchFamily="18" charset="0"/>
              </a:rPr>
              <a:t>REST API</a:t>
            </a:r>
            <a:r>
              <a:rPr lang="en-IN" sz="2800" dirty="0" smtClean="0">
                <a:latin typeface="Times New Roman" pitchFamily="18" charset="0"/>
                <a:cs typeface="Times New Roman" pitchFamily="18" charset="0"/>
              </a:rPr>
              <a:t> is a way of accessing web services in a simple and flexible way without having any processing.</a:t>
            </a:r>
          </a:p>
          <a:p>
            <a:endParaRPr lang="en-IN" dirty="0"/>
          </a:p>
        </p:txBody>
      </p:sp>
      <p:sp>
        <p:nvSpPr>
          <p:cNvPr id="3" name="Title 2"/>
          <p:cNvSpPr>
            <a:spLocks noGrp="1"/>
          </p:cNvSpPr>
          <p:nvPr>
            <p:ph type="title"/>
          </p:nvPr>
        </p:nvSpPr>
        <p:spPr/>
        <p:txBody>
          <a:bodyPr/>
          <a:lstStyle/>
          <a:p>
            <a:r>
              <a:rPr lang="en-IN" dirty="0" smtClean="0"/>
              <a:t>REST API</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A JPA (Java Persistence API) is a specification of Java which is used to access, manage, and persist data between Java object and relational database. </a:t>
            </a:r>
          </a:p>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It is considered as a standard approach for Object Relational Mapping.</a:t>
            </a:r>
          </a:p>
          <a:p>
            <a:pPr marL="342900" indent="-342900">
              <a:buFont typeface="Wingdings"/>
              <a:buChar char=""/>
              <a:defRPr lang="en-US" sz="1400" dirty="0"/>
            </a:pPr>
            <a:r>
              <a:rPr lang="en-US" sz="2800" dirty="0" smtClean="0">
                <a:solidFill>
                  <a:srgbClr val="333333"/>
                </a:solidFill>
                <a:latin typeface="Times New Roman" pitchFamily="18" charset="0"/>
                <a:cs typeface="Times New Roman" pitchFamily="18" charset="0"/>
              </a:rPr>
              <a:t>JPA can be seen as a bridge between object-oriented domain models and relational database systems.</a:t>
            </a:r>
          </a:p>
          <a:p>
            <a:endParaRPr lang="en-IN" dirty="0"/>
          </a:p>
        </p:txBody>
      </p:sp>
      <p:sp>
        <p:nvSpPr>
          <p:cNvPr id="3" name="Title 2"/>
          <p:cNvSpPr>
            <a:spLocks noGrp="1"/>
          </p:cNvSpPr>
          <p:nvPr>
            <p:ph type="title"/>
          </p:nvPr>
        </p:nvSpPr>
        <p:spPr/>
        <p:txBody>
          <a:bodyPr/>
          <a:lstStyle/>
          <a:p>
            <a:r>
              <a:rPr lang="en-US" sz="4400" dirty="0" smtClean="0">
                <a:solidFill>
                  <a:srgbClr val="333333"/>
                </a:solidFill>
                <a:latin typeface="inter-regular"/>
              </a:rPr>
              <a:t>Java Persistence API</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IN" sz="2800" dirty="0" smtClean="0">
                <a:latin typeface="Times New Roman" pitchFamily="18" charset="0"/>
                <a:cs typeface="Times New Roman" pitchFamily="18" charset="0"/>
              </a:rPr>
              <a:t>Postman is an API(application programming interface) development tool which helps to build, test and modify APIs. </a:t>
            </a:r>
          </a:p>
          <a:p>
            <a:r>
              <a:rPr lang="en-IN" sz="2800" dirty="0" smtClean="0">
                <a:latin typeface="Times New Roman" pitchFamily="18" charset="0"/>
                <a:cs typeface="Times New Roman" pitchFamily="18" charset="0"/>
              </a:rPr>
              <a:t>It has the ability to make various types of HTTP requests(GET, POST, PUT, PATCH), saving environments for later use, converting the API to code for various languages(like JavaScript, Python).</a:t>
            </a:r>
            <a:r>
              <a:rPr lang="en-IN" dirty="0" smtClean="0"/>
              <a:t> </a:t>
            </a:r>
            <a:endParaRPr lang="en-IN" dirty="0"/>
          </a:p>
        </p:txBody>
      </p:sp>
      <p:sp>
        <p:nvSpPr>
          <p:cNvPr id="7" name="Title 6"/>
          <p:cNvSpPr>
            <a:spLocks noGrp="1"/>
          </p:cNvSpPr>
          <p:nvPr>
            <p:ph type="title"/>
          </p:nvPr>
        </p:nvSpPr>
        <p:spPr/>
        <p:txBody>
          <a:bodyPr/>
          <a:lstStyle/>
          <a:p>
            <a:r>
              <a:rPr lang="en-IN" dirty="0" smtClean="0"/>
              <a:t>POSTMAN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dirty="0" smtClean="0">
                <a:latin typeface="Times New Roman" pitchFamily="18" charset="0"/>
                <a:cs typeface="Times New Roman" pitchFamily="18" charset="0"/>
              </a:rPr>
              <a:t>Angular is a platform and framework for building single-page client applications using HTML and Type Script. </a:t>
            </a:r>
          </a:p>
          <a:p>
            <a:r>
              <a:rPr lang="en-IN" sz="2800" dirty="0" smtClean="0">
                <a:latin typeface="Times New Roman" pitchFamily="18" charset="0"/>
                <a:cs typeface="Times New Roman" pitchFamily="18" charset="0"/>
              </a:rPr>
              <a:t>Angular is written in Type Script. It implements core and optional functionality as a set of Type Script libraries that you import into your applications.</a:t>
            </a:r>
          </a:p>
          <a:p>
            <a:r>
              <a:rPr lang="en-IN" sz="2800" dirty="0" smtClean="0">
                <a:latin typeface="Times New Roman" pitchFamily="18" charset="0"/>
                <a:cs typeface="Times New Roman" pitchFamily="18" charset="0"/>
              </a:rPr>
              <a:t>The basic building blocks of the Angular framework are Angular components that are organized into </a:t>
            </a:r>
          </a:p>
          <a:p>
            <a:pPr>
              <a:buNone/>
            </a:pPr>
            <a:r>
              <a:rPr lang="en-IN" sz="2800" i="1" smtClean="0">
                <a:latin typeface="Times New Roman" pitchFamily="18" charset="0"/>
                <a:cs typeface="Times New Roman" pitchFamily="18" charset="0"/>
              </a:rPr>
              <a:t>   Ng Modules</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ANGULAR</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954</TotalTime>
  <Words>295</Words>
  <Application>Microsoft Office PowerPoint</Application>
  <PresentationFormat>On-screen Show (4:3)</PresentationFormat>
  <Paragraphs>79</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                                                     </vt:lpstr>
      <vt:lpstr>INTRODUCTION</vt:lpstr>
      <vt:lpstr>MODULES</vt:lpstr>
      <vt:lpstr>SOFTWARE</vt:lpstr>
      <vt:lpstr>SPRING BOOT</vt:lpstr>
      <vt:lpstr>REST API</vt:lpstr>
      <vt:lpstr>Java Persistence API</vt:lpstr>
      <vt:lpstr>POSTMAN</vt:lpstr>
      <vt:lpstr>ANGULAR</vt:lpstr>
      <vt:lpstr>USE CASE – DIAGRAM   </vt:lpstr>
      <vt:lpstr>ER - DIAGRAM</vt:lpstr>
      <vt:lpstr>CLASS DIAGRAM  </vt:lpstr>
      <vt:lpstr>Slide 13</vt:lpstr>
      <vt:lpstr>Slide 14</vt:lpstr>
      <vt:lpstr>Slide 15</vt:lpstr>
      <vt:lpstr>Slide 16</vt:lpstr>
      <vt:lpstr>Slide 17</vt:lpstr>
      <vt:lpstr>Slide 18</vt:lpstr>
      <vt:lpstr>Slide 19</vt:lpstr>
      <vt:lpstr>Slide 20</vt:lpstr>
      <vt:lpstr>ADMIN</vt:lpstr>
      <vt:lpstr>Slide 22</vt:lpstr>
      <vt:lpstr>Admin Login</vt:lpstr>
      <vt:lpstr>Add Course</vt:lpstr>
      <vt:lpstr>Course Details</vt:lpstr>
      <vt:lpstr>Update Course</vt:lpstr>
      <vt:lpstr>Student details</vt:lpstr>
      <vt:lpstr>Trainer Details</vt:lpstr>
      <vt:lpstr>Payment Details</vt:lpstr>
      <vt:lpstr>STUDENT</vt:lpstr>
      <vt:lpstr>Student Login</vt:lpstr>
      <vt:lpstr>Profile</vt:lpstr>
      <vt:lpstr>View Course </vt:lpstr>
      <vt:lpstr>Add Course To Cart</vt:lpstr>
      <vt:lpstr>Payment Form</vt:lpstr>
      <vt:lpstr>Trainer</vt:lpstr>
      <vt:lpstr>Trainer Login</vt:lpstr>
      <vt:lpstr>Trainer Profile</vt:lpstr>
      <vt:lpstr>Course Details</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                                                                 PRESENTING BY                                                               P.SHREESHA</dc:title>
  <dc:creator>Windows User</dc:creator>
  <cp:lastModifiedBy>Windows User</cp:lastModifiedBy>
  <cp:revision>69</cp:revision>
  <dcterms:created xsi:type="dcterms:W3CDTF">2022-12-16T08:52:38Z</dcterms:created>
  <dcterms:modified xsi:type="dcterms:W3CDTF">2022-12-21T10:12:55Z</dcterms:modified>
</cp:coreProperties>
</file>