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3"/>
  </p:notesMasterIdLst>
  <p:sldIdLst>
    <p:sldId id="259" r:id="rId2"/>
    <p:sldId id="277" r:id="rId3"/>
    <p:sldId id="304" r:id="rId4"/>
    <p:sldId id="306" r:id="rId5"/>
    <p:sldId id="348" r:id="rId6"/>
    <p:sldId id="353" r:id="rId7"/>
    <p:sldId id="349" r:id="rId8"/>
    <p:sldId id="351" r:id="rId9"/>
    <p:sldId id="355" r:id="rId10"/>
    <p:sldId id="354" r:id="rId11"/>
    <p:sldId id="35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71" autoAdjust="0"/>
  </p:normalViewPr>
  <p:slideViewPr>
    <p:cSldViewPr snapToGrid="0">
      <p:cViewPr varScale="1">
        <p:scale>
          <a:sx n="92" d="100"/>
          <a:sy n="92" d="100"/>
        </p:scale>
        <p:origin x="259" y="82"/>
      </p:cViewPr>
      <p:guideLst>
        <p:guide orient="horz" pos="2160"/>
        <p:guide pos="3840"/>
      </p:guideLst>
    </p:cSldViewPr>
  </p:slideViewPr>
  <p:notesTextViewPr>
    <p:cViewPr>
      <p:scale>
        <a:sx n="1" d="1"/>
        <a:sy n="1" d="1"/>
      </p:scale>
      <p:origin x="0" y="0"/>
    </p:cViewPr>
  </p:notesTextViewPr>
  <p:sorterViewPr>
    <p:cViewPr>
      <p:scale>
        <a:sx n="100" d="100"/>
        <a:sy n="100" d="100"/>
      </p:scale>
      <p:origin x="0" y="2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3047D-02F5-4603-BC56-90AFB8182E29}" type="datetimeFigureOut">
              <a:rPr lang="en-IN" smtClean="0"/>
              <a:pPr/>
              <a:t>07-02-2024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6B53B-0405-4D84-B0D9-1EE774998FD4}" type="slidenum">
              <a:rPr lang="en-IN" smtClean="0"/>
              <a:pPr/>
              <a:t>‹#›</a:t>
            </a:fld>
            <a:endParaRPr lang="en-IN"/>
          </a:p>
        </p:txBody>
      </p:sp>
    </p:spTree>
    <p:extLst>
      <p:ext uri="{BB962C8B-B14F-4D97-AF65-F5344CB8AC3E}">
        <p14:creationId xmlns:p14="http://schemas.microsoft.com/office/powerpoint/2010/main" val="49467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ac844d87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ac844d87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Project Phase -I</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80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Project Phase -I</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825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Project Phase -I</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0113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2091800" y="593367"/>
            <a:ext cx="80084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720000" y="1671533"/>
            <a:ext cx="10752000" cy="4584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sz="1733"/>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5131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Project Phase -I</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1077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Project Phase -I</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96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Project Phase -I</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451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Project Phase -I</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8053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Project Phase -I</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8769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Project Phase -I</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8500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Project Phase -I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8318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Project Phase -I</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585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Project Phase -I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058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0204-7280-4F45-A888-5F95C7A16FCF}"/>
              </a:ext>
            </a:extLst>
          </p:cNvPr>
          <p:cNvSpPr>
            <a:spLocks noGrp="1"/>
          </p:cNvSpPr>
          <p:nvPr>
            <p:ph type="title"/>
          </p:nvPr>
        </p:nvSpPr>
        <p:spPr>
          <a:xfrm>
            <a:off x="2628628" y="211276"/>
            <a:ext cx="10058400" cy="1450757"/>
          </a:xfrm>
        </p:spPr>
        <p:txBody>
          <a:bodyPr>
            <a:normAutofit/>
          </a:bodyPr>
          <a:lstStyle/>
          <a:p>
            <a:r>
              <a:rPr lang="en-US" sz="2800" b="1" dirty="0">
                <a:solidFill>
                  <a:schemeClr val="tx1"/>
                </a:solidFill>
              </a:rPr>
              <a:t>           JYOTHY INSTITUTE OF TECHNOLOGY</a:t>
            </a:r>
            <a:br>
              <a:rPr lang="en-US" sz="2400" dirty="0"/>
            </a:br>
            <a:r>
              <a:rPr lang="en-US" sz="2400" dirty="0"/>
              <a:t>                                    </a:t>
            </a:r>
            <a:r>
              <a:rPr lang="en-US" sz="1800" dirty="0" err="1"/>
              <a:t>Tataguni</a:t>
            </a:r>
            <a:r>
              <a:rPr lang="en-US" sz="1800" dirty="0"/>
              <a:t>, Bangalore-82</a:t>
            </a:r>
            <a:br>
              <a:rPr lang="en-US" sz="2400" dirty="0"/>
            </a:br>
            <a:r>
              <a:rPr lang="en-US" sz="2800" b="1" dirty="0">
                <a:solidFill>
                  <a:schemeClr val="tx1"/>
                </a:solidFill>
              </a:rPr>
              <a:t>Department of Information Science &amp;Engineering</a:t>
            </a:r>
            <a:br>
              <a:rPr lang="en-US" sz="2400" dirty="0"/>
            </a:br>
            <a:r>
              <a:rPr lang="en-US" sz="2400" dirty="0"/>
              <a:t>         </a:t>
            </a:r>
            <a:r>
              <a:rPr lang="en-US" sz="1800" dirty="0"/>
              <a:t>Accredited by National Board of Accreditation(NBA)-New Delhi</a:t>
            </a:r>
            <a:endParaRPr lang="en-IN" sz="1800" dirty="0"/>
          </a:p>
        </p:txBody>
      </p:sp>
      <p:sp>
        <p:nvSpPr>
          <p:cNvPr id="3" name="Content Placeholder 2">
            <a:extLst>
              <a:ext uri="{FF2B5EF4-FFF2-40B4-BE49-F238E27FC236}">
                <a16:creationId xmlns:a16="http://schemas.microsoft.com/office/drawing/2014/main" id="{8CBE5575-DFA2-4923-B2B5-F7210597DB98}"/>
              </a:ext>
            </a:extLst>
          </p:cNvPr>
          <p:cNvSpPr>
            <a:spLocks noGrp="1"/>
          </p:cNvSpPr>
          <p:nvPr>
            <p:ph idx="1"/>
          </p:nvPr>
        </p:nvSpPr>
        <p:spPr/>
        <p:txBody>
          <a:bodyPr>
            <a:normAutofit/>
          </a:bodyPr>
          <a:lstStyle/>
          <a:p>
            <a:r>
              <a:rPr lang="en-US" dirty="0"/>
              <a:t>                                                      </a:t>
            </a:r>
            <a:r>
              <a:rPr lang="en-US" b="1" dirty="0">
                <a:latin typeface="Times New Roman" pitchFamily="18" charset="0"/>
                <a:cs typeface="Times New Roman" pitchFamily="18" charset="0"/>
              </a:rPr>
              <a:t>DBMS MINI PROJECT REVIEW-1(18CSL58)</a:t>
            </a:r>
          </a:p>
          <a:p>
            <a:pPr algn="ctr"/>
            <a:r>
              <a:rPr lang="en-US" sz="2400" b="1">
                <a:solidFill>
                  <a:schemeClr val="accent2">
                    <a:lumMod val="75000"/>
                  </a:schemeClr>
                </a:solidFill>
                <a:latin typeface="Times New Roman" pitchFamily="18" charset="0"/>
                <a:cs typeface="Times New Roman" pitchFamily="18" charset="0"/>
                <a:sym typeface="+mn-ea"/>
              </a:rPr>
              <a:t>              TITLE: INVENTORY MANAGEMENT SYSTEM</a:t>
            </a:r>
            <a:endParaRPr lang="en-US" sz="2400" b="1" dirty="0">
              <a:solidFill>
                <a:schemeClr val="accent2">
                  <a:lumMod val="75000"/>
                </a:schemeClr>
              </a:solidFill>
              <a:latin typeface="Times New Roman" pitchFamily="18" charset="0"/>
              <a:cs typeface="Times New Roman" pitchFamily="18" charset="0"/>
              <a:sym typeface="+mn-ea"/>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Presented </a:t>
            </a:r>
            <a:r>
              <a:rPr lang="en-US" sz="1800">
                <a:latin typeface="Times New Roman" pitchFamily="18" charset="0"/>
                <a:cs typeface="Times New Roman" pitchFamily="18" charset="0"/>
              </a:rPr>
              <a:t>By:</a:t>
            </a:r>
            <a:r>
              <a:rPr lang="en-US" sz="1800" dirty="0">
                <a:latin typeface="Times New Roman" pitchFamily="18" charset="0"/>
                <a:cs typeface="Times New Roman" pitchFamily="18" charset="0"/>
              </a:rPr>
              <a:t>					                           Under the Guidance:</a:t>
            </a:r>
          </a:p>
          <a:p>
            <a:pPr marL="384048" lvl="2" indent="0">
              <a:buNone/>
            </a:pPr>
            <a:r>
              <a:rPr lang="en-IN" sz="1800">
                <a:latin typeface="Times New Roman" panose="02020603050405020304" pitchFamily="18" charset="0"/>
                <a:cs typeface="Times New Roman" panose="02020603050405020304" pitchFamily="18" charset="0"/>
              </a:rPr>
              <a:t>    Shreesha R  (USN-1JT21IS047)					            Prof. Anupama V.P</a:t>
            </a:r>
          </a:p>
          <a:p>
            <a:pPr marL="384048" lvl="2" indent="0">
              <a:buNone/>
            </a:pPr>
            <a:r>
              <a:rPr lang="en-IN" sz="1800">
                <a:latin typeface="Times New Roman" panose="02020603050405020304" pitchFamily="18" charset="0"/>
                <a:cs typeface="Times New Roman" panose="02020603050405020304" pitchFamily="18" charset="0"/>
              </a:rPr>
              <a:t>     Sarthak        (USN-1JT2IS044)</a:t>
            </a:r>
            <a:endParaRPr lang="en-IN" sz="1800" dirty="0">
              <a:latin typeface="Times New Roman" panose="02020603050405020304" pitchFamily="18" charset="0"/>
              <a:cs typeface="Times New Roman" panose="02020603050405020304" pitchFamily="18" charset="0"/>
            </a:endParaRPr>
          </a:p>
        </p:txBody>
      </p:sp>
      <p:pic>
        <p:nvPicPr>
          <p:cNvPr id="4" name="image8.png" descr="http://www.jyothyit.org/images/logo.png">
            <a:extLst>
              <a:ext uri="{FF2B5EF4-FFF2-40B4-BE49-F238E27FC236}">
                <a16:creationId xmlns:a16="http://schemas.microsoft.com/office/drawing/2014/main" id="{562403E3-26DF-4BC6-BDF9-28A3CFF36170}"/>
              </a:ext>
            </a:extLst>
          </p:cNvPr>
          <p:cNvPicPr/>
          <p:nvPr/>
        </p:nvPicPr>
        <p:blipFill>
          <a:blip r:embed="rId2"/>
          <a:srcRect/>
          <a:stretch>
            <a:fillRect/>
          </a:stretch>
        </p:blipFill>
        <p:spPr>
          <a:xfrm>
            <a:off x="1198245" y="367208"/>
            <a:ext cx="1371600" cy="896620"/>
          </a:xfrm>
          <a:prstGeom prst="rect">
            <a:avLst/>
          </a:prstGeom>
        </p:spPr>
      </p:pic>
    </p:spTree>
    <p:extLst>
      <p:ext uri="{BB962C8B-B14F-4D97-AF65-F5344CB8AC3E}">
        <p14:creationId xmlns:p14="http://schemas.microsoft.com/office/powerpoint/2010/main" val="221397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53959D-C587-4BB5-A28A-EF9C61CB731B}"/>
              </a:ext>
            </a:extLst>
          </p:cNvPr>
          <p:cNvSpPr txBox="1"/>
          <p:nvPr/>
        </p:nvSpPr>
        <p:spPr>
          <a:xfrm>
            <a:off x="1001487" y="424924"/>
            <a:ext cx="9289142" cy="584775"/>
          </a:xfrm>
          <a:prstGeom prst="rect">
            <a:avLst/>
          </a:prstGeom>
          <a:noFill/>
        </p:spPr>
        <p:txBody>
          <a:bodyPr wrap="square">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SYSTEM SPECIFICATION REQUIREMENTS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image8.png" descr="http://www.jyothyit.org/images/logo.png">
            <a:extLst>
              <a:ext uri="{FF2B5EF4-FFF2-40B4-BE49-F238E27FC236}">
                <a16:creationId xmlns:a16="http://schemas.microsoft.com/office/drawing/2014/main" id="{DDD35FF5-08C2-4E46-997E-9C63EA5C5372}"/>
              </a:ext>
            </a:extLst>
          </p:cNvPr>
          <p:cNvPicPr/>
          <p:nvPr/>
        </p:nvPicPr>
        <p:blipFill>
          <a:blip r:embed="rId2"/>
          <a:srcRect/>
          <a:stretch>
            <a:fillRect/>
          </a:stretch>
        </p:blipFill>
        <p:spPr>
          <a:xfrm>
            <a:off x="10113819" y="119566"/>
            <a:ext cx="1828800" cy="1195493"/>
          </a:xfrm>
          <a:prstGeom prst="rect">
            <a:avLst/>
          </a:prstGeom>
        </p:spPr>
      </p:pic>
      <p:sp>
        <p:nvSpPr>
          <p:cNvPr id="2" name="TextBox 1"/>
          <p:cNvSpPr txBox="1"/>
          <p:nvPr/>
        </p:nvSpPr>
        <p:spPr>
          <a:xfrm>
            <a:off x="1413164" y="1620417"/>
            <a:ext cx="9615055" cy="3970318"/>
          </a:xfrm>
          <a:prstGeom prst="rect">
            <a:avLst/>
          </a:prstGeom>
          <a:noFill/>
        </p:spPr>
        <p:txBody>
          <a:bodyPr wrap="square" rtlCol="0">
            <a:spAutoFit/>
          </a:bodyPr>
          <a:lstStyle/>
          <a:p>
            <a:r>
              <a:rPr lang="en-US" dirty="0"/>
              <a:t>Hardware Requirements:</a:t>
            </a:r>
          </a:p>
          <a:p>
            <a:r>
              <a:rPr lang="en-US"/>
              <a:t>A Personal Computer( PC ) or a laptop or workstation preferably 64 bit with requisite storage and a minimum of 4GB RAM</a:t>
            </a:r>
          </a:p>
          <a:p>
            <a:endParaRPr lang="en-US"/>
          </a:p>
          <a:p>
            <a:r>
              <a:rPr lang="en-US"/>
              <a:t>Operating Systems: Windows, Mac, Linux</a:t>
            </a:r>
            <a:endParaRPr lang="en-US" dirty="0"/>
          </a:p>
          <a:p>
            <a:endParaRPr lang="en-US" dirty="0"/>
          </a:p>
          <a:p>
            <a:endParaRPr lang="en-US" dirty="0"/>
          </a:p>
          <a:p>
            <a:endParaRPr lang="en-US" dirty="0"/>
          </a:p>
          <a:p>
            <a:endParaRPr lang="en-US" dirty="0"/>
          </a:p>
          <a:p>
            <a:endParaRPr lang="en-US" dirty="0"/>
          </a:p>
          <a:p>
            <a:endParaRPr lang="en-US" dirty="0"/>
          </a:p>
          <a:p>
            <a:r>
              <a:rPr lang="en-US"/>
              <a:t>Software Requirements:</a:t>
            </a:r>
          </a:p>
          <a:p>
            <a:endParaRPr lang="en-US"/>
          </a:p>
          <a:p>
            <a:r>
              <a:rPr lang="en-US"/>
              <a:t>Python Interpreter (available from the official site of python) </a:t>
            </a:r>
            <a:endParaRPr lang="en-IN" dirty="0"/>
          </a:p>
        </p:txBody>
      </p:sp>
    </p:spTree>
    <p:extLst>
      <p:ext uri="{BB962C8B-B14F-4D97-AF65-F5344CB8AC3E}">
        <p14:creationId xmlns:p14="http://schemas.microsoft.com/office/powerpoint/2010/main" val="241601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A10F7-9367-4CEC-BEC7-10B64C9870EA}"/>
              </a:ext>
            </a:extLst>
          </p:cNvPr>
          <p:cNvSpPr txBox="1"/>
          <p:nvPr/>
        </p:nvSpPr>
        <p:spPr>
          <a:xfrm>
            <a:off x="3169329" y="2234637"/>
            <a:ext cx="5539666" cy="923330"/>
          </a:xfrm>
          <a:prstGeom prst="rect">
            <a:avLst/>
          </a:prstGeom>
          <a:noFill/>
        </p:spPr>
        <p:txBody>
          <a:bodyPr wrap="square" rtlCol="0">
            <a:spAutoFit/>
          </a:bodyPr>
          <a:lstStyle/>
          <a:p>
            <a:pPr algn="ctr"/>
            <a:r>
              <a:rPr lang="en-US" sz="5400" dirty="0">
                <a:solidFill>
                  <a:schemeClr val="accent2">
                    <a:lumMod val="75000"/>
                  </a:schemeClr>
                </a:solidFill>
                <a:latin typeface="Times New Roman" panose="02020603050405020304" pitchFamily="18" charset="0"/>
                <a:cs typeface="Times New Roman" panose="02020603050405020304" pitchFamily="18" charset="0"/>
              </a:rPr>
              <a:t>THANKYOU</a:t>
            </a:r>
            <a:endParaRPr lang="en-IN" sz="5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17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3"/>
          <p:cNvSpPr txBox="1">
            <a:spLocks noGrp="1"/>
          </p:cNvSpPr>
          <p:nvPr>
            <p:ph type="title"/>
          </p:nvPr>
        </p:nvSpPr>
        <p:spPr>
          <a:xfrm>
            <a:off x="335903" y="174173"/>
            <a:ext cx="11520195" cy="1156995"/>
          </a:xfrm>
          <a:prstGeom prst="rect">
            <a:avLst/>
          </a:prstGeom>
        </p:spPr>
        <p:txBody>
          <a:bodyPr spcFirstLastPara="1" vert="horz" wrap="square" lIns="121900" tIns="121900" rIns="121900" bIns="121900" rtlCol="0" anchor="t" anchorCtr="0">
            <a:noAutofit/>
          </a:bodyPr>
          <a:lstStyle/>
          <a:p>
            <a:r>
              <a:rPr lang="en-IN" sz="3200" dirty="0">
                <a:latin typeface="Times New Roman" panose="02020603050405020304" pitchFamily="18" charset="0"/>
                <a:cs typeface="Times New Roman" panose="02020603050405020304" pitchFamily="18" charset="0"/>
              </a:rPr>
              <a:t>INSTITUTION </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VISION &amp; MISSION </a:t>
            </a:r>
            <a:endParaRPr sz="3200" b="1" dirty="0">
              <a:latin typeface="Times New Roman" panose="02020603050405020304" pitchFamily="18" charset="0"/>
              <a:cs typeface="Times New Roman" panose="02020603050405020304" pitchFamily="18" charset="0"/>
            </a:endParaRPr>
          </a:p>
        </p:txBody>
      </p:sp>
      <p:sp>
        <p:nvSpPr>
          <p:cNvPr id="629" name="Google Shape;629;p33"/>
          <p:cNvSpPr txBox="1">
            <a:spLocks noGrp="1"/>
          </p:cNvSpPr>
          <p:nvPr>
            <p:ph type="body" idx="1"/>
          </p:nvPr>
        </p:nvSpPr>
        <p:spPr>
          <a:xfrm>
            <a:off x="286138" y="1356050"/>
            <a:ext cx="11719249" cy="4900284"/>
          </a:xfrm>
          <a:prstGeom prst="rect">
            <a:avLst/>
          </a:prstGeom>
        </p:spPr>
        <p:txBody>
          <a:bodyPr spcFirstLastPara="1" vert="horz" wrap="square" lIns="121900" tIns="121900" rIns="121900" bIns="121900" rtlCol="0" anchor="t" anchorCtr="0">
            <a:noAutofit/>
          </a:bodyPr>
          <a:lstStyle/>
          <a:p>
            <a:pPr marL="152396" indent="0">
              <a:buNone/>
            </a:pPr>
            <a:endParaRPr lang="en-US" sz="2667" b="1" dirty="0">
              <a:solidFill>
                <a:schemeClr val="bg1">
                  <a:lumMod val="50000"/>
                </a:schemeClr>
              </a:solidFill>
              <a:latin typeface="Bell MT" panose="02020503060305020303" pitchFamily="18" charset="0"/>
            </a:endParaRPr>
          </a:p>
          <a:p>
            <a:pPr marL="152396" indent="0">
              <a:buNone/>
            </a:pPr>
            <a:r>
              <a:rPr lang="en-US" sz="2667" b="1" dirty="0">
                <a:solidFill>
                  <a:schemeClr val="bg1">
                    <a:lumMod val="50000"/>
                  </a:schemeClr>
                </a:solidFill>
                <a:latin typeface="Times New Roman" panose="02020603050405020304" pitchFamily="18" charset="0"/>
                <a:cs typeface="Times New Roman" panose="02020603050405020304" pitchFamily="18" charset="0"/>
              </a:rPr>
              <a:t>Vision of the Institution :</a:t>
            </a:r>
            <a:endParaRPr lang="en-US" sz="2667" dirty="0">
              <a:solidFill>
                <a:schemeClr val="bg1">
                  <a:lumMod val="50000"/>
                </a:schemeClr>
              </a:solidFill>
              <a:latin typeface="Times New Roman" panose="02020603050405020304" pitchFamily="18" charset="0"/>
              <a:cs typeface="Times New Roman" panose="02020603050405020304" pitchFamily="18" charset="0"/>
            </a:endParaRPr>
          </a:p>
          <a:p>
            <a:pPr marL="152396" indent="0">
              <a:buNone/>
            </a:pPr>
            <a:r>
              <a:rPr lang="en-US" sz="2667" dirty="0">
                <a:latin typeface="Times New Roman" panose="02020603050405020304" pitchFamily="18" charset="0"/>
                <a:cs typeface="Times New Roman" panose="02020603050405020304" pitchFamily="18" charset="0"/>
              </a:rPr>
              <a:t>To be an institution of excellence in Engineering education, Innovation and Research and work towards evolving great leaders for the country’s future and meeting global needs.</a:t>
            </a:r>
          </a:p>
          <a:p>
            <a:pPr marL="152396" indent="0">
              <a:buNone/>
            </a:pPr>
            <a:br>
              <a:rPr lang="en-US" sz="2667" dirty="0">
                <a:latin typeface="Times New Roman" panose="02020603050405020304" pitchFamily="18" charset="0"/>
                <a:cs typeface="Times New Roman" panose="02020603050405020304" pitchFamily="18" charset="0"/>
              </a:rPr>
            </a:br>
            <a:r>
              <a:rPr lang="en-US" sz="2667" b="1" dirty="0">
                <a:solidFill>
                  <a:schemeClr val="bg1">
                    <a:lumMod val="50000"/>
                  </a:schemeClr>
                </a:solidFill>
                <a:latin typeface="Times New Roman" panose="02020603050405020304" pitchFamily="18" charset="0"/>
                <a:cs typeface="Times New Roman" panose="02020603050405020304" pitchFamily="18" charset="0"/>
              </a:rPr>
              <a:t>Mission of the Institution :</a:t>
            </a:r>
            <a:endParaRPr lang="en-US" sz="2667" dirty="0">
              <a:solidFill>
                <a:schemeClr val="bg1">
                  <a:lumMod val="50000"/>
                </a:schemeClr>
              </a:solidFill>
              <a:latin typeface="Times New Roman" panose="02020603050405020304" pitchFamily="18" charset="0"/>
              <a:cs typeface="Times New Roman" panose="02020603050405020304" pitchFamily="18" charset="0"/>
            </a:endParaRPr>
          </a:p>
          <a:p>
            <a:pPr marL="152396" indent="0">
              <a:buNone/>
            </a:pPr>
            <a:r>
              <a:rPr lang="en-US" sz="2667" dirty="0">
                <a:latin typeface="Times New Roman" panose="02020603050405020304" pitchFamily="18" charset="0"/>
                <a:cs typeface="Times New Roman" panose="02020603050405020304" pitchFamily="18" charset="0"/>
              </a:rPr>
              <a:t>The Institution aims at providing a vibrant, intellectually and emotionally rich teaching learning environment with state of  art infrastructure and recognizing and nurturing the potential of each individual to evolve into one’s own self and contribute to the welfare of all.</a:t>
            </a:r>
          </a:p>
          <a:p>
            <a:pPr marL="152396" indent="0">
              <a:buNone/>
            </a:pPr>
            <a:br>
              <a:rPr lang="en-US" dirty="0">
                <a:latin typeface="Bell MT" panose="02020503060305020303" pitchFamily="18" charset="0"/>
              </a:rPr>
            </a:br>
            <a:endParaRPr dirty="0">
              <a:latin typeface="Bell MT" panose="02020503060305020303" pitchFamily="18" charset="0"/>
            </a:endParaRPr>
          </a:p>
        </p:txBody>
      </p:sp>
      <p:pic>
        <p:nvPicPr>
          <p:cNvPr id="8" name="image8.png" descr="http://www.jyothyit.org/images/logo.png"/>
          <p:cNvPicPr/>
          <p:nvPr/>
        </p:nvPicPr>
        <p:blipFill>
          <a:blip r:embed="rId3"/>
          <a:srcRect/>
          <a:stretch>
            <a:fillRect/>
          </a:stretch>
        </p:blipFill>
        <p:spPr>
          <a:xfrm>
            <a:off x="10027298" y="113267"/>
            <a:ext cx="1828800" cy="11954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3" y="174172"/>
            <a:ext cx="11333583" cy="1393371"/>
          </a:xfrm>
        </p:spPr>
        <p:txBody>
          <a:bodyPr/>
          <a:lstStyle/>
          <a:p>
            <a:r>
              <a:rPr lang="en-US" sz="3200" dirty="0">
                <a:latin typeface="Times New Roman" panose="02020603050405020304" pitchFamily="18" charset="0"/>
                <a:cs typeface="Times New Roman" panose="02020603050405020304" pitchFamily="18" charset="0"/>
              </a:rPr>
              <a:t>Information Science and Engineering</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VISION AND MISSION</a:t>
            </a:r>
            <a:br>
              <a:rPr lang="en-US" b="0" dirty="0"/>
            </a:br>
            <a:br>
              <a:rPr lang="en-US" dirty="0"/>
            </a:br>
            <a:endParaRPr lang="en-IN" dirty="0"/>
          </a:p>
        </p:txBody>
      </p:sp>
      <p:sp>
        <p:nvSpPr>
          <p:cNvPr id="3" name="Text Placeholder 2"/>
          <p:cNvSpPr>
            <a:spLocks noGrp="1"/>
          </p:cNvSpPr>
          <p:nvPr>
            <p:ph type="body" idx="1"/>
          </p:nvPr>
        </p:nvSpPr>
        <p:spPr>
          <a:xfrm>
            <a:off x="335903" y="1839395"/>
            <a:ext cx="11669485" cy="4416938"/>
          </a:xfrm>
        </p:spPr>
        <p:txBody>
          <a:bodyPr/>
          <a:lstStyle/>
          <a:p>
            <a:pPr marL="152396" indent="0">
              <a:buNone/>
            </a:pPr>
            <a:r>
              <a:rPr lang="en-US" sz="2400" b="1" dirty="0">
                <a:solidFill>
                  <a:schemeClr val="bg1">
                    <a:lumMod val="50000"/>
                  </a:schemeClr>
                </a:solidFill>
                <a:latin typeface="Times New Roman" panose="02020603050405020304" pitchFamily="18" charset="0"/>
                <a:cs typeface="Times New Roman" panose="02020603050405020304" pitchFamily="18" charset="0"/>
              </a:rPr>
              <a:t>Vision of the Department:</a:t>
            </a:r>
            <a:endParaRPr lang="en-US" sz="2400" dirty="0">
              <a:solidFill>
                <a:schemeClr val="bg1">
                  <a:lumMod val="50000"/>
                </a:schemeClr>
              </a:solidFill>
              <a:latin typeface="Times New Roman" panose="02020603050405020304" pitchFamily="18" charset="0"/>
              <a:cs typeface="Times New Roman" panose="02020603050405020304" pitchFamily="18" charset="0"/>
            </a:endParaRPr>
          </a:p>
          <a:p>
            <a:pPr marL="152396" indent="0">
              <a:buNone/>
            </a:pPr>
            <a:r>
              <a:rPr lang="en-US" sz="2400" dirty="0">
                <a:latin typeface="Times New Roman" panose="02020603050405020304" pitchFamily="18" charset="0"/>
                <a:cs typeface="Times New Roman" panose="02020603050405020304" pitchFamily="18" charset="0"/>
              </a:rPr>
              <a:t>To be a Department of excellence for education in Information Science and Engineering, innovation, research and work towards empowering students for professional competence and entrepreneurial skills. </a:t>
            </a:r>
            <a:br>
              <a:rPr lang="en-US" sz="2400" dirty="0">
                <a:latin typeface="Times New Roman" panose="02020603050405020304" pitchFamily="18" charset="0"/>
                <a:cs typeface="Times New Roman" panose="02020603050405020304" pitchFamily="18" charset="0"/>
              </a:rPr>
            </a:br>
            <a:r>
              <a:rPr lang="en-US" sz="2400" b="1" dirty="0">
                <a:solidFill>
                  <a:schemeClr val="bg1">
                    <a:lumMod val="50000"/>
                  </a:schemeClr>
                </a:solidFill>
                <a:latin typeface="Times New Roman" panose="02020603050405020304" pitchFamily="18" charset="0"/>
                <a:cs typeface="Times New Roman" panose="02020603050405020304" pitchFamily="18" charset="0"/>
              </a:rPr>
              <a:t>Mission of the Department:</a:t>
            </a:r>
            <a:endParaRPr lang="en-US" sz="2400" dirty="0">
              <a:latin typeface="Times New Roman" panose="02020603050405020304" pitchFamily="18" charset="0"/>
              <a:cs typeface="Times New Roman" panose="02020603050405020304" pitchFamily="18" charset="0"/>
            </a:endParaRPr>
          </a:p>
          <a:p>
            <a:pPr marL="152396" indent="0">
              <a:buNone/>
            </a:pPr>
            <a:r>
              <a:rPr lang="en-US" sz="2400" dirty="0">
                <a:latin typeface="Times New Roman" panose="02020603050405020304" pitchFamily="18" charset="0"/>
                <a:cs typeface="Times New Roman" panose="02020603050405020304" pitchFamily="18" charset="0"/>
              </a:rPr>
              <a:t>M1: To provide state of the art infrastructure with modern and innovative teaching methodology.</a:t>
            </a:r>
          </a:p>
          <a:p>
            <a:pPr marL="152396" indent="0">
              <a:buNone/>
            </a:pPr>
            <a:r>
              <a:rPr lang="en-US" sz="2400" dirty="0">
                <a:latin typeface="Times New Roman" panose="02020603050405020304" pitchFamily="18" charset="0"/>
                <a:cs typeface="Times New Roman" panose="02020603050405020304" pitchFamily="18" charset="0"/>
              </a:rPr>
              <a:t>M2: To encourage and nurture collaborative and interdisciplinary projects that aid academic and industrial research.</a:t>
            </a:r>
          </a:p>
          <a:p>
            <a:pPr marL="152396" indent="0">
              <a:buNone/>
            </a:pPr>
            <a:r>
              <a:rPr lang="en-US" sz="2400" dirty="0">
                <a:latin typeface="Times New Roman" panose="02020603050405020304" pitchFamily="18" charset="0"/>
                <a:cs typeface="Times New Roman" panose="02020603050405020304" pitchFamily="18" charset="0"/>
              </a:rPr>
              <a:t>M3: To promote activities to inculcate ethical practices and entrepreneurial skills.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image8.png" descr="http://www.jyothyit.org/images/logo.png"/>
          <p:cNvPicPr/>
          <p:nvPr/>
        </p:nvPicPr>
        <p:blipFill>
          <a:blip r:embed="rId2"/>
          <a:srcRect/>
          <a:stretch>
            <a:fillRect/>
          </a:stretch>
        </p:blipFill>
        <p:spPr>
          <a:xfrm>
            <a:off x="10363200" y="3920"/>
            <a:ext cx="1828800" cy="11954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740CE-641B-4835-8DE3-A44EC270141E}"/>
              </a:ext>
            </a:extLst>
          </p:cNvPr>
          <p:cNvSpPr txBox="1"/>
          <p:nvPr/>
        </p:nvSpPr>
        <p:spPr>
          <a:xfrm>
            <a:off x="217713" y="512064"/>
            <a:ext cx="9812977"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USER SPECIFICATION REQUIREMENT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image8.png" descr="http://www.jyothyit.org/images/logo.png">
            <a:extLst>
              <a:ext uri="{FF2B5EF4-FFF2-40B4-BE49-F238E27FC236}">
                <a16:creationId xmlns:a16="http://schemas.microsoft.com/office/drawing/2014/main" id="{9A0F20E7-269A-4F94-9D31-C4917CEE400B}"/>
              </a:ext>
            </a:extLst>
          </p:cNvPr>
          <p:cNvPicPr/>
          <p:nvPr/>
        </p:nvPicPr>
        <p:blipFill>
          <a:blip r:embed="rId2"/>
          <a:srcRect/>
          <a:stretch>
            <a:fillRect/>
          </a:stretch>
        </p:blipFill>
        <p:spPr>
          <a:xfrm>
            <a:off x="10030691" y="237482"/>
            <a:ext cx="1828800" cy="1195493"/>
          </a:xfrm>
          <a:prstGeom prst="rect">
            <a:avLst/>
          </a:prstGeom>
        </p:spPr>
      </p:pic>
      <p:sp>
        <p:nvSpPr>
          <p:cNvPr id="4" name="Content Placeholder 3">
            <a:extLst>
              <a:ext uri="{FF2B5EF4-FFF2-40B4-BE49-F238E27FC236}">
                <a16:creationId xmlns:a16="http://schemas.microsoft.com/office/drawing/2014/main" id="{69CD615C-422C-54DA-64B1-EF2F3778BCC2}"/>
              </a:ext>
            </a:extLst>
          </p:cNvPr>
          <p:cNvSpPr>
            <a:spLocks noGrp="1"/>
          </p:cNvSpPr>
          <p:nvPr>
            <p:ph idx="1"/>
          </p:nvPr>
        </p:nvSpPr>
        <p:spPr/>
        <p:txBody>
          <a:bodyPr>
            <a:normAutofit/>
          </a:bodyPr>
          <a:lstStyle/>
          <a:p>
            <a:pPr>
              <a:buFont typeface="Wingdings" panose="05000000000000000000" pitchFamily="2" charset="2"/>
              <a:buChar char="Ø"/>
            </a:pPr>
            <a:r>
              <a:rPr lang="en-IN" sz="2400"/>
              <a:t> A standalone software system that facilitates the maintanence, updation and monitoring of goods in a physical facility.</a:t>
            </a:r>
          </a:p>
          <a:p>
            <a:pPr>
              <a:buFont typeface="Wingdings" panose="05000000000000000000" pitchFamily="2" charset="2"/>
              <a:buChar char="Ø"/>
            </a:pPr>
            <a:r>
              <a:rPr lang="en-IN" sz="2400"/>
              <a:t>Simple user interface with integrated database with backup on local systems.</a:t>
            </a:r>
          </a:p>
          <a:p>
            <a:pPr>
              <a:buFont typeface="Wingdings" panose="05000000000000000000" pitchFamily="2" charset="2"/>
              <a:buChar char="Ø"/>
            </a:pPr>
            <a:r>
              <a:rPr lang="en-IN" sz="2400"/>
              <a:t>Suitable for medium scale business with less complex operations. </a:t>
            </a:r>
          </a:p>
        </p:txBody>
      </p:sp>
    </p:spTree>
    <p:extLst>
      <p:ext uri="{BB962C8B-B14F-4D97-AF65-F5344CB8AC3E}">
        <p14:creationId xmlns:p14="http://schemas.microsoft.com/office/powerpoint/2010/main" val="373995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53959D-C587-4BB5-A28A-EF9C61CB731B}"/>
              </a:ext>
            </a:extLst>
          </p:cNvPr>
          <p:cNvSpPr txBox="1"/>
          <p:nvPr/>
        </p:nvSpPr>
        <p:spPr>
          <a:xfrm>
            <a:off x="3696789" y="424924"/>
            <a:ext cx="4951520" cy="584775"/>
          </a:xfrm>
          <a:prstGeom prst="rect">
            <a:avLst/>
          </a:prstGeom>
          <a:noFill/>
        </p:spPr>
        <p:txBody>
          <a:bodyPr wrap="square">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MOTIVATION</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image8.png" descr="http://www.jyothyit.org/images/logo.png">
            <a:extLst>
              <a:ext uri="{FF2B5EF4-FFF2-40B4-BE49-F238E27FC236}">
                <a16:creationId xmlns:a16="http://schemas.microsoft.com/office/drawing/2014/main" id="{DDD35FF5-08C2-4E46-997E-9C63EA5C5372}"/>
              </a:ext>
            </a:extLst>
          </p:cNvPr>
          <p:cNvPicPr/>
          <p:nvPr/>
        </p:nvPicPr>
        <p:blipFill>
          <a:blip r:embed="rId2"/>
          <a:srcRect/>
          <a:stretch>
            <a:fillRect/>
          </a:stretch>
        </p:blipFill>
        <p:spPr>
          <a:xfrm>
            <a:off x="10113819" y="119566"/>
            <a:ext cx="1828800" cy="1195493"/>
          </a:xfrm>
          <a:prstGeom prst="rect">
            <a:avLst/>
          </a:prstGeom>
        </p:spPr>
      </p:pic>
      <p:sp>
        <p:nvSpPr>
          <p:cNvPr id="3" name="Content Placeholder 2">
            <a:extLst>
              <a:ext uri="{FF2B5EF4-FFF2-40B4-BE49-F238E27FC236}">
                <a16:creationId xmlns:a16="http://schemas.microsoft.com/office/drawing/2014/main" id="{4F9E5777-0E09-DD0B-A6E0-DC2B22E8654B}"/>
              </a:ext>
            </a:extLst>
          </p:cNvPr>
          <p:cNvSpPr>
            <a:spLocks noGrp="1"/>
          </p:cNvSpPr>
          <p:nvPr>
            <p:ph idx="1"/>
          </p:nvPr>
        </p:nvSpPr>
        <p:spPr>
          <a:xfrm>
            <a:off x="969819" y="1875681"/>
            <a:ext cx="10058400" cy="4023360"/>
          </a:xfrm>
        </p:spPr>
        <p:txBody>
          <a:bodyPr>
            <a:normAutofit/>
          </a:bodyPr>
          <a:lstStyle/>
          <a:p>
            <a:pPr>
              <a:buFont typeface="Wingdings" panose="05000000000000000000" pitchFamily="2" charset="2"/>
              <a:buChar char="Ø"/>
            </a:pPr>
            <a:r>
              <a:rPr lang="en-IN" sz="2400"/>
              <a:t>Inventory Management System is a software that enables organizations involved in the buying and selling of goods to operate smoothly.</a:t>
            </a:r>
          </a:p>
          <a:p>
            <a:pPr>
              <a:buFont typeface="Wingdings" panose="05000000000000000000" pitchFamily="2" charset="2"/>
              <a:buChar char="Ø"/>
            </a:pPr>
            <a:r>
              <a:rPr lang="en-IN" sz="2400"/>
              <a:t>Having exposure to python and its tkinter library which is used develop GUI based desktop applications has enabled us to choose this project.</a:t>
            </a:r>
          </a:p>
          <a:p>
            <a:endParaRPr lang="en-IN" sz="2400"/>
          </a:p>
        </p:txBody>
      </p:sp>
    </p:spTree>
    <p:extLst>
      <p:ext uri="{BB962C8B-B14F-4D97-AF65-F5344CB8AC3E}">
        <p14:creationId xmlns:p14="http://schemas.microsoft.com/office/powerpoint/2010/main" val="128379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53959D-C587-4BB5-A28A-EF9C61CB731B}"/>
              </a:ext>
            </a:extLst>
          </p:cNvPr>
          <p:cNvSpPr txBox="1"/>
          <p:nvPr/>
        </p:nvSpPr>
        <p:spPr>
          <a:xfrm>
            <a:off x="3706025" y="424924"/>
            <a:ext cx="4951520" cy="584775"/>
          </a:xfrm>
          <a:prstGeom prst="rect">
            <a:avLst/>
          </a:prstGeom>
          <a:noFill/>
        </p:spPr>
        <p:txBody>
          <a:bodyPr wrap="square">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image8.png" descr="http://www.jyothyit.org/images/logo.png">
            <a:extLst>
              <a:ext uri="{FF2B5EF4-FFF2-40B4-BE49-F238E27FC236}">
                <a16:creationId xmlns:a16="http://schemas.microsoft.com/office/drawing/2014/main" id="{DDD35FF5-08C2-4E46-997E-9C63EA5C5372}"/>
              </a:ext>
            </a:extLst>
          </p:cNvPr>
          <p:cNvPicPr/>
          <p:nvPr/>
        </p:nvPicPr>
        <p:blipFill>
          <a:blip r:embed="rId2"/>
          <a:srcRect/>
          <a:stretch>
            <a:fillRect/>
          </a:stretch>
        </p:blipFill>
        <p:spPr>
          <a:xfrm>
            <a:off x="10113819" y="119566"/>
            <a:ext cx="1828800" cy="1195493"/>
          </a:xfrm>
          <a:prstGeom prst="rect">
            <a:avLst/>
          </a:prstGeom>
        </p:spPr>
      </p:pic>
      <p:sp>
        <p:nvSpPr>
          <p:cNvPr id="3" name="Content Placeholder 2">
            <a:extLst>
              <a:ext uri="{FF2B5EF4-FFF2-40B4-BE49-F238E27FC236}">
                <a16:creationId xmlns:a16="http://schemas.microsoft.com/office/drawing/2014/main" id="{A6EFB0FF-5429-5B96-6478-3C059C6DF169}"/>
              </a:ext>
            </a:extLst>
          </p:cNvPr>
          <p:cNvSpPr>
            <a:spLocks noGrp="1"/>
          </p:cNvSpPr>
          <p:nvPr>
            <p:ph idx="1"/>
          </p:nvPr>
        </p:nvSpPr>
        <p:spPr/>
        <p:txBody>
          <a:bodyPr>
            <a:normAutofit/>
          </a:bodyPr>
          <a:lstStyle/>
          <a:p>
            <a:r>
              <a:rPr lang="en-IN" sz="2400"/>
              <a:t>To develop a standalone system for the constant monitoring of movement of goods in and out of a facility with simple user interface and designation based authentication system.</a:t>
            </a:r>
          </a:p>
          <a:p>
            <a:endParaRPr lang="en-IN" sz="2400"/>
          </a:p>
        </p:txBody>
      </p:sp>
    </p:spTree>
    <p:extLst>
      <p:ext uri="{BB962C8B-B14F-4D97-AF65-F5344CB8AC3E}">
        <p14:creationId xmlns:p14="http://schemas.microsoft.com/office/powerpoint/2010/main" val="213716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903D1-DEE2-4E0C-B0BF-C77E8BF00149}"/>
              </a:ext>
            </a:extLst>
          </p:cNvPr>
          <p:cNvSpPr txBox="1"/>
          <p:nvPr/>
        </p:nvSpPr>
        <p:spPr>
          <a:xfrm>
            <a:off x="1306287" y="-718861"/>
            <a:ext cx="8881422" cy="1969770"/>
          </a:xfrm>
          <a:prstGeom prst="rect">
            <a:avLst/>
          </a:prstGeom>
          <a:noFill/>
        </p:spPr>
        <p:txBody>
          <a:bodyPr wrap="square" rtlCol="0">
            <a:spAutoFit/>
          </a:bodyPr>
          <a:lstStyle/>
          <a:p>
            <a:br>
              <a:rPr lang="en-US" sz="1800" dirty="0"/>
            </a:br>
            <a:br>
              <a:rPr lang="en-IN" sz="1800" dirty="0"/>
            </a:br>
            <a:br>
              <a:rPr lang="en-US" sz="1800" dirty="0">
                <a:solidFill>
                  <a:schemeClr val="accent2">
                    <a:lumMod val="75000"/>
                  </a:schemeClr>
                </a:solidFill>
                <a:latin typeface="Times New Roman" panose="02020603050405020304" pitchFamily="18" charset="0"/>
                <a:cs typeface="Times New Roman" panose="02020603050405020304" pitchFamily="18" charset="0"/>
              </a:rPr>
            </a:b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3200" b="1" dirty="0">
                <a:solidFill>
                  <a:schemeClr val="accent2">
                    <a:lumMod val="75000"/>
                  </a:schemeClr>
                </a:solidFill>
                <a:latin typeface="Times New Roman" panose="02020603050405020304" pitchFamily="18" charset="0"/>
                <a:cs typeface="Times New Roman" panose="02020603050405020304" pitchFamily="18" charset="0"/>
              </a:rPr>
              <a:t>ENTITY ELATIONSHIP DIAGRAM</a:t>
            </a:r>
            <a:endParaRPr lang="en-IN" sz="3200" b="1" dirty="0"/>
          </a:p>
          <a:p>
            <a:endParaRPr lang="en-IN" dirty="0"/>
          </a:p>
        </p:txBody>
      </p:sp>
      <p:pic>
        <p:nvPicPr>
          <p:cNvPr id="4" name="image8.png" descr="http://www.jyothyit.org/images/logo.png">
            <a:extLst>
              <a:ext uri="{FF2B5EF4-FFF2-40B4-BE49-F238E27FC236}">
                <a16:creationId xmlns:a16="http://schemas.microsoft.com/office/drawing/2014/main" id="{49D01EBA-A2A1-41CA-8833-32FB73159EFD}"/>
              </a:ext>
            </a:extLst>
          </p:cNvPr>
          <p:cNvPicPr/>
          <p:nvPr/>
        </p:nvPicPr>
        <p:blipFill>
          <a:blip r:embed="rId2"/>
          <a:srcRect/>
          <a:stretch>
            <a:fillRect/>
          </a:stretch>
        </p:blipFill>
        <p:spPr>
          <a:xfrm>
            <a:off x="10187709" y="262538"/>
            <a:ext cx="1828800" cy="1195493"/>
          </a:xfrm>
          <a:prstGeom prst="rect">
            <a:avLst/>
          </a:prstGeom>
        </p:spPr>
      </p:pic>
      <p:pic>
        <p:nvPicPr>
          <p:cNvPr id="5" name="Picture 4">
            <a:extLst>
              <a:ext uri="{FF2B5EF4-FFF2-40B4-BE49-F238E27FC236}">
                <a16:creationId xmlns:a16="http://schemas.microsoft.com/office/drawing/2014/main" id="{CAB69073-4BD0-0904-9D27-93FA44FEE797}"/>
              </a:ext>
            </a:extLst>
          </p:cNvPr>
          <p:cNvPicPr>
            <a:picLocks noChangeAspect="1"/>
          </p:cNvPicPr>
          <p:nvPr/>
        </p:nvPicPr>
        <p:blipFill>
          <a:blip r:embed="rId3"/>
          <a:stretch>
            <a:fillRect/>
          </a:stretch>
        </p:blipFill>
        <p:spPr>
          <a:xfrm>
            <a:off x="950674" y="1458031"/>
            <a:ext cx="10290652" cy="4319314"/>
          </a:xfrm>
          <a:prstGeom prst="rect">
            <a:avLst/>
          </a:prstGeom>
        </p:spPr>
      </p:pic>
    </p:spTree>
    <p:extLst>
      <p:ext uri="{BB962C8B-B14F-4D97-AF65-F5344CB8AC3E}">
        <p14:creationId xmlns:p14="http://schemas.microsoft.com/office/powerpoint/2010/main" val="249934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0EFB0-A2B8-490F-B8FF-D5AB9FA8B4E2}"/>
              </a:ext>
            </a:extLst>
          </p:cNvPr>
          <p:cNvSpPr txBox="1"/>
          <p:nvPr/>
        </p:nvSpPr>
        <p:spPr>
          <a:xfrm>
            <a:off x="4234648" y="-115410"/>
            <a:ext cx="4907131" cy="1200329"/>
          </a:xfrm>
          <a:prstGeom prst="rect">
            <a:avLst/>
          </a:prstGeom>
          <a:noFill/>
        </p:spPr>
        <p:txBody>
          <a:bodyPr wrap="square">
            <a:spAutoFit/>
          </a:bodyPr>
          <a:lstStyle/>
          <a:p>
            <a:br>
              <a:rPr lang="en-US" sz="1000" dirty="0"/>
            </a:br>
            <a:br>
              <a:rPr lang="en-IN" sz="1000" dirty="0"/>
            </a:br>
            <a:br>
              <a:rPr lang="en-US" sz="1000" dirty="0">
                <a:solidFill>
                  <a:schemeClr val="accent2">
                    <a:lumMod val="75000"/>
                  </a:schemeClr>
                </a:solidFill>
                <a:latin typeface="Times New Roman" panose="02020603050405020304" pitchFamily="18" charset="0"/>
                <a:cs typeface="Times New Roman" panose="02020603050405020304" pitchFamily="18" charset="0"/>
              </a:rPr>
            </a:br>
            <a:br>
              <a:rPr lang="en-US" sz="1000" dirty="0">
                <a:solidFill>
                  <a:schemeClr val="accent2">
                    <a:lumMod val="75000"/>
                  </a:schemeClr>
                </a:solidFill>
                <a:latin typeface="Times New Roman" panose="02020603050405020304" pitchFamily="18" charset="0"/>
                <a:cs typeface="Times New Roman" panose="02020603050405020304" pitchFamily="18" charset="0"/>
              </a:rPr>
            </a:br>
            <a:r>
              <a:rPr lang="en-US" sz="3200" b="1" dirty="0">
                <a:solidFill>
                  <a:schemeClr val="accent2">
                    <a:lumMod val="75000"/>
                  </a:schemeClr>
                </a:solidFill>
                <a:latin typeface="Times New Roman" panose="02020603050405020304" pitchFamily="18" charset="0"/>
                <a:cs typeface="Times New Roman" panose="02020603050405020304" pitchFamily="18" charset="0"/>
              </a:rPr>
              <a:t>SCHEMA  DIAGRAM</a:t>
            </a:r>
            <a:endParaRPr lang="en-IN" sz="3200" b="1" dirty="0"/>
          </a:p>
        </p:txBody>
      </p:sp>
      <p:pic>
        <p:nvPicPr>
          <p:cNvPr id="8" name="image8.png" descr="http://www.jyothyit.org/images/logo.png">
            <a:extLst>
              <a:ext uri="{FF2B5EF4-FFF2-40B4-BE49-F238E27FC236}">
                <a16:creationId xmlns:a16="http://schemas.microsoft.com/office/drawing/2014/main" id="{8B2474EF-C2F8-4477-99F6-C64AF0BEDF9A}"/>
              </a:ext>
            </a:extLst>
          </p:cNvPr>
          <p:cNvPicPr/>
          <p:nvPr/>
        </p:nvPicPr>
        <p:blipFill>
          <a:blip r:embed="rId2"/>
          <a:srcRect/>
          <a:stretch>
            <a:fillRect/>
          </a:stretch>
        </p:blipFill>
        <p:spPr>
          <a:xfrm>
            <a:off x="10160000" y="253301"/>
            <a:ext cx="1828800" cy="1195493"/>
          </a:xfrm>
          <a:prstGeom prst="rect">
            <a:avLst/>
          </a:prstGeom>
        </p:spPr>
      </p:pic>
      <p:pic>
        <p:nvPicPr>
          <p:cNvPr id="4" name="Picture 3">
            <a:extLst>
              <a:ext uri="{FF2B5EF4-FFF2-40B4-BE49-F238E27FC236}">
                <a16:creationId xmlns:a16="http://schemas.microsoft.com/office/drawing/2014/main" id="{90D90EAF-6C0A-3A59-C05B-4621B69335EA}"/>
              </a:ext>
            </a:extLst>
          </p:cNvPr>
          <p:cNvPicPr>
            <a:picLocks noChangeAspect="1"/>
          </p:cNvPicPr>
          <p:nvPr/>
        </p:nvPicPr>
        <p:blipFill>
          <a:blip r:embed="rId3"/>
          <a:stretch>
            <a:fillRect/>
          </a:stretch>
        </p:blipFill>
        <p:spPr>
          <a:xfrm>
            <a:off x="756457" y="1448794"/>
            <a:ext cx="10529455" cy="4460786"/>
          </a:xfrm>
          <a:prstGeom prst="rect">
            <a:avLst/>
          </a:prstGeom>
        </p:spPr>
      </p:pic>
    </p:spTree>
    <p:extLst>
      <p:ext uri="{BB962C8B-B14F-4D97-AF65-F5344CB8AC3E}">
        <p14:creationId xmlns:p14="http://schemas.microsoft.com/office/powerpoint/2010/main" val="350953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0EFB0-A2B8-490F-B8FF-D5AB9FA8B4E2}"/>
              </a:ext>
            </a:extLst>
          </p:cNvPr>
          <p:cNvSpPr txBox="1"/>
          <p:nvPr/>
        </p:nvSpPr>
        <p:spPr>
          <a:xfrm>
            <a:off x="1959429" y="0"/>
            <a:ext cx="6591723" cy="1200329"/>
          </a:xfrm>
          <a:prstGeom prst="rect">
            <a:avLst/>
          </a:prstGeom>
          <a:noFill/>
        </p:spPr>
        <p:txBody>
          <a:bodyPr wrap="square">
            <a:spAutoFit/>
          </a:bodyPr>
          <a:lstStyle/>
          <a:p>
            <a:pPr algn="ctr"/>
            <a:br>
              <a:rPr lang="en-US" sz="1000" dirty="0"/>
            </a:br>
            <a:br>
              <a:rPr lang="en-IN" sz="1000" dirty="0"/>
            </a:br>
            <a:br>
              <a:rPr lang="en-US" sz="1000" dirty="0">
                <a:solidFill>
                  <a:schemeClr val="accent2">
                    <a:lumMod val="75000"/>
                  </a:schemeClr>
                </a:solidFill>
                <a:latin typeface="Times New Roman" panose="02020603050405020304" pitchFamily="18" charset="0"/>
                <a:cs typeface="Times New Roman" panose="02020603050405020304" pitchFamily="18" charset="0"/>
              </a:rPr>
            </a:br>
            <a:br>
              <a:rPr lang="en-US" sz="1000" dirty="0">
                <a:solidFill>
                  <a:schemeClr val="accent2">
                    <a:lumMod val="75000"/>
                  </a:schemeClr>
                </a:solidFill>
                <a:latin typeface="Times New Roman" panose="02020603050405020304" pitchFamily="18" charset="0"/>
                <a:cs typeface="Times New Roman" panose="02020603050405020304" pitchFamily="18" charset="0"/>
              </a:rPr>
            </a:br>
            <a:r>
              <a:rPr lang="en-US" sz="3200" b="1" dirty="0">
                <a:solidFill>
                  <a:schemeClr val="accent2">
                    <a:lumMod val="75000"/>
                  </a:schemeClr>
                </a:solidFill>
                <a:latin typeface="Times New Roman" panose="02020603050405020304" pitchFamily="18" charset="0"/>
                <a:cs typeface="Times New Roman" panose="02020603050405020304" pitchFamily="18" charset="0"/>
              </a:rPr>
              <a:t>DATA FLOW DIAGRAM</a:t>
            </a:r>
            <a:endParaRPr lang="en-IN" sz="3200" b="1" dirty="0"/>
          </a:p>
        </p:txBody>
      </p:sp>
      <p:pic>
        <p:nvPicPr>
          <p:cNvPr id="8" name="image8.png" descr="http://www.jyothyit.org/images/logo.png">
            <a:extLst>
              <a:ext uri="{FF2B5EF4-FFF2-40B4-BE49-F238E27FC236}">
                <a16:creationId xmlns:a16="http://schemas.microsoft.com/office/drawing/2014/main" id="{8B2474EF-C2F8-4477-99F6-C64AF0BEDF9A}"/>
              </a:ext>
            </a:extLst>
          </p:cNvPr>
          <p:cNvPicPr/>
          <p:nvPr/>
        </p:nvPicPr>
        <p:blipFill>
          <a:blip r:embed="rId2"/>
          <a:srcRect/>
          <a:stretch>
            <a:fillRect/>
          </a:stretch>
        </p:blipFill>
        <p:spPr>
          <a:xfrm>
            <a:off x="10160000" y="253301"/>
            <a:ext cx="1828800" cy="1195493"/>
          </a:xfrm>
          <a:prstGeom prst="rect">
            <a:avLst/>
          </a:prstGeom>
        </p:spPr>
      </p:pic>
      <p:pic>
        <p:nvPicPr>
          <p:cNvPr id="4" name="Picture 3">
            <a:extLst>
              <a:ext uri="{FF2B5EF4-FFF2-40B4-BE49-F238E27FC236}">
                <a16:creationId xmlns:a16="http://schemas.microsoft.com/office/drawing/2014/main" id="{8470DE17-6DD2-8734-1B9D-FA459B4DA207}"/>
              </a:ext>
            </a:extLst>
          </p:cNvPr>
          <p:cNvPicPr>
            <a:picLocks noChangeAspect="1"/>
          </p:cNvPicPr>
          <p:nvPr/>
        </p:nvPicPr>
        <p:blipFill>
          <a:blip r:embed="rId3"/>
          <a:stretch>
            <a:fillRect/>
          </a:stretch>
        </p:blipFill>
        <p:spPr>
          <a:xfrm>
            <a:off x="1763374" y="1388225"/>
            <a:ext cx="7850606" cy="4314306"/>
          </a:xfrm>
          <a:prstGeom prst="rect">
            <a:avLst/>
          </a:prstGeom>
        </p:spPr>
      </p:pic>
    </p:spTree>
    <p:extLst>
      <p:ext uri="{BB962C8B-B14F-4D97-AF65-F5344CB8AC3E}">
        <p14:creationId xmlns:p14="http://schemas.microsoft.com/office/powerpoint/2010/main" val="33398347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1043</TotalTime>
  <Words>458</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Bell MT</vt:lpstr>
      <vt:lpstr>Calibri</vt:lpstr>
      <vt:lpstr>Calibri Light</vt:lpstr>
      <vt:lpstr>Times New Roman</vt:lpstr>
      <vt:lpstr>Wingdings</vt:lpstr>
      <vt:lpstr>Retrospect</vt:lpstr>
      <vt:lpstr>           JYOTHY INSTITUTE OF TECHNOLOGY                                     Tataguni, Bangalore-82 Department of Information Science &amp;Engineering          Accredited by National Board of Accreditation(NBA)-New Delhi</vt:lpstr>
      <vt:lpstr>INSTITUTION  VISION &amp; MISSION </vt:lpstr>
      <vt:lpstr>Information Science and Engineering VISION AND MISSION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dc:creator>
  <cp:lastModifiedBy>Sarthak Punaji</cp:lastModifiedBy>
  <cp:revision>71</cp:revision>
  <dcterms:created xsi:type="dcterms:W3CDTF">2021-07-17T09:30:44Z</dcterms:created>
  <dcterms:modified xsi:type="dcterms:W3CDTF">2024-02-07T06:21:47Z</dcterms:modified>
</cp:coreProperties>
</file>