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73" r:id="rId3"/>
    <p:sldId id="269" r:id="rId4"/>
    <p:sldId id="274" r:id="rId5"/>
    <p:sldId id="275" r:id="rId6"/>
    <p:sldId id="276" r:id="rId7"/>
    <p:sldId id="277" r:id="rId8"/>
    <p:sldId id="278" r:id="rId9"/>
    <p:sldId id="268" r:id="rId10"/>
    <p:sldId id="272" r:id="rId11"/>
    <p:sldId id="280" r:id="rId12"/>
    <p:sldId id="270" r:id="rId13"/>
    <p:sldId id="281"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owasp.org/" TargetMode="External"/><Relationship Id="rId4" Type="http://schemas.openxmlformats.org/officeDocument/2006/relationships/hyperlink" Target="https://www.w3schools.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ONLINE ARTISANS STORE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1"/>
                </a:solidFill>
                <a:latin typeface="Cambria" panose="02040503050406030204" pitchFamily="18" charset="0"/>
                <a:ea typeface="Cambria" panose="02040503050406030204" pitchFamily="18" charset="0"/>
              </a:rPr>
              <a:t>CIT-G36 </a:t>
            </a:r>
            <a:endParaRPr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497224421"/>
              </p:ext>
            </p:extLst>
          </p:nvPr>
        </p:nvGraphicFramePr>
        <p:xfrm>
          <a:off x="553348" y="2721840"/>
          <a:ext cx="4952718" cy="1463080"/>
        </p:xfrm>
        <a:graphic>
          <a:graphicData uri="http://schemas.openxmlformats.org/drawingml/2006/table">
            <a:tbl>
              <a:tblPr firstRow="1" bandRow="1">
                <a:noFill/>
                <a:tableStyleId>{57690726-49DA-4552-BDEB-330DD8EA8BD9}</a:tableStyleId>
              </a:tblPr>
              <a:tblGrid>
                <a:gridCol w="1905709">
                  <a:extLst>
                    <a:ext uri="{9D8B030D-6E8A-4147-A177-3AD203B41FA5}">
                      <a16:colId xmlns:a16="http://schemas.microsoft.com/office/drawing/2014/main" val="20000"/>
                    </a:ext>
                  </a:extLst>
                </a:gridCol>
                <a:gridCol w="3047009">
                  <a:extLst>
                    <a:ext uri="{9D8B030D-6E8A-4147-A177-3AD203B41FA5}">
                      <a16:colId xmlns:a16="http://schemas.microsoft.com/office/drawing/2014/main" val="20001"/>
                    </a:ext>
                  </a:extLst>
                </a:gridCol>
              </a:tblGrid>
              <a:tr h="26035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60350">
                <a:tc>
                  <a:txBody>
                    <a:bodyPr/>
                    <a:lstStyle/>
                    <a:p>
                      <a:pPr marL="0" marR="0" lvl="0" indent="0" algn="ctr" rtl="0">
                        <a:spcBef>
                          <a:spcPts val="0"/>
                        </a:spcBef>
                        <a:spcAft>
                          <a:spcPts val="0"/>
                        </a:spcAft>
                        <a:buFont typeface="+mj-lt"/>
                        <a:buNone/>
                      </a:pPr>
                      <a:r>
                        <a:rPr lang="en-US" sz="1800" b="1" u="none" strike="noStrike" cap="none" dirty="0">
                          <a:latin typeface="Cambria" panose="02040503050406030204" pitchFamily="18" charset="0"/>
                          <a:ea typeface="Cambria" panose="02040503050406030204" pitchFamily="18" charset="0"/>
                        </a:rPr>
                        <a:t>20211CIT0064</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latin typeface="Cambria" panose="02040503050406030204" pitchFamily="18" charset="0"/>
                          <a:ea typeface="Cambria" panose="02040503050406030204" pitchFamily="18" charset="0"/>
                        </a:rPr>
                        <a:t>Bharath Kumar V </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60350">
                <a:tc>
                  <a:txBody>
                    <a:bodyPr/>
                    <a:lstStyle/>
                    <a:p>
                      <a:pPr marL="0" marR="0" lvl="0" indent="0" algn="ctr" rtl="0">
                        <a:spcBef>
                          <a:spcPts val="0"/>
                        </a:spcBef>
                        <a:spcAft>
                          <a:spcPts val="0"/>
                        </a:spcAft>
                        <a:buNone/>
                      </a:pPr>
                      <a:r>
                        <a:rPr lang="en-US" sz="1800" b="1" u="none" strike="noStrike" cap="none" dirty="0">
                          <a:latin typeface="Cambria" panose="02040503050406030204" pitchFamily="18" charset="0"/>
                          <a:ea typeface="Cambria" panose="02040503050406030204" pitchFamily="18" charset="0"/>
                        </a:rPr>
                        <a:t>20211CIT0122</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err="1">
                          <a:latin typeface="Cambria" panose="02040503050406030204" pitchFamily="18" charset="0"/>
                          <a:ea typeface="Cambria" panose="02040503050406030204" pitchFamily="18" charset="0"/>
                        </a:rPr>
                        <a:t>Shreesha</a:t>
                      </a:r>
                      <a:r>
                        <a:rPr lang="en-US" sz="1800" b="1" u="none" strike="noStrike" cap="none" dirty="0">
                          <a:latin typeface="Cambria" panose="02040503050406030204" pitchFamily="18" charset="0"/>
                          <a:ea typeface="Cambria" panose="02040503050406030204" pitchFamily="18" charset="0"/>
                        </a:rPr>
                        <a:t> R</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60350">
                <a:tc>
                  <a:txBody>
                    <a:bodyPr/>
                    <a:lstStyle/>
                    <a:p>
                      <a:pPr marL="0" marR="0" lvl="0" indent="0" algn="ctr" rtl="0">
                        <a:spcBef>
                          <a:spcPts val="0"/>
                        </a:spcBef>
                        <a:spcAft>
                          <a:spcPts val="0"/>
                        </a:spcAft>
                        <a:buNone/>
                      </a:pPr>
                      <a:r>
                        <a:rPr lang="en-US" sz="1800" b="1" u="none" strike="noStrike" cap="none" dirty="0">
                          <a:latin typeface="Cambria" panose="02040503050406030204" pitchFamily="18" charset="0"/>
                          <a:ea typeface="Cambria" panose="02040503050406030204" pitchFamily="18" charset="0"/>
                        </a:rPr>
                        <a:t>20221LIN0005</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latin typeface="Cambria" panose="02040503050406030204" pitchFamily="18" charset="0"/>
                          <a:ea typeface="Cambria" panose="02040503050406030204" pitchFamily="18" charset="0"/>
                        </a:rPr>
                        <a:t>Rahul C K</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dirty="0">
                <a:solidFill>
                  <a:schemeClr val="tx1"/>
                </a:solidFill>
                <a:latin typeface="Cambria" panose="02040503050406030204" pitchFamily="18" charset="0"/>
                <a:ea typeface="Cambria" panose="02040503050406030204" pitchFamily="18" charset="0"/>
                <a:cs typeface="Verdana"/>
                <a:sym typeface="Verdana"/>
              </a:rPr>
              <a:t>Ms. Sridevi S</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Computer Science IOT</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solidFill>
                  <a:schemeClr val="tx1"/>
                </a:solidFill>
                <a:latin typeface="Cambria" panose="02040503050406030204" pitchFamily="18" charset="0"/>
                <a:ea typeface="Cambria" panose="02040503050406030204" pitchFamily="18" charset="0"/>
                <a:cs typeface="Verdana"/>
              </a:rPr>
              <a:t>Dr.</a:t>
            </a:r>
            <a:r>
              <a:rPr lang="en-IN" sz="2000" b="1" dirty="0">
                <a:solidFill>
                  <a:schemeClr val="tx1"/>
                </a:solidFill>
                <a:latin typeface="Cambria" panose="02040503050406030204" pitchFamily="18" charset="0"/>
                <a:ea typeface="Cambria" panose="02040503050406030204" pitchFamily="18" charset="0"/>
                <a:cs typeface="Verdana"/>
              </a:rPr>
              <a:t> </a:t>
            </a:r>
            <a:r>
              <a:rPr lang="en-IN" sz="2000" b="1" dirty="0" err="1">
                <a:solidFill>
                  <a:schemeClr val="tx1"/>
                </a:solidFill>
                <a:latin typeface="Cambria" panose="02040503050406030204" pitchFamily="18" charset="0"/>
                <a:ea typeface="Cambria" panose="02040503050406030204" pitchFamily="18" charset="0"/>
                <a:cs typeface="Verdana"/>
              </a:rPr>
              <a:t>Anandaraj</a:t>
            </a:r>
            <a:r>
              <a:rPr lang="en-IN" sz="2000" b="1" dirty="0">
                <a:solidFill>
                  <a:schemeClr val="tx1"/>
                </a:solidFill>
                <a:latin typeface="Cambria" panose="02040503050406030204" pitchFamily="18" charset="0"/>
                <a:ea typeface="Cambria" panose="02040503050406030204" pitchFamily="18" charset="0"/>
                <a:cs typeface="Verdana"/>
              </a:rPr>
              <a:t>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Sharmasth</a:t>
            </a:r>
            <a:r>
              <a:rPr lang="en-US" sz="2000" b="1" dirty="0">
                <a:solidFill>
                  <a:schemeClr val="tx1"/>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OUTCOMES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495300" indent="-342900">
              <a:lnSpc>
                <a:spcPct val="200000"/>
              </a:lnSpc>
              <a:spcBef>
                <a:spcPts val="0"/>
              </a:spcBef>
              <a:buSzPct val="100000"/>
            </a:pPr>
            <a:r>
              <a:rPr lang="en-US" sz="2000" dirty="0">
                <a:latin typeface="Verdana" pitchFamily="34" charset="0"/>
                <a:ea typeface="Verdana" pitchFamily="34" charset="0"/>
                <a:cs typeface="Calibri" panose="020F0502020204030204" pitchFamily="34" charset="0"/>
              </a:rPr>
              <a:t>Enhanced Visibility: Artisans gain exposure to a wider audience, potentially increasing sales.</a:t>
            </a:r>
          </a:p>
          <a:p>
            <a:pPr marL="495300" indent="-342900">
              <a:lnSpc>
                <a:spcPct val="200000"/>
              </a:lnSpc>
              <a:spcBef>
                <a:spcPts val="0"/>
              </a:spcBef>
              <a:buSzPct val="100000"/>
            </a:pPr>
            <a:r>
              <a:rPr lang="en-US" sz="2000" dirty="0">
                <a:latin typeface="Verdana" pitchFamily="34" charset="0"/>
                <a:ea typeface="Verdana" pitchFamily="34" charset="0"/>
                <a:cs typeface="Calibri" panose="020F0502020204030204" pitchFamily="34" charset="0"/>
              </a:rPr>
              <a:t>Community Building: The platform promotes collaboration among artisans, strengthening local networks.</a:t>
            </a:r>
          </a:p>
          <a:p>
            <a:pPr marL="495300" indent="-342900">
              <a:lnSpc>
                <a:spcPct val="200000"/>
              </a:lnSpc>
              <a:spcBef>
                <a:spcPts val="0"/>
              </a:spcBef>
              <a:buSzPct val="100000"/>
            </a:pPr>
            <a:r>
              <a:rPr lang="en-US" sz="2000" dirty="0">
                <a:latin typeface="Verdana" pitchFamily="34" charset="0"/>
                <a:ea typeface="Verdana" pitchFamily="34" charset="0"/>
                <a:cs typeface="Calibri" panose="020F0502020204030204" pitchFamily="34" charset="0"/>
              </a:rPr>
              <a:t>Sustainability: By recognizing top artisans, the platform encourages continued engagement and quality craftsmanship.</a:t>
            </a:r>
          </a:p>
          <a:p>
            <a:pPr marL="495300" indent="-342900">
              <a:lnSpc>
                <a:spcPct val="200000"/>
              </a:lnSpc>
              <a:spcBef>
                <a:spcPts val="0"/>
              </a:spcBef>
              <a:buSzPct val="100000"/>
            </a:pPr>
            <a:r>
              <a:rPr lang="en-US" sz="2000" dirty="0">
                <a:latin typeface="Verdana" pitchFamily="34" charset="0"/>
                <a:ea typeface="Verdana" pitchFamily="34" charset="0"/>
                <a:cs typeface="Calibri" panose="020F0502020204030204" pitchFamily="34" charset="0"/>
              </a:rPr>
              <a:t>User-Friendly Experience: Positive feedback from early users regarding the interface and usability will guide further enhancements.</a:t>
            </a:r>
            <a:endParaRPr sz="2000" dirty="0">
              <a:latin typeface="Verdana" pitchFamily="34" charset="0"/>
              <a:ea typeface="Verdana" pitchFamily="34" charset="0"/>
              <a:cs typeface="Calibri" panose="020F0502020204030204" pitchFamily="34" charset="0"/>
            </a:endParaRPr>
          </a:p>
        </p:txBody>
      </p:sp>
    </p:spTree>
    <p:extLst>
      <p:ext uri="{BB962C8B-B14F-4D97-AF65-F5344CB8AC3E}">
        <p14:creationId xmlns:p14="http://schemas.microsoft.com/office/powerpoint/2010/main" val="333883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Outcomes</a:t>
            </a:r>
          </a:p>
        </p:txBody>
      </p:sp>
      <p:pic>
        <p:nvPicPr>
          <p:cNvPr id="5" name="Picture 4">
            <a:extLst>
              <a:ext uri="{FF2B5EF4-FFF2-40B4-BE49-F238E27FC236}">
                <a16:creationId xmlns:a16="http://schemas.microsoft.com/office/drawing/2014/main" id="{04E2B0DC-F4B7-413F-80C8-EACE0E1EC0C0}"/>
              </a:ext>
            </a:extLst>
          </p:cNvPr>
          <p:cNvPicPr>
            <a:picLocks noChangeAspect="1"/>
          </p:cNvPicPr>
          <p:nvPr/>
        </p:nvPicPr>
        <p:blipFill>
          <a:blip r:embed="rId2"/>
          <a:stretch>
            <a:fillRect/>
          </a:stretch>
        </p:blipFill>
        <p:spPr>
          <a:xfrm>
            <a:off x="812800" y="971935"/>
            <a:ext cx="10668000" cy="4993859"/>
          </a:xfrm>
          <a:prstGeom prst="rect">
            <a:avLst/>
          </a:prstGeom>
        </p:spPr>
      </p:pic>
    </p:spTree>
    <p:extLst>
      <p:ext uri="{BB962C8B-B14F-4D97-AF65-F5344CB8AC3E}">
        <p14:creationId xmlns:p14="http://schemas.microsoft.com/office/powerpoint/2010/main" val="3261855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IN"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62000684-C689-30A1-50CC-97502E5CA614}"/>
              </a:ext>
            </a:extLst>
          </p:cNvPr>
          <p:cNvPicPr>
            <a:picLocks noChangeAspect="1"/>
          </p:cNvPicPr>
          <p:nvPr/>
        </p:nvPicPr>
        <p:blipFill>
          <a:blip r:embed="rId3"/>
          <a:srcRect l="1137" r="953"/>
          <a:stretch/>
        </p:blipFill>
        <p:spPr>
          <a:xfrm>
            <a:off x="934065" y="2128656"/>
            <a:ext cx="10445135" cy="260068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normAutofit/>
          </a:bodyPr>
          <a:lstStyle/>
          <a:p>
            <a:pPr marL="76200" indent="0">
              <a:buNone/>
            </a:pPr>
            <a:r>
              <a:rPr lang="en-US" sz="3200" dirty="0">
                <a:latin typeface="Times New Roman" pitchFamily="18" charset="0"/>
                <a:cs typeface="Times New Roman" pitchFamily="18" charset="0"/>
              </a:rPr>
              <a:t>The Artisan Empowerment Platform aims to revitalize the textile and handicraft sector by harnessing the power of technology. By providing artisans with a dedicated space to showcase their skills, this project seeks to foster community engagement, ensure authenticity, and facilitate access to global markets. The initial front-end development phase has laid a strong foundation for future expansion into back-end functionalities.</a:t>
            </a:r>
          </a:p>
        </p:txBody>
      </p:sp>
    </p:spTree>
    <p:extLst>
      <p:ext uri="{BB962C8B-B14F-4D97-AF65-F5344CB8AC3E}">
        <p14:creationId xmlns:p14="http://schemas.microsoft.com/office/powerpoint/2010/main" val="1006796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957943" y="1143001"/>
            <a:ext cx="10668000" cy="4953000"/>
          </a:xfrm>
          <a:prstGeom prst="rect">
            <a:avLst/>
          </a:prstGeom>
          <a:noFill/>
          <a:ln>
            <a:noFill/>
          </a:ln>
        </p:spPr>
        <p:txBody>
          <a:bodyPr spcFirstLastPara="1" wrap="square" lIns="91425" tIns="45700" rIns="91425" bIns="45700" anchor="t" anchorCtr="0">
            <a:normAutofit/>
          </a:bodyPr>
          <a:lstStyle/>
          <a:p>
            <a:pPr marL="495300" indent="-342900">
              <a:lnSpc>
                <a:spcPct val="150000"/>
              </a:lnSpc>
              <a:spcBef>
                <a:spcPts val="0"/>
              </a:spcBef>
              <a:buFont typeface="Wingdings" panose="05000000000000000000" pitchFamily="2" charset="2"/>
              <a:buChar char="Ø"/>
            </a:pPr>
            <a:r>
              <a:rPr lang="en-US" sz="1600" i="1" dirty="0">
                <a:latin typeface="Verdana" panose="020B0604030504040204" pitchFamily="34" charset="0"/>
                <a:ea typeface="Verdana" panose="020B0604030504040204" pitchFamily="34" charset="0"/>
              </a:rPr>
              <a:t>E. Freeman, S. Robson, and R. Freeman, Full Stack JavaScript Development with MEAN. New York, NY, USA: </a:t>
            </a:r>
            <a:r>
              <a:rPr lang="en-US" sz="1600" i="1" dirty="0" err="1">
                <a:latin typeface="Verdana" panose="020B0604030504040204" pitchFamily="34" charset="0"/>
                <a:ea typeface="Verdana" panose="020B0604030504040204" pitchFamily="34" charset="0"/>
              </a:rPr>
              <a:t>Apress</a:t>
            </a:r>
            <a:r>
              <a:rPr lang="en-US" sz="1600" i="1" dirty="0">
                <a:latin typeface="Verdana" panose="020B0604030504040204" pitchFamily="34" charset="0"/>
                <a:ea typeface="Verdana" panose="020B0604030504040204" pitchFamily="34" charset="0"/>
              </a:rPr>
              <a:t>, 2018</a:t>
            </a:r>
            <a:r>
              <a:rPr lang="en-US" sz="1600" dirty="0">
                <a:latin typeface="Verdana" panose="020B0604030504040204" pitchFamily="34" charset="0"/>
                <a:ea typeface="Verdana" panose="020B0604030504040204" pitchFamily="34" charset="0"/>
              </a:rPr>
              <a:t>. </a:t>
            </a:r>
          </a:p>
          <a:p>
            <a:pPr marL="495300" indent="-342900">
              <a:lnSpc>
                <a:spcPct val="150000"/>
              </a:lnSpc>
              <a:spcBef>
                <a:spcPts val="0"/>
              </a:spcBef>
              <a:buFont typeface="Wingdings" panose="05000000000000000000" pitchFamily="2" charset="2"/>
              <a:buChar char="Ø"/>
            </a:pPr>
            <a:r>
              <a:rPr lang="en-IN" sz="1400" dirty="0"/>
              <a:t>R. Nixon, </a:t>
            </a:r>
            <a:r>
              <a:rPr lang="en-IN" sz="1400" i="1" dirty="0"/>
              <a:t>Learning PHP, MySQL &amp; JavaScript: A Step-by-Step Guide to Creating Dynamic Websites</a:t>
            </a:r>
            <a:r>
              <a:rPr lang="en-IN" sz="1400" dirty="0"/>
              <a:t>. Sebastopol, CA, USA: O'Reilly Media, 2020.</a:t>
            </a:r>
          </a:p>
          <a:p>
            <a:pPr marL="495300" indent="-342900">
              <a:lnSpc>
                <a:spcPct val="150000"/>
              </a:lnSpc>
              <a:spcBef>
                <a:spcPts val="0"/>
              </a:spcBef>
              <a:buFont typeface="Wingdings" panose="05000000000000000000" pitchFamily="2" charset="2"/>
              <a:buChar char="Ø"/>
            </a:pPr>
            <a:r>
              <a:rPr lang="en-IN" sz="1400" dirty="0"/>
              <a:t>MDN Web Docs, "HTML, CSS, and JavaScript Documentation," Mozilla Foundation, [Online]. Available: </a:t>
            </a:r>
            <a:r>
              <a:rPr lang="en-IN" sz="1400" dirty="0">
                <a:hlinkClick r:id="rId3"/>
              </a:rPr>
              <a:t>https://developer.mozilla.org/</a:t>
            </a:r>
            <a:r>
              <a:rPr lang="en-IN" sz="1400" dirty="0"/>
              <a:t>. [Accessed: Sep. 17, 2024].</a:t>
            </a:r>
          </a:p>
          <a:p>
            <a:pPr marL="495300" indent="-342900">
              <a:lnSpc>
                <a:spcPct val="150000"/>
              </a:lnSpc>
              <a:spcBef>
                <a:spcPts val="0"/>
              </a:spcBef>
              <a:buFont typeface="Wingdings" panose="05000000000000000000" pitchFamily="2" charset="2"/>
              <a:buChar char="Ø"/>
            </a:pPr>
            <a:r>
              <a:rPr lang="en-US" sz="1400" dirty="0"/>
              <a:t>W3Schools, "Web Development Tutorials," [Online]. Available: </a:t>
            </a:r>
            <a:r>
              <a:rPr lang="en-US" sz="1400" dirty="0">
                <a:hlinkClick r:id="rId4"/>
              </a:rPr>
              <a:t>https://www.w3schools.com/</a:t>
            </a:r>
            <a:r>
              <a:rPr lang="en-US" sz="1400" dirty="0"/>
              <a:t>. [Accessed: Sep. 17, 2024].</a:t>
            </a:r>
          </a:p>
          <a:p>
            <a:pPr marL="495300" indent="-342900">
              <a:lnSpc>
                <a:spcPct val="150000"/>
              </a:lnSpc>
              <a:spcBef>
                <a:spcPts val="0"/>
              </a:spcBef>
              <a:buFont typeface="Wingdings" panose="05000000000000000000" pitchFamily="2" charset="2"/>
              <a:buChar char="Ø"/>
            </a:pPr>
            <a:r>
              <a:rPr lang="en-US" sz="1400" dirty="0"/>
              <a:t>C. Benson and S. </a:t>
            </a:r>
            <a:r>
              <a:rPr lang="en-US" sz="1400" dirty="0" err="1"/>
              <a:t>Loftness</a:t>
            </a:r>
            <a:r>
              <a:rPr lang="en-US" sz="1400" dirty="0"/>
              <a:t>, </a:t>
            </a:r>
            <a:r>
              <a:rPr lang="en-US" sz="1400" i="1" dirty="0"/>
              <a:t>Payment Systems in the U.S.</a:t>
            </a:r>
            <a:r>
              <a:rPr lang="en-US" sz="1400" dirty="0"/>
              <a:t>. Boston, MA, USA: National Institute of Standards and Technology, 2018.</a:t>
            </a:r>
          </a:p>
          <a:p>
            <a:pPr marL="495300" indent="-342900">
              <a:lnSpc>
                <a:spcPct val="150000"/>
              </a:lnSpc>
              <a:spcBef>
                <a:spcPts val="0"/>
              </a:spcBef>
              <a:buFont typeface="Wingdings" panose="05000000000000000000" pitchFamily="2" charset="2"/>
              <a:buChar char="Ø"/>
            </a:pPr>
            <a:r>
              <a:rPr lang="en-US" sz="1400" dirty="0"/>
              <a:t>OWASP Foundation, "Open Web Application Security Project," [Online]. Available: </a:t>
            </a:r>
            <a:r>
              <a:rPr lang="en-US" sz="1400" dirty="0">
                <a:hlinkClick r:id="rId5"/>
              </a:rPr>
              <a:t>https://owasp.org/</a:t>
            </a:r>
            <a:r>
              <a:rPr lang="en-US" sz="1400" dirty="0"/>
              <a:t>. [Accessed: Sep. 17, 2024].</a:t>
            </a:r>
          </a:p>
          <a:p>
            <a:pPr marL="495300" indent="-342900">
              <a:lnSpc>
                <a:spcPct val="150000"/>
              </a:lnSpc>
              <a:spcBef>
                <a:spcPts val="0"/>
              </a:spcBef>
              <a:buFont typeface="Wingdings" panose="05000000000000000000" pitchFamily="2" charset="2"/>
              <a:buChar char="Ø"/>
            </a:pPr>
            <a:r>
              <a:rPr lang="en-US" sz="1400" dirty="0"/>
              <a:t>J. Allen, </a:t>
            </a:r>
            <a:r>
              <a:rPr lang="en-US" sz="1400" i="1" dirty="0"/>
              <a:t>Event Planning: The Ultimate Guide to Successful Meetings, Corporate Events, Fundraising Galas, Conferences, Conventions, Incentives, and Other Special Events</a:t>
            </a:r>
            <a:r>
              <a:rPr lang="en-US" sz="1400" dirty="0"/>
              <a:t>. Hoboken, NJ, USA: Wiley, 2012.</a:t>
            </a:r>
          </a:p>
          <a:p>
            <a:pPr marL="495300" indent="-342900">
              <a:lnSpc>
                <a:spcPct val="150000"/>
              </a:lnSpc>
              <a:spcBef>
                <a:spcPts val="0"/>
              </a:spcBef>
              <a:buFont typeface="Wingdings" panose="05000000000000000000" pitchFamily="2" charset="2"/>
              <a:buChar char="Ø"/>
            </a:pPr>
            <a:endParaRPr sz="1400"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ea typeface="Cambria" pitchFamily="18" charset="0"/>
                <a:cs typeface="Times New Roman" pitchFamily="18" charset="0"/>
              </a:rPr>
              <a:t>CONTENTS</a:t>
            </a:r>
          </a:p>
        </p:txBody>
      </p:sp>
      <p:sp>
        <p:nvSpPr>
          <p:cNvPr id="3" name="Text Placeholder 2"/>
          <p:cNvSpPr>
            <a:spLocks noGrp="1"/>
          </p:cNvSpPr>
          <p:nvPr>
            <p:ph type="body" idx="1"/>
          </p:nvPr>
        </p:nvSpPr>
        <p:spPr/>
        <p:txBody>
          <a:bodyPr/>
          <a:lstStyle/>
          <a:p>
            <a:pPr marL="76200" indent="0">
              <a:buNone/>
            </a:pPr>
            <a:r>
              <a:rPr lang="en-US" sz="3200" dirty="0">
                <a:latin typeface="Calibri" pitchFamily="34" charset="0"/>
                <a:cs typeface="Calibri" pitchFamily="34" charset="0"/>
              </a:rPr>
              <a:t>INTRODUCTION ABOUT PROJECT</a:t>
            </a:r>
          </a:p>
          <a:p>
            <a:pPr marL="76200" indent="0">
              <a:buNone/>
            </a:pPr>
            <a:r>
              <a:rPr lang="en-US" sz="3200" dirty="0">
                <a:latin typeface="Calibri" pitchFamily="34" charset="0"/>
                <a:cs typeface="Calibri" pitchFamily="34" charset="0"/>
              </a:rPr>
              <a:t>LITERATURE REVIEW</a:t>
            </a:r>
          </a:p>
          <a:p>
            <a:pPr marL="76200" indent="0">
              <a:buNone/>
            </a:pPr>
            <a:r>
              <a:rPr lang="en-US" sz="3200" dirty="0">
                <a:latin typeface="Calibri" pitchFamily="34" charset="0"/>
                <a:cs typeface="Calibri" pitchFamily="34" charset="0"/>
              </a:rPr>
              <a:t>OBJECTIVES</a:t>
            </a:r>
          </a:p>
          <a:p>
            <a:pPr marL="76200" indent="0">
              <a:buNone/>
            </a:pPr>
            <a:r>
              <a:rPr lang="en-US" sz="3200" dirty="0">
                <a:latin typeface="Calibri" pitchFamily="34" charset="0"/>
                <a:cs typeface="Calibri" pitchFamily="34" charset="0"/>
              </a:rPr>
              <a:t>METHODOLOGY</a:t>
            </a:r>
          </a:p>
          <a:p>
            <a:pPr marL="76200" indent="0">
              <a:buNone/>
            </a:pPr>
            <a:r>
              <a:rPr lang="en-US" sz="3200" dirty="0">
                <a:latin typeface="Calibri" pitchFamily="34" charset="0"/>
                <a:cs typeface="Calibri" pitchFamily="34" charset="0"/>
              </a:rPr>
              <a:t>OUTCOMES</a:t>
            </a:r>
          </a:p>
          <a:p>
            <a:pPr marL="76200" indent="0">
              <a:buNone/>
            </a:pPr>
            <a:r>
              <a:rPr lang="en-US" sz="3200" dirty="0">
                <a:latin typeface="Calibri" pitchFamily="34" charset="0"/>
                <a:cs typeface="Calibri" pitchFamily="34" charset="0"/>
              </a:rPr>
              <a:t>TIMELINE OF THE PROJECT</a:t>
            </a:r>
          </a:p>
          <a:p>
            <a:pPr marL="76200" indent="0">
              <a:buNone/>
            </a:pPr>
            <a:r>
              <a:rPr lang="en-US" sz="3200" dirty="0">
                <a:latin typeface="Calibri" pitchFamily="34" charset="0"/>
                <a:cs typeface="Calibri" pitchFamily="34" charset="0"/>
              </a:rPr>
              <a:t>CONCLUSION</a:t>
            </a:r>
          </a:p>
          <a:p>
            <a:pPr marL="76200" indent="0">
              <a:buNone/>
            </a:pPr>
            <a:r>
              <a:rPr lang="en-US" sz="3200" dirty="0">
                <a:latin typeface="Calibri" pitchFamily="34" charset="0"/>
                <a:cs typeface="Calibri" pitchFamily="34" charset="0"/>
              </a:rPr>
              <a:t>REFERENCES</a:t>
            </a:r>
          </a:p>
          <a:p>
            <a:pPr marL="533400" indent="-457200">
              <a:buAutoNum type="arabicParenR"/>
            </a:pPr>
            <a:endParaRPr lang="en-US" dirty="0"/>
          </a:p>
          <a:p>
            <a:pPr marL="76200" indent="0">
              <a:buNone/>
            </a:pPr>
            <a:endParaRPr lang="en-US" dirty="0"/>
          </a:p>
        </p:txBody>
      </p:sp>
    </p:spTree>
    <p:extLst>
      <p:ext uri="{BB962C8B-B14F-4D97-AF65-F5344CB8AC3E}">
        <p14:creationId xmlns:p14="http://schemas.microsoft.com/office/powerpoint/2010/main" val="14230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nSpc>
                <a:spcPct val="150000"/>
              </a:lnSpc>
              <a:spcBef>
                <a:spcPts val="0"/>
              </a:spcBef>
              <a:buNone/>
            </a:pPr>
            <a:r>
              <a:rPr lang="en-US" b="1" dirty="0">
                <a:latin typeface="Cambria" panose="02040503050406030204" pitchFamily="18" charset="0"/>
                <a:ea typeface="Cambria" panose="02040503050406030204" pitchFamily="18" charset="0"/>
              </a:rPr>
              <a:t>  </a:t>
            </a:r>
            <a:r>
              <a:rPr lang="en-US" sz="2600" b="0" i="0" dirty="0">
                <a:solidFill>
                  <a:schemeClr val="tx1"/>
                </a:solidFill>
                <a:effectLst/>
                <a:latin typeface="Candara" pitchFamily="34" charset="0"/>
                <a:ea typeface="Cambria" panose="02040503050406030204" pitchFamily="18" charset="0"/>
              </a:rPr>
              <a:t>The passage outlines a platform that supports rural artisans by providing them with an online platform to showcase and sell their handicraft products. The platform offers various features such as event creation, product uploading, and statistical analysis. It also aims to promote the artisans’ business by featuring popular government events and exhibitions, and by announcing an “Artisan of the month” based on sales and ratings. The platform allows customers to browse and purchase products under the “Varanasi Special” category.</a:t>
            </a:r>
            <a:endParaRPr lang="en-US" sz="2600" dirty="0">
              <a:solidFill>
                <a:schemeClr val="tx1"/>
              </a:solidFill>
              <a:latin typeface="Candara" pitchFamily="34"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Text Placeholder 2"/>
          <p:cNvSpPr>
            <a:spLocks noGrp="1"/>
          </p:cNvSpPr>
          <p:nvPr>
            <p:ph type="body" idx="1"/>
          </p:nvPr>
        </p:nvSpPr>
        <p:spPr>
          <a:xfrm>
            <a:off x="701458" y="1549736"/>
            <a:ext cx="10960273" cy="4926220"/>
          </a:xfrm>
        </p:spPr>
        <p:txBody>
          <a:bodyPr>
            <a:normAutofit/>
          </a:bodyPr>
          <a:lstStyle/>
          <a:p>
            <a:r>
              <a:rPr lang="en-US" sz="1800" dirty="0"/>
              <a:t>Global Reach: Online platforms allow artisans to reach a wider audience, breaking geographical barriers.</a:t>
            </a:r>
          </a:p>
          <a:p>
            <a:r>
              <a:rPr lang="en-US" sz="1800" dirty="0"/>
              <a:t>Cost-Effective Marketing: Digital marketing on e-commerce sites is often more affordable than traditional methods.</a:t>
            </a:r>
          </a:p>
          <a:p>
            <a:r>
              <a:rPr lang="en-US" sz="1800" dirty="0"/>
              <a:t>24/7 Availability: Artisans can sell their products at any time, accommodating various customer schedules.</a:t>
            </a:r>
          </a:p>
          <a:p>
            <a:r>
              <a:rPr lang="en-US" sz="1800" dirty="0"/>
              <a:t>Community Support: Local markets foster community engagement and support for artisans.</a:t>
            </a:r>
          </a:p>
          <a:p>
            <a:r>
              <a:rPr lang="en-US" sz="1800" dirty="0"/>
              <a:t>Cultural Preservation: They provide a space for showcasing traditional crafts, preserving local heritage.</a:t>
            </a:r>
          </a:p>
          <a:p>
            <a:r>
              <a:rPr lang="en-US" sz="1800" dirty="0"/>
              <a:t>Direct Customer Feedback: Artisans can interact directly with customers, gaining immediate feedback on their products.</a:t>
            </a:r>
          </a:p>
          <a:p>
            <a:r>
              <a:rPr lang="en-US" sz="1800" dirty="0"/>
              <a:t>Cost-Effective Promotion: Social media provides low-cost options for marketing products to a large audience.</a:t>
            </a:r>
          </a:p>
        </p:txBody>
      </p:sp>
      <p:sp>
        <p:nvSpPr>
          <p:cNvPr id="4" name="Rectangle 3"/>
          <p:cNvSpPr/>
          <p:nvPr/>
        </p:nvSpPr>
        <p:spPr>
          <a:xfrm>
            <a:off x="843419" y="1088070"/>
            <a:ext cx="6096000" cy="461665"/>
          </a:xfrm>
          <a:prstGeom prst="rect">
            <a:avLst/>
          </a:prstGeom>
        </p:spPr>
        <p:txBody>
          <a:bodyPr>
            <a:spAutoFit/>
          </a:bodyPr>
          <a:lstStyle/>
          <a:p>
            <a:r>
              <a:rPr lang="en-US" sz="2400" b="1" dirty="0">
                <a:solidFill>
                  <a:srgbClr val="FF0000"/>
                </a:solidFill>
                <a:latin typeface="Cambria" pitchFamily="18" charset="0"/>
                <a:ea typeface="Cambria" pitchFamily="18" charset="0"/>
              </a:rPr>
              <a:t>ADVANTAGES</a:t>
            </a:r>
          </a:p>
        </p:txBody>
      </p:sp>
    </p:spTree>
    <p:extLst>
      <p:ext uri="{BB962C8B-B14F-4D97-AF65-F5344CB8AC3E}">
        <p14:creationId xmlns:p14="http://schemas.microsoft.com/office/powerpoint/2010/main" val="293010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Text Placeholder 2"/>
          <p:cNvSpPr>
            <a:spLocks noGrp="1"/>
          </p:cNvSpPr>
          <p:nvPr>
            <p:ph type="body" idx="1"/>
          </p:nvPr>
        </p:nvSpPr>
        <p:spPr>
          <a:xfrm>
            <a:off x="538619" y="1027134"/>
            <a:ext cx="10942181" cy="5068867"/>
          </a:xfrm>
        </p:spPr>
        <p:txBody>
          <a:bodyPr>
            <a:normAutofit/>
          </a:bodyPr>
          <a:lstStyle/>
          <a:p>
            <a:r>
              <a:rPr lang="en-US" sz="1800" dirty="0">
                <a:latin typeface="Verdana" pitchFamily="34" charset="0"/>
                <a:ea typeface="Verdana" pitchFamily="34" charset="0"/>
              </a:rPr>
              <a:t>Engagement and Interaction: Artisans can engage with potential customers through comments, shares, and direct messages.</a:t>
            </a:r>
          </a:p>
          <a:p>
            <a:r>
              <a:rPr lang="en-US" sz="1800" dirty="0">
                <a:latin typeface="Verdana" pitchFamily="34" charset="0"/>
                <a:ea typeface="Verdana" pitchFamily="34" charset="0"/>
              </a:rPr>
              <a:t>Visual Appeal: Platforms like </a:t>
            </a:r>
            <a:r>
              <a:rPr lang="en-US" sz="1800" dirty="0" err="1">
                <a:latin typeface="Verdana" pitchFamily="34" charset="0"/>
                <a:ea typeface="Verdana" pitchFamily="34" charset="0"/>
              </a:rPr>
              <a:t>Instagram</a:t>
            </a:r>
            <a:r>
              <a:rPr lang="en-US" sz="1800" dirty="0">
                <a:latin typeface="Verdana" pitchFamily="34" charset="0"/>
                <a:ea typeface="Verdana" pitchFamily="34" charset="0"/>
              </a:rPr>
              <a:t> and </a:t>
            </a:r>
            <a:r>
              <a:rPr lang="en-US" sz="1800" dirty="0" err="1">
                <a:latin typeface="Verdana" pitchFamily="34" charset="0"/>
                <a:ea typeface="Verdana" pitchFamily="34" charset="0"/>
              </a:rPr>
              <a:t>Pinterest</a:t>
            </a:r>
            <a:r>
              <a:rPr lang="en-US" sz="1800" dirty="0">
                <a:latin typeface="Verdana" pitchFamily="34" charset="0"/>
                <a:ea typeface="Verdana" pitchFamily="34" charset="0"/>
              </a:rPr>
              <a:t> are ideal for showcasing visually striking crafts and textiles.</a:t>
            </a:r>
          </a:p>
          <a:p>
            <a:r>
              <a:rPr lang="en-US" sz="1800" dirty="0">
                <a:latin typeface="Verdana" pitchFamily="34" charset="0"/>
                <a:ea typeface="Verdana" pitchFamily="34" charset="0"/>
              </a:rPr>
              <a:t>Targeted Advertising: Social media allows for targeted ads based on demographics and interests, improving marketing efficiency</a:t>
            </a:r>
          </a:p>
          <a:p>
            <a:r>
              <a:rPr lang="en-US" sz="1800" dirty="0">
                <a:latin typeface="Verdana" pitchFamily="34" charset="0"/>
                <a:ea typeface="Verdana" pitchFamily="34" charset="0"/>
              </a:rPr>
              <a:t>Reduced Overhead Costs: Unlike physical stores, e-commerce requires lower operational costs, which can benefit artisans financially.</a:t>
            </a:r>
          </a:p>
        </p:txBody>
      </p:sp>
    </p:spTree>
    <p:extLst>
      <p:ext uri="{BB962C8B-B14F-4D97-AF65-F5344CB8AC3E}">
        <p14:creationId xmlns:p14="http://schemas.microsoft.com/office/powerpoint/2010/main" val="359437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Text Placeholder 2"/>
          <p:cNvSpPr>
            <a:spLocks noGrp="1"/>
          </p:cNvSpPr>
          <p:nvPr>
            <p:ph type="body" idx="1"/>
          </p:nvPr>
        </p:nvSpPr>
        <p:spPr>
          <a:xfrm>
            <a:off x="776614" y="1628383"/>
            <a:ext cx="10704186" cy="4467617"/>
          </a:xfrm>
        </p:spPr>
        <p:txBody>
          <a:bodyPr>
            <a:normAutofit/>
          </a:bodyPr>
          <a:lstStyle/>
          <a:p>
            <a:r>
              <a:rPr lang="en-US" sz="1800" dirty="0"/>
              <a:t>Digital Literacy Gap: Many artisans may lack the skills needed to navigate e-commerce platforms, hindering their participation.</a:t>
            </a:r>
          </a:p>
          <a:p>
            <a:r>
              <a:rPr lang="en-US" sz="1800" dirty="0"/>
              <a:t>High Competition: The online marketplace is crowded, making it difficult for individual artisans to stand out.</a:t>
            </a:r>
          </a:p>
          <a:p>
            <a:r>
              <a:rPr lang="en-US" sz="1800" dirty="0"/>
              <a:t>Dependence on Technology: Artisans are vulnerable to technical issues, such as website downtimes or cyber threats.</a:t>
            </a:r>
          </a:p>
          <a:p>
            <a:r>
              <a:rPr lang="en-US" sz="1800" dirty="0"/>
              <a:t>Limited Personal Interaction: Online sales reduce face-to-face customer engagement, which is vital in building trust and relationships.</a:t>
            </a:r>
          </a:p>
          <a:p>
            <a:r>
              <a:rPr lang="en-US" sz="1800" dirty="0"/>
              <a:t>Limited Reach: These markets typically attract local customers, restricting potential sales.</a:t>
            </a:r>
          </a:p>
          <a:p>
            <a:r>
              <a:rPr lang="en-US" sz="1800" dirty="0"/>
              <a:t>Weather Dependency: Outdoor markets can be affected by weather conditions, impacting attendance and sales.</a:t>
            </a:r>
          </a:p>
          <a:p>
            <a:r>
              <a:rPr lang="en-US" sz="1800" dirty="0"/>
              <a:t>Higher Costs: Participation fees for market stalls can be burdensome for some artisans.</a:t>
            </a:r>
          </a:p>
        </p:txBody>
      </p:sp>
      <p:sp>
        <p:nvSpPr>
          <p:cNvPr id="4" name="Rectangle 3"/>
          <p:cNvSpPr/>
          <p:nvPr/>
        </p:nvSpPr>
        <p:spPr>
          <a:xfrm>
            <a:off x="805841" y="987861"/>
            <a:ext cx="6096000" cy="461665"/>
          </a:xfrm>
          <a:prstGeom prst="rect">
            <a:avLst/>
          </a:prstGeom>
        </p:spPr>
        <p:txBody>
          <a:bodyPr>
            <a:spAutoFit/>
          </a:bodyPr>
          <a:lstStyle/>
          <a:p>
            <a:r>
              <a:rPr lang="en-US" sz="2400" b="1" dirty="0">
                <a:solidFill>
                  <a:srgbClr val="FF0000"/>
                </a:solidFill>
                <a:latin typeface="Cambria" pitchFamily="18" charset="0"/>
                <a:ea typeface="Cambria" pitchFamily="18" charset="0"/>
              </a:rPr>
              <a:t>DISADVANTAGES</a:t>
            </a:r>
          </a:p>
        </p:txBody>
      </p:sp>
    </p:spTree>
    <p:extLst>
      <p:ext uri="{BB962C8B-B14F-4D97-AF65-F5344CB8AC3E}">
        <p14:creationId xmlns:p14="http://schemas.microsoft.com/office/powerpoint/2010/main" val="50534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Text Placeholder 2"/>
          <p:cNvSpPr>
            <a:spLocks noGrp="1"/>
          </p:cNvSpPr>
          <p:nvPr>
            <p:ph type="body" idx="1"/>
          </p:nvPr>
        </p:nvSpPr>
        <p:spPr>
          <a:xfrm>
            <a:off x="751562" y="1089764"/>
            <a:ext cx="10729238" cy="5006237"/>
          </a:xfrm>
        </p:spPr>
        <p:txBody>
          <a:bodyPr>
            <a:normAutofit/>
          </a:bodyPr>
          <a:lstStyle/>
          <a:p>
            <a:r>
              <a:rPr lang="en-US" sz="1800" dirty="0"/>
              <a:t>Inconsistent Sales: Sales can fluctuate significantly, making it hard for artisans to predict income.</a:t>
            </a:r>
          </a:p>
          <a:p>
            <a:r>
              <a:rPr lang="en-US" sz="1800" dirty="0"/>
              <a:t>Time-Consuming: Managing social media accounts can be time-intensive, diverting artisans from their craft.</a:t>
            </a:r>
          </a:p>
          <a:p>
            <a:r>
              <a:rPr lang="en-US" sz="1800" dirty="0"/>
              <a:t>Algorithm Dependency: Organic reach can be limited due to platform algorithms, requiring paid promotions for visibility.</a:t>
            </a:r>
          </a:p>
          <a:p>
            <a:r>
              <a:rPr lang="en-US" sz="1800" dirty="0"/>
              <a:t>Negative Feedback: Public platforms can expose artisans to negative reviews or comments, impacting reputation.</a:t>
            </a:r>
          </a:p>
          <a:p>
            <a:r>
              <a:rPr lang="en-US" sz="1800" dirty="0"/>
              <a:t>Saturation: With many artisans using the same platforms, it can be challenging to capture attention in a saturated market.</a:t>
            </a:r>
          </a:p>
        </p:txBody>
      </p:sp>
    </p:spTree>
    <p:extLst>
      <p:ext uri="{BB962C8B-B14F-4D97-AF65-F5344CB8AC3E}">
        <p14:creationId xmlns:p14="http://schemas.microsoft.com/office/powerpoint/2010/main" val="113752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a:xfrm>
            <a:off x="726510" y="1077239"/>
            <a:ext cx="10754290" cy="5018762"/>
          </a:xfrm>
        </p:spPr>
        <p:txBody>
          <a:bodyPr/>
          <a:lstStyle/>
          <a:p>
            <a:pPr marL="590550" indent="-514350">
              <a:buFont typeface="+mj-lt"/>
              <a:buAutoNum type="arabicParenR"/>
            </a:pPr>
            <a:r>
              <a:rPr lang="en-US" sz="2800" dirty="0">
                <a:latin typeface="Times New Roman" pitchFamily="18" charset="0"/>
                <a:ea typeface="Verdana" pitchFamily="34" charset="0"/>
                <a:cs typeface="Times New Roman" pitchFamily="18" charset="0"/>
              </a:rPr>
              <a:t>Empower Artisans: Provide a user-friendly platform for artisans to showcase their products and connect with a global audience</a:t>
            </a:r>
            <a:r>
              <a:rPr lang="en-US" sz="2800" dirty="0">
                <a:latin typeface="Times New Roman" pitchFamily="18" charset="0"/>
                <a:cs typeface="Times New Roman" pitchFamily="18" charset="0"/>
              </a:rPr>
              <a:t>.</a:t>
            </a:r>
          </a:p>
          <a:p>
            <a:pPr marL="590550" indent="-514350">
              <a:buFont typeface="+mj-lt"/>
              <a:buAutoNum type="arabicParenR"/>
            </a:pPr>
            <a:r>
              <a:rPr lang="en-US" sz="2800" dirty="0">
                <a:latin typeface="Times New Roman" pitchFamily="18" charset="0"/>
                <a:cs typeface="Times New Roman" pitchFamily="18" charset="0"/>
              </a:rPr>
              <a:t>Promote Mutual Collaboration: Enable artisans to create and participate in local events, fostering community support.</a:t>
            </a:r>
          </a:p>
          <a:p>
            <a:pPr marL="590550" indent="-514350">
              <a:buFont typeface="+mj-lt"/>
              <a:buAutoNum type="arabicParenR"/>
            </a:pPr>
            <a:r>
              <a:rPr lang="en-US" sz="2800" dirty="0">
                <a:latin typeface="Times New Roman" pitchFamily="18" charset="0"/>
                <a:cs typeface="Times New Roman" pitchFamily="18" charset="0"/>
              </a:rPr>
              <a:t>Ensure Authenticity: Implement a verification process to enhance trust and credibility.</a:t>
            </a:r>
          </a:p>
          <a:p>
            <a:pPr marL="590550" indent="-514350">
              <a:buFont typeface="+mj-lt"/>
              <a:buAutoNum type="arabicParenR"/>
            </a:pPr>
            <a:r>
              <a:rPr lang="en-US" sz="2800" dirty="0">
                <a:latin typeface="Times New Roman" pitchFamily="18" charset="0"/>
                <a:cs typeface="Times New Roman" pitchFamily="18" charset="0"/>
              </a:rPr>
              <a:t>Facilitate Sales: Offer various payment options post-verification to streamline transactions.</a:t>
            </a:r>
          </a:p>
          <a:p>
            <a:pPr marL="590550" indent="-514350">
              <a:buFont typeface="+mj-lt"/>
              <a:buAutoNum type="arabicParenR"/>
            </a:pPr>
            <a:r>
              <a:rPr lang="en-US" sz="2800" dirty="0">
                <a:latin typeface="Times New Roman" pitchFamily="18" charset="0"/>
                <a:cs typeface="Times New Roman" pitchFamily="18" charset="0"/>
              </a:rPr>
              <a:t>Highlight Achievements: Recognize and reward top-performing artisans to motivate and sustain engagement</a:t>
            </a:r>
            <a:r>
              <a:rPr lang="en-US" sz="2000" dirty="0"/>
              <a:t>.</a:t>
            </a:r>
          </a:p>
        </p:txBody>
      </p:sp>
    </p:spTree>
    <p:extLst>
      <p:ext uri="{BB962C8B-B14F-4D97-AF65-F5344CB8AC3E}">
        <p14:creationId xmlns:p14="http://schemas.microsoft.com/office/powerpoint/2010/main" val="251093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METHODOLOGY</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SzPct val="100000"/>
              <a:buNone/>
            </a:pPr>
            <a:r>
              <a:rPr lang="en-US" b="1" dirty="0">
                <a:solidFill>
                  <a:srgbClr val="FF0000"/>
                </a:solidFill>
                <a:latin typeface="Cambria" panose="02040503050406030204" pitchFamily="18" charset="0"/>
                <a:ea typeface="Cambria" panose="02040503050406030204" pitchFamily="18" charset="0"/>
              </a:rPr>
              <a:t>Design Procedure in Methodology</a:t>
            </a:r>
          </a:p>
          <a:p>
            <a:pPr marL="533400" indent="-457200">
              <a:buFont typeface="+mj-lt"/>
              <a:buAutoNum type="arabicParenR"/>
            </a:pPr>
            <a:r>
              <a:rPr lang="en-US" sz="2200" dirty="0">
                <a:latin typeface="Verdana" pitchFamily="34" charset="0"/>
                <a:ea typeface="Verdana" pitchFamily="34" charset="0"/>
              </a:rPr>
              <a:t>Requirement Analysis: Conduct surveys and interviews with potential users to gather insights on their needs and preferences.</a:t>
            </a:r>
          </a:p>
          <a:p>
            <a:pPr marL="533400" indent="-457200">
              <a:buFont typeface="+mj-lt"/>
              <a:buAutoNum type="arabicParenR"/>
            </a:pPr>
            <a:endParaRPr lang="en-US" sz="2000" dirty="0">
              <a:latin typeface="Verdana" pitchFamily="34" charset="0"/>
              <a:ea typeface="Verdana" pitchFamily="34" charset="0"/>
            </a:endParaRPr>
          </a:p>
          <a:p>
            <a:pPr marL="533400" indent="-457200">
              <a:buFont typeface="+mj-lt"/>
              <a:buAutoNum type="arabicParenR"/>
            </a:pPr>
            <a:r>
              <a:rPr lang="en-US" dirty="0">
                <a:latin typeface="Verdana" pitchFamily="34" charset="0"/>
                <a:ea typeface="Verdana" pitchFamily="34" charset="0"/>
              </a:rPr>
              <a:t>Front-End Development:</a:t>
            </a:r>
          </a:p>
          <a:p>
            <a:pPr marL="76200" indent="0">
              <a:buNone/>
            </a:pPr>
            <a:r>
              <a:rPr lang="en-US" dirty="0"/>
              <a:t>     -</a:t>
            </a:r>
            <a:r>
              <a:rPr lang="en-US" sz="2000" dirty="0"/>
              <a:t>Implement responsive design principles to ensure accessibility</a:t>
            </a:r>
            <a:r>
              <a:rPr lang="en-US" sz="2800" dirty="0"/>
              <a:t>.</a:t>
            </a:r>
          </a:p>
          <a:p>
            <a:pPr marL="76200" indent="0">
              <a:buNone/>
            </a:pPr>
            <a:r>
              <a:rPr lang="en-US" dirty="0"/>
              <a:t>     -</a:t>
            </a:r>
            <a:r>
              <a:rPr lang="en-US" sz="2000" dirty="0"/>
              <a:t>Use React.js for dynamic content rendering, enhancing user experience.</a:t>
            </a:r>
            <a:br>
              <a:rPr lang="en-US" sz="2000" dirty="0"/>
            </a:br>
            <a:endParaRPr lang="en-US" sz="2000" dirty="0"/>
          </a:p>
          <a:p>
            <a:pPr marL="76200" indent="0">
              <a:buNone/>
            </a:pPr>
            <a:r>
              <a:rPr lang="en-US" dirty="0"/>
              <a:t>3) Back-End Development (Future Phase):</a:t>
            </a:r>
          </a:p>
          <a:p>
            <a:pPr marL="76200" indent="0">
              <a:buNone/>
            </a:pPr>
            <a:r>
              <a:rPr lang="en-US" dirty="0">
                <a:latin typeface="Cambria" panose="02040503050406030204" pitchFamily="18" charset="0"/>
                <a:ea typeface="Cambria" panose="02040503050406030204" pitchFamily="18" charset="0"/>
              </a:rPr>
              <a:t>        -</a:t>
            </a:r>
            <a:r>
              <a:rPr lang="en-US" sz="1800" dirty="0">
                <a:latin typeface="Verdana" pitchFamily="34" charset="0"/>
                <a:ea typeface="Verdana" pitchFamily="34" charset="0"/>
              </a:rPr>
              <a:t>Develop </a:t>
            </a:r>
            <a:r>
              <a:rPr lang="en-US" sz="1800" dirty="0" err="1">
                <a:latin typeface="Verdana" pitchFamily="34" charset="0"/>
                <a:ea typeface="Verdana" pitchFamily="34" charset="0"/>
              </a:rPr>
              <a:t>RESTful</a:t>
            </a:r>
            <a:r>
              <a:rPr lang="en-US" sz="1800" dirty="0">
                <a:latin typeface="Verdana" pitchFamily="34" charset="0"/>
                <a:ea typeface="Verdana" pitchFamily="34" charset="0"/>
              </a:rPr>
              <a:t> APIs for product management, event creation, and user authentication.</a:t>
            </a:r>
          </a:p>
          <a:p>
            <a:pPr marL="76200" indent="0">
              <a:buNone/>
            </a:pPr>
            <a:r>
              <a:rPr lang="en-US" dirty="0"/>
              <a:t>     -</a:t>
            </a:r>
            <a:r>
              <a:rPr lang="en-US" sz="2000" dirty="0"/>
              <a:t>Implement </a:t>
            </a:r>
            <a:r>
              <a:rPr lang="en-US" sz="2000" dirty="0" err="1"/>
              <a:t>MongoDB</a:t>
            </a:r>
            <a:r>
              <a:rPr lang="en-US" sz="2000" dirty="0"/>
              <a:t> or </a:t>
            </a:r>
            <a:r>
              <a:rPr lang="en-US" sz="2000" dirty="0" err="1"/>
              <a:t>MYsql</a:t>
            </a:r>
            <a:r>
              <a:rPr lang="en-US" sz="2000" dirty="0"/>
              <a:t> for scalable data storage and retrieval.</a:t>
            </a:r>
          </a:p>
          <a:p>
            <a:pPr marL="76200" indent="0">
              <a:buNone/>
            </a:pPr>
            <a:endParaRPr lang="en-US" sz="2000" dirty="0"/>
          </a:p>
          <a:p>
            <a:pPr marL="76200" indent="0">
              <a:buNone/>
            </a:pPr>
            <a:r>
              <a:rPr lang="en-US" dirty="0"/>
              <a:t>4) </a:t>
            </a:r>
            <a:r>
              <a:rPr lang="en-US" sz="2000" dirty="0"/>
              <a:t>Testing: Conduct usability testing with target users to identify areas for improvement and ensure seamless functionality</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1198</Words>
  <Application>Microsoft Office PowerPoint</Application>
  <PresentationFormat>Widescreen</PresentationFormat>
  <Paragraphs>97</Paragraphs>
  <Slides>15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Cambria</vt:lpstr>
      <vt:lpstr>Candara</vt:lpstr>
      <vt:lpstr>Times New Roman</vt:lpstr>
      <vt:lpstr>Verdana</vt:lpstr>
      <vt:lpstr>Wingdings</vt:lpstr>
      <vt:lpstr>Bioinformatics</vt:lpstr>
      <vt:lpstr>ONLINE ARTISANS STORE</vt:lpstr>
      <vt:lpstr>CONTENTS</vt:lpstr>
      <vt:lpstr>INTRODUCTION</vt:lpstr>
      <vt:lpstr>LITERATURE REVIEW</vt:lpstr>
      <vt:lpstr>LITERATURE REVIEW</vt:lpstr>
      <vt:lpstr>LITERATURE REVIEW</vt:lpstr>
      <vt:lpstr>LITERATURE REVIEW</vt:lpstr>
      <vt:lpstr>OBJECTIVES</vt:lpstr>
      <vt:lpstr>METHODOLOGY</vt:lpstr>
      <vt:lpstr>OUTCOMES</vt:lpstr>
      <vt:lpstr>Expected Outcomes</vt:lpstr>
      <vt:lpstr>Timeline of the Project (Gantt Chart)</vt:lpstr>
      <vt:lpstr>CONCLUSION</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Bharath Kumar V</cp:lastModifiedBy>
  <cp:revision>48</cp:revision>
  <dcterms:modified xsi:type="dcterms:W3CDTF">2024-12-23T08:17:02Z</dcterms:modified>
</cp:coreProperties>
</file>