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73" r:id="rId3"/>
    <p:sldId id="269" r:id="rId4"/>
    <p:sldId id="274" r:id="rId5"/>
    <p:sldId id="275" r:id="rId6"/>
    <p:sldId id="276" r:id="rId7"/>
    <p:sldId id="277" r:id="rId8"/>
    <p:sldId id="278" r:id="rId9"/>
    <p:sldId id="268" r:id="rId10"/>
    <p:sldId id="272" r:id="rId11"/>
    <p:sldId id="279" r:id="rId12"/>
    <p:sldId id="280" r:id="rId13"/>
    <p:sldId id="270" r:id="rId14"/>
    <p:sldId id="281" r:id="rId15"/>
    <p:sldId id="265" r:id="rId16"/>
    <p:sldId id="282" r:id="rId17"/>
    <p:sldId id="283" r:id="rId18"/>
    <p:sldId id="284" r:id="rId19"/>
    <p:sldId id="288"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 Kumar V" initials="BKV" lastIdx="1" clrIdx="0">
    <p:extLst>
      <p:ext uri="{19B8F6BF-5375-455C-9EA6-DF929625EA0E}">
        <p15:presenceInfo xmlns:p15="http://schemas.microsoft.com/office/powerpoint/2012/main" userId="82e1d49b46965c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ONLINE ARTISANS STORE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CIT-G36 </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97224421"/>
              </p:ext>
            </p:extLst>
          </p:nvPr>
        </p:nvGraphicFramePr>
        <p:xfrm>
          <a:off x="553348" y="2721840"/>
          <a:ext cx="4952718" cy="1463080"/>
        </p:xfrm>
        <a:graphic>
          <a:graphicData uri="http://schemas.openxmlformats.org/drawingml/2006/table">
            <a:tbl>
              <a:tblPr firstRow="1" bandRow="1">
                <a:noFill/>
                <a:tableStyleId>{57690726-49DA-4552-BDEB-330DD8EA8BD9}</a:tableStyleId>
              </a:tblPr>
              <a:tblGrid>
                <a:gridCol w="1905709">
                  <a:extLst>
                    <a:ext uri="{9D8B030D-6E8A-4147-A177-3AD203B41FA5}">
                      <a16:colId xmlns:a16="http://schemas.microsoft.com/office/drawing/2014/main" val="20000"/>
                    </a:ext>
                  </a:extLst>
                </a:gridCol>
                <a:gridCol w="3047009">
                  <a:extLst>
                    <a:ext uri="{9D8B030D-6E8A-4147-A177-3AD203B41FA5}">
                      <a16:colId xmlns:a16="http://schemas.microsoft.com/office/drawing/2014/main" val="20001"/>
                    </a:ext>
                  </a:extLst>
                </a:gridCol>
              </a:tblGrid>
              <a:tr h="26035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0" marR="0" lvl="0" indent="0" algn="ctr" rtl="0">
                        <a:spcBef>
                          <a:spcPts val="0"/>
                        </a:spcBef>
                        <a:spcAft>
                          <a:spcPts val="0"/>
                        </a:spcAft>
                        <a:buFont typeface="+mj-lt"/>
                        <a:buNone/>
                      </a:pPr>
                      <a:r>
                        <a:rPr lang="en-US" sz="1800" b="1" u="none" strike="noStrike" cap="none" dirty="0">
                          <a:latin typeface="Cambria" panose="02040503050406030204" pitchFamily="18" charset="0"/>
                          <a:ea typeface="Cambria" panose="02040503050406030204" pitchFamily="18" charset="0"/>
                        </a:rPr>
                        <a:t>20211CIT0064</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Bharath Kumar V </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0350">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20211CIT0122</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err="1">
                          <a:latin typeface="Cambria" panose="02040503050406030204" pitchFamily="18" charset="0"/>
                          <a:ea typeface="Cambria" panose="02040503050406030204" pitchFamily="18" charset="0"/>
                        </a:rPr>
                        <a:t>Shreesha</a:t>
                      </a:r>
                      <a:r>
                        <a:rPr lang="en-US" sz="1800" b="1" u="none" strike="noStrike" cap="none" dirty="0">
                          <a:latin typeface="Cambria" panose="02040503050406030204" pitchFamily="18" charset="0"/>
                          <a:ea typeface="Cambria" panose="02040503050406030204" pitchFamily="18" charset="0"/>
                        </a:rPr>
                        <a:t> R</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20221LIN0005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Rahul C K</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a:solidFill>
                  <a:schemeClr val="tx1"/>
                </a:solidFill>
                <a:latin typeface="Cambria" panose="02040503050406030204" pitchFamily="18" charset="0"/>
                <a:ea typeface="Cambria" panose="02040503050406030204" pitchFamily="18" charset="0"/>
                <a:cs typeface="Verdana"/>
                <a:sym typeface="Verdana"/>
              </a:rPr>
              <a:t>Ms. Sridevi </a:t>
            </a:r>
            <a:r>
              <a:rPr lang="en-US" sz="2000" b="1" dirty="0">
                <a:solidFill>
                  <a:schemeClr val="tx1"/>
                </a:solidFill>
                <a:latin typeface="Cambria" panose="02040503050406030204" pitchFamily="18" charset="0"/>
                <a:ea typeface="Cambria" panose="02040503050406030204" pitchFamily="18" charset="0"/>
                <a:cs typeface="Verdana"/>
                <a:sym typeface="Verdana"/>
              </a:rPr>
              <a:t>S</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Computer Science IOT</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DISADVANATGES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495300" indent="-342900">
              <a:lnSpc>
                <a:spcPct val="250000"/>
              </a:lnSpc>
              <a:spcBef>
                <a:spcPts val="0"/>
              </a:spcBef>
              <a:buSzPct val="100000"/>
              <a:buAutoNum type="arabicPeriod"/>
            </a:pPr>
            <a:r>
              <a:rPr lang="en-US" sz="1600" dirty="0"/>
              <a:t>High commission fees on e-commerce platforms reduce artisans' profits.</a:t>
            </a:r>
          </a:p>
          <a:p>
            <a:pPr marL="495300" indent="-342900">
              <a:lnSpc>
                <a:spcPct val="250000"/>
              </a:lnSpc>
              <a:spcBef>
                <a:spcPts val="0"/>
              </a:spcBef>
              <a:buSzPct val="100000"/>
              <a:buAutoNum type="arabicPeriod"/>
            </a:pPr>
            <a:r>
              <a:rPr lang="en-US" sz="1600" dirty="0"/>
              <a:t>Limited digital literacy among artisans makes it difficult for them to effectively use online platforms. </a:t>
            </a:r>
          </a:p>
          <a:p>
            <a:pPr marL="495300" indent="-342900">
              <a:lnSpc>
                <a:spcPct val="250000"/>
              </a:lnSpc>
              <a:spcBef>
                <a:spcPts val="0"/>
              </a:spcBef>
              <a:buSzPct val="100000"/>
              <a:buAutoNum type="arabicPeriod"/>
            </a:pPr>
            <a:r>
              <a:rPr lang="en-US" sz="1600" dirty="0"/>
              <a:t>Competition from mass-produced goods affects the visibility and sales of handcrafted products.</a:t>
            </a:r>
          </a:p>
          <a:p>
            <a:pPr marL="495300" indent="-342900">
              <a:lnSpc>
                <a:spcPct val="250000"/>
              </a:lnSpc>
              <a:spcBef>
                <a:spcPts val="0"/>
              </a:spcBef>
              <a:buSzPct val="100000"/>
              <a:buAutoNum type="arabicPeriod"/>
            </a:pPr>
            <a:r>
              <a:rPr lang="en-US" sz="1600" dirty="0"/>
              <a:t>Lack of financial support and limited access to modern tools and technologies hinder artisans' growth.  </a:t>
            </a:r>
          </a:p>
          <a:p>
            <a:pPr marL="495300" indent="-342900">
              <a:lnSpc>
                <a:spcPct val="250000"/>
              </a:lnSpc>
              <a:spcBef>
                <a:spcPts val="0"/>
              </a:spcBef>
              <a:buSzPct val="100000"/>
              <a:buAutoNum type="arabicPeriod"/>
            </a:pPr>
            <a:r>
              <a:rPr lang="en-US" sz="1600" dirty="0"/>
              <a:t>Inadequate promotion of individual artisans results in low visibility for their work. </a:t>
            </a:r>
          </a:p>
          <a:p>
            <a:pPr marL="495300" indent="-342900">
              <a:lnSpc>
                <a:spcPct val="250000"/>
              </a:lnSpc>
              <a:spcBef>
                <a:spcPts val="0"/>
              </a:spcBef>
              <a:buSzPct val="100000"/>
              <a:buAutoNum type="arabicPeriod"/>
            </a:pPr>
            <a:r>
              <a:rPr lang="en-US" sz="1600" dirty="0"/>
              <a:t>Fragmented market efforts lead to a lack of cohesive strategy for promoting artisan products. </a:t>
            </a:r>
          </a:p>
          <a:p>
            <a:pPr marL="495300" indent="-342900">
              <a:lnSpc>
                <a:spcPct val="250000"/>
              </a:lnSpc>
              <a:spcBef>
                <a:spcPts val="0"/>
              </a:spcBef>
              <a:buSzPct val="100000"/>
              <a:buAutoNum type="arabicPeriod"/>
            </a:pPr>
            <a:r>
              <a:rPr lang="en-US" sz="1600" dirty="0"/>
              <a:t>Absence of event organization features limits opportunities for artisans to collaborate and engage with customers. </a:t>
            </a:r>
          </a:p>
          <a:p>
            <a:pPr marL="495300" indent="-342900">
              <a:lnSpc>
                <a:spcPct val="250000"/>
              </a:lnSpc>
              <a:spcBef>
                <a:spcPts val="0"/>
              </a:spcBef>
              <a:buSzPct val="100000"/>
              <a:buAutoNum type="arabicPeriod"/>
            </a:pPr>
            <a:r>
              <a:rPr lang="en-US" sz="1600" dirty="0"/>
              <a:t>Lack of personalized recognition for artisans reduces motivation and visibility.</a:t>
            </a:r>
            <a:endParaRPr sz="2000" dirty="0">
              <a:latin typeface="Verdana" pitchFamily="34" charset="0"/>
              <a:ea typeface="Verdana" pitchFamily="34" charset="0"/>
              <a:cs typeface="Calibri" panose="020F0502020204030204" pitchFamily="34" charset="0"/>
            </a:endParaRPr>
          </a:p>
        </p:txBody>
      </p:sp>
    </p:spTree>
    <p:extLst>
      <p:ext uri="{BB962C8B-B14F-4D97-AF65-F5344CB8AC3E}">
        <p14:creationId xmlns:p14="http://schemas.microsoft.com/office/powerpoint/2010/main" val="333883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p>
        </p:txBody>
      </p:sp>
      <p:sp>
        <p:nvSpPr>
          <p:cNvPr id="3" name="Text Placeholder 2"/>
          <p:cNvSpPr>
            <a:spLocks noGrp="1"/>
          </p:cNvSpPr>
          <p:nvPr>
            <p:ph type="body" idx="1"/>
          </p:nvPr>
        </p:nvSpPr>
        <p:spPr/>
        <p:txBody>
          <a:bodyPr>
            <a:normAutofit fontScale="77500" lnSpcReduction="20000"/>
          </a:bodyPr>
          <a:lstStyle/>
          <a:p>
            <a:pPr>
              <a:lnSpc>
                <a:spcPct val="150000"/>
              </a:lnSpc>
              <a:buFont typeface="Wingdings" panose="05000000000000000000" pitchFamily="2" charset="2"/>
              <a:buChar char="§"/>
            </a:pPr>
            <a:r>
              <a:rPr lang="en-US" dirty="0"/>
              <a:t>The proposed methodology involves developing a user-friendly platform where artisans can easily register, upload their products, and access sales statistics. The platform will allow artisans to create and participate in local events, fostering collaboration and community support. </a:t>
            </a:r>
          </a:p>
          <a:p>
            <a:pPr>
              <a:lnSpc>
                <a:spcPct val="150000"/>
              </a:lnSpc>
              <a:buFont typeface="Wingdings" panose="05000000000000000000" pitchFamily="2" charset="2"/>
              <a:buChar char="§"/>
            </a:pPr>
            <a:r>
              <a:rPr lang="en-US" dirty="0"/>
              <a:t>To ensure authenticity, a verification process will be implemented, initially restricting artisans to sell five products via Cash on Delivery (COD), after which multiple payment options will be available.</a:t>
            </a:r>
          </a:p>
          <a:p>
            <a:pPr>
              <a:lnSpc>
                <a:spcPct val="150000"/>
              </a:lnSpc>
              <a:buFont typeface="Wingdings" panose="05000000000000000000" pitchFamily="2" charset="2"/>
              <a:buChar char="§"/>
            </a:pPr>
            <a:r>
              <a:rPr lang="en-US" dirty="0"/>
              <a:t>The platform will highlight top-performing artisans through features like "Artisan of the Month" and offer rewards to motivate continuous engagement. </a:t>
            </a:r>
          </a:p>
          <a:p>
            <a:pPr>
              <a:lnSpc>
                <a:spcPct val="150000"/>
              </a:lnSpc>
              <a:buFont typeface="Wingdings" panose="05000000000000000000" pitchFamily="2" charset="2"/>
              <a:buChar char="§"/>
            </a:pPr>
            <a:r>
              <a:rPr lang="en-US" dirty="0"/>
              <a:t>Additionally, resources like tutorials and customer feedback will support artisans in improving their products and sales strategies, promoting growth and recognition on a global scale.</a:t>
            </a:r>
          </a:p>
        </p:txBody>
      </p:sp>
    </p:spTree>
    <p:extLst>
      <p:ext uri="{BB962C8B-B14F-4D97-AF65-F5344CB8AC3E}">
        <p14:creationId xmlns:p14="http://schemas.microsoft.com/office/powerpoint/2010/main" val="2298413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ADVANATAGES</a:t>
            </a:r>
          </a:p>
        </p:txBody>
      </p:sp>
      <p:sp>
        <p:nvSpPr>
          <p:cNvPr id="3" name="Text Placeholder 2"/>
          <p:cNvSpPr>
            <a:spLocks noGrp="1"/>
          </p:cNvSpPr>
          <p:nvPr>
            <p:ph type="body" idx="1"/>
          </p:nvPr>
        </p:nvSpPr>
        <p:spPr/>
        <p:txBody>
          <a:bodyPr>
            <a:normAutofit fontScale="70000" lnSpcReduction="20000"/>
          </a:bodyPr>
          <a:lstStyle/>
          <a:p>
            <a:pPr marL="533400" indent="-457200">
              <a:lnSpc>
                <a:spcPct val="160000"/>
              </a:lnSpc>
              <a:buAutoNum type="arabicPeriod"/>
            </a:pPr>
            <a:r>
              <a:rPr lang="en-US" dirty="0"/>
              <a:t>Increased Visibility: Provides a user-friendly platform for artisans to showcase their products, connecting them with a global audience. </a:t>
            </a:r>
          </a:p>
          <a:p>
            <a:pPr marL="533400" indent="-457200">
              <a:lnSpc>
                <a:spcPct val="160000"/>
              </a:lnSpc>
              <a:buAutoNum type="arabicPeriod"/>
            </a:pPr>
            <a:r>
              <a:rPr lang="en-US" dirty="0"/>
              <a:t>Collaboration &amp; Community Support: Enables artisans to create and participate in local events, fostering mutual collaboration and strengthening community ties. </a:t>
            </a:r>
          </a:p>
          <a:p>
            <a:pPr marL="533400" indent="-457200">
              <a:lnSpc>
                <a:spcPct val="160000"/>
              </a:lnSpc>
              <a:buAutoNum type="arabicPeriod"/>
            </a:pPr>
            <a:r>
              <a:rPr lang="en-US" dirty="0"/>
              <a:t>Enhanced Trust &amp; Credibility: The verification process ensures authenticity, boosting customer confidence in the products. </a:t>
            </a:r>
          </a:p>
          <a:p>
            <a:pPr marL="533400" indent="-457200">
              <a:lnSpc>
                <a:spcPct val="160000"/>
              </a:lnSpc>
              <a:buAutoNum type="arabicPeriod"/>
            </a:pPr>
            <a:r>
              <a:rPr lang="en-US" dirty="0"/>
              <a:t>Streamlined Transactions: Offering multiple payment options post-verification simplifies the sales process and encourages transactions. </a:t>
            </a:r>
          </a:p>
          <a:p>
            <a:pPr marL="533400" indent="-457200">
              <a:lnSpc>
                <a:spcPct val="160000"/>
              </a:lnSpc>
              <a:buAutoNum type="arabicPeriod"/>
            </a:pPr>
            <a:r>
              <a:rPr lang="en-US" dirty="0"/>
              <a:t>Motivation &amp; Recognition: Recognizes and rewards top-performing artisans, motivating continued engagement and fostering a sense of achievement. </a:t>
            </a:r>
          </a:p>
          <a:p>
            <a:pPr marL="533400" indent="-457200">
              <a:lnSpc>
                <a:spcPct val="160000"/>
              </a:lnSpc>
              <a:buAutoNum type="arabicPeriod"/>
            </a:pPr>
            <a:r>
              <a:rPr lang="en-US" dirty="0"/>
              <a:t>Sustainable Growth: Supports the long-term development of artisans and helps expand their market reach globally.</a:t>
            </a:r>
          </a:p>
        </p:txBody>
      </p:sp>
    </p:spTree>
    <p:extLst>
      <p:ext uri="{BB962C8B-B14F-4D97-AF65-F5344CB8AC3E}">
        <p14:creationId xmlns:p14="http://schemas.microsoft.com/office/powerpoint/2010/main" val="326185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latin typeface="Cambria" panose="02040503050406030204" pitchFamily="18" charset="0"/>
                <a:ea typeface="Cambria" panose="02040503050406030204" pitchFamily="18" charset="0"/>
              </a:rPr>
              <a:t>PROJECT FLOW</a:t>
            </a:r>
            <a:endParaRPr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A5F1203-8131-475F-940A-F029A8773246}"/>
              </a:ext>
            </a:extLst>
          </p:cNvPr>
          <p:cNvPicPr>
            <a:picLocks noChangeAspect="1"/>
          </p:cNvPicPr>
          <p:nvPr/>
        </p:nvPicPr>
        <p:blipFill>
          <a:blip r:embed="rId3"/>
          <a:stretch>
            <a:fillRect/>
          </a:stretch>
        </p:blipFill>
        <p:spPr>
          <a:xfrm>
            <a:off x="2171700" y="975801"/>
            <a:ext cx="7267575" cy="509391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4" name="Rectangle 1">
            <a:extLst>
              <a:ext uri="{FF2B5EF4-FFF2-40B4-BE49-F238E27FC236}">
                <a16:creationId xmlns:a16="http://schemas.microsoft.com/office/drawing/2014/main" id="{5CF1C7A6-6D96-4E79-A2C9-88C6ABAE5F7B}"/>
              </a:ext>
            </a:extLst>
          </p:cNvPr>
          <p:cNvSpPr>
            <a:spLocks noGrp="1" noChangeArrowheads="1"/>
          </p:cNvSpPr>
          <p:nvPr>
            <p:ph type="body" idx="1"/>
          </p:nvPr>
        </p:nvSpPr>
        <p:spPr bwMode="auto">
          <a:xfrm>
            <a:off x="812800" y="983987"/>
            <a:ext cx="10668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Frontend:</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HTML5, CSS3, JavaScript (React or Angular for dynamic interfaces).</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Backend:</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Node.js with Express (for handling requests).</a:t>
            </a: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MongoDB for database management.</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Payment Gateway:</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PayPal, Stripe, or other secure payment systems.</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Version Control:</a:t>
            </a: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Git and GitHub for version management.</a:t>
            </a:r>
          </a:p>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79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IN" dirty="0">
                <a:latin typeface="Cambria" panose="02040503050406030204" pitchFamily="18" charset="0"/>
                <a:ea typeface="Cambria" panose="02040503050406030204" pitchFamily="18" charset="0"/>
              </a:rPr>
              <a:t>ARCHITECTURE</a:t>
            </a:r>
          </a:p>
        </p:txBody>
      </p:sp>
      <p:pic>
        <p:nvPicPr>
          <p:cNvPr id="5" name="Picture 4">
            <a:extLst>
              <a:ext uri="{FF2B5EF4-FFF2-40B4-BE49-F238E27FC236}">
                <a16:creationId xmlns:a16="http://schemas.microsoft.com/office/drawing/2014/main" id="{B512493C-3066-4624-A150-F249B9169920}"/>
              </a:ext>
            </a:extLst>
          </p:cNvPr>
          <p:cNvPicPr>
            <a:picLocks noChangeAspect="1"/>
          </p:cNvPicPr>
          <p:nvPr/>
        </p:nvPicPr>
        <p:blipFill>
          <a:blip r:embed="rId3"/>
          <a:stretch>
            <a:fillRect/>
          </a:stretch>
        </p:blipFill>
        <p:spPr>
          <a:xfrm>
            <a:off x="1004656" y="1078733"/>
            <a:ext cx="10182687" cy="4892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190B-B57A-411C-B0E1-CB549BC6F1E2}"/>
              </a:ext>
            </a:extLst>
          </p:cNvPr>
          <p:cNvSpPr>
            <a:spLocks noGrp="1"/>
          </p:cNvSpPr>
          <p:nvPr>
            <p:ph type="title"/>
          </p:nvPr>
        </p:nvSpPr>
        <p:spPr/>
        <p:txBody>
          <a:bodyPr/>
          <a:lstStyle/>
          <a:p>
            <a:r>
              <a:rPr lang="en-IN" dirty="0"/>
              <a:t>ARCHITECTURE</a:t>
            </a:r>
          </a:p>
        </p:txBody>
      </p:sp>
      <p:pic>
        <p:nvPicPr>
          <p:cNvPr id="5" name="Picture 4">
            <a:extLst>
              <a:ext uri="{FF2B5EF4-FFF2-40B4-BE49-F238E27FC236}">
                <a16:creationId xmlns:a16="http://schemas.microsoft.com/office/drawing/2014/main" id="{5709B44A-8777-47D9-85CF-A80FDCF96E7B}"/>
              </a:ext>
            </a:extLst>
          </p:cNvPr>
          <p:cNvPicPr>
            <a:picLocks noChangeAspect="1"/>
          </p:cNvPicPr>
          <p:nvPr/>
        </p:nvPicPr>
        <p:blipFill>
          <a:blip r:embed="rId2"/>
          <a:stretch>
            <a:fillRect/>
          </a:stretch>
        </p:blipFill>
        <p:spPr>
          <a:xfrm>
            <a:off x="799557" y="1083076"/>
            <a:ext cx="10592885" cy="4856085"/>
          </a:xfrm>
          <a:prstGeom prst="rect">
            <a:avLst/>
          </a:prstGeom>
        </p:spPr>
      </p:pic>
    </p:spTree>
    <p:extLst>
      <p:ext uri="{BB962C8B-B14F-4D97-AF65-F5344CB8AC3E}">
        <p14:creationId xmlns:p14="http://schemas.microsoft.com/office/powerpoint/2010/main" val="1458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A6A8-2743-4C8A-8852-ACC500E837F8}"/>
              </a:ext>
            </a:extLst>
          </p:cNvPr>
          <p:cNvSpPr>
            <a:spLocks noGrp="1"/>
          </p:cNvSpPr>
          <p:nvPr>
            <p:ph type="title"/>
          </p:nvPr>
        </p:nvSpPr>
        <p:spPr/>
        <p:txBody>
          <a:bodyPr/>
          <a:lstStyle/>
          <a:p>
            <a:r>
              <a:rPr lang="en-IN" dirty="0"/>
              <a:t>ARCHITECTURE</a:t>
            </a:r>
          </a:p>
        </p:txBody>
      </p:sp>
      <p:pic>
        <p:nvPicPr>
          <p:cNvPr id="5" name="Picture 4">
            <a:extLst>
              <a:ext uri="{FF2B5EF4-FFF2-40B4-BE49-F238E27FC236}">
                <a16:creationId xmlns:a16="http://schemas.microsoft.com/office/drawing/2014/main" id="{C077A1E9-0089-4157-B8B0-82E3FA7B940F}"/>
              </a:ext>
            </a:extLst>
          </p:cNvPr>
          <p:cNvPicPr>
            <a:picLocks noChangeAspect="1"/>
          </p:cNvPicPr>
          <p:nvPr/>
        </p:nvPicPr>
        <p:blipFill>
          <a:blip r:embed="rId2"/>
          <a:stretch>
            <a:fillRect/>
          </a:stretch>
        </p:blipFill>
        <p:spPr>
          <a:xfrm>
            <a:off x="2580442" y="952500"/>
            <a:ext cx="7031115" cy="4953000"/>
          </a:xfrm>
          <a:prstGeom prst="rect">
            <a:avLst/>
          </a:prstGeom>
        </p:spPr>
      </p:pic>
    </p:spTree>
    <p:extLst>
      <p:ext uri="{BB962C8B-B14F-4D97-AF65-F5344CB8AC3E}">
        <p14:creationId xmlns:p14="http://schemas.microsoft.com/office/powerpoint/2010/main" val="134468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9414-7A30-4CD4-89C6-52843C7F93A6}"/>
              </a:ext>
            </a:extLst>
          </p:cNvPr>
          <p:cNvSpPr>
            <a:spLocks noGrp="1"/>
          </p:cNvSpPr>
          <p:nvPr>
            <p:ph type="title"/>
          </p:nvPr>
        </p:nvSpPr>
        <p:spPr/>
        <p:txBody>
          <a:bodyPr/>
          <a:lstStyle/>
          <a:p>
            <a:r>
              <a:rPr lang="en-IN" dirty="0"/>
              <a:t>MODULES</a:t>
            </a:r>
          </a:p>
        </p:txBody>
      </p:sp>
      <p:sp>
        <p:nvSpPr>
          <p:cNvPr id="4" name="Rectangle 1">
            <a:extLst>
              <a:ext uri="{FF2B5EF4-FFF2-40B4-BE49-F238E27FC236}">
                <a16:creationId xmlns:a16="http://schemas.microsoft.com/office/drawing/2014/main" id="{A0F7BA41-C554-4B73-80A8-6623F31700CF}"/>
              </a:ext>
            </a:extLst>
          </p:cNvPr>
          <p:cNvSpPr>
            <a:spLocks noGrp="1" noChangeArrowheads="1"/>
          </p:cNvSpPr>
          <p:nvPr>
            <p:ph type="body" idx="1"/>
          </p:nvPr>
        </p:nvSpPr>
        <p:spPr bwMode="auto">
          <a:xfrm>
            <a:off x="812800" y="1083405"/>
            <a:ext cx="1079623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Management:</a:t>
            </a:r>
            <a:r>
              <a:rPr kumimoji="0" lang="en-US" altLang="en-US" sz="2000" b="0" i="0" u="none" strike="noStrike" cap="none" normalizeH="0" baseline="0" dirty="0">
                <a:ln>
                  <a:noFill/>
                </a:ln>
                <a:solidFill>
                  <a:schemeClr val="tx1"/>
                </a:solidFill>
                <a:effectLst/>
                <a:latin typeface="Arial" panose="020B0604020202020204" pitchFamily="34" charset="0"/>
              </a:rPr>
              <a:t> Handles registration, login, and profile management.</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Product Management:</a:t>
            </a:r>
            <a:r>
              <a:rPr kumimoji="0" lang="en-US" altLang="en-US" sz="2000" b="0" i="0" u="none" strike="noStrike" cap="none" normalizeH="0" baseline="0" dirty="0">
                <a:ln>
                  <a:noFill/>
                </a:ln>
                <a:solidFill>
                  <a:schemeClr val="tx1"/>
                </a:solidFill>
                <a:effectLst/>
                <a:latin typeface="Arial" panose="020B0604020202020204" pitchFamily="34" charset="0"/>
              </a:rPr>
              <a:t> Allows artisans to add, edit, and delete product listings.</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Order Management:</a:t>
            </a:r>
            <a:r>
              <a:rPr kumimoji="0" lang="en-US" altLang="en-US" sz="2000" b="0" i="0" u="none" strike="noStrike" cap="none" normalizeH="0" baseline="0" dirty="0">
                <a:ln>
                  <a:noFill/>
                </a:ln>
                <a:solidFill>
                  <a:schemeClr val="tx1"/>
                </a:solidFill>
                <a:effectLst/>
                <a:latin typeface="Arial" panose="020B0604020202020204" pitchFamily="34" charset="0"/>
              </a:rPr>
              <a:t> Manages customer orders, tracking, and updates.</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Payment Gateway:</a:t>
            </a:r>
            <a:r>
              <a:rPr kumimoji="0" lang="en-US" altLang="en-US" sz="2000" b="0" i="0" u="none" strike="noStrike" cap="none" normalizeH="0" baseline="0" dirty="0">
                <a:ln>
                  <a:noFill/>
                </a:ln>
                <a:solidFill>
                  <a:schemeClr val="tx1"/>
                </a:solidFill>
                <a:effectLst/>
                <a:latin typeface="Arial" panose="020B0604020202020204" pitchFamily="34" charset="0"/>
              </a:rPr>
              <a:t> Secure processing of customer payments.</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Review System:</a:t>
            </a:r>
            <a:r>
              <a:rPr kumimoji="0" lang="en-US" altLang="en-US" sz="2000" b="0" i="0" u="none" strike="noStrike" cap="none" normalizeH="0" baseline="0" dirty="0">
                <a:ln>
                  <a:noFill/>
                </a:ln>
                <a:solidFill>
                  <a:schemeClr val="tx1"/>
                </a:solidFill>
                <a:effectLst/>
                <a:latin typeface="Arial" panose="020B0604020202020204" pitchFamily="34" charset="0"/>
              </a:rPr>
              <a:t> Allows customers to review and rate products. </a:t>
            </a:r>
          </a:p>
        </p:txBody>
      </p:sp>
    </p:spTree>
    <p:extLst>
      <p:ext uri="{BB962C8B-B14F-4D97-AF65-F5344CB8AC3E}">
        <p14:creationId xmlns:p14="http://schemas.microsoft.com/office/powerpoint/2010/main" val="383574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E3B-C112-4466-A73C-94FFC882B5CC}"/>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F3EA78F9-C274-4333-B904-5193FAF9EED1}"/>
              </a:ext>
            </a:extLst>
          </p:cNvPr>
          <p:cNvSpPr>
            <a:spLocks noGrp="1"/>
          </p:cNvSpPr>
          <p:nvPr>
            <p:ph type="body" idx="1"/>
          </p:nvPr>
        </p:nvSpPr>
        <p:spPr/>
        <p:txBody>
          <a:bodyPr>
            <a:normAutofit fontScale="47500" lnSpcReduction="20000"/>
          </a:bodyPr>
          <a:lstStyle/>
          <a:p>
            <a:pPr marL="76200" indent="0">
              <a:lnSpc>
                <a:spcPct val="120000"/>
              </a:lnSpc>
              <a:buNone/>
            </a:pPr>
            <a:r>
              <a:rPr lang="en-IN" sz="3200" dirty="0"/>
              <a:t>1. </a:t>
            </a:r>
            <a:r>
              <a:rPr lang="en-IN" sz="3200" dirty="0" err="1"/>
              <a:t>Arunava</a:t>
            </a:r>
            <a:r>
              <a:rPr lang="en-IN" sz="3200" dirty="0"/>
              <a:t> </a:t>
            </a:r>
            <a:r>
              <a:rPr lang="en-IN" sz="3200" dirty="0" err="1"/>
              <a:t>Dalal</a:t>
            </a:r>
            <a:r>
              <a:rPr lang="en-IN" sz="3200" dirty="0"/>
              <a:t> , </a:t>
            </a:r>
            <a:r>
              <a:rPr lang="en-IN" sz="3200" dirty="0" err="1"/>
              <a:t>Dr.</a:t>
            </a:r>
            <a:r>
              <a:rPr lang="en-IN" sz="3200" dirty="0"/>
              <a:t> Subrata Chattopadhyay, “A Preliminary Study on Popularizing Indian Handicrafts Using Internet Technology – A Bengal Specific Study”,   April 2021.</a:t>
            </a:r>
          </a:p>
          <a:p>
            <a:pPr marL="76200" indent="0">
              <a:lnSpc>
                <a:spcPct val="120000"/>
              </a:lnSpc>
              <a:buNone/>
            </a:pPr>
            <a:r>
              <a:rPr lang="en-IN" sz="3200" dirty="0"/>
              <a:t>2. </a:t>
            </a:r>
            <a:r>
              <a:rPr lang="en-IN" sz="3200" dirty="0" err="1"/>
              <a:t>Aabha</a:t>
            </a:r>
            <a:r>
              <a:rPr lang="en-IN" sz="3200" dirty="0"/>
              <a:t> Patil, </a:t>
            </a:r>
            <a:r>
              <a:rPr lang="en-IN" sz="3200" dirty="0" err="1"/>
              <a:t>Ritu</a:t>
            </a:r>
            <a:r>
              <a:rPr lang="en-IN" sz="3200" dirty="0"/>
              <a:t> Shailendra Jha, </a:t>
            </a:r>
            <a:r>
              <a:rPr lang="en-IN" sz="3200" dirty="0" err="1"/>
              <a:t>Ritu</a:t>
            </a:r>
            <a:r>
              <a:rPr lang="en-IN" sz="3200" dirty="0"/>
              <a:t> Raju Jha, Nandini Vijay </a:t>
            </a:r>
            <a:r>
              <a:rPr lang="en-IN" sz="3200" dirty="0" err="1"/>
              <a:t>Gurav</a:t>
            </a:r>
            <a:r>
              <a:rPr lang="en-IN" sz="3200" dirty="0"/>
              <a:t>, “EPICRAFT –WEBSITE FOR ARTISANS”, November 2022</a:t>
            </a:r>
          </a:p>
          <a:p>
            <a:pPr marL="76200" indent="0">
              <a:lnSpc>
                <a:spcPct val="120000"/>
              </a:lnSpc>
              <a:buNone/>
            </a:pPr>
            <a:r>
              <a:rPr lang="en-IN" sz="3200" dirty="0"/>
              <a:t>3. </a:t>
            </a:r>
            <a:r>
              <a:rPr lang="en-IN" sz="3200" dirty="0" err="1"/>
              <a:t>Amisha</a:t>
            </a:r>
            <a:r>
              <a:rPr lang="en-IN" sz="3200" dirty="0"/>
              <a:t> Shah, </a:t>
            </a:r>
            <a:r>
              <a:rPr lang="en-IN" sz="3200" dirty="0" err="1"/>
              <a:t>Rajev</a:t>
            </a:r>
            <a:r>
              <a:rPr lang="en-IN" sz="3200" dirty="0"/>
              <a:t> Patel, “E-COMMERCE AND RURAL HANDICRAFT ARTISANS”, December 2016</a:t>
            </a:r>
          </a:p>
          <a:p>
            <a:pPr marL="76200" indent="0">
              <a:lnSpc>
                <a:spcPct val="120000"/>
              </a:lnSpc>
              <a:buNone/>
            </a:pPr>
            <a:r>
              <a:rPr lang="en-IN" sz="3200" dirty="0"/>
              <a:t>4. </a:t>
            </a:r>
            <a:r>
              <a:rPr lang="en-IN" sz="3200" dirty="0" err="1"/>
              <a:t>M.Ushasri</a:t>
            </a:r>
            <a:r>
              <a:rPr lang="en-IN" sz="3200" dirty="0"/>
              <a:t> , </a:t>
            </a:r>
            <a:r>
              <a:rPr lang="en-IN" sz="3200" dirty="0" err="1"/>
              <a:t>N.Charitha</a:t>
            </a:r>
            <a:r>
              <a:rPr lang="en-IN" sz="3200" dirty="0"/>
              <a:t> , </a:t>
            </a:r>
            <a:r>
              <a:rPr lang="en-IN" sz="3200" dirty="0" err="1"/>
              <a:t>P.Chaitanya</a:t>
            </a:r>
            <a:r>
              <a:rPr lang="en-IN" sz="3200" dirty="0"/>
              <a:t> , </a:t>
            </a:r>
            <a:r>
              <a:rPr lang="en-IN" sz="3200" dirty="0" err="1"/>
              <a:t>G.Giridhar</a:t>
            </a:r>
            <a:r>
              <a:rPr lang="en-IN" sz="3200" dirty="0"/>
              <a:t> Sai , </a:t>
            </a:r>
            <a:r>
              <a:rPr lang="en-IN" sz="3200" dirty="0" err="1"/>
              <a:t>D.Venkata</a:t>
            </a:r>
            <a:r>
              <a:rPr lang="en-IN" sz="3200" dirty="0"/>
              <a:t> Kumar5, “E-Commerce Website For Handloom”, May 2022</a:t>
            </a:r>
          </a:p>
          <a:p>
            <a:pPr marL="76200" indent="0">
              <a:lnSpc>
                <a:spcPct val="120000"/>
              </a:lnSpc>
              <a:buNone/>
            </a:pPr>
            <a:r>
              <a:rPr lang="en-IN" sz="3200" dirty="0"/>
              <a:t>5. Aditi Bhatia </a:t>
            </a:r>
            <a:r>
              <a:rPr lang="en-IN" sz="3200" dirty="0" err="1"/>
              <a:t>Kalluri</a:t>
            </a:r>
            <a:r>
              <a:rPr lang="en-IN" sz="3200" dirty="0"/>
              <a:t>, “E-COMMERCE FOR RURAL MICRO-ENTREPRENEURS: MAPPING RESTRICTIONS, ECOLOGIES OF USE AND TRENDS FOR DEVELOPMENT”, 2021</a:t>
            </a:r>
          </a:p>
          <a:p>
            <a:pPr marL="76200" indent="0">
              <a:lnSpc>
                <a:spcPct val="120000"/>
              </a:lnSpc>
              <a:buNone/>
            </a:pPr>
            <a:r>
              <a:rPr lang="en-IN" sz="3200" dirty="0"/>
              <a:t>6. </a:t>
            </a:r>
            <a:r>
              <a:rPr lang="en-IN" sz="3200" dirty="0" err="1"/>
              <a:t>Indrajit</a:t>
            </a:r>
            <a:r>
              <a:rPr lang="en-IN" sz="3200" dirty="0"/>
              <a:t> Ghosal, Bikram Prasad, “Inspiring Digitalization of Handicraft Market: An empirical approach”, December 2019</a:t>
            </a:r>
          </a:p>
          <a:p>
            <a:pPr marL="76200" indent="0">
              <a:lnSpc>
                <a:spcPct val="120000"/>
              </a:lnSpc>
              <a:buNone/>
            </a:pPr>
            <a:r>
              <a:rPr lang="en-IN" sz="3200" dirty="0"/>
              <a:t>7. </a:t>
            </a:r>
            <a:r>
              <a:rPr lang="en-IN" sz="3200" dirty="0" err="1"/>
              <a:t>Darshil</a:t>
            </a:r>
            <a:r>
              <a:rPr lang="en-IN" sz="3200" dirty="0"/>
              <a:t> </a:t>
            </a:r>
            <a:r>
              <a:rPr lang="en-IN" sz="3200" dirty="0" err="1"/>
              <a:t>Ajudia</a:t>
            </a:r>
            <a:r>
              <a:rPr lang="en-IN" sz="3200" dirty="0"/>
              <a:t>, Akshat Chandel, </a:t>
            </a:r>
            <a:r>
              <a:rPr lang="en-IN" sz="3200" dirty="0" err="1"/>
              <a:t>Hinal</a:t>
            </a:r>
            <a:r>
              <a:rPr lang="en-IN" sz="3200" dirty="0"/>
              <a:t> </a:t>
            </a:r>
            <a:r>
              <a:rPr lang="en-IN" sz="3200" dirty="0" err="1"/>
              <a:t>Kuvadiya</a:t>
            </a:r>
            <a:r>
              <a:rPr lang="en-IN" sz="3200" dirty="0"/>
              <a:t>, “Online Handicrafts Store”, 2021</a:t>
            </a:r>
          </a:p>
          <a:p>
            <a:pPr marL="76200" indent="0">
              <a:lnSpc>
                <a:spcPct val="120000"/>
              </a:lnSpc>
              <a:buNone/>
            </a:pPr>
            <a:r>
              <a:rPr lang="en-IN" sz="3200" dirty="0"/>
              <a:t>8. Sunil Kumar Das </a:t>
            </a:r>
            <a:r>
              <a:rPr lang="en-IN" sz="3200" dirty="0" err="1"/>
              <a:t>Bendi</a:t>
            </a:r>
            <a:r>
              <a:rPr lang="en-IN" sz="3200" dirty="0"/>
              <a:t>, “Role of E-Commerce in Promoting Handicrafts of Odisha”, November 2018</a:t>
            </a:r>
          </a:p>
          <a:p>
            <a:pPr marL="76200" indent="0">
              <a:lnSpc>
                <a:spcPct val="120000"/>
              </a:lnSpc>
              <a:buNone/>
            </a:pPr>
            <a:r>
              <a:rPr lang="en-IN" sz="3200" dirty="0"/>
              <a:t>9. </a:t>
            </a:r>
            <a:r>
              <a:rPr lang="en-IN" sz="3200" dirty="0" err="1"/>
              <a:t>Haryadi</a:t>
            </a:r>
            <a:r>
              <a:rPr lang="en-IN" sz="3200" dirty="0"/>
              <a:t> </a:t>
            </a:r>
            <a:r>
              <a:rPr lang="en-IN" sz="3200" dirty="0" err="1"/>
              <a:t>Sarjono</a:t>
            </a:r>
            <a:r>
              <a:rPr lang="en-IN" sz="3200" dirty="0"/>
              <a:t>, Ria </a:t>
            </a:r>
            <a:r>
              <a:rPr lang="en-IN" sz="3200" dirty="0" err="1"/>
              <a:t>Trianti</a:t>
            </a:r>
            <a:r>
              <a:rPr lang="en-IN" sz="3200" dirty="0"/>
              <a:t>, </a:t>
            </a:r>
            <a:r>
              <a:rPr lang="en-IN" sz="3200" dirty="0" err="1"/>
              <a:t>Heppy</a:t>
            </a:r>
            <a:r>
              <a:rPr lang="en-IN" sz="3200" dirty="0"/>
              <a:t> </a:t>
            </a:r>
            <a:r>
              <a:rPr lang="en-IN" sz="3200" dirty="0" err="1"/>
              <a:t>Yohanes</a:t>
            </a:r>
            <a:r>
              <a:rPr lang="en-IN" sz="3200" dirty="0"/>
              <a:t>,” Systematic Literature Review the Role of E-Commerce in </a:t>
            </a:r>
            <a:r>
              <a:rPr lang="en-IN" sz="3200" dirty="0" err="1"/>
              <a:t>Reog</a:t>
            </a:r>
            <a:r>
              <a:rPr lang="en-IN" sz="3200" dirty="0"/>
              <a:t> </a:t>
            </a:r>
            <a:r>
              <a:rPr lang="en-IN" sz="3200" dirty="0" err="1"/>
              <a:t>Ponorogo</a:t>
            </a:r>
            <a:r>
              <a:rPr lang="en-IN" sz="3200" dirty="0"/>
              <a:t> Art Crafters”, September 2021</a:t>
            </a:r>
          </a:p>
          <a:p>
            <a:pPr marL="76200" indent="0">
              <a:lnSpc>
                <a:spcPct val="120000"/>
              </a:lnSpc>
              <a:buNone/>
            </a:pPr>
            <a:r>
              <a:rPr lang="en-IN" sz="3200" dirty="0"/>
              <a:t>10. </a:t>
            </a:r>
            <a:r>
              <a:rPr lang="en-IN" sz="3200" dirty="0" err="1"/>
              <a:t>Ruheela</a:t>
            </a:r>
            <a:r>
              <a:rPr lang="en-IN" sz="3200" dirty="0"/>
              <a:t> Hassan, Parvez Ahmed Mir, “PROBLEMS AND REVIVAL OF HANDICRAFT INDUSTRY IN KASHMIR – AN ANALYSIS”, 2020</a:t>
            </a:r>
          </a:p>
          <a:p>
            <a:pPr marL="76200" indent="0">
              <a:buNone/>
            </a:pPr>
            <a:endParaRPr lang="en-IN" dirty="0"/>
          </a:p>
        </p:txBody>
      </p:sp>
    </p:spTree>
    <p:extLst>
      <p:ext uri="{BB962C8B-B14F-4D97-AF65-F5344CB8AC3E}">
        <p14:creationId xmlns:p14="http://schemas.microsoft.com/office/powerpoint/2010/main" val="113985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ea typeface="Cambria" pitchFamily="18" charset="0"/>
                <a:cs typeface="Times New Roman" pitchFamily="18" charset="0"/>
              </a:rPr>
              <a:t>CONTENTS</a:t>
            </a:r>
          </a:p>
        </p:txBody>
      </p:sp>
      <p:sp>
        <p:nvSpPr>
          <p:cNvPr id="3" name="Text Placeholder 2"/>
          <p:cNvSpPr>
            <a:spLocks noGrp="1"/>
          </p:cNvSpPr>
          <p:nvPr>
            <p:ph type="body" idx="1"/>
          </p:nvPr>
        </p:nvSpPr>
        <p:spPr/>
        <p:txBody>
          <a:bodyPr>
            <a:normAutofit fontScale="55000" lnSpcReduction="20000"/>
          </a:bodyPr>
          <a:lstStyle/>
          <a:p>
            <a:pPr marL="76200" indent="0">
              <a:buNone/>
            </a:pPr>
            <a:r>
              <a:rPr lang="en-US" sz="3400" dirty="0"/>
              <a:t>Abstract</a:t>
            </a:r>
          </a:p>
          <a:p>
            <a:pPr marL="76200" indent="0">
              <a:buNone/>
            </a:pPr>
            <a:r>
              <a:rPr lang="en-US" sz="3400" dirty="0"/>
              <a:t>Objective of project</a:t>
            </a:r>
          </a:p>
          <a:p>
            <a:pPr marL="76200" indent="0">
              <a:buNone/>
            </a:pPr>
            <a:r>
              <a:rPr lang="en-US" sz="3400" dirty="0"/>
              <a:t>Problem statement </a:t>
            </a:r>
          </a:p>
          <a:p>
            <a:pPr marL="76200" indent="0">
              <a:buNone/>
            </a:pPr>
            <a:r>
              <a:rPr lang="en-US" sz="3400" dirty="0"/>
              <a:t>Scope and motivation</a:t>
            </a:r>
          </a:p>
          <a:p>
            <a:pPr marL="76200" indent="0">
              <a:buNone/>
            </a:pPr>
            <a:r>
              <a:rPr lang="en-US" sz="3400" dirty="0"/>
              <a:t>Introduction</a:t>
            </a:r>
          </a:p>
          <a:p>
            <a:pPr marL="76200" indent="0">
              <a:buNone/>
            </a:pPr>
            <a:r>
              <a:rPr lang="en-US" sz="3400" dirty="0"/>
              <a:t>Literature survey</a:t>
            </a:r>
          </a:p>
          <a:p>
            <a:pPr marL="76200" indent="0">
              <a:buNone/>
            </a:pPr>
            <a:r>
              <a:rPr lang="en-US" sz="3400" dirty="0"/>
              <a:t>Existing method </a:t>
            </a:r>
          </a:p>
          <a:p>
            <a:pPr marL="76200" indent="0">
              <a:buNone/>
            </a:pPr>
            <a:r>
              <a:rPr lang="en-US" sz="3400" dirty="0"/>
              <a:t>Disadvantages</a:t>
            </a:r>
          </a:p>
          <a:p>
            <a:pPr marL="76200" indent="0">
              <a:buNone/>
            </a:pPr>
            <a:r>
              <a:rPr lang="en-US" sz="3400" dirty="0"/>
              <a:t>Proposed method</a:t>
            </a:r>
          </a:p>
          <a:p>
            <a:pPr marL="76200" indent="0">
              <a:buNone/>
            </a:pPr>
            <a:r>
              <a:rPr lang="en-US" sz="3400" dirty="0"/>
              <a:t>Advantages</a:t>
            </a:r>
          </a:p>
          <a:p>
            <a:pPr marL="76200" indent="0">
              <a:buNone/>
            </a:pPr>
            <a:r>
              <a:rPr lang="en-US" sz="3400" dirty="0"/>
              <a:t>Project flow</a:t>
            </a:r>
          </a:p>
          <a:p>
            <a:pPr marL="76200" indent="0">
              <a:buNone/>
            </a:pPr>
            <a:r>
              <a:rPr lang="en-US" sz="3400" dirty="0"/>
              <a:t>Software requirements</a:t>
            </a:r>
          </a:p>
          <a:p>
            <a:pPr marL="76200" indent="0">
              <a:buNone/>
            </a:pPr>
            <a:r>
              <a:rPr lang="en-US" sz="3400" dirty="0"/>
              <a:t>Architecture</a:t>
            </a:r>
          </a:p>
          <a:p>
            <a:pPr marL="76200" indent="0">
              <a:buNone/>
            </a:pPr>
            <a:r>
              <a:rPr lang="en-US" sz="3400" dirty="0"/>
              <a:t>Modules</a:t>
            </a:r>
          </a:p>
          <a:p>
            <a:pPr marL="76200" indent="0">
              <a:buNone/>
            </a:pPr>
            <a:r>
              <a:rPr lang="en-US" sz="3400" dirty="0"/>
              <a:t>UML diagram</a:t>
            </a:r>
          </a:p>
          <a:p>
            <a:pPr marL="76200" indent="0">
              <a:buNone/>
            </a:pPr>
            <a:r>
              <a:rPr lang="en-US" sz="3400" dirty="0"/>
              <a:t>References</a:t>
            </a:r>
          </a:p>
          <a:p>
            <a:pPr marL="76200" indent="0">
              <a:buNone/>
            </a:pPr>
            <a:endParaRPr lang="en-US" dirty="0"/>
          </a:p>
        </p:txBody>
      </p:sp>
    </p:spTree>
    <p:extLst>
      <p:ext uri="{BB962C8B-B14F-4D97-AF65-F5344CB8AC3E}">
        <p14:creationId xmlns:p14="http://schemas.microsoft.com/office/powerpoint/2010/main" val="142309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0" indent="-190500" algn="just">
              <a:lnSpc>
                <a:spcPct val="160000"/>
              </a:lnSpc>
              <a:spcBef>
                <a:spcPts val="0"/>
              </a:spcBef>
              <a:buNone/>
            </a:pPr>
            <a:r>
              <a:rPr lang="en-US" sz="2000" dirty="0"/>
              <a:t>Online </a:t>
            </a:r>
            <a:r>
              <a:rPr lang="en-US" sz="2000" dirty="0" err="1"/>
              <a:t>Arstians</a:t>
            </a:r>
            <a:r>
              <a:rPr lang="en-US" sz="2000" dirty="0"/>
              <a:t> Store is designed to empower India's rural artisans by providing an online marketplace where they can showcase and sell their unique creations, including "Varanasi Specials." Artisans can register, upload product details, and access tools to track their performance through insights like sales, rankings, and earnings. To ensure trust, initial sales are limited to Cash on Delivery (COD) before unlocking online payment options post-verification. The platform fosters community collaboration through event management features, allowing artisans to organize or join local events. Customers can explore products ranked by popularity, while artisans gain motivation through recognitions like "Artisan of the Month" based on sales and ratings. Additionally, the platform highlights government events and exhibitions to expand their visibility and business opportunities, bridging the gap between rural craftsmanship and global markets</a:t>
            </a:r>
            <a:endParaRPr lang="en-US" sz="2600" dirty="0">
              <a:solidFill>
                <a:schemeClr val="tx1"/>
              </a:solidFill>
              <a:latin typeface="Candara" pitchFamily="34"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6200"/>
            <a:r>
              <a:rPr lang="en-US" dirty="0"/>
              <a:t>OBJECTIVE OF PROJECT</a:t>
            </a:r>
            <a:endParaRPr lang="en-US" sz="2800" dirty="0"/>
          </a:p>
        </p:txBody>
      </p:sp>
      <p:sp>
        <p:nvSpPr>
          <p:cNvPr id="3" name="Text Placeholder 2"/>
          <p:cNvSpPr>
            <a:spLocks noGrp="1"/>
          </p:cNvSpPr>
          <p:nvPr>
            <p:ph type="body" idx="1"/>
          </p:nvPr>
        </p:nvSpPr>
        <p:spPr>
          <a:xfrm>
            <a:off x="630314" y="1296140"/>
            <a:ext cx="11310151" cy="5672830"/>
          </a:xfrm>
        </p:spPr>
        <p:txBody>
          <a:bodyPr>
            <a:normAutofit/>
          </a:bodyPr>
          <a:lstStyle/>
          <a:p>
            <a:pPr>
              <a:buFont typeface="Arial" panose="020B0604020202020204" pitchFamily="34" charset="0"/>
              <a:buChar char="•"/>
            </a:pPr>
            <a:r>
              <a:rPr lang="en-US" dirty="0"/>
              <a:t>Provide artisans with a platform to market and sell their handmade products.</a:t>
            </a:r>
          </a:p>
          <a:p>
            <a:pPr>
              <a:buFont typeface="Arial" panose="020B0604020202020204" pitchFamily="34" charset="0"/>
              <a:buChar char="•"/>
            </a:pPr>
            <a:r>
              <a:rPr lang="en-US" dirty="0"/>
              <a:t>Create an online store with easy navigation for customers to browse and purchase products.</a:t>
            </a:r>
          </a:p>
          <a:p>
            <a:pPr>
              <a:buFont typeface="Arial" panose="020B0604020202020204" pitchFamily="34" charset="0"/>
              <a:buChar char="•"/>
            </a:pPr>
            <a:r>
              <a:rPr lang="en-US" dirty="0"/>
              <a:t>Incorporate features like secure payment gateways, real-time tracking, and inventory management.</a:t>
            </a:r>
          </a:p>
          <a:p>
            <a:pPr>
              <a:buFont typeface="Arial" panose="020B0604020202020204" pitchFamily="34" charset="0"/>
              <a:buChar char="•"/>
            </a:pPr>
            <a:r>
              <a:rPr lang="en-US" dirty="0"/>
              <a:t>Foster the growth of local economies by giving artisans a global reach.</a:t>
            </a:r>
          </a:p>
          <a:p>
            <a:pPr>
              <a:buFont typeface="Arial" panose="020B0604020202020204" pitchFamily="34" charset="0"/>
              <a:buChar char="•"/>
            </a:pPr>
            <a:r>
              <a:rPr lang="en-US" dirty="0"/>
              <a:t>Improve the ease of purchasing unique, handmade items that aren't available in mass markets.</a:t>
            </a:r>
          </a:p>
          <a:p>
            <a:pPr marL="76200" indent="0">
              <a:buNone/>
            </a:pPr>
            <a:endParaRPr lang="en-US" sz="1800" dirty="0"/>
          </a:p>
        </p:txBody>
      </p:sp>
    </p:spTree>
    <p:extLst>
      <p:ext uri="{BB962C8B-B14F-4D97-AF65-F5344CB8AC3E}">
        <p14:creationId xmlns:p14="http://schemas.microsoft.com/office/powerpoint/2010/main" val="293010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538619" y="1027134"/>
            <a:ext cx="10942181" cy="5068867"/>
          </a:xfrm>
        </p:spPr>
        <p:txBody>
          <a:bodyPr>
            <a:normAutofit lnSpcReduction="10000"/>
          </a:bodyPr>
          <a:lstStyle/>
          <a:p>
            <a:pPr marL="76200" indent="0" algn="just">
              <a:lnSpc>
                <a:spcPct val="150000"/>
              </a:lnSpc>
              <a:buNone/>
            </a:pPr>
            <a:r>
              <a:rPr lang="en-US" dirty="0"/>
              <a:t>Rural artisans in India create beautiful, unique crafts, but they face many challenges, like limited access to markets, low visibility, and lack of trust from buyers. They often don’t have the tools or support to showcase their work and grow their businesses. This makes it hard for them to earn a stable income and gain recognition. As a result, their amazing skills and India’s rich cultural heritage risk being overlooked. There is a need for a platform that connects these artisans with customers, builds trust, encourages collaboration, and helps them grow sustainably</a:t>
            </a:r>
            <a:r>
              <a:rPr lang="en-US" sz="1400" dirty="0"/>
              <a:t>. </a:t>
            </a:r>
            <a:endParaRPr lang="en-US" sz="1800" dirty="0">
              <a:latin typeface="Verdana" pitchFamily="34" charset="0"/>
              <a:ea typeface="Verdana" pitchFamily="34" charset="0"/>
            </a:endParaRPr>
          </a:p>
        </p:txBody>
      </p:sp>
    </p:spTree>
    <p:extLst>
      <p:ext uri="{BB962C8B-B14F-4D97-AF65-F5344CB8AC3E}">
        <p14:creationId xmlns:p14="http://schemas.microsoft.com/office/powerpoint/2010/main" val="359437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MOTIVATION</a:t>
            </a:r>
          </a:p>
        </p:txBody>
      </p:sp>
      <p:sp>
        <p:nvSpPr>
          <p:cNvPr id="4" name="Rectangle 3"/>
          <p:cNvSpPr/>
          <p:nvPr/>
        </p:nvSpPr>
        <p:spPr>
          <a:xfrm>
            <a:off x="812800" y="3348117"/>
            <a:ext cx="6096000" cy="461665"/>
          </a:xfrm>
          <a:prstGeom prst="rect">
            <a:avLst/>
          </a:prstGeom>
        </p:spPr>
        <p:txBody>
          <a:bodyPr>
            <a:spAutoFit/>
          </a:bodyPr>
          <a:lstStyle/>
          <a:p>
            <a:r>
              <a:rPr lang="en-US" sz="2400" b="1" dirty="0">
                <a:solidFill>
                  <a:srgbClr val="FF0000"/>
                </a:solidFill>
                <a:latin typeface="Cambria" pitchFamily="18" charset="0"/>
                <a:ea typeface="Cambria" pitchFamily="18" charset="0"/>
              </a:rPr>
              <a:t>MOTIVATION</a:t>
            </a:r>
          </a:p>
        </p:txBody>
      </p:sp>
      <p:sp>
        <p:nvSpPr>
          <p:cNvPr id="8" name="Rectangle 7">
            <a:extLst>
              <a:ext uri="{FF2B5EF4-FFF2-40B4-BE49-F238E27FC236}">
                <a16:creationId xmlns:a16="http://schemas.microsoft.com/office/drawing/2014/main" id="{1C776203-734B-4F96-A2C4-FE51D7649666}"/>
              </a:ext>
            </a:extLst>
          </p:cNvPr>
          <p:cNvSpPr/>
          <p:nvPr/>
        </p:nvSpPr>
        <p:spPr>
          <a:xfrm>
            <a:off x="812800" y="1139546"/>
            <a:ext cx="6096000" cy="461665"/>
          </a:xfrm>
          <a:prstGeom prst="rect">
            <a:avLst/>
          </a:prstGeom>
        </p:spPr>
        <p:txBody>
          <a:bodyPr>
            <a:spAutoFit/>
          </a:bodyPr>
          <a:lstStyle/>
          <a:p>
            <a:r>
              <a:rPr lang="en-US" sz="2400" b="1" dirty="0">
                <a:solidFill>
                  <a:srgbClr val="FF0000"/>
                </a:solidFill>
                <a:latin typeface="Cambria" pitchFamily="18" charset="0"/>
                <a:ea typeface="Cambria" pitchFamily="18" charset="0"/>
              </a:rPr>
              <a:t>SCOPE</a:t>
            </a:r>
          </a:p>
        </p:txBody>
      </p:sp>
      <p:sp>
        <p:nvSpPr>
          <p:cNvPr id="9" name="Rectangle 2">
            <a:extLst>
              <a:ext uri="{FF2B5EF4-FFF2-40B4-BE49-F238E27FC236}">
                <a16:creationId xmlns:a16="http://schemas.microsoft.com/office/drawing/2014/main" id="{DA2A35A9-D33D-4F90-9908-F04401918047}"/>
              </a:ext>
            </a:extLst>
          </p:cNvPr>
          <p:cNvSpPr>
            <a:spLocks noGrp="1" noChangeArrowheads="1"/>
          </p:cNvSpPr>
          <p:nvPr>
            <p:ph type="body" idx="1"/>
          </p:nvPr>
        </p:nvSpPr>
        <p:spPr bwMode="auto">
          <a:xfrm>
            <a:off x="812800" y="1524725"/>
            <a:ext cx="109985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of a web-based platform for online sales.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Includes features such as user registration, product listings, secure payment systems, and order tracking.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Target audience: artisans and customers worldwide </a:t>
            </a:r>
          </a:p>
        </p:txBody>
      </p:sp>
      <p:sp>
        <p:nvSpPr>
          <p:cNvPr id="10" name="Rectangle 2">
            <a:extLst>
              <a:ext uri="{FF2B5EF4-FFF2-40B4-BE49-F238E27FC236}">
                <a16:creationId xmlns:a16="http://schemas.microsoft.com/office/drawing/2014/main" id="{2C280D3B-A2B0-4180-ACE2-D96CF0667A39}"/>
              </a:ext>
            </a:extLst>
          </p:cNvPr>
          <p:cNvSpPr txBox="1">
            <a:spLocks noChangeArrowheads="1"/>
          </p:cNvSpPr>
          <p:nvPr/>
        </p:nvSpPr>
        <p:spPr bwMode="auto">
          <a:xfrm>
            <a:off x="812800" y="3878848"/>
            <a:ext cx="982662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0" indent="0" eaLnBrk="0" fontAlgn="base" hangingPunct="0">
              <a:lnSpc>
                <a:spcPct val="150000"/>
              </a:lnSpc>
              <a:spcBef>
                <a:spcPct val="0"/>
              </a:spcBef>
              <a:spcAft>
                <a:spcPct val="0"/>
              </a:spcAft>
              <a:buClrTx/>
              <a:buSzTx/>
              <a:buFontTx/>
              <a:buNone/>
            </a:pPr>
            <a:r>
              <a:rPr lang="en-US" altLang="en-US" sz="1800" dirty="0">
                <a:solidFill>
                  <a:schemeClr val="tx1"/>
                </a:solidFill>
                <a:latin typeface="Arial" panose="020B0604020202020204" pitchFamily="34" charset="0"/>
              </a:rPr>
              <a:t>Support the growth of handmade product markets.</a:t>
            </a:r>
          </a:p>
          <a:p>
            <a:pPr marL="0" indent="0" eaLnBrk="0" fontAlgn="base" hangingPunct="0">
              <a:lnSpc>
                <a:spcPct val="150000"/>
              </a:lnSpc>
              <a:spcBef>
                <a:spcPct val="0"/>
              </a:spcBef>
              <a:spcAft>
                <a:spcPct val="0"/>
              </a:spcAft>
              <a:buClrTx/>
              <a:buSzTx/>
              <a:buFontTx/>
              <a:buNone/>
            </a:pPr>
            <a:r>
              <a:rPr lang="en-US" altLang="en-US" sz="1800" dirty="0">
                <a:solidFill>
                  <a:schemeClr val="tx1"/>
                </a:solidFill>
                <a:latin typeface="Arial" panose="020B0604020202020204" pitchFamily="34" charset="0"/>
              </a:rPr>
              <a:t>Provide artisans a global platform to sell and increase income opportunities.</a:t>
            </a:r>
          </a:p>
          <a:p>
            <a:pPr marL="0" indent="0" eaLnBrk="0" fontAlgn="base" hangingPunct="0">
              <a:lnSpc>
                <a:spcPct val="150000"/>
              </a:lnSpc>
              <a:spcBef>
                <a:spcPct val="0"/>
              </a:spcBef>
              <a:spcAft>
                <a:spcPct val="0"/>
              </a:spcAft>
              <a:buClrTx/>
              <a:buSzTx/>
              <a:buFontTx/>
              <a:buNone/>
            </a:pPr>
            <a:r>
              <a:rPr lang="en-US" altLang="en-US" sz="1800" dirty="0">
                <a:solidFill>
                  <a:schemeClr val="tx1"/>
                </a:solidFill>
                <a:latin typeface="Arial" panose="020B0604020202020204" pitchFamily="34" charset="0"/>
              </a:rPr>
              <a:t>Enhance customer access to unique and culturally diverse products.</a:t>
            </a:r>
          </a:p>
        </p:txBody>
      </p:sp>
    </p:spTree>
    <p:extLst>
      <p:ext uri="{BB962C8B-B14F-4D97-AF65-F5344CB8AC3E}">
        <p14:creationId xmlns:p14="http://schemas.microsoft.com/office/powerpoint/2010/main" val="50534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a:xfrm>
            <a:off x="751562" y="1089764"/>
            <a:ext cx="10729238" cy="5006237"/>
          </a:xfrm>
        </p:spPr>
        <p:txBody>
          <a:bodyPr>
            <a:normAutofit fontScale="85000" lnSpcReduction="10000"/>
          </a:bodyPr>
          <a:lstStyle/>
          <a:p>
            <a:pPr>
              <a:lnSpc>
                <a:spcPct val="150000"/>
              </a:lnSpc>
              <a:buFont typeface="Wingdings" panose="05000000000000000000" pitchFamily="2" charset="2"/>
              <a:buChar char="§"/>
            </a:pPr>
            <a:r>
              <a:rPr lang="en-US" sz="1800" dirty="0"/>
              <a:t>Textiles and handicrafts are vital pillars of India's rural economy, with artisans creating masterpieces that reflect the country's rich cultural heritage. Despite their immense talent, many of these artisans remain overshadowed, lacking the platform and opportunities to showcase their work to a global audience.</a:t>
            </a:r>
          </a:p>
          <a:p>
            <a:pPr>
              <a:lnSpc>
                <a:spcPct val="150000"/>
              </a:lnSpc>
              <a:buFont typeface="Wingdings" panose="05000000000000000000" pitchFamily="2" charset="2"/>
              <a:buChar char="§"/>
            </a:pPr>
            <a:r>
              <a:rPr lang="en-US" sz="1800" dirty="0"/>
              <a:t>This project aims to change that by offering a dedicated online platform where artisans can register, upload their products, and track their sales, earnings, and product views. The platform also allows artisans to organize and participate in local events, fostering collaboration and mutual growth.</a:t>
            </a:r>
          </a:p>
          <a:p>
            <a:pPr>
              <a:lnSpc>
                <a:spcPct val="150000"/>
              </a:lnSpc>
              <a:buFont typeface="Wingdings" panose="05000000000000000000" pitchFamily="2" charset="2"/>
              <a:buChar char="§"/>
            </a:pPr>
            <a:r>
              <a:rPr lang="en-US" sz="1800" dirty="0"/>
              <a:t>To ensure trust and authenticity, artisans will initially sell through Cash on Delivery (COD) and, once verified, gain access to multiple payment options. Customers can explore a wide range of unique products, including "Varanasi Specials," with features that promote popular items and government exhibitions to further expand artisans' reach. </a:t>
            </a:r>
          </a:p>
          <a:p>
            <a:pPr>
              <a:lnSpc>
                <a:spcPct val="150000"/>
              </a:lnSpc>
              <a:buFont typeface="Wingdings" panose="05000000000000000000" pitchFamily="2" charset="2"/>
              <a:buChar char="§"/>
            </a:pPr>
            <a:r>
              <a:rPr lang="en-US" sz="1800" dirty="0"/>
              <a:t>Additionally, the "Artisan of the Month" recognition will motivate artisans by acknowledging their achievements. This platform aims to empower artisans, boost their visibility, and help preserve traditional Indian crafts by connecting them to a global market</a:t>
            </a:r>
          </a:p>
        </p:txBody>
      </p:sp>
    </p:spTree>
    <p:extLst>
      <p:ext uri="{BB962C8B-B14F-4D97-AF65-F5344CB8AC3E}">
        <p14:creationId xmlns:p14="http://schemas.microsoft.com/office/powerpoint/2010/main" val="113752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4" name="Rectangle 1">
            <a:extLst>
              <a:ext uri="{FF2B5EF4-FFF2-40B4-BE49-F238E27FC236}">
                <a16:creationId xmlns:a16="http://schemas.microsoft.com/office/drawing/2014/main" id="{643DD612-96EA-485D-8950-55F4421AD5E9}"/>
              </a:ext>
            </a:extLst>
          </p:cNvPr>
          <p:cNvSpPr>
            <a:spLocks noGrp="1" noChangeArrowheads="1"/>
          </p:cNvSpPr>
          <p:nvPr>
            <p:ph type="body" idx="1"/>
          </p:nvPr>
        </p:nvSpPr>
        <p:spPr bwMode="auto">
          <a:xfrm>
            <a:off x="727075" y="1186300"/>
            <a:ext cx="1171666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Current Online Marketplaces: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Platforms like Etsy, Amazon Handmade, and eBay allow artisans to sell their goods.</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However, many of these platforms charge high fees and don’t focus exclusively on artisans or handmade goods.</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Existing Platforms: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Lack of comprehensive features tailored for artisans (inventory management, real-time updates).</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platforms lack personalization and customer support.</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Opportunities: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dedicated platform focused on artisans' needs, offering lower fees and better management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093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EXISTING METHOD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495300" indent="-342900">
              <a:lnSpc>
                <a:spcPct val="160000"/>
              </a:lnSpc>
              <a:spcBef>
                <a:spcPts val="0"/>
              </a:spcBef>
              <a:buSzPct val="100000"/>
              <a:buFont typeface="Wingdings" panose="05000000000000000000" pitchFamily="2" charset="2"/>
              <a:buChar char="§"/>
            </a:pPr>
            <a:r>
              <a:rPr lang="en-US" dirty="0"/>
              <a:t>Existing systems for textiles and handicrafts include platforms like </a:t>
            </a:r>
            <a:r>
              <a:rPr lang="en-US" dirty="0" err="1"/>
              <a:t>Jaypore</a:t>
            </a:r>
            <a:r>
              <a:rPr lang="en-US" dirty="0"/>
              <a:t>, </a:t>
            </a:r>
            <a:r>
              <a:rPr lang="en-US" dirty="0" err="1"/>
              <a:t>Fabindia</a:t>
            </a:r>
            <a:r>
              <a:rPr lang="en-US" dirty="0"/>
              <a:t>, and Craftsvilla, which provide global exposure for artisans. </a:t>
            </a:r>
          </a:p>
          <a:p>
            <a:pPr marL="495300" indent="-342900">
              <a:lnSpc>
                <a:spcPct val="160000"/>
              </a:lnSpc>
              <a:spcBef>
                <a:spcPts val="0"/>
              </a:spcBef>
              <a:buSzPct val="100000"/>
              <a:buFont typeface="Wingdings" panose="05000000000000000000" pitchFamily="2" charset="2"/>
              <a:buChar char="§"/>
            </a:pPr>
            <a:r>
              <a:rPr lang="en-US" dirty="0"/>
              <a:t>Government initiatives such as the India Handmade Portal and Handloom Mark promote product authenticity and quality. Community-driven platforms like </a:t>
            </a:r>
            <a:r>
              <a:rPr lang="en-US" dirty="0" err="1"/>
              <a:t>GoCoop</a:t>
            </a:r>
            <a:r>
              <a:rPr lang="en-US" dirty="0"/>
              <a:t> and </a:t>
            </a:r>
            <a:r>
              <a:rPr lang="en-US" dirty="0" err="1"/>
              <a:t>Okhai</a:t>
            </a:r>
            <a:r>
              <a:rPr lang="en-US" dirty="0"/>
              <a:t> help connect rural artisans with buyers. </a:t>
            </a:r>
          </a:p>
          <a:p>
            <a:pPr marL="495300" indent="-342900">
              <a:lnSpc>
                <a:spcPct val="160000"/>
              </a:lnSpc>
              <a:spcBef>
                <a:spcPts val="0"/>
              </a:spcBef>
              <a:buSzPct val="100000"/>
              <a:buFont typeface="Wingdings" panose="05000000000000000000" pitchFamily="2" charset="2"/>
              <a:buChar char="§"/>
            </a:pPr>
            <a:r>
              <a:rPr lang="en-US" dirty="0"/>
              <a:t>However, these systems face challenges such as high commission fees, limited digital literacy, competition from mass-produced goods, and fragmented market efforts, which hinder the full potential of artisans and their reach</a:t>
            </a:r>
            <a:endParaRPr lang="en-US"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1641</Words>
  <Application>Microsoft Office PowerPoint</Application>
  <PresentationFormat>Widescreen</PresentationFormat>
  <Paragraphs>136</Paragraphs>
  <Slides>20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Cambria</vt:lpstr>
      <vt:lpstr>Candara</vt:lpstr>
      <vt:lpstr>Verdana</vt:lpstr>
      <vt:lpstr>Wingdings</vt:lpstr>
      <vt:lpstr>Bioinformatics</vt:lpstr>
      <vt:lpstr>ONLINE ARTISANS STORE</vt:lpstr>
      <vt:lpstr>CONTENTS</vt:lpstr>
      <vt:lpstr>ABSTRACT</vt:lpstr>
      <vt:lpstr>OBJECTIVE OF PROJECT</vt:lpstr>
      <vt:lpstr>PROBLEM STATEMENT</vt:lpstr>
      <vt:lpstr>SCOPE AND MOTIVATION</vt:lpstr>
      <vt:lpstr>INTRODUCTION</vt:lpstr>
      <vt:lpstr>LITERATURE SURVEY</vt:lpstr>
      <vt:lpstr>EXISTING METHOD</vt:lpstr>
      <vt:lpstr>DISADVANATGES</vt:lpstr>
      <vt:lpstr>PROPOSED METHOD</vt:lpstr>
      <vt:lpstr>ADVANATAGES</vt:lpstr>
      <vt:lpstr>PROJECT FLOW</vt:lpstr>
      <vt:lpstr>SOFTWARE REQUIREMENTS</vt:lpstr>
      <vt:lpstr>ARCHITECTURE</vt:lpstr>
      <vt:lpstr>ARCHITECTURE</vt:lpstr>
      <vt:lpstr>ARCHITECTURE</vt:lpstr>
      <vt:lpstr>MODULES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Bharath Kumar V</cp:lastModifiedBy>
  <cp:revision>57</cp:revision>
  <dcterms:modified xsi:type="dcterms:W3CDTF">2024-12-23T08:16:12Z</dcterms:modified>
</cp:coreProperties>
</file>