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owasp.org/" TargetMode="External"/><Relationship Id="rId4" Type="http://schemas.openxmlformats.org/officeDocument/2006/relationships/hyperlink" Target="https://www.w3schools.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ONLINE ARTISANS STORE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CIT-G36 </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97224421"/>
              </p:ext>
            </p:extLst>
          </p:nvPr>
        </p:nvGraphicFramePr>
        <p:xfrm>
          <a:off x="553348" y="2721840"/>
          <a:ext cx="4952718" cy="1463080"/>
        </p:xfrm>
        <a:graphic>
          <a:graphicData uri="http://schemas.openxmlformats.org/drawingml/2006/table">
            <a:tbl>
              <a:tblPr firstRow="1" bandRow="1">
                <a:noFill/>
                <a:tableStyleId>{57690726-49DA-4552-BDEB-330DD8EA8BD9}</a:tableStyleId>
              </a:tblPr>
              <a:tblGrid>
                <a:gridCol w="1905709">
                  <a:extLst>
                    <a:ext uri="{9D8B030D-6E8A-4147-A177-3AD203B41FA5}">
                      <a16:colId xmlns:a16="http://schemas.microsoft.com/office/drawing/2014/main" val="20000"/>
                    </a:ext>
                  </a:extLst>
                </a:gridCol>
                <a:gridCol w="3047009">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r>
                        <a:rPr lang="en-US" sz="1800" b="1" u="none" strike="noStrike" cap="none" dirty="0">
                          <a:latin typeface="Cambria" panose="02040503050406030204" pitchFamily="18" charset="0"/>
                          <a:ea typeface="Cambria" panose="02040503050406030204" pitchFamily="18" charset="0"/>
                        </a:rPr>
                        <a:t>20211CIT0064</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Bharath Kumar V </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20211CIT0122</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err="1">
                          <a:latin typeface="Cambria" panose="02040503050406030204" pitchFamily="18" charset="0"/>
                          <a:ea typeface="Cambria" panose="02040503050406030204" pitchFamily="18" charset="0"/>
                        </a:rPr>
                        <a:t>Shreesha</a:t>
                      </a:r>
                      <a:r>
                        <a:rPr lang="en-US" sz="1800" b="1" u="none" strike="noStrike" cap="none" dirty="0">
                          <a:latin typeface="Cambria" panose="02040503050406030204" pitchFamily="18" charset="0"/>
                          <a:ea typeface="Cambria" panose="02040503050406030204" pitchFamily="18" charset="0"/>
                        </a:rPr>
                        <a:t> R</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20221LIN0005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Rahul C K</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dirty="0">
                <a:solidFill>
                  <a:schemeClr val="tx1"/>
                </a:solidFill>
                <a:latin typeface="Cambria" panose="02040503050406030204" pitchFamily="18" charset="0"/>
                <a:ea typeface="Cambria" panose="02040503050406030204" pitchFamily="18" charset="0"/>
                <a:cs typeface="Verdana"/>
                <a:sym typeface="Verdana"/>
              </a:rPr>
              <a:t>Sridevi 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IOT</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PSCS193</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US" dirty="0">
                <a:latin typeface="Cambria" panose="02040503050406030204" pitchFamily="18" charset="0"/>
                <a:ea typeface="Cambria" panose="02040503050406030204" pitchFamily="18" charset="0"/>
              </a:rPr>
              <a:t>Human Welfare Association ,Varanasi </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Software  </a:t>
            </a:r>
          </a:p>
          <a:p>
            <a:pPr marL="342900" indent="-190500">
              <a:lnSpc>
                <a:spcPct val="160000"/>
              </a:lnSpc>
              <a:spcBef>
                <a:spcPts val="0"/>
              </a:spcBef>
              <a:buNone/>
            </a:pPr>
            <a:r>
              <a:rPr lang="en-US" b="1" dirty="0">
                <a:latin typeface="Cambria" panose="02040503050406030204" pitchFamily="18" charset="0"/>
                <a:ea typeface="Cambria" panose="02040503050406030204" pitchFamily="18" charset="0"/>
              </a:rPr>
              <a:t>Problem Description: </a:t>
            </a:r>
            <a:r>
              <a:rPr lang="en-US" sz="2600" b="0" i="0" dirty="0">
                <a:solidFill>
                  <a:schemeClr val="tx1"/>
                </a:solidFill>
                <a:effectLst/>
                <a:latin typeface="Cambria" panose="02040503050406030204" pitchFamily="18" charset="0"/>
                <a:ea typeface="Cambria" panose="02040503050406030204" pitchFamily="18" charset="0"/>
              </a:rPr>
              <a:t>The passage outlines a platform that supports rural artisans by providing them with an online platform to showcase and sell their handicraft products. The platform offers various features such as event creation, product uploading, and statistical analysis. It also aims to promote the artisans’ business by featuring popular government events and exhibitions, and by announcing an “Artisan of the month” based on sales and ratings. The platform allows customers to browse and purchase products under the “Varanasi Special” category.</a:t>
            </a:r>
            <a:endParaRPr lang="en-US" sz="2600" dirty="0">
              <a:solidFill>
                <a:schemeClr val="tx1"/>
              </a:solidFill>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 </a:t>
            </a:r>
            <a:r>
              <a:rPr lang="en-US" dirty="0">
                <a:latin typeface="Cambria" panose="02040503050406030204" pitchFamily="18" charset="0"/>
                <a:ea typeface="Cambria" panose="02040503050406030204" pitchFamily="18" charset="0"/>
              </a:rPr>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indent="-190500" algn="just">
              <a:spcBef>
                <a:spcPts val="0"/>
              </a:spcBef>
              <a:buSzPct val="100000"/>
              <a:buNone/>
            </a:pPr>
            <a:r>
              <a:rPr lang="en-IN" sz="4000" b="1" dirty="0"/>
              <a:t>Software Requirements:</a:t>
            </a:r>
          </a:p>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algn="l" fontAlgn="base">
              <a:buFont typeface="+mj-lt"/>
              <a:buAutoNum type="arabicPeriod"/>
            </a:pPr>
            <a:r>
              <a:rPr lang="en-US" b="1" i="0" dirty="0">
                <a:solidFill>
                  <a:srgbClr val="131414"/>
                </a:solidFill>
                <a:effectLst/>
                <a:latin typeface="Cambria" panose="02040503050406030204" pitchFamily="18" charset="0"/>
                <a:ea typeface="Cambria" panose="02040503050406030204" pitchFamily="18" charset="0"/>
              </a:rPr>
              <a:t>Front-end technologies:</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HTML: Used for structuring and organizing content on a web page.</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CSS: Used for styling and layout purposes.</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JavaScript: Used for adding interactivity and dynamic effects to a web page.</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JavaScript frameworks or libraries: Such as React, Angular, or Vue.js, which help in building user interfaces.</a:t>
            </a:r>
          </a:p>
          <a:p>
            <a:pPr algn="l" fontAlgn="base">
              <a:buFont typeface="+mj-lt"/>
              <a:buAutoNum type="arabicPeriod"/>
            </a:pPr>
            <a:r>
              <a:rPr lang="en-US" b="1" i="0" dirty="0">
                <a:solidFill>
                  <a:srgbClr val="131414"/>
                </a:solidFill>
                <a:effectLst/>
                <a:latin typeface="Cambria" panose="02040503050406030204" pitchFamily="18" charset="0"/>
                <a:ea typeface="Cambria" panose="02040503050406030204" pitchFamily="18" charset="0"/>
              </a:rPr>
              <a:t>Back-end technologies</a:t>
            </a:r>
            <a:r>
              <a:rPr lang="en-US" b="0" i="0" dirty="0">
                <a:solidFill>
                  <a:srgbClr val="131414"/>
                </a:solidFill>
                <a:effectLst/>
                <a:latin typeface="inherit"/>
              </a:rPr>
              <a:t>:</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Programming languages:  PHP, or JavaScript (for back-end development).</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Frameworks or libraries: Such as Django, Ruby on Rails, Laravel, or Express.js, which provide structure and functionality for back-end development.</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Database management systems: Such as MySQL, PostgreSQL, or MongoDB, which are used for storing and managing data.</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Web servers: Such as Apache , which serve the web application to users.</a:t>
            </a:r>
          </a:p>
          <a:p>
            <a:pPr algn="l" fontAlgn="base">
              <a:buFont typeface="+mj-lt"/>
              <a:buAutoNum type="arabicPeriod"/>
            </a:pPr>
            <a:r>
              <a:rPr lang="en-US" b="1" i="0" dirty="0">
                <a:solidFill>
                  <a:srgbClr val="131414"/>
                </a:solidFill>
                <a:effectLst/>
                <a:latin typeface="Cambria" panose="02040503050406030204" pitchFamily="18" charset="0"/>
                <a:ea typeface="Cambria" panose="02040503050406030204" pitchFamily="18" charset="0"/>
              </a:rPr>
              <a:t>Other components:</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Version control systems: Such as Git, which help in managing code revisions and collaborating with team members.</a:t>
            </a:r>
          </a:p>
          <a:p>
            <a:pPr marL="800100" lvl="1" indent="-342900" algn="l" fontAlgn="base">
              <a:buFont typeface="Arial" panose="020B0604020202020204" pitchFamily="34" charset="0"/>
              <a:buChar char="•"/>
            </a:pPr>
            <a:r>
              <a:rPr lang="en-US" b="0" i="0" dirty="0">
                <a:solidFill>
                  <a:srgbClr val="131414"/>
                </a:solidFill>
                <a:effectLst/>
                <a:latin typeface="Cambria" panose="02040503050406030204" pitchFamily="18" charset="0"/>
                <a:ea typeface="Cambria" panose="02040503050406030204" pitchFamily="18" charset="0"/>
              </a:rPr>
              <a:t>Development tools: Such as code editors (Visual Studio Code), integrated development environments version control clients (GitHub, GitLab).</a:t>
            </a:r>
          </a:p>
          <a:p>
            <a:pPr marL="76200" indent="0">
              <a:buNone/>
            </a:pPr>
            <a:br>
              <a:rPr lang="en-US" dirty="0"/>
            </a:b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sz="1800" b="1" dirty="0">
                <a:latin typeface="Cambria" panose="02040503050406030204" pitchFamily="18" charset="0"/>
                <a:ea typeface="Cambria" panose="02040503050406030204" pitchFamily="18" charset="0"/>
              </a:rPr>
              <a:t>4. Payment System:</a:t>
            </a:r>
          </a:p>
          <a:p>
            <a:pPr marL="342900" lvl="0" indent="-190500" algn="just" rtl="0">
              <a:lnSpc>
                <a:spcPct val="200000"/>
              </a:lnSpc>
              <a:spcBef>
                <a:spcPts val="0"/>
              </a:spcBef>
              <a:spcAft>
                <a:spcPts val="0"/>
              </a:spcAft>
              <a:buClr>
                <a:schemeClr val="dk1"/>
              </a:buClr>
              <a:buSzPct val="153000"/>
              <a:buFont typeface="Arial" panose="020B0604020202020204" pitchFamily="34" charset="0"/>
              <a:buChar char="•"/>
            </a:pPr>
            <a:r>
              <a:rPr lang="en-US" sz="1200"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Initial COD Verification: Support for Cash On Delivery transactions initially</a:t>
            </a:r>
            <a:r>
              <a:rPr lang="en-US" sz="1400" b="1"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cs typeface="Calibri" panose="020F0502020204030204" pitchFamily="34" charset="0"/>
              </a:rPr>
              <a:t>Subsequent Payment Methods: Integration with various online payment methods once authenticity is verified.</a:t>
            </a:r>
          </a:p>
          <a:p>
            <a:pPr marL="342900" lvl="0" indent="-190500" algn="just" rtl="0">
              <a:lnSpc>
                <a:spcPct val="200000"/>
              </a:lnSpc>
              <a:spcBef>
                <a:spcPts val="0"/>
              </a:spcBef>
              <a:spcAft>
                <a:spcPts val="0"/>
              </a:spcAft>
              <a:buClr>
                <a:schemeClr val="dk1"/>
              </a:buClr>
              <a:buSzPct val="100000"/>
              <a:buNone/>
            </a:pPr>
            <a:r>
              <a:rPr lang="en-US" sz="1800" b="1" dirty="0">
                <a:latin typeface="Cambria" panose="02040503050406030204" pitchFamily="18" charset="0"/>
                <a:ea typeface="Cambria" panose="02040503050406030204" pitchFamily="18" charset="0"/>
              </a:rPr>
              <a:t>5. </a:t>
            </a:r>
            <a:r>
              <a:rPr lang="en-IN" sz="1800" b="1" dirty="0">
                <a:latin typeface="Cambria" panose="02040503050406030204" pitchFamily="18" charset="0"/>
                <a:ea typeface="Cambria" panose="02040503050406030204" pitchFamily="18" charset="0"/>
              </a:rPr>
              <a:t>Event Management and Analytics:</a:t>
            </a:r>
            <a:endParaRPr lang="en-US" sz="1800" b="1" dirty="0">
              <a:latin typeface="Cambria" panose="02040503050406030204" pitchFamily="18" charset="0"/>
              <a:ea typeface="Cambria" panose="02040503050406030204" pitchFamily="18" charset="0"/>
            </a:endParaRPr>
          </a:p>
          <a:p>
            <a:pPr marL="438150" lvl="0" indent="-285750"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rPr>
              <a:t>Event Management System: Tools for creating, managing, and participating in events.</a:t>
            </a:r>
          </a:p>
          <a:p>
            <a:pPr marL="438150" lvl="0" indent="-285750"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rPr>
              <a:t>Analytics Dashboard: Tools to track sales, product views, rankings, and other performance metrics.</a:t>
            </a:r>
          </a:p>
          <a:p>
            <a:pPr marL="438150" lvl="0" indent="-285750"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rPr>
              <a:t>Search and Filtering: Implement robust search and filtering capabilities for products.</a:t>
            </a:r>
          </a:p>
          <a:p>
            <a:pPr marL="152400" lvl="0" indent="0" rtl="0">
              <a:lnSpc>
                <a:spcPct val="200000"/>
              </a:lnSpc>
              <a:spcBef>
                <a:spcPts val="0"/>
              </a:spcBef>
              <a:spcAft>
                <a:spcPts val="0"/>
              </a:spcAft>
              <a:buClr>
                <a:schemeClr val="dk1"/>
              </a:buClr>
              <a:buSzPct val="153000"/>
              <a:buNone/>
            </a:pPr>
            <a:r>
              <a:rPr lang="en-IN" sz="1800" b="1" dirty="0">
                <a:latin typeface="Cambria" panose="02040503050406030204" pitchFamily="18" charset="0"/>
                <a:ea typeface="Cambria" panose="02040503050406030204" pitchFamily="18" charset="0"/>
              </a:rPr>
              <a:t>6. Payment System:</a:t>
            </a:r>
          </a:p>
          <a:p>
            <a:pPr marL="438150" lvl="0" indent="-285750"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cs typeface="Calibri" panose="020F0502020204030204" pitchFamily="34" charset="0"/>
              </a:rPr>
              <a:t>Initial COD Verification: Support for Cash On Delivery transactions initially</a:t>
            </a:r>
            <a:r>
              <a:rPr lang="en-US" sz="1400" b="1" dirty="0">
                <a:latin typeface="Calibri" panose="020F0502020204030204" pitchFamily="34" charset="0"/>
                <a:ea typeface="Calibri" panose="020F0502020204030204" pitchFamily="34" charset="0"/>
                <a:cs typeface="Calibri" panose="020F0502020204030204" pitchFamily="34" charset="0"/>
              </a:rPr>
              <a:t>.</a:t>
            </a:r>
          </a:p>
          <a:p>
            <a:pPr marL="438150" lvl="0" indent="-285750" rtl="0">
              <a:lnSpc>
                <a:spcPct val="200000"/>
              </a:lnSpc>
              <a:spcBef>
                <a:spcPts val="0"/>
              </a:spcBef>
              <a:spcAft>
                <a:spcPts val="0"/>
              </a:spcAft>
              <a:buClr>
                <a:schemeClr val="dk1"/>
              </a:buClr>
              <a:buSzPct val="153000"/>
              <a:buFont typeface="Arial" panose="020B0604020202020204" pitchFamily="34" charset="0"/>
              <a:buChar char="•"/>
            </a:pPr>
            <a:r>
              <a:rPr lang="en-US" sz="1400" dirty="0">
                <a:latin typeface="Cambria" panose="02040503050406030204" pitchFamily="18" charset="0"/>
                <a:ea typeface="Cambria" panose="02040503050406030204" pitchFamily="18" charset="0"/>
                <a:cs typeface="Calibri" panose="020F0502020204030204" pitchFamily="34" charset="0"/>
              </a:rPr>
              <a:t>Subsequent Payment Methods: Integration with various online payment methods once authenticity is verified.</a:t>
            </a:r>
            <a:endParaRPr sz="1400" dirty="0">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sz="2800" b="1" dirty="0">
                <a:latin typeface="Verdana" panose="020B0604030504040204" pitchFamily="34" charset="0"/>
                <a:ea typeface="Verdana" panose="020B0604030504040204" pitchFamily="34" charset="0"/>
              </a:rPr>
              <a:t>Hardware Requirements:</a:t>
            </a:r>
          </a:p>
          <a:p>
            <a:pPr marL="342900" lvl="0" indent="-190500" algn="just" rtl="0">
              <a:spcBef>
                <a:spcPts val="0"/>
              </a:spcBef>
              <a:spcAft>
                <a:spcPts val="0"/>
              </a:spcAft>
              <a:buClr>
                <a:schemeClr val="dk1"/>
              </a:buClr>
              <a:buSzPct val="100000"/>
              <a:buNone/>
            </a:pPr>
            <a:endParaRPr lang="en-IN" sz="2800" b="1" dirty="0">
              <a:latin typeface="Verdana" panose="020B0604030504040204" pitchFamily="34" charset="0"/>
              <a:ea typeface="Verdana" panose="020B0604030504040204" pitchFamily="34" charset="0"/>
            </a:endParaRPr>
          </a:p>
          <a:p>
            <a:pPr marL="495300" lvl="0" indent="-342900" algn="just" rtl="0">
              <a:spcBef>
                <a:spcPts val="0"/>
              </a:spcBef>
              <a:spcAft>
                <a:spcPts val="0"/>
              </a:spcAft>
              <a:buClr>
                <a:schemeClr val="dk1"/>
              </a:buClr>
              <a:buSzPct val="100000"/>
              <a:buAutoNum type="arabicPeriod"/>
            </a:pPr>
            <a:r>
              <a:rPr lang="en-IN" sz="1800" b="1" dirty="0">
                <a:latin typeface="Cambria" panose="02040503050406030204" pitchFamily="18" charset="0"/>
                <a:ea typeface="Cambria" panose="02040503050406030204" pitchFamily="18" charset="0"/>
              </a:rPr>
              <a:t>Server Infrastructure:</a:t>
            </a:r>
          </a:p>
          <a:p>
            <a:pPr marL="152400" lvl="0" indent="0" algn="just" rtl="0">
              <a:spcBef>
                <a:spcPts val="0"/>
              </a:spcBef>
              <a:spcAft>
                <a:spcPts val="0"/>
              </a:spcAft>
              <a:buClr>
                <a:schemeClr val="dk1"/>
              </a:buClr>
              <a:buSzPct val="100000"/>
              <a:buNone/>
            </a:pPr>
            <a:r>
              <a:rPr lang="en-IN" sz="1800" b="1" dirty="0">
                <a:latin typeface="Cambria" panose="02040503050406030204" pitchFamily="18" charset="0"/>
                <a:ea typeface="Cambria" panose="02040503050406030204" pitchFamily="18" charset="0"/>
              </a:rPr>
              <a:t> </a:t>
            </a:r>
            <a:endParaRPr lang="en-IN" sz="1800" dirty="0">
              <a:latin typeface="Cambria" panose="02040503050406030204" pitchFamily="18" charset="0"/>
              <a:ea typeface="Cambria" panose="02040503050406030204" pitchFamily="18" charset="0"/>
            </a:endParaRPr>
          </a:p>
          <a:p>
            <a:pPr marL="438150" lvl="0" indent="-285750" algn="just" rtl="0">
              <a:spcBef>
                <a:spcPts val="0"/>
              </a:spcBef>
              <a:spcAft>
                <a:spcPts val="0"/>
              </a:spcAft>
              <a:buClr>
                <a:schemeClr val="dk1"/>
              </a:buClr>
              <a:buSzPct val="123000"/>
              <a:buFont typeface="Arial" panose="020B0604020202020204" pitchFamily="34" charset="0"/>
              <a:buChar char="•"/>
            </a:pPr>
            <a:r>
              <a:rPr lang="en-US" sz="1600" dirty="0">
                <a:latin typeface="Cambria" panose="02040503050406030204" pitchFamily="18" charset="0"/>
                <a:ea typeface="Cambria" panose="02040503050406030204" pitchFamily="18" charset="0"/>
              </a:rPr>
              <a:t> Web Server: For hosting the website (Apache, Nginx).</a:t>
            </a:r>
          </a:p>
          <a:p>
            <a:pPr marL="438150" lvl="0" indent="-285750" algn="just" rtl="0">
              <a:spcBef>
                <a:spcPts val="0"/>
              </a:spcBef>
              <a:spcAft>
                <a:spcPts val="0"/>
              </a:spcAft>
              <a:buClr>
                <a:schemeClr val="dk1"/>
              </a:buClr>
              <a:buSzPct val="120000"/>
              <a:buFont typeface="Arial" panose="020B0604020202020204" pitchFamily="34" charset="0"/>
              <a:buChar char="•"/>
            </a:pPr>
            <a:r>
              <a:rPr lang="en-IN" sz="1600" dirty="0">
                <a:latin typeface="Cambria" panose="02040503050406030204" pitchFamily="18" charset="0"/>
                <a:ea typeface="Cambria" panose="02040503050406030204" pitchFamily="18" charset="0"/>
              </a:rPr>
              <a:t> Database Server: For managing database operations (MySQL, PostgreSQL).</a:t>
            </a:r>
          </a:p>
          <a:p>
            <a:pPr marL="438150" lvl="0" indent="-285750" algn="just" rtl="0">
              <a:spcBef>
                <a:spcPts val="0"/>
              </a:spcBef>
              <a:spcAft>
                <a:spcPts val="0"/>
              </a:spcAft>
              <a:buClr>
                <a:schemeClr val="dk1"/>
              </a:buClr>
              <a:buSzPct val="123000"/>
              <a:buFont typeface="Arial" panose="020B0604020202020204" pitchFamily="34" charset="0"/>
              <a:buChar char="•"/>
            </a:pPr>
            <a:r>
              <a:rPr lang="en-IN" sz="1600" dirty="0">
                <a:latin typeface="Cambria" panose="02040503050406030204" pitchFamily="18" charset="0"/>
                <a:ea typeface="Cambria" panose="02040503050406030204" pitchFamily="18" charset="0"/>
              </a:rPr>
              <a:t> Application Server: To run the back-end logic (Node.js, Django).</a:t>
            </a:r>
          </a:p>
          <a:p>
            <a:pPr marL="438150" lvl="0" indent="-285750" algn="just" rtl="0">
              <a:spcBef>
                <a:spcPts val="0"/>
              </a:spcBef>
              <a:spcAft>
                <a:spcPts val="0"/>
              </a:spcAft>
              <a:buClr>
                <a:schemeClr val="dk1"/>
              </a:buClr>
              <a:buSzPct val="123000"/>
              <a:buFont typeface="Arial" panose="020B0604020202020204" pitchFamily="34" charset="0"/>
              <a:buChar char="•"/>
            </a:pPr>
            <a:r>
              <a:rPr lang="en-IN" sz="1600" dirty="0">
                <a:latin typeface="Cambria" panose="02040503050406030204" pitchFamily="18" charset="0"/>
                <a:ea typeface="Cambria" panose="02040503050406030204" pitchFamily="18" charset="0"/>
              </a:rPr>
              <a:t> Load Balancers: To distribute traffic and manage load efficiently.</a:t>
            </a:r>
          </a:p>
          <a:p>
            <a:pPr marL="438150" lvl="0" indent="-285750" algn="just" rtl="0">
              <a:spcBef>
                <a:spcPts val="0"/>
              </a:spcBef>
              <a:spcAft>
                <a:spcPts val="0"/>
              </a:spcAft>
              <a:buClr>
                <a:schemeClr val="dk1"/>
              </a:buClr>
              <a:buSzPct val="123000"/>
              <a:buFont typeface="Arial" panose="020B0604020202020204" pitchFamily="34" charset="0"/>
              <a:buChar char="•"/>
            </a:pPr>
            <a:r>
              <a:rPr lang="en-IN" sz="1600" dirty="0">
                <a:latin typeface="Cambria" panose="02040503050406030204" pitchFamily="18" charset="0"/>
                <a:ea typeface="Cambria" panose="02040503050406030204" pitchFamily="18" charset="0"/>
              </a:rPr>
              <a:t> Backup Systems: Regular backups to prevent data loss.</a:t>
            </a:r>
          </a:p>
          <a:p>
            <a:pPr marL="152400" lvl="0" indent="0" algn="just" rtl="0">
              <a:spcBef>
                <a:spcPts val="0"/>
              </a:spcBef>
              <a:spcAft>
                <a:spcPts val="0"/>
              </a:spcAft>
              <a:buClr>
                <a:schemeClr val="dk1"/>
              </a:buClr>
              <a:buSzPct val="100000"/>
              <a:buNone/>
            </a:pPr>
            <a:endParaRPr lang="en-IN" sz="1800" b="1"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AutoNum type="arabicPeriod" startAt="2"/>
            </a:pPr>
            <a:r>
              <a:rPr lang="en-IN" sz="1800" b="1" dirty="0">
                <a:latin typeface="Cambria" panose="02040503050406030204" pitchFamily="18" charset="0"/>
                <a:ea typeface="Cambria" panose="02040503050406030204" pitchFamily="18" charset="0"/>
              </a:rPr>
              <a:t>User Devices:</a:t>
            </a:r>
          </a:p>
          <a:p>
            <a:pPr marL="152400" lvl="0" indent="0" algn="just" rtl="0">
              <a:spcBef>
                <a:spcPts val="0"/>
              </a:spcBef>
              <a:spcAft>
                <a:spcPts val="0"/>
              </a:spcAft>
              <a:buClr>
                <a:schemeClr val="dk1"/>
              </a:buClr>
              <a:buSzPct val="100000"/>
              <a:buNone/>
            </a:pPr>
            <a:endParaRPr lang="en-IN" sz="1800" b="1" dirty="0">
              <a:latin typeface="Cambria" panose="02040503050406030204" pitchFamily="18" charset="0"/>
              <a:ea typeface="Cambria" panose="02040503050406030204" pitchFamily="18" charset="0"/>
            </a:endParaRPr>
          </a:p>
          <a:p>
            <a:pPr marL="438150" lvl="0" indent="-285750" algn="just" rtl="0">
              <a:spcBef>
                <a:spcPts val="0"/>
              </a:spcBef>
              <a:spcAft>
                <a:spcPts val="0"/>
              </a:spcAft>
              <a:buClr>
                <a:schemeClr val="dk1"/>
              </a:buClr>
              <a:buSzPct val="100000"/>
              <a:buFont typeface="Arial" panose="020B0604020202020204" pitchFamily="34" charset="0"/>
              <a:buChar char="•"/>
            </a:pPr>
            <a:r>
              <a:rPr lang="en-US" sz="1600" dirty="0">
                <a:latin typeface="Cambria" panose="02040503050406030204" pitchFamily="18" charset="0"/>
                <a:ea typeface="Cambria" panose="02040503050406030204" pitchFamily="18" charset="0"/>
              </a:rPr>
              <a:t>Client-side: Ensure compatibility with a range of user devices including desktops, tablets, and smartphones</a:t>
            </a:r>
            <a:r>
              <a:rPr lang="en-US" sz="1600" b="1" dirty="0">
                <a:latin typeface="Cambria" panose="02040503050406030204" pitchFamily="18" charset="0"/>
                <a:ea typeface="Cambria" panose="02040503050406030204" pitchFamily="18" charset="0"/>
              </a:rPr>
              <a:t>.</a:t>
            </a:r>
          </a:p>
          <a:p>
            <a:pPr marL="438150" lvl="0" indent="-285750" algn="just" rtl="0">
              <a:spcBef>
                <a:spcPts val="0"/>
              </a:spcBef>
              <a:spcAft>
                <a:spcPts val="0"/>
              </a:spcAft>
              <a:buClr>
                <a:schemeClr val="dk1"/>
              </a:buClr>
              <a:buSzPct val="100000"/>
              <a:buFont typeface="Arial" panose="020B0604020202020204" pitchFamily="34" charset="0"/>
              <a:buChar char="•"/>
            </a:pPr>
            <a:r>
              <a:rPr lang="en-US" sz="1600" dirty="0">
                <a:latin typeface="Cambria" panose="02040503050406030204" pitchFamily="18" charset="0"/>
                <a:ea typeface="Cambria" panose="02040503050406030204" pitchFamily="18" charset="0"/>
              </a:rPr>
              <a:t>Local Devices: For artisans and users with potentially limited technology, the website should be optimized for low-bandwidth scenarios.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IN"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62000684-C689-30A1-50CC-97502E5CA614}"/>
              </a:ext>
            </a:extLst>
          </p:cNvPr>
          <p:cNvPicPr>
            <a:picLocks noChangeAspect="1"/>
          </p:cNvPicPr>
          <p:nvPr/>
        </p:nvPicPr>
        <p:blipFill>
          <a:blip r:embed="rId3"/>
          <a:srcRect l="1137" r="953"/>
          <a:stretch/>
        </p:blipFill>
        <p:spPr>
          <a:xfrm>
            <a:off x="934065" y="2128656"/>
            <a:ext cx="10445135" cy="260068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957943"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buFont typeface="Wingdings" panose="05000000000000000000" pitchFamily="2" charset="2"/>
              <a:buChar char="Ø"/>
            </a:pPr>
            <a:r>
              <a:rPr lang="en-US" sz="1600" i="1" dirty="0">
                <a:latin typeface="Verdana" panose="020B0604030504040204" pitchFamily="34" charset="0"/>
                <a:ea typeface="Verdana" panose="020B0604030504040204" pitchFamily="34" charset="0"/>
              </a:rPr>
              <a:t>E. Freeman, S. Robson, and R. Freeman, Full Stack JavaScript Development with MEAN. New York, NY, USA: </a:t>
            </a:r>
            <a:r>
              <a:rPr lang="en-US" sz="1600" i="1" dirty="0" err="1">
                <a:latin typeface="Verdana" panose="020B0604030504040204" pitchFamily="34" charset="0"/>
                <a:ea typeface="Verdana" panose="020B0604030504040204" pitchFamily="34" charset="0"/>
              </a:rPr>
              <a:t>Apress</a:t>
            </a:r>
            <a:r>
              <a:rPr lang="en-US" sz="1600" i="1" dirty="0">
                <a:latin typeface="Verdana" panose="020B0604030504040204" pitchFamily="34" charset="0"/>
                <a:ea typeface="Verdana" panose="020B0604030504040204" pitchFamily="34" charset="0"/>
              </a:rPr>
              <a:t>, 2018</a:t>
            </a:r>
            <a:r>
              <a:rPr lang="en-US" sz="1600" dirty="0">
                <a:latin typeface="Verdana" panose="020B0604030504040204" pitchFamily="34" charset="0"/>
                <a:ea typeface="Verdana" panose="020B0604030504040204" pitchFamily="34" charset="0"/>
              </a:rPr>
              <a:t>. </a:t>
            </a:r>
          </a:p>
          <a:p>
            <a:pPr marL="495300" indent="-342900">
              <a:lnSpc>
                <a:spcPct val="150000"/>
              </a:lnSpc>
              <a:spcBef>
                <a:spcPts val="0"/>
              </a:spcBef>
              <a:buFont typeface="Wingdings" panose="05000000000000000000" pitchFamily="2" charset="2"/>
              <a:buChar char="Ø"/>
            </a:pPr>
            <a:r>
              <a:rPr lang="en-IN" sz="1400" dirty="0"/>
              <a:t>R. Nixon, </a:t>
            </a:r>
            <a:r>
              <a:rPr lang="en-IN" sz="1400" i="1" dirty="0"/>
              <a:t>Learning PHP, MySQL &amp; JavaScript: A Step-by-Step Guide to Creating Dynamic Websites</a:t>
            </a:r>
            <a:r>
              <a:rPr lang="en-IN" sz="1400" dirty="0"/>
              <a:t>. Sebastopol, CA, USA: O'Reilly Media, 2020.</a:t>
            </a:r>
          </a:p>
          <a:p>
            <a:pPr marL="495300" indent="-342900">
              <a:lnSpc>
                <a:spcPct val="150000"/>
              </a:lnSpc>
              <a:spcBef>
                <a:spcPts val="0"/>
              </a:spcBef>
              <a:buFont typeface="Wingdings" panose="05000000000000000000" pitchFamily="2" charset="2"/>
              <a:buChar char="Ø"/>
            </a:pPr>
            <a:r>
              <a:rPr lang="en-IN" sz="1400" dirty="0"/>
              <a:t>MDN Web Docs, "HTML, CSS, and JavaScript Documentation," Mozilla Foundation, [Online]. Available: </a:t>
            </a:r>
            <a:r>
              <a:rPr lang="en-IN" sz="1400" dirty="0">
                <a:hlinkClick r:id="rId3"/>
              </a:rPr>
              <a:t>https://developer.mozilla.org/</a:t>
            </a:r>
            <a:r>
              <a:rPr lang="en-IN" sz="1400" dirty="0"/>
              <a:t>. [Accessed: Sep. 17, 2024].</a:t>
            </a:r>
          </a:p>
          <a:p>
            <a:pPr marL="495300" indent="-342900">
              <a:lnSpc>
                <a:spcPct val="150000"/>
              </a:lnSpc>
              <a:spcBef>
                <a:spcPts val="0"/>
              </a:spcBef>
              <a:buFont typeface="Wingdings" panose="05000000000000000000" pitchFamily="2" charset="2"/>
              <a:buChar char="Ø"/>
            </a:pPr>
            <a:r>
              <a:rPr lang="en-US" sz="1400" dirty="0"/>
              <a:t>W3Schools, "Web Development Tutorials," [Online]. Available: </a:t>
            </a:r>
            <a:r>
              <a:rPr lang="en-US" sz="1400" dirty="0">
                <a:hlinkClick r:id="rId4"/>
              </a:rPr>
              <a:t>https://www.w3schools.com/</a:t>
            </a:r>
            <a:r>
              <a:rPr lang="en-US" sz="1400" dirty="0"/>
              <a:t>. [Accessed: Sep. 17, 2024].</a:t>
            </a:r>
          </a:p>
          <a:p>
            <a:pPr marL="495300" indent="-342900">
              <a:lnSpc>
                <a:spcPct val="150000"/>
              </a:lnSpc>
              <a:spcBef>
                <a:spcPts val="0"/>
              </a:spcBef>
              <a:buFont typeface="Wingdings" panose="05000000000000000000" pitchFamily="2" charset="2"/>
              <a:buChar char="Ø"/>
            </a:pPr>
            <a:r>
              <a:rPr lang="en-US" sz="1400" dirty="0"/>
              <a:t>C. Benson and S. </a:t>
            </a:r>
            <a:r>
              <a:rPr lang="en-US" sz="1400" dirty="0" err="1"/>
              <a:t>Loftness</a:t>
            </a:r>
            <a:r>
              <a:rPr lang="en-US" sz="1400" dirty="0"/>
              <a:t>, </a:t>
            </a:r>
            <a:r>
              <a:rPr lang="en-US" sz="1400" i="1" dirty="0"/>
              <a:t>Payment Systems in the U.S.</a:t>
            </a:r>
            <a:r>
              <a:rPr lang="en-US" sz="1400" dirty="0"/>
              <a:t>. Boston, MA, USA: National Institute of Standards and Technology, 2018.</a:t>
            </a:r>
          </a:p>
          <a:p>
            <a:pPr marL="495300" indent="-342900">
              <a:lnSpc>
                <a:spcPct val="150000"/>
              </a:lnSpc>
              <a:spcBef>
                <a:spcPts val="0"/>
              </a:spcBef>
              <a:buFont typeface="Wingdings" panose="05000000000000000000" pitchFamily="2" charset="2"/>
              <a:buChar char="Ø"/>
            </a:pPr>
            <a:r>
              <a:rPr lang="en-US" sz="1400" dirty="0"/>
              <a:t>OWASP Foundation, "Open Web Application Security Project," [Online]. Available: </a:t>
            </a:r>
            <a:r>
              <a:rPr lang="en-US" sz="1400" dirty="0">
                <a:hlinkClick r:id="rId5"/>
              </a:rPr>
              <a:t>https://owasp.org/</a:t>
            </a:r>
            <a:r>
              <a:rPr lang="en-US" sz="1400" dirty="0"/>
              <a:t>. [Accessed: Sep. 17, 2024].</a:t>
            </a:r>
          </a:p>
          <a:p>
            <a:pPr marL="495300" indent="-342900">
              <a:lnSpc>
                <a:spcPct val="150000"/>
              </a:lnSpc>
              <a:spcBef>
                <a:spcPts val="0"/>
              </a:spcBef>
              <a:buFont typeface="Wingdings" panose="05000000000000000000" pitchFamily="2" charset="2"/>
              <a:buChar char="Ø"/>
            </a:pPr>
            <a:r>
              <a:rPr lang="en-US" sz="1400" dirty="0"/>
              <a:t>J. Allen, </a:t>
            </a:r>
            <a:r>
              <a:rPr lang="en-US" sz="1400" i="1" dirty="0"/>
              <a:t>Event Planning: The Ultimate Guide to Successful Meetings, Corporate Events, Fundraising Galas, Conferences, Conventions, Incentives, and Other Special Events</a:t>
            </a:r>
            <a:r>
              <a:rPr lang="en-US" sz="1400" dirty="0"/>
              <a:t>. Hoboken, NJ, USA: Wiley, 2012.</a:t>
            </a:r>
          </a:p>
          <a:p>
            <a:pPr marL="495300" indent="-342900">
              <a:lnSpc>
                <a:spcPct val="150000"/>
              </a:lnSpc>
              <a:spcBef>
                <a:spcPts val="0"/>
              </a:spcBef>
              <a:buFont typeface="Wingdings" panose="05000000000000000000" pitchFamily="2" charset="2"/>
              <a:buChar char="Ø"/>
            </a:pPr>
            <a:endParaRPr sz="14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930</Words>
  <Application>Microsoft Office PowerPoint</Application>
  <PresentationFormat>Widescreen</PresentationFormat>
  <Paragraphs>85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Cambria</vt:lpstr>
      <vt:lpstr>inherit</vt:lpstr>
      <vt:lpstr>Verdana</vt:lpstr>
      <vt:lpstr>Wingdings</vt:lpstr>
      <vt:lpstr>Bioinformatics</vt:lpstr>
      <vt:lpstr>ONLINE ARTISANS STORE</vt:lpstr>
      <vt:lpstr>Content</vt:lpstr>
      <vt:lpstr>Problem Statement Number: PSCS193</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Bharath Kumar V</cp:lastModifiedBy>
  <cp:revision>38</cp:revision>
  <dcterms:modified xsi:type="dcterms:W3CDTF">2024-12-21T05:37:03Z</dcterms:modified>
</cp:coreProperties>
</file>