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5" roundtripDataSignature="AMtx7mi6sWHkNG8WtHY/Sa7ejcxEfD56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362f062ba_0_3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e362f062ba_0_3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80b4b718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b80b4b718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37f2c651b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e37f2c651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37f2c651b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e37f2c651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385c39cb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e385c39cb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385c39cb5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e385c39cb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29b2d255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e29b2d255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3580748c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e3580748c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49a86a97c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e49a86a97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362f062ba_0_3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e362f062ba_0_3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80b4b7188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b80b4b7188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80b4b7188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b80b4b718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80b4b7188_1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b80b4b7188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4a1739da0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4a1739da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37f2c651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e37f2c651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9" name="Shape 9"/>
        <p:cNvGrpSpPr/>
        <p:nvPr/>
      </p:nvGrpSpPr>
      <p:grpSpPr>
        <a:xfrm>
          <a:off x="0" y="0"/>
          <a:ext cx="0" cy="0"/>
          <a:chOff x="0" y="0"/>
          <a:chExt cx="0" cy="0"/>
        </a:xfrm>
      </p:grpSpPr>
      <p:sp>
        <p:nvSpPr>
          <p:cNvPr id="10" name="Google Shape;10;ge187a01979_0_51"/>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ge187a01979_0_51"/>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e187a01979_0_51"/>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e187a01979_0_51"/>
          <p:cNvSpPr txBox="1"/>
          <p:nvPr>
            <p:ph type="title"/>
          </p:nvPr>
        </p:nvSpPr>
        <p:spPr>
          <a:xfrm>
            <a:off x="819150" y="1127467"/>
            <a:ext cx="7505700" cy="127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4" name="Google Shape;14;ge187a01979_0_51"/>
          <p:cNvSpPr txBox="1"/>
          <p:nvPr>
            <p:ph idx="1" type="body"/>
          </p:nvPr>
        </p:nvSpPr>
        <p:spPr>
          <a:xfrm>
            <a:off x="819150" y="2654300"/>
            <a:ext cx="3686100" cy="3264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5" name="Google Shape;15;ge187a01979_0_51"/>
          <p:cNvSpPr txBox="1"/>
          <p:nvPr>
            <p:ph idx="2" type="body"/>
          </p:nvPr>
        </p:nvSpPr>
        <p:spPr>
          <a:xfrm>
            <a:off x="4638675" y="2654300"/>
            <a:ext cx="3686100" cy="3264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6" name="Google Shape;16;ge187a01979_0_51"/>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9" name="Shape 109"/>
        <p:cNvGrpSpPr/>
        <p:nvPr/>
      </p:nvGrpSpPr>
      <p:grpSpPr>
        <a:xfrm>
          <a:off x="0" y="0"/>
          <a:ext cx="0" cy="0"/>
          <a:chOff x="0" y="0"/>
          <a:chExt cx="0" cy="0"/>
        </a:xfrm>
      </p:grpSpPr>
      <p:sp>
        <p:nvSpPr>
          <p:cNvPr id="110" name="Google Shape;110;ge187a01979_0_98"/>
          <p:cNvSpPr/>
          <p:nvPr/>
        </p:nvSpPr>
        <p:spPr>
          <a:xfrm>
            <a:off x="31" y="3766000"/>
            <a:ext cx="7370400" cy="30921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e187a01979_0_98"/>
          <p:cNvSpPr/>
          <p:nvPr/>
        </p:nvSpPr>
        <p:spPr>
          <a:xfrm flipH="1">
            <a:off x="3582600" y="2067600"/>
            <a:ext cx="5561400" cy="4790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e187a01979_0_98"/>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e187a01979_0_98"/>
          <p:cNvSpPr txBox="1"/>
          <p:nvPr>
            <p:ph idx="1" type="body"/>
          </p:nvPr>
        </p:nvSpPr>
        <p:spPr>
          <a:xfrm>
            <a:off x="328025" y="5551333"/>
            <a:ext cx="7415100" cy="8067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14" name="Google Shape;114;ge187a01979_0_98"/>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5" name="Shape 115"/>
        <p:cNvGrpSpPr/>
        <p:nvPr/>
      </p:nvGrpSpPr>
      <p:grpSpPr>
        <a:xfrm>
          <a:off x="0" y="0"/>
          <a:ext cx="0" cy="0"/>
          <a:chOff x="0" y="0"/>
          <a:chExt cx="0" cy="0"/>
        </a:xfrm>
      </p:grpSpPr>
      <p:sp>
        <p:nvSpPr>
          <p:cNvPr id="116" name="Google Shape;116;ge187a01979_0_104"/>
          <p:cNvSpPr/>
          <p:nvPr/>
        </p:nvSpPr>
        <p:spPr>
          <a:xfrm flipH="1">
            <a:off x="5569200" y="3778767"/>
            <a:ext cx="3574800" cy="30792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 name="Google Shape;117;ge187a01979_0_104"/>
          <p:cNvGrpSpPr/>
          <p:nvPr/>
        </p:nvGrpSpPr>
        <p:grpSpPr>
          <a:xfrm>
            <a:off x="5959222" y="5492768"/>
            <a:ext cx="2520951" cy="1365553"/>
            <a:chOff x="6917201" y="0"/>
            <a:chExt cx="2227777" cy="863400"/>
          </a:xfrm>
        </p:grpSpPr>
        <p:sp>
          <p:nvSpPr>
            <p:cNvPr id="118" name="Google Shape;118;ge187a01979_0_10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e187a01979_0_10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e187a01979_0_10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 name="Google Shape;121;ge187a01979_0_104"/>
          <p:cNvGrpSpPr/>
          <p:nvPr/>
        </p:nvGrpSpPr>
        <p:grpSpPr>
          <a:xfrm>
            <a:off x="199149" y="3"/>
            <a:ext cx="2795413" cy="1444382"/>
            <a:chOff x="6917201" y="0"/>
            <a:chExt cx="2227777" cy="863400"/>
          </a:xfrm>
        </p:grpSpPr>
        <p:sp>
          <p:nvSpPr>
            <p:cNvPr id="122" name="Google Shape;122;ge187a01979_0_10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e187a01979_0_10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e187a01979_0_10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ge187a01979_0_104"/>
          <p:cNvSpPr txBox="1"/>
          <p:nvPr>
            <p:ph hasCustomPrompt="1" type="title"/>
          </p:nvPr>
        </p:nvSpPr>
        <p:spPr>
          <a:xfrm>
            <a:off x="1385850" y="1845133"/>
            <a:ext cx="6372300" cy="1839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6" name="Google Shape;126;ge187a01979_0_104"/>
          <p:cNvSpPr txBox="1"/>
          <p:nvPr>
            <p:ph idx="1" type="body"/>
          </p:nvPr>
        </p:nvSpPr>
        <p:spPr>
          <a:xfrm>
            <a:off x="1385850" y="3818467"/>
            <a:ext cx="6372300" cy="8547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7" name="Google Shape;127;ge187a01979_0_104"/>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e187a01979_0_117"/>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ge187a01979_0_1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ge187a01979_0_1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15000"/>
              </a:lnSpc>
              <a:spcBef>
                <a:spcPts val="360"/>
              </a:spcBef>
              <a:spcAft>
                <a:spcPts val="0"/>
              </a:spcAft>
              <a:buClr>
                <a:schemeClr val="dk1"/>
              </a:buClr>
              <a:buSzPts val="1800"/>
              <a:buChar char="●"/>
              <a:defRPr/>
            </a:lvl1pPr>
            <a:lvl2pPr indent="-342900" lvl="1" marL="914400" algn="l">
              <a:lnSpc>
                <a:spcPct val="115000"/>
              </a:lnSpc>
              <a:spcBef>
                <a:spcPts val="1200"/>
              </a:spcBef>
              <a:spcAft>
                <a:spcPts val="0"/>
              </a:spcAft>
              <a:buClr>
                <a:schemeClr val="dk1"/>
              </a:buClr>
              <a:buSzPts val="1800"/>
              <a:buChar char="○"/>
              <a:defRPr/>
            </a:lvl2pPr>
            <a:lvl3pPr indent="-342900" lvl="2" marL="1371600" algn="l">
              <a:lnSpc>
                <a:spcPct val="115000"/>
              </a:lnSpc>
              <a:spcBef>
                <a:spcPts val="1200"/>
              </a:spcBef>
              <a:spcAft>
                <a:spcPts val="0"/>
              </a:spcAft>
              <a:buClr>
                <a:schemeClr val="dk1"/>
              </a:buClr>
              <a:buSzPts val="1800"/>
              <a:buChar char="■"/>
              <a:defRPr/>
            </a:lvl3pPr>
            <a:lvl4pPr indent="-342900" lvl="3" marL="1828800" algn="l">
              <a:lnSpc>
                <a:spcPct val="115000"/>
              </a:lnSpc>
              <a:spcBef>
                <a:spcPts val="1200"/>
              </a:spcBef>
              <a:spcAft>
                <a:spcPts val="0"/>
              </a:spcAft>
              <a:buClr>
                <a:schemeClr val="dk1"/>
              </a:buClr>
              <a:buSzPts val="1800"/>
              <a:buChar char="●"/>
              <a:defRPr/>
            </a:lvl4pPr>
            <a:lvl5pPr indent="-342900" lvl="4" marL="2286000" algn="l">
              <a:lnSpc>
                <a:spcPct val="115000"/>
              </a:lnSpc>
              <a:spcBef>
                <a:spcPts val="1200"/>
              </a:spcBef>
              <a:spcAft>
                <a:spcPts val="0"/>
              </a:spcAft>
              <a:buClr>
                <a:schemeClr val="dk1"/>
              </a:buClr>
              <a:buSzPts val="1800"/>
              <a:buChar char="○"/>
              <a:defRPr/>
            </a:lvl5pPr>
            <a:lvl6pPr indent="-342900" lvl="5" marL="2743200" algn="l">
              <a:lnSpc>
                <a:spcPct val="115000"/>
              </a:lnSpc>
              <a:spcBef>
                <a:spcPts val="1200"/>
              </a:spcBef>
              <a:spcAft>
                <a:spcPts val="0"/>
              </a:spcAft>
              <a:buClr>
                <a:schemeClr val="dk1"/>
              </a:buClr>
              <a:buSzPts val="1800"/>
              <a:buChar char="■"/>
              <a:defRPr/>
            </a:lvl6pPr>
            <a:lvl7pPr indent="-342900" lvl="6" marL="3200400" algn="l">
              <a:lnSpc>
                <a:spcPct val="115000"/>
              </a:lnSpc>
              <a:spcBef>
                <a:spcPts val="1200"/>
              </a:spcBef>
              <a:spcAft>
                <a:spcPts val="0"/>
              </a:spcAft>
              <a:buClr>
                <a:schemeClr val="dk1"/>
              </a:buClr>
              <a:buSzPts val="1800"/>
              <a:buChar char="●"/>
              <a:defRPr/>
            </a:lvl7pPr>
            <a:lvl8pPr indent="-342900" lvl="7" marL="3657600" algn="l">
              <a:lnSpc>
                <a:spcPct val="115000"/>
              </a:lnSpc>
              <a:spcBef>
                <a:spcPts val="1200"/>
              </a:spcBef>
              <a:spcAft>
                <a:spcPts val="0"/>
              </a:spcAft>
              <a:buClr>
                <a:schemeClr val="dk1"/>
              </a:buClr>
              <a:buSzPts val="1800"/>
              <a:buChar char="○"/>
              <a:defRPr/>
            </a:lvl8pPr>
            <a:lvl9pPr indent="-342900" lvl="8" marL="4114800" algn="l">
              <a:lnSpc>
                <a:spcPct val="115000"/>
              </a:lnSpc>
              <a:spcBef>
                <a:spcPts val="1200"/>
              </a:spcBef>
              <a:spcAft>
                <a:spcPts val="1200"/>
              </a:spcAft>
              <a:buClr>
                <a:schemeClr val="dk1"/>
              </a:buClr>
              <a:buSzPts val="1800"/>
              <a:buChar char="■"/>
              <a:defRPr/>
            </a:lvl9pPr>
          </a:lstStyle>
          <a:p/>
        </p:txBody>
      </p:sp>
      <p:sp>
        <p:nvSpPr>
          <p:cNvPr id="20" name="Google Shape;20;ge187a01979_0_1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ge187a01979_0_1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ge187a01979_0_1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23" name="Shape 23"/>
        <p:cNvGrpSpPr/>
        <p:nvPr/>
      </p:nvGrpSpPr>
      <p:grpSpPr>
        <a:xfrm>
          <a:off x="0" y="0"/>
          <a:ext cx="0" cy="0"/>
          <a:chOff x="0" y="0"/>
          <a:chExt cx="0" cy="0"/>
        </a:xfrm>
      </p:grpSpPr>
      <p:sp>
        <p:nvSpPr>
          <p:cNvPr id="24" name="Google Shape;24;ge187a01979_0_44"/>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e187a01979_0_44"/>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e187a01979_0_44"/>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e187a01979_0_44"/>
          <p:cNvSpPr txBox="1"/>
          <p:nvPr>
            <p:ph type="title"/>
          </p:nvPr>
        </p:nvSpPr>
        <p:spPr>
          <a:xfrm>
            <a:off x="819150" y="1127467"/>
            <a:ext cx="7505700" cy="127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8" name="Google Shape;28;ge187a01979_0_44"/>
          <p:cNvSpPr txBox="1"/>
          <p:nvPr>
            <p:ph idx="1" type="body"/>
          </p:nvPr>
        </p:nvSpPr>
        <p:spPr>
          <a:xfrm>
            <a:off x="819150" y="2654300"/>
            <a:ext cx="7505700" cy="3264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9" name="Google Shape;29;ge187a01979_0_44"/>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30" name="Shape 30"/>
        <p:cNvGrpSpPr/>
        <p:nvPr/>
      </p:nvGrpSpPr>
      <p:grpSpPr>
        <a:xfrm>
          <a:off x="0" y="0"/>
          <a:ext cx="0" cy="0"/>
          <a:chOff x="0" y="0"/>
          <a:chExt cx="0" cy="0"/>
        </a:xfrm>
      </p:grpSpPr>
      <p:sp>
        <p:nvSpPr>
          <p:cNvPr id="31" name="Google Shape;31;ge187a01979_0_4"/>
          <p:cNvSpPr/>
          <p:nvPr/>
        </p:nvSpPr>
        <p:spPr>
          <a:xfrm>
            <a:off x="31" y="3766000"/>
            <a:ext cx="7370400" cy="3092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e187a01979_0_4"/>
          <p:cNvSpPr/>
          <p:nvPr/>
        </p:nvSpPr>
        <p:spPr>
          <a:xfrm flipH="1">
            <a:off x="3582600" y="2067600"/>
            <a:ext cx="5561400" cy="4790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e187a01979_0_4"/>
          <p:cNvSpPr/>
          <p:nvPr/>
        </p:nvSpPr>
        <p:spPr>
          <a:xfrm rot="10800000">
            <a:off x="5058905" y="-100"/>
            <a:ext cx="4085100" cy="27369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e187a01979_0_4"/>
          <p:cNvSpPr/>
          <p:nvPr/>
        </p:nvSpPr>
        <p:spPr>
          <a:xfrm>
            <a:off x="20327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ge187a01979_0_4"/>
          <p:cNvGrpSpPr/>
          <p:nvPr/>
        </p:nvGrpSpPr>
        <p:grpSpPr>
          <a:xfrm>
            <a:off x="255200" y="790"/>
            <a:ext cx="2250363" cy="1392365"/>
            <a:chOff x="255200" y="592"/>
            <a:chExt cx="2250363" cy="1044300"/>
          </a:xfrm>
        </p:grpSpPr>
        <p:sp>
          <p:nvSpPr>
            <p:cNvPr id="36" name="Google Shape;36;ge187a01979_0_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e187a01979_0_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e187a01979_0_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ge187a01979_0_4"/>
          <p:cNvGrpSpPr/>
          <p:nvPr/>
        </p:nvGrpSpPr>
        <p:grpSpPr>
          <a:xfrm>
            <a:off x="905395" y="790"/>
            <a:ext cx="2250363" cy="1392365"/>
            <a:chOff x="905395" y="592"/>
            <a:chExt cx="2250363" cy="1044300"/>
          </a:xfrm>
        </p:grpSpPr>
        <p:sp>
          <p:nvSpPr>
            <p:cNvPr id="40" name="Google Shape;40;ge187a01979_0_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e187a01979_0_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e187a01979_0_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ge187a01979_0_4"/>
          <p:cNvGrpSpPr/>
          <p:nvPr/>
        </p:nvGrpSpPr>
        <p:grpSpPr>
          <a:xfrm>
            <a:off x="7057468" y="6784"/>
            <a:ext cx="1851282" cy="1002839"/>
            <a:chOff x="6917201" y="0"/>
            <a:chExt cx="2227777" cy="863400"/>
          </a:xfrm>
        </p:grpSpPr>
        <p:sp>
          <p:nvSpPr>
            <p:cNvPr id="44" name="Google Shape;44;ge187a01979_0_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e187a01979_0_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ge187a01979_0_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 name="Google Shape;47;ge187a01979_0_4"/>
          <p:cNvGrpSpPr/>
          <p:nvPr/>
        </p:nvGrpSpPr>
        <p:grpSpPr>
          <a:xfrm>
            <a:off x="6553032" y="5623802"/>
            <a:ext cx="2389068" cy="1234317"/>
            <a:chOff x="6917201" y="0"/>
            <a:chExt cx="2227777" cy="863400"/>
          </a:xfrm>
        </p:grpSpPr>
        <p:sp>
          <p:nvSpPr>
            <p:cNvPr id="48" name="Google Shape;48;ge187a01979_0_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e187a01979_0_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ge187a01979_0_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 name="Google Shape;51;ge187a01979_0_4"/>
          <p:cNvGrpSpPr/>
          <p:nvPr/>
        </p:nvGrpSpPr>
        <p:grpSpPr>
          <a:xfrm>
            <a:off x="199149" y="5407536"/>
            <a:ext cx="2795413" cy="1444382"/>
            <a:chOff x="6917201" y="0"/>
            <a:chExt cx="2227777" cy="863400"/>
          </a:xfrm>
        </p:grpSpPr>
        <p:sp>
          <p:nvSpPr>
            <p:cNvPr id="52" name="Google Shape;52;ge187a01979_0_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e187a01979_0_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e187a01979_0_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 name="Google Shape;55;ge187a01979_0_4"/>
          <p:cNvSpPr txBox="1"/>
          <p:nvPr>
            <p:ph type="ctrTitle"/>
          </p:nvPr>
        </p:nvSpPr>
        <p:spPr>
          <a:xfrm>
            <a:off x="1858703" y="2430444"/>
            <a:ext cx="5361300" cy="1930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56" name="Google Shape;56;ge187a01979_0_4"/>
          <p:cNvSpPr txBox="1"/>
          <p:nvPr>
            <p:ph idx="1" type="subTitle"/>
          </p:nvPr>
        </p:nvSpPr>
        <p:spPr>
          <a:xfrm>
            <a:off x="1858700" y="4550878"/>
            <a:ext cx="5361300" cy="6969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57" name="Google Shape;57;ge187a01979_0_4"/>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8" name="Shape 58"/>
        <p:cNvGrpSpPr/>
        <p:nvPr/>
      </p:nvGrpSpPr>
      <p:grpSpPr>
        <a:xfrm>
          <a:off x="0" y="0"/>
          <a:ext cx="0" cy="0"/>
          <a:chOff x="0" y="0"/>
          <a:chExt cx="0" cy="0"/>
        </a:xfrm>
      </p:grpSpPr>
      <p:sp>
        <p:nvSpPr>
          <p:cNvPr id="59" name="Google Shape;59;ge187a01979_0_32"/>
          <p:cNvSpPr/>
          <p:nvPr/>
        </p:nvSpPr>
        <p:spPr>
          <a:xfrm flipH="1">
            <a:off x="4757100" y="3079200"/>
            <a:ext cx="4386900" cy="37788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ge187a01979_0_32"/>
          <p:cNvGrpSpPr/>
          <p:nvPr/>
        </p:nvGrpSpPr>
        <p:grpSpPr>
          <a:xfrm>
            <a:off x="5594190" y="5281486"/>
            <a:ext cx="2910144" cy="1576482"/>
            <a:chOff x="6917201" y="0"/>
            <a:chExt cx="2227777" cy="863400"/>
          </a:xfrm>
        </p:grpSpPr>
        <p:sp>
          <p:nvSpPr>
            <p:cNvPr id="61" name="Google Shape;61;ge187a01979_0_3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e187a01979_0_3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e187a01979_0_3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ge187a01979_0_32"/>
          <p:cNvGrpSpPr/>
          <p:nvPr/>
        </p:nvGrpSpPr>
        <p:grpSpPr>
          <a:xfrm>
            <a:off x="199149" y="3"/>
            <a:ext cx="2795413" cy="1444382"/>
            <a:chOff x="6917201" y="0"/>
            <a:chExt cx="2227777" cy="863400"/>
          </a:xfrm>
        </p:grpSpPr>
        <p:sp>
          <p:nvSpPr>
            <p:cNvPr id="65" name="Google Shape;65;ge187a01979_0_3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e187a01979_0_3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e187a01979_0_3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ge187a01979_0_32"/>
          <p:cNvSpPr txBox="1"/>
          <p:nvPr>
            <p:ph type="title"/>
          </p:nvPr>
        </p:nvSpPr>
        <p:spPr>
          <a:xfrm>
            <a:off x="1888684" y="2328133"/>
            <a:ext cx="5377500" cy="2194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69" name="Google Shape;69;ge187a01979_0_32"/>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70" name="Shape 70"/>
        <p:cNvGrpSpPr/>
        <p:nvPr/>
      </p:nvGrpSpPr>
      <p:grpSpPr>
        <a:xfrm>
          <a:off x="0" y="0"/>
          <a:ext cx="0" cy="0"/>
          <a:chOff x="0" y="0"/>
          <a:chExt cx="0" cy="0"/>
        </a:xfrm>
      </p:grpSpPr>
      <p:sp>
        <p:nvSpPr>
          <p:cNvPr id="71" name="Google Shape;71;ge187a01979_0_59"/>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e187a01979_0_59"/>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e187a01979_0_59"/>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e187a01979_0_59"/>
          <p:cNvSpPr txBox="1"/>
          <p:nvPr>
            <p:ph type="title"/>
          </p:nvPr>
        </p:nvSpPr>
        <p:spPr>
          <a:xfrm>
            <a:off x="819150" y="1127467"/>
            <a:ext cx="7505700" cy="127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ge187a01979_0_59"/>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6" name="Shape 76"/>
        <p:cNvGrpSpPr/>
        <p:nvPr/>
      </p:nvGrpSpPr>
      <p:grpSpPr>
        <a:xfrm>
          <a:off x="0" y="0"/>
          <a:ext cx="0" cy="0"/>
          <a:chOff x="0" y="0"/>
          <a:chExt cx="0" cy="0"/>
        </a:xfrm>
      </p:grpSpPr>
      <p:sp>
        <p:nvSpPr>
          <p:cNvPr id="77" name="Google Shape;77;ge187a01979_0_65"/>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e187a01979_0_65"/>
          <p:cNvSpPr/>
          <p:nvPr/>
        </p:nvSpPr>
        <p:spPr>
          <a:xfrm>
            <a:off x="31" y="3766000"/>
            <a:ext cx="7370400" cy="3092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e187a01979_0_65"/>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e187a01979_0_65"/>
          <p:cNvSpPr txBox="1"/>
          <p:nvPr>
            <p:ph type="title"/>
          </p:nvPr>
        </p:nvSpPr>
        <p:spPr>
          <a:xfrm>
            <a:off x="819150" y="1127467"/>
            <a:ext cx="3709200" cy="184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1" name="Google Shape;81;ge187a01979_0_65"/>
          <p:cNvSpPr txBox="1"/>
          <p:nvPr>
            <p:ph idx="1" type="body"/>
          </p:nvPr>
        </p:nvSpPr>
        <p:spPr>
          <a:xfrm>
            <a:off x="830700" y="3092067"/>
            <a:ext cx="3709200" cy="28263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2" name="Google Shape;82;ge187a01979_0_65"/>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83" name="Shape 83"/>
        <p:cNvGrpSpPr/>
        <p:nvPr/>
      </p:nvGrpSpPr>
      <p:grpSpPr>
        <a:xfrm>
          <a:off x="0" y="0"/>
          <a:ext cx="0" cy="0"/>
          <a:chOff x="0" y="0"/>
          <a:chExt cx="0" cy="0"/>
        </a:xfrm>
      </p:grpSpPr>
      <p:sp>
        <p:nvSpPr>
          <p:cNvPr id="84" name="Google Shape;84;ge187a01979_0_72"/>
          <p:cNvSpPr/>
          <p:nvPr/>
        </p:nvSpPr>
        <p:spPr>
          <a:xfrm>
            <a:off x="0" y="3764192"/>
            <a:ext cx="7369200" cy="30891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e187a01979_0_72"/>
          <p:cNvSpPr/>
          <p:nvPr/>
        </p:nvSpPr>
        <p:spPr>
          <a:xfrm flipH="1">
            <a:off x="3583210" y="2072150"/>
            <a:ext cx="5560500" cy="47859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 name="Google Shape;86;ge187a01979_0_72"/>
          <p:cNvGrpSpPr/>
          <p:nvPr/>
        </p:nvGrpSpPr>
        <p:grpSpPr>
          <a:xfrm>
            <a:off x="255991" y="-11"/>
            <a:ext cx="2251347" cy="1391229"/>
            <a:chOff x="3961956" y="4383950"/>
            <a:chExt cx="1160548" cy="548700"/>
          </a:xfrm>
        </p:grpSpPr>
        <p:sp>
          <p:nvSpPr>
            <p:cNvPr id="87" name="Google Shape;87;ge187a01979_0_7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e187a01979_0_7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e187a01979_0_7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ge187a01979_0_72"/>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ge187a01979_0_72"/>
          <p:cNvGrpSpPr/>
          <p:nvPr/>
        </p:nvGrpSpPr>
        <p:grpSpPr>
          <a:xfrm>
            <a:off x="34934" y="6029501"/>
            <a:ext cx="1593306" cy="822734"/>
            <a:chOff x="6917201" y="0"/>
            <a:chExt cx="2227777" cy="863400"/>
          </a:xfrm>
        </p:grpSpPr>
        <p:sp>
          <p:nvSpPr>
            <p:cNvPr id="92" name="Google Shape;92;ge187a01979_0_7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e187a01979_0_7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e187a01979_0_7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 name="Google Shape;95;ge187a01979_0_72"/>
          <p:cNvGrpSpPr/>
          <p:nvPr/>
        </p:nvGrpSpPr>
        <p:grpSpPr>
          <a:xfrm>
            <a:off x="5886353" y="1657"/>
            <a:ext cx="3257454" cy="1681990"/>
            <a:chOff x="6917201" y="0"/>
            <a:chExt cx="2227777" cy="863400"/>
          </a:xfrm>
        </p:grpSpPr>
        <p:sp>
          <p:nvSpPr>
            <p:cNvPr id="96" name="Google Shape;96;ge187a01979_0_7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e187a01979_0_7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e187a01979_0_7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ge187a01979_0_72"/>
          <p:cNvSpPr txBox="1"/>
          <p:nvPr>
            <p:ph type="title"/>
          </p:nvPr>
        </p:nvSpPr>
        <p:spPr>
          <a:xfrm>
            <a:off x="1393929" y="1734861"/>
            <a:ext cx="6366900" cy="33855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00" name="Google Shape;100;ge187a01979_0_72"/>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01" name="Shape 101"/>
        <p:cNvGrpSpPr/>
        <p:nvPr/>
      </p:nvGrpSpPr>
      <p:grpSpPr>
        <a:xfrm>
          <a:off x="0" y="0"/>
          <a:ext cx="0" cy="0"/>
          <a:chOff x="0" y="0"/>
          <a:chExt cx="0" cy="0"/>
        </a:xfrm>
      </p:grpSpPr>
      <p:sp>
        <p:nvSpPr>
          <p:cNvPr id="102" name="Google Shape;102;ge187a01979_0_90"/>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e187a01979_0_90"/>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e187a01979_0_90"/>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e187a01979_0_90"/>
          <p:cNvSpPr txBox="1"/>
          <p:nvPr>
            <p:ph type="title"/>
          </p:nvPr>
        </p:nvSpPr>
        <p:spPr>
          <a:xfrm>
            <a:off x="819150" y="1127467"/>
            <a:ext cx="6424200" cy="939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6" name="Google Shape;106;ge187a01979_0_90"/>
          <p:cNvSpPr txBox="1"/>
          <p:nvPr>
            <p:ph idx="1" type="subTitle"/>
          </p:nvPr>
        </p:nvSpPr>
        <p:spPr>
          <a:xfrm>
            <a:off x="819150" y="2067600"/>
            <a:ext cx="5859900" cy="52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7" name="Google Shape;107;ge187a01979_0_90"/>
          <p:cNvSpPr txBox="1"/>
          <p:nvPr>
            <p:ph idx="2" type="body"/>
          </p:nvPr>
        </p:nvSpPr>
        <p:spPr>
          <a:xfrm>
            <a:off x="819150" y="3289400"/>
            <a:ext cx="5859900" cy="2793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8" name="Google Shape;108;ge187a01979_0_90"/>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ge187a01979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ge187a01979_0_0"/>
          <p:cNvSpPr txBox="1"/>
          <p:nvPr>
            <p:ph idx="1" type="body"/>
          </p:nvPr>
        </p:nvSpPr>
        <p:spPr>
          <a:xfrm>
            <a:off x="311700" y="1536633"/>
            <a:ext cx="8520600" cy="45216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ge187a01979_0_0"/>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e362f062ba_0_387"/>
          <p:cNvSpPr txBox="1"/>
          <p:nvPr>
            <p:ph type="title"/>
          </p:nvPr>
        </p:nvSpPr>
        <p:spPr>
          <a:xfrm>
            <a:off x="819150" y="589242"/>
            <a:ext cx="7505700" cy="127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IN" sz="4500"/>
              <a:t>NVMe Health Monitoring and Fault Prediction</a:t>
            </a:r>
            <a:endParaRPr b="1" sz="4500"/>
          </a:p>
        </p:txBody>
      </p:sp>
      <p:sp>
        <p:nvSpPr>
          <p:cNvPr id="135" name="Google Shape;135;ge362f062ba_0_387"/>
          <p:cNvSpPr txBox="1"/>
          <p:nvPr>
            <p:ph idx="1" type="body"/>
          </p:nvPr>
        </p:nvSpPr>
        <p:spPr>
          <a:xfrm>
            <a:off x="819150" y="2343875"/>
            <a:ext cx="3686100" cy="3663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en-IN" sz="2700">
                <a:latin typeface="Cambria"/>
                <a:ea typeface="Cambria"/>
                <a:cs typeface="Cambria"/>
                <a:sym typeface="Cambria"/>
              </a:rPr>
              <a:t>Presented By:</a:t>
            </a:r>
            <a:endParaRPr sz="2700">
              <a:latin typeface="Cambria"/>
              <a:ea typeface="Cambria"/>
              <a:cs typeface="Cambria"/>
              <a:sym typeface="Cambria"/>
            </a:endParaRPr>
          </a:p>
          <a:p>
            <a:pPr indent="0" lvl="0" marL="0" rtl="0" algn="l">
              <a:lnSpc>
                <a:spcPct val="115000"/>
              </a:lnSpc>
              <a:spcBef>
                <a:spcPts val="1200"/>
              </a:spcBef>
              <a:spcAft>
                <a:spcPts val="0"/>
              </a:spcAft>
              <a:buSzPts val="1300"/>
              <a:buNone/>
            </a:pPr>
            <a:r>
              <a:rPr lang="en-IN" sz="2500">
                <a:latin typeface="Cambria"/>
                <a:ea typeface="Cambria"/>
                <a:cs typeface="Cambria"/>
                <a:sym typeface="Cambria"/>
              </a:rPr>
              <a:t>Priyam Saxena</a:t>
            </a:r>
            <a:endParaRPr sz="2500">
              <a:latin typeface="Cambria"/>
              <a:ea typeface="Cambria"/>
              <a:cs typeface="Cambria"/>
              <a:sym typeface="Cambria"/>
            </a:endParaRPr>
          </a:p>
          <a:p>
            <a:pPr indent="0" lvl="0" marL="0" rtl="0" algn="l">
              <a:lnSpc>
                <a:spcPct val="115000"/>
              </a:lnSpc>
              <a:spcBef>
                <a:spcPts val="1200"/>
              </a:spcBef>
              <a:spcAft>
                <a:spcPts val="0"/>
              </a:spcAft>
              <a:buSzPts val="1300"/>
              <a:buNone/>
            </a:pPr>
            <a:r>
              <a:rPr lang="en-IN" sz="2500">
                <a:latin typeface="Cambria"/>
                <a:ea typeface="Cambria"/>
                <a:cs typeface="Cambria"/>
                <a:sym typeface="Cambria"/>
              </a:rPr>
              <a:t>Prathik P S</a:t>
            </a:r>
            <a:endParaRPr sz="2500">
              <a:latin typeface="Cambria"/>
              <a:ea typeface="Cambria"/>
              <a:cs typeface="Cambria"/>
              <a:sym typeface="Cambria"/>
            </a:endParaRPr>
          </a:p>
          <a:p>
            <a:pPr indent="0" lvl="0" marL="0" rtl="0" algn="l">
              <a:lnSpc>
                <a:spcPct val="115000"/>
              </a:lnSpc>
              <a:spcBef>
                <a:spcPts val="1200"/>
              </a:spcBef>
              <a:spcAft>
                <a:spcPts val="0"/>
              </a:spcAft>
              <a:buSzPts val="1300"/>
              <a:buNone/>
            </a:pPr>
            <a:r>
              <a:rPr lang="en-IN" sz="2500">
                <a:latin typeface="Cambria"/>
                <a:ea typeface="Cambria"/>
                <a:cs typeface="Cambria"/>
                <a:sym typeface="Cambria"/>
              </a:rPr>
              <a:t>Govind Satwani</a:t>
            </a:r>
            <a:endParaRPr sz="2500">
              <a:latin typeface="Cambria"/>
              <a:ea typeface="Cambria"/>
              <a:cs typeface="Cambria"/>
              <a:sym typeface="Cambria"/>
            </a:endParaRPr>
          </a:p>
          <a:p>
            <a:pPr indent="0" lvl="0" marL="0" rtl="0" algn="l">
              <a:lnSpc>
                <a:spcPct val="115000"/>
              </a:lnSpc>
              <a:spcBef>
                <a:spcPts val="1200"/>
              </a:spcBef>
              <a:spcAft>
                <a:spcPts val="0"/>
              </a:spcAft>
              <a:buSzPts val="1300"/>
              <a:buNone/>
            </a:pPr>
            <a:r>
              <a:rPr lang="en-IN" sz="2500">
                <a:latin typeface="Cambria"/>
                <a:ea typeface="Cambria"/>
                <a:cs typeface="Cambria"/>
                <a:sym typeface="Cambria"/>
              </a:rPr>
              <a:t>Shreesha Bhat</a:t>
            </a:r>
            <a:endParaRPr sz="2500">
              <a:latin typeface="Cambria"/>
              <a:ea typeface="Cambria"/>
              <a:cs typeface="Cambria"/>
              <a:sym typeface="Cambria"/>
            </a:endParaRPr>
          </a:p>
          <a:p>
            <a:pPr indent="0" lvl="0" marL="0" rtl="0" algn="l">
              <a:lnSpc>
                <a:spcPct val="115000"/>
              </a:lnSpc>
              <a:spcBef>
                <a:spcPts val="1200"/>
              </a:spcBef>
              <a:spcAft>
                <a:spcPts val="1200"/>
              </a:spcAft>
              <a:buSzPts val="1300"/>
              <a:buNone/>
            </a:pPr>
            <a:r>
              <a:rPr lang="en-IN" sz="2500">
                <a:latin typeface="Cambria"/>
                <a:ea typeface="Cambria"/>
                <a:cs typeface="Cambria"/>
                <a:sym typeface="Cambria"/>
              </a:rPr>
              <a:t>Tanmay Srinath</a:t>
            </a:r>
            <a:endParaRPr sz="2500">
              <a:latin typeface="Cambria"/>
              <a:ea typeface="Cambria"/>
              <a:cs typeface="Cambria"/>
              <a:sym typeface="Cambria"/>
            </a:endParaRPr>
          </a:p>
        </p:txBody>
      </p:sp>
      <p:sp>
        <p:nvSpPr>
          <p:cNvPr id="136" name="Google Shape;136;ge362f062ba_0_387"/>
          <p:cNvSpPr txBox="1"/>
          <p:nvPr>
            <p:ph idx="2" type="body"/>
          </p:nvPr>
        </p:nvSpPr>
        <p:spPr>
          <a:xfrm>
            <a:off x="4745625" y="2343875"/>
            <a:ext cx="3686100" cy="35745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en-IN" sz="2700">
                <a:latin typeface="Cambria"/>
                <a:ea typeface="Cambria"/>
                <a:cs typeface="Cambria"/>
                <a:sym typeface="Cambria"/>
              </a:rPr>
              <a:t>Guided By:</a:t>
            </a:r>
            <a:endParaRPr b="1" sz="2700">
              <a:latin typeface="Cambria"/>
              <a:ea typeface="Cambria"/>
              <a:cs typeface="Cambria"/>
              <a:sym typeface="Cambria"/>
            </a:endParaRPr>
          </a:p>
          <a:p>
            <a:pPr indent="0" lvl="0" marL="0" rtl="0" algn="l">
              <a:lnSpc>
                <a:spcPct val="115000"/>
              </a:lnSpc>
              <a:spcBef>
                <a:spcPts val="1200"/>
              </a:spcBef>
              <a:spcAft>
                <a:spcPts val="0"/>
              </a:spcAft>
              <a:buSzPts val="1300"/>
              <a:buNone/>
            </a:pPr>
            <a:r>
              <a:rPr lang="en-IN" sz="2500">
                <a:solidFill>
                  <a:srgbClr val="222222"/>
                </a:solidFill>
                <a:highlight>
                  <a:schemeClr val="dk1"/>
                </a:highlight>
                <a:latin typeface="Cambria"/>
                <a:ea typeface="Cambria"/>
                <a:cs typeface="Cambria"/>
                <a:sym typeface="Cambria"/>
              </a:rPr>
              <a:t>Nidugala Murali</a:t>
            </a:r>
            <a:endParaRPr sz="2500">
              <a:solidFill>
                <a:srgbClr val="222222"/>
              </a:solidFill>
              <a:highlight>
                <a:srgbClr val="FFFFFF"/>
              </a:highlight>
              <a:latin typeface="Cambria"/>
              <a:ea typeface="Cambria"/>
              <a:cs typeface="Cambria"/>
              <a:sym typeface="Cambria"/>
            </a:endParaRPr>
          </a:p>
          <a:p>
            <a:pPr indent="0" lvl="0" marL="0" rtl="0" algn="l">
              <a:lnSpc>
                <a:spcPct val="115000"/>
              </a:lnSpc>
              <a:spcBef>
                <a:spcPts val="1200"/>
              </a:spcBef>
              <a:spcAft>
                <a:spcPts val="0"/>
              </a:spcAft>
              <a:buSzPts val="1300"/>
              <a:buNone/>
            </a:pPr>
            <a:r>
              <a:rPr lang="en-IN" sz="2500">
                <a:solidFill>
                  <a:srgbClr val="222222"/>
                </a:solidFill>
                <a:highlight>
                  <a:srgbClr val="FFFFFF"/>
                </a:highlight>
                <a:latin typeface="Cambria"/>
                <a:ea typeface="Cambria"/>
                <a:cs typeface="Cambria"/>
                <a:sym typeface="Cambria"/>
              </a:rPr>
              <a:t>Salvi Nilesh Anant </a:t>
            </a:r>
            <a:endParaRPr sz="2500">
              <a:solidFill>
                <a:srgbClr val="222222"/>
              </a:solidFill>
              <a:highlight>
                <a:srgbClr val="FFFFFF"/>
              </a:highlight>
              <a:latin typeface="Cambria"/>
              <a:ea typeface="Cambria"/>
              <a:cs typeface="Cambria"/>
              <a:sym typeface="Cambria"/>
            </a:endParaRPr>
          </a:p>
          <a:p>
            <a:pPr indent="0" lvl="0" marL="0" rtl="0" algn="l">
              <a:lnSpc>
                <a:spcPct val="115000"/>
              </a:lnSpc>
              <a:spcBef>
                <a:spcPts val="1200"/>
              </a:spcBef>
              <a:spcAft>
                <a:spcPts val="0"/>
              </a:spcAft>
              <a:buSzPts val="1300"/>
              <a:buNone/>
            </a:pPr>
            <a:r>
              <a:rPr lang="en-IN" sz="2500">
                <a:solidFill>
                  <a:srgbClr val="222222"/>
                </a:solidFill>
                <a:highlight>
                  <a:srgbClr val="FFFFFF"/>
                </a:highlight>
                <a:latin typeface="Cambria"/>
                <a:ea typeface="Cambria"/>
                <a:cs typeface="Cambria"/>
                <a:sym typeface="Cambria"/>
              </a:rPr>
              <a:t>A K Rajesh</a:t>
            </a:r>
            <a:endParaRPr sz="2500">
              <a:solidFill>
                <a:srgbClr val="222222"/>
              </a:solidFill>
              <a:highlight>
                <a:srgbClr val="FFFFFF"/>
              </a:highlight>
              <a:latin typeface="Cambria"/>
              <a:ea typeface="Cambria"/>
              <a:cs typeface="Cambria"/>
              <a:sym typeface="Cambria"/>
            </a:endParaRPr>
          </a:p>
          <a:p>
            <a:pPr indent="0" lvl="0" marL="0" rtl="0" algn="l">
              <a:lnSpc>
                <a:spcPct val="115000"/>
              </a:lnSpc>
              <a:spcBef>
                <a:spcPts val="1200"/>
              </a:spcBef>
              <a:spcAft>
                <a:spcPts val="0"/>
              </a:spcAft>
              <a:buSzPts val="1300"/>
              <a:buNone/>
            </a:pPr>
            <a:r>
              <a:rPr lang="en-IN" sz="2500">
                <a:solidFill>
                  <a:srgbClr val="202124"/>
                </a:solidFill>
                <a:highlight>
                  <a:schemeClr val="dk1"/>
                </a:highlight>
                <a:latin typeface="Cambria"/>
                <a:ea typeface="Cambria"/>
                <a:cs typeface="Cambria"/>
                <a:sym typeface="Cambria"/>
              </a:rPr>
              <a:t>Nallasamy  Shanmugaraja</a:t>
            </a:r>
            <a:endParaRPr sz="2500">
              <a:solidFill>
                <a:srgbClr val="222222"/>
              </a:solidFill>
              <a:highlight>
                <a:srgbClr val="FFFFFF"/>
              </a:highlight>
              <a:latin typeface="Cambria"/>
              <a:ea typeface="Cambria"/>
              <a:cs typeface="Cambria"/>
              <a:sym typeface="Cambria"/>
            </a:endParaRPr>
          </a:p>
          <a:p>
            <a:pPr indent="0" lvl="0" marL="0" rtl="0" algn="l">
              <a:lnSpc>
                <a:spcPct val="115000"/>
              </a:lnSpc>
              <a:spcBef>
                <a:spcPts val="1200"/>
              </a:spcBef>
              <a:spcAft>
                <a:spcPts val="1200"/>
              </a:spcAft>
              <a:buSzPts val="1300"/>
              <a:buNone/>
            </a:pPr>
            <a:r>
              <a:rPr lang="en-IN" sz="2500">
                <a:solidFill>
                  <a:srgbClr val="222222"/>
                </a:solidFill>
                <a:highlight>
                  <a:srgbClr val="FFFFFF"/>
                </a:highlight>
                <a:latin typeface="Cambria"/>
                <a:ea typeface="Cambria"/>
                <a:cs typeface="Cambria"/>
                <a:sym typeface="Cambria"/>
              </a:rPr>
              <a:t>Dr. V Shubha Rao</a:t>
            </a:r>
            <a:endParaRPr sz="2500">
              <a:solidFill>
                <a:srgbClr val="202124"/>
              </a:solidFill>
              <a:highlight>
                <a:srgbClr val="FFFFFF"/>
              </a:highlight>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b80b4b7188_0_0"/>
          <p:cNvSpPr txBox="1"/>
          <p:nvPr>
            <p:ph type="title"/>
          </p:nvPr>
        </p:nvSpPr>
        <p:spPr>
          <a:xfrm>
            <a:off x="819150" y="499024"/>
            <a:ext cx="7505700" cy="1060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IN"/>
              <a:t>           </a:t>
            </a:r>
            <a:r>
              <a:rPr lang="en-IN" sz="4800"/>
              <a:t>Output Snapshots</a:t>
            </a:r>
            <a:endParaRPr sz="4800"/>
          </a:p>
        </p:txBody>
      </p:sp>
      <p:sp>
        <p:nvSpPr>
          <p:cNvPr id="188" name="Google Shape;188;gb80b4b7188_0_0"/>
          <p:cNvSpPr txBox="1"/>
          <p:nvPr>
            <p:ph idx="1" type="body"/>
          </p:nvPr>
        </p:nvSpPr>
        <p:spPr>
          <a:xfrm>
            <a:off x="819150" y="1892525"/>
            <a:ext cx="7505700" cy="421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89" name="Google Shape;189;gb80b4b7188_0_0"/>
          <p:cNvPicPr preferRelativeResize="0"/>
          <p:nvPr/>
        </p:nvPicPr>
        <p:blipFill rotWithShape="1">
          <a:blip r:embed="rId3">
            <a:alphaModFix/>
          </a:blip>
          <a:srcRect b="0" l="0" r="0" t="0"/>
          <a:stretch/>
        </p:blipFill>
        <p:spPr>
          <a:xfrm>
            <a:off x="441625" y="1559225"/>
            <a:ext cx="8110499" cy="4554825"/>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e37f2c651b_0_5"/>
          <p:cNvSpPr txBox="1"/>
          <p:nvPr>
            <p:ph type="title"/>
          </p:nvPr>
        </p:nvSpPr>
        <p:spPr>
          <a:xfrm>
            <a:off x="819150" y="920175"/>
            <a:ext cx="7505700" cy="13368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b="1" lang="en-IN" sz="4500"/>
              <a:t>Tools Required</a:t>
            </a:r>
            <a:endParaRPr b="1" sz="4500"/>
          </a:p>
        </p:txBody>
      </p:sp>
      <p:sp>
        <p:nvSpPr>
          <p:cNvPr id="195" name="Google Shape;195;ge37f2c651b_0_5"/>
          <p:cNvSpPr txBox="1"/>
          <p:nvPr>
            <p:ph idx="1" type="body"/>
          </p:nvPr>
        </p:nvSpPr>
        <p:spPr>
          <a:xfrm>
            <a:off x="819150" y="2118175"/>
            <a:ext cx="7505700" cy="38871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Font typeface="Cambria"/>
              <a:buChar char="●"/>
            </a:pPr>
            <a:r>
              <a:rPr lang="en-IN" sz="2000">
                <a:latin typeface="Cambria"/>
                <a:ea typeface="Cambria"/>
                <a:cs typeface="Cambria"/>
                <a:sym typeface="Cambria"/>
              </a:rPr>
              <a:t>Linux(Ubuntu/VMWare)</a:t>
            </a:r>
            <a:endParaRPr sz="2000">
              <a:latin typeface="Cambria"/>
              <a:ea typeface="Cambria"/>
              <a:cs typeface="Cambria"/>
              <a:sym typeface="Cambria"/>
            </a:endParaRPr>
          </a:p>
          <a:p>
            <a:pPr indent="0" lvl="0" marL="457200" rtl="0" algn="l">
              <a:lnSpc>
                <a:spcPct val="115000"/>
              </a:lnSpc>
              <a:spcBef>
                <a:spcPts val="0"/>
              </a:spcBef>
              <a:spcAft>
                <a:spcPts val="0"/>
              </a:spcAft>
              <a:buNone/>
            </a:pPr>
            <a:r>
              <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lang="en-IN" sz="2000">
                <a:latin typeface="Cambria"/>
                <a:ea typeface="Cambria"/>
                <a:cs typeface="Cambria"/>
                <a:sym typeface="Cambria"/>
              </a:rPr>
              <a:t>Command Line interface: nvme</a:t>
            </a:r>
            <a:endParaRPr sz="2000">
              <a:latin typeface="Cambria"/>
              <a:ea typeface="Cambria"/>
              <a:cs typeface="Cambria"/>
              <a:sym typeface="Cambria"/>
            </a:endParaRPr>
          </a:p>
          <a:p>
            <a:pPr indent="0" lvl="0" marL="457200" rtl="0" algn="l">
              <a:lnSpc>
                <a:spcPct val="115000"/>
              </a:lnSpc>
              <a:spcBef>
                <a:spcPts val="0"/>
              </a:spcBef>
              <a:spcAft>
                <a:spcPts val="0"/>
              </a:spcAft>
              <a:buNone/>
            </a:pPr>
            <a:r>
              <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lang="en-IN" sz="2000">
                <a:latin typeface="Cambria"/>
                <a:ea typeface="Cambria"/>
                <a:cs typeface="Cambria"/>
                <a:sym typeface="Cambria"/>
              </a:rPr>
              <a:t>python3</a:t>
            </a:r>
            <a:endParaRPr sz="2000">
              <a:latin typeface="Cambria"/>
              <a:ea typeface="Cambria"/>
              <a:cs typeface="Cambria"/>
              <a:sym typeface="Cambria"/>
            </a:endParaRPr>
          </a:p>
          <a:p>
            <a:pPr indent="0" lvl="0" marL="0" rtl="0" algn="l">
              <a:lnSpc>
                <a:spcPct val="115000"/>
              </a:lnSpc>
              <a:spcBef>
                <a:spcPts val="1200"/>
              </a:spcBef>
              <a:spcAft>
                <a:spcPts val="0"/>
              </a:spcAft>
              <a:buSzPts val="1300"/>
              <a:buNone/>
            </a:pPr>
            <a:r>
              <a:t/>
            </a:r>
            <a:endParaRPr sz="2000">
              <a:latin typeface="Cambria"/>
              <a:ea typeface="Cambria"/>
              <a:cs typeface="Cambria"/>
              <a:sym typeface="Cambria"/>
            </a:endParaRPr>
          </a:p>
          <a:p>
            <a:pPr indent="0" lvl="0" marL="457200" rtl="0" algn="l">
              <a:lnSpc>
                <a:spcPct val="115000"/>
              </a:lnSpc>
              <a:spcBef>
                <a:spcPts val="1200"/>
              </a:spcBef>
              <a:spcAft>
                <a:spcPts val="1200"/>
              </a:spcAft>
              <a:buSzPts val="1300"/>
              <a:buNone/>
            </a:pPr>
            <a:r>
              <a:t/>
            </a:r>
            <a:endParaRPr sz="2000">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e37f2c651b_0_10"/>
          <p:cNvSpPr txBox="1"/>
          <p:nvPr>
            <p:ph type="title"/>
          </p:nvPr>
        </p:nvSpPr>
        <p:spPr>
          <a:xfrm>
            <a:off x="819150" y="787892"/>
            <a:ext cx="7505700" cy="12729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b="1" lang="en-IN" sz="4500"/>
              <a:t>Future Work</a:t>
            </a:r>
            <a:endParaRPr b="1" sz="4500"/>
          </a:p>
        </p:txBody>
      </p:sp>
      <p:sp>
        <p:nvSpPr>
          <p:cNvPr id="201" name="Google Shape;201;ge37f2c651b_0_10"/>
          <p:cNvSpPr txBox="1"/>
          <p:nvPr>
            <p:ph idx="1" type="body"/>
          </p:nvPr>
        </p:nvSpPr>
        <p:spPr>
          <a:xfrm>
            <a:off x="819150" y="1512100"/>
            <a:ext cx="7505700" cy="3993900"/>
          </a:xfrm>
          <a:prstGeom prst="rect">
            <a:avLst/>
          </a:prstGeom>
          <a:noFill/>
          <a:ln>
            <a:noFill/>
          </a:ln>
        </p:spPr>
        <p:txBody>
          <a:bodyPr anchorCtr="0" anchor="ctr" bIns="91425" lIns="91425" spcFirstLastPara="1" rIns="91425" wrap="square" tIns="91425">
            <a:normAutofit/>
          </a:bodyPr>
          <a:lstStyle/>
          <a:p>
            <a:pPr indent="0" lvl="0" marL="0" rtl="0" algn="just">
              <a:lnSpc>
                <a:spcPct val="115000"/>
              </a:lnSpc>
              <a:spcBef>
                <a:spcPts val="0"/>
              </a:spcBef>
              <a:spcAft>
                <a:spcPts val="0"/>
              </a:spcAft>
              <a:buSzPts val="1300"/>
              <a:buNone/>
            </a:pPr>
            <a:r>
              <a:rPr lang="en-IN" sz="2000">
                <a:latin typeface="Cambria"/>
                <a:ea typeface="Cambria"/>
                <a:cs typeface="Cambria"/>
                <a:sym typeface="Cambria"/>
              </a:rPr>
              <a:t>Our next goal is to improve the current model, by developing an analysis engine and making use of suitable machine learning techniques.</a:t>
            </a:r>
            <a:endParaRPr sz="2000">
              <a:latin typeface="Cambria"/>
              <a:ea typeface="Cambria"/>
              <a:cs typeface="Cambria"/>
              <a:sym typeface="Cambria"/>
            </a:endParaRPr>
          </a:p>
          <a:p>
            <a:pPr indent="0" lvl="0" marL="0" rtl="0" algn="just">
              <a:lnSpc>
                <a:spcPct val="115000"/>
              </a:lnSpc>
              <a:spcBef>
                <a:spcPts val="1200"/>
              </a:spcBef>
              <a:spcAft>
                <a:spcPts val="0"/>
              </a:spcAft>
              <a:buSzPts val="1300"/>
              <a:buNone/>
            </a:pPr>
            <a:r>
              <a:rPr lang="en-IN" sz="2000">
                <a:latin typeface="Cambria"/>
                <a:ea typeface="Cambria"/>
                <a:cs typeface="Cambria"/>
                <a:sym typeface="Cambria"/>
              </a:rPr>
              <a:t>This will in turn, automate the process of identifying the errors in NVMe, and take suitable steps to resolve them. </a:t>
            </a:r>
            <a:endParaRPr sz="2000">
              <a:latin typeface="Cambria"/>
              <a:ea typeface="Cambria"/>
              <a:cs typeface="Cambria"/>
              <a:sym typeface="Cambria"/>
            </a:endParaRPr>
          </a:p>
          <a:p>
            <a:pPr indent="0" lvl="0" marL="0" rtl="0" algn="just">
              <a:lnSpc>
                <a:spcPct val="115000"/>
              </a:lnSpc>
              <a:spcBef>
                <a:spcPts val="1200"/>
              </a:spcBef>
              <a:spcAft>
                <a:spcPts val="1200"/>
              </a:spcAft>
              <a:buSzPts val="1300"/>
              <a:buNone/>
            </a:pPr>
            <a:r>
              <a:rPr lang="en-IN" sz="2000">
                <a:latin typeface="Cambria"/>
                <a:ea typeface="Cambria"/>
                <a:cs typeface="Cambria"/>
                <a:sym typeface="Cambria"/>
              </a:rPr>
              <a:t>If a new error is encountered, it is added to the dataset used for the ML model, and suitable solutions for it can be developed.</a:t>
            </a:r>
            <a:endParaRPr sz="2000">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e385c39cb5_0_0"/>
          <p:cNvSpPr txBox="1"/>
          <p:nvPr>
            <p:ph type="title"/>
          </p:nvPr>
        </p:nvSpPr>
        <p:spPr>
          <a:xfrm>
            <a:off x="819150" y="500767"/>
            <a:ext cx="7505700" cy="1272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IN" sz="5300"/>
              <a:t>           </a:t>
            </a:r>
            <a:r>
              <a:rPr b="1" lang="en-IN" sz="4500"/>
              <a:t>Conclusion</a:t>
            </a:r>
            <a:endParaRPr b="1" sz="4500"/>
          </a:p>
        </p:txBody>
      </p:sp>
      <p:sp>
        <p:nvSpPr>
          <p:cNvPr id="207" name="Google Shape;207;ge385c39cb5_0_0"/>
          <p:cNvSpPr txBox="1"/>
          <p:nvPr>
            <p:ph idx="1" type="body"/>
          </p:nvPr>
        </p:nvSpPr>
        <p:spPr>
          <a:xfrm>
            <a:off x="819150" y="1356600"/>
            <a:ext cx="7505700" cy="4144800"/>
          </a:xfrm>
          <a:prstGeom prst="rect">
            <a:avLst/>
          </a:prstGeom>
          <a:noFill/>
          <a:ln>
            <a:noFill/>
          </a:ln>
        </p:spPr>
        <p:txBody>
          <a:bodyPr anchorCtr="0" anchor="ctr" bIns="91425" lIns="91425" spcFirstLastPara="1" rIns="91425" wrap="square" tIns="91425">
            <a:normAutofit/>
          </a:bodyPr>
          <a:lstStyle/>
          <a:p>
            <a:pPr indent="0" lvl="0" marL="0" rtl="0" algn="just">
              <a:lnSpc>
                <a:spcPct val="115000"/>
              </a:lnSpc>
              <a:spcBef>
                <a:spcPts val="0"/>
              </a:spcBef>
              <a:spcAft>
                <a:spcPts val="0"/>
              </a:spcAft>
              <a:buSzPts val="1300"/>
              <a:buNone/>
            </a:pPr>
            <a:r>
              <a:rPr lang="en-IN" sz="2000">
                <a:latin typeface="Cambria"/>
                <a:ea typeface="Cambria"/>
                <a:cs typeface="Cambria"/>
                <a:sym typeface="Cambria"/>
              </a:rPr>
              <a:t>We conclude our project by developing a python script that checks the current state of NVMe drives using information gathered from Command line “SmartLog”. </a:t>
            </a:r>
            <a:endParaRPr sz="2000">
              <a:latin typeface="Cambria"/>
              <a:ea typeface="Cambria"/>
              <a:cs typeface="Cambria"/>
              <a:sym typeface="Cambria"/>
            </a:endParaRPr>
          </a:p>
          <a:p>
            <a:pPr indent="0" lvl="0" marL="0" rtl="0" algn="just">
              <a:lnSpc>
                <a:spcPct val="115000"/>
              </a:lnSpc>
              <a:spcBef>
                <a:spcPts val="1200"/>
              </a:spcBef>
              <a:spcAft>
                <a:spcPts val="1200"/>
              </a:spcAft>
              <a:buSzPts val="1300"/>
              <a:buNone/>
            </a:pPr>
            <a:r>
              <a:rPr lang="en-IN" sz="2000">
                <a:latin typeface="Cambria"/>
                <a:ea typeface="Cambria"/>
                <a:cs typeface="Cambria"/>
                <a:sym typeface="Cambria"/>
              </a:rPr>
              <a:t>The threshold values for certain parameters can be decided upon by the user.</a:t>
            </a:r>
            <a:br>
              <a:rPr lang="en-IN" sz="2000">
                <a:latin typeface="Cambria"/>
                <a:ea typeface="Cambria"/>
                <a:cs typeface="Cambria"/>
                <a:sym typeface="Cambria"/>
              </a:rPr>
            </a:br>
            <a:r>
              <a:rPr lang="en-IN" sz="2000">
                <a:latin typeface="Cambria"/>
                <a:ea typeface="Cambria"/>
                <a:cs typeface="Cambria"/>
                <a:sym typeface="Cambria"/>
              </a:rPr>
              <a:t>These threshold values are compared against the values obtained from the log, and if these values go beyond the threshold values, the user is intimidated that an error may have occurred, and that the NVMe drive needs to be either repaired or replaced.</a:t>
            </a:r>
            <a:endParaRPr sz="2000">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e385c39cb5_0_5"/>
          <p:cNvSpPr txBox="1"/>
          <p:nvPr>
            <p:ph type="title"/>
          </p:nvPr>
        </p:nvSpPr>
        <p:spPr>
          <a:xfrm>
            <a:off x="819150" y="550242"/>
            <a:ext cx="7505700" cy="12729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b="1" lang="en-IN" sz="4500"/>
              <a:t>References</a:t>
            </a:r>
            <a:endParaRPr b="1" sz="4500"/>
          </a:p>
        </p:txBody>
      </p:sp>
      <p:sp>
        <p:nvSpPr>
          <p:cNvPr id="213" name="Google Shape;213;ge385c39cb5_0_5"/>
          <p:cNvSpPr txBox="1"/>
          <p:nvPr>
            <p:ph idx="1" type="body"/>
          </p:nvPr>
        </p:nvSpPr>
        <p:spPr>
          <a:xfrm>
            <a:off x="819150" y="2200775"/>
            <a:ext cx="7505700" cy="3264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300"/>
              <a:buNone/>
            </a:pPr>
            <a:r>
              <a:rPr b="1" lang="en-IN" sz="2000">
                <a:latin typeface="Cambria"/>
                <a:ea typeface="Cambria"/>
                <a:cs typeface="Cambria"/>
                <a:sym typeface="Cambria"/>
              </a:rPr>
              <a:t>[1] </a:t>
            </a:r>
            <a:r>
              <a:rPr lang="en-IN" sz="2000">
                <a:solidFill>
                  <a:srgbClr val="222222"/>
                </a:solidFill>
                <a:highlight>
                  <a:srgbClr val="FFFFFF"/>
                </a:highlight>
                <a:latin typeface="Cambria"/>
                <a:ea typeface="Cambria"/>
                <a:cs typeface="Cambria"/>
                <a:sym typeface="Cambria"/>
              </a:rPr>
              <a:t>Yang, Z., Hoseinzadeh, M., Wong, P., Artoux, J., Mayers, C., Evans, D.T., Bolt, R.T., Bhimani, J., Mi, N. and Swanson, S., 2017, December. H-NVMe: a hybrid framework of NVMe-based storage system in cloud computing environment. In </a:t>
            </a:r>
            <a:r>
              <a:rPr i="1" lang="en-IN" sz="2000">
                <a:solidFill>
                  <a:srgbClr val="222222"/>
                </a:solidFill>
                <a:highlight>
                  <a:srgbClr val="FFFFFF"/>
                </a:highlight>
                <a:latin typeface="Cambria"/>
                <a:ea typeface="Cambria"/>
                <a:cs typeface="Cambria"/>
                <a:sym typeface="Cambria"/>
              </a:rPr>
              <a:t>2017 IEEE 36th International Performance Computing and Communications Conference (IPCCC)</a:t>
            </a:r>
            <a:r>
              <a:rPr lang="en-IN" sz="2000">
                <a:solidFill>
                  <a:srgbClr val="222222"/>
                </a:solidFill>
                <a:highlight>
                  <a:srgbClr val="FFFFFF"/>
                </a:highlight>
                <a:latin typeface="Cambria"/>
                <a:ea typeface="Cambria"/>
                <a:cs typeface="Cambria"/>
                <a:sym typeface="Cambria"/>
              </a:rPr>
              <a:t> (pp. 1-8). IEEE.</a:t>
            </a:r>
            <a:endParaRPr sz="2000">
              <a:solidFill>
                <a:srgbClr val="222222"/>
              </a:solidFill>
              <a:latin typeface="Cambria"/>
              <a:ea typeface="Cambria"/>
              <a:cs typeface="Cambria"/>
              <a:sym typeface="Cambria"/>
            </a:endParaRPr>
          </a:p>
          <a:p>
            <a:pPr indent="0" lvl="0" marL="0" rtl="0" algn="l">
              <a:lnSpc>
                <a:spcPct val="115000"/>
              </a:lnSpc>
              <a:spcBef>
                <a:spcPts val="1200"/>
              </a:spcBef>
              <a:spcAft>
                <a:spcPts val="0"/>
              </a:spcAft>
              <a:buSzPts val="1300"/>
              <a:buNone/>
            </a:pPr>
            <a:r>
              <a:rPr b="1" lang="en-IN" sz="2000">
                <a:solidFill>
                  <a:srgbClr val="222222"/>
                </a:solidFill>
                <a:latin typeface="Cambria"/>
                <a:ea typeface="Cambria"/>
                <a:cs typeface="Cambria"/>
                <a:sym typeface="Cambria"/>
              </a:rPr>
              <a:t>[2] </a:t>
            </a:r>
            <a:r>
              <a:rPr lang="en-IN" sz="2000">
                <a:solidFill>
                  <a:srgbClr val="222222"/>
                </a:solidFill>
                <a:latin typeface="Cambria"/>
                <a:ea typeface="Cambria"/>
                <a:cs typeface="Cambria"/>
                <a:sym typeface="Cambria"/>
              </a:rPr>
              <a:t>Khatri, N. and Chakrabarti, S., 2020. NVMe and PCIe SSD Monitoring in Hyperscale Data Centers. </a:t>
            </a:r>
            <a:r>
              <a:rPr i="1" lang="en-IN" sz="2000">
                <a:solidFill>
                  <a:srgbClr val="222222"/>
                </a:solidFill>
                <a:latin typeface="Cambria"/>
                <a:ea typeface="Cambria"/>
                <a:cs typeface="Cambria"/>
                <a:sym typeface="Cambria"/>
              </a:rPr>
              <a:t>arXiv preprint arXiv:2003.11267</a:t>
            </a:r>
            <a:r>
              <a:rPr lang="en-IN" sz="2000">
                <a:solidFill>
                  <a:srgbClr val="222222"/>
                </a:solidFill>
                <a:latin typeface="Cambria"/>
                <a:ea typeface="Cambria"/>
                <a:cs typeface="Cambria"/>
                <a:sym typeface="Cambria"/>
              </a:rPr>
              <a:t>.</a:t>
            </a:r>
            <a:endParaRPr sz="2000">
              <a:solidFill>
                <a:srgbClr val="222222"/>
              </a:solidFill>
              <a:latin typeface="Cambria"/>
              <a:ea typeface="Cambria"/>
              <a:cs typeface="Cambria"/>
              <a:sym typeface="Cambria"/>
            </a:endParaRPr>
          </a:p>
          <a:p>
            <a:pPr indent="0" lvl="0" marL="0" rtl="0" algn="l">
              <a:lnSpc>
                <a:spcPct val="115000"/>
              </a:lnSpc>
              <a:spcBef>
                <a:spcPts val="1200"/>
              </a:spcBef>
              <a:spcAft>
                <a:spcPts val="0"/>
              </a:spcAft>
              <a:buSzPts val="1300"/>
              <a:buNone/>
            </a:pPr>
            <a:r>
              <a:t/>
            </a:r>
            <a:endParaRPr sz="2000">
              <a:solidFill>
                <a:srgbClr val="222222"/>
              </a:solidFill>
              <a:latin typeface="Cambria"/>
              <a:ea typeface="Cambria"/>
              <a:cs typeface="Cambria"/>
              <a:sym typeface="Cambria"/>
            </a:endParaRPr>
          </a:p>
          <a:p>
            <a:pPr indent="0" lvl="0" marL="0" rtl="0" algn="l">
              <a:lnSpc>
                <a:spcPct val="115000"/>
              </a:lnSpc>
              <a:spcBef>
                <a:spcPts val="1200"/>
              </a:spcBef>
              <a:spcAft>
                <a:spcPts val="1200"/>
              </a:spcAft>
              <a:buSzPts val="1300"/>
              <a:buNone/>
            </a:pPr>
            <a:r>
              <a:t/>
            </a:r>
            <a:endParaRPr sz="2000">
              <a:solidFill>
                <a:srgbClr val="222222"/>
              </a:solidFill>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e29b2d255e_0_0"/>
          <p:cNvSpPr txBox="1"/>
          <p:nvPr>
            <p:ph idx="1" type="body"/>
          </p:nvPr>
        </p:nvSpPr>
        <p:spPr>
          <a:xfrm>
            <a:off x="819150" y="776400"/>
            <a:ext cx="7505700" cy="53052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SzPts val="1300"/>
              <a:buNone/>
            </a:pPr>
            <a:r>
              <a:t/>
            </a:r>
            <a:endParaRPr b="1" sz="5300">
              <a:latin typeface="Cambria"/>
              <a:ea typeface="Cambria"/>
              <a:cs typeface="Cambria"/>
              <a:sym typeface="Cambria"/>
            </a:endParaRPr>
          </a:p>
        </p:txBody>
      </p:sp>
      <p:pic>
        <p:nvPicPr>
          <p:cNvPr id="219" name="Google Shape;219;ge29b2d255e_0_0"/>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e3580748cf_0_0"/>
          <p:cNvSpPr txBox="1"/>
          <p:nvPr>
            <p:ph type="title"/>
          </p:nvPr>
        </p:nvSpPr>
        <p:spPr>
          <a:xfrm>
            <a:off x="457200" y="15096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IN" sz="4500"/>
              <a:t>Contents</a:t>
            </a:r>
            <a:endParaRPr b="1" sz="4500"/>
          </a:p>
        </p:txBody>
      </p:sp>
      <p:sp>
        <p:nvSpPr>
          <p:cNvPr id="142" name="Google Shape;142;ge3580748cf_0_0"/>
          <p:cNvSpPr txBox="1"/>
          <p:nvPr/>
        </p:nvSpPr>
        <p:spPr>
          <a:xfrm>
            <a:off x="380250" y="1571625"/>
            <a:ext cx="8383500" cy="4433100"/>
          </a:xfrm>
          <a:prstGeom prst="rect">
            <a:avLst/>
          </a:prstGeom>
          <a:noFill/>
          <a:ln>
            <a:noFill/>
          </a:ln>
        </p:spPr>
        <p:txBody>
          <a:bodyPr anchorCtr="0" anchor="t" bIns="91425" lIns="91425" spcFirstLastPara="1" rIns="91425" wrap="square" tIns="91425">
            <a:spAutoFit/>
          </a:bodyPr>
          <a:lstStyle/>
          <a:p>
            <a:pPr indent="-381000" lvl="0" marL="457200" marR="0" rtl="0" algn="just">
              <a:lnSpc>
                <a:spcPct val="150000"/>
              </a:lnSpc>
              <a:spcBef>
                <a:spcPts val="0"/>
              </a:spcBef>
              <a:spcAft>
                <a:spcPts val="0"/>
              </a:spcAft>
              <a:buClr>
                <a:srgbClr val="000000"/>
              </a:buClr>
              <a:buSzPts val="2400"/>
              <a:buFont typeface="Cambria"/>
              <a:buChar char="●"/>
            </a:pPr>
            <a:r>
              <a:rPr b="0" i="0" lang="en-IN" sz="2400" u="none" cap="none" strike="noStrike">
                <a:solidFill>
                  <a:srgbClr val="000000"/>
                </a:solidFill>
                <a:latin typeface="Cambria"/>
                <a:ea typeface="Cambria"/>
                <a:cs typeface="Cambria"/>
                <a:sym typeface="Cambria"/>
              </a:rPr>
              <a:t>Problem Statement</a:t>
            </a:r>
            <a:endParaRPr b="0" i="0" sz="2400" u="none" cap="none" strike="noStrike">
              <a:solidFill>
                <a:srgbClr val="000000"/>
              </a:solidFill>
              <a:latin typeface="Cambria"/>
              <a:ea typeface="Cambria"/>
              <a:cs typeface="Cambria"/>
              <a:sym typeface="Cambria"/>
            </a:endParaRPr>
          </a:p>
          <a:p>
            <a:pPr indent="-381000" lvl="0" marL="457200" marR="0" rtl="0" algn="just">
              <a:lnSpc>
                <a:spcPct val="150000"/>
              </a:lnSpc>
              <a:spcBef>
                <a:spcPts val="0"/>
              </a:spcBef>
              <a:spcAft>
                <a:spcPts val="0"/>
              </a:spcAft>
              <a:buClr>
                <a:srgbClr val="000000"/>
              </a:buClr>
              <a:buSzPts val="2400"/>
              <a:buFont typeface="Cambria"/>
              <a:buChar char="●"/>
            </a:pPr>
            <a:r>
              <a:rPr b="0" i="0" lang="en-IN" sz="2400" u="none" cap="none" strike="noStrike">
                <a:solidFill>
                  <a:srgbClr val="000000"/>
                </a:solidFill>
                <a:latin typeface="Cambria"/>
                <a:ea typeface="Cambria"/>
                <a:cs typeface="Cambria"/>
                <a:sym typeface="Cambria"/>
              </a:rPr>
              <a:t>Existing System</a:t>
            </a:r>
            <a:endParaRPr b="0" i="0" sz="2400" u="none" cap="none" strike="noStrike">
              <a:solidFill>
                <a:srgbClr val="000000"/>
              </a:solidFill>
              <a:latin typeface="Cambria"/>
              <a:ea typeface="Cambria"/>
              <a:cs typeface="Cambria"/>
              <a:sym typeface="Cambria"/>
            </a:endParaRPr>
          </a:p>
          <a:p>
            <a:pPr indent="-381000" lvl="0" marL="457200" marR="0" rtl="0" algn="just">
              <a:lnSpc>
                <a:spcPct val="150000"/>
              </a:lnSpc>
              <a:spcBef>
                <a:spcPts val="0"/>
              </a:spcBef>
              <a:spcAft>
                <a:spcPts val="0"/>
              </a:spcAft>
              <a:buClr>
                <a:srgbClr val="000000"/>
              </a:buClr>
              <a:buSzPts val="2400"/>
              <a:buFont typeface="Cambria"/>
              <a:buChar char="●"/>
            </a:pPr>
            <a:r>
              <a:rPr b="0" i="0" lang="en-IN" sz="2400" u="none" cap="none" strike="noStrike">
                <a:solidFill>
                  <a:srgbClr val="000000"/>
                </a:solidFill>
                <a:latin typeface="Cambria"/>
                <a:ea typeface="Cambria"/>
                <a:cs typeface="Cambria"/>
                <a:sym typeface="Cambria"/>
              </a:rPr>
              <a:t>Methodology</a:t>
            </a:r>
            <a:endParaRPr b="0" i="0" sz="2400" u="none" cap="none" strike="noStrike">
              <a:solidFill>
                <a:srgbClr val="000000"/>
              </a:solidFill>
              <a:latin typeface="Cambria"/>
              <a:ea typeface="Cambria"/>
              <a:cs typeface="Cambria"/>
              <a:sym typeface="Cambria"/>
            </a:endParaRPr>
          </a:p>
          <a:p>
            <a:pPr indent="-381000" lvl="0" marL="457200" marR="0" rtl="0" algn="just">
              <a:lnSpc>
                <a:spcPct val="150000"/>
              </a:lnSpc>
              <a:spcBef>
                <a:spcPts val="0"/>
              </a:spcBef>
              <a:spcAft>
                <a:spcPts val="0"/>
              </a:spcAft>
              <a:buClr>
                <a:srgbClr val="000000"/>
              </a:buClr>
              <a:buSzPts val="2400"/>
              <a:buFont typeface="Cambria"/>
              <a:buChar char="●"/>
            </a:pPr>
            <a:r>
              <a:rPr b="0" i="0" lang="en-IN" sz="2400" u="none" cap="none" strike="noStrike">
                <a:solidFill>
                  <a:srgbClr val="000000"/>
                </a:solidFill>
                <a:latin typeface="Cambria"/>
                <a:ea typeface="Cambria"/>
                <a:cs typeface="Cambria"/>
                <a:sym typeface="Cambria"/>
              </a:rPr>
              <a:t>Output Snapshots</a:t>
            </a:r>
            <a:endParaRPr b="0" i="0" sz="2400" u="none" cap="none" strike="noStrike">
              <a:solidFill>
                <a:srgbClr val="000000"/>
              </a:solidFill>
              <a:latin typeface="Cambria"/>
              <a:ea typeface="Cambria"/>
              <a:cs typeface="Cambria"/>
              <a:sym typeface="Cambria"/>
            </a:endParaRPr>
          </a:p>
          <a:p>
            <a:pPr indent="-381000" lvl="0" marL="457200" marR="0" rtl="0" algn="just">
              <a:lnSpc>
                <a:spcPct val="150000"/>
              </a:lnSpc>
              <a:spcBef>
                <a:spcPts val="0"/>
              </a:spcBef>
              <a:spcAft>
                <a:spcPts val="0"/>
              </a:spcAft>
              <a:buClr>
                <a:srgbClr val="000000"/>
              </a:buClr>
              <a:buSzPts val="2400"/>
              <a:buFont typeface="Cambria"/>
              <a:buChar char="●"/>
            </a:pPr>
            <a:r>
              <a:rPr b="0" i="0" lang="en-IN" sz="2400" u="none" cap="none" strike="noStrike">
                <a:solidFill>
                  <a:srgbClr val="000000"/>
                </a:solidFill>
                <a:latin typeface="Cambria"/>
                <a:ea typeface="Cambria"/>
                <a:cs typeface="Cambria"/>
                <a:sym typeface="Cambria"/>
              </a:rPr>
              <a:t>Tools Required</a:t>
            </a:r>
            <a:endParaRPr b="0" i="0" sz="2400" u="none" cap="none" strike="noStrike">
              <a:solidFill>
                <a:srgbClr val="000000"/>
              </a:solidFill>
              <a:latin typeface="Cambria"/>
              <a:ea typeface="Cambria"/>
              <a:cs typeface="Cambria"/>
              <a:sym typeface="Cambria"/>
            </a:endParaRPr>
          </a:p>
          <a:p>
            <a:pPr indent="-381000" lvl="0" marL="457200" marR="0" rtl="0" algn="just">
              <a:lnSpc>
                <a:spcPct val="150000"/>
              </a:lnSpc>
              <a:spcBef>
                <a:spcPts val="0"/>
              </a:spcBef>
              <a:spcAft>
                <a:spcPts val="0"/>
              </a:spcAft>
              <a:buClr>
                <a:srgbClr val="000000"/>
              </a:buClr>
              <a:buSzPts val="2400"/>
              <a:buFont typeface="Cambria"/>
              <a:buChar char="●"/>
            </a:pPr>
            <a:r>
              <a:rPr b="0" i="0" lang="en-IN" sz="2400" u="none" cap="none" strike="noStrike">
                <a:solidFill>
                  <a:srgbClr val="000000"/>
                </a:solidFill>
                <a:latin typeface="Cambria"/>
                <a:ea typeface="Cambria"/>
                <a:cs typeface="Cambria"/>
                <a:sym typeface="Cambria"/>
              </a:rPr>
              <a:t>Future Work</a:t>
            </a:r>
            <a:endParaRPr b="0" i="0" sz="2400" u="none" cap="none" strike="noStrike">
              <a:solidFill>
                <a:srgbClr val="000000"/>
              </a:solidFill>
              <a:latin typeface="Cambria"/>
              <a:ea typeface="Cambria"/>
              <a:cs typeface="Cambria"/>
              <a:sym typeface="Cambria"/>
            </a:endParaRPr>
          </a:p>
          <a:p>
            <a:pPr indent="-381000" lvl="0" marL="457200" marR="0" rtl="0" algn="just">
              <a:lnSpc>
                <a:spcPct val="150000"/>
              </a:lnSpc>
              <a:spcBef>
                <a:spcPts val="0"/>
              </a:spcBef>
              <a:spcAft>
                <a:spcPts val="0"/>
              </a:spcAft>
              <a:buClr>
                <a:srgbClr val="000000"/>
              </a:buClr>
              <a:buSzPts val="2400"/>
              <a:buFont typeface="Cambria"/>
              <a:buChar char="●"/>
            </a:pPr>
            <a:r>
              <a:rPr b="0" i="0" lang="en-IN" sz="2400" u="none" cap="none" strike="noStrike">
                <a:solidFill>
                  <a:srgbClr val="000000"/>
                </a:solidFill>
                <a:latin typeface="Cambria"/>
                <a:ea typeface="Cambria"/>
                <a:cs typeface="Cambria"/>
                <a:sym typeface="Cambria"/>
              </a:rPr>
              <a:t>Conclusion</a:t>
            </a:r>
            <a:endParaRPr b="0" i="0" sz="2400" u="none" cap="none" strike="noStrike">
              <a:solidFill>
                <a:srgbClr val="000000"/>
              </a:solidFill>
              <a:latin typeface="Cambria"/>
              <a:ea typeface="Cambria"/>
              <a:cs typeface="Cambria"/>
              <a:sym typeface="Cambria"/>
            </a:endParaRPr>
          </a:p>
          <a:p>
            <a:pPr indent="-381000" lvl="0" marL="457200" marR="0" rtl="0" algn="just">
              <a:lnSpc>
                <a:spcPct val="150000"/>
              </a:lnSpc>
              <a:spcBef>
                <a:spcPts val="0"/>
              </a:spcBef>
              <a:spcAft>
                <a:spcPts val="0"/>
              </a:spcAft>
              <a:buClr>
                <a:srgbClr val="000000"/>
              </a:buClr>
              <a:buSzPts val="2400"/>
              <a:buFont typeface="Cambria"/>
              <a:buChar char="●"/>
            </a:pPr>
            <a:r>
              <a:rPr b="0" i="0" lang="en-IN" sz="2400" u="none" cap="none" strike="noStrike">
                <a:solidFill>
                  <a:srgbClr val="000000"/>
                </a:solidFill>
                <a:latin typeface="Cambria"/>
                <a:ea typeface="Cambria"/>
                <a:cs typeface="Cambria"/>
                <a:sym typeface="Cambria"/>
              </a:rPr>
              <a:t>References</a:t>
            </a:r>
            <a:endParaRPr b="0" i="0" sz="2400" u="none" cap="none" strike="noStrike">
              <a:solidFill>
                <a:srgbClr val="000000"/>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e49a86a97c_1_0"/>
          <p:cNvSpPr txBox="1"/>
          <p:nvPr>
            <p:ph type="title"/>
          </p:nvPr>
        </p:nvSpPr>
        <p:spPr>
          <a:xfrm>
            <a:off x="819150" y="734151"/>
            <a:ext cx="7505700" cy="93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IN"/>
              <a:t>           </a:t>
            </a:r>
            <a:r>
              <a:rPr b="1" lang="en-IN"/>
              <a:t> </a:t>
            </a:r>
            <a:r>
              <a:rPr b="1" lang="en-IN" sz="4300"/>
              <a:t>Problem Statement</a:t>
            </a:r>
            <a:r>
              <a:rPr b="1" lang="en-IN" sz="4300" u="sng"/>
              <a:t> </a:t>
            </a:r>
            <a:endParaRPr b="1" sz="4300" u="sng"/>
          </a:p>
        </p:txBody>
      </p:sp>
      <p:sp>
        <p:nvSpPr>
          <p:cNvPr id="148" name="Google Shape;148;ge49a86a97c_1_0"/>
          <p:cNvSpPr txBox="1"/>
          <p:nvPr>
            <p:ph idx="1" type="body"/>
          </p:nvPr>
        </p:nvSpPr>
        <p:spPr>
          <a:xfrm>
            <a:off x="714875" y="1790600"/>
            <a:ext cx="7610100" cy="4128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just">
              <a:lnSpc>
                <a:spcPct val="115000"/>
              </a:lnSpc>
              <a:spcBef>
                <a:spcPts val="0"/>
              </a:spcBef>
              <a:spcAft>
                <a:spcPts val="0"/>
              </a:spcAft>
              <a:buSzPct val="46428"/>
              <a:buNone/>
            </a:pPr>
            <a:r>
              <a:rPr lang="en-IN" sz="2800"/>
              <a:t>Our Problem is to do the error analysis of the system (NVME drives) in terms of parameters like temperature, available space etc.  </a:t>
            </a:r>
            <a:endParaRPr sz="2800"/>
          </a:p>
          <a:p>
            <a:pPr indent="0" lvl="0" marL="0" rtl="0" algn="just">
              <a:lnSpc>
                <a:spcPct val="115000"/>
              </a:lnSpc>
              <a:spcBef>
                <a:spcPts val="1200"/>
              </a:spcBef>
              <a:spcAft>
                <a:spcPts val="0"/>
              </a:spcAft>
              <a:buSzPct val="46428"/>
              <a:buNone/>
            </a:pPr>
            <a:r>
              <a:rPr lang="en-IN" sz="2800"/>
              <a:t>Error analysis can be done by getting the threshold values of each parameters and then compare the current NVME drive parameters  with the threshold values. </a:t>
            </a:r>
            <a:endParaRPr sz="2800"/>
          </a:p>
          <a:p>
            <a:pPr indent="0" lvl="0" marL="0" rtl="0" algn="just">
              <a:lnSpc>
                <a:spcPct val="115000"/>
              </a:lnSpc>
              <a:spcBef>
                <a:spcPts val="1200"/>
              </a:spcBef>
              <a:spcAft>
                <a:spcPts val="1200"/>
              </a:spcAft>
              <a:buSzPct val="46428"/>
              <a:buNone/>
            </a:pPr>
            <a:r>
              <a:rPr lang="en-IN" sz="2800"/>
              <a:t>Through this analysis, we can predict the performance of the system.</a:t>
            </a:r>
            <a:r>
              <a:rPr lang="en-IN" sz="2600"/>
              <a:t> </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e362f062ba_0_398"/>
          <p:cNvSpPr txBox="1"/>
          <p:nvPr>
            <p:ph type="title"/>
          </p:nvPr>
        </p:nvSpPr>
        <p:spPr>
          <a:xfrm>
            <a:off x="759875" y="762850"/>
            <a:ext cx="7709400" cy="1153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IN" sz="4500"/>
              <a:t>           Existing System</a:t>
            </a:r>
            <a:endParaRPr b="1" sz="4500"/>
          </a:p>
        </p:txBody>
      </p:sp>
      <p:sp>
        <p:nvSpPr>
          <p:cNvPr id="154" name="Google Shape;154;ge362f062ba_0_398"/>
          <p:cNvSpPr txBox="1"/>
          <p:nvPr>
            <p:ph idx="1" type="body"/>
          </p:nvPr>
        </p:nvSpPr>
        <p:spPr>
          <a:xfrm>
            <a:off x="819150" y="2035750"/>
            <a:ext cx="7650300" cy="38826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15000"/>
              </a:lnSpc>
              <a:spcBef>
                <a:spcPts val="0"/>
              </a:spcBef>
              <a:spcAft>
                <a:spcPts val="0"/>
              </a:spcAft>
              <a:buSzPts val="2000"/>
              <a:buFont typeface="Cambria"/>
              <a:buChar char="●"/>
            </a:pPr>
            <a:r>
              <a:rPr lang="en-IN" sz="2000">
                <a:latin typeface="Cambria"/>
                <a:ea typeface="Cambria"/>
                <a:cs typeface="Cambria"/>
                <a:sym typeface="Cambria"/>
              </a:rPr>
              <a:t>The existing system comprises of a </a:t>
            </a:r>
            <a:r>
              <a:rPr b="1" lang="en-IN" sz="2000">
                <a:latin typeface="Cambria"/>
                <a:ea typeface="Cambria"/>
                <a:cs typeface="Cambria"/>
                <a:sym typeface="Cambria"/>
              </a:rPr>
              <a:t>Smart Log</a:t>
            </a:r>
            <a:r>
              <a:rPr lang="en-IN" sz="2000">
                <a:latin typeface="Cambria"/>
                <a:ea typeface="Cambria"/>
                <a:cs typeface="Cambria"/>
                <a:sym typeface="Cambria"/>
              </a:rPr>
              <a:t>.</a:t>
            </a:r>
            <a:endParaRPr sz="2000">
              <a:latin typeface="Cambria"/>
              <a:ea typeface="Cambria"/>
              <a:cs typeface="Cambria"/>
              <a:sym typeface="Cambria"/>
            </a:endParaRPr>
          </a:p>
          <a:p>
            <a:pPr indent="-355600" lvl="0" marL="457200" rtl="0" algn="just">
              <a:lnSpc>
                <a:spcPct val="115000"/>
              </a:lnSpc>
              <a:spcBef>
                <a:spcPts val="0"/>
              </a:spcBef>
              <a:spcAft>
                <a:spcPts val="0"/>
              </a:spcAft>
              <a:buSzPts val="2000"/>
              <a:buFont typeface="Cambria"/>
              <a:buChar char="●"/>
            </a:pPr>
            <a:r>
              <a:rPr lang="en-IN" sz="2000">
                <a:latin typeface="Cambria"/>
                <a:ea typeface="Cambria"/>
                <a:cs typeface="Cambria"/>
                <a:sym typeface="Cambria"/>
              </a:rPr>
              <a:t>This Smart Log doesn’t provide us with much information on what’s good or bad for the NVMe, thus requiring the need for an improved method.</a:t>
            </a:r>
            <a:endParaRPr sz="2000">
              <a:latin typeface="Cambria"/>
              <a:ea typeface="Cambria"/>
              <a:cs typeface="Cambria"/>
              <a:sym typeface="Cambria"/>
            </a:endParaRPr>
          </a:p>
          <a:p>
            <a:pPr indent="-355600" lvl="0" marL="457200" rtl="0" algn="just">
              <a:lnSpc>
                <a:spcPct val="115000"/>
              </a:lnSpc>
              <a:spcBef>
                <a:spcPts val="0"/>
              </a:spcBef>
              <a:spcAft>
                <a:spcPts val="0"/>
              </a:spcAft>
              <a:buSzPts val="2000"/>
              <a:buFont typeface="Cambria"/>
              <a:buChar char="●"/>
            </a:pPr>
            <a:r>
              <a:rPr lang="en-IN" sz="2000">
                <a:latin typeface="Cambria"/>
                <a:ea typeface="Cambria"/>
                <a:cs typeface="Cambria"/>
                <a:sym typeface="Cambria"/>
              </a:rPr>
              <a:t>New and improved approaches need to be brought into use for better monitoring and fault detection in NVMe.</a:t>
            </a:r>
            <a:endParaRPr sz="2000">
              <a:latin typeface="Cambria"/>
              <a:ea typeface="Cambria"/>
              <a:cs typeface="Cambria"/>
              <a:sym typeface="Cambria"/>
            </a:endParaRPr>
          </a:p>
          <a:p>
            <a:pPr indent="-355600" lvl="0" marL="457200" rtl="0" algn="just">
              <a:lnSpc>
                <a:spcPct val="115000"/>
              </a:lnSpc>
              <a:spcBef>
                <a:spcPts val="0"/>
              </a:spcBef>
              <a:spcAft>
                <a:spcPts val="0"/>
              </a:spcAft>
              <a:buSzPts val="2000"/>
              <a:buFont typeface="Cambria"/>
              <a:buChar char="●"/>
            </a:pPr>
            <a:r>
              <a:rPr lang="en-IN" sz="2000">
                <a:latin typeface="Cambria"/>
                <a:ea typeface="Cambria"/>
                <a:cs typeface="Cambria"/>
                <a:sym typeface="Cambria"/>
              </a:rPr>
              <a:t>Moreover, the existing systems are more suitable for high-capacity drives. To monitor drives used for day-to-day purposes, the existing approaches need to be modified.</a:t>
            </a:r>
            <a:endParaRPr sz="200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b80b4b7188_1_1"/>
          <p:cNvSpPr txBox="1"/>
          <p:nvPr>
            <p:ph idx="1" type="body"/>
          </p:nvPr>
        </p:nvSpPr>
        <p:spPr>
          <a:xfrm>
            <a:off x="537175" y="680425"/>
            <a:ext cx="8147400" cy="556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b="1" sz="2000" u="sng">
              <a:latin typeface="Cambria"/>
              <a:ea typeface="Cambria"/>
              <a:cs typeface="Cambria"/>
              <a:sym typeface="Cambria"/>
            </a:endParaRPr>
          </a:p>
          <a:p>
            <a:pPr indent="0" lvl="0" marL="0" rtl="0" algn="l">
              <a:lnSpc>
                <a:spcPct val="115000"/>
              </a:lnSpc>
              <a:spcBef>
                <a:spcPts val="1200"/>
              </a:spcBef>
              <a:spcAft>
                <a:spcPts val="0"/>
              </a:spcAft>
              <a:buSzPts val="1300"/>
              <a:buNone/>
            </a:pPr>
            <a:r>
              <a:rPr b="1" lang="en-IN" sz="2000" u="sng">
                <a:latin typeface="Cambria"/>
                <a:ea typeface="Cambria"/>
                <a:cs typeface="Cambria"/>
                <a:sym typeface="Cambria"/>
              </a:rPr>
              <a:t>Flowchart</a:t>
            </a:r>
            <a:endParaRPr b="1" sz="2000" u="sng">
              <a:latin typeface="Cambria"/>
              <a:ea typeface="Cambria"/>
              <a:cs typeface="Cambria"/>
              <a:sym typeface="Cambria"/>
            </a:endParaRPr>
          </a:p>
          <a:p>
            <a:pPr indent="0" lvl="0" marL="0" rtl="0" algn="l">
              <a:lnSpc>
                <a:spcPct val="115000"/>
              </a:lnSpc>
              <a:spcBef>
                <a:spcPts val="1200"/>
              </a:spcBef>
              <a:spcAft>
                <a:spcPts val="1200"/>
              </a:spcAft>
              <a:buSzPts val="1300"/>
              <a:buNone/>
            </a:pPr>
            <a:r>
              <a:t/>
            </a:r>
            <a:endParaRPr b="1" sz="1900" u="sng"/>
          </a:p>
        </p:txBody>
      </p:sp>
      <p:sp>
        <p:nvSpPr>
          <p:cNvPr id="160" name="Google Shape;160;gb80b4b7188_1_1"/>
          <p:cNvSpPr txBox="1"/>
          <p:nvPr>
            <p:ph type="title"/>
          </p:nvPr>
        </p:nvSpPr>
        <p:spPr>
          <a:xfrm>
            <a:off x="819150" y="339592"/>
            <a:ext cx="7505700" cy="12729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b="1" lang="en-IN" sz="4500"/>
              <a:t>Methodology</a:t>
            </a:r>
            <a:endParaRPr b="1" sz="4500"/>
          </a:p>
        </p:txBody>
      </p:sp>
      <p:pic>
        <p:nvPicPr>
          <p:cNvPr id="161" name="Google Shape;161;gb80b4b7188_1_1"/>
          <p:cNvPicPr preferRelativeResize="0"/>
          <p:nvPr/>
        </p:nvPicPr>
        <p:blipFill>
          <a:blip r:embed="rId3">
            <a:alphaModFix/>
          </a:blip>
          <a:stretch>
            <a:fillRect/>
          </a:stretch>
        </p:blipFill>
        <p:spPr>
          <a:xfrm>
            <a:off x="2220350" y="1595450"/>
            <a:ext cx="5425525" cy="476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b80b4b7188_1_7"/>
          <p:cNvSpPr txBox="1"/>
          <p:nvPr>
            <p:ph idx="1" type="body"/>
          </p:nvPr>
        </p:nvSpPr>
        <p:spPr>
          <a:xfrm>
            <a:off x="447650" y="555075"/>
            <a:ext cx="8236800" cy="573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IN" sz="2000" u="sng">
                <a:latin typeface="Cambria"/>
                <a:ea typeface="Cambria"/>
                <a:cs typeface="Cambria"/>
                <a:sym typeface="Cambria"/>
              </a:rPr>
              <a:t>Step-1:Retrieving  Threshold Parameters and SMARTLOG File:</a:t>
            </a:r>
            <a:endParaRPr b="1" sz="2000" u="sng">
              <a:latin typeface="Cambria"/>
              <a:ea typeface="Cambria"/>
              <a:cs typeface="Cambria"/>
              <a:sym typeface="Cambria"/>
            </a:endParaRPr>
          </a:p>
          <a:p>
            <a:pPr indent="-355600" lvl="0" marL="457200" rtl="0" algn="l">
              <a:lnSpc>
                <a:spcPct val="115000"/>
              </a:lnSpc>
              <a:spcBef>
                <a:spcPts val="1200"/>
              </a:spcBef>
              <a:spcAft>
                <a:spcPts val="0"/>
              </a:spcAft>
              <a:buSzPts val="2000"/>
              <a:buFont typeface="Cambria"/>
              <a:buChar char="➢"/>
            </a:pPr>
            <a:r>
              <a:rPr lang="en-IN" sz="2000">
                <a:latin typeface="Cambria"/>
                <a:ea typeface="Cambria"/>
                <a:cs typeface="Cambria"/>
                <a:sym typeface="Cambria"/>
              </a:rPr>
              <a:t>Load Threshold Parameters by loading the “</a:t>
            </a:r>
            <a:r>
              <a:rPr lang="en-IN" sz="2000">
                <a:solidFill>
                  <a:srgbClr val="222222"/>
                </a:solidFill>
                <a:highlight>
                  <a:srgbClr val="FFFFFF"/>
                </a:highlight>
                <a:latin typeface="Cambria"/>
                <a:ea typeface="Cambria"/>
                <a:cs typeface="Cambria"/>
                <a:sym typeface="Cambria"/>
              </a:rPr>
              <a:t>threshold.json”</a:t>
            </a:r>
            <a:r>
              <a:rPr lang="en-IN" sz="2000">
                <a:latin typeface="Cambria"/>
                <a:ea typeface="Cambria"/>
                <a:cs typeface="Cambria"/>
                <a:sym typeface="Cambria"/>
              </a:rPr>
              <a:t> file.</a:t>
            </a:r>
            <a:endParaRPr sz="2000">
              <a:latin typeface="Cambria"/>
              <a:ea typeface="Cambria"/>
              <a:cs typeface="Cambria"/>
              <a:sym typeface="Cambria"/>
            </a:endParaRPr>
          </a:p>
          <a:p>
            <a:pPr indent="-355600" lvl="0" marL="457200" rtl="0" algn="l">
              <a:lnSpc>
                <a:spcPct val="115000"/>
              </a:lnSpc>
              <a:spcBef>
                <a:spcPts val="0"/>
              </a:spcBef>
              <a:spcAft>
                <a:spcPts val="0"/>
              </a:spcAft>
              <a:buClr>
                <a:srgbClr val="222222"/>
              </a:buClr>
              <a:buSzPts val="2000"/>
              <a:buFont typeface="Cambria"/>
              <a:buChar char="➢"/>
            </a:pPr>
            <a:r>
              <a:rPr lang="en-IN" sz="2000">
                <a:solidFill>
                  <a:srgbClr val="222222"/>
                </a:solidFill>
                <a:highlight>
                  <a:srgbClr val="FFFFFF"/>
                </a:highlight>
                <a:latin typeface="Cambria"/>
                <a:ea typeface="Cambria"/>
                <a:cs typeface="Cambria"/>
                <a:sym typeface="Cambria"/>
              </a:rPr>
              <a:t>Creating a table that compares current value of NVME drive parameters with threshold values.</a:t>
            </a:r>
            <a:endParaRPr sz="2000">
              <a:solidFill>
                <a:srgbClr val="222222"/>
              </a:solidFill>
              <a:latin typeface="Cambria"/>
              <a:ea typeface="Cambria"/>
              <a:cs typeface="Cambria"/>
              <a:sym typeface="Cambria"/>
            </a:endParaRPr>
          </a:p>
          <a:p>
            <a:pPr indent="-355600" lvl="0" marL="457200" rtl="0" algn="l">
              <a:lnSpc>
                <a:spcPct val="115000"/>
              </a:lnSpc>
              <a:spcBef>
                <a:spcPts val="0"/>
              </a:spcBef>
              <a:spcAft>
                <a:spcPts val="0"/>
              </a:spcAft>
              <a:buClr>
                <a:srgbClr val="222222"/>
              </a:buClr>
              <a:buSzPts val="2000"/>
              <a:buFont typeface="Cambria"/>
              <a:buChar char="➢"/>
            </a:pPr>
            <a:r>
              <a:rPr lang="en-IN" sz="2000">
                <a:solidFill>
                  <a:srgbClr val="222222"/>
                </a:solidFill>
                <a:highlight>
                  <a:srgbClr val="FFFFFF"/>
                </a:highlight>
                <a:latin typeface="Cambria"/>
                <a:ea typeface="Cambria"/>
                <a:cs typeface="Cambria"/>
                <a:sym typeface="Cambria"/>
              </a:rPr>
              <a:t>Extract</a:t>
            </a:r>
            <a:r>
              <a:rPr lang="en-IN" sz="2000">
                <a:solidFill>
                  <a:srgbClr val="222222"/>
                </a:solidFill>
                <a:highlight>
                  <a:srgbClr val="FFFFFF"/>
                </a:highlight>
                <a:latin typeface="Cambria"/>
                <a:ea typeface="Cambria"/>
                <a:cs typeface="Cambria"/>
                <a:sym typeface="Cambria"/>
              </a:rPr>
              <a:t> </a:t>
            </a:r>
            <a:r>
              <a:rPr lang="en-IN" sz="2000">
                <a:solidFill>
                  <a:srgbClr val="222222"/>
                </a:solidFill>
                <a:highlight>
                  <a:srgbClr val="FFFFFF"/>
                </a:highlight>
                <a:latin typeface="Cambria"/>
                <a:ea typeface="Cambria"/>
                <a:cs typeface="Cambria"/>
                <a:sym typeface="Cambria"/>
              </a:rPr>
              <a:t> the list of NVME drives in the system.</a:t>
            </a:r>
            <a:endParaRPr sz="2000">
              <a:solidFill>
                <a:srgbClr val="222222"/>
              </a:solidFill>
              <a:highlight>
                <a:srgbClr val="FFFFFF"/>
              </a:highlight>
              <a:latin typeface="Cambria"/>
              <a:ea typeface="Cambria"/>
              <a:cs typeface="Cambria"/>
              <a:sym typeface="Cambria"/>
            </a:endParaRPr>
          </a:p>
          <a:p>
            <a:pPr indent="-355600" lvl="0" marL="457200" rtl="0" algn="l">
              <a:lnSpc>
                <a:spcPct val="115000"/>
              </a:lnSpc>
              <a:spcBef>
                <a:spcPts val="0"/>
              </a:spcBef>
              <a:spcAft>
                <a:spcPts val="0"/>
              </a:spcAft>
              <a:buClr>
                <a:srgbClr val="222222"/>
              </a:buClr>
              <a:buSzPts val="2000"/>
              <a:buFont typeface="Cambria"/>
              <a:buChar char="➢"/>
            </a:pPr>
            <a:r>
              <a:rPr lang="en-IN" sz="2000">
                <a:solidFill>
                  <a:srgbClr val="222222"/>
                </a:solidFill>
                <a:highlight>
                  <a:srgbClr val="FFFFFF"/>
                </a:highlight>
                <a:latin typeface="Cambria"/>
                <a:ea typeface="Cambria"/>
                <a:cs typeface="Cambria"/>
                <a:sym typeface="Cambria"/>
              </a:rPr>
              <a:t>Taking user input.</a:t>
            </a:r>
            <a:endParaRPr sz="2000">
              <a:solidFill>
                <a:srgbClr val="222222"/>
              </a:solidFill>
              <a:highlight>
                <a:srgbClr val="FFFFFF"/>
              </a:highlight>
              <a:latin typeface="Cambria"/>
              <a:ea typeface="Cambria"/>
              <a:cs typeface="Cambria"/>
              <a:sym typeface="Cambria"/>
            </a:endParaRPr>
          </a:p>
          <a:p>
            <a:pPr indent="-355600" lvl="0" marL="457200" rtl="0" algn="l">
              <a:lnSpc>
                <a:spcPct val="115000"/>
              </a:lnSpc>
              <a:spcBef>
                <a:spcPts val="0"/>
              </a:spcBef>
              <a:spcAft>
                <a:spcPts val="0"/>
              </a:spcAft>
              <a:buClr>
                <a:srgbClr val="222222"/>
              </a:buClr>
              <a:buSzPts val="2000"/>
              <a:buFont typeface="Cambria"/>
              <a:buChar char="➢"/>
            </a:pPr>
            <a:r>
              <a:rPr lang="en-IN" sz="2000">
                <a:solidFill>
                  <a:srgbClr val="222222"/>
                </a:solidFill>
                <a:highlight>
                  <a:srgbClr val="FFFFFF"/>
                </a:highlight>
                <a:latin typeface="Cambria"/>
                <a:ea typeface="Cambria"/>
                <a:cs typeface="Cambria"/>
                <a:sym typeface="Cambria"/>
              </a:rPr>
              <a:t>Running the SMART log command for the given NVME drive and storing it in  a “smartLog.txt” file</a:t>
            </a:r>
            <a:endParaRPr sz="2000">
              <a:solidFill>
                <a:srgbClr val="222222"/>
              </a:solidFill>
              <a:highlight>
                <a:srgbClr val="FFFFFF"/>
              </a:highlight>
              <a:latin typeface="Cambria"/>
              <a:ea typeface="Cambria"/>
              <a:cs typeface="Cambria"/>
              <a:sym typeface="Cambria"/>
            </a:endParaRPr>
          </a:p>
          <a:p>
            <a:pPr indent="0" lvl="0" marL="457200" rtl="0" algn="l">
              <a:lnSpc>
                <a:spcPct val="115000"/>
              </a:lnSpc>
              <a:spcBef>
                <a:spcPts val="1200"/>
              </a:spcBef>
              <a:spcAft>
                <a:spcPts val="0"/>
              </a:spcAft>
              <a:buSzPts val="1300"/>
              <a:buNone/>
            </a:pPr>
            <a:r>
              <a:t/>
            </a:r>
            <a:endParaRPr sz="2000">
              <a:solidFill>
                <a:srgbClr val="222222"/>
              </a:solidFill>
              <a:highlight>
                <a:srgbClr val="FFFFFF"/>
              </a:highlight>
              <a:latin typeface="Cambria"/>
              <a:ea typeface="Cambria"/>
              <a:cs typeface="Cambria"/>
              <a:sym typeface="Cambria"/>
            </a:endParaRPr>
          </a:p>
          <a:p>
            <a:pPr indent="0" lvl="0" marL="0" rtl="0" algn="l">
              <a:lnSpc>
                <a:spcPct val="115000"/>
              </a:lnSpc>
              <a:spcBef>
                <a:spcPts val="1200"/>
              </a:spcBef>
              <a:spcAft>
                <a:spcPts val="0"/>
              </a:spcAft>
              <a:buSzPts val="1300"/>
              <a:buNone/>
            </a:pPr>
            <a:r>
              <a:rPr b="1" lang="en-IN" sz="2000" u="sng">
                <a:latin typeface="Cambria"/>
                <a:ea typeface="Cambria"/>
                <a:cs typeface="Cambria"/>
                <a:sym typeface="Cambria"/>
              </a:rPr>
              <a:t>Step-2:Pre-process  SMARTLOG:</a:t>
            </a:r>
            <a:endParaRPr b="1" sz="2000" u="sng">
              <a:latin typeface="Cambria"/>
              <a:ea typeface="Cambria"/>
              <a:cs typeface="Cambria"/>
              <a:sym typeface="Cambria"/>
            </a:endParaRPr>
          </a:p>
          <a:p>
            <a:pPr indent="-355600" lvl="0" marL="457200" rtl="0" algn="l">
              <a:lnSpc>
                <a:spcPct val="142857"/>
              </a:lnSpc>
              <a:spcBef>
                <a:spcPts val="1200"/>
              </a:spcBef>
              <a:spcAft>
                <a:spcPts val="0"/>
              </a:spcAft>
              <a:buClr>
                <a:srgbClr val="222222"/>
              </a:buClr>
              <a:buSzPts val="2000"/>
              <a:buFont typeface="Cambria"/>
              <a:buChar char="➢"/>
            </a:pPr>
            <a:r>
              <a:rPr lang="en-IN" sz="2000">
                <a:solidFill>
                  <a:srgbClr val="222222"/>
                </a:solidFill>
                <a:highlight>
                  <a:srgbClr val="FFFFFF"/>
                </a:highlight>
                <a:latin typeface="Cambria"/>
                <a:ea typeface="Cambria"/>
                <a:cs typeface="Cambria"/>
                <a:sym typeface="Cambria"/>
              </a:rPr>
              <a:t>Extract </a:t>
            </a:r>
            <a:r>
              <a:rPr lang="en-IN" sz="2000">
                <a:solidFill>
                  <a:srgbClr val="222222"/>
                </a:solidFill>
                <a:highlight>
                  <a:srgbClr val="FFFFFF"/>
                </a:highlight>
                <a:latin typeface="Cambria"/>
                <a:ea typeface="Cambria"/>
                <a:cs typeface="Cambria"/>
                <a:sym typeface="Cambria"/>
              </a:rPr>
              <a:t>the “smartLog.txt” file.</a:t>
            </a:r>
            <a:endParaRPr sz="2000">
              <a:solidFill>
                <a:srgbClr val="222222"/>
              </a:solidFill>
              <a:highlight>
                <a:srgbClr val="FFFFFF"/>
              </a:highlight>
              <a:latin typeface="Cambria"/>
              <a:ea typeface="Cambria"/>
              <a:cs typeface="Cambria"/>
              <a:sym typeface="Cambria"/>
            </a:endParaRPr>
          </a:p>
          <a:p>
            <a:pPr indent="-355600" lvl="0" marL="457200" rtl="0" algn="l">
              <a:lnSpc>
                <a:spcPct val="142857"/>
              </a:lnSpc>
              <a:spcBef>
                <a:spcPts val="0"/>
              </a:spcBef>
              <a:spcAft>
                <a:spcPts val="0"/>
              </a:spcAft>
              <a:buClr>
                <a:srgbClr val="222222"/>
              </a:buClr>
              <a:buSzPts val="2000"/>
              <a:buFont typeface="Cambria"/>
              <a:buChar char="➢"/>
            </a:pPr>
            <a:r>
              <a:rPr lang="en-IN" sz="2000">
                <a:solidFill>
                  <a:srgbClr val="222222"/>
                </a:solidFill>
                <a:highlight>
                  <a:srgbClr val="FFFFFF"/>
                </a:highlight>
                <a:latin typeface="Cambria"/>
                <a:ea typeface="Cambria"/>
                <a:cs typeface="Cambria"/>
                <a:sym typeface="Cambria"/>
              </a:rPr>
              <a:t>Remove empty spaces and separate lines as list of key value pairs.</a:t>
            </a:r>
            <a:endParaRPr sz="2000">
              <a:solidFill>
                <a:srgbClr val="222222"/>
              </a:solidFill>
              <a:highlight>
                <a:srgbClr val="FFFFFF"/>
              </a:highlight>
              <a:latin typeface="Cambria"/>
              <a:ea typeface="Cambria"/>
              <a:cs typeface="Cambria"/>
              <a:sym typeface="Cambria"/>
            </a:endParaRPr>
          </a:p>
          <a:p>
            <a:pPr indent="0" lvl="0" marL="457200" rtl="0" algn="l">
              <a:lnSpc>
                <a:spcPct val="115000"/>
              </a:lnSpc>
              <a:spcBef>
                <a:spcPts val="0"/>
              </a:spcBef>
              <a:spcAft>
                <a:spcPts val="0"/>
              </a:spcAft>
              <a:buSzPts val="1300"/>
              <a:buNone/>
            </a:pPr>
            <a:r>
              <a:t/>
            </a:r>
            <a:endParaRPr b="1" sz="2000" u="sng">
              <a:latin typeface="Cambria"/>
              <a:ea typeface="Cambria"/>
              <a:cs typeface="Cambria"/>
              <a:sym typeface="Cambria"/>
            </a:endParaRPr>
          </a:p>
          <a:p>
            <a:pPr indent="0" lvl="0" marL="0" rtl="0" algn="l">
              <a:lnSpc>
                <a:spcPct val="115000"/>
              </a:lnSpc>
              <a:spcBef>
                <a:spcPts val="1200"/>
              </a:spcBef>
              <a:spcAft>
                <a:spcPts val="1200"/>
              </a:spcAft>
              <a:buSzPts val="1300"/>
              <a:buNone/>
            </a:pPr>
            <a:r>
              <a:t/>
            </a:r>
            <a:endParaRPr b="1" sz="2000" u="sng">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b80b4b7188_1_16"/>
          <p:cNvSpPr txBox="1"/>
          <p:nvPr>
            <p:ph idx="1" type="body"/>
          </p:nvPr>
        </p:nvSpPr>
        <p:spPr>
          <a:xfrm>
            <a:off x="447650" y="555075"/>
            <a:ext cx="8236800" cy="573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IN" sz="2000" u="sng">
                <a:latin typeface="Cambria"/>
                <a:ea typeface="Cambria"/>
                <a:cs typeface="Cambria"/>
                <a:sym typeface="Cambria"/>
              </a:rPr>
              <a:t>Step-3:Writing into CSV File:</a:t>
            </a:r>
            <a:endParaRPr b="1" sz="2000" u="sng">
              <a:latin typeface="Cambria"/>
              <a:ea typeface="Cambria"/>
              <a:cs typeface="Cambria"/>
              <a:sym typeface="Cambria"/>
            </a:endParaRPr>
          </a:p>
          <a:p>
            <a:pPr indent="-355600" lvl="0" marL="457200" rtl="0" algn="l">
              <a:lnSpc>
                <a:spcPct val="115000"/>
              </a:lnSpc>
              <a:spcBef>
                <a:spcPts val="1200"/>
              </a:spcBef>
              <a:spcAft>
                <a:spcPts val="0"/>
              </a:spcAft>
              <a:buClr>
                <a:srgbClr val="222222"/>
              </a:buClr>
              <a:buSzPts val="2000"/>
              <a:buFont typeface="Cambria"/>
              <a:buChar char="➢"/>
            </a:pPr>
            <a:r>
              <a:rPr lang="en-IN" sz="2000">
                <a:solidFill>
                  <a:srgbClr val="222222"/>
                </a:solidFill>
                <a:highlight>
                  <a:srgbClr val="FFFFFF"/>
                </a:highlight>
                <a:latin typeface="Cambria"/>
                <a:ea typeface="Cambria"/>
                <a:cs typeface="Cambria"/>
                <a:sym typeface="Cambria"/>
              </a:rPr>
              <a:t>Writing the list of key-value pairs into “log.csv”file.</a:t>
            </a:r>
            <a:endParaRPr sz="2000">
              <a:solidFill>
                <a:srgbClr val="222222"/>
              </a:solidFill>
              <a:highlight>
                <a:srgbClr val="FFFFFF"/>
              </a:highlight>
              <a:latin typeface="Cambria"/>
              <a:ea typeface="Cambria"/>
              <a:cs typeface="Cambria"/>
              <a:sym typeface="Cambria"/>
            </a:endParaRPr>
          </a:p>
          <a:p>
            <a:pPr indent="0" lvl="0" marL="0" rtl="0" algn="l">
              <a:lnSpc>
                <a:spcPct val="115000"/>
              </a:lnSpc>
              <a:spcBef>
                <a:spcPts val="1200"/>
              </a:spcBef>
              <a:spcAft>
                <a:spcPts val="0"/>
              </a:spcAft>
              <a:buSzPts val="1300"/>
              <a:buNone/>
            </a:pPr>
            <a:r>
              <a:rPr b="1" lang="en-IN" sz="2000" u="sng">
                <a:latin typeface="Cambria"/>
                <a:ea typeface="Cambria"/>
                <a:cs typeface="Cambria"/>
                <a:sym typeface="Cambria"/>
              </a:rPr>
              <a:t>Step-4:Checking errors and comparing with thresholds:</a:t>
            </a:r>
            <a:endParaRPr b="1" sz="2000" u="sng">
              <a:latin typeface="Cambria"/>
              <a:ea typeface="Cambria"/>
              <a:cs typeface="Cambria"/>
              <a:sym typeface="Cambria"/>
            </a:endParaRPr>
          </a:p>
          <a:p>
            <a:pPr indent="-355600" lvl="0" marL="457200" rtl="0" algn="l">
              <a:lnSpc>
                <a:spcPct val="142857"/>
              </a:lnSpc>
              <a:spcBef>
                <a:spcPts val="1200"/>
              </a:spcBef>
              <a:spcAft>
                <a:spcPts val="0"/>
              </a:spcAft>
              <a:buClr>
                <a:srgbClr val="222222"/>
              </a:buClr>
              <a:buSzPts val="2000"/>
              <a:buFont typeface="Cambria"/>
              <a:buChar char="➢"/>
            </a:pPr>
            <a:r>
              <a:rPr lang="en-IN" sz="2000">
                <a:solidFill>
                  <a:srgbClr val="222222"/>
                </a:solidFill>
                <a:highlight>
                  <a:srgbClr val="FFFFFF"/>
                </a:highlight>
                <a:latin typeface="Cambria"/>
                <a:ea typeface="Cambria"/>
                <a:cs typeface="Cambria"/>
                <a:sym typeface="Cambria"/>
              </a:rPr>
              <a:t>5 Parameters are used to compare against their thresholds.They are:</a:t>
            </a:r>
            <a:endParaRPr sz="2000">
              <a:solidFill>
                <a:srgbClr val="222222"/>
              </a:solidFill>
              <a:highlight>
                <a:srgbClr val="FFFFFF"/>
              </a:highlight>
              <a:latin typeface="Cambria"/>
              <a:ea typeface="Cambria"/>
              <a:cs typeface="Cambria"/>
              <a:sym typeface="Cambria"/>
            </a:endParaRPr>
          </a:p>
          <a:p>
            <a:pPr indent="-355600" lvl="0" marL="1371600" rtl="0" algn="l">
              <a:lnSpc>
                <a:spcPct val="142857"/>
              </a:lnSpc>
              <a:spcBef>
                <a:spcPts val="0"/>
              </a:spcBef>
              <a:spcAft>
                <a:spcPts val="0"/>
              </a:spcAft>
              <a:buClr>
                <a:srgbClr val="222222"/>
              </a:buClr>
              <a:buSzPts val="2000"/>
              <a:buFont typeface="Cambria"/>
              <a:buAutoNum type="arabicPeriod"/>
            </a:pPr>
            <a:r>
              <a:rPr lang="en-IN" sz="2000">
                <a:solidFill>
                  <a:srgbClr val="222222"/>
                </a:solidFill>
                <a:highlight>
                  <a:srgbClr val="FFFFFF"/>
                </a:highlight>
                <a:latin typeface="Cambria"/>
                <a:ea typeface="Cambria"/>
                <a:cs typeface="Cambria"/>
                <a:sym typeface="Cambria"/>
              </a:rPr>
              <a:t>Temperature shouldn't cross 40 C</a:t>
            </a:r>
            <a:endParaRPr sz="2000">
              <a:solidFill>
                <a:srgbClr val="222222"/>
              </a:solidFill>
              <a:highlight>
                <a:srgbClr val="FFFFFF"/>
              </a:highlight>
              <a:latin typeface="Cambria"/>
              <a:ea typeface="Cambria"/>
              <a:cs typeface="Cambria"/>
              <a:sym typeface="Cambria"/>
            </a:endParaRPr>
          </a:p>
          <a:p>
            <a:pPr indent="-355600" lvl="0" marL="1371600" rtl="0" algn="l">
              <a:lnSpc>
                <a:spcPct val="142857"/>
              </a:lnSpc>
              <a:spcBef>
                <a:spcPts val="0"/>
              </a:spcBef>
              <a:spcAft>
                <a:spcPts val="0"/>
              </a:spcAft>
              <a:buClr>
                <a:srgbClr val="222222"/>
              </a:buClr>
              <a:buSzPts val="2000"/>
              <a:buFont typeface="Cambria"/>
              <a:buAutoNum type="arabicPeriod"/>
            </a:pPr>
            <a:r>
              <a:rPr lang="en-IN" sz="2000">
                <a:solidFill>
                  <a:srgbClr val="222222"/>
                </a:solidFill>
                <a:highlight>
                  <a:srgbClr val="FFFFFF"/>
                </a:highlight>
                <a:latin typeface="Cambria"/>
                <a:ea typeface="Cambria"/>
                <a:cs typeface="Cambria"/>
                <a:sym typeface="Cambria"/>
              </a:rPr>
              <a:t>Available Spare should not drop below 11%</a:t>
            </a:r>
            <a:endParaRPr sz="2000">
              <a:solidFill>
                <a:srgbClr val="222222"/>
              </a:solidFill>
              <a:highlight>
                <a:srgbClr val="FFFFFF"/>
              </a:highlight>
              <a:latin typeface="Cambria"/>
              <a:ea typeface="Cambria"/>
              <a:cs typeface="Cambria"/>
              <a:sym typeface="Cambria"/>
            </a:endParaRPr>
          </a:p>
          <a:p>
            <a:pPr indent="-355600" lvl="0" marL="1371600" rtl="0" algn="l">
              <a:lnSpc>
                <a:spcPct val="142857"/>
              </a:lnSpc>
              <a:spcBef>
                <a:spcPts val="0"/>
              </a:spcBef>
              <a:spcAft>
                <a:spcPts val="0"/>
              </a:spcAft>
              <a:buClr>
                <a:srgbClr val="222222"/>
              </a:buClr>
              <a:buSzPts val="2000"/>
              <a:buFont typeface="Cambria"/>
              <a:buAutoNum type="arabicPeriod"/>
            </a:pPr>
            <a:r>
              <a:rPr lang="en-IN" sz="2000">
                <a:solidFill>
                  <a:srgbClr val="222222"/>
                </a:solidFill>
                <a:highlight>
                  <a:srgbClr val="FFFFFF"/>
                </a:highlight>
                <a:latin typeface="Cambria"/>
                <a:ea typeface="Cambria"/>
                <a:cs typeface="Cambria"/>
                <a:sym typeface="Cambria"/>
              </a:rPr>
              <a:t>Power On Hours for an NVME Drive is rated at 44000. Above this value there are risks of failure.</a:t>
            </a:r>
            <a:endParaRPr sz="2000">
              <a:solidFill>
                <a:srgbClr val="222222"/>
              </a:solidFill>
              <a:highlight>
                <a:srgbClr val="FFFFFF"/>
              </a:highlight>
              <a:latin typeface="Cambria"/>
              <a:ea typeface="Cambria"/>
              <a:cs typeface="Cambria"/>
              <a:sym typeface="Cambria"/>
            </a:endParaRPr>
          </a:p>
          <a:p>
            <a:pPr indent="-355600" lvl="0" marL="1371600" rtl="0" algn="l">
              <a:lnSpc>
                <a:spcPct val="142857"/>
              </a:lnSpc>
              <a:spcBef>
                <a:spcPts val="0"/>
              </a:spcBef>
              <a:spcAft>
                <a:spcPts val="0"/>
              </a:spcAft>
              <a:buClr>
                <a:srgbClr val="222222"/>
              </a:buClr>
              <a:buSzPts val="2000"/>
              <a:buFont typeface="Cambria"/>
              <a:buAutoNum type="arabicPeriod"/>
            </a:pPr>
            <a:r>
              <a:rPr lang="en-IN" sz="2000">
                <a:solidFill>
                  <a:srgbClr val="222222"/>
                </a:solidFill>
                <a:highlight>
                  <a:srgbClr val="FFFFFF"/>
                </a:highlight>
                <a:latin typeface="Cambria"/>
                <a:ea typeface="Cambria"/>
                <a:cs typeface="Cambria"/>
                <a:sym typeface="Cambria"/>
              </a:rPr>
              <a:t>There should not be too many unsafe shutdowns</a:t>
            </a:r>
            <a:endParaRPr sz="2000">
              <a:solidFill>
                <a:srgbClr val="222222"/>
              </a:solidFill>
              <a:highlight>
                <a:srgbClr val="FFFFFF"/>
              </a:highlight>
              <a:latin typeface="Cambria"/>
              <a:ea typeface="Cambria"/>
              <a:cs typeface="Cambria"/>
              <a:sym typeface="Cambria"/>
            </a:endParaRPr>
          </a:p>
          <a:p>
            <a:pPr indent="-355600" lvl="0" marL="1371600" rtl="0" algn="l">
              <a:lnSpc>
                <a:spcPct val="142857"/>
              </a:lnSpc>
              <a:spcBef>
                <a:spcPts val="0"/>
              </a:spcBef>
              <a:spcAft>
                <a:spcPts val="0"/>
              </a:spcAft>
              <a:buClr>
                <a:srgbClr val="222222"/>
              </a:buClr>
              <a:buSzPts val="2000"/>
              <a:buFont typeface="Cambria"/>
              <a:buAutoNum type="arabicPeriod"/>
            </a:pPr>
            <a:r>
              <a:rPr lang="en-IN" sz="2000">
                <a:solidFill>
                  <a:srgbClr val="222222"/>
                </a:solidFill>
                <a:highlight>
                  <a:srgbClr val="FFFFFF"/>
                </a:highlight>
                <a:latin typeface="Cambria"/>
                <a:ea typeface="Cambria"/>
                <a:cs typeface="Cambria"/>
                <a:sym typeface="Cambria"/>
              </a:rPr>
              <a:t>Media errors should not cross a certain range, or there is a high chance that the drive will fail.</a:t>
            </a:r>
            <a:endParaRPr b="1" sz="2000" u="sng">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e4a1739da0_6_0"/>
          <p:cNvSpPr txBox="1"/>
          <p:nvPr>
            <p:ph idx="1" type="body"/>
          </p:nvPr>
        </p:nvSpPr>
        <p:spPr>
          <a:xfrm>
            <a:off x="819150" y="734150"/>
            <a:ext cx="7505700" cy="5184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IN" sz="2000" u="sng">
                <a:latin typeface="Cambria"/>
                <a:ea typeface="Cambria"/>
                <a:cs typeface="Cambria"/>
                <a:sym typeface="Cambria"/>
              </a:rPr>
              <a:t>Step-5:Data Analysis</a:t>
            </a:r>
            <a:endParaRPr b="1" sz="2000" u="sng">
              <a:latin typeface="Cambria"/>
              <a:ea typeface="Cambria"/>
              <a:cs typeface="Cambria"/>
              <a:sym typeface="Cambria"/>
            </a:endParaRPr>
          </a:p>
          <a:p>
            <a:pPr indent="-355600" lvl="0" marL="457200" rtl="0" algn="l">
              <a:lnSpc>
                <a:spcPct val="142857"/>
              </a:lnSpc>
              <a:spcBef>
                <a:spcPts val="1200"/>
              </a:spcBef>
              <a:spcAft>
                <a:spcPts val="0"/>
              </a:spcAft>
              <a:buClr>
                <a:srgbClr val="222222"/>
              </a:buClr>
              <a:buSzPts val="2000"/>
              <a:buFont typeface="Cambria"/>
              <a:buChar char="➢"/>
            </a:pPr>
            <a:r>
              <a:rPr lang="en-IN" sz="2000">
                <a:solidFill>
                  <a:srgbClr val="222222"/>
                </a:solidFill>
                <a:highlight>
                  <a:schemeClr val="dk1"/>
                </a:highlight>
                <a:latin typeface="Cambria"/>
                <a:ea typeface="Cambria"/>
                <a:cs typeface="Cambria"/>
                <a:sym typeface="Cambria"/>
              </a:rPr>
              <a:t> Checking whether the device is overheated or not using the temperature parameter.</a:t>
            </a:r>
            <a:endParaRPr sz="2000">
              <a:solidFill>
                <a:srgbClr val="222222"/>
              </a:solidFill>
              <a:highlight>
                <a:schemeClr val="dk1"/>
              </a:highlight>
              <a:latin typeface="Cambria"/>
              <a:ea typeface="Cambria"/>
              <a:cs typeface="Cambria"/>
              <a:sym typeface="Cambria"/>
            </a:endParaRPr>
          </a:p>
          <a:p>
            <a:pPr indent="-355600" lvl="0" marL="457200" rtl="0" algn="l">
              <a:lnSpc>
                <a:spcPct val="142857"/>
              </a:lnSpc>
              <a:spcBef>
                <a:spcPts val="1200"/>
              </a:spcBef>
              <a:spcAft>
                <a:spcPts val="0"/>
              </a:spcAft>
              <a:buClr>
                <a:srgbClr val="222222"/>
              </a:buClr>
              <a:buSzPts val="2000"/>
              <a:buFont typeface="Cambria"/>
              <a:buChar char="➢"/>
            </a:pPr>
            <a:r>
              <a:rPr lang="en-IN" sz="2000">
                <a:solidFill>
                  <a:srgbClr val="222222"/>
                </a:solidFill>
                <a:highlight>
                  <a:schemeClr val="dk1"/>
                </a:highlight>
                <a:latin typeface="Cambria"/>
                <a:ea typeface="Cambria"/>
                <a:cs typeface="Cambria"/>
                <a:sym typeface="Cambria"/>
              </a:rPr>
              <a:t>If Temperature drops </a:t>
            </a:r>
            <a:r>
              <a:rPr lang="en-IN" sz="2000">
                <a:solidFill>
                  <a:srgbClr val="202124"/>
                </a:solidFill>
                <a:highlight>
                  <a:srgbClr val="FFFFFF"/>
                </a:highlight>
                <a:latin typeface="Cambria"/>
                <a:ea typeface="Cambria"/>
                <a:cs typeface="Cambria"/>
                <a:sym typeface="Cambria"/>
              </a:rPr>
              <a:t>below the threshold,then counter will reset.</a:t>
            </a:r>
            <a:endParaRPr sz="2000">
              <a:solidFill>
                <a:srgbClr val="202124"/>
              </a:solidFill>
              <a:highlight>
                <a:schemeClr val="dk1"/>
              </a:highlight>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e37f2c651b_0_0"/>
          <p:cNvSpPr txBox="1"/>
          <p:nvPr>
            <p:ph idx="1" type="body"/>
          </p:nvPr>
        </p:nvSpPr>
        <p:spPr>
          <a:xfrm>
            <a:off x="250675" y="590900"/>
            <a:ext cx="8559000" cy="5586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IN" sz="2000" u="sng">
                <a:latin typeface="Cambria"/>
                <a:ea typeface="Cambria"/>
                <a:cs typeface="Cambria"/>
                <a:sym typeface="Cambria"/>
              </a:rPr>
              <a:t>SmartLog</a:t>
            </a:r>
            <a:endParaRPr b="1" sz="2000" u="sng">
              <a:latin typeface="Cambria"/>
              <a:ea typeface="Cambria"/>
              <a:cs typeface="Cambria"/>
              <a:sym typeface="Cambria"/>
            </a:endParaRPr>
          </a:p>
          <a:p>
            <a:pPr indent="0" lvl="0" marL="0" rtl="0" algn="l">
              <a:lnSpc>
                <a:spcPct val="115000"/>
              </a:lnSpc>
              <a:spcBef>
                <a:spcPts val="1200"/>
              </a:spcBef>
              <a:spcAft>
                <a:spcPts val="1200"/>
              </a:spcAft>
              <a:buSzPts val="1300"/>
              <a:buNone/>
            </a:pPr>
            <a:r>
              <a:t/>
            </a:r>
            <a:endParaRPr/>
          </a:p>
        </p:txBody>
      </p:sp>
      <p:pic>
        <p:nvPicPr>
          <p:cNvPr id="182" name="Google Shape;182;ge37f2c651b_0_0"/>
          <p:cNvPicPr preferRelativeResize="0"/>
          <p:nvPr/>
        </p:nvPicPr>
        <p:blipFill rotWithShape="1">
          <a:blip r:embed="rId3">
            <a:alphaModFix/>
          </a:blip>
          <a:srcRect b="0" l="0" r="0" t="0"/>
          <a:stretch/>
        </p:blipFill>
        <p:spPr>
          <a:xfrm>
            <a:off x="1718975" y="1253425"/>
            <a:ext cx="5264375" cy="4834625"/>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2021-07-02T06:59:08Z</dcterms:created>
  <dc:creator>Windows User</dc:creator>
</cp:coreProperties>
</file>