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65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5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3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0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4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6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Internship project</a:t>
            </a:r>
            <a:br>
              <a:rPr lang="en-IN" dirty="0"/>
            </a:br>
            <a:r>
              <a:rPr lang="en-IN" dirty="0"/>
              <a:t>portfolio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SHREESHA </a:t>
            </a:r>
            <a:endParaRPr lang="en-IN" dirty="0"/>
          </a:p>
          <a:p>
            <a:r>
              <a:rPr dirty="0"/>
              <a:t>Data Analyst Intern</a:t>
            </a:r>
          </a:p>
          <a:p>
            <a:r>
              <a:rPr dirty="0"/>
              <a:t>Unified Mentor Pvt Ltd</a:t>
            </a:r>
          </a:p>
          <a:p>
            <a:r>
              <a:rPr dirty="0"/>
              <a:t>LinkedIn: www.linkedin.com/in/shreesha-poojary85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Power BI Desktop</a:t>
            </a:r>
            <a:endParaRPr lang="en-IN" dirty="0"/>
          </a:p>
          <a:p>
            <a:r>
              <a:rPr lang="en-IN" dirty="0"/>
              <a:t>- Microsoft Excel</a:t>
            </a:r>
            <a:endParaRPr dirty="0"/>
          </a:p>
          <a:p>
            <a:r>
              <a:rPr dirty="0"/>
              <a:t>- DAX (Data Analysis Expressions)</a:t>
            </a:r>
          </a:p>
          <a:p>
            <a:r>
              <a:rPr dirty="0"/>
              <a:t>- CSV Dataset</a:t>
            </a:r>
            <a:endParaRPr lang="en-IN" dirty="0"/>
          </a:p>
          <a:p>
            <a:r>
              <a:rPr lang="en-IN" dirty="0"/>
              <a:t>-Python (pandas , matplotlib , seaborn) for cleaning data</a:t>
            </a:r>
            <a:endParaRPr dirty="0"/>
          </a:p>
          <a:p>
            <a:r>
              <a:rPr dirty="0"/>
              <a:t>- GitHub (for code and dashboard sharing)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FD17-183E-1EC3-726C-903CF7C6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545691"/>
            <a:ext cx="7765321" cy="1042218"/>
          </a:xfrm>
        </p:spPr>
        <p:txBody>
          <a:bodyPr>
            <a:normAutofit fontScale="90000"/>
          </a:bodyPr>
          <a:lstStyle/>
          <a:p>
            <a:r>
              <a:rPr lang="en-IN" dirty="0"/>
              <a:t>3. Customer Satisfaction Prediction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AC98-ACAE-A432-AFB9-8EDE8DCCA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29148"/>
            <a:ext cx="7765322" cy="3695136"/>
          </a:xfrm>
        </p:spPr>
        <p:txBody>
          <a:bodyPr/>
          <a:lstStyle/>
          <a:p>
            <a:r>
              <a:rPr lang="en-IN" dirty="0"/>
              <a:t>GOALS:-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B355C4-BDD0-BD39-A189-BF150A9FB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77" y="1755932"/>
            <a:ext cx="739385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customer support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key factors affecting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preprocess the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accuracy and reliability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interactive Power BI dashboards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visualize customer satisfaction trends and support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machine learning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customer satisfaction based on ticket and customer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actionable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customer support processes and enhance customer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 end-to-end data analysis and predictive modeling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skills for data-driven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99871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243E-CF13-87E0-76B2-09BA65D2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405948"/>
            <a:ext cx="7765321" cy="1326321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849F-C0E7-E291-5545-9D5ACDB7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269"/>
            <a:ext cx="7765322" cy="4599705"/>
          </a:xfrm>
        </p:spPr>
        <p:txBody>
          <a:bodyPr>
            <a:normAutofit fontScale="40000" lnSpcReduction="20000"/>
          </a:bodyPr>
          <a:lstStyle/>
          <a:p>
            <a:r>
              <a:rPr lang="en-US" sz="3400" b="1" dirty="0"/>
              <a:t>Dataset Overview</a:t>
            </a:r>
            <a:endParaRPr lang="en-US" sz="3400" dirty="0"/>
          </a:p>
          <a:p>
            <a:r>
              <a:rPr lang="en-US" sz="3400" dirty="0"/>
              <a:t>• Total Records: 8,469 support tickets</a:t>
            </a:r>
            <a:br>
              <a:rPr lang="en-US" sz="3400" dirty="0"/>
            </a:br>
            <a:r>
              <a:rPr lang="en-US" sz="3400" dirty="0"/>
              <a:t>• Target Column: </a:t>
            </a:r>
            <a:r>
              <a:rPr lang="en-US" sz="3400" i="1" dirty="0"/>
              <a:t>Customer Satisfaction Rating</a:t>
            </a:r>
            <a:r>
              <a:rPr lang="en-US" sz="3400" dirty="0"/>
              <a:t> (scale of 1 to 5)</a:t>
            </a:r>
            <a:br>
              <a:rPr lang="en-US" sz="3400" dirty="0"/>
            </a:br>
            <a:r>
              <a:rPr lang="en-US" sz="3400" dirty="0"/>
              <a:t>• Problem Type: Binary Classification (Satisfied vs Unsatisfied)</a:t>
            </a:r>
            <a:br>
              <a:rPr lang="en-US" sz="3400" dirty="0"/>
            </a:br>
            <a:r>
              <a:rPr lang="en-US" sz="3400" dirty="0"/>
              <a:t>• Total Features: 17 columns (before cleaning)</a:t>
            </a:r>
          </a:p>
          <a:p>
            <a:r>
              <a:rPr lang="en-US" sz="3400" b="1" dirty="0"/>
              <a:t>Key Columns:</a:t>
            </a:r>
            <a:br>
              <a:rPr lang="en-US" sz="3400" dirty="0"/>
            </a:br>
            <a:r>
              <a:rPr lang="en-US" sz="3400" dirty="0"/>
              <a:t>• Customer Age, Gender, Product Purchased</a:t>
            </a:r>
            <a:br>
              <a:rPr lang="en-US" sz="3400" dirty="0"/>
            </a:br>
            <a:r>
              <a:rPr lang="en-US" sz="3400" dirty="0"/>
              <a:t>• Ticket Type, Ticket Priority, Ticket Channel</a:t>
            </a:r>
            <a:br>
              <a:rPr lang="en-US" sz="3400" dirty="0"/>
            </a:br>
            <a:r>
              <a:rPr lang="en-US" sz="3400" dirty="0"/>
              <a:t>• First Response Time, Time to Resolution, Resolution</a:t>
            </a:r>
            <a:br>
              <a:rPr lang="en-US" sz="3400" dirty="0"/>
            </a:br>
            <a:r>
              <a:rPr lang="en-US" sz="3400" dirty="0"/>
              <a:t>• Customer Satisfaction Rating</a:t>
            </a:r>
          </a:p>
          <a:p>
            <a:r>
              <a:rPr lang="en-US" sz="3400" b="1" dirty="0"/>
              <a:t>Preprocessing Performed:</a:t>
            </a:r>
            <a:br>
              <a:rPr lang="en-US" sz="3400" dirty="0"/>
            </a:br>
            <a:r>
              <a:rPr lang="en-US" sz="3400" dirty="0"/>
              <a:t>• Converted date columns to datetime format</a:t>
            </a:r>
            <a:br>
              <a:rPr lang="en-US" sz="3400" dirty="0"/>
            </a:br>
            <a:r>
              <a:rPr lang="en-US" sz="3400" dirty="0"/>
              <a:t>• Engineered features: Response Delay Minutes, Resolution Time Hours, Day of Week</a:t>
            </a:r>
            <a:br>
              <a:rPr lang="en-US" sz="3400" dirty="0"/>
            </a:br>
            <a:r>
              <a:rPr lang="en-US" sz="3400" dirty="0"/>
              <a:t>• Cleaned and standardized categorical columns</a:t>
            </a:r>
            <a:br>
              <a:rPr lang="en-US" sz="3400" dirty="0"/>
            </a:br>
            <a:r>
              <a:rPr lang="en-US" sz="3400" dirty="0"/>
              <a:t>• Removed rows with negative resolution time</a:t>
            </a:r>
            <a:br>
              <a:rPr lang="en-US" sz="3400" dirty="0"/>
            </a:br>
            <a:r>
              <a:rPr lang="en-US" sz="3400" dirty="0"/>
              <a:t>• Dropped unnecessary ID columns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94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2AED-906C-0798-0BBA-3500BF75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90053"/>
            <a:ext cx="7765321" cy="1326321"/>
          </a:xfrm>
        </p:spPr>
        <p:txBody>
          <a:bodyPr/>
          <a:lstStyle/>
          <a:p>
            <a:r>
              <a:rPr lang="en-IN" dirty="0"/>
              <a:t>Dashboard: customer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9E558-EB58-FD85-CA86-A7687787B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38" y="1713252"/>
            <a:ext cx="8555037" cy="4852309"/>
          </a:xfrm>
        </p:spPr>
      </p:pic>
    </p:spTree>
    <p:extLst>
      <p:ext uri="{BB962C8B-B14F-4D97-AF65-F5344CB8AC3E}">
        <p14:creationId xmlns:p14="http://schemas.microsoft.com/office/powerpoint/2010/main" val="369810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7955-BBC2-91E3-3865-D585103D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206479"/>
            <a:ext cx="7765321" cy="1326321"/>
          </a:xfrm>
        </p:spPr>
        <p:txBody>
          <a:bodyPr/>
          <a:lstStyle/>
          <a:p>
            <a:r>
              <a:rPr lang="en-IN" dirty="0"/>
              <a:t>Dashboard : support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AF0A1-7DB9-C450-92A0-38334517B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70" y="1533525"/>
            <a:ext cx="8543884" cy="4857750"/>
          </a:xfrm>
        </p:spPr>
      </p:pic>
    </p:spTree>
    <p:extLst>
      <p:ext uri="{BB962C8B-B14F-4D97-AF65-F5344CB8AC3E}">
        <p14:creationId xmlns:p14="http://schemas.microsoft.com/office/powerpoint/2010/main" val="58253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DEDB-9A02-C725-A48B-44A6D3BE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206478"/>
            <a:ext cx="7765321" cy="1326321"/>
          </a:xfrm>
        </p:spPr>
        <p:txBody>
          <a:bodyPr/>
          <a:lstStyle/>
          <a:p>
            <a:r>
              <a:rPr lang="en-IN" dirty="0"/>
              <a:t>Dashboard : interactive filter &amp; drilldown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B399D-1A97-EDF9-FBFB-73EBDCEF8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35" y="1533525"/>
            <a:ext cx="8537268" cy="4837113"/>
          </a:xfrm>
        </p:spPr>
      </p:pic>
    </p:spTree>
    <p:extLst>
      <p:ext uri="{BB962C8B-B14F-4D97-AF65-F5344CB8AC3E}">
        <p14:creationId xmlns:p14="http://schemas.microsoft.com/office/powerpoint/2010/main" val="261106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DF9C-6105-790B-ADCC-84EB142D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measures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1A3873-0080-1E01-C961-E2D17F14D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1320" y="1991856"/>
            <a:ext cx="6767506" cy="362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Measures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Tickets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 Tickets = COUNTROWS('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custSup_cleaned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Satisfaction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 Satisfaction = AVERAGE('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custSup_cleaned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'[Customer Satisfaction Rating])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Resolution Time (Hours)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 Resolution Time = AVERAGE('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custSup_cleaned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'[Resolution Time Hours])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Response Delay (Minutes)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 Response Delay = AVERAGE('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custSup_cleaned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'[Response Delay Minutes])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921F-3AC3-3C6D-4DD0-105090BE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 from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0793B-CEF3-D76C-B7D0-E7021D00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• </a:t>
            </a:r>
            <a:r>
              <a:rPr lang="en-US" b="1" dirty="0"/>
              <a:t>Live support channels</a:t>
            </a:r>
            <a:r>
              <a:rPr lang="en-US" dirty="0"/>
              <a:t> like </a:t>
            </a:r>
            <a:r>
              <a:rPr lang="en-US" b="1" dirty="0"/>
              <a:t>Chat</a:t>
            </a:r>
            <a:r>
              <a:rPr lang="en-US" dirty="0"/>
              <a:t> and </a:t>
            </a:r>
            <a:r>
              <a:rPr lang="en-US" b="1" dirty="0"/>
              <a:t>Social Media</a:t>
            </a:r>
            <a:r>
              <a:rPr lang="en-US" dirty="0"/>
              <a:t> lead to </a:t>
            </a:r>
            <a:r>
              <a:rPr lang="en-US" b="1" dirty="0"/>
              <a:t>higher customer satisfaction</a:t>
            </a:r>
            <a:r>
              <a:rPr lang="en-US" dirty="0"/>
              <a:t>, while </a:t>
            </a:r>
            <a:r>
              <a:rPr lang="en-US" b="1" dirty="0"/>
              <a:t>Email support</a:t>
            </a:r>
            <a:r>
              <a:rPr lang="en-US" dirty="0"/>
              <a:t> shows lower ratings.</a:t>
            </a:r>
          </a:p>
          <a:p>
            <a:r>
              <a:rPr lang="en-US" dirty="0"/>
              <a:t>• </a:t>
            </a:r>
            <a:r>
              <a:rPr lang="en-US" b="1" dirty="0"/>
              <a:t>Average ticket resolution time</a:t>
            </a:r>
            <a:r>
              <a:rPr lang="en-US" dirty="0"/>
              <a:t> is around </a:t>
            </a:r>
            <a:r>
              <a:rPr lang="en-US" b="1" dirty="0"/>
              <a:t>7.58 hours</a:t>
            </a:r>
            <a:r>
              <a:rPr lang="en-US" dirty="0"/>
              <a:t>, indicating efficient issue handling for most tickets.</a:t>
            </a:r>
          </a:p>
          <a:p>
            <a:r>
              <a:rPr lang="en-US" dirty="0"/>
              <a:t>• </a:t>
            </a:r>
            <a:r>
              <a:rPr lang="en-US" b="1" dirty="0"/>
              <a:t>First response delays</a:t>
            </a:r>
            <a:r>
              <a:rPr lang="en-US" dirty="0"/>
              <a:t> impact satisfaction — tickets with faster initial responses generally have higher ratings.</a:t>
            </a:r>
          </a:p>
          <a:p>
            <a:r>
              <a:rPr lang="en-US" dirty="0"/>
              <a:t>• </a:t>
            </a:r>
            <a:r>
              <a:rPr lang="en-US" b="1" dirty="0"/>
              <a:t>High-priority tickets</a:t>
            </a:r>
            <a:r>
              <a:rPr lang="en-US" dirty="0"/>
              <a:t> on </a:t>
            </a:r>
            <a:r>
              <a:rPr lang="en-US" b="1" dirty="0"/>
              <a:t>Mondays and Fridays</a:t>
            </a:r>
            <a:r>
              <a:rPr lang="en-US" dirty="0"/>
              <a:t> tend to receive lower satisfaction scores, likely due to workload or delay patterns.</a:t>
            </a:r>
          </a:p>
          <a:p>
            <a:r>
              <a:rPr lang="en-US" dirty="0"/>
              <a:t>• </a:t>
            </a:r>
            <a:r>
              <a:rPr lang="en-US" b="1" dirty="0"/>
              <a:t>Customer satisfaction trends</a:t>
            </a:r>
            <a:r>
              <a:rPr lang="en-US" dirty="0"/>
              <a:t> vary over time, showing some inconsistency — indicating opportunities for service process improvements.</a:t>
            </a:r>
          </a:p>
          <a:p>
            <a:r>
              <a:rPr lang="en-US" dirty="0"/>
              <a:t>• Interactive filters reveal performance gaps across </a:t>
            </a:r>
            <a:r>
              <a:rPr lang="en-US" b="1" dirty="0"/>
              <a:t>product types</a:t>
            </a:r>
            <a:r>
              <a:rPr lang="en-US" dirty="0"/>
              <a:t>, </a:t>
            </a:r>
            <a:r>
              <a:rPr lang="en-US" b="1" dirty="0"/>
              <a:t>genders</a:t>
            </a:r>
            <a:r>
              <a:rPr lang="en-US" dirty="0"/>
              <a:t>, and </a:t>
            </a:r>
            <a:r>
              <a:rPr lang="en-US" b="1" dirty="0"/>
              <a:t>days of the week</a:t>
            </a:r>
            <a:r>
              <a:rPr lang="en-US" dirty="0"/>
              <a:t>, enabling targeted 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575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109</TotalTime>
  <Words>505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Bookman Old Style</vt:lpstr>
      <vt:lpstr>Rockwell</vt:lpstr>
      <vt:lpstr>Damask</vt:lpstr>
      <vt:lpstr>Internship project portfolio</vt:lpstr>
      <vt:lpstr>Tools &amp; Technologies</vt:lpstr>
      <vt:lpstr>3. Customer Satisfaction Prediction </vt:lpstr>
      <vt:lpstr>dataset overview</vt:lpstr>
      <vt:lpstr>Dashboard: customer overview</vt:lpstr>
      <vt:lpstr>Dashboard : support performance</vt:lpstr>
      <vt:lpstr>Dashboard : interactive filter &amp; drilldown</vt:lpstr>
      <vt:lpstr>Dax measures used</vt:lpstr>
      <vt:lpstr>Key insights from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shreesha poojary</dc:creator>
  <cp:keywords/>
  <dc:description>generated using python-pptx</dc:description>
  <cp:lastModifiedBy>shreesha poojary</cp:lastModifiedBy>
  <cp:revision>8</cp:revision>
  <dcterms:created xsi:type="dcterms:W3CDTF">2013-01-27T09:14:16Z</dcterms:created>
  <dcterms:modified xsi:type="dcterms:W3CDTF">2025-06-28T07:55:24Z</dcterms:modified>
  <cp:category/>
</cp:coreProperties>
</file>