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12" r:id="rId2"/>
    <p:sldId id="313" r:id="rId3"/>
    <p:sldId id="305" r:id="rId4"/>
    <p:sldId id="304" r:id="rId5"/>
    <p:sldId id="310"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7" r:id="rId20"/>
    <p:sldId id="278" r:id="rId21"/>
    <p:sldId id="307" r:id="rId22"/>
    <p:sldId id="279" r:id="rId23"/>
    <p:sldId id="306" r:id="rId24"/>
    <p:sldId id="308" r:id="rId25"/>
    <p:sldId id="309" r:id="rId26"/>
    <p:sldId id="311" r:id="rId27"/>
    <p:sldId id="314" r:id="rId28"/>
    <p:sldId id="315" r:id="rId29"/>
    <p:sldId id="316" r:id="rId30"/>
    <p:sldId id="351"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52"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Lst>
  <p:sldSz cx="12746038" cy="7218363"/>
  <p:notesSz cx="6858000" cy="9144000"/>
  <p:defaultTextStyle>
    <a:defPPr>
      <a:defRPr lang="en-US"/>
    </a:defPPr>
    <a:lvl1pPr marL="0" algn="l" defTabSz="1140805" rtl="0" eaLnBrk="1" latinLnBrk="0" hangingPunct="1">
      <a:defRPr sz="2200" kern="1200">
        <a:solidFill>
          <a:schemeClr val="tx1"/>
        </a:solidFill>
        <a:latin typeface="+mn-lt"/>
        <a:ea typeface="+mn-ea"/>
        <a:cs typeface="+mn-cs"/>
      </a:defRPr>
    </a:lvl1pPr>
    <a:lvl2pPr marL="570403" algn="l" defTabSz="1140805" rtl="0" eaLnBrk="1" latinLnBrk="0" hangingPunct="1">
      <a:defRPr sz="2200" kern="1200">
        <a:solidFill>
          <a:schemeClr val="tx1"/>
        </a:solidFill>
        <a:latin typeface="+mn-lt"/>
        <a:ea typeface="+mn-ea"/>
        <a:cs typeface="+mn-cs"/>
      </a:defRPr>
    </a:lvl2pPr>
    <a:lvl3pPr marL="1140805" algn="l" defTabSz="1140805" rtl="0" eaLnBrk="1" latinLnBrk="0" hangingPunct="1">
      <a:defRPr sz="2200" kern="1200">
        <a:solidFill>
          <a:schemeClr val="tx1"/>
        </a:solidFill>
        <a:latin typeface="+mn-lt"/>
        <a:ea typeface="+mn-ea"/>
        <a:cs typeface="+mn-cs"/>
      </a:defRPr>
    </a:lvl3pPr>
    <a:lvl4pPr marL="1711208" algn="l" defTabSz="1140805" rtl="0" eaLnBrk="1" latinLnBrk="0" hangingPunct="1">
      <a:defRPr sz="2200" kern="1200">
        <a:solidFill>
          <a:schemeClr val="tx1"/>
        </a:solidFill>
        <a:latin typeface="+mn-lt"/>
        <a:ea typeface="+mn-ea"/>
        <a:cs typeface="+mn-cs"/>
      </a:defRPr>
    </a:lvl4pPr>
    <a:lvl5pPr marL="2281611" algn="l" defTabSz="1140805" rtl="0" eaLnBrk="1" latinLnBrk="0" hangingPunct="1">
      <a:defRPr sz="2200" kern="1200">
        <a:solidFill>
          <a:schemeClr val="tx1"/>
        </a:solidFill>
        <a:latin typeface="+mn-lt"/>
        <a:ea typeface="+mn-ea"/>
        <a:cs typeface="+mn-cs"/>
      </a:defRPr>
    </a:lvl5pPr>
    <a:lvl6pPr marL="2852014" algn="l" defTabSz="1140805" rtl="0" eaLnBrk="1" latinLnBrk="0" hangingPunct="1">
      <a:defRPr sz="2200" kern="1200">
        <a:solidFill>
          <a:schemeClr val="tx1"/>
        </a:solidFill>
        <a:latin typeface="+mn-lt"/>
        <a:ea typeface="+mn-ea"/>
        <a:cs typeface="+mn-cs"/>
      </a:defRPr>
    </a:lvl6pPr>
    <a:lvl7pPr marL="3422416" algn="l" defTabSz="1140805" rtl="0" eaLnBrk="1" latinLnBrk="0" hangingPunct="1">
      <a:defRPr sz="2200" kern="1200">
        <a:solidFill>
          <a:schemeClr val="tx1"/>
        </a:solidFill>
        <a:latin typeface="+mn-lt"/>
        <a:ea typeface="+mn-ea"/>
        <a:cs typeface="+mn-cs"/>
      </a:defRPr>
    </a:lvl7pPr>
    <a:lvl8pPr marL="3992819" algn="l" defTabSz="1140805" rtl="0" eaLnBrk="1" latinLnBrk="0" hangingPunct="1">
      <a:defRPr sz="2200" kern="1200">
        <a:solidFill>
          <a:schemeClr val="tx1"/>
        </a:solidFill>
        <a:latin typeface="+mn-lt"/>
        <a:ea typeface="+mn-ea"/>
        <a:cs typeface="+mn-cs"/>
      </a:defRPr>
    </a:lvl8pPr>
    <a:lvl9pPr marL="4563222" algn="l" defTabSz="1140805"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379" y="202"/>
      </p:cViewPr>
      <p:guideLst>
        <p:guide orient="horz" pos="2274"/>
        <p:guide pos="401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654343-E3C4-4B6C-9DF8-5F0413FD2EC7}" type="datetimeFigureOut">
              <a:rPr lang="en-IN" smtClean="0"/>
              <a:t>23-08-2025</a:t>
            </a:fld>
            <a:endParaRPr lang="en-IN"/>
          </a:p>
        </p:txBody>
      </p:sp>
      <p:sp>
        <p:nvSpPr>
          <p:cNvPr id="4" name="Slide Image Placeholder 3"/>
          <p:cNvSpPr>
            <a:spLocks noGrp="1" noRot="1" noChangeAspect="1"/>
          </p:cNvSpPr>
          <p:nvPr>
            <p:ph type="sldImg" idx="2"/>
          </p:nvPr>
        </p:nvSpPr>
        <p:spPr>
          <a:xfrm>
            <a:off x="401638" y="685800"/>
            <a:ext cx="60547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4B2D40-C586-41C7-A884-5A4A7371E895}" type="slidenum">
              <a:rPr lang="en-IN" smtClean="0"/>
              <a:t>‹#›</a:t>
            </a:fld>
            <a:endParaRPr lang="en-IN"/>
          </a:p>
        </p:txBody>
      </p:sp>
    </p:spTree>
    <p:extLst>
      <p:ext uri="{BB962C8B-B14F-4D97-AF65-F5344CB8AC3E}">
        <p14:creationId xmlns:p14="http://schemas.microsoft.com/office/powerpoint/2010/main" val="3107549259"/>
      </p:ext>
    </p:extLst>
  </p:cSld>
  <p:clrMap bg1="lt1" tx1="dk1" bg2="lt2" tx2="dk2" accent1="accent1" accent2="accent2" accent3="accent3" accent4="accent4" accent5="accent5" accent6="accent6" hlink="hlink" folHlink="folHlink"/>
  <p:notesStyle>
    <a:lvl1pPr marL="0" algn="l" defTabSz="1140805" rtl="0" eaLnBrk="1" latinLnBrk="0" hangingPunct="1">
      <a:defRPr sz="1500" kern="1200">
        <a:solidFill>
          <a:schemeClr val="tx1"/>
        </a:solidFill>
        <a:latin typeface="+mn-lt"/>
        <a:ea typeface="+mn-ea"/>
        <a:cs typeface="+mn-cs"/>
      </a:defRPr>
    </a:lvl1pPr>
    <a:lvl2pPr marL="570403" algn="l" defTabSz="1140805" rtl="0" eaLnBrk="1" latinLnBrk="0" hangingPunct="1">
      <a:defRPr sz="1500" kern="1200">
        <a:solidFill>
          <a:schemeClr val="tx1"/>
        </a:solidFill>
        <a:latin typeface="+mn-lt"/>
        <a:ea typeface="+mn-ea"/>
        <a:cs typeface="+mn-cs"/>
      </a:defRPr>
    </a:lvl2pPr>
    <a:lvl3pPr marL="1140805" algn="l" defTabSz="1140805" rtl="0" eaLnBrk="1" latinLnBrk="0" hangingPunct="1">
      <a:defRPr sz="1500" kern="1200">
        <a:solidFill>
          <a:schemeClr val="tx1"/>
        </a:solidFill>
        <a:latin typeface="+mn-lt"/>
        <a:ea typeface="+mn-ea"/>
        <a:cs typeface="+mn-cs"/>
      </a:defRPr>
    </a:lvl3pPr>
    <a:lvl4pPr marL="1711208" algn="l" defTabSz="1140805" rtl="0" eaLnBrk="1" latinLnBrk="0" hangingPunct="1">
      <a:defRPr sz="1500" kern="1200">
        <a:solidFill>
          <a:schemeClr val="tx1"/>
        </a:solidFill>
        <a:latin typeface="+mn-lt"/>
        <a:ea typeface="+mn-ea"/>
        <a:cs typeface="+mn-cs"/>
      </a:defRPr>
    </a:lvl4pPr>
    <a:lvl5pPr marL="2281611" algn="l" defTabSz="1140805" rtl="0" eaLnBrk="1" latinLnBrk="0" hangingPunct="1">
      <a:defRPr sz="1500" kern="1200">
        <a:solidFill>
          <a:schemeClr val="tx1"/>
        </a:solidFill>
        <a:latin typeface="+mn-lt"/>
        <a:ea typeface="+mn-ea"/>
        <a:cs typeface="+mn-cs"/>
      </a:defRPr>
    </a:lvl5pPr>
    <a:lvl6pPr marL="2852014" algn="l" defTabSz="1140805" rtl="0" eaLnBrk="1" latinLnBrk="0" hangingPunct="1">
      <a:defRPr sz="1500" kern="1200">
        <a:solidFill>
          <a:schemeClr val="tx1"/>
        </a:solidFill>
        <a:latin typeface="+mn-lt"/>
        <a:ea typeface="+mn-ea"/>
        <a:cs typeface="+mn-cs"/>
      </a:defRPr>
    </a:lvl6pPr>
    <a:lvl7pPr marL="3422416" algn="l" defTabSz="1140805" rtl="0" eaLnBrk="1" latinLnBrk="0" hangingPunct="1">
      <a:defRPr sz="1500" kern="1200">
        <a:solidFill>
          <a:schemeClr val="tx1"/>
        </a:solidFill>
        <a:latin typeface="+mn-lt"/>
        <a:ea typeface="+mn-ea"/>
        <a:cs typeface="+mn-cs"/>
      </a:defRPr>
    </a:lvl7pPr>
    <a:lvl8pPr marL="3992819" algn="l" defTabSz="1140805" rtl="0" eaLnBrk="1" latinLnBrk="0" hangingPunct="1">
      <a:defRPr sz="1500" kern="1200">
        <a:solidFill>
          <a:schemeClr val="tx1"/>
        </a:solidFill>
        <a:latin typeface="+mn-lt"/>
        <a:ea typeface="+mn-ea"/>
        <a:cs typeface="+mn-cs"/>
      </a:defRPr>
    </a:lvl8pPr>
    <a:lvl9pPr marL="4563222" algn="l" defTabSz="1140805"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5953" y="2242372"/>
            <a:ext cx="10834132" cy="15472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911906" y="4090406"/>
            <a:ext cx="8922227" cy="1844693"/>
          </a:xfrm>
        </p:spPr>
        <p:txBody>
          <a:bodyPr/>
          <a:lstStyle>
            <a:lvl1pPr marL="0" indent="0" algn="ctr">
              <a:buNone/>
              <a:defRPr>
                <a:solidFill>
                  <a:schemeClr val="tx1">
                    <a:tint val="75000"/>
                  </a:schemeClr>
                </a:solidFill>
              </a:defRPr>
            </a:lvl1pPr>
            <a:lvl2pPr marL="570403" indent="0" algn="ctr">
              <a:buNone/>
              <a:defRPr>
                <a:solidFill>
                  <a:schemeClr val="tx1">
                    <a:tint val="75000"/>
                  </a:schemeClr>
                </a:solidFill>
              </a:defRPr>
            </a:lvl2pPr>
            <a:lvl3pPr marL="1140805" indent="0" algn="ctr">
              <a:buNone/>
              <a:defRPr>
                <a:solidFill>
                  <a:schemeClr val="tx1">
                    <a:tint val="75000"/>
                  </a:schemeClr>
                </a:solidFill>
              </a:defRPr>
            </a:lvl3pPr>
            <a:lvl4pPr marL="1711208" indent="0" algn="ctr">
              <a:buNone/>
              <a:defRPr>
                <a:solidFill>
                  <a:schemeClr val="tx1">
                    <a:tint val="75000"/>
                  </a:schemeClr>
                </a:solidFill>
              </a:defRPr>
            </a:lvl4pPr>
            <a:lvl5pPr marL="2281611" indent="0" algn="ctr">
              <a:buNone/>
              <a:defRPr>
                <a:solidFill>
                  <a:schemeClr val="tx1">
                    <a:tint val="75000"/>
                  </a:schemeClr>
                </a:solidFill>
              </a:defRPr>
            </a:lvl5pPr>
            <a:lvl6pPr marL="2852014" indent="0" algn="ctr">
              <a:buNone/>
              <a:defRPr>
                <a:solidFill>
                  <a:schemeClr val="tx1">
                    <a:tint val="75000"/>
                  </a:schemeClr>
                </a:solidFill>
              </a:defRPr>
            </a:lvl6pPr>
            <a:lvl7pPr marL="3422416" indent="0" algn="ctr">
              <a:buNone/>
              <a:defRPr>
                <a:solidFill>
                  <a:schemeClr val="tx1">
                    <a:tint val="75000"/>
                  </a:schemeClr>
                </a:solidFill>
              </a:defRPr>
            </a:lvl7pPr>
            <a:lvl8pPr marL="3992819" indent="0" algn="ctr">
              <a:buNone/>
              <a:defRPr>
                <a:solidFill>
                  <a:schemeClr val="tx1">
                    <a:tint val="75000"/>
                  </a:schemeClr>
                </a:solidFill>
              </a:defRPr>
            </a:lvl8pPr>
            <a:lvl9pPr marL="456322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C0E2DB-0011-490A-92CD-56C6DCB75439}" type="datetime1">
              <a:rPr lang="en-US" smtClean="0"/>
              <a:t>8/23/2025</a:t>
            </a:fld>
            <a:endParaRPr lang="en-US"/>
          </a:p>
        </p:txBody>
      </p:sp>
      <p:sp>
        <p:nvSpPr>
          <p:cNvPr id="5" name="Footer Placeholder 4"/>
          <p:cNvSpPr>
            <a:spLocks noGrp="1"/>
          </p:cNvSpPr>
          <p:nvPr>
            <p:ph type="ftr" sz="quarter" idx="11"/>
          </p:nvPr>
        </p:nvSpPr>
        <p:spPr/>
        <p:txBody>
          <a:bodyPr/>
          <a:lstStyle/>
          <a:p>
            <a:r>
              <a:rPr lang="en-US" smtClean="0"/>
              <a:t>Prithviraj Jain,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385C7-D133-48EC-96D6-4AEDB365373B}" type="datetime1">
              <a:rPr lang="en-US" smtClean="0"/>
              <a:t>8/23/2025</a:t>
            </a:fld>
            <a:endParaRPr lang="en-US"/>
          </a:p>
        </p:txBody>
      </p:sp>
      <p:sp>
        <p:nvSpPr>
          <p:cNvPr id="5" name="Footer Placeholder 4"/>
          <p:cNvSpPr>
            <a:spLocks noGrp="1"/>
          </p:cNvSpPr>
          <p:nvPr>
            <p:ph type="ftr" sz="quarter" idx="11"/>
          </p:nvPr>
        </p:nvSpPr>
        <p:spPr/>
        <p:txBody>
          <a:bodyPr/>
          <a:lstStyle/>
          <a:p>
            <a:r>
              <a:rPr lang="en-US" smtClean="0"/>
              <a:t>Prithviraj Jain,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0877" y="289070"/>
            <a:ext cx="2867859" cy="61590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7302" y="289070"/>
            <a:ext cx="8391142" cy="6159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139C1-CDB4-44F4-8C45-24DE16D09853}" type="datetime1">
              <a:rPr lang="en-US" smtClean="0"/>
              <a:t>8/23/2025</a:t>
            </a:fld>
            <a:endParaRPr lang="en-US"/>
          </a:p>
        </p:txBody>
      </p:sp>
      <p:sp>
        <p:nvSpPr>
          <p:cNvPr id="5" name="Footer Placeholder 4"/>
          <p:cNvSpPr>
            <a:spLocks noGrp="1"/>
          </p:cNvSpPr>
          <p:nvPr>
            <p:ph type="ftr" sz="quarter" idx="11"/>
          </p:nvPr>
        </p:nvSpPr>
        <p:spPr/>
        <p:txBody>
          <a:bodyPr/>
          <a:lstStyle/>
          <a:p>
            <a:r>
              <a:rPr lang="en-US" smtClean="0"/>
              <a:t>Prithviraj Jain,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B36B3E-C7E3-4D26-AF42-61CF52A368C2}" type="datetime1">
              <a:rPr lang="en-US" smtClean="0"/>
              <a:t>8/23/2025</a:t>
            </a:fld>
            <a:endParaRPr lang="en-US"/>
          </a:p>
        </p:txBody>
      </p:sp>
      <p:sp>
        <p:nvSpPr>
          <p:cNvPr id="5" name="Footer Placeholder 4"/>
          <p:cNvSpPr>
            <a:spLocks noGrp="1"/>
          </p:cNvSpPr>
          <p:nvPr>
            <p:ph type="ftr" sz="quarter" idx="11"/>
          </p:nvPr>
        </p:nvSpPr>
        <p:spPr/>
        <p:txBody>
          <a:bodyPr/>
          <a:lstStyle/>
          <a:p>
            <a:r>
              <a:rPr lang="en-US" smtClean="0"/>
              <a:t>Prithviraj Jain,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6849" y="4638467"/>
            <a:ext cx="10834132" cy="1433647"/>
          </a:xfrm>
        </p:spPr>
        <p:txBody>
          <a:bodyPr anchor="t"/>
          <a:lstStyle>
            <a:lvl1pPr algn="l">
              <a:defRPr sz="5000" b="1" cap="all"/>
            </a:lvl1pPr>
          </a:lstStyle>
          <a:p>
            <a:r>
              <a:rPr lang="en-US" smtClean="0"/>
              <a:t>Click to edit Master title style</a:t>
            </a:r>
            <a:endParaRPr lang="en-US"/>
          </a:p>
        </p:txBody>
      </p:sp>
      <p:sp>
        <p:nvSpPr>
          <p:cNvPr id="3" name="Text Placeholder 2"/>
          <p:cNvSpPr>
            <a:spLocks noGrp="1"/>
          </p:cNvSpPr>
          <p:nvPr>
            <p:ph type="body" idx="1"/>
          </p:nvPr>
        </p:nvSpPr>
        <p:spPr>
          <a:xfrm>
            <a:off x="1006849" y="3059451"/>
            <a:ext cx="10834132" cy="1579016"/>
          </a:xfrm>
        </p:spPr>
        <p:txBody>
          <a:bodyPr anchor="b"/>
          <a:lstStyle>
            <a:lvl1pPr marL="0" indent="0">
              <a:buNone/>
              <a:defRPr sz="2500">
                <a:solidFill>
                  <a:schemeClr val="tx1">
                    <a:tint val="75000"/>
                  </a:schemeClr>
                </a:solidFill>
              </a:defRPr>
            </a:lvl1pPr>
            <a:lvl2pPr marL="570403" indent="0">
              <a:buNone/>
              <a:defRPr sz="2200">
                <a:solidFill>
                  <a:schemeClr val="tx1">
                    <a:tint val="75000"/>
                  </a:schemeClr>
                </a:solidFill>
              </a:defRPr>
            </a:lvl2pPr>
            <a:lvl3pPr marL="1140805" indent="0">
              <a:buNone/>
              <a:defRPr sz="2000">
                <a:solidFill>
                  <a:schemeClr val="tx1">
                    <a:tint val="75000"/>
                  </a:schemeClr>
                </a:solidFill>
              </a:defRPr>
            </a:lvl3pPr>
            <a:lvl4pPr marL="1711208" indent="0">
              <a:buNone/>
              <a:defRPr sz="1700">
                <a:solidFill>
                  <a:schemeClr val="tx1">
                    <a:tint val="75000"/>
                  </a:schemeClr>
                </a:solidFill>
              </a:defRPr>
            </a:lvl4pPr>
            <a:lvl5pPr marL="2281611" indent="0">
              <a:buNone/>
              <a:defRPr sz="1700">
                <a:solidFill>
                  <a:schemeClr val="tx1">
                    <a:tint val="75000"/>
                  </a:schemeClr>
                </a:solidFill>
              </a:defRPr>
            </a:lvl5pPr>
            <a:lvl6pPr marL="2852014" indent="0">
              <a:buNone/>
              <a:defRPr sz="1700">
                <a:solidFill>
                  <a:schemeClr val="tx1">
                    <a:tint val="75000"/>
                  </a:schemeClr>
                </a:solidFill>
              </a:defRPr>
            </a:lvl6pPr>
            <a:lvl7pPr marL="3422416" indent="0">
              <a:buNone/>
              <a:defRPr sz="1700">
                <a:solidFill>
                  <a:schemeClr val="tx1">
                    <a:tint val="75000"/>
                  </a:schemeClr>
                </a:solidFill>
              </a:defRPr>
            </a:lvl7pPr>
            <a:lvl8pPr marL="3992819" indent="0">
              <a:buNone/>
              <a:defRPr sz="1700">
                <a:solidFill>
                  <a:schemeClr val="tx1">
                    <a:tint val="75000"/>
                  </a:schemeClr>
                </a:solidFill>
              </a:defRPr>
            </a:lvl8pPr>
            <a:lvl9pPr marL="4563222"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C728B-A6B9-4E03-9E0B-593991C1B663}" type="datetime1">
              <a:rPr lang="en-US" smtClean="0"/>
              <a:t>8/23/2025</a:t>
            </a:fld>
            <a:endParaRPr lang="en-US"/>
          </a:p>
        </p:txBody>
      </p:sp>
      <p:sp>
        <p:nvSpPr>
          <p:cNvPr id="5" name="Footer Placeholder 4"/>
          <p:cNvSpPr>
            <a:spLocks noGrp="1"/>
          </p:cNvSpPr>
          <p:nvPr>
            <p:ph type="ftr" sz="quarter" idx="11"/>
          </p:nvPr>
        </p:nvSpPr>
        <p:spPr/>
        <p:txBody>
          <a:bodyPr/>
          <a:lstStyle/>
          <a:p>
            <a:r>
              <a:rPr lang="en-US" smtClean="0"/>
              <a:t>Prithviraj Jain,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7302" y="1684285"/>
            <a:ext cx="5629500" cy="4763786"/>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79236" y="1684285"/>
            <a:ext cx="5629500" cy="4763786"/>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6309FA-13B7-41C4-AB60-41E7F6B3E65B}" type="datetime1">
              <a:rPr lang="en-US" smtClean="0"/>
              <a:t>8/23/2025</a:t>
            </a:fld>
            <a:endParaRPr lang="en-US"/>
          </a:p>
        </p:txBody>
      </p:sp>
      <p:sp>
        <p:nvSpPr>
          <p:cNvPr id="6" name="Footer Placeholder 5"/>
          <p:cNvSpPr>
            <a:spLocks noGrp="1"/>
          </p:cNvSpPr>
          <p:nvPr>
            <p:ph type="ftr" sz="quarter" idx="11"/>
          </p:nvPr>
        </p:nvSpPr>
        <p:spPr/>
        <p:txBody>
          <a:bodyPr/>
          <a:lstStyle/>
          <a:p>
            <a:r>
              <a:rPr lang="en-US" smtClean="0"/>
              <a:t>Prithviraj Jain, CSE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37302" y="1615778"/>
            <a:ext cx="5631714" cy="673379"/>
          </a:xfrm>
        </p:spPr>
        <p:txBody>
          <a:bodyPr anchor="b"/>
          <a:lstStyle>
            <a:lvl1pPr marL="0" indent="0">
              <a:buNone/>
              <a:defRPr sz="3000" b="1"/>
            </a:lvl1pPr>
            <a:lvl2pPr marL="570403" indent="0">
              <a:buNone/>
              <a:defRPr sz="2500" b="1"/>
            </a:lvl2pPr>
            <a:lvl3pPr marL="1140805" indent="0">
              <a:buNone/>
              <a:defRPr sz="2200" b="1"/>
            </a:lvl3pPr>
            <a:lvl4pPr marL="1711208" indent="0">
              <a:buNone/>
              <a:defRPr sz="2000" b="1"/>
            </a:lvl4pPr>
            <a:lvl5pPr marL="2281611" indent="0">
              <a:buNone/>
              <a:defRPr sz="2000" b="1"/>
            </a:lvl5pPr>
            <a:lvl6pPr marL="2852014" indent="0">
              <a:buNone/>
              <a:defRPr sz="2000" b="1"/>
            </a:lvl6pPr>
            <a:lvl7pPr marL="3422416" indent="0">
              <a:buNone/>
              <a:defRPr sz="2000" b="1"/>
            </a:lvl7pPr>
            <a:lvl8pPr marL="3992819" indent="0">
              <a:buNone/>
              <a:defRPr sz="2000" b="1"/>
            </a:lvl8pPr>
            <a:lvl9pPr marL="4563222"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637302" y="2289157"/>
            <a:ext cx="5631714" cy="415891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74811" y="1615778"/>
            <a:ext cx="5633926" cy="673379"/>
          </a:xfrm>
        </p:spPr>
        <p:txBody>
          <a:bodyPr anchor="b"/>
          <a:lstStyle>
            <a:lvl1pPr marL="0" indent="0">
              <a:buNone/>
              <a:defRPr sz="3000" b="1"/>
            </a:lvl1pPr>
            <a:lvl2pPr marL="570403" indent="0">
              <a:buNone/>
              <a:defRPr sz="2500" b="1"/>
            </a:lvl2pPr>
            <a:lvl3pPr marL="1140805" indent="0">
              <a:buNone/>
              <a:defRPr sz="2200" b="1"/>
            </a:lvl3pPr>
            <a:lvl4pPr marL="1711208" indent="0">
              <a:buNone/>
              <a:defRPr sz="2000" b="1"/>
            </a:lvl4pPr>
            <a:lvl5pPr marL="2281611" indent="0">
              <a:buNone/>
              <a:defRPr sz="2000" b="1"/>
            </a:lvl5pPr>
            <a:lvl6pPr marL="2852014" indent="0">
              <a:buNone/>
              <a:defRPr sz="2000" b="1"/>
            </a:lvl6pPr>
            <a:lvl7pPr marL="3422416" indent="0">
              <a:buNone/>
              <a:defRPr sz="2000" b="1"/>
            </a:lvl7pPr>
            <a:lvl8pPr marL="3992819" indent="0">
              <a:buNone/>
              <a:defRPr sz="2000" b="1"/>
            </a:lvl8pPr>
            <a:lvl9pPr marL="4563222"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6474811" y="2289157"/>
            <a:ext cx="5633926" cy="415891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C767B9-04CF-49BD-91D3-983B582F73F6}" type="datetime1">
              <a:rPr lang="en-US" smtClean="0"/>
              <a:t>8/23/2025</a:t>
            </a:fld>
            <a:endParaRPr lang="en-US"/>
          </a:p>
        </p:txBody>
      </p:sp>
      <p:sp>
        <p:nvSpPr>
          <p:cNvPr id="8" name="Footer Placeholder 7"/>
          <p:cNvSpPr>
            <a:spLocks noGrp="1"/>
          </p:cNvSpPr>
          <p:nvPr>
            <p:ph type="ftr" sz="quarter" idx="11"/>
          </p:nvPr>
        </p:nvSpPr>
        <p:spPr/>
        <p:txBody>
          <a:bodyPr/>
          <a:lstStyle/>
          <a:p>
            <a:r>
              <a:rPr lang="en-US" smtClean="0"/>
              <a:t>Prithviraj Jain, CSE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07D051-91F6-4CE9-BAE9-AA066B515D63}" type="datetime1">
              <a:rPr lang="en-US" smtClean="0"/>
              <a:t>8/23/2025</a:t>
            </a:fld>
            <a:endParaRPr lang="en-US"/>
          </a:p>
        </p:txBody>
      </p:sp>
      <p:sp>
        <p:nvSpPr>
          <p:cNvPr id="4" name="Footer Placeholder 3"/>
          <p:cNvSpPr>
            <a:spLocks noGrp="1"/>
          </p:cNvSpPr>
          <p:nvPr>
            <p:ph type="ftr" sz="quarter" idx="11"/>
          </p:nvPr>
        </p:nvSpPr>
        <p:spPr/>
        <p:txBody>
          <a:bodyPr/>
          <a:lstStyle/>
          <a:p>
            <a:r>
              <a:rPr lang="en-US" smtClean="0"/>
              <a:t>Prithviraj Jain, CSE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56210-9D4E-48A0-A98B-C778F6FBB460}" type="datetime1">
              <a:rPr lang="en-US" smtClean="0"/>
              <a:t>8/23/2025</a:t>
            </a:fld>
            <a:endParaRPr lang="en-US"/>
          </a:p>
        </p:txBody>
      </p:sp>
      <p:sp>
        <p:nvSpPr>
          <p:cNvPr id="3" name="Footer Placeholder 2"/>
          <p:cNvSpPr>
            <a:spLocks noGrp="1"/>
          </p:cNvSpPr>
          <p:nvPr>
            <p:ph type="ftr" sz="quarter" idx="11"/>
          </p:nvPr>
        </p:nvSpPr>
        <p:spPr/>
        <p:txBody>
          <a:bodyPr/>
          <a:lstStyle/>
          <a:p>
            <a:r>
              <a:rPr lang="en-US" smtClean="0"/>
              <a:t>Prithviraj Jain, CSE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7302" y="287398"/>
            <a:ext cx="4193359" cy="1223112"/>
          </a:xfrm>
        </p:spPr>
        <p:txBody>
          <a:bodyPr anchor="b"/>
          <a:lstStyle>
            <a:lvl1pPr algn="l">
              <a:defRPr sz="2500" b="1"/>
            </a:lvl1pPr>
          </a:lstStyle>
          <a:p>
            <a:r>
              <a:rPr lang="en-US" smtClean="0"/>
              <a:t>Click to edit Master title style</a:t>
            </a:r>
            <a:endParaRPr lang="en-US"/>
          </a:p>
        </p:txBody>
      </p:sp>
      <p:sp>
        <p:nvSpPr>
          <p:cNvPr id="3" name="Content Placeholder 2"/>
          <p:cNvSpPr>
            <a:spLocks noGrp="1"/>
          </p:cNvSpPr>
          <p:nvPr>
            <p:ph idx="1"/>
          </p:nvPr>
        </p:nvSpPr>
        <p:spPr>
          <a:xfrm>
            <a:off x="4983347" y="287398"/>
            <a:ext cx="7125389" cy="6160673"/>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7302" y="1510510"/>
            <a:ext cx="4193359" cy="4937561"/>
          </a:xfrm>
        </p:spPr>
        <p:txBody>
          <a:bodyPr/>
          <a:lstStyle>
            <a:lvl1pPr marL="0" indent="0">
              <a:buNone/>
              <a:defRPr sz="1700"/>
            </a:lvl1pPr>
            <a:lvl2pPr marL="570403" indent="0">
              <a:buNone/>
              <a:defRPr sz="1500"/>
            </a:lvl2pPr>
            <a:lvl3pPr marL="1140805" indent="0">
              <a:buNone/>
              <a:defRPr sz="1200"/>
            </a:lvl3pPr>
            <a:lvl4pPr marL="1711208" indent="0">
              <a:buNone/>
              <a:defRPr sz="1100"/>
            </a:lvl4pPr>
            <a:lvl5pPr marL="2281611" indent="0">
              <a:buNone/>
              <a:defRPr sz="1100"/>
            </a:lvl5pPr>
            <a:lvl6pPr marL="2852014" indent="0">
              <a:buNone/>
              <a:defRPr sz="1100"/>
            </a:lvl6pPr>
            <a:lvl7pPr marL="3422416" indent="0">
              <a:buNone/>
              <a:defRPr sz="1100"/>
            </a:lvl7pPr>
            <a:lvl8pPr marL="3992819" indent="0">
              <a:buNone/>
              <a:defRPr sz="1100"/>
            </a:lvl8pPr>
            <a:lvl9pPr marL="456322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12C69-7B13-4048-A125-3B99439178B3}" type="datetime1">
              <a:rPr lang="en-US" smtClean="0"/>
              <a:t>8/23/2025</a:t>
            </a:fld>
            <a:endParaRPr lang="en-US"/>
          </a:p>
        </p:txBody>
      </p:sp>
      <p:sp>
        <p:nvSpPr>
          <p:cNvPr id="6" name="Footer Placeholder 5"/>
          <p:cNvSpPr>
            <a:spLocks noGrp="1"/>
          </p:cNvSpPr>
          <p:nvPr>
            <p:ph type="ftr" sz="quarter" idx="11"/>
          </p:nvPr>
        </p:nvSpPr>
        <p:spPr/>
        <p:txBody>
          <a:bodyPr/>
          <a:lstStyle/>
          <a:p>
            <a:r>
              <a:rPr lang="en-US" smtClean="0"/>
              <a:t>Prithviraj Jain, CSE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98313" y="5052854"/>
            <a:ext cx="7647623" cy="596518"/>
          </a:xfrm>
        </p:spPr>
        <p:txBody>
          <a:bodyPr anchor="b"/>
          <a:lstStyle>
            <a:lvl1pPr algn="l">
              <a:defRPr sz="2500" b="1"/>
            </a:lvl1pPr>
          </a:lstStyle>
          <a:p>
            <a:r>
              <a:rPr lang="en-US" smtClean="0"/>
              <a:t>Click to edit Master title style</a:t>
            </a:r>
            <a:endParaRPr lang="en-US"/>
          </a:p>
        </p:txBody>
      </p:sp>
      <p:sp>
        <p:nvSpPr>
          <p:cNvPr id="3" name="Picture Placeholder 2"/>
          <p:cNvSpPr>
            <a:spLocks noGrp="1"/>
          </p:cNvSpPr>
          <p:nvPr>
            <p:ph type="pic" idx="1"/>
          </p:nvPr>
        </p:nvSpPr>
        <p:spPr>
          <a:xfrm>
            <a:off x="2498313" y="644974"/>
            <a:ext cx="7647623" cy="4331018"/>
          </a:xfrm>
        </p:spPr>
        <p:txBody>
          <a:bodyPr/>
          <a:lstStyle>
            <a:lvl1pPr marL="0" indent="0">
              <a:buNone/>
              <a:defRPr sz="4000"/>
            </a:lvl1pPr>
            <a:lvl2pPr marL="570403" indent="0">
              <a:buNone/>
              <a:defRPr sz="3500"/>
            </a:lvl2pPr>
            <a:lvl3pPr marL="1140805" indent="0">
              <a:buNone/>
              <a:defRPr sz="3000"/>
            </a:lvl3pPr>
            <a:lvl4pPr marL="1711208" indent="0">
              <a:buNone/>
              <a:defRPr sz="2500"/>
            </a:lvl4pPr>
            <a:lvl5pPr marL="2281611" indent="0">
              <a:buNone/>
              <a:defRPr sz="2500"/>
            </a:lvl5pPr>
            <a:lvl6pPr marL="2852014" indent="0">
              <a:buNone/>
              <a:defRPr sz="2500"/>
            </a:lvl6pPr>
            <a:lvl7pPr marL="3422416" indent="0">
              <a:buNone/>
              <a:defRPr sz="2500"/>
            </a:lvl7pPr>
            <a:lvl8pPr marL="3992819" indent="0">
              <a:buNone/>
              <a:defRPr sz="2500"/>
            </a:lvl8pPr>
            <a:lvl9pPr marL="4563222" indent="0">
              <a:buNone/>
              <a:defRPr sz="2500"/>
            </a:lvl9pPr>
          </a:lstStyle>
          <a:p>
            <a:endParaRPr lang="en-US"/>
          </a:p>
        </p:txBody>
      </p:sp>
      <p:sp>
        <p:nvSpPr>
          <p:cNvPr id="4" name="Text Placeholder 3"/>
          <p:cNvSpPr>
            <a:spLocks noGrp="1"/>
          </p:cNvSpPr>
          <p:nvPr>
            <p:ph type="body" sz="half" idx="2"/>
          </p:nvPr>
        </p:nvSpPr>
        <p:spPr>
          <a:xfrm>
            <a:off x="2498313" y="5649372"/>
            <a:ext cx="7647623" cy="847155"/>
          </a:xfrm>
        </p:spPr>
        <p:txBody>
          <a:bodyPr/>
          <a:lstStyle>
            <a:lvl1pPr marL="0" indent="0">
              <a:buNone/>
              <a:defRPr sz="1700"/>
            </a:lvl1pPr>
            <a:lvl2pPr marL="570403" indent="0">
              <a:buNone/>
              <a:defRPr sz="1500"/>
            </a:lvl2pPr>
            <a:lvl3pPr marL="1140805" indent="0">
              <a:buNone/>
              <a:defRPr sz="1200"/>
            </a:lvl3pPr>
            <a:lvl4pPr marL="1711208" indent="0">
              <a:buNone/>
              <a:defRPr sz="1100"/>
            </a:lvl4pPr>
            <a:lvl5pPr marL="2281611" indent="0">
              <a:buNone/>
              <a:defRPr sz="1100"/>
            </a:lvl5pPr>
            <a:lvl6pPr marL="2852014" indent="0">
              <a:buNone/>
              <a:defRPr sz="1100"/>
            </a:lvl6pPr>
            <a:lvl7pPr marL="3422416" indent="0">
              <a:buNone/>
              <a:defRPr sz="1100"/>
            </a:lvl7pPr>
            <a:lvl8pPr marL="3992819" indent="0">
              <a:buNone/>
              <a:defRPr sz="1100"/>
            </a:lvl8pPr>
            <a:lvl9pPr marL="456322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5F2C7-1833-4B04-9BE0-D33B58BDF0DF}" type="datetime1">
              <a:rPr lang="en-US" smtClean="0"/>
              <a:t>8/23/2025</a:t>
            </a:fld>
            <a:endParaRPr lang="en-US"/>
          </a:p>
        </p:txBody>
      </p:sp>
      <p:sp>
        <p:nvSpPr>
          <p:cNvPr id="6" name="Footer Placeholder 5"/>
          <p:cNvSpPr>
            <a:spLocks noGrp="1"/>
          </p:cNvSpPr>
          <p:nvPr>
            <p:ph type="ftr" sz="quarter" idx="11"/>
          </p:nvPr>
        </p:nvSpPr>
        <p:spPr/>
        <p:txBody>
          <a:bodyPr/>
          <a:lstStyle/>
          <a:p>
            <a:r>
              <a:rPr lang="en-US" smtClean="0"/>
              <a:t>Prithviraj Jain, CSE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7302" y="289069"/>
            <a:ext cx="11471434" cy="1203061"/>
          </a:xfrm>
          <a:prstGeom prst="rect">
            <a:avLst/>
          </a:prstGeom>
        </p:spPr>
        <p:txBody>
          <a:bodyPr vert="horz" lIns="114081" tIns="57040" rIns="114081" bIns="570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37302" y="1684285"/>
            <a:ext cx="11471434" cy="4763786"/>
          </a:xfrm>
          <a:prstGeom prst="rect">
            <a:avLst/>
          </a:prstGeom>
        </p:spPr>
        <p:txBody>
          <a:bodyPr vert="horz" lIns="114081" tIns="57040" rIns="114081" bIns="570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37302" y="6690354"/>
            <a:ext cx="2974076" cy="384311"/>
          </a:xfrm>
          <a:prstGeom prst="rect">
            <a:avLst/>
          </a:prstGeom>
        </p:spPr>
        <p:txBody>
          <a:bodyPr vert="horz" lIns="114081" tIns="57040" rIns="114081" bIns="57040" rtlCol="0" anchor="ctr"/>
          <a:lstStyle>
            <a:lvl1pPr algn="l">
              <a:defRPr sz="1500">
                <a:solidFill>
                  <a:schemeClr val="tx1">
                    <a:tint val="75000"/>
                  </a:schemeClr>
                </a:solidFill>
              </a:defRPr>
            </a:lvl1pPr>
          </a:lstStyle>
          <a:p>
            <a:fld id="{3EA49BA9-1EB4-4611-900A-9A215CA188B3}" type="datetime1">
              <a:rPr lang="en-US" smtClean="0"/>
              <a:t>8/23/2025</a:t>
            </a:fld>
            <a:endParaRPr lang="en-US"/>
          </a:p>
        </p:txBody>
      </p:sp>
      <p:sp>
        <p:nvSpPr>
          <p:cNvPr id="5" name="Footer Placeholder 4"/>
          <p:cNvSpPr>
            <a:spLocks noGrp="1"/>
          </p:cNvSpPr>
          <p:nvPr>
            <p:ph type="ftr" sz="quarter" idx="3"/>
          </p:nvPr>
        </p:nvSpPr>
        <p:spPr>
          <a:xfrm>
            <a:off x="4354897" y="6690354"/>
            <a:ext cx="4036245" cy="384311"/>
          </a:xfrm>
          <a:prstGeom prst="rect">
            <a:avLst/>
          </a:prstGeom>
        </p:spPr>
        <p:txBody>
          <a:bodyPr vert="horz" lIns="114081" tIns="57040" rIns="114081" bIns="57040" rtlCol="0" anchor="ctr"/>
          <a:lstStyle>
            <a:lvl1pPr algn="ctr">
              <a:defRPr sz="1500">
                <a:solidFill>
                  <a:schemeClr val="tx1">
                    <a:tint val="75000"/>
                  </a:schemeClr>
                </a:solidFill>
              </a:defRPr>
            </a:lvl1pPr>
          </a:lstStyle>
          <a:p>
            <a:r>
              <a:rPr lang="en-US" smtClean="0"/>
              <a:t>Prithviraj Jain, CSE</a:t>
            </a:r>
            <a:endParaRPr lang="en-US"/>
          </a:p>
        </p:txBody>
      </p:sp>
      <p:sp>
        <p:nvSpPr>
          <p:cNvPr id="6" name="Slide Number Placeholder 5"/>
          <p:cNvSpPr>
            <a:spLocks noGrp="1"/>
          </p:cNvSpPr>
          <p:nvPr>
            <p:ph type="sldNum" sz="quarter" idx="4"/>
          </p:nvPr>
        </p:nvSpPr>
        <p:spPr>
          <a:xfrm>
            <a:off x="9134660" y="6690354"/>
            <a:ext cx="2974076" cy="384311"/>
          </a:xfrm>
          <a:prstGeom prst="rect">
            <a:avLst/>
          </a:prstGeom>
        </p:spPr>
        <p:txBody>
          <a:bodyPr vert="horz" lIns="114081" tIns="57040" rIns="114081" bIns="57040" rtlCol="0" anchor="ctr"/>
          <a:lstStyle>
            <a:lvl1pPr algn="r">
              <a:defRPr sz="15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140805" rtl="0" eaLnBrk="1" latinLnBrk="0" hangingPunct="1">
        <a:spcBef>
          <a:spcPct val="0"/>
        </a:spcBef>
        <a:buNone/>
        <a:defRPr sz="5500" kern="1200">
          <a:solidFill>
            <a:schemeClr val="tx1"/>
          </a:solidFill>
          <a:latin typeface="+mj-lt"/>
          <a:ea typeface="+mj-ea"/>
          <a:cs typeface="+mj-cs"/>
        </a:defRPr>
      </a:lvl1pPr>
    </p:titleStyle>
    <p:bodyStyle>
      <a:lvl1pPr marL="427802" indent="-427802" algn="l" defTabSz="1140805"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26904" indent="-356502" algn="l" defTabSz="1140805"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26007" indent="-285201" algn="l" defTabSz="1140805"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1996410" indent="-285201" algn="l" defTabSz="1140805"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66812" indent="-285201" algn="l" defTabSz="1140805"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37215" indent="-285201" algn="l" defTabSz="11408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7618" indent="-285201" algn="l" defTabSz="11408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8020" indent="-285201" algn="l" defTabSz="11408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8423" indent="-285201" algn="l" defTabSz="11408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0805" rtl="0" eaLnBrk="1" latinLnBrk="0" hangingPunct="1">
        <a:defRPr sz="2200" kern="1200">
          <a:solidFill>
            <a:schemeClr val="tx1"/>
          </a:solidFill>
          <a:latin typeface="+mn-lt"/>
          <a:ea typeface="+mn-ea"/>
          <a:cs typeface="+mn-cs"/>
        </a:defRPr>
      </a:lvl1pPr>
      <a:lvl2pPr marL="570403" algn="l" defTabSz="1140805" rtl="0" eaLnBrk="1" latinLnBrk="0" hangingPunct="1">
        <a:defRPr sz="2200" kern="1200">
          <a:solidFill>
            <a:schemeClr val="tx1"/>
          </a:solidFill>
          <a:latin typeface="+mn-lt"/>
          <a:ea typeface="+mn-ea"/>
          <a:cs typeface="+mn-cs"/>
        </a:defRPr>
      </a:lvl2pPr>
      <a:lvl3pPr marL="1140805" algn="l" defTabSz="1140805" rtl="0" eaLnBrk="1" latinLnBrk="0" hangingPunct="1">
        <a:defRPr sz="2200" kern="1200">
          <a:solidFill>
            <a:schemeClr val="tx1"/>
          </a:solidFill>
          <a:latin typeface="+mn-lt"/>
          <a:ea typeface="+mn-ea"/>
          <a:cs typeface="+mn-cs"/>
        </a:defRPr>
      </a:lvl3pPr>
      <a:lvl4pPr marL="1711208" algn="l" defTabSz="1140805" rtl="0" eaLnBrk="1" latinLnBrk="0" hangingPunct="1">
        <a:defRPr sz="2200" kern="1200">
          <a:solidFill>
            <a:schemeClr val="tx1"/>
          </a:solidFill>
          <a:latin typeface="+mn-lt"/>
          <a:ea typeface="+mn-ea"/>
          <a:cs typeface="+mn-cs"/>
        </a:defRPr>
      </a:lvl4pPr>
      <a:lvl5pPr marL="2281611" algn="l" defTabSz="1140805" rtl="0" eaLnBrk="1" latinLnBrk="0" hangingPunct="1">
        <a:defRPr sz="2200" kern="1200">
          <a:solidFill>
            <a:schemeClr val="tx1"/>
          </a:solidFill>
          <a:latin typeface="+mn-lt"/>
          <a:ea typeface="+mn-ea"/>
          <a:cs typeface="+mn-cs"/>
        </a:defRPr>
      </a:lvl5pPr>
      <a:lvl6pPr marL="2852014" algn="l" defTabSz="1140805" rtl="0" eaLnBrk="1" latinLnBrk="0" hangingPunct="1">
        <a:defRPr sz="2200" kern="1200">
          <a:solidFill>
            <a:schemeClr val="tx1"/>
          </a:solidFill>
          <a:latin typeface="+mn-lt"/>
          <a:ea typeface="+mn-ea"/>
          <a:cs typeface="+mn-cs"/>
        </a:defRPr>
      </a:lvl6pPr>
      <a:lvl7pPr marL="3422416" algn="l" defTabSz="1140805" rtl="0" eaLnBrk="1" latinLnBrk="0" hangingPunct="1">
        <a:defRPr sz="2200" kern="1200">
          <a:solidFill>
            <a:schemeClr val="tx1"/>
          </a:solidFill>
          <a:latin typeface="+mn-lt"/>
          <a:ea typeface="+mn-ea"/>
          <a:cs typeface="+mn-cs"/>
        </a:defRPr>
      </a:lvl7pPr>
      <a:lvl8pPr marL="3992819" algn="l" defTabSz="1140805" rtl="0" eaLnBrk="1" latinLnBrk="0" hangingPunct="1">
        <a:defRPr sz="2200" kern="1200">
          <a:solidFill>
            <a:schemeClr val="tx1"/>
          </a:solidFill>
          <a:latin typeface="+mn-lt"/>
          <a:ea typeface="+mn-ea"/>
          <a:cs typeface="+mn-cs"/>
        </a:defRPr>
      </a:lvl8pPr>
      <a:lvl9pPr marL="4563222" algn="l" defTabSz="114080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the best computer monitor for under £200? | Computing | The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11"/>
            <a:ext cx="12746038" cy="537861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84;p1"/>
          <p:cNvGrpSpPr/>
          <p:nvPr/>
        </p:nvGrpSpPr>
        <p:grpSpPr>
          <a:xfrm>
            <a:off x="0" y="60555"/>
            <a:ext cx="12746038" cy="1768257"/>
            <a:chOff x="0" y="47624"/>
            <a:chExt cx="10078592" cy="1390650"/>
          </a:xfrm>
        </p:grpSpPr>
        <p:pic>
          <p:nvPicPr>
            <p:cNvPr id="3" name="Google Shape;85;p1"/>
            <p:cNvPicPr preferRelativeResize="0"/>
            <p:nvPr/>
          </p:nvPicPr>
          <p:blipFill rotWithShape="1">
            <a:blip r:embed="rId3">
              <a:alphaModFix/>
            </a:blip>
            <a:srcRect/>
            <a:stretch/>
          </p:blipFill>
          <p:spPr>
            <a:xfrm>
              <a:off x="0" y="86968"/>
              <a:ext cx="7717880" cy="1175033"/>
            </a:xfrm>
            <a:prstGeom prst="rect">
              <a:avLst/>
            </a:prstGeom>
            <a:noFill/>
            <a:ln>
              <a:noFill/>
            </a:ln>
          </p:spPr>
        </p:pic>
        <p:pic>
          <p:nvPicPr>
            <p:cNvPr id="4" name="Google Shape;86;p1"/>
            <p:cNvPicPr preferRelativeResize="0"/>
            <p:nvPr/>
          </p:nvPicPr>
          <p:blipFill rotWithShape="1">
            <a:blip r:embed="rId4">
              <a:alphaModFix/>
            </a:blip>
            <a:srcRect/>
            <a:stretch/>
          </p:blipFill>
          <p:spPr>
            <a:xfrm>
              <a:off x="0" y="47624"/>
              <a:ext cx="10078592" cy="1390650"/>
            </a:xfrm>
            <a:prstGeom prst="rect">
              <a:avLst/>
            </a:prstGeom>
            <a:noFill/>
            <a:ln>
              <a:noFill/>
            </a:ln>
          </p:spPr>
        </p:pic>
      </p:grpSp>
      <p:sp>
        <p:nvSpPr>
          <p:cNvPr id="5" name="Rectangle 4"/>
          <p:cNvSpPr/>
          <p:nvPr/>
        </p:nvSpPr>
        <p:spPr>
          <a:xfrm>
            <a:off x="3254041" y="3033055"/>
            <a:ext cx="6237957" cy="2622031"/>
          </a:xfrm>
          <a:prstGeom prst="rect">
            <a:avLst/>
          </a:prstGeom>
        </p:spPr>
        <p:txBody>
          <a:bodyPr wrap="square" lIns="115827" tIns="57914" rIns="115827" bIns="57914">
            <a:spAutoFit/>
          </a:bodyPr>
          <a:lstStyle/>
          <a:p>
            <a:r>
              <a:rPr lang="en-US" sz="4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PROBLEM SOLVING THROUGH PROGRAMMING </a:t>
            </a:r>
            <a:r>
              <a:rPr lang="en-IN" sz="4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t>
            </a:r>
            <a:r>
              <a:rPr lang="en-US" sz="4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CSE103</a:t>
            </a:r>
            <a:r>
              <a:rPr lang="en-IN" sz="41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6" name="Footer Placeholder 5"/>
          <p:cNvSpPr>
            <a:spLocks noGrp="1"/>
          </p:cNvSpPr>
          <p:nvPr>
            <p:ph type="ftr" idx="11"/>
          </p:nvPr>
        </p:nvSpPr>
        <p:spPr/>
        <p:txBody>
          <a:bodyPr/>
          <a:lstStyle/>
          <a:p>
            <a:r>
              <a:rPr lang="en-IN" smtClean="0"/>
              <a:t>NMAMIT</a:t>
            </a:r>
            <a:endParaRPr lang="en-IN"/>
          </a:p>
        </p:txBody>
      </p:sp>
    </p:spTree>
    <p:extLst>
      <p:ext uri="{BB962C8B-B14F-4D97-AF65-F5344CB8AC3E}">
        <p14:creationId xmlns:p14="http://schemas.microsoft.com/office/powerpoint/2010/main" val="2174443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936" y="171866"/>
            <a:ext cx="11471434" cy="646644"/>
          </a:xfrm>
        </p:spPr>
        <p:txBody>
          <a:bodyPr>
            <a:normAutofit fontScale="90000"/>
          </a:bodyPr>
          <a:lstStyle/>
          <a:p>
            <a:r>
              <a:rPr lang="en-IN" dirty="0" smtClean="0"/>
              <a:t>Else if statement</a:t>
            </a:r>
            <a:endParaRPr lang="en-IN" dirty="0"/>
          </a:p>
        </p:txBody>
      </p:sp>
      <p:sp>
        <p:nvSpPr>
          <p:cNvPr id="3" name="Content Placeholder 2"/>
          <p:cNvSpPr>
            <a:spLocks noGrp="1"/>
          </p:cNvSpPr>
          <p:nvPr>
            <p:ph idx="1"/>
          </p:nvPr>
        </p:nvSpPr>
        <p:spPr>
          <a:xfrm>
            <a:off x="637303" y="935714"/>
            <a:ext cx="11471434" cy="6034399"/>
          </a:xfrm>
        </p:spPr>
        <p:txBody>
          <a:bodyPr>
            <a:normAutofit fontScale="77500" lnSpcReduction="20000"/>
          </a:bodyPr>
          <a:lstStyle/>
          <a:p>
            <a:pPr algn="just">
              <a:lnSpc>
                <a:spcPct val="160000"/>
              </a:lnSpc>
            </a:pPr>
            <a:r>
              <a:rPr lang="en-IN" dirty="0">
                <a:latin typeface="Times New Roman" pitchFamily="18" charset="0"/>
                <a:cs typeface="Times New Roman" pitchFamily="18" charset="0"/>
              </a:rPr>
              <a:t>The </a:t>
            </a:r>
            <a:r>
              <a:rPr lang="en-IN" b="1" dirty="0">
                <a:latin typeface="Times New Roman" pitchFamily="18" charset="0"/>
                <a:cs typeface="Times New Roman" pitchFamily="18" charset="0"/>
              </a:rPr>
              <a:t>if </a:t>
            </a:r>
            <a:r>
              <a:rPr lang="en-IN" dirty="0">
                <a:latin typeface="Times New Roman" pitchFamily="18" charset="0"/>
                <a:cs typeface="Times New Roman" pitchFamily="18" charset="0"/>
              </a:rPr>
              <a:t>statement provides one way branching, i.e., it executes the statement/s associated with </a:t>
            </a:r>
            <a:r>
              <a:rPr lang="en-IN" b="1" dirty="0">
                <a:latin typeface="Times New Roman" pitchFamily="18" charset="0"/>
                <a:cs typeface="Times New Roman" pitchFamily="18" charset="0"/>
              </a:rPr>
              <a:t>if</a:t>
            </a:r>
            <a:r>
              <a:rPr lang="en-IN" dirty="0">
                <a:latin typeface="Times New Roman" pitchFamily="18" charset="0"/>
                <a:cs typeface="Times New Roman" pitchFamily="18" charset="0"/>
              </a:rPr>
              <a:t>, only when the test expression is true, but does nothing if it is false. </a:t>
            </a:r>
          </a:p>
          <a:p>
            <a:pPr algn="just">
              <a:lnSpc>
                <a:spcPct val="160000"/>
              </a:lnSpc>
            </a:pPr>
            <a:r>
              <a:rPr lang="en-IN" dirty="0">
                <a:latin typeface="Times New Roman" pitchFamily="18" charset="0"/>
                <a:cs typeface="Times New Roman" pitchFamily="18" charset="0"/>
              </a:rPr>
              <a:t>The </a:t>
            </a:r>
            <a:r>
              <a:rPr lang="en-IN" b="1" dirty="0">
                <a:latin typeface="Times New Roman" pitchFamily="18" charset="0"/>
                <a:cs typeface="Times New Roman" pitchFamily="18" charset="0"/>
              </a:rPr>
              <a:t>if-else </a:t>
            </a:r>
            <a:r>
              <a:rPr lang="en-IN" dirty="0">
                <a:latin typeface="Times New Roman" pitchFamily="18" charset="0"/>
                <a:cs typeface="Times New Roman" pitchFamily="18" charset="0"/>
              </a:rPr>
              <a:t>statement is an extension of the </a:t>
            </a:r>
            <a:r>
              <a:rPr lang="en-IN" b="1" dirty="0">
                <a:latin typeface="Times New Roman" pitchFamily="18" charset="0"/>
                <a:cs typeface="Times New Roman" pitchFamily="18" charset="0"/>
              </a:rPr>
              <a:t>if </a:t>
            </a:r>
            <a:r>
              <a:rPr lang="en-IN" dirty="0">
                <a:latin typeface="Times New Roman" pitchFamily="18" charset="0"/>
                <a:cs typeface="Times New Roman" pitchFamily="18" charset="0"/>
              </a:rPr>
              <a:t>statement. The </a:t>
            </a:r>
            <a:r>
              <a:rPr lang="en-IN" b="1" dirty="0">
                <a:latin typeface="Times New Roman" pitchFamily="18" charset="0"/>
                <a:cs typeface="Times New Roman" pitchFamily="18" charset="0"/>
              </a:rPr>
              <a:t>if-else </a:t>
            </a:r>
            <a:r>
              <a:rPr lang="en-IN" dirty="0">
                <a:latin typeface="Times New Roman" pitchFamily="18" charset="0"/>
                <a:cs typeface="Times New Roman" pitchFamily="18" charset="0"/>
              </a:rPr>
              <a:t>statement is a </a:t>
            </a:r>
            <a:r>
              <a:rPr lang="en-IN" i="1" dirty="0">
                <a:latin typeface="Times New Roman" pitchFamily="18" charset="0"/>
                <a:cs typeface="Times New Roman" pitchFamily="18" charset="0"/>
              </a:rPr>
              <a:t>two way </a:t>
            </a:r>
            <a:endParaRPr lang="en-IN" dirty="0">
              <a:latin typeface="Times New Roman" pitchFamily="18" charset="0"/>
              <a:cs typeface="Times New Roman" pitchFamily="18" charset="0"/>
            </a:endParaRPr>
          </a:p>
          <a:p>
            <a:pPr algn="just">
              <a:lnSpc>
                <a:spcPct val="160000"/>
              </a:lnSpc>
            </a:pPr>
            <a:r>
              <a:rPr lang="en-IN" i="1" dirty="0">
                <a:latin typeface="Times New Roman" pitchFamily="18" charset="0"/>
                <a:cs typeface="Times New Roman" pitchFamily="18" charset="0"/>
              </a:rPr>
              <a:t>branching</a:t>
            </a:r>
            <a:r>
              <a:rPr lang="en-IN" dirty="0">
                <a:latin typeface="Times New Roman" pitchFamily="18" charset="0"/>
                <a:cs typeface="Times New Roman" pitchFamily="18" charset="0"/>
              </a:rPr>
              <a:t>, i.e., it executes one set of statement/s if the test expression is true or it executes another set of statement/s if the test expression is false. </a:t>
            </a:r>
          </a:p>
        </p:txBody>
      </p:sp>
    </p:spTree>
    <p:extLst>
      <p:ext uri="{BB962C8B-B14F-4D97-AF65-F5344CB8AC3E}">
        <p14:creationId xmlns:p14="http://schemas.microsoft.com/office/powerpoint/2010/main" val="405897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0" y="0"/>
            <a:ext cx="12746038" cy="7218363"/>
          </a:xfrm>
          <a:prstGeom prst="rect">
            <a:avLst/>
          </a:prstGeom>
          <a:noFill/>
          <a:ln w="9525">
            <a:noFill/>
            <a:miter lim="800000"/>
            <a:headEnd/>
            <a:tailEnd/>
          </a:ln>
        </p:spPr>
      </p:pic>
    </p:spTree>
    <p:extLst>
      <p:ext uri="{BB962C8B-B14F-4D97-AF65-F5344CB8AC3E}">
        <p14:creationId xmlns:p14="http://schemas.microsoft.com/office/powerpoint/2010/main" val="192632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Grp="1" noChangeAspect="1" noChangeArrowheads="1"/>
          </p:cNvPicPr>
          <p:nvPr>
            <p:ph idx="1"/>
          </p:nvPr>
        </p:nvPicPr>
        <p:blipFill>
          <a:blip r:embed="rId2" cstate="print"/>
          <a:srcRect/>
          <a:stretch>
            <a:fillRect/>
          </a:stretch>
        </p:blipFill>
        <p:spPr bwMode="auto">
          <a:xfrm>
            <a:off x="2" y="0"/>
            <a:ext cx="12746037" cy="7218363"/>
          </a:xfrm>
          <a:prstGeom prst="rect">
            <a:avLst/>
          </a:prstGeom>
          <a:noFill/>
          <a:ln w="9525">
            <a:noFill/>
            <a:miter lim="800000"/>
            <a:headEnd/>
            <a:tailEnd/>
          </a:ln>
        </p:spPr>
      </p:pic>
    </p:spTree>
    <p:extLst>
      <p:ext uri="{BB962C8B-B14F-4D97-AF65-F5344CB8AC3E}">
        <p14:creationId xmlns:p14="http://schemas.microsoft.com/office/powerpoint/2010/main" val="170754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3" y="171866"/>
            <a:ext cx="7107316" cy="6951016"/>
          </a:xfrm>
        </p:spPr>
        <p:txBody>
          <a:bodyPr>
            <a:noAutofit/>
          </a:bodyPr>
          <a:lstStyle/>
          <a:p>
            <a:pPr marL="0" indent="0" algn="just">
              <a:lnSpc>
                <a:spcPct val="160000"/>
              </a:lnSpc>
              <a:buNone/>
            </a:pPr>
            <a:r>
              <a:rPr lang="en-IN" sz="3600" b="1" dirty="0">
                <a:latin typeface="Times New Roman" pitchFamily="18" charset="0"/>
                <a:cs typeface="Times New Roman" pitchFamily="18" charset="0"/>
              </a:rPr>
              <a:t>NESTED IF STATEMENTS </a:t>
            </a:r>
            <a:endParaRPr lang="en-IN" sz="3600" dirty="0">
              <a:latin typeface="Times New Roman" pitchFamily="18" charset="0"/>
              <a:cs typeface="Times New Roman" pitchFamily="18" charset="0"/>
            </a:endParaRPr>
          </a:p>
          <a:p>
            <a:pPr marL="0" indent="0" algn="just">
              <a:lnSpc>
                <a:spcPct val="160000"/>
              </a:lnSpc>
              <a:buNone/>
            </a:pPr>
            <a:r>
              <a:rPr lang="en-IN" sz="3600" dirty="0">
                <a:latin typeface="Times New Roman" pitchFamily="18" charset="0"/>
                <a:cs typeface="Times New Roman" pitchFamily="18" charset="0"/>
              </a:rPr>
              <a:t>When a series of decisions are involved, we may have to use more than one </a:t>
            </a:r>
            <a:r>
              <a:rPr lang="en-IN" sz="3600" b="1" dirty="0">
                <a:latin typeface="Times New Roman" pitchFamily="18" charset="0"/>
                <a:cs typeface="Times New Roman" pitchFamily="18" charset="0"/>
              </a:rPr>
              <a:t>if-else </a:t>
            </a:r>
            <a:r>
              <a:rPr lang="en-IN" sz="3600" dirty="0">
                <a:latin typeface="Times New Roman" pitchFamily="18" charset="0"/>
                <a:cs typeface="Times New Roman" pitchFamily="18" charset="0"/>
              </a:rPr>
              <a:t>statement. Enclosing one </a:t>
            </a:r>
            <a:r>
              <a:rPr lang="en-IN" sz="3600" b="1" dirty="0">
                <a:latin typeface="Times New Roman" pitchFamily="18" charset="0"/>
                <a:cs typeface="Times New Roman" pitchFamily="18" charset="0"/>
              </a:rPr>
              <a:t>if </a:t>
            </a:r>
            <a:r>
              <a:rPr lang="en-IN" sz="3600" dirty="0">
                <a:latin typeface="Times New Roman" pitchFamily="18" charset="0"/>
                <a:cs typeface="Times New Roman" pitchFamily="18" charset="0"/>
              </a:rPr>
              <a:t>within another is called </a:t>
            </a:r>
            <a:r>
              <a:rPr lang="en-IN" sz="3600" b="1" dirty="0">
                <a:latin typeface="Times New Roman" pitchFamily="18" charset="0"/>
                <a:cs typeface="Times New Roman" pitchFamily="18" charset="0"/>
              </a:rPr>
              <a:t>nested if </a:t>
            </a:r>
            <a:r>
              <a:rPr lang="en-IN" sz="3600" dirty="0">
                <a:latin typeface="Times New Roman" pitchFamily="18" charset="0"/>
                <a:cs typeface="Times New Roman" pitchFamily="18" charset="0"/>
              </a:rPr>
              <a:t>statement. </a:t>
            </a:r>
          </a:p>
        </p:txBody>
      </p:sp>
      <p:sp>
        <p:nvSpPr>
          <p:cNvPr id="2" name="Rectangle 1"/>
          <p:cNvSpPr/>
          <p:nvPr/>
        </p:nvSpPr>
        <p:spPr>
          <a:xfrm>
            <a:off x="7897019" y="103981"/>
            <a:ext cx="4695825" cy="7281993"/>
          </a:xfrm>
          <a:prstGeom prst="rect">
            <a:avLst/>
          </a:prstGeom>
        </p:spPr>
        <p:txBody>
          <a:bodyPr wrap="square">
            <a:spAutoFit/>
          </a:bodyPr>
          <a:lstStyle/>
          <a:p>
            <a:pPr algn="just">
              <a:lnSpc>
                <a:spcPct val="160000"/>
              </a:lnSpc>
            </a:pPr>
            <a:r>
              <a:rPr lang="en-IN" sz="2800" b="1" i="1" dirty="0">
                <a:latin typeface="Times New Roman" pitchFamily="18" charset="0"/>
                <a:cs typeface="Times New Roman" pitchFamily="18" charset="0"/>
              </a:rPr>
              <a:t>Syntax: </a:t>
            </a:r>
            <a:endParaRPr lang="en-IN" sz="2800" b="1" dirty="0">
              <a:latin typeface="Times New Roman" pitchFamily="18" charset="0"/>
              <a:cs typeface="Times New Roman" pitchFamily="18" charset="0"/>
            </a:endParaRPr>
          </a:p>
          <a:p>
            <a:pPr algn="just">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if (condition1) </a:t>
            </a:r>
          </a:p>
          <a:p>
            <a:pPr algn="just">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 </a:t>
            </a:r>
          </a:p>
          <a:p>
            <a:pPr algn="just">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if (condition2) </a:t>
            </a:r>
          </a:p>
          <a:p>
            <a:pPr algn="just">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 </a:t>
            </a:r>
          </a:p>
          <a:p>
            <a:pPr algn="just">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statement1; </a:t>
            </a:r>
          </a:p>
          <a:p>
            <a:pPr algn="just">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a:t>
            </a:r>
          </a:p>
          <a:p>
            <a:pPr>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else </a:t>
            </a:r>
          </a:p>
          <a:p>
            <a:pPr>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 </a:t>
            </a:r>
          </a:p>
          <a:p>
            <a:pPr>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Statement 2</a:t>
            </a:r>
          </a:p>
          <a:p>
            <a:pPr>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 </a:t>
            </a:r>
          </a:p>
          <a:p>
            <a:pPr>
              <a:lnSpc>
                <a:spcPct val="120000"/>
              </a:lnSpc>
            </a:pPr>
            <a:r>
              <a:rPr lang="en-IN" sz="3200" b="1" dirty="0">
                <a:effectLst>
                  <a:outerShdw blurRad="38100" dist="38100" dir="2700000" algn="tl">
                    <a:srgbClr val="000000">
                      <a:alpha val="43137"/>
                    </a:srgbClr>
                  </a:outerShdw>
                </a:effectLst>
                <a:latin typeface="Times New Roman" pitchFamily="18" charset="0"/>
                <a:cs typeface="Times New Roman" pitchFamily="18" charset="0"/>
              </a:rPr>
              <a:t>}</a:t>
            </a:r>
          </a:p>
        </p:txBody>
      </p:sp>
    </p:spTree>
    <p:extLst>
      <p:ext uri="{BB962C8B-B14F-4D97-AF65-F5344CB8AC3E}">
        <p14:creationId xmlns:p14="http://schemas.microsoft.com/office/powerpoint/2010/main" val="1978080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0" y="2"/>
            <a:ext cx="12746038" cy="7218362"/>
          </a:xfrm>
          <a:prstGeom prst="rect">
            <a:avLst/>
          </a:prstGeom>
          <a:noFill/>
          <a:ln w="9525">
            <a:noFill/>
            <a:miter lim="800000"/>
            <a:headEnd/>
            <a:tailEnd/>
          </a:ln>
        </p:spPr>
      </p:pic>
    </p:spTree>
    <p:extLst>
      <p:ext uri="{BB962C8B-B14F-4D97-AF65-F5344CB8AC3E}">
        <p14:creationId xmlns:p14="http://schemas.microsoft.com/office/powerpoint/2010/main" val="1574412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3" y="0"/>
            <a:ext cx="11471434" cy="7352036"/>
          </a:xfrm>
        </p:spPr>
        <p:txBody>
          <a:bodyPr>
            <a:noAutofit/>
          </a:bodyPr>
          <a:lstStyle/>
          <a:p>
            <a:pPr marL="0" indent="0" algn="just">
              <a:buNone/>
            </a:pPr>
            <a:r>
              <a:rPr lang="en-IN" sz="3000" b="1" dirty="0" smtClean="0">
                <a:latin typeface="Times New Roman" pitchFamily="18" charset="0"/>
                <a:cs typeface="Times New Roman" pitchFamily="18" charset="0"/>
              </a:rPr>
              <a:t>Largest of three numbers </a:t>
            </a:r>
            <a:r>
              <a:rPr lang="en-IN" sz="3000" b="1" dirty="0" err="1" smtClean="0">
                <a:latin typeface="Times New Roman" pitchFamily="18" charset="0"/>
                <a:cs typeface="Times New Roman" pitchFamily="18" charset="0"/>
              </a:rPr>
              <a:t>a,b,c</a:t>
            </a:r>
            <a:r>
              <a:rPr lang="en-IN" sz="3000" b="1" dirty="0" smtClean="0">
                <a:latin typeface="Times New Roman" pitchFamily="18" charset="0"/>
                <a:cs typeface="Times New Roman" pitchFamily="18" charset="0"/>
              </a:rPr>
              <a:t>:</a:t>
            </a:r>
          </a:p>
          <a:p>
            <a:pPr marL="0" indent="0" algn="just">
              <a:buNone/>
            </a:pPr>
            <a:r>
              <a:rPr lang="en-IN" sz="3000" dirty="0" smtClean="0">
                <a:latin typeface="Times New Roman" pitchFamily="18" charset="0"/>
                <a:cs typeface="Times New Roman" pitchFamily="18" charset="0"/>
              </a:rPr>
              <a:t>if(a&gt;b</a:t>
            </a:r>
            <a:r>
              <a:rPr lang="en-IN" sz="3000" dirty="0">
                <a:latin typeface="Times New Roman" pitchFamily="18" charset="0"/>
                <a:cs typeface="Times New Roman" pitchFamily="18" charset="0"/>
              </a:rPr>
              <a:t>){ </a:t>
            </a:r>
          </a:p>
          <a:p>
            <a:pPr marL="0" indent="0" algn="just">
              <a:buNone/>
            </a:pPr>
            <a:r>
              <a:rPr lang="en-IN" sz="3000" dirty="0" smtClean="0">
                <a:latin typeface="Times New Roman" pitchFamily="18" charset="0"/>
                <a:cs typeface="Times New Roman" pitchFamily="18" charset="0"/>
              </a:rPr>
              <a:t>        if(a&gt;c</a:t>
            </a:r>
            <a:r>
              <a:rPr lang="en-IN" sz="3000" dirty="0">
                <a:latin typeface="Times New Roman" pitchFamily="18" charset="0"/>
                <a:cs typeface="Times New Roman" pitchFamily="18" charset="0"/>
              </a:rPr>
              <a:t>){ </a:t>
            </a:r>
          </a:p>
          <a:p>
            <a:pPr marL="0" indent="0" algn="just">
              <a:buNone/>
            </a:pPr>
            <a:r>
              <a:rPr lang="en-IN" sz="3000" dirty="0" smtClean="0">
                <a:latin typeface="Times New Roman" pitchFamily="18" charset="0"/>
                <a:cs typeface="Times New Roman" pitchFamily="18" charset="0"/>
              </a:rPr>
              <a:t>                     </a:t>
            </a:r>
            <a:r>
              <a:rPr lang="en-IN" sz="3000" dirty="0" err="1" smtClean="0">
                <a:latin typeface="Times New Roman" pitchFamily="18" charset="0"/>
                <a:cs typeface="Times New Roman" pitchFamily="18" charset="0"/>
              </a:rPr>
              <a:t>printf</a:t>
            </a:r>
            <a:r>
              <a:rPr lang="en-IN" sz="3000" dirty="0">
                <a:latin typeface="Times New Roman" pitchFamily="18" charset="0"/>
                <a:cs typeface="Times New Roman" pitchFamily="18" charset="0"/>
              </a:rPr>
              <a:t>("\</a:t>
            </a:r>
            <a:r>
              <a:rPr lang="en-IN" sz="3000" dirty="0" err="1">
                <a:latin typeface="Times New Roman" pitchFamily="18" charset="0"/>
                <a:cs typeface="Times New Roman" pitchFamily="18" charset="0"/>
              </a:rPr>
              <a:t>n%d</a:t>
            </a:r>
            <a:r>
              <a:rPr lang="en-IN" sz="3000" dirty="0">
                <a:latin typeface="Times New Roman" pitchFamily="18" charset="0"/>
                <a:cs typeface="Times New Roman" pitchFamily="18" charset="0"/>
              </a:rPr>
              <a:t> is greatest </a:t>
            </a:r>
            <a:r>
              <a:rPr lang="en-IN" sz="3000" dirty="0" smtClean="0">
                <a:latin typeface="Times New Roman" pitchFamily="18" charset="0"/>
                <a:cs typeface="Times New Roman" pitchFamily="18" charset="0"/>
              </a:rPr>
              <a:t>number </a:t>
            </a:r>
            <a:r>
              <a:rPr lang="en-IN" sz="3000" dirty="0">
                <a:latin typeface="Times New Roman" pitchFamily="18" charset="0"/>
                <a:cs typeface="Times New Roman" pitchFamily="18" charset="0"/>
              </a:rPr>
              <a:t>",a); </a:t>
            </a:r>
          </a:p>
          <a:p>
            <a:pPr marL="0" indent="0" algn="just">
              <a:buNone/>
            </a:pPr>
            <a:r>
              <a:rPr lang="en-IN" sz="3000" dirty="0" smtClean="0">
                <a:latin typeface="Times New Roman" pitchFamily="18" charset="0"/>
                <a:cs typeface="Times New Roman" pitchFamily="18" charset="0"/>
              </a:rPr>
              <a:t>                   }</a:t>
            </a:r>
            <a:r>
              <a:rPr lang="en-IN" sz="3000" dirty="0">
                <a:latin typeface="Times New Roman" pitchFamily="18" charset="0"/>
                <a:cs typeface="Times New Roman" pitchFamily="18" charset="0"/>
              </a:rPr>
              <a:t>else{ </a:t>
            </a:r>
          </a:p>
          <a:p>
            <a:pPr marL="0" indent="0" algn="just">
              <a:buNone/>
            </a:pPr>
            <a:r>
              <a:rPr lang="en-IN" sz="3000" dirty="0" smtClean="0">
                <a:latin typeface="Times New Roman" pitchFamily="18" charset="0"/>
                <a:cs typeface="Times New Roman" pitchFamily="18" charset="0"/>
              </a:rPr>
              <a:t>                              </a:t>
            </a:r>
            <a:r>
              <a:rPr lang="en-IN" sz="3000" dirty="0" err="1" smtClean="0">
                <a:latin typeface="Times New Roman" pitchFamily="18" charset="0"/>
                <a:cs typeface="Times New Roman" pitchFamily="18" charset="0"/>
              </a:rPr>
              <a:t>printf</a:t>
            </a:r>
            <a:r>
              <a:rPr lang="en-IN" sz="3000" dirty="0">
                <a:latin typeface="Times New Roman" pitchFamily="18" charset="0"/>
                <a:cs typeface="Times New Roman" pitchFamily="18" charset="0"/>
              </a:rPr>
              <a:t>("\</a:t>
            </a:r>
            <a:r>
              <a:rPr lang="en-IN" sz="3000" dirty="0" err="1">
                <a:latin typeface="Times New Roman" pitchFamily="18" charset="0"/>
                <a:cs typeface="Times New Roman" pitchFamily="18" charset="0"/>
              </a:rPr>
              <a:t>n%d</a:t>
            </a:r>
            <a:r>
              <a:rPr lang="en-IN" sz="3000" dirty="0">
                <a:latin typeface="Times New Roman" pitchFamily="18" charset="0"/>
                <a:cs typeface="Times New Roman" pitchFamily="18" charset="0"/>
              </a:rPr>
              <a:t> is greatest number ",c); </a:t>
            </a:r>
          </a:p>
          <a:p>
            <a:pPr marL="0" indent="0" algn="just">
              <a:buNone/>
            </a:pPr>
            <a:r>
              <a:rPr lang="en-IN" sz="3000" dirty="0" smtClean="0">
                <a:latin typeface="Times New Roman" pitchFamily="18" charset="0"/>
                <a:cs typeface="Times New Roman" pitchFamily="18" charset="0"/>
              </a:rPr>
              <a:t>                            } </a:t>
            </a:r>
            <a:endParaRPr lang="en-IN" sz="3000" dirty="0">
              <a:latin typeface="Times New Roman" pitchFamily="18" charset="0"/>
              <a:cs typeface="Times New Roman" pitchFamily="18" charset="0"/>
            </a:endParaRPr>
          </a:p>
          <a:p>
            <a:pPr marL="0" indent="0" algn="just">
              <a:buNone/>
            </a:pPr>
            <a:r>
              <a:rPr lang="en-IN" sz="3000" dirty="0" smtClean="0">
                <a:latin typeface="Times New Roman" pitchFamily="18" charset="0"/>
                <a:cs typeface="Times New Roman" pitchFamily="18" charset="0"/>
              </a:rPr>
              <a:t>           }</a:t>
            </a:r>
            <a:r>
              <a:rPr lang="en-IN" sz="3000" dirty="0">
                <a:latin typeface="Times New Roman" pitchFamily="18" charset="0"/>
                <a:cs typeface="Times New Roman" pitchFamily="18" charset="0"/>
              </a:rPr>
              <a:t>else if(b&gt;a){ </a:t>
            </a:r>
          </a:p>
          <a:p>
            <a:pPr marL="0" indent="0" algn="just">
              <a:buNone/>
            </a:pPr>
            <a:r>
              <a:rPr lang="en-IN" sz="3000" dirty="0" smtClean="0">
                <a:latin typeface="Times New Roman" pitchFamily="18" charset="0"/>
                <a:cs typeface="Times New Roman" pitchFamily="18" charset="0"/>
              </a:rPr>
              <a:t>                              if(b&gt;c</a:t>
            </a:r>
            <a:r>
              <a:rPr lang="en-IN" sz="3000" dirty="0">
                <a:latin typeface="Times New Roman" pitchFamily="18" charset="0"/>
                <a:cs typeface="Times New Roman" pitchFamily="18" charset="0"/>
              </a:rPr>
              <a:t>){ </a:t>
            </a:r>
          </a:p>
          <a:p>
            <a:pPr marL="0" indent="0" algn="just">
              <a:buNone/>
            </a:pPr>
            <a:r>
              <a:rPr lang="en-IN" sz="3000" dirty="0" smtClean="0">
                <a:latin typeface="Times New Roman" pitchFamily="18" charset="0"/>
                <a:cs typeface="Times New Roman" pitchFamily="18" charset="0"/>
              </a:rPr>
              <a:t>                                                </a:t>
            </a:r>
            <a:r>
              <a:rPr lang="en-IN" sz="3000" dirty="0" err="1" smtClean="0">
                <a:latin typeface="Times New Roman" pitchFamily="18" charset="0"/>
                <a:cs typeface="Times New Roman" pitchFamily="18" charset="0"/>
              </a:rPr>
              <a:t>printf</a:t>
            </a:r>
            <a:r>
              <a:rPr lang="en-IN" sz="3000" dirty="0">
                <a:latin typeface="Times New Roman" pitchFamily="18" charset="0"/>
                <a:cs typeface="Times New Roman" pitchFamily="18" charset="0"/>
              </a:rPr>
              <a:t>("\</a:t>
            </a:r>
            <a:r>
              <a:rPr lang="en-IN" sz="3000" dirty="0" err="1">
                <a:latin typeface="Times New Roman" pitchFamily="18" charset="0"/>
                <a:cs typeface="Times New Roman" pitchFamily="18" charset="0"/>
              </a:rPr>
              <a:t>n%d</a:t>
            </a:r>
            <a:r>
              <a:rPr lang="en-IN" sz="3000" dirty="0">
                <a:latin typeface="Times New Roman" pitchFamily="18" charset="0"/>
                <a:cs typeface="Times New Roman" pitchFamily="18" charset="0"/>
              </a:rPr>
              <a:t> is greatest number ",b); </a:t>
            </a:r>
          </a:p>
          <a:p>
            <a:pPr marL="0" indent="0" algn="just">
              <a:buNone/>
            </a:pPr>
            <a:r>
              <a:rPr lang="en-IN" sz="3000" dirty="0" smtClean="0">
                <a:latin typeface="Times New Roman" pitchFamily="18" charset="0"/>
                <a:cs typeface="Times New Roman" pitchFamily="18" charset="0"/>
              </a:rPr>
              <a:t>                               }</a:t>
            </a:r>
            <a:r>
              <a:rPr lang="en-IN" sz="3000" dirty="0">
                <a:latin typeface="Times New Roman" pitchFamily="18" charset="0"/>
                <a:cs typeface="Times New Roman" pitchFamily="18" charset="0"/>
              </a:rPr>
              <a:t>else{ </a:t>
            </a:r>
          </a:p>
          <a:p>
            <a:pPr marL="0" indent="0" algn="just">
              <a:buNone/>
            </a:pPr>
            <a:r>
              <a:rPr lang="en-IN" sz="3000" dirty="0" smtClean="0">
                <a:latin typeface="Times New Roman" pitchFamily="18" charset="0"/>
                <a:cs typeface="Times New Roman" pitchFamily="18" charset="0"/>
              </a:rPr>
              <a:t>                                                 </a:t>
            </a:r>
            <a:r>
              <a:rPr lang="en-IN" sz="3000" dirty="0" err="1" smtClean="0">
                <a:latin typeface="Times New Roman" pitchFamily="18" charset="0"/>
                <a:cs typeface="Times New Roman" pitchFamily="18" charset="0"/>
              </a:rPr>
              <a:t>printf</a:t>
            </a:r>
            <a:r>
              <a:rPr lang="en-IN" sz="3000" dirty="0">
                <a:latin typeface="Times New Roman" pitchFamily="18" charset="0"/>
                <a:cs typeface="Times New Roman" pitchFamily="18" charset="0"/>
              </a:rPr>
              <a:t>("\</a:t>
            </a:r>
            <a:r>
              <a:rPr lang="en-IN" sz="3000" dirty="0" err="1">
                <a:latin typeface="Times New Roman" pitchFamily="18" charset="0"/>
                <a:cs typeface="Times New Roman" pitchFamily="18" charset="0"/>
              </a:rPr>
              <a:t>n%d</a:t>
            </a:r>
            <a:r>
              <a:rPr lang="en-IN" sz="3000" dirty="0">
                <a:latin typeface="Times New Roman" pitchFamily="18" charset="0"/>
                <a:cs typeface="Times New Roman" pitchFamily="18" charset="0"/>
              </a:rPr>
              <a:t> is greatest number ",c); </a:t>
            </a:r>
          </a:p>
          <a:p>
            <a:pPr marL="0" indent="0" algn="just">
              <a:buNone/>
            </a:pPr>
            <a:r>
              <a:rPr lang="en-IN" sz="3000" dirty="0">
                <a:latin typeface="Times New Roman" pitchFamily="18" charset="0"/>
                <a:cs typeface="Times New Roman" pitchFamily="18" charset="0"/>
              </a:rPr>
              <a:t>} </a:t>
            </a:r>
          </a:p>
        </p:txBody>
      </p:sp>
    </p:spTree>
    <p:extLst>
      <p:ext uri="{BB962C8B-B14F-4D97-AF65-F5344CB8AC3E}">
        <p14:creationId xmlns:p14="http://schemas.microsoft.com/office/powerpoint/2010/main" val="3692378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lnSpc>
                <a:spcPct val="150000"/>
              </a:lnSpc>
              <a:buNone/>
            </a:pPr>
            <a:r>
              <a:rPr lang="en-IN" b="1" dirty="0">
                <a:latin typeface="Times New Roman" pitchFamily="18" charset="0"/>
                <a:cs typeface="Times New Roman" pitchFamily="18" charset="0"/>
              </a:rPr>
              <a:t>THE ELSE-IF LADDER </a:t>
            </a:r>
            <a:endParaRPr lang="en-IN" dirty="0">
              <a:latin typeface="Times New Roman" pitchFamily="18" charset="0"/>
              <a:cs typeface="Times New Roman" pitchFamily="18" charset="0"/>
            </a:endParaRPr>
          </a:p>
          <a:p>
            <a:pPr marL="0" indent="0" algn="just">
              <a:lnSpc>
                <a:spcPct val="150000"/>
              </a:lnSpc>
              <a:buNone/>
            </a:pPr>
            <a:r>
              <a:rPr lang="en-IN" dirty="0">
                <a:latin typeface="Times New Roman" pitchFamily="18" charset="0"/>
                <a:cs typeface="Times New Roman" pitchFamily="18" charset="0"/>
              </a:rPr>
              <a:t>When multipath decisions are involved, we can have a chain of </a:t>
            </a:r>
            <a:r>
              <a:rPr lang="en-IN" b="1" dirty="0">
                <a:latin typeface="Times New Roman" pitchFamily="18" charset="0"/>
                <a:cs typeface="Times New Roman" pitchFamily="18" charset="0"/>
              </a:rPr>
              <a:t>if</a:t>
            </a:r>
            <a:r>
              <a:rPr lang="en-IN" dirty="0">
                <a:latin typeface="Times New Roman" pitchFamily="18" charset="0"/>
                <a:cs typeface="Times New Roman" pitchFamily="18" charset="0"/>
              </a:rPr>
              <a:t>s in which the statements associated with each </a:t>
            </a:r>
            <a:r>
              <a:rPr lang="en-IN" b="1" dirty="0">
                <a:latin typeface="Times New Roman" pitchFamily="18" charset="0"/>
                <a:cs typeface="Times New Roman" pitchFamily="18" charset="0"/>
              </a:rPr>
              <a:t>else </a:t>
            </a:r>
            <a:r>
              <a:rPr lang="en-IN" dirty="0">
                <a:latin typeface="Times New Roman" pitchFamily="18" charset="0"/>
                <a:cs typeface="Times New Roman" pitchFamily="18" charset="0"/>
              </a:rPr>
              <a:t>is an </a:t>
            </a:r>
            <a:r>
              <a:rPr lang="en-IN" b="1" dirty="0">
                <a:latin typeface="Times New Roman" pitchFamily="18" charset="0"/>
                <a:cs typeface="Times New Roman" pitchFamily="18" charset="0"/>
              </a:rPr>
              <a:t>if</a:t>
            </a:r>
            <a:r>
              <a:rPr lang="en-IN" dirty="0">
                <a:latin typeface="Times New Roman" pitchFamily="18" charset="0"/>
                <a:cs typeface="Times New Roman" pitchFamily="18" charset="0"/>
              </a:rPr>
              <a:t>. </a:t>
            </a:r>
          </a:p>
        </p:txBody>
      </p:sp>
    </p:spTree>
    <p:extLst>
      <p:ext uri="{BB962C8B-B14F-4D97-AF65-F5344CB8AC3E}">
        <p14:creationId xmlns:p14="http://schemas.microsoft.com/office/powerpoint/2010/main" val="543587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0" y="0"/>
            <a:ext cx="12746038" cy="7218363"/>
          </a:xfrm>
          <a:prstGeom prst="rect">
            <a:avLst/>
          </a:prstGeom>
          <a:noFill/>
          <a:ln w="9525">
            <a:noFill/>
            <a:miter lim="800000"/>
            <a:headEnd/>
            <a:tailEnd/>
          </a:ln>
        </p:spPr>
      </p:pic>
    </p:spTree>
    <p:extLst>
      <p:ext uri="{BB962C8B-B14F-4D97-AF65-F5344CB8AC3E}">
        <p14:creationId xmlns:p14="http://schemas.microsoft.com/office/powerpoint/2010/main" val="505711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746038" cy="7218363"/>
          </a:xfrm>
        </p:spPr>
        <p:txBody>
          <a:bodyPr/>
          <a:lstStyle/>
          <a:p>
            <a:endParaRPr lang="en-IN" dirty="0"/>
          </a:p>
        </p:txBody>
      </p:sp>
      <p:pic>
        <p:nvPicPr>
          <p:cNvPr id="11267" name="Picture 3"/>
          <p:cNvPicPr>
            <a:picLocks noChangeAspect="1" noChangeArrowheads="1"/>
          </p:cNvPicPr>
          <p:nvPr/>
        </p:nvPicPr>
        <p:blipFill>
          <a:blip r:embed="rId2" cstate="print"/>
          <a:srcRect/>
          <a:stretch>
            <a:fillRect/>
          </a:stretch>
        </p:blipFill>
        <p:spPr bwMode="auto">
          <a:xfrm>
            <a:off x="0" y="2"/>
            <a:ext cx="12746038" cy="7218362"/>
          </a:xfrm>
          <a:prstGeom prst="rect">
            <a:avLst/>
          </a:prstGeom>
          <a:noFill/>
          <a:ln w="9525">
            <a:noFill/>
            <a:miter lim="800000"/>
            <a:headEnd/>
            <a:tailEnd/>
          </a:ln>
        </p:spPr>
      </p:pic>
    </p:spTree>
    <p:extLst>
      <p:ext uri="{BB962C8B-B14F-4D97-AF65-F5344CB8AC3E}">
        <p14:creationId xmlns:p14="http://schemas.microsoft.com/office/powerpoint/2010/main" val="3598496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3" y="289069"/>
            <a:ext cx="11471434" cy="570260"/>
          </a:xfrm>
        </p:spPr>
        <p:txBody>
          <a:bodyPr>
            <a:normAutofit fontScale="90000"/>
          </a:bodyPr>
          <a:lstStyle/>
          <a:p>
            <a:r>
              <a:rPr lang="en-IN" sz="4700" b="1" dirty="0">
                <a:latin typeface="Times New Roman" pitchFamily="18" charset="0"/>
                <a:cs typeface="Times New Roman" pitchFamily="18" charset="0"/>
              </a:rPr>
              <a:t>SWITCH STATEMENT </a:t>
            </a:r>
          </a:p>
        </p:txBody>
      </p:sp>
      <p:sp>
        <p:nvSpPr>
          <p:cNvPr id="3" name="Content Placeholder 2"/>
          <p:cNvSpPr>
            <a:spLocks noGrp="1"/>
          </p:cNvSpPr>
          <p:nvPr>
            <p:ph idx="1"/>
          </p:nvPr>
        </p:nvSpPr>
        <p:spPr>
          <a:xfrm>
            <a:off x="637303" y="1012099"/>
            <a:ext cx="11471434" cy="5728859"/>
          </a:xfrm>
        </p:spPr>
        <p:txBody>
          <a:bodyPr>
            <a:normAutofit fontScale="92500" lnSpcReduction="20000"/>
          </a:bodyPr>
          <a:lstStyle/>
          <a:p>
            <a:pPr marL="0" indent="0" algn="just">
              <a:lnSpc>
                <a:spcPct val="150000"/>
              </a:lnSpc>
              <a:buNone/>
            </a:pPr>
            <a:r>
              <a:rPr lang="en-IN" dirty="0" smtClean="0">
                <a:latin typeface="Times New Roman" pitchFamily="18" charset="0"/>
                <a:cs typeface="Times New Roman" pitchFamily="18" charset="0"/>
              </a:rPr>
              <a:t>The </a:t>
            </a:r>
            <a:r>
              <a:rPr lang="en-IN" b="1" dirty="0">
                <a:latin typeface="Times New Roman" pitchFamily="18" charset="0"/>
                <a:cs typeface="Times New Roman" pitchFamily="18" charset="0"/>
              </a:rPr>
              <a:t>nested if </a:t>
            </a:r>
            <a:r>
              <a:rPr lang="en-IN" dirty="0">
                <a:latin typeface="Times New Roman" pitchFamily="18" charset="0"/>
                <a:cs typeface="Times New Roman" pitchFamily="18" charset="0"/>
              </a:rPr>
              <a:t>allows selecting one of the many alternatives but it is time consuming because it tests all the conditions and based on the result a particular branch is taken for execution</a:t>
            </a:r>
            <a:r>
              <a:rPr lang="en-IN" dirty="0" smtClean="0">
                <a:latin typeface="Times New Roman" pitchFamily="18" charset="0"/>
                <a:cs typeface="Times New Roman" pitchFamily="18" charset="0"/>
              </a:rPr>
              <a:t>.</a:t>
            </a:r>
          </a:p>
          <a:p>
            <a:pPr marL="0" indent="0" algn="just">
              <a:lnSpc>
                <a:spcPct val="150000"/>
              </a:lnSpc>
              <a:buNone/>
            </a:pPr>
            <a:r>
              <a:rPr lang="en-IN" dirty="0">
                <a:latin typeface="Times New Roman" pitchFamily="18" charset="0"/>
                <a:cs typeface="Times New Roman" pitchFamily="18" charset="0"/>
              </a:rPr>
              <a:t>To overcome this disadvantage, the </a:t>
            </a:r>
            <a:r>
              <a:rPr lang="en-IN" b="1" dirty="0">
                <a:latin typeface="Times New Roman" pitchFamily="18" charset="0"/>
                <a:cs typeface="Times New Roman" pitchFamily="18" charset="0"/>
              </a:rPr>
              <a:t>switch </a:t>
            </a:r>
            <a:r>
              <a:rPr lang="en-IN" dirty="0">
                <a:latin typeface="Times New Roman" pitchFamily="18" charset="0"/>
                <a:cs typeface="Times New Roman" pitchFamily="18" charset="0"/>
              </a:rPr>
              <a:t>statement is used. The </a:t>
            </a:r>
            <a:r>
              <a:rPr lang="en-IN" b="1" dirty="0" smtClean="0">
                <a:latin typeface="Times New Roman" pitchFamily="18" charset="0"/>
                <a:cs typeface="Times New Roman" pitchFamily="18" charset="0"/>
              </a:rPr>
              <a:t>switch </a:t>
            </a:r>
            <a:r>
              <a:rPr lang="en-IN" dirty="0" smtClean="0">
                <a:latin typeface="Times New Roman" pitchFamily="18" charset="0"/>
                <a:cs typeface="Times New Roman" pitchFamily="18" charset="0"/>
              </a:rPr>
              <a:t>statement </a:t>
            </a:r>
            <a:r>
              <a:rPr lang="en-IN" dirty="0">
                <a:latin typeface="Times New Roman" pitchFamily="18" charset="0"/>
                <a:cs typeface="Times New Roman" pitchFamily="18" charset="0"/>
              </a:rPr>
              <a:t>provides a </a:t>
            </a:r>
            <a:r>
              <a:rPr lang="en-IN" b="1" i="1" dirty="0">
                <a:latin typeface="Times New Roman" pitchFamily="18" charset="0"/>
                <a:cs typeface="Times New Roman" pitchFamily="18" charset="0"/>
              </a:rPr>
              <a:t>multiple way branching</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39645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pro | Best C Programming Language Course in Viz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862174" cy="7218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30219" y="561181"/>
            <a:ext cx="3023585" cy="1446550"/>
          </a:xfrm>
          <a:prstGeom prst="rect">
            <a:avLst/>
          </a:prstGeom>
          <a:noFill/>
        </p:spPr>
        <p:txBody>
          <a:bodyPr wrap="none" rtlCol="0">
            <a:spAutoFit/>
          </a:bodyPr>
          <a:lstStyle/>
          <a:p>
            <a:r>
              <a:rPr lang="en-IN" sz="8800" b="1" dirty="0" smtClean="0">
                <a:solidFill>
                  <a:schemeClr val="bg1"/>
                </a:solidFill>
                <a:effectLst>
                  <a:outerShdw blurRad="38100" dist="38100" dir="2700000" algn="tl">
                    <a:srgbClr val="000000">
                      <a:alpha val="43137"/>
                    </a:srgbClr>
                  </a:outerShdw>
                </a:effectLst>
              </a:rPr>
              <a:t>Unit 2</a:t>
            </a:r>
            <a:endParaRPr lang="en-IN" sz="8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69279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27936" y="-57289"/>
            <a:ext cx="11471434" cy="7122882"/>
          </a:xfrm>
        </p:spPr>
        <p:txBody>
          <a:bodyPr>
            <a:noAutofit/>
          </a:bodyPr>
          <a:lstStyle/>
          <a:p>
            <a:pPr marL="0" indent="0" algn="just">
              <a:buNone/>
            </a:pPr>
            <a:r>
              <a:rPr lang="en-IN" sz="2600" b="1" i="1" dirty="0">
                <a:latin typeface="Times New Roman" pitchFamily="18" charset="0"/>
                <a:cs typeface="Times New Roman" pitchFamily="18" charset="0"/>
              </a:rPr>
              <a:t>Syntax:</a:t>
            </a:r>
            <a:r>
              <a:rPr lang="en-IN" sz="2600" i="1"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pPr marL="0" indent="0" algn="just">
              <a:buNone/>
            </a:pPr>
            <a:r>
              <a:rPr lang="en-IN" sz="2600" dirty="0">
                <a:latin typeface="Times New Roman" pitchFamily="18" charset="0"/>
                <a:cs typeface="Times New Roman" pitchFamily="18" charset="0"/>
              </a:rPr>
              <a:t>switch (expression) </a:t>
            </a:r>
          </a:p>
          <a:p>
            <a:pPr marL="0" indent="0" algn="just">
              <a:buNone/>
            </a:pPr>
            <a:r>
              <a:rPr lang="en-IN" sz="2600" dirty="0">
                <a:latin typeface="Times New Roman" pitchFamily="18" charset="0"/>
                <a:cs typeface="Times New Roman" pitchFamily="18" charset="0"/>
              </a:rPr>
              <a:t>{ </a:t>
            </a:r>
          </a:p>
          <a:p>
            <a:pPr marL="0" indent="0" algn="just">
              <a:buNone/>
            </a:pPr>
            <a:r>
              <a:rPr lang="en-IN" sz="2600" dirty="0">
                <a:latin typeface="Times New Roman" pitchFamily="18" charset="0"/>
                <a:cs typeface="Times New Roman" pitchFamily="18" charset="0"/>
              </a:rPr>
              <a:t>case </a:t>
            </a:r>
            <a:r>
              <a:rPr lang="en-IN" sz="2600" i="1" dirty="0">
                <a:latin typeface="Times New Roman" pitchFamily="18" charset="0"/>
                <a:cs typeface="Times New Roman" pitchFamily="18" charset="0"/>
              </a:rPr>
              <a:t>value1</a:t>
            </a:r>
            <a:r>
              <a:rPr lang="en-IN" sz="2600" dirty="0">
                <a:latin typeface="Times New Roman" pitchFamily="18" charset="0"/>
                <a:cs typeface="Times New Roman" pitchFamily="18" charset="0"/>
              </a:rPr>
              <a:t>: block1; </a:t>
            </a:r>
          </a:p>
          <a:p>
            <a:pPr marL="0" indent="0" algn="just">
              <a:buNone/>
            </a:pPr>
            <a:r>
              <a:rPr lang="en-IN" sz="2600" dirty="0">
                <a:latin typeface="Times New Roman" pitchFamily="18" charset="0"/>
                <a:cs typeface="Times New Roman" pitchFamily="18" charset="0"/>
              </a:rPr>
              <a:t>break; </a:t>
            </a:r>
          </a:p>
          <a:p>
            <a:pPr marL="0" indent="0" algn="just">
              <a:buNone/>
            </a:pPr>
            <a:r>
              <a:rPr lang="en-IN" sz="2600" dirty="0">
                <a:latin typeface="Times New Roman" pitchFamily="18" charset="0"/>
                <a:cs typeface="Times New Roman" pitchFamily="18" charset="0"/>
              </a:rPr>
              <a:t>case </a:t>
            </a:r>
            <a:r>
              <a:rPr lang="en-IN" sz="2600" i="1" dirty="0">
                <a:latin typeface="Times New Roman" pitchFamily="18" charset="0"/>
                <a:cs typeface="Times New Roman" pitchFamily="18" charset="0"/>
              </a:rPr>
              <a:t>value2</a:t>
            </a:r>
            <a:r>
              <a:rPr lang="en-IN" sz="2600" dirty="0">
                <a:latin typeface="Times New Roman" pitchFamily="18" charset="0"/>
                <a:cs typeface="Times New Roman" pitchFamily="18" charset="0"/>
              </a:rPr>
              <a:t>: block2; </a:t>
            </a:r>
          </a:p>
          <a:p>
            <a:pPr marL="0" indent="0" algn="just">
              <a:buNone/>
            </a:pPr>
            <a:r>
              <a:rPr lang="en-IN" sz="2600" dirty="0">
                <a:latin typeface="Times New Roman" pitchFamily="18" charset="0"/>
                <a:cs typeface="Times New Roman" pitchFamily="18" charset="0"/>
              </a:rPr>
              <a:t>break; </a:t>
            </a:r>
          </a:p>
          <a:p>
            <a:pPr marL="0" indent="0" algn="just">
              <a:buNone/>
            </a:pPr>
            <a:r>
              <a:rPr lang="en-IN" sz="2600" dirty="0">
                <a:latin typeface="Times New Roman" pitchFamily="18" charset="0"/>
                <a:cs typeface="Times New Roman" pitchFamily="18" charset="0"/>
              </a:rPr>
              <a:t>case </a:t>
            </a:r>
            <a:r>
              <a:rPr lang="en-IN" sz="2600" i="1" dirty="0">
                <a:latin typeface="Times New Roman" pitchFamily="18" charset="0"/>
                <a:cs typeface="Times New Roman" pitchFamily="18" charset="0"/>
              </a:rPr>
              <a:t>value3</a:t>
            </a:r>
            <a:r>
              <a:rPr lang="en-IN" sz="2600" dirty="0">
                <a:latin typeface="Times New Roman" pitchFamily="18" charset="0"/>
                <a:cs typeface="Times New Roman" pitchFamily="18" charset="0"/>
              </a:rPr>
              <a:t>: block3; </a:t>
            </a:r>
          </a:p>
          <a:p>
            <a:pPr marL="0" indent="0" algn="just">
              <a:buNone/>
            </a:pPr>
            <a:r>
              <a:rPr lang="en-IN" sz="2600" dirty="0">
                <a:latin typeface="Times New Roman" pitchFamily="18" charset="0"/>
                <a:cs typeface="Times New Roman" pitchFamily="18" charset="0"/>
              </a:rPr>
              <a:t>break; </a:t>
            </a:r>
          </a:p>
          <a:p>
            <a:pPr marL="0" indent="0" algn="just">
              <a:buNone/>
            </a:pPr>
            <a:r>
              <a:rPr lang="en-IN" sz="2600" dirty="0">
                <a:latin typeface="Times New Roman" pitchFamily="18" charset="0"/>
                <a:cs typeface="Times New Roman" pitchFamily="18" charset="0"/>
              </a:rPr>
              <a:t>…….</a:t>
            </a:r>
          </a:p>
          <a:p>
            <a:pPr marL="0" indent="0" algn="just">
              <a:buNone/>
            </a:pPr>
            <a:r>
              <a:rPr lang="en-IN" sz="2600" dirty="0">
                <a:latin typeface="Times New Roman" pitchFamily="18" charset="0"/>
                <a:cs typeface="Times New Roman" pitchFamily="18" charset="0"/>
              </a:rPr>
              <a:t>case </a:t>
            </a:r>
            <a:r>
              <a:rPr lang="en-IN" sz="2600" i="1" dirty="0">
                <a:latin typeface="Times New Roman" pitchFamily="18" charset="0"/>
                <a:cs typeface="Times New Roman" pitchFamily="18" charset="0"/>
              </a:rPr>
              <a:t>value n</a:t>
            </a:r>
            <a:r>
              <a:rPr lang="en-IN" sz="2600" dirty="0">
                <a:latin typeface="Times New Roman" pitchFamily="18" charset="0"/>
                <a:cs typeface="Times New Roman" pitchFamily="18" charset="0"/>
              </a:rPr>
              <a:t>:block n; </a:t>
            </a:r>
          </a:p>
          <a:p>
            <a:pPr marL="0" indent="0" algn="just">
              <a:buNone/>
            </a:pPr>
            <a:r>
              <a:rPr lang="en-IN" sz="2600" dirty="0">
                <a:latin typeface="Times New Roman" pitchFamily="18" charset="0"/>
                <a:cs typeface="Times New Roman" pitchFamily="18" charset="0"/>
              </a:rPr>
              <a:t>break; </a:t>
            </a:r>
          </a:p>
          <a:p>
            <a:pPr marL="0" indent="0" algn="just">
              <a:buNone/>
            </a:pPr>
            <a:r>
              <a:rPr lang="en-IN" sz="2600" dirty="0">
                <a:latin typeface="Times New Roman" pitchFamily="18" charset="0"/>
                <a:cs typeface="Times New Roman" pitchFamily="18" charset="0"/>
              </a:rPr>
              <a:t>default: default block; </a:t>
            </a:r>
          </a:p>
          <a:p>
            <a:pPr marL="0" indent="0" algn="just">
              <a:buNone/>
            </a:pPr>
            <a:r>
              <a:rPr lang="en-IN" sz="2600" dirty="0">
                <a:latin typeface="Times New Roman" pitchFamily="18" charset="0"/>
                <a:cs typeface="Times New Roman" pitchFamily="18" charset="0"/>
              </a:rPr>
              <a:t>break; </a:t>
            </a:r>
          </a:p>
          <a:p>
            <a:pPr marL="0" indent="0" algn="just">
              <a:buNone/>
            </a:pPr>
            <a:r>
              <a:rPr lang="en-IN" sz="2600" dirty="0">
                <a:latin typeface="Times New Roman" pitchFamily="18" charset="0"/>
                <a:cs typeface="Times New Roman" pitchFamily="18" charset="0"/>
              </a:rPr>
              <a:t>} </a:t>
            </a:r>
          </a:p>
        </p:txBody>
      </p:sp>
    </p:spTree>
    <p:extLst>
      <p:ext uri="{BB962C8B-B14F-4D97-AF65-F5344CB8AC3E}">
        <p14:creationId xmlns:p14="http://schemas.microsoft.com/office/powerpoint/2010/main" val="1082369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2" y="408781"/>
            <a:ext cx="11471434" cy="6629400"/>
          </a:xfrm>
        </p:spPr>
        <p:txBody>
          <a:bodyPr>
            <a:normAutofit fontScale="85000" lnSpcReduction="20000"/>
          </a:bodyPr>
          <a:lstStyle/>
          <a:p>
            <a:pPr algn="just">
              <a:lnSpc>
                <a:spcPct val="150000"/>
              </a:lnSpc>
            </a:pPr>
            <a:r>
              <a:rPr lang="en-IN" dirty="0">
                <a:latin typeface="Times New Roman" pitchFamily="18" charset="0"/>
                <a:cs typeface="Times New Roman" pitchFamily="18" charset="0"/>
              </a:rPr>
              <a:t>The use of </a:t>
            </a:r>
            <a:r>
              <a:rPr lang="en-IN" b="1" dirty="0">
                <a:latin typeface="Times New Roman" pitchFamily="18" charset="0"/>
                <a:cs typeface="Times New Roman" pitchFamily="18" charset="0"/>
              </a:rPr>
              <a:t>break</a:t>
            </a:r>
            <a:r>
              <a:rPr lang="en-IN" dirty="0">
                <a:latin typeface="Times New Roman" pitchFamily="18" charset="0"/>
                <a:cs typeface="Times New Roman" pitchFamily="18" charset="0"/>
              </a:rPr>
              <a:t> is very important here. The block of statements corresponding to each case ends with a </a:t>
            </a:r>
            <a:r>
              <a:rPr lang="en-IN" b="1" dirty="0">
                <a:latin typeface="Times New Roman" pitchFamily="18" charset="0"/>
                <a:cs typeface="Times New Roman" pitchFamily="18" charset="0"/>
              </a:rPr>
              <a:t>break</a:t>
            </a:r>
            <a:r>
              <a:rPr lang="en-IN" dirty="0">
                <a:latin typeface="Times New Roman" pitchFamily="18" charset="0"/>
                <a:cs typeface="Times New Roman" pitchFamily="18" charset="0"/>
              </a:rPr>
              <a:t> statement. What if the </a:t>
            </a:r>
            <a:r>
              <a:rPr lang="en-IN" b="1" dirty="0">
                <a:latin typeface="Times New Roman" pitchFamily="18" charset="0"/>
                <a:cs typeface="Times New Roman" pitchFamily="18" charset="0"/>
              </a:rPr>
              <a:t>break</a:t>
            </a:r>
            <a:r>
              <a:rPr lang="en-IN" dirty="0">
                <a:latin typeface="Times New Roman" pitchFamily="18" charset="0"/>
                <a:cs typeface="Times New Roman" pitchFamily="18" charset="0"/>
              </a:rPr>
              <a:t> statement is not used?</a:t>
            </a:r>
          </a:p>
          <a:p>
            <a:pPr algn="just">
              <a:lnSpc>
                <a:spcPct val="150000"/>
              </a:lnSpc>
            </a:pPr>
            <a:r>
              <a:rPr lang="en-IN" dirty="0">
                <a:latin typeface="Times New Roman" pitchFamily="18" charset="0"/>
                <a:cs typeface="Times New Roman" pitchFamily="18" charset="0"/>
              </a:rPr>
              <a:t>The switch-case works like this: As the program enters the switch construct, it starts comparing the value of switching expression with the cases, and executes the block of its first match. The </a:t>
            </a:r>
            <a:r>
              <a:rPr lang="en-IN" b="1" dirty="0">
                <a:latin typeface="Times New Roman" pitchFamily="18" charset="0"/>
                <a:cs typeface="Times New Roman" pitchFamily="18" charset="0"/>
              </a:rPr>
              <a:t>break</a:t>
            </a:r>
            <a:r>
              <a:rPr lang="en-IN" dirty="0">
                <a:latin typeface="Times New Roman" pitchFamily="18" charset="0"/>
                <a:cs typeface="Times New Roman" pitchFamily="18" charset="0"/>
              </a:rPr>
              <a:t> causes the control to go out of the switch scope. If </a:t>
            </a:r>
            <a:r>
              <a:rPr lang="en-IN" b="1" dirty="0">
                <a:latin typeface="Times New Roman" pitchFamily="18" charset="0"/>
                <a:cs typeface="Times New Roman" pitchFamily="18" charset="0"/>
              </a:rPr>
              <a:t>break</a:t>
            </a:r>
            <a:r>
              <a:rPr lang="en-IN" dirty="0">
                <a:latin typeface="Times New Roman" pitchFamily="18" charset="0"/>
                <a:cs typeface="Times New Roman" pitchFamily="18" charset="0"/>
              </a:rPr>
              <a:t> is not found, the subsequent block also gets executed, leading to incorrect result.</a:t>
            </a:r>
          </a:p>
          <a:p>
            <a:pPr marL="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025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19" y="865981"/>
            <a:ext cx="11676094" cy="5270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491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2" y="180181"/>
            <a:ext cx="11471434" cy="6267890"/>
          </a:xfrm>
        </p:spPr>
        <p:txBody>
          <a:bodyPr>
            <a:noAutofit/>
          </a:bodyPr>
          <a:lstStyle/>
          <a:p>
            <a:pPr marL="0" indent="0">
              <a:buNone/>
            </a:pPr>
            <a:r>
              <a:rPr lang="en-IN" sz="2400" dirty="0" err="1">
                <a:latin typeface="Times New Roman" pitchFamily="18" charset="0"/>
                <a:cs typeface="Times New Roman" pitchFamily="18" charset="0"/>
              </a:rPr>
              <a:t>int</a:t>
            </a:r>
            <a:r>
              <a:rPr lang="en-IN" sz="2400" dirty="0">
                <a:latin typeface="Times New Roman" pitchFamily="18" charset="0"/>
                <a:cs typeface="Times New Roman" pitchFamily="18" charset="0"/>
              </a:rPr>
              <a:t> main() {</a:t>
            </a:r>
          </a:p>
          <a:p>
            <a:pPr marL="0" indent="0">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int</a:t>
            </a:r>
            <a:r>
              <a:rPr lang="en-IN" sz="2400" dirty="0">
                <a:latin typeface="Times New Roman" pitchFamily="18" charset="0"/>
                <a:cs typeface="Times New Roman" pitchFamily="18" charset="0"/>
              </a:rPr>
              <a:t> day;</a:t>
            </a:r>
          </a:p>
          <a:p>
            <a:pPr marL="0" indent="0">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("Enter day number (1 to 7): ");</a:t>
            </a:r>
          </a:p>
          <a:p>
            <a:pPr marL="0" indent="0">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scanf</a:t>
            </a:r>
            <a:r>
              <a:rPr lang="en-IN" sz="2400" dirty="0">
                <a:latin typeface="Times New Roman" pitchFamily="18" charset="0"/>
                <a:cs typeface="Times New Roman" pitchFamily="18" charset="0"/>
              </a:rPr>
              <a:t>("%d", &amp;day);</a:t>
            </a:r>
          </a:p>
          <a:p>
            <a:pPr marL="0" indent="0">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switch(day) {</a:t>
            </a:r>
          </a:p>
          <a:p>
            <a:pPr marL="0" indent="0">
              <a:buNone/>
            </a:pPr>
            <a:r>
              <a:rPr lang="en-IN" sz="2400" dirty="0">
                <a:latin typeface="Times New Roman" pitchFamily="18" charset="0"/>
                <a:cs typeface="Times New Roman" pitchFamily="18" charset="0"/>
              </a:rPr>
              <a:t>        case 1: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("Sunday\n"); break;</a:t>
            </a:r>
          </a:p>
          <a:p>
            <a:pPr marL="0" indent="0">
              <a:buNone/>
            </a:pPr>
            <a:r>
              <a:rPr lang="en-IN" sz="2400" dirty="0">
                <a:latin typeface="Times New Roman" pitchFamily="18" charset="0"/>
                <a:cs typeface="Times New Roman" pitchFamily="18" charset="0"/>
              </a:rPr>
              <a:t>        case 2: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("Monday\n"); break;</a:t>
            </a:r>
          </a:p>
          <a:p>
            <a:pPr marL="0" indent="0">
              <a:buNone/>
            </a:pPr>
            <a:r>
              <a:rPr lang="en-IN" sz="2400" dirty="0">
                <a:latin typeface="Times New Roman" pitchFamily="18" charset="0"/>
                <a:cs typeface="Times New Roman" pitchFamily="18" charset="0"/>
              </a:rPr>
              <a:t>        case 3: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("Tuesday\n"); break;</a:t>
            </a:r>
          </a:p>
          <a:p>
            <a:pPr marL="0" indent="0">
              <a:buNone/>
            </a:pPr>
            <a:r>
              <a:rPr lang="en-IN" sz="2400" dirty="0">
                <a:latin typeface="Times New Roman" pitchFamily="18" charset="0"/>
                <a:cs typeface="Times New Roman" pitchFamily="18" charset="0"/>
              </a:rPr>
              <a:t>        case 4: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("Wednesday\n"); break;</a:t>
            </a:r>
          </a:p>
          <a:p>
            <a:pPr marL="0" indent="0">
              <a:buNone/>
            </a:pPr>
            <a:r>
              <a:rPr lang="en-IN" sz="2400" dirty="0">
                <a:latin typeface="Times New Roman" pitchFamily="18" charset="0"/>
                <a:cs typeface="Times New Roman" pitchFamily="18" charset="0"/>
              </a:rPr>
              <a:t>        case 5: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("Thursday\n"); break;</a:t>
            </a:r>
          </a:p>
          <a:p>
            <a:pPr marL="0" indent="0">
              <a:buNone/>
            </a:pPr>
            <a:r>
              <a:rPr lang="en-IN" sz="2400" dirty="0">
                <a:latin typeface="Times New Roman" pitchFamily="18" charset="0"/>
                <a:cs typeface="Times New Roman" pitchFamily="18" charset="0"/>
              </a:rPr>
              <a:t>        case 6: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("Friday\n"); break;</a:t>
            </a:r>
          </a:p>
          <a:p>
            <a:pPr marL="0" indent="0">
              <a:buNone/>
            </a:pPr>
            <a:r>
              <a:rPr lang="en-IN" sz="2400" dirty="0">
                <a:latin typeface="Times New Roman" pitchFamily="18" charset="0"/>
                <a:cs typeface="Times New Roman" pitchFamily="18" charset="0"/>
              </a:rPr>
              <a:t>        case 7: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("Saturday\n"); break;</a:t>
            </a:r>
          </a:p>
          <a:p>
            <a:pPr marL="0" indent="0">
              <a:buNone/>
            </a:pPr>
            <a:r>
              <a:rPr lang="en-IN" sz="2400" dirty="0">
                <a:latin typeface="Times New Roman" pitchFamily="18" charset="0"/>
                <a:cs typeface="Times New Roman" pitchFamily="18" charset="0"/>
              </a:rPr>
              <a:t>        default: </a:t>
            </a:r>
            <a:r>
              <a:rPr lang="en-IN" sz="2400" dirty="0" err="1">
                <a:latin typeface="Times New Roman" pitchFamily="18" charset="0"/>
                <a:cs typeface="Times New Roman" pitchFamily="18" charset="0"/>
              </a:rPr>
              <a:t>printf</a:t>
            </a:r>
            <a:r>
              <a:rPr lang="en-IN" sz="2400" dirty="0">
                <a:latin typeface="Times New Roman" pitchFamily="18" charset="0"/>
                <a:cs typeface="Times New Roman" pitchFamily="18" charset="0"/>
              </a:rPr>
              <a:t>("Invalid day number\n");</a:t>
            </a:r>
          </a:p>
          <a:p>
            <a:pPr marL="0" indent="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    return 0;</a:t>
            </a:r>
          </a:p>
          <a:p>
            <a:pPr marL="0" indent="0">
              <a:buNone/>
            </a:pPr>
            <a:r>
              <a:rPr lang="en-IN" sz="2400" dirty="0">
                <a:latin typeface="Times New Roman" pitchFamily="18" charset="0"/>
                <a:cs typeface="Times New Roman" pitchFamily="18" charset="0"/>
              </a:rPr>
              <a:t>}</a:t>
            </a:r>
          </a:p>
        </p:txBody>
      </p:sp>
    </p:spTree>
    <p:extLst>
      <p:ext uri="{BB962C8B-B14F-4D97-AF65-F5344CB8AC3E}">
        <p14:creationId xmlns:p14="http://schemas.microsoft.com/office/powerpoint/2010/main" val="1778134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Write a C program to implement a simple calculator.</a:t>
            </a:r>
            <a:endParaRPr lang="en-IN" dirty="0"/>
          </a:p>
        </p:txBody>
      </p:sp>
    </p:spTree>
    <p:extLst>
      <p:ext uri="{BB962C8B-B14F-4D97-AF65-F5344CB8AC3E}">
        <p14:creationId xmlns:p14="http://schemas.microsoft.com/office/powerpoint/2010/main" val="1753075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2" y="256381"/>
            <a:ext cx="11471434" cy="6781800"/>
          </a:xfrm>
        </p:spPr>
        <p:txBody>
          <a:bodyPr>
            <a:normAutofit fontScale="70000" lnSpcReduction="20000"/>
          </a:bodyPr>
          <a:lstStyle/>
          <a:p>
            <a:pPr marL="0" indent="0">
              <a:buNone/>
            </a:pPr>
            <a:r>
              <a:rPr lang="en-IN" dirty="0" err="1"/>
              <a:t>int</a:t>
            </a:r>
            <a:r>
              <a:rPr lang="en-IN" dirty="0"/>
              <a:t> main </a:t>
            </a:r>
            <a:r>
              <a:rPr lang="en-IN" dirty="0" smtClean="0"/>
              <a:t>()</a:t>
            </a:r>
          </a:p>
          <a:p>
            <a:pPr marL="0" indent="0">
              <a:buNone/>
            </a:pPr>
            <a:r>
              <a:rPr lang="en-IN" dirty="0" smtClean="0"/>
              <a:t>{ </a:t>
            </a:r>
          </a:p>
          <a:p>
            <a:pPr marL="0" indent="0">
              <a:buNone/>
            </a:pPr>
            <a:r>
              <a:rPr lang="en-IN" dirty="0" err="1" smtClean="0"/>
              <a:t>int</a:t>
            </a:r>
            <a:r>
              <a:rPr lang="en-IN" dirty="0" smtClean="0"/>
              <a:t> </a:t>
            </a:r>
            <a:r>
              <a:rPr lang="en-IN" dirty="0"/>
              <a:t>a = 10, b = 5; </a:t>
            </a:r>
            <a:endParaRPr lang="en-IN" dirty="0" smtClean="0"/>
          </a:p>
          <a:p>
            <a:pPr marL="0" indent="0">
              <a:buNone/>
            </a:pPr>
            <a:r>
              <a:rPr lang="en-IN" dirty="0" err="1" smtClean="0"/>
              <a:t>int</a:t>
            </a:r>
            <a:r>
              <a:rPr lang="en-IN" dirty="0" smtClean="0"/>
              <a:t> </a:t>
            </a:r>
            <a:r>
              <a:rPr lang="en-IN" dirty="0"/>
              <a:t>op = 1; </a:t>
            </a:r>
            <a:endParaRPr lang="en-IN" dirty="0" smtClean="0"/>
          </a:p>
          <a:p>
            <a:pPr marL="0" indent="0">
              <a:buNone/>
            </a:pPr>
            <a:r>
              <a:rPr lang="en-IN" dirty="0" smtClean="0"/>
              <a:t>float </a:t>
            </a:r>
            <a:r>
              <a:rPr lang="en-IN" dirty="0"/>
              <a:t>result; </a:t>
            </a:r>
            <a:endParaRPr lang="en-IN" dirty="0" smtClean="0"/>
          </a:p>
          <a:p>
            <a:pPr marL="0" indent="0">
              <a:buNone/>
            </a:pPr>
            <a:r>
              <a:rPr lang="en-IN" dirty="0" err="1" smtClean="0"/>
              <a:t>printf</a:t>
            </a:r>
            <a:r>
              <a:rPr lang="en-IN" dirty="0"/>
              <a:t>("1: </a:t>
            </a:r>
            <a:r>
              <a:rPr lang="en-IN" dirty="0" smtClean="0"/>
              <a:t>addition\n </a:t>
            </a:r>
            <a:r>
              <a:rPr lang="en-IN" dirty="0"/>
              <a:t>2: subtraction\n</a:t>
            </a:r>
            <a:r>
              <a:rPr lang="en-IN" dirty="0" smtClean="0"/>
              <a:t> </a:t>
            </a:r>
            <a:r>
              <a:rPr lang="en-IN" dirty="0"/>
              <a:t>3: </a:t>
            </a:r>
            <a:r>
              <a:rPr lang="en-IN" dirty="0" smtClean="0"/>
              <a:t>multiplication\n </a:t>
            </a:r>
            <a:r>
              <a:rPr lang="en-IN" dirty="0"/>
              <a:t>4: division\n</a:t>
            </a:r>
            <a:r>
              <a:rPr lang="en-IN" dirty="0" smtClean="0"/>
              <a:t> "); </a:t>
            </a:r>
          </a:p>
          <a:p>
            <a:pPr marL="0" indent="0">
              <a:buNone/>
            </a:pPr>
            <a:r>
              <a:rPr lang="en-IN" dirty="0" err="1" smtClean="0"/>
              <a:t>printf</a:t>
            </a:r>
            <a:r>
              <a:rPr lang="en-IN" dirty="0"/>
              <a:t>("\</a:t>
            </a:r>
            <a:r>
              <a:rPr lang="en-IN" dirty="0" err="1"/>
              <a:t>na</a:t>
            </a:r>
            <a:r>
              <a:rPr lang="en-IN" dirty="0"/>
              <a:t>: %d b: %d : op: %d\n", a, b, op); </a:t>
            </a:r>
            <a:endParaRPr lang="en-IN" dirty="0" smtClean="0"/>
          </a:p>
          <a:p>
            <a:pPr marL="0" indent="0">
              <a:buNone/>
            </a:pPr>
            <a:r>
              <a:rPr lang="en-IN" dirty="0" smtClean="0"/>
              <a:t>switch </a:t>
            </a:r>
            <a:r>
              <a:rPr lang="en-IN" dirty="0"/>
              <a:t>(op){ </a:t>
            </a:r>
            <a:endParaRPr lang="en-IN" dirty="0" smtClean="0"/>
          </a:p>
          <a:p>
            <a:pPr marL="0" indent="0">
              <a:buNone/>
            </a:pPr>
            <a:r>
              <a:rPr lang="en-IN" dirty="0" smtClean="0"/>
              <a:t>case </a:t>
            </a:r>
            <a:r>
              <a:rPr lang="en-IN" dirty="0"/>
              <a:t>1: result = a + b; break; </a:t>
            </a:r>
            <a:endParaRPr lang="en-IN" dirty="0" smtClean="0"/>
          </a:p>
          <a:p>
            <a:pPr marL="0" indent="0">
              <a:buNone/>
            </a:pPr>
            <a:r>
              <a:rPr lang="en-IN" dirty="0" smtClean="0"/>
              <a:t>case </a:t>
            </a:r>
            <a:r>
              <a:rPr lang="en-IN" dirty="0"/>
              <a:t>2: result = a - b; break; </a:t>
            </a:r>
            <a:endParaRPr lang="en-IN" dirty="0" smtClean="0"/>
          </a:p>
          <a:p>
            <a:pPr marL="0" indent="0">
              <a:buNone/>
            </a:pPr>
            <a:r>
              <a:rPr lang="en-IN" dirty="0" smtClean="0"/>
              <a:t>case </a:t>
            </a:r>
            <a:r>
              <a:rPr lang="en-IN" dirty="0"/>
              <a:t>3: result = a * b; break; </a:t>
            </a:r>
            <a:endParaRPr lang="en-IN" dirty="0" smtClean="0"/>
          </a:p>
          <a:p>
            <a:pPr marL="0" indent="0">
              <a:buNone/>
            </a:pPr>
            <a:r>
              <a:rPr lang="en-IN" dirty="0" smtClean="0"/>
              <a:t>case </a:t>
            </a:r>
            <a:r>
              <a:rPr lang="en-IN" dirty="0"/>
              <a:t>4: </a:t>
            </a:r>
            <a:r>
              <a:rPr lang="en-IN" dirty="0" smtClean="0"/>
              <a:t>result </a:t>
            </a:r>
            <a:r>
              <a:rPr lang="en-IN" dirty="0"/>
              <a:t>= a / b; break; </a:t>
            </a:r>
            <a:endParaRPr lang="en-IN" dirty="0" smtClean="0"/>
          </a:p>
          <a:p>
            <a:pPr marL="0" indent="0">
              <a:buNone/>
            </a:pPr>
            <a:r>
              <a:rPr lang="en-IN" dirty="0" smtClean="0"/>
              <a:t>default</a:t>
            </a:r>
            <a:r>
              <a:rPr lang="en-IN" dirty="0"/>
              <a:t>: </a:t>
            </a:r>
            <a:r>
              <a:rPr lang="en-IN" dirty="0" err="1"/>
              <a:t>printf</a:t>
            </a:r>
            <a:r>
              <a:rPr lang="en-IN" dirty="0"/>
              <a:t>("Invalid operation\n"); </a:t>
            </a:r>
            <a:endParaRPr lang="en-IN" dirty="0" smtClean="0"/>
          </a:p>
          <a:p>
            <a:pPr marL="0" indent="0">
              <a:buNone/>
            </a:pPr>
            <a:r>
              <a:rPr lang="en-IN" dirty="0" smtClean="0"/>
              <a:t>} </a:t>
            </a:r>
            <a:endParaRPr lang="en-IN" dirty="0"/>
          </a:p>
          <a:p>
            <a:pPr marL="0" indent="0">
              <a:buNone/>
            </a:pPr>
            <a:r>
              <a:rPr lang="en-IN" dirty="0" err="1" smtClean="0"/>
              <a:t>printf</a:t>
            </a:r>
            <a:r>
              <a:rPr lang="en-IN" dirty="0"/>
              <a:t>("Result: %6.2f", result); return 0; }</a:t>
            </a:r>
          </a:p>
        </p:txBody>
      </p:sp>
    </p:spTree>
    <p:extLst>
      <p:ext uri="{BB962C8B-B14F-4D97-AF65-F5344CB8AC3E}">
        <p14:creationId xmlns:p14="http://schemas.microsoft.com/office/powerpoint/2010/main" val="444457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746039" cy="7214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710" y="33396"/>
            <a:ext cx="9448800" cy="653112"/>
          </a:xfrm>
        </p:spPr>
        <p:txBody>
          <a:bodyPr>
            <a:noAutofit/>
          </a:bodyPr>
          <a:lstStyle/>
          <a:p>
            <a:pPr algn="l"/>
            <a:r>
              <a:rPr lang="en-IN" sz="4400" dirty="0" smtClean="0">
                <a:solidFill>
                  <a:schemeClr val="bg1"/>
                </a:solidFill>
              </a:rPr>
              <a:t>Example 2</a:t>
            </a:r>
            <a:endParaRPr lang="en-IN" sz="4400" dirty="0">
              <a:solidFill>
                <a:schemeClr val="bg1"/>
              </a:solidFill>
            </a:endParaRPr>
          </a:p>
        </p:txBody>
      </p:sp>
    </p:spTree>
    <p:extLst>
      <p:ext uri="{BB962C8B-B14F-4D97-AF65-F5344CB8AC3E}">
        <p14:creationId xmlns:p14="http://schemas.microsoft.com/office/powerpoint/2010/main" val="1107082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 Decision Making and Looping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2" y="-5511"/>
            <a:ext cx="12773819" cy="722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121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FC1918-AC8F-26D8-8B0D-F568E8AD2506}"/>
              </a:ext>
            </a:extLst>
          </p:cNvPr>
          <p:cNvSpPr>
            <a:spLocks noGrp="1"/>
          </p:cNvSpPr>
          <p:nvPr>
            <p:ph type="title"/>
          </p:nvPr>
        </p:nvSpPr>
        <p:spPr/>
        <p:txBody>
          <a:bodyPr/>
          <a:lstStyle/>
          <a:p>
            <a:r>
              <a:rPr lang="en-GB" dirty="0"/>
              <a:t>Contents:</a:t>
            </a:r>
            <a:endParaRPr lang="en-IN" dirty="0"/>
          </a:p>
        </p:txBody>
      </p:sp>
      <p:sp>
        <p:nvSpPr>
          <p:cNvPr id="3" name="Content Placeholder 2">
            <a:extLst>
              <a:ext uri="{FF2B5EF4-FFF2-40B4-BE49-F238E27FC236}">
                <a16:creationId xmlns="" xmlns:a16="http://schemas.microsoft.com/office/drawing/2014/main" id="{067DDF7E-5BA4-6F15-5D88-D363F909FD05}"/>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while statement</a:t>
            </a:r>
          </a:p>
          <a:p>
            <a:r>
              <a:rPr lang="en-GB" dirty="0">
                <a:latin typeface="Times New Roman" panose="02020603050405020304" pitchFamily="18" charset="0"/>
                <a:cs typeface="Times New Roman" panose="02020603050405020304" pitchFamily="18" charset="0"/>
              </a:rPr>
              <a:t>do...while statement</a:t>
            </a:r>
          </a:p>
          <a:p>
            <a:r>
              <a:rPr lang="en-GB" dirty="0">
                <a:latin typeface="Times New Roman" panose="02020603050405020304" pitchFamily="18" charset="0"/>
                <a:cs typeface="Times New Roman" panose="02020603050405020304" pitchFamily="18" charset="0"/>
              </a:rPr>
              <a:t>for statement</a:t>
            </a:r>
          </a:p>
          <a:p>
            <a:r>
              <a:rPr lang="en-GB" dirty="0">
                <a:latin typeface="Times New Roman" panose="02020603050405020304" pitchFamily="18" charset="0"/>
                <a:cs typeface="Times New Roman" panose="02020603050405020304" pitchFamily="18" charset="0"/>
              </a:rPr>
              <a:t>Jumps in Loops.</a:t>
            </a:r>
          </a:p>
          <a:p>
            <a:r>
              <a:rPr lang="en-GB" dirty="0">
                <a:latin typeface="Times New Roman" panose="02020603050405020304" pitchFamily="18" charset="0"/>
                <a:cs typeface="Times New Roman" panose="02020603050405020304" pitchFamily="18" charset="0"/>
              </a:rPr>
              <a:t>break and continue statements.</a:t>
            </a:r>
          </a:p>
          <a:p>
            <a:r>
              <a:rPr lang="en-GB" dirty="0" err="1">
                <a:latin typeface="Times New Roman" panose="02020603050405020304" pitchFamily="18" charset="0"/>
                <a:cs typeface="Times New Roman" panose="02020603050405020304" pitchFamily="18" charset="0"/>
              </a:rPr>
              <a:t>goto</a:t>
            </a:r>
            <a:r>
              <a:rPr lang="en-GB" dirty="0">
                <a:latin typeface="Times New Roman" panose="02020603050405020304" pitchFamily="18" charset="0"/>
                <a:cs typeface="Times New Roman" panose="02020603050405020304" pitchFamily="18" charset="0"/>
              </a:rPr>
              <a:t> statement</a:t>
            </a:r>
          </a:p>
          <a:p>
            <a:r>
              <a:rPr lang="en-GB" dirty="0">
                <a:latin typeface="Times New Roman" panose="02020603050405020304" pitchFamily="18" charset="0"/>
                <a:cs typeface="Times New Roman" panose="02020603050405020304" pitchFamily="18" charset="0"/>
              </a:rPr>
              <a:t>r</a:t>
            </a:r>
            <a:r>
              <a:rPr lang="en-GB" dirty="0" smtClean="0">
                <a:latin typeface="Times New Roman" panose="02020603050405020304" pitchFamily="18" charset="0"/>
                <a:cs typeface="Times New Roman" panose="02020603050405020304" pitchFamily="18" charset="0"/>
              </a:rPr>
              <a:t>eturn </a:t>
            </a:r>
            <a:r>
              <a:rPr lang="en-GB" dirty="0">
                <a:latin typeface="Times New Roman" panose="02020603050405020304" pitchFamily="18" charset="0"/>
                <a:cs typeface="Times New Roman" panose="02020603050405020304" pitchFamily="18" charset="0"/>
              </a:rPr>
              <a:t>statement</a:t>
            </a:r>
          </a:p>
          <a:p>
            <a:pPr marL="0" indent="0">
              <a:buNone/>
            </a:pPr>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39991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C100C7-95EF-D169-0631-C7EB523CEF62}"/>
              </a:ext>
            </a:extLst>
          </p:cNvPr>
          <p:cNvSpPr>
            <a:spLocks noGrp="1"/>
          </p:cNvSpPr>
          <p:nvPr>
            <p:ph type="title"/>
          </p:nvPr>
        </p:nvSpPr>
        <p:spPr>
          <a:xfrm>
            <a:off x="876290" y="384312"/>
            <a:ext cx="10993458" cy="518604"/>
          </a:xfrm>
        </p:spPr>
        <p:txBody>
          <a:bodyPr>
            <a:normAutofit fontScale="90000"/>
          </a:bodyPr>
          <a:lstStyle/>
          <a:p>
            <a:r>
              <a:rPr lang="en-IN" sz="4600" b="1" dirty="0">
                <a:latin typeface="Times New Roman" panose="02020603050405020304" pitchFamily="18" charset="0"/>
                <a:cs typeface="Times New Roman" panose="02020603050405020304" pitchFamily="18" charset="0"/>
              </a:rPr>
              <a:t>Looping</a:t>
            </a:r>
            <a:endParaRPr lang="en-IN" dirty="0"/>
          </a:p>
        </p:txBody>
      </p:sp>
      <p:sp>
        <p:nvSpPr>
          <p:cNvPr id="3" name="Content Placeholder 2">
            <a:extLst>
              <a:ext uri="{FF2B5EF4-FFF2-40B4-BE49-F238E27FC236}">
                <a16:creationId xmlns="" xmlns:a16="http://schemas.microsoft.com/office/drawing/2014/main" id="{D728B98C-64E5-BA44-D0A3-04C3D37A5B74}"/>
              </a:ext>
            </a:extLst>
          </p:cNvPr>
          <p:cNvSpPr>
            <a:spLocks noGrp="1"/>
          </p:cNvSpPr>
          <p:nvPr>
            <p:ph idx="1"/>
          </p:nvPr>
        </p:nvSpPr>
        <p:spPr>
          <a:xfrm>
            <a:off x="876290" y="1051748"/>
            <a:ext cx="10993458" cy="5449792"/>
          </a:xfrm>
        </p:spPr>
        <p:txBody>
          <a:bodyPr>
            <a:normAutofit/>
          </a:bodyPr>
          <a:lstStyle/>
          <a:p>
            <a:pPr algn="just">
              <a:lnSpc>
                <a:spcPct val="150000"/>
              </a:lnSpc>
              <a:defRPr/>
            </a:pPr>
            <a:r>
              <a:rPr lang="en-GB" sz="3600" dirty="0">
                <a:solidFill>
                  <a:srgbClr val="273239"/>
                </a:solidFill>
                <a:highlight>
                  <a:srgbClr val="FFFFFF"/>
                </a:highlight>
                <a:latin typeface="Times New Roman" panose="02020603050405020304" pitchFamily="18" charset="0"/>
                <a:cs typeface="Times New Roman" panose="02020603050405020304" pitchFamily="18" charset="0"/>
              </a:rPr>
              <a:t>Loops in programming are used to repeat a block of code until the specified condition is met. </a:t>
            </a:r>
          </a:p>
          <a:p>
            <a:pPr algn="just">
              <a:lnSpc>
                <a:spcPct val="150000"/>
              </a:lnSpc>
              <a:defRPr/>
            </a:pPr>
            <a:r>
              <a:rPr lang="en-GB" sz="3600" dirty="0">
                <a:solidFill>
                  <a:srgbClr val="273239"/>
                </a:solidFill>
                <a:highlight>
                  <a:srgbClr val="FFFFFF"/>
                </a:highlight>
                <a:latin typeface="Times New Roman" panose="02020603050405020304" pitchFamily="18" charset="0"/>
                <a:cs typeface="Times New Roman" panose="02020603050405020304" pitchFamily="18" charset="0"/>
              </a:rPr>
              <a:t>A loop statement allows programmers to execute a statement or group of statements multiple times without repetition of code</a:t>
            </a:r>
            <a:r>
              <a:rPr lang="en-GB" sz="3600" dirty="0" smtClean="0">
                <a:solidFill>
                  <a:srgbClr val="273239"/>
                </a:solidFill>
                <a:highlight>
                  <a:srgbClr val="FFFFFF"/>
                </a:highlight>
                <a:latin typeface="Times New Roman" panose="02020603050405020304" pitchFamily="18" charset="0"/>
                <a:cs typeface="Times New Roman" panose="02020603050405020304" pitchFamily="18" charset="0"/>
              </a:rPr>
              <a:t>.</a:t>
            </a:r>
            <a:endParaRPr lang="en-GB" sz="3600" dirty="0">
              <a:solidFill>
                <a:srgbClr val="273239"/>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10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2" y="484981"/>
            <a:ext cx="11471434" cy="6553200"/>
          </a:xfrm>
        </p:spPr>
        <p:txBody>
          <a:bodyPr>
            <a:normAutofit fontScale="92500" lnSpcReduction="20000"/>
          </a:bodyPr>
          <a:lstStyle/>
          <a:p>
            <a:pPr marL="0" indent="0" algn="just">
              <a:lnSpc>
                <a:spcPct val="150000"/>
              </a:lnSpc>
              <a:buNone/>
            </a:pPr>
            <a:r>
              <a:rPr lang="en-US" b="1" dirty="0" smtClean="0">
                <a:latin typeface="Times New Roman" pitchFamily="18" charset="0"/>
                <a:cs typeface="Times New Roman" pitchFamily="18" charset="0"/>
              </a:rPr>
              <a:t>Syllabus:</a:t>
            </a:r>
          </a:p>
          <a:p>
            <a:pPr marL="0" indent="0" algn="just">
              <a:lnSpc>
                <a:spcPct val="150000"/>
              </a:lnSpc>
              <a:buNone/>
            </a:pPr>
            <a:r>
              <a:rPr lang="en-US" b="1" dirty="0" smtClean="0">
                <a:latin typeface="Times New Roman" pitchFamily="18" charset="0"/>
                <a:cs typeface="Times New Roman" pitchFamily="18" charset="0"/>
              </a:rPr>
              <a:t>Decision </a:t>
            </a:r>
            <a:r>
              <a:rPr lang="en-US" b="1" dirty="0">
                <a:latin typeface="Times New Roman" pitchFamily="18" charset="0"/>
                <a:cs typeface="Times New Roman" pitchFamily="18" charset="0"/>
              </a:rPr>
              <a:t>making and Branching: </a:t>
            </a:r>
            <a:r>
              <a:rPr lang="en-US" dirty="0">
                <a:latin typeface="Times New Roman" pitchFamily="18" charset="0"/>
                <a:cs typeface="Times New Roman" pitchFamily="18" charset="0"/>
              </a:rPr>
              <a:t>Decision making with if statement, Simple if Statement, the if...else statement, Nesting of if...else statements, The else...if ladder, The switch statement.</a:t>
            </a:r>
            <a:endParaRPr lang="en-IN" dirty="0">
              <a:latin typeface="Times New Roman" pitchFamily="18" charset="0"/>
              <a:cs typeface="Times New Roman" pitchFamily="18" charset="0"/>
            </a:endParaRPr>
          </a:p>
          <a:p>
            <a:pPr marL="0" indent="0" algn="just">
              <a:lnSpc>
                <a:spcPct val="150000"/>
              </a:lnSpc>
              <a:buNone/>
            </a:pPr>
            <a:r>
              <a:rPr lang="en-US" b="1" dirty="0">
                <a:latin typeface="Times New Roman" pitchFamily="18" charset="0"/>
                <a:cs typeface="Times New Roman" pitchFamily="18" charset="0"/>
              </a:rPr>
              <a:t>Decision making and Looping: </a:t>
            </a:r>
            <a:r>
              <a:rPr lang="en-US" dirty="0">
                <a:latin typeface="Times New Roman" pitchFamily="18" charset="0"/>
                <a:cs typeface="Times New Roman" pitchFamily="18" charset="0"/>
              </a:rPr>
              <a:t>The for statement, the while statement, the do...while statement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Jump statements (</a:t>
            </a:r>
            <a:r>
              <a:rPr lang="en-US" dirty="0" err="1">
                <a:latin typeface="Times New Roman" pitchFamily="18" charset="0"/>
                <a:cs typeface="Times New Roman" pitchFamily="18" charset="0"/>
              </a:rPr>
              <a:t>goto</a:t>
            </a:r>
            <a:r>
              <a:rPr lang="en-US" dirty="0">
                <a:latin typeface="Times New Roman" pitchFamily="18" charset="0"/>
                <a:cs typeface="Times New Roman" pitchFamily="18" charset="0"/>
              </a:rPr>
              <a:t>, break, continue).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6857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19" y="180181"/>
            <a:ext cx="11471434" cy="5810690"/>
          </a:xfrm>
        </p:spPr>
        <p:txBody>
          <a:bodyPr>
            <a:noAutofit/>
          </a:bodyPr>
          <a:lstStyle/>
          <a:p>
            <a:pPr algn="just">
              <a:lnSpc>
                <a:spcPct val="170000"/>
              </a:lnSpc>
              <a:defRPr/>
            </a:pPr>
            <a:r>
              <a:rPr lang="en-GB" sz="3200" b="1" dirty="0">
                <a:latin typeface="Times New Roman" panose="02020603050405020304" pitchFamily="18" charset="0"/>
                <a:cs typeface="Times New Roman" panose="02020603050405020304" pitchFamily="18" charset="0"/>
              </a:rPr>
              <a:t>There are mainly two types of loops in C Programming:</a:t>
            </a:r>
          </a:p>
          <a:p>
            <a:pPr marL="479146" indent="-479146" algn="just">
              <a:lnSpc>
                <a:spcPct val="170000"/>
              </a:lnSpc>
              <a:buFont typeface="+mj-lt"/>
              <a:buAutoNum type="arabicPeriod"/>
              <a:defRPr/>
            </a:pPr>
            <a:r>
              <a:rPr lang="en-GB" sz="3200" b="1" dirty="0">
                <a:latin typeface="Times New Roman" panose="02020603050405020304" pitchFamily="18" charset="0"/>
                <a:cs typeface="Times New Roman" panose="02020603050405020304" pitchFamily="18" charset="0"/>
              </a:rPr>
              <a:t>Entry Controlled loops: </a:t>
            </a:r>
            <a:r>
              <a:rPr lang="en-GB" sz="3200" dirty="0">
                <a:latin typeface="Times New Roman" panose="02020603050405020304" pitchFamily="18" charset="0"/>
                <a:cs typeface="Times New Roman" panose="02020603050405020304" pitchFamily="18" charset="0"/>
              </a:rPr>
              <a:t>In Entry controlled loops the test condition is checked before entering the main body of the loop.  </a:t>
            </a:r>
            <a:r>
              <a:rPr lang="en-GB" sz="3200" b="1" dirty="0">
                <a:latin typeface="Times New Roman" panose="02020603050405020304" pitchFamily="18" charset="0"/>
                <a:cs typeface="Times New Roman" panose="02020603050405020304" pitchFamily="18" charset="0"/>
              </a:rPr>
              <a:t>Ex: For Loop and While Loop are Entry-controlled loops.</a:t>
            </a:r>
          </a:p>
          <a:p>
            <a:pPr marL="479146" indent="-479146" algn="just">
              <a:lnSpc>
                <a:spcPct val="170000"/>
              </a:lnSpc>
              <a:buFont typeface="+mj-lt"/>
              <a:buAutoNum type="arabicPeriod"/>
              <a:defRPr/>
            </a:pPr>
            <a:r>
              <a:rPr lang="en-GB" sz="3200" b="1" dirty="0">
                <a:latin typeface="Times New Roman" panose="02020603050405020304" pitchFamily="18" charset="0"/>
                <a:cs typeface="Times New Roman" panose="02020603050405020304" pitchFamily="18" charset="0"/>
              </a:rPr>
              <a:t>Exit Controlled loops: </a:t>
            </a:r>
            <a:r>
              <a:rPr lang="en-GB" sz="3200" dirty="0">
                <a:latin typeface="Times New Roman" panose="02020603050405020304" pitchFamily="18" charset="0"/>
                <a:cs typeface="Times New Roman" panose="02020603050405020304" pitchFamily="18" charset="0"/>
              </a:rPr>
              <a:t>In Exit controlled loops the test condition is evaluated at the end of the loop body. The loop body will execute at least once, irrespective of whether the condition is true or false. </a:t>
            </a:r>
            <a:r>
              <a:rPr lang="en-GB" sz="3200" b="1" dirty="0">
                <a:latin typeface="Times New Roman" panose="02020603050405020304" pitchFamily="18" charset="0"/>
                <a:cs typeface="Times New Roman" panose="02020603050405020304" pitchFamily="18" charset="0"/>
              </a:rPr>
              <a:t>Ex: do-while Loop is Exit Controlled loop.</a:t>
            </a:r>
            <a:endParaRPr lang="en-IN" sz="3200" b="1" dirty="0"/>
          </a:p>
          <a:p>
            <a:pPr marL="0" indent="0">
              <a:lnSpc>
                <a:spcPct val="170000"/>
              </a:lnSpc>
              <a:buNone/>
            </a:pPr>
            <a:endParaRPr lang="en-IN" sz="3200" dirty="0"/>
          </a:p>
        </p:txBody>
      </p:sp>
    </p:spTree>
    <p:extLst>
      <p:ext uri="{BB962C8B-B14F-4D97-AF65-F5344CB8AC3E}">
        <p14:creationId xmlns:p14="http://schemas.microsoft.com/office/powerpoint/2010/main" val="47339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06C98FA-CAAC-5A37-A940-0F1A0AD0792A}"/>
              </a:ext>
            </a:extLst>
          </p:cNvPr>
          <p:cNvPicPr>
            <a:picLocks noGrp="1" noChangeAspect="1"/>
          </p:cNvPicPr>
          <p:nvPr>
            <p:ph idx="1"/>
          </p:nvPr>
        </p:nvPicPr>
        <p:blipFill>
          <a:blip r:embed="rId2"/>
          <a:stretch>
            <a:fillRect/>
          </a:stretch>
        </p:blipFill>
        <p:spPr>
          <a:xfrm>
            <a:off x="429419" y="332581"/>
            <a:ext cx="10820400" cy="6568519"/>
          </a:xfrm>
        </p:spPr>
      </p:pic>
    </p:spTree>
    <p:extLst>
      <p:ext uri="{BB962C8B-B14F-4D97-AF65-F5344CB8AC3E}">
        <p14:creationId xmlns:p14="http://schemas.microsoft.com/office/powerpoint/2010/main" val="1630462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31187-2076-B458-CA9C-36FFD72C6C8A}"/>
              </a:ext>
            </a:extLst>
          </p:cNvPr>
          <p:cNvSpPr>
            <a:spLocks noGrp="1"/>
          </p:cNvSpPr>
          <p:nvPr>
            <p:ph type="title"/>
          </p:nvPr>
        </p:nvSpPr>
        <p:spPr>
          <a:xfrm>
            <a:off x="876290" y="384312"/>
            <a:ext cx="10993458" cy="627748"/>
          </a:xfrm>
        </p:spPr>
        <p:txBody>
          <a:bodyPr>
            <a:normAutofit fontScale="90000"/>
          </a:bodyPr>
          <a:lstStyle/>
          <a:p>
            <a:r>
              <a:rPr lang="en-IN" b="1" dirty="0">
                <a:latin typeface="Times New Roman" panose="02020603050405020304" pitchFamily="18" charset="0"/>
                <a:cs typeface="Times New Roman" panose="02020603050405020304" pitchFamily="18" charset="0"/>
              </a:rPr>
              <a:t>while loop</a:t>
            </a:r>
            <a:endParaRPr lang="en-IN" dirty="0"/>
          </a:p>
        </p:txBody>
      </p:sp>
      <p:sp>
        <p:nvSpPr>
          <p:cNvPr id="3" name="Content Placeholder 2">
            <a:extLst>
              <a:ext uri="{FF2B5EF4-FFF2-40B4-BE49-F238E27FC236}">
                <a16:creationId xmlns="" xmlns:a16="http://schemas.microsoft.com/office/drawing/2014/main" id="{52E05445-E05D-5742-52FB-F1F16E0E0836}"/>
              </a:ext>
            </a:extLst>
          </p:cNvPr>
          <p:cNvSpPr>
            <a:spLocks noGrp="1"/>
          </p:cNvSpPr>
          <p:nvPr>
            <p:ph idx="1"/>
          </p:nvPr>
        </p:nvSpPr>
        <p:spPr>
          <a:xfrm>
            <a:off x="734219" y="1018381"/>
            <a:ext cx="10993458" cy="5653316"/>
          </a:xfrm>
        </p:spPr>
        <p:txBody>
          <a:bodyPr>
            <a:noAutofit/>
          </a:bodyPr>
          <a:lstStyle/>
          <a:p>
            <a:pPr>
              <a:defRPr/>
            </a:pPr>
            <a:r>
              <a:rPr lang="en-IN" sz="3200" dirty="0">
                <a:latin typeface="Times New Roman" panose="02020603050405020304" pitchFamily="18" charset="0"/>
                <a:cs typeface="Times New Roman" panose="02020603050405020304" pitchFamily="18" charset="0"/>
              </a:rPr>
              <a:t>It executes a set of statements repeatedly as long as the specified condition is true.</a:t>
            </a:r>
          </a:p>
          <a:p>
            <a:pPr>
              <a:defRPr/>
            </a:pPr>
            <a:r>
              <a:rPr lang="en-IN" sz="3200" dirty="0">
                <a:latin typeface="Times New Roman" panose="02020603050405020304" pitchFamily="18" charset="0"/>
                <a:cs typeface="Times New Roman" panose="02020603050405020304" pitchFamily="18" charset="0"/>
              </a:rPr>
              <a:t>Entry-controlled loop.</a:t>
            </a:r>
          </a:p>
          <a:p>
            <a:pPr marL="0" indent="0">
              <a:buNone/>
              <a:defRPr/>
            </a:pPr>
            <a:r>
              <a:rPr lang="en-IN" sz="3200" b="1" u="sng" dirty="0">
                <a:latin typeface="Times New Roman" panose="02020603050405020304" pitchFamily="18" charset="0"/>
                <a:cs typeface="Times New Roman" panose="02020603050405020304" pitchFamily="18" charset="0"/>
              </a:rPr>
              <a:t>Syntax of while statement:</a:t>
            </a:r>
          </a:p>
          <a:p>
            <a:pPr marL="0" indent="0">
              <a:buNone/>
              <a:defRPr/>
            </a:pPr>
            <a:r>
              <a:rPr lang="en-IN" sz="3200" dirty="0">
                <a:latin typeface="Times New Roman" panose="02020603050405020304" pitchFamily="18" charset="0"/>
                <a:cs typeface="Times New Roman" panose="02020603050405020304" pitchFamily="18" charset="0"/>
              </a:rPr>
              <a:t>while (</a:t>
            </a:r>
            <a:r>
              <a:rPr lang="en-IN" sz="3200" dirty="0" err="1">
                <a:latin typeface="Times New Roman" panose="02020603050405020304" pitchFamily="18" charset="0"/>
                <a:cs typeface="Times New Roman" panose="02020603050405020304" pitchFamily="18" charset="0"/>
              </a:rPr>
              <a:t>test_condition</a:t>
            </a:r>
            <a:r>
              <a:rPr lang="en-IN" sz="3200" dirty="0">
                <a:latin typeface="Times New Roman" panose="02020603050405020304" pitchFamily="18" charset="0"/>
                <a:cs typeface="Times New Roman" panose="02020603050405020304" pitchFamily="18" charset="0"/>
              </a:rPr>
              <a:t>)</a:t>
            </a:r>
          </a:p>
          <a:p>
            <a:pPr marL="0" indent="0">
              <a:buNone/>
              <a:defRPr/>
            </a:pPr>
            <a:r>
              <a:rPr lang="en-IN" sz="3200" dirty="0">
                <a:latin typeface="Times New Roman" panose="02020603050405020304" pitchFamily="18" charset="0"/>
                <a:cs typeface="Times New Roman" panose="02020603050405020304" pitchFamily="18" charset="0"/>
              </a:rPr>
              <a:t>{</a:t>
            </a:r>
          </a:p>
          <a:p>
            <a:pPr marL="0" indent="0">
              <a:buNone/>
              <a:defRPr/>
            </a:pPr>
            <a:r>
              <a:rPr lang="en-IN" sz="3200" dirty="0">
                <a:latin typeface="Times New Roman" panose="02020603050405020304" pitchFamily="18" charset="0"/>
                <a:cs typeface="Times New Roman" panose="02020603050405020304" pitchFamily="18" charset="0"/>
              </a:rPr>
              <a:t>        statements;      </a:t>
            </a:r>
          </a:p>
          <a:p>
            <a:pPr marL="0" indent="0">
              <a:buNone/>
              <a:defRPr/>
            </a:pPr>
            <a:r>
              <a:rPr lang="en-IN" sz="3200" dirty="0">
                <a:latin typeface="Times New Roman" panose="02020603050405020304" pitchFamily="18" charset="0"/>
                <a:cs typeface="Times New Roman" panose="02020603050405020304" pitchFamily="18" charset="0"/>
              </a:rPr>
              <a:t>}</a:t>
            </a:r>
          </a:p>
          <a:p>
            <a:pPr marL="0" indent="0">
              <a:buNone/>
              <a:defRPr/>
            </a:pPr>
            <a:r>
              <a:rPr lang="en-IN" sz="3200" dirty="0">
                <a:latin typeface="Times New Roman" panose="02020603050405020304" pitchFamily="18" charset="0"/>
                <a:cs typeface="Times New Roman" panose="02020603050405020304" pitchFamily="18" charset="0"/>
              </a:rPr>
              <a:t>statement x;</a:t>
            </a:r>
          </a:p>
          <a:p>
            <a:pPr marL="0" indent="0">
              <a:buNone/>
              <a:defRPr/>
            </a:pPr>
            <a:r>
              <a:rPr lang="en-IN" sz="3200" dirty="0">
                <a:latin typeface="Times New Roman" panose="02020603050405020304" pitchFamily="18" charset="0"/>
                <a:cs typeface="Times New Roman" panose="02020603050405020304" pitchFamily="18" charset="0"/>
              </a:rPr>
              <a:t>statement y</a:t>
            </a:r>
            <a:r>
              <a:rPr lang="en-IN"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5382419" y="4294981"/>
            <a:ext cx="6858000" cy="2062103"/>
          </a:xfrm>
          <a:prstGeom prst="rect">
            <a:avLst/>
          </a:prstGeom>
        </p:spPr>
        <p:txBody>
          <a:bodyPr wrap="square">
            <a:spAutoFit/>
          </a:bodyPr>
          <a:lstStyle/>
          <a:p>
            <a:pPr>
              <a:defRPr/>
            </a:pPr>
            <a:r>
              <a:rPr lang="en-IN" sz="3200" b="1" dirty="0">
                <a:latin typeface="Times New Roman" panose="02020603050405020304" pitchFamily="18" charset="0"/>
                <a:cs typeface="Times New Roman" panose="02020603050405020304" pitchFamily="18" charset="0"/>
              </a:rPr>
              <a:t>while</a:t>
            </a:r>
            <a:r>
              <a:rPr lang="en-IN" sz="3200" dirty="0">
                <a:latin typeface="Times New Roman" panose="02020603050405020304" pitchFamily="18" charset="0"/>
                <a:cs typeface="Times New Roman" panose="02020603050405020304" pitchFamily="18" charset="0"/>
              </a:rPr>
              <a:t> is a keyword.</a:t>
            </a:r>
          </a:p>
          <a:p>
            <a:pPr>
              <a:defRPr/>
            </a:pPr>
            <a:r>
              <a:rPr lang="en-IN" sz="3200" b="1" dirty="0" err="1">
                <a:latin typeface="Times New Roman" panose="02020603050405020304" pitchFamily="18" charset="0"/>
                <a:cs typeface="Times New Roman" panose="02020603050405020304" pitchFamily="18" charset="0"/>
              </a:rPr>
              <a:t>test_condition</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is a   logical or relational</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expression that results in either TRUE or FALSE.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515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18B7C2-35D3-94E0-3627-34A4829D2233}"/>
              </a:ext>
            </a:extLst>
          </p:cNvPr>
          <p:cNvSpPr>
            <a:spLocks noGrp="1"/>
          </p:cNvSpPr>
          <p:nvPr>
            <p:ph idx="1"/>
          </p:nvPr>
        </p:nvSpPr>
        <p:spPr>
          <a:xfrm>
            <a:off x="876290" y="496108"/>
            <a:ext cx="10993458" cy="6005433"/>
          </a:xfrm>
        </p:spPr>
        <p:txBody>
          <a:bodyPr>
            <a:normAutofit/>
          </a:bodyPr>
          <a:lstStyle/>
          <a:p>
            <a:pPr marL="0" indent="0">
              <a:buNone/>
              <a:defRPr/>
            </a:pPr>
            <a:r>
              <a:rPr lang="en-IN" sz="3200" dirty="0">
                <a:latin typeface="Times New Roman" panose="02020603050405020304" pitchFamily="18" charset="0"/>
                <a:cs typeface="Times New Roman" panose="02020603050405020304" pitchFamily="18" charset="0"/>
              </a:rPr>
              <a:t>while (</a:t>
            </a:r>
            <a:r>
              <a:rPr lang="en-IN" sz="3200" dirty="0" err="1">
                <a:latin typeface="Times New Roman" panose="02020603050405020304" pitchFamily="18" charset="0"/>
                <a:cs typeface="Times New Roman" panose="02020603050405020304" pitchFamily="18" charset="0"/>
              </a:rPr>
              <a:t>test_condition</a:t>
            </a:r>
            <a:r>
              <a:rPr lang="en-IN" sz="3200" dirty="0">
                <a:latin typeface="Times New Roman" panose="02020603050405020304" pitchFamily="18" charset="0"/>
                <a:cs typeface="Times New Roman" panose="02020603050405020304" pitchFamily="18" charset="0"/>
              </a:rPr>
              <a:t>)</a:t>
            </a:r>
          </a:p>
          <a:p>
            <a:pPr marL="0" indent="0">
              <a:buNone/>
              <a:defRPr/>
            </a:pPr>
            <a:r>
              <a:rPr lang="en-IN" sz="3200" dirty="0">
                <a:latin typeface="Times New Roman" panose="02020603050405020304" pitchFamily="18" charset="0"/>
                <a:cs typeface="Times New Roman" panose="02020603050405020304" pitchFamily="18" charset="0"/>
              </a:rPr>
              <a:t>{</a:t>
            </a:r>
          </a:p>
          <a:p>
            <a:pPr marL="0" indent="0">
              <a:buNone/>
              <a:defRPr/>
            </a:pPr>
            <a:r>
              <a:rPr lang="en-IN" sz="3200" dirty="0">
                <a:latin typeface="Times New Roman" panose="02020603050405020304" pitchFamily="18" charset="0"/>
                <a:cs typeface="Times New Roman" panose="02020603050405020304" pitchFamily="18" charset="0"/>
              </a:rPr>
              <a:t>     statement1;          // compound statement</a:t>
            </a:r>
          </a:p>
          <a:p>
            <a:pPr marL="0" indent="0">
              <a:buNone/>
              <a:defRPr/>
            </a:pPr>
            <a:r>
              <a:rPr lang="en-IN" sz="3200" dirty="0">
                <a:latin typeface="Times New Roman" panose="02020603050405020304" pitchFamily="18" charset="0"/>
                <a:cs typeface="Times New Roman" panose="02020603050405020304" pitchFamily="18" charset="0"/>
              </a:rPr>
              <a:t>     statement2;</a:t>
            </a:r>
          </a:p>
          <a:p>
            <a:pPr marL="0" indent="0">
              <a:buNone/>
              <a:defRPr/>
            </a:pPr>
            <a:r>
              <a:rPr lang="en-IN" sz="3200" dirty="0">
                <a:latin typeface="Times New Roman" panose="02020603050405020304" pitchFamily="18" charset="0"/>
                <a:cs typeface="Times New Roman" panose="02020603050405020304" pitchFamily="18" charset="0"/>
              </a:rPr>
              <a:t>     statement3;</a:t>
            </a:r>
          </a:p>
          <a:p>
            <a:pPr marL="0" indent="0">
              <a:buNone/>
              <a:defRPr/>
            </a:pPr>
            <a:r>
              <a:rPr lang="en-IN" sz="3200" dirty="0">
                <a:latin typeface="Times New Roman" panose="02020603050405020304" pitchFamily="18" charset="0"/>
                <a:cs typeface="Times New Roman" panose="02020603050405020304" pitchFamily="18" charset="0"/>
              </a:rPr>
              <a:t>}</a:t>
            </a:r>
          </a:p>
          <a:p>
            <a:pPr marL="0" indent="0">
              <a:buNone/>
              <a:defRPr/>
            </a:pPr>
            <a:r>
              <a:rPr lang="en-IN" sz="3200" dirty="0">
                <a:latin typeface="Times New Roman" panose="02020603050405020304" pitchFamily="18" charset="0"/>
                <a:cs typeface="Times New Roman" panose="02020603050405020304" pitchFamily="18" charset="0"/>
              </a:rPr>
              <a:t> Statement x;</a:t>
            </a:r>
          </a:p>
          <a:p>
            <a:pPr marL="0" indent="0">
              <a:buNone/>
              <a:defRPr/>
            </a:pPr>
            <a:r>
              <a:rPr lang="en-IN" sz="3200" dirty="0">
                <a:latin typeface="Times New Roman" panose="02020603050405020304" pitchFamily="18" charset="0"/>
                <a:cs typeface="Times New Roman" panose="02020603050405020304" pitchFamily="18" charset="0"/>
              </a:rPr>
              <a:t> Statement y;</a:t>
            </a:r>
          </a:p>
          <a:p>
            <a:endParaRPr lang="en-IN" sz="4800" dirty="0"/>
          </a:p>
        </p:txBody>
      </p:sp>
      <p:pic>
        <p:nvPicPr>
          <p:cNvPr id="4" name="Picture 2" descr="Image result for while statement in c">
            <a:extLst>
              <a:ext uri="{FF2B5EF4-FFF2-40B4-BE49-F238E27FC236}">
                <a16:creationId xmlns="" xmlns:a16="http://schemas.microsoft.com/office/drawing/2014/main" id="{8EFAA3C9-A716-A366-D51A-DE46770328AD}"/>
              </a:ext>
            </a:extLst>
          </p:cNvPr>
          <p:cNvPicPr>
            <a:picLocks noChangeAspect="1" noChangeArrowheads="1"/>
          </p:cNvPicPr>
          <p:nvPr/>
        </p:nvPicPr>
        <p:blipFill>
          <a:blip r:embed="rId2"/>
          <a:srcRect/>
          <a:stretch>
            <a:fillRect/>
          </a:stretch>
        </p:blipFill>
        <p:spPr bwMode="auto">
          <a:xfrm>
            <a:off x="8201819" y="1475581"/>
            <a:ext cx="4176546" cy="5212858"/>
          </a:xfrm>
          <a:prstGeom prst="rect">
            <a:avLst/>
          </a:prstGeom>
          <a:noFill/>
          <a:ln w="9525">
            <a:noFill/>
            <a:miter lim="800000"/>
            <a:headEnd/>
            <a:tailEnd/>
          </a:ln>
        </p:spPr>
      </p:pic>
    </p:spTree>
    <p:extLst>
      <p:ext uri="{BB962C8B-B14F-4D97-AF65-F5344CB8AC3E}">
        <p14:creationId xmlns:p14="http://schemas.microsoft.com/office/powerpoint/2010/main" val="370985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1243-EFC4-0579-945B-B7527EA63FDD}"/>
              </a:ext>
            </a:extLst>
          </p:cNvPr>
          <p:cNvSpPr>
            <a:spLocks noGrp="1"/>
          </p:cNvSpPr>
          <p:nvPr>
            <p:ph type="title"/>
          </p:nvPr>
        </p:nvSpPr>
        <p:spPr>
          <a:xfrm>
            <a:off x="886619" y="103981"/>
            <a:ext cx="10993458" cy="657514"/>
          </a:xfrm>
        </p:spPr>
        <p:txBody>
          <a:bodyPr>
            <a:normAutofit fontScale="90000"/>
          </a:bodyPr>
          <a:lstStyle/>
          <a:p>
            <a:r>
              <a:rPr lang="en-IN" b="1" dirty="0"/>
              <a:t>Example</a:t>
            </a:r>
          </a:p>
        </p:txBody>
      </p:sp>
      <p:sp>
        <p:nvSpPr>
          <p:cNvPr id="3" name="Content Placeholder 2">
            <a:extLst>
              <a:ext uri="{FF2B5EF4-FFF2-40B4-BE49-F238E27FC236}">
                <a16:creationId xmlns="" xmlns:a16="http://schemas.microsoft.com/office/drawing/2014/main" id="{AFF392C0-5512-F6BA-62AB-A81CC94DAA32}"/>
              </a:ext>
            </a:extLst>
          </p:cNvPr>
          <p:cNvSpPr>
            <a:spLocks noGrp="1"/>
          </p:cNvSpPr>
          <p:nvPr>
            <p:ph idx="1"/>
          </p:nvPr>
        </p:nvSpPr>
        <p:spPr>
          <a:xfrm>
            <a:off x="876290" y="865982"/>
            <a:ext cx="10993458" cy="5635560"/>
          </a:xfrm>
        </p:spPr>
        <p:txBody>
          <a:bodyPr>
            <a:noAutofit/>
          </a:bodyPr>
          <a:lstStyle/>
          <a:p>
            <a:pPr marL="0" indent="0">
              <a:buNone/>
            </a:pPr>
            <a:r>
              <a:rPr lang="en-IN" altLang="en-US" sz="2800" dirty="0">
                <a:latin typeface="Times New Roman" pitchFamily="18" charset="0"/>
                <a:cs typeface="Times New Roman" pitchFamily="18" charset="0"/>
              </a:rPr>
              <a:t>#include&lt;stdio.h&gt;</a:t>
            </a:r>
          </a:p>
          <a:p>
            <a:pPr marL="0" indent="0">
              <a:buNone/>
            </a:pPr>
            <a:r>
              <a:rPr lang="en-IN" altLang="en-US" sz="2800" dirty="0">
                <a:latin typeface="Times New Roman" pitchFamily="18" charset="0"/>
                <a:cs typeface="Times New Roman" pitchFamily="18" charset="0"/>
              </a:rPr>
              <a:t>int main () </a:t>
            </a:r>
          </a:p>
          <a:p>
            <a:pPr marL="0" indent="0">
              <a:buNone/>
            </a:pPr>
            <a:r>
              <a:rPr lang="en-IN" altLang="en-US" sz="2800" dirty="0">
                <a:latin typeface="Times New Roman" pitchFamily="18" charset="0"/>
                <a:cs typeface="Times New Roman" pitchFamily="18" charset="0"/>
              </a:rPr>
              <a:t>{</a:t>
            </a:r>
          </a:p>
          <a:p>
            <a:pPr marL="0" indent="0">
              <a:buNone/>
            </a:pPr>
            <a:r>
              <a:rPr lang="en-IN" altLang="en-US" sz="2800" dirty="0">
                <a:latin typeface="Times New Roman" pitchFamily="18" charset="0"/>
                <a:cs typeface="Times New Roman" pitchFamily="18" charset="0"/>
              </a:rPr>
              <a:t>	int a = 10; </a:t>
            </a:r>
          </a:p>
          <a:p>
            <a:pPr marL="0" indent="0">
              <a:buNone/>
            </a:pPr>
            <a:r>
              <a:rPr lang="en-IN" altLang="en-US" sz="2800" dirty="0">
                <a:latin typeface="Times New Roman" pitchFamily="18" charset="0"/>
                <a:cs typeface="Times New Roman" pitchFamily="18" charset="0"/>
              </a:rPr>
              <a:t>	while( a &lt; 20 ) </a:t>
            </a:r>
          </a:p>
          <a:p>
            <a:pPr marL="0" indent="0">
              <a:buNone/>
            </a:pPr>
            <a:r>
              <a:rPr lang="en-IN" altLang="en-US" sz="2800" dirty="0">
                <a:latin typeface="Times New Roman" pitchFamily="18" charset="0"/>
                <a:cs typeface="Times New Roman" pitchFamily="18" charset="0"/>
              </a:rPr>
              <a:t>	{ </a:t>
            </a:r>
          </a:p>
          <a:p>
            <a:pPr marL="0" indent="0">
              <a:buNone/>
            </a:pPr>
            <a:r>
              <a:rPr lang="en-IN" altLang="en-US" sz="2800" dirty="0">
                <a:latin typeface="Times New Roman" pitchFamily="18" charset="0"/>
                <a:cs typeface="Times New Roman" pitchFamily="18" charset="0"/>
              </a:rPr>
              <a:t>		</a:t>
            </a:r>
            <a:r>
              <a:rPr lang="en-IN" altLang="en-US" sz="2800" dirty="0" err="1">
                <a:latin typeface="Times New Roman" pitchFamily="18" charset="0"/>
                <a:cs typeface="Times New Roman" pitchFamily="18" charset="0"/>
              </a:rPr>
              <a:t>printf</a:t>
            </a:r>
            <a:r>
              <a:rPr lang="en-IN" altLang="en-US" sz="2800" dirty="0">
                <a:latin typeface="Times New Roman" pitchFamily="18" charset="0"/>
                <a:cs typeface="Times New Roman" pitchFamily="18" charset="0"/>
              </a:rPr>
              <a:t>("value of a: %d\n", a); </a:t>
            </a:r>
          </a:p>
          <a:p>
            <a:pPr marL="0" indent="0">
              <a:buNone/>
            </a:pPr>
            <a:r>
              <a:rPr lang="en-IN" altLang="en-US" sz="2800" dirty="0">
                <a:latin typeface="Times New Roman" pitchFamily="18" charset="0"/>
                <a:cs typeface="Times New Roman" pitchFamily="18" charset="0"/>
              </a:rPr>
              <a:t>		a++; </a:t>
            </a:r>
          </a:p>
          <a:p>
            <a:pPr marL="0" indent="0">
              <a:buNone/>
            </a:pPr>
            <a:r>
              <a:rPr lang="en-IN" altLang="en-US" sz="2800" dirty="0">
                <a:latin typeface="Times New Roman" pitchFamily="18" charset="0"/>
                <a:cs typeface="Times New Roman" pitchFamily="18" charset="0"/>
              </a:rPr>
              <a:t>	}</a:t>
            </a:r>
          </a:p>
          <a:p>
            <a:pPr marL="0" indent="0">
              <a:buNone/>
            </a:pPr>
            <a:r>
              <a:rPr lang="en-IN" altLang="en-US" sz="2800" dirty="0">
                <a:latin typeface="Times New Roman" pitchFamily="18" charset="0"/>
                <a:cs typeface="Times New Roman" pitchFamily="18" charset="0"/>
              </a:rPr>
              <a:t> return 0; </a:t>
            </a:r>
          </a:p>
          <a:p>
            <a:pPr marL="0" indent="0">
              <a:buNone/>
            </a:pPr>
            <a:r>
              <a:rPr lang="en-IN" altLang="en-US" sz="2800" dirty="0">
                <a:latin typeface="Times New Roman" pitchFamily="18" charset="0"/>
                <a:cs typeface="Times New Roman" pitchFamily="18" charset="0"/>
              </a:rPr>
              <a:t>}</a:t>
            </a:r>
            <a:endParaRPr lang="en-IN" sz="2800" dirty="0"/>
          </a:p>
        </p:txBody>
      </p:sp>
      <p:pic>
        <p:nvPicPr>
          <p:cNvPr id="5" name="Picture 4">
            <a:extLst>
              <a:ext uri="{FF2B5EF4-FFF2-40B4-BE49-F238E27FC236}">
                <a16:creationId xmlns="" xmlns:a16="http://schemas.microsoft.com/office/drawing/2014/main" id="{477809C0-1387-E2D7-08E7-4129807EC4A4}"/>
              </a:ext>
            </a:extLst>
          </p:cNvPr>
          <p:cNvPicPr>
            <a:picLocks noChangeAspect="1"/>
          </p:cNvPicPr>
          <p:nvPr/>
        </p:nvPicPr>
        <p:blipFill>
          <a:blip r:embed="rId2"/>
          <a:stretch>
            <a:fillRect/>
          </a:stretch>
        </p:blipFill>
        <p:spPr>
          <a:xfrm>
            <a:off x="8588867" y="1501675"/>
            <a:ext cx="2737151" cy="3746783"/>
          </a:xfrm>
          <a:prstGeom prst="rect">
            <a:avLst/>
          </a:prstGeom>
        </p:spPr>
      </p:pic>
    </p:spTree>
    <p:extLst>
      <p:ext uri="{BB962C8B-B14F-4D97-AF65-F5344CB8AC3E}">
        <p14:creationId xmlns:p14="http://schemas.microsoft.com/office/powerpoint/2010/main" val="298273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61BC63-9B0B-C5CA-9176-A533627790BB}"/>
              </a:ext>
            </a:extLst>
          </p:cNvPr>
          <p:cNvSpPr>
            <a:spLocks noGrp="1"/>
          </p:cNvSpPr>
          <p:nvPr>
            <p:ph type="title"/>
          </p:nvPr>
        </p:nvSpPr>
        <p:spPr>
          <a:xfrm>
            <a:off x="886619" y="180181"/>
            <a:ext cx="10993458" cy="918695"/>
          </a:xfrm>
        </p:spPr>
        <p:txBody>
          <a:bodyPr>
            <a:normAutofit/>
          </a:bodyPr>
          <a:lstStyle/>
          <a:p>
            <a:r>
              <a:rPr lang="en-IN" sz="4400" b="1" dirty="0" err="1">
                <a:latin typeface="Times New Roman" panose="02020603050405020304" pitchFamily="18" charset="0"/>
                <a:cs typeface="Times New Roman" panose="02020603050405020304" pitchFamily="18" charset="0"/>
              </a:rPr>
              <a:t>do..while</a:t>
            </a:r>
            <a:r>
              <a:rPr lang="en-IN" sz="4400" b="1" dirty="0">
                <a:latin typeface="Times New Roman" panose="02020603050405020304" pitchFamily="18" charset="0"/>
                <a:cs typeface="Times New Roman" panose="02020603050405020304" pitchFamily="18" charset="0"/>
              </a:rPr>
              <a:t> statement</a:t>
            </a:r>
            <a:endParaRPr lang="en-IN" sz="5400" dirty="0"/>
          </a:p>
        </p:txBody>
      </p:sp>
      <p:sp>
        <p:nvSpPr>
          <p:cNvPr id="3" name="Content Placeholder 2">
            <a:extLst>
              <a:ext uri="{FF2B5EF4-FFF2-40B4-BE49-F238E27FC236}">
                <a16:creationId xmlns="" xmlns:a16="http://schemas.microsoft.com/office/drawing/2014/main" id="{3EEB7FCF-2FAE-1AD5-CE4F-78A96C55612C}"/>
              </a:ext>
            </a:extLst>
          </p:cNvPr>
          <p:cNvSpPr>
            <a:spLocks noGrp="1"/>
          </p:cNvSpPr>
          <p:nvPr>
            <p:ph idx="1"/>
          </p:nvPr>
        </p:nvSpPr>
        <p:spPr>
          <a:xfrm>
            <a:off x="886619" y="942181"/>
            <a:ext cx="10993458" cy="5062828"/>
          </a:xfrm>
        </p:spPr>
        <p:txBody>
          <a:bodyPr>
            <a:noAutofit/>
          </a:bodyPr>
          <a:lstStyle/>
          <a:p>
            <a:pPr marL="0" indent="0">
              <a:buNone/>
              <a:defRPr/>
            </a:pPr>
            <a:r>
              <a:rPr lang="en-IN" sz="2800" b="1" u="sng" dirty="0">
                <a:latin typeface="Times New Roman" panose="02020603050405020304" pitchFamily="18" charset="0"/>
                <a:cs typeface="Times New Roman" panose="02020603050405020304" pitchFamily="18" charset="0"/>
              </a:rPr>
              <a:t>Syntax of </a:t>
            </a:r>
            <a:r>
              <a:rPr lang="en-IN" sz="2800" b="1" u="sng" dirty="0" err="1">
                <a:latin typeface="Times New Roman" panose="02020603050405020304" pitchFamily="18" charset="0"/>
                <a:cs typeface="Times New Roman" panose="02020603050405020304" pitchFamily="18" charset="0"/>
              </a:rPr>
              <a:t>do..while</a:t>
            </a:r>
            <a:r>
              <a:rPr lang="en-IN" sz="2800" b="1" u="sng" dirty="0">
                <a:latin typeface="Times New Roman" panose="02020603050405020304" pitchFamily="18" charset="0"/>
                <a:cs typeface="Times New Roman" panose="02020603050405020304" pitchFamily="18" charset="0"/>
              </a:rPr>
              <a:t> statement:</a:t>
            </a:r>
          </a:p>
          <a:p>
            <a:pPr marL="0" indent="0">
              <a:buNone/>
              <a:defRPr/>
            </a:pPr>
            <a:r>
              <a:rPr lang="en-IN" sz="2800" dirty="0">
                <a:latin typeface="Times New Roman" panose="02020603050405020304" pitchFamily="18" charset="0"/>
                <a:cs typeface="Times New Roman" panose="02020603050405020304" pitchFamily="18" charset="0"/>
              </a:rPr>
              <a:t>do </a:t>
            </a:r>
          </a:p>
          <a:p>
            <a:pPr marL="0" indent="0">
              <a:buNone/>
              <a:defRPr/>
            </a:pPr>
            <a:r>
              <a:rPr lang="en-IN" sz="2800" dirty="0">
                <a:latin typeface="Times New Roman" panose="02020603050405020304" pitchFamily="18" charset="0"/>
                <a:cs typeface="Times New Roman" panose="02020603050405020304" pitchFamily="18" charset="0"/>
              </a:rPr>
              <a:t>{ 	</a:t>
            </a:r>
          </a:p>
          <a:p>
            <a:pPr marL="0" indent="0">
              <a:buNone/>
              <a:defRPr/>
            </a:pPr>
            <a:r>
              <a:rPr lang="en-IN" sz="2800" dirty="0">
                <a:latin typeface="Times New Roman" panose="02020603050405020304" pitchFamily="18" charset="0"/>
                <a:cs typeface="Times New Roman" panose="02020603050405020304" pitchFamily="18" charset="0"/>
              </a:rPr>
              <a:t>	statement1; </a:t>
            </a:r>
          </a:p>
          <a:p>
            <a:pPr marL="0" indent="0">
              <a:buNone/>
              <a:defRPr/>
            </a:pPr>
            <a:r>
              <a:rPr lang="en-IN" sz="2800" dirty="0">
                <a:latin typeface="Times New Roman" panose="02020603050405020304" pitchFamily="18" charset="0"/>
                <a:cs typeface="Times New Roman" panose="02020603050405020304" pitchFamily="18" charset="0"/>
              </a:rPr>
              <a:t>	 statement2; 		</a:t>
            </a:r>
          </a:p>
          <a:p>
            <a:pPr marL="0" indent="0">
              <a:buNone/>
              <a:defRPr/>
            </a:pPr>
            <a:r>
              <a:rPr lang="en-IN" sz="2800" dirty="0">
                <a:latin typeface="Times New Roman" panose="02020603050405020304" pitchFamily="18" charset="0"/>
                <a:cs typeface="Times New Roman" panose="02020603050405020304" pitchFamily="18" charset="0"/>
              </a:rPr>
              <a:t>} while (</a:t>
            </a:r>
            <a:r>
              <a:rPr lang="en-IN" sz="2800" dirty="0" err="1">
                <a:latin typeface="Times New Roman" panose="02020603050405020304" pitchFamily="18" charset="0"/>
                <a:cs typeface="Times New Roman" panose="02020603050405020304" pitchFamily="18" charset="0"/>
              </a:rPr>
              <a:t>test_condition</a:t>
            </a:r>
            <a:r>
              <a:rPr lang="en-IN" sz="2800" dirty="0">
                <a:latin typeface="Times New Roman" panose="02020603050405020304" pitchFamily="18" charset="0"/>
                <a:cs typeface="Times New Roman" panose="02020603050405020304" pitchFamily="18" charset="0"/>
              </a:rPr>
              <a:t>); 	</a:t>
            </a:r>
          </a:p>
          <a:p>
            <a:pPr marL="0" indent="0">
              <a:buNone/>
              <a:defRPr/>
            </a:pPr>
            <a:r>
              <a:rPr lang="en-IN" sz="2800" dirty="0">
                <a:latin typeface="Times New Roman" panose="02020603050405020304" pitchFamily="18" charset="0"/>
                <a:cs typeface="Times New Roman" panose="02020603050405020304" pitchFamily="18" charset="0"/>
              </a:rPr>
              <a:t>Statement x; 	</a:t>
            </a:r>
          </a:p>
          <a:p>
            <a:pPr marL="0" indent="0">
              <a:buNone/>
              <a:defRPr/>
            </a:pPr>
            <a:r>
              <a:rPr lang="en-IN" sz="2800" dirty="0">
                <a:latin typeface="Times New Roman" panose="02020603050405020304" pitchFamily="18" charset="0"/>
                <a:cs typeface="Times New Roman" panose="02020603050405020304" pitchFamily="18" charset="0"/>
              </a:rPr>
              <a:t>Statement y; 	</a:t>
            </a:r>
          </a:p>
          <a:p>
            <a:pPr marL="0" indent="0">
              <a:buNone/>
              <a:defRPr/>
            </a:pPr>
            <a:endParaRPr lang="en-IN" sz="2800" dirty="0">
              <a:latin typeface="Times New Roman" panose="02020603050405020304" pitchFamily="18" charset="0"/>
              <a:cs typeface="Times New Roman" panose="02020603050405020304" pitchFamily="18" charset="0"/>
            </a:endParaRPr>
          </a:p>
          <a:p>
            <a:pPr>
              <a:defRPr/>
            </a:pPr>
            <a:r>
              <a:rPr lang="en-IN" sz="2800" dirty="0">
                <a:latin typeface="Times New Roman" panose="02020603050405020304" pitchFamily="18" charset="0"/>
                <a:cs typeface="Times New Roman" panose="02020603050405020304" pitchFamily="18" charset="0"/>
              </a:rPr>
              <a:t>do and while are keywords. </a:t>
            </a:r>
          </a:p>
          <a:p>
            <a:pPr>
              <a:defRPr/>
            </a:pPr>
            <a:r>
              <a:rPr lang="en-IN" sz="2800" dirty="0" err="1">
                <a:latin typeface="Times New Roman" panose="02020603050405020304" pitchFamily="18" charset="0"/>
                <a:cs typeface="Times New Roman" panose="02020603050405020304" pitchFamily="18" charset="0"/>
              </a:rPr>
              <a:t>test_condition</a:t>
            </a:r>
            <a:r>
              <a:rPr lang="en-IN" sz="2800" dirty="0">
                <a:latin typeface="Times New Roman" panose="02020603050405020304" pitchFamily="18" charset="0"/>
                <a:cs typeface="Times New Roman" panose="02020603050405020304" pitchFamily="18" charset="0"/>
              </a:rPr>
              <a:t> is a logical or relational expression that results in either TRUE or FALSE. 	</a:t>
            </a:r>
          </a:p>
          <a:p>
            <a:pPr marL="0" indent="0">
              <a:buNone/>
            </a:pPr>
            <a:endParaRPr lang="en-IN" sz="3600" dirty="0"/>
          </a:p>
        </p:txBody>
      </p:sp>
      <p:pic>
        <p:nvPicPr>
          <p:cNvPr id="4" name="Picture 2">
            <a:extLst>
              <a:ext uri="{FF2B5EF4-FFF2-40B4-BE49-F238E27FC236}">
                <a16:creationId xmlns="" xmlns:a16="http://schemas.microsoft.com/office/drawing/2014/main" id="{B639D8D8-1D44-5327-B594-BE382A38C726}"/>
              </a:ext>
            </a:extLst>
          </p:cNvPr>
          <p:cNvPicPr>
            <a:picLocks noChangeAspect="1" noChangeArrowheads="1"/>
          </p:cNvPicPr>
          <p:nvPr/>
        </p:nvPicPr>
        <p:blipFill>
          <a:blip r:embed="rId2"/>
          <a:srcRect/>
          <a:stretch>
            <a:fillRect/>
          </a:stretch>
        </p:blipFill>
        <p:spPr bwMode="auto">
          <a:xfrm>
            <a:off x="7752299" y="1018381"/>
            <a:ext cx="4314788" cy="5284248"/>
          </a:xfrm>
          <a:prstGeom prst="rect">
            <a:avLst/>
          </a:prstGeom>
          <a:noFill/>
          <a:ln w="9525">
            <a:noFill/>
            <a:miter lim="800000"/>
            <a:headEnd/>
            <a:tailEnd/>
          </a:ln>
        </p:spPr>
      </p:pic>
    </p:spTree>
    <p:extLst>
      <p:ext uri="{BB962C8B-B14F-4D97-AF65-F5344CB8AC3E}">
        <p14:creationId xmlns:p14="http://schemas.microsoft.com/office/powerpoint/2010/main" val="118342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2589EE-164C-9C23-F69F-337059C7C5F7}"/>
              </a:ext>
            </a:extLst>
          </p:cNvPr>
          <p:cNvSpPr>
            <a:spLocks noGrp="1"/>
          </p:cNvSpPr>
          <p:nvPr>
            <p:ph idx="1"/>
          </p:nvPr>
        </p:nvSpPr>
        <p:spPr>
          <a:xfrm>
            <a:off x="581819" y="332581"/>
            <a:ext cx="10993458" cy="6025276"/>
          </a:xfrm>
        </p:spPr>
        <p:txBody>
          <a:bodyPr>
            <a:noAutofit/>
          </a:bodyPr>
          <a:lstStyle/>
          <a:p>
            <a:pPr algn="just" eaLnBrk="1" hangingPunct="1">
              <a:lnSpc>
                <a:spcPct val="160000"/>
              </a:lnSpc>
            </a:pPr>
            <a:r>
              <a:rPr lang="en-IN" altLang="en-US" sz="2800" dirty="0">
                <a:latin typeface="Times New Roman" pitchFamily="18" charset="0"/>
                <a:cs typeface="Times New Roman" pitchFamily="18" charset="0"/>
              </a:rPr>
              <a:t>On reaching the </a:t>
            </a:r>
            <a:r>
              <a:rPr lang="en-IN" altLang="en-US" sz="2800" b="1" dirty="0">
                <a:latin typeface="Times New Roman" pitchFamily="18" charset="0"/>
                <a:cs typeface="Times New Roman" pitchFamily="18" charset="0"/>
              </a:rPr>
              <a:t>do </a:t>
            </a:r>
            <a:r>
              <a:rPr lang="en-IN" altLang="en-US" sz="2800" dirty="0">
                <a:latin typeface="Times New Roman" pitchFamily="18" charset="0"/>
                <a:cs typeface="Times New Roman" pitchFamily="18" charset="0"/>
              </a:rPr>
              <a:t>statement, the program proceeds to evaluate the body of the loop first. At the end of the loop, the </a:t>
            </a:r>
            <a:r>
              <a:rPr lang="en-IN" altLang="en-US" sz="2800" dirty="0" err="1">
                <a:latin typeface="Times New Roman" pitchFamily="18" charset="0"/>
                <a:cs typeface="Times New Roman" pitchFamily="18" charset="0"/>
              </a:rPr>
              <a:t>test_condition</a:t>
            </a:r>
            <a:r>
              <a:rPr lang="en-IN" altLang="en-US" sz="2800" dirty="0">
                <a:latin typeface="Times New Roman" pitchFamily="18" charset="0"/>
                <a:cs typeface="Times New Roman" pitchFamily="18" charset="0"/>
              </a:rPr>
              <a:t> in the </a:t>
            </a:r>
            <a:r>
              <a:rPr lang="en-IN" altLang="en-US" sz="2800" b="1" dirty="0">
                <a:latin typeface="Times New Roman" pitchFamily="18" charset="0"/>
                <a:cs typeface="Times New Roman" pitchFamily="18" charset="0"/>
              </a:rPr>
              <a:t>while </a:t>
            </a:r>
            <a:r>
              <a:rPr lang="en-IN" altLang="en-US" sz="2800" dirty="0">
                <a:latin typeface="Times New Roman" pitchFamily="18" charset="0"/>
                <a:cs typeface="Times New Roman" pitchFamily="18" charset="0"/>
              </a:rPr>
              <a:t>statement is evaluated. </a:t>
            </a:r>
          </a:p>
          <a:p>
            <a:pPr algn="just" eaLnBrk="1" hangingPunct="1">
              <a:lnSpc>
                <a:spcPct val="160000"/>
              </a:lnSpc>
            </a:pPr>
            <a:r>
              <a:rPr lang="en-IN" altLang="en-US" sz="2800" dirty="0">
                <a:latin typeface="Times New Roman" pitchFamily="18" charset="0"/>
                <a:cs typeface="Times New Roman" pitchFamily="18" charset="0"/>
              </a:rPr>
              <a:t>If the condition is </a:t>
            </a:r>
            <a:r>
              <a:rPr lang="en-IN" altLang="en-US" sz="2800" i="1" dirty="0">
                <a:latin typeface="Times New Roman" pitchFamily="18" charset="0"/>
                <a:cs typeface="Times New Roman" pitchFamily="18" charset="0"/>
              </a:rPr>
              <a:t>true</a:t>
            </a:r>
            <a:r>
              <a:rPr lang="en-IN" altLang="en-US" sz="2800" dirty="0">
                <a:latin typeface="Times New Roman" pitchFamily="18" charset="0"/>
                <a:cs typeface="Times New Roman" pitchFamily="18" charset="0"/>
              </a:rPr>
              <a:t>, the program continues to evaluate the body of the </a:t>
            </a:r>
            <a:r>
              <a:rPr lang="en-IN" altLang="en-US" sz="2800" i="1" dirty="0">
                <a:latin typeface="Times New Roman" pitchFamily="18" charset="0"/>
                <a:cs typeface="Times New Roman" pitchFamily="18" charset="0"/>
              </a:rPr>
              <a:t>loop </a:t>
            </a:r>
            <a:r>
              <a:rPr lang="en-IN" altLang="en-US" sz="2800" dirty="0">
                <a:latin typeface="Times New Roman" pitchFamily="18" charset="0"/>
                <a:cs typeface="Times New Roman" pitchFamily="18" charset="0"/>
              </a:rPr>
              <a:t>once again. This process continues as long as the </a:t>
            </a:r>
            <a:r>
              <a:rPr lang="en-IN" altLang="en-US" sz="2800" i="1" dirty="0">
                <a:latin typeface="Times New Roman" pitchFamily="18" charset="0"/>
                <a:cs typeface="Times New Roman" pitchFamily="18" charset="0"/>
              </a:rPr>
              <a:t>condition </a:t>
            </a:r>
            <a:r>
              <a:rPr lang="en-IN" altLang="en-US" sz="2800" dirty="0">
                <a:latin typeface="Times New Roman" pitchFamily="18" charset="0"/>
                <a:cs typeface="Times New Roman" pitchFamily="18" charset="0"/>
              </a:rPr>
              <a:t>is true. </a:t>
            </a:r>
          </a:p>
          <a:p>
            <a:pPr algn="just" eaLnBrk="1" hangingPunct="1">
              <a:lnSpc>
                <a:spcPct val="160000"/>
              </a:lnSpc>
            </a:pPr>
            <a:r>
              <a:rPr lang="en-IN" altLang="en-US" sz="2800" dirty="0">
                <a:latin typeface="Times New Roman" pitchFamily="18" charset="0"/>
                <a:cs typeface="Times New Roman" pitchFamily="18" charset="0"/>
              </a:rPr>
              <a:t>When the condition becomes </a:t>
            </a:r>
            <a:r>
              <a:rPr lang="en-IN" altLang="en-US" sz="2800" i="1" dirty="0">
                <a:latin typeface="Times New Roman" pitchFamily="18" charset="0"/>
                <a:cs typeface="Times New Roman" pitchFamily="18" charset="0"/>
              </a:rPr>
              <a:t>false</a:t>
            </a:r>
            <a:r>
              <a:rPr lang="en-IN" altLang="en-US" sz="2800" dirty="0">
                <a:latin typeface="Times New Roman" pitchFamily="18" charset="0"/>
                <a:cs typeface="Times New Roman" pitchFamily="18" charset="0"/>
              </a:rPr>
              <a:t>, the </a:t>
            </a:r>
            <a:r>
              <a:rPr lang="en-IN" altLang="en-US" sz="2800" i="1" dirty="0">
                <a:latin typeface="Times New Roman" pitchFamily="18" charset="0"/>
                <a:cs typeface="Times New Roman" pitchFamily="18" charset="0"/>
              </a:rPr>
              <a:t>loop </a:t>
            </a:r>
            <a:r>
              <a:rPr lang="en-IN" altLang="en-US" sz="2800" dirty="0">
                <a:latin typeface="Times New Roman" pitchFamily="18" charset="0"/>
                <a:cs typeface="Times New Roman" pitchFamily="18" charset="0"/>
              </a:rPr>
              <a:t>will be terminated and the control goes to the statement that appears immediately after the while statement. </a:t>
            </a:r>
          </a:p>
          <a:p>
            <a:pPr algn="just" eaLnBrk="1" hangingPunct="1">
              <a:lnSpc>
                <a:spcPct val="160000"/>
              </a:lnSpc>
            </a:pPr>
            <a:r>
              <a:rPr lang="en-IN" altLang="en-US" sz="2800" dirty="0">
                <a:latin typeface="Times New Roman" pitchFamily="18" charset="0"/>
                <a:cs typeface="Times New Roman" pitchFamily="18" charset="0"/>
              </a:rPr>
              <a:t>Since the </a:t>
            </a:r>
            <a:r>
              <a:rPr lang="en-IN" altLang="en-US" sz="2800" dirty="0" err="1">
                <a:latin typeface="Times New Roman" pitchFamily="18" charset="0"/>
                <a:cs typeface="Times New Roman" pitchFamily="18" charset="0"/>
              </a:rPr>
              <a:t>test_condition</a:t>
            </a:r>
            <a:r>
              <a:rPr lang="en-IN" altLang="en-US" sz="2800" dirty="0">
                <a:latin typeface="Times New Roman" pitchFamily="18" charset="0"/>
                <a:cs typeface="Times New Roman" pitchFamily="18" charset="0"/>
              </a:rPr>
              <a:t> is evaluated at the bottom of the loop, the </a:t>
            </a:r>
            <a:r>
              <a:rPr lang="en-IN" altLang="en-US" sz="2800" b="1" dirty="0">
                <a:latin typeface="Times New Roman" pitchFamily="18" charset="0"/>
                <a:cs typeface="Times New Roman" pitchFamily="18" charset="0"/>
              </a:rPr>
              <a:t>do...while </a:t>
            </a:r>
            <a:r>
              <a:rPr lang="en-IN" altLang="en-US" sz="2800" dirty="0">
                <a:latin typeface="Times New Roman" pitchFamily="18" charset="0"/>
                <a:cs typeface="Times New Roman" pitchFamily="18" charset="0"/>
              </a:rPr>
              <a:t>construct provides an </a:t>
            </a:r>
            <a:r>
              <a:rPr lang="en-IN" altLang="en-US" sz="2800" b="1" i="1" dirty="0">
                <a:latin typeface="Times New Roman" pitchFamily="18" charset="0"/>
                <a:cs typeface="Times New Roman" pitchFamily="18" charset="0"/>
              </a:rPr>
              <a:t>exit controlled </a:t>
            </a:r>
            <a:r>
              <a:rPr lang="en-IN" altLang="en-US" sz="2800" dirty="0">
                <a:latin typeface="Times New Roman" pitchFamily="18" charset="0"/>
                <a:cs typeface="Times New Roman" pitchFamily="18" charset="0"/>
              </a:rPr>
              <a:t>loop and therefore the body of the loop is a</a:t>
            </a:r>
            <a:r>
              <a:rPr lang="en-IN" altLang="en-US" sz="2800" i="1" dirty="0">
                <a:latin typeface="Times New Roman" pitchFamily="18" charset="0"/>
                <a:cs typeface="Times New Roman" pitchFamily="18" charset="0"/>
              </a:rPr>
              <a:t>lways executed at least once</a:t>
            </a:r>
            <a:r>
              <a:rPr lang="en-IN" altLang="en-US" sz="2800" dirty="0">
                <a:latin typeface="Times New Roman" pitchFamily="18" charset="0"/>
                <a:cs typeface="Times New Roman" pitchFamily="18" charset="0"/>
              </a:rPr>
              <a:t>. </a:t>
            </a:r>
          </a:p>
          <a:p>
            <a:endParaRPr lang="en-IN" sz="3600" dirty="0"/>
          </a:p>
        </p:txBody>
      </p:sp>
    </p:spTree>
    <p:extLst>
      <p:ext uri="{BB962C8B-B14F-4D97-AF65-F5344CB8AC3E}">
        <p14:creationId xmlns:p14="http://schemas.microsoft.com/office/powerpoint/2010/main" val="2428091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1243-EFC4-0579-945B-B7527EA63FDD}"/>
              </a:ext>
            </a:extLst>
          </p:cNvPr>
          <p:cNvSpPr>
            <a:spLocks noGrp="1"/>
          </p:cNvSpPr>
          <p:nvPr>
            <p:ph type="title"/>
          </p:nvPr>
        </p:nvSpPr>
        <p:spPr>
          <a:xfrm>
            <a:off x="810419" y="206712"/>
            <a:ext cx="10993458" cy="657514"/>
          </a:xfrm>
        </p:spPr>
        <p:txBody>
          <a:bodyPr>
            <a:normAutofit fontScale="90000"/>
          </a:bodyPr>
          <a:lstStyle/>
          <a:p>
            <a:r>
              <a:rPr lang="en-IN" b="1" dirty="0"/>
              <a:t>Example</a:t>
            </a:r>
          </a:p>
        </p:txBody>
      </p:sp>
      <p:sp>
        <p:nvSpPr>
          <p:cNvPr id="3" name="Content Placeholder 2">
            <a:extLst>
              <a:ext uri="{FF2B5EF4-FFF2-40B4-BE49-F238E27FC236}">
                <a16:creationId xmlns="" xmlns:a16="http://schemas.microsoft.com/office/drawing/2014/main" id="{AFF392C0-5512-F6BA-62AB-A81CC94DAA32}"/>
              </a:ext>
            </a:extLst>
          </p:cNvPr>
          <p:cNvSpPr>
            <a:spLocks noGrp="1"/>
          </p:cNvSpPr>
          <p:nvPr>
            <p:ph idx="1"/>
          </p:nvPr>
        </p:nvSpPr>
        <p:spPr>
          <a:xfrm>
            <a:off x="886619" y="902288"/>
            <a:ext cx="10993458" cy="5340649"/>
          </a:xfrm>
        </p:spPr>
        <p:txBody>
          <a:bodyPr>
            <a:noAutofit/>
          </a:bodyPr>
          <a:lstStyle/>
          <a:p>
            <a:pPr marL="0" indent="0">
              <a:buNone/>
            </a:pPr>
            <a:r>
              <a:rPr lang="en-IN" altLang="en-US" sz="2800" dirty="0">
                <a:latin typeface="Times New Roman" pitchFamily="18" charset="0"/>
                <a:cs typeface="Times New Roman" pitchFamily="18" charset="0"/>
              </a:rPr>
              <a:t>#include&lt;stdio.h&gt;</a:t>
            </a:r>
          </a:p>
          <a:p>
            <a:pPr marL="0" indent="0">
              <a:buNone/>
            </a:pPr>
            <a:r>
              <a:rPr lang="en-IN" altLang="en-US" sz="2800" dirty="0">
                <a:latin typeface="Times New Roman" pitchFamily="18" charset="0"/>
                <a:cs typeface="Times New Roman" pitchFamily="18" charset="0"/>
              </a:rPr>
              <a:t>int main () </a:t>
            </a:r>
          </a:p>
          <a:p>
            <a:pPr marL="0" indent="0">
              <a:buNone/>
            </a:pPr>
            <a:r>
              <a:rPr lang="en-IN" altLang="en-US" sz="2800" dirty="0">
                <a:latin typeface="Times New Roman" pitchFamily="18" charset="0"/>
                <a:cs typeface="Times New Roman" pitchFamily="18" charset="0"/>
              </a:rPr>
              <a:t>{</a:t>
            </a:r>
          </a:p>
          <a:p>
            <a:pPr marL="0" indent="0">
              <a:buNone/>
            </a:pPr>
            <a:r>
              <a:rPr lang="en-IN" altLang="en-US" sz="2800" dirty="0">
                <a:latin typeface="Times New Roman" pitchFamily="18" charset="0"/>
                <a:cs typeface="Times New Roman" pitchFamily="18" charset="0"/>
              </a:rPr>
              <a:t>	int a = 10; </a:t>
            </a:r>
          </a:p>
          <a:p>
            <a:pPr marL="0" indent="0">
              <a:buNone/>
            </a:pPr>
            <a:r>
              <a:rPr lang="en-IN" altLang="en-US" sz="2800" dirty="0">
                <a:latin typeface="Times New Roman" pitchFamily="18" charset="0"/>
                <a:cs typeface="Times New Roman" pitchFamily="18" charset="0"/>
              </a:rPr>
              <a:t>	do</a:t>
            </a:r>
          </a:p>
          <a:p>
            <a:pPr marL="0" indent="0">
              <a:buNone/>
            </a:pPr>
            <a:r>
              <a:rPr lang="en-IN" altLang="en-US" sz="2800" dirty="0">
                <a:latin typeface="Times New Roman" pitchFamily="18" charset="0"/>
                <a:cs typeface="Times New Roman" pitchFamily="18" charset="0"/>
              </a:rPr>
              <a:t>	{ </a:t>
            </a:r>
          </a:p>
          <a:p>
            <a:pPr marL="0" indent="0">
              <a:buNone/>
            </a:pPr>
            <a:r>
              <a:rPr lang="en-IN" altLang="en-US" sz="2800" dirty="0">
                <a:latin typeface="Times New Roman" pitchFamily="18" charset="0"/>
                <a:cs typeface="Times New Roman" pitchFamily="18" charset="0"/>
              </a:rPr>
              <a:t>		</a:t>
            </a:r>
            <a:r>
              <a:rPr lang="en-IN" altLang="en-US" sz="2800" dirty="0" err="1">
                <a:latin typeface="Times New Roman" pitchFamily="18" charset="0"/>
                <a:cs typeface="Times New Roman" pitchFamily="18" charset="0"/>
              </a:rPr>
              <a:t>printf</a:t>
            </a:r>
            <a:r>
              <a:rPr lang="en-IN" altLang="en-US" sz="2800" dirty="0">
                <a:latin typeface="Times New Roman" pitchFamily="18" charset="0"/>
                <a:cs typeface="Times New Roman" pitchFamily="18" charset="0"/>
              </a:rPr>
              <a:t>("value of a: %d\n", a); </a:t>
            </a:r>
          </a:p>
          <a:p>
            <a:pPr marL="0" indent="0">
              <a:buNone/>
            </a:pPr>
            <a:r>
              <a:rPr lang="en-IN" altLang="en-US" sz="2800" dirty="0">
                <a:latin typeface="Times New Roman" pitchFamily="18" charset="0"/>
                <a:cs typeface="Times New Roman" pitchFamily="18" charset="0"/>
              </a:rPr>
              <a:t>		a++; </a:t>
            </a:r>
          </a:p>
          <a:p>
            <a:pPr marL="0" indent="0">
              <a:buNone/>
            </a:pPr>
            <a:r>
              <a:rPr lang="en-IN" altLang="en-US" sz="2800" dirty="0">
                <a:latin typeface="Times New Roman" pitchFamily="18" charset="0"/>
                <a:cs typeface="Times New Roman" pitchFamily="18" charset="0"/>
              </a:rPr>
              <a:t>	} while( a &lt; 20 ) ;</a:t>
            </a:r>
          </a:p>
          <a:p>
            <a:pPr marL="0" indent="0">
              <a:buNone/>
            </a:pPr>
            <a:r>
              <a:rPr lang="en-IN" altLang="en-US" sz="2800" dirty="0">
                <a:latin typeface="Times New Roman" pitchFamily="18" charset="0"/>
                <a:cs typeface="Times New Roman" pitchFamily="18" charset="0"/>
              </a:rPr>
              <a:t> return 0; </a:t>
            </a:r>
          </a:p>
          <a:p>
            <a:pPr marL="0" indent="0">
              <a:buNone/>
            </a:pPr>
            <a:r>
              <a:rPr lang="en-IN" altLang="en-US" sz="2800" dirty="0">
                <a:latin typeface="Times New Roman" pitchFamily="18" charset="0"/>
                <a:cs typeface="Times New Roman" pitchFamily="18" charset="0"/>
              </a:rPr>
              <a:t>}</a:t>
            </a:r>
            <a:endParaRPr lang="en-IN" sz="2800" dirty="0"/>
          </a:p>
        </p:txBody>
      </p:sp>
      <p:pic>
        <p:nvPicPr>
          <p:cNvPr id="5" name="Picture 4">
            <a:extLst>
              <a:ext uri="{FF2B5EF4-FFF2-40B4-BE49-F238E27FC236}">
                <a16:creationId xmlns="" xmlns:a16="http://schemas.microsoft.com/office/drawing/2014/main" id="{477809C0-1387-E2D7-08E7-4129807EC4A4}"/>
              </a:ext>
            </a:extLst>
          </p:cNvPr>
          <p:cNvPicPr>
            <a:picLocks noChangeAspect="1"/>
          </p:cNvPicPr>
          <p:nvPr/>
        </p:nvPicPr>
        <p:blipFill>
          <a:blip r:embed="rId2"/>
          <a:stretch>
            <a:fillRect/>
          </a:stretch>
        </p:blipFill>
        <p:spPr>
          <a:xfrm>
            <a:off x="8294728" y="1501675"/>
            <a:ext cx="2792354" cy="3419711"/>
          </a:xfrm>
          <a:prstGeom prst="rect">
            <a:avLst/>
          </a:prstGeom>
        </p:spPr>
      </p:pic>
      <p:sp>
        <p:nvSpPr>
          <p:cNvPr id="6" name="TextBox 5">
            <a:extLst>
              <a:ext uri="{FF2B5EF4-FFF2-40B4-BE49-F238E27FC236}">
                <a16:creationId xmlns="" xmlns:a16="http://schemas.microsoft.com/office/drawing/2014/main" id="{E24DBD7D-49A0-AA2F-0EDE-C7F08F33776F}"/>
              </a:ext>
            </a:extLst>
          </p:cNvPr>
          <p:cNvSpPr txBox="1"/>
          <p:nvPr/>
        </p:nvSpPr>
        <p:spPr>
          <a:xfrm>
            <a:off x="8150237" y="684628"/>
            <a:ext cx="1468423" cy="435320"/>
          </a:xfrm>
          <a:prstGeom prst="rect">
            <a:avLst/>
          </a:prstGeom>
          <a:noFill/>
        </p:spPr>
        <p:txBody>
          <a:bodyPr wrap="square" lIns="95829" tIns="47915" rIns="95829" bIns="47915" rtlCol="0">
            <a:spAutoFit/>
          </a:bodyPr>
          <a:lstStyle/>
          <a:p>
            <a:r>
              <a:rPr lang="en-IN" dirty="0"/>
              <a:t>OUTPUT</a:t>
            </a:r>
          </a:p>
        </p:txBody>
      </p:sp>
    </p:spTree>
    <p:extLst>
      <p:ext uri="{BB962C8B-B14F-4D97-AF65-F5344CB8AC3E}">
        <p14:creationId xmlns:p14="http://schemas.microsoft.com/office/powerpoint/2010/main" val="18705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8BE6D-F4D6-887D-8E8A-BC652C822887}"/>
              </a:ext>
            </a:extLst>
          </p:cNvPr>
          <p:cNvSpPr>
            <a:spLocks noGrp="1"/>
          </p:cNvSpPr>
          <p:nvPr>
            <p:ph type="title"/>
          </p:nvPr>
        </p:nvSpPr>
        <p:spPr>
          <a:xfrm>
            <a:off x="810419" y="103981"/>
            <a:ext cx="10993458" cy="717047"/>
          </a:xfrm>
        </p:spPr>
        <p:txBody>
          <a:bodyPr>
            <a:normAutofit fontScale="90000"/>
          </a:bodyPr>
          <a:lstStyle/>
          <a:p>
            <a:r>
              <a:rPr lang="en-IN" sz="4600" b="1" dirty="0">
                <a:latin typeface="Times New Roman" panose="02020603050405020304" pitchFamily="18" charset="0"/>
                <a:cs typeface="Times New Roman" panose="02020603050405020304" pitchFamily="18" charset="0"/>
              </a:rPr>
              <a:t>for statement</a:t>
            </a:r>
            <a:endParaRPr lang="en-IN" dirty="0"/>
          </a:p>
        </p:txBody>
      </p:sp>
      <p:sp>
        <p:nvSpPr>
          <p:cNvPr id="3" name="Content Placeholder 2">
            <a:extLst>
              <a:ext uri="{FF2B5EF4-FFF2-40B4-BE49-F238E27FC236}">
                <a16:creationId xmlns="" xmlns:a16="http://schemas.microsoft.com/office/drawing/2014/main" id="{7C5FC917-9659-2463-DD84-E962C4AEF542}"/>
              </a:ext>
            </a:extLst>
          </p:cNvPr>
          <p:cNvSpPr>
            <a:spLocks noGrp="1"/>
          </p:cNvSpPr>
          <p:nvPr>
            <p:ph idx="1"/>
          </p:nvPr>
        </p:nvSpPr>
        <p:spPr>
          <a:xfrm>
            <a:off x="581819" y="408781"/>
            <a:ext cx="10993459" cy="5812700"/>
          </a:xfrm>
        </p:spPr>
        <p:txBody>
          <a:bodyPr>
            <a:noAutofit/>
          </a:bodyPr>
          <a:lstStyle/>
          <a:p>
            <a:pPr>
              <a:lnSpc>
                <a:spcPct val="170000"/>
              </a:lnSpc>
              <a:defRPr/>
            </a:pPr>
            <a:r>
              <a:rPr lang="en-IN" sz="2800" dirty="0">
                <a:latin typeface="Times New Roman" panose="02020603050405020304" pitchFamily="18" charset="0"/>
                <a:cs typeface="Times New Roman" panose="02020603050405020304" pitchFamily="18" charset="0"/>
              </a:rPr>
              <a:t>for is an </a:t>
            </a:r>
            <a:r>
              <a:rPr lang="en-IN" sz="2800" i="1" dirty="0">
                <a:latin typeface="Times New Roman" panose="02020603050405020304" pitchFamily="18" charset="0"/>
                <a:cs typeface="Times New Roman" panose="02020603050405020304" pitchFamily="18" charset="0"/>
              </a:rPr>
              <a:t>entry – controlled loop </a:t>
            </a:r>
            <a:r>
              <a:rPr lang="en-IN" sz="2800" dirty="0">
                <a:latin typeface="Times New Roman" panose="02020603050405020304" pitchFamily="18" charset="0"/>
                <a:cs typeface="Times New Roman" panose="02020603050405020304" pitchFamily="18" charset="0"/>
              </a:rPr>
              <a:t>statement.</a:t>
            </a:r>
          </a:p>
          <a:p>
            <a:pPr>
              <a:lnSpc>
                <a:spcPct val="170000"/>
              </a:lnSpc>
              <a:defRPr/>
            </a:pPr>
            <a:r>
              <a:rPr lang="en-IN" sz="2800" dirty="0">
                <a:latin typeface="Times New Roman" panose="02020603050405020304" pitchFamily="18" charset="0"/>
                <a:cs typeface="Times New Roman" panose="02020603050405020304" pitchFamily="18" charset="0"/>
              </a:rPr>
              <a:t>This statement is used when the programmer knows how many times a set of statements are executed. </a:t>
            </a:r>
          </a:p>
          <a:p>
            <a:pPr marL="0" indent="0">
              <a:lnSpc>
                <a:spcPct val="170000"/>
              </a:lnSpc>
              <a:buNone/>
              <a:defRPr/>
            </a:pPr>
            <a:r>
              <a:rPr lang="en-IN" sz="2800" u="sng" dirty="0">
                <a:latin typeface="Times New Roman" panose="02020603050405020304" pitchFamily="18" charset="0"/>
                <a:cs typeface="Times New Roman" panose="02020603050405020304" pitchFamily="18" charset="0"/>
              </a:rPr>
              <a:t>Syntax of for statement:</a:t>
            </a:r>
            <a:endParaRPr lang="en-IN" sz="2800" dirty="0">
              <a:latin typeface="Times New Roman" panose="02020603050405020304" pitchFamily="18" charset="0"/>
              <a:cs typeface="Times New Roman" panose="02020603050405020304" pitchFamily="18" charset="0"/>
            </a:endParaRPr>
          </a:p>
          <a:p>
            <a:pPr marL="0" indent="0">
              <a:lnSpc>
                <a:spcPct val="120000"/>
              </a:lnSpc>
              <a:buNone/>
              <a:defRPr/>
            </a:pPr>
            <a:r>
              <a:rPr lang="en-IN" sz="2800" dirty="0">
                <a:latin typeface="Times New Roman" panose="02020603050405020304" pitchFamily="18" charset="0"/>
                <a:cs typeface="Times New Roman" panose="02020603050405020304" pitchFamily="18" charset="0"/>
              </a:rPr>
              <a:t>for (initialization; </a:t>
            </a:r>
            <a:r>
              <a:rPr lang="en-IN" sz="2800" dirty="0" err="1">
                <a:latin typeface="Times New Roman" panose="02020603050405020304" pitchFamily="18" charset="0"/>
                <a:cs typeface="Times New Roman" panose="02020603050405020304" pitchFamily="18" charset="0"/>
              </a:rPr>
              <a:t>test_condition</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update_expression</a:t>
            </a:r>
            <a:r>
              <a:rPr lang="en-IN" sz="2800" dirty="0">
                <a:latin typeface="Times New Roman" panose="02020603050405020304" pitchFamily="18" charset="0"/>
                <a:cs typeface="Times New Roman" panose="02020603050405020304" pitchFamily="18" charset="0"/>
              </a:rPr>
              <a:t>) </a:t>
            </a:r>
          </a:p>
          <a:p>
            <a:pPr marL="0" indent="0">
              <a:lnSpc>
                <a:spcPct val="120000"/>
              </a:lnSpc>
              <a:buNone/>
              <a:defRPr/>
            </a:pPr>
            <a:r>
              <a:rPr lang="en-IN" sz="2800" dirty="0">
                <a:latin typeface="Times New Roman" panose="02020603050405020304" pitchFamily="18" charset="0"/>
                <a:cs typeface="Times New Roman" panose="02020603050405020304" pitchFamily="18" charset="0"/>
              </a:rPr>
              <a:t>{ </a:t>
            </a:r>
          </a:p>
          <a:p>
            <a:pPr marL="0" indent="0">
              <a:lnSpc>
                <a:spcPct val="120000"/>
              </a:lnSpc>
              <a:buNone/>
              <a:defRPr/>
            </a:pPr>
            <a:r>
              <a:rPr lang="en-IN" sz="2800" dirty="0">
                <a:latin typeface="Times New Roman" panose="02020603050405020304" pitchFamily="18" charset="0"/>
                <a:cs typeface="Times New Roman" panose="02020603050405020304" pitchFamily="18" charset="0"/>
              </a:rPr>
              <a:t>	statement1; </a:t>
            </a:r>
          </a:p>
          <a:p>
            <a:pPr marL="0" indent="0">
              <a:lnSpc>
                <a:spcPct val="120000"/>
              </a:lnSpc>
              <a:buNone/>
              <a:defRPr/>
            </a:pPr>
            <a:r>
              <a:rPr lang="en-IN" sz="2800" dirty="0">
                <a:latin typeface="Times New Roman" panose="02020603050405020304" pitchFamily="18" charset="0"/>
                <a:cs typeface="Times New Roman" panose="02020603050405020304" pitchFamily="18" charset="0"/>
              </a:rPr>
              <a:t>	statement2; </a:t>
            </a:r>
          </a:p>
          <a:p>
            <a:pPr marL="0" indent="0">
              <a:lnSpc>
                <a:spcPct val="120000"/>
              </a:lnSpc>
              <a:buNone/>
              <a:defRPr/>
            </a:pPr>
            <a:r>
              <a:rPr lang="en-IN" sz="2800" dirty="0">
                <a:latin typeface="Times New Roman" panose="02020603050405020304" pitchFamily="18" charset="0"/>
                <a:cs typeface="Times New Roman" panose="02020603050405020304" pitchFamily="18" charset="0"/>
              </a:rPr>
              <a:t>} </a:t>
            </a:r>
          </a:p>
          <a:p>
            <a:pPr marL="0" indent="0">
              <a:lnSpc>
                <a:spcPct val="120000"/>
              </a:lnSpc>
              <a:buNone/>
              <a:defRPr/>
            </a:pPr>
            <a:r>
              <a:rPr lang="en-IN" sz="2800" dirty="0">
                <a:latin typeface="Times New Roman" panose="02020603050405020304" pitchFamily="18" charset="0"/>
                <a:cs typeface="Times New Roman" panose="02020603050405020304" pitchFamily="18" charset="0"/>
              </a:rPr>
              <a:t>Statement x; </a:t>
            </a:r>
          </a:p>
          <a:p>
            <a:pPr marL="0" indent="0">
              <a:lnSpc>
                <a:spcPct val="120000"/>
              </a:lnSpc>
              <a:buNone/>
              <a:defRPr/>
            </a:pPr>
            <a:r>
              <a:rPr lang="en-IN" sz="2800" dirty="0">
                <a:latin typeface="Times New Roman" panose="02020603050405020304" pitchFamily="18" charset="0"/>
                <a:cs typeface="Times New Roman" panose="02020603050405020304" pitchFamily="18" charset="0"/>
              </a:rPr>
              <a:t>Statement y;</a:t>
            </a:r>
          </a:p>
        </p:txBody>
      </p:sp>
      <p:pic>
        <p:nvPicPr>
          <p:cNvPr id="4" name="Picture 2">
            <a:extLst>
              <a:ext uri="{FF2B5EF4-FFF2-40B4-BE49-F238E27FC236}">
                <a16:creationId xmlns="" xmlns:a16="http://schemas.microsoft.com/office/drawing/2014/main" id="{9A22AF68-E255-F69A-2757-1EE367EC2FDA}"/>
              </a:ext>
            </a:extLst>
          </p:cNvPr>
          <p:cNvPicPr>
            <a:picLocks noChangeAspect="1" noChangeArrowheads="1"/>
          </p:cNvPicPr>
          <p:nvPr/>
        </p:nvPicPr>
        <p:blipFill>
          <a:blip r:embed="rId2"/>
          <a:srcRect/>
          <a:stretch>
            <a:fillRect/>
          </a:stretch>
        </p:blipFill>
        <p:spPr bwMode="auto">
          <a:xfrm>
            <a:off x="8015298" y="2347562"/>
            <a:ext cx="4139217" cy="4486489"/>
          </a:xfrm>
          <a:prstGeom prst="rect">
            <a:avLst/>
          </a:prstGeom>
          <a:noFill/>
          <a:ln w="9525">
            <a:noFill/>
            <a:miter lim="800000"/>
            <a:headEnd/>
            <a:tailEnd/>
          </a:ln>
        </p:spPr>
      </p:pic>
    </p:spTree>
    <p:extLst>
      <p:ext uri="{BB962C8B-B14F-4D97-AF65-F5344CB8AC3E}">
        <p14:creationId xmlns:p14="http://schemas.microsoft.com/office/powerpoint/2010/main" val="3721646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0B38C9A-AE9D-58A5-CE52-343E3470FEA7}"/>
              </a:ext>
            </a:extLst>
          </p:cNvPr>
          <p:cNvSpPr>
            <a:spLocks noGrp="1"/>
          </p:cNvSpPr>
          <p:nvPr>
            <p:ph idx="1"/>
          </p:nvPr>
        </p:nvSpPr>
        <p:spPr>
          <a:xfrm>
            <a:off x="810419" y="408781"/>
            <a:ext cx="10993458" cy="6037856"/>
          </a:xfrm>
        </p:spPr>
        <p:txBody>
          <a:bodyPr>
            <a:noAutofit/>
          </a:bodyPr>
          <a:lstStyle/>
          <a:p>
            <a:pPr algn="just" eaLnBrk="1" hangingPunct="1">
              <a:lnSpc>
                <a:spcPct val="170000"/>
              </a:lnSpc>
            </a:pPr>
            <a:r>
              <a:rPr lang="en-IN" altLang="en-US" sz="2400" b="1" dirty="0">
                <a:latin typeface="Times New Roman" pitchFamily="18" charset="0"/>
                <a:cs typeface="Times New Roman" pitchFamily="18" charset="0"/>
              </a:rPr>
              <a:t>Initialisation </a:t>
            </a:r>
            <a:r>
              <a:rPr lang="en-IN" altLang="en-US" sz="2400" dirty="0">
                <a:latin typeface="Times New Roman" pitchFamily="18" charset="0"/>
                <a:cs typeface="Times New Roman" pitchFamily="18" charset="0"/>
              </a:rPr>
              <a:t>of the </a:t>
            </a:r>
            <a:r>
              <a:rPr lang="en-IN" altLang="en-US" sz="2400" i="1" dirty="0">
                <a:latin typeface="Times New Roman" pitchFamily="18" charset="0"/>
                <a:cs typeface="Times New Roman" pitchFamily="18" charset="0"/>
              </a:rPr>
              <a:t>control variable </a:t>
            </a:r>
            <a:r>
              <a:rPr lang="en-IN" altLang="en-US" sz="2400" dirty="0">
                <a:latin typeface="Times New Roman" pitchFamily="18" charset="0"/>
                <a:cs typeface="Times New Roman" pitchFamily="18" charset="0"/>
              </a:rPr>
              <a:t>is done first. Using assignment statements such as </a:t>
            </a:r>
            <a:r>
              <a:rPr lang="en-IN" altLang="en-US" sz="2400" dirty="0" err="1">
                <a:latin typeface="Times New Roman" pitchFamily="18" charset="0"/>
                <a:cs typeface="Times New Roman" pitchFamily="18" charset="0"/>
              </a:rPr>
              <a:t>i</a:t>
            </a:r>
            <a:r>
              <a:rPr lang="en-IN" altLang="en-US" sz="2400" dirty="0">
                <a:latin typeface="Times New Roman" pitchFamily="18" charset="0"/>
                <a:cs typeface="Times New Roman" pitchFamily="18" charset="0"/>
              </a:rPr>
              <a:t> = 1 and count = 0. The variables </a:t>
            </a:r>
            <a:r>
              <a:rPr lang="en-IN" altLang="en-US" sz="2400" i="1" dirty="0" err="1">
                <a:latin typeface="Times New Roman" pitchFamily="18" charset="0"/>
                <a:cs typeface="Times New Roman" pitchFamily="18" charset="0"/>
              </a:rPr>
              <a:t>i</a:t>
            </a:r>
            <a:r>
              <a:rPr lang="en-IN" altLang="en-US" sz="2400" i="1" dirty="0">
                <a:latin typeface="Times New Roman" pitchFamily="18" charset="0"/>
                <a:cs typeface="Times New Roman" pitchFamily="18" charset="0"/>
              </a:rPr>
              <a:t> </a:t>
            </a:r>
            <a:r>
              <a:rPr lang="en-IN" altLang="en-US" sz="2400" dirty="0">
                <a:latin typeface="Times New Roman" pitchFamily="18" charset="0"/>
                <a:cs typeface="Times New Roman" pitchFamily="18" charset="0"/>
              </a:rPr>
              <a:t>and </a:t>
            </a:r>
            <a:r>
              <a:rPr lang="en-IN" altLang="en-US" sz="2400" i="1" dirty="0">
                <a:latin typeface="Times New Roman" pitchFamily="18" charset="0"/>
                <a:cs typeface="Times New Roman" pitchFamily="18" charset="0"/>
              </a:rPr>
              <a:t>count </a:t>
            </a:r>
            <a:r>
              <a:rPr lang="en-IN" altLang="en-US" sz="2400" dirty="0">
                <a:latin typeface="Times New Roman" pitchFamily="18" charset="0"/>
                <a:cs typeface="Times New Roman" pitchFamily="18" charset="0"/>
              </a:rPr>
              <a:t>are known as </a:t>
            </a:r>
            <a:r>
              <a:rPr lang="en-IN" altLang="en-US" sz="2400" i="1" dirty="0">
                <a:latin typeface="Times New Roman" pitchFamily="18" charset="0"/>
                <a:cs typeface="Times New Roman" pitchFamily="18" charset="0"/>
              </a:rPr>
              <a:t>loop – control variables</a:t>
            </a:r>
            <a:r>
              <a:rPr lang="en-IN" altLang="en-US" sz="2400" dirty="0">
                <a:latin typeface="Times New Roman" pitchFamily="18" charset="0"/>
                <a:cs typeface="Times New Roman" pitchFamily="18" charset="0"/>
              </a:rPr>
              <a:t>. </a:t>
            </a:r>
          </a:p>
          <a:p>
            <a:pPr algn="just" eaLnBrk="1" hangingPunct="1">
              <a:lnSpc>
                <a:spcPct val="170000"/>
              </a:lnSpc>
            </a:pPr>
            <a:r>
              <a:rPr lang="en-IN" altLang="en-US" sz="2400" dirty="0">
                <a:latin typeface="Times New Roman" pitchFamily="18" charset="0"/>
                <a:cs typeface="Times New Roman" pitchFamily="18" charset="0"/>
              </a:rPr>
              <a:t>The value of the </a:t>
            </a:r>
            <a:r>
              <a:rPr lang="en-IN" altLang="en-US" sz="2400" i="1" dirty="0">
                <a:latin typeface="Times New Roman" pitchFamily="18" charset="0"/>
                <a:cs typeface="Times New Roman" pitchFamily="18" charset="0"/>
              </a:rPr>
              <a:t>control variable </a:t>
            </a:r>
            <a:r>
              <a:rPr lang="en-IN" altLang="en-US" sz="2400" dirty="0">
                <a:latin typeface="Times New Roman" pitchFamily="18" charset="0"/>
                <a:cs typeface="Times New Roman" pitchFamily="18" charset="0"/>
              </a:rPr>
              <a:t>is tested using the </a:t>
            </a:r>
            <a:r>
              <a:rPr lang="en-IN" altLang="en-US" sz="2400" b="1" dirty="0" err="1">
                <a:latin typeface="Times New Roman" pitchFamily="18" charset="0"/>
                <a:cs typeface="Times New Roman" pitchFamily="18" charset="0"/>
              </a:rPr>
              <a:t>test_condition</a:t>
            </a:r>
            <a:r>
              <a:rPr lang="en-IN" altLang="en-US" sz="2400" dirty="0">
                <a:latin typeface="Times New Roman" pitchFamily="18" charset="0"/>
                <a:cs typeface="Times New Roman" pitchFamily="18" charset="0"/>
              </a:rPr>
              <a:t>. If the condition is </a:t>
            </a:r>
            <a:r>
              <a:rPr lang="en-IN" altLang="en-US" sz="2400" i="1" dirty="0">
                <a:latin typeface="Times New Roman" pitchFamily="18" charset="0"/>
                <a:cs typeface="Times New Roman" pitchFamily="18" charset="0"/>
              </a:rPr>
              <a:t>true</a:t>
            </a:r>
            <a:r>
              <a:rPr lang="en-IN" altLang="en-US" sz="2400" dirty="0">
                <a:latin typeface="Times New Roman" pitchFamily="18" charset="0"/>
                <a:cs typeface="Times New Roman" pitchFamily="18" charset="0"/>
              </a:rPr>
              <a:t>, the body of the loop is executed; otherwise the loop is terminated and the execution continues with the statement the immediately follows the loop. </a:t>
            </a:r>
          </a:p>
          <a:p>
            <a:pPr algn="just" eaLnBrk="1" hangingPunct="1">
              <a:lnSpc>
                <a:spcPct val="170000"/>
              </a:lnSpc>
            </a:pPr>
            <a:r>
              <a:rPr lang="en-IN" altLang="en-US" sz="2400" dirty="0">
                <a:latin typeface="Times New Roman" pitchFamily="18" charset="0"/>
                <a:cs typeface="Times New Roman" pitchFamily="18" charset="0"/>
              </a:rPr>
              <a:t>When the body of the loop is executed, the control is transferred back to the </a:t>
            </a:r>
            <a:r>
              <a:rPr lang="en-IN" altLang="en-US" sz="2400" b="1" dirty="0">
                <a:latin typeface="Times New Roman" pitchFamily="18" charset="0"/>
                <a:cs typeface="Times New Roman" pitchFamily="18" charset="0"/>
              </a:rPr>
              <a:t>for </a:t>
            </a:r>
            <a:r>
              <a:rPr lang="en-IN" altLang="en-US" sz="2400" dirty="0">
                <a:latin typeface="Times New Roman" pitchFamily="18" charset="0"/>
                <a:cs typeface="Times New Roman" pitchFamily="18" charset="0"/>
              </a:rPr>
              <a:t>statement after evaluating the last statement in the loop. Now, the </a:t>
            </a:r>
            <a:r>
              <a:rPr lang="en-IN" altLang="en-US" sz="2400" i="1" dirty="0">
                <a:latin typeface="Times New Roman" pitchFamily="18" charset="0"/>
                <a:cs typeface="Times New Roman" pitchFamily="18" charset="0"/>
              </a:rPr>
              <a:t>control variable </a:t>
            </a:r>
            <a:r>
              <a:rPr lang="en-IN" altLang="en-US" sz="2400" dirty="0">
                <a:latin typeface="Times New Roman" pitchFamily="18" charset="0"/>
                <a:cs typeface="Times New Roman" pitchFamily="18" charset="0"/>
              </a:rPr>
              <a:t>is </a:t>
            </a:r>
            <a:r>
              <a:rPr lang="en-IN" altLang="en-US" sz="2400" b="1" dirty="0">
                <a:latin typeface="Times New Roman" pitchFamily="18" charset="0"/>
                <a:cs typeface="Times New Roman" pitchFamily="18" charset="0"/>
              </a:rPr>
              <a:t>incremented </a:t>
            </a:r>
            <a:r>
              <a:rPr lang="en-IN" altLang="en-US" sz="2400" dirty="0">
                <a:latin typeface="Times New Roman" pitchFamily="18" charset="0"/>
                <a:cs typeface="Times New Roman" pitchFamily="18" charset="0"/>
              </a:rPr>
              <a:t>using an assignment statement such as </a:t>
            </a:r>
            <a:r>
              <a:rPr lang="en-IN" altLang="en-US" sz="2400" dirty="0" err="1">
                <a:latin typeface="Times New Roman" pitchFamily="18" charset="0"/>
                <a:cs typeface="Times New Roman" pitchFamily="18" charset="0"/>
              </a:rPr>
              <a:t>i</a:t>
            </a:r>
            <a:r>
              <a:rPr lang="en-IN" altLang="en-US" sz="2400" dirty="0">
                <a:latin typeface="Times New Roman" pitchFamily="18" charset="0"/>
                <a:cs typeface="Times New Roman" pitchFamily="18" charset="0"/>
              </a:rPr>
              <a:t> = i+1 and the new value of the </a:t>
            </a:r>
            <a:r>
              <a:rPr lang="en-IN" altLang="en-US" sz="2400" i="1" dirty="0">
                <a:latin typeface="Times New Roman" pitchFamily="18" charset="0"/>
                <a:cs typeface="Times New Roman" pitchFamily="18" charset="0"/>
              </a:rPr>
              <a:t>control variable </a:t>
            </a:r>
            <a:r>
              <a:rPr lang="en-IN" altLang="en-US" sz="2400" dirty="0">
                <a:latin typeface="Times New Roman" pitchFamily="18" charset="0"/>
                <a:cs typeface="Times New Roman" pitchFamily="18" charset="0"/>
              </a:rPr>
              <a:t>is again tested to see whether it satisfies the loop condition. </a:t>
            </a:r>
          </a:p>
          <a:p>
            <a:pPr algn="just" eaLnBrk="1" hangingPunct="1">
              <a:lnSpc>
                <a:spcPct val="170000"/>
              </a:lnSpc>
            </a:pPr>
            <a:r>
              <a:rPr lang="en-IN" altLang="en-US" sz="2400" dirty="0">
                <a:latin typeface="Times New Roman" pitchFamily="18" charset="0"/>
                <a:cs typeface="Times New Roman" pitchFamily="18" charset="0"/>
              </a:rPr>
              <a:t>If the condition is satisfied, the body of the loop is again executed. This process continues till the value of the control variable fails to satisfy the </a:t>
            </a:r>
            <a:r>
              <a:rPr lang="en-IN" altLang="en-US" sz="2400" dirty="0" err="1">
                <a:latin typeface="Times New Roman" pitchFamily="18" charset="0"/>
                <a:cs typeface="Times New Roman" pitchFamily="18" charset="0"/>
              </a:rPr>
              <a:t>test_condition</a:t>
            </a:r>
            <a:r>
              <a:rPr lang="en-IN" altLang="en-US" sz="2400" dirty="0">
                <a:latin typeface="Times New Roman" pitchFamily="18" charset="0"/>
                <a:cs typeface="Times New Roman" pitchFamily="18" charset="0"/>
              </a:rPr>
              <a:t>. </a:t>
            </a:r>
          </a:p>
          <a:p>
            <a:endParaRPr lang="en-IN" sz="3200" dirty="0"/>
          </a:p>
        </p:txBody>
      </p:sp>
    </p:spTree>
    <p:extLst>
      <p:ext uri="{BB962C8B-B14F-4D97-AF65-F5344CB8AC3E}">
        <p14:creationId xmlns:p14="http://schemas.microsoft.com/office/powerpoint/2010/main" val="222951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latin typeface="Times New Roman" pitchFamily="18" charset="0"/>
                <a:cs typeface="Times New Roman" pitchFamily="18" charset="0"/>
              </a:rPr>
              <a:t>Decision making an </a:t>
            </a:r>
            <a:r>
              <a:rPr lang="en-IN" sz="6000" dirty="0" smtClean="0">
                <a:latin typeface="Times New Roman" pitchFamily="18" charset="0"/>
                <a:cs typeface="Times New Roman" pitchFamily="18" charset="0"/>
              </a:rPr>
              <a:t>Branching</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lnSpc>
                <a:spcPct val="160000"/>
              </a:lnSpc>
              <a:buNone/>
            </a:pPr>
            <a:r>
              <a:rPr lang="en-IN" sz="3600" b="1" dirty="0" smtClean="0">
                <a:solidFill>
                  <a:srgbClr val="C00000"/>
                </a:solidFill>
                <a:latin typeface="Times New Roman" panose="02020603050405020304" pitchFamily="18" charset="0"/>
                <a:cs typeface="Times New Roman" panose="02020603050405020304" pitchFamily="18" charset="0"/>
              </a:rPr>
              <a:t>INTRODUCTION</a:t>
            </a:r>
            <a:r>
              <a:rPr lang="en-IN" sz="3600" b="1" dirty="0">
                <a:solidFill>
                  <a:srgbClr val="C00000"/>
                </a:solidFill>
                <a:latin typeface="Times New Roman" panose="02020603050405020304" pitchFamily="18" charset="0"/>
                <a:cs typeface="Times New Roman" panose="02020603050405020304" pitchFamily="18" charset="0"/>
              </a:rPr>
              <a:t>: </a:t>
            </a:r>
          </a:p>
          <a:p>
            <a:pPr algn="just">
              <a:lnSpc>
                <a:spcPct val="160000"/>
              </a:lnSpc>
            </a:pPr>
            <a:r>
              <a:rPr lang="en-IN" spc="-1" dirty="0">
                <a:solidFill>
                  <a:srgbClr val="000000"/>
                </a:solidFill>
                <a:latin typeface="Times New Roman"/>
                <a:ea typeface="Times New Roman"/>
              </a:rPr>
              <a:t>Generally C program execute it’s </a:t>
            </a:r>
            <a:r>
              <a:rPr lang="en-IN" spc="-1" dirty="0">
                <a:solidFill>
                  <a:srgbClr val="FF0000"/>
                </a:solidFill>
                <a:latin typeface="Times New Roman"/>
                <a:ea typeface="Times New Roman"/>
              </a:rPr>
              <a:t>statements sequentially</a:t>
            </a:r>
            <a:r>
              <a:rPr lang="en-IN" spc="-1" dirty="0">
                <a:solidFill>
                  <a:srgbClr val="000000"/>
                </a:solidFill>
                <a:latin typeface="Times New Roman"/>
                <a:ea typeface="Times New Roman"/>
              </a:rPr>
              <a:t>. But in order to solve problems we may have some situations where we have </a:t>
            </a:r>
            <a:r>
              <a:rPr lang="en-IN" spc="-1" dirty="0">
                <a:solidFill>
                  <a:srgbClr val="FF0000"/>
                </a:solidFill>
                <a:latin typeface="Times New Roman"/>
                <a:ea typeface="Times New Roman"/>
              </a:rPr>
              <a:t>to change the order of executing </a:t>
            </a:r>
            <a:r>
              <a:rPr lang="en-IN" spc="-1" dirty="0">
                <a:solidFill>
                  <a:srgbClr val="000000"/>
                </a:solidFill>
                <a:latin typeface="Times New Roman"/>
                <a:ea typeface="Times New Roman"/>
              </a:rPr>
              <a:t>the statements based on whether some conditions have met or not. </a:t>
            </a:r>
          </a:p>
          <a:p>
            <a:pPr algn="just">
              <a:lnSpc>
                <a:spcPct val="160000"/>
              </a:lnSpc>
            </a:pPr>
            <a:r>
              <a:rPr lang="en-IN" spc="-1" dirty="0">
                <a:solidFill>
                  <a:srgbClr val="000000"/>
                </a:solidFill>
                <a:latin typeface="Times New Roman"/>
                <a:ea typeface="Times New Roman"/>
              </a:rPr>
              <a:t>So controlling the execution of statements based on</a:t>
            </a:r>
            <a:br>
              <a:rPr lang="en-IN" spc="-1" dirty="0">
                <a:solidFill>
                  <a:srgbClr val="000000"/>
                </a:solidFill>
                <a:latin typeface="Times New Roman"/>
                <a:ea typeface="Times New Roman"/>
              </a:rPr>
            </a:br>
            <a:r>
              <a:rPr lang="en-IN" spc="-1" dirty="0">
                <a:solidFill>
                  <a:srgbClr val="000000"/>
                </a:solidFill>
                <a:latin typeface="Times New Roman"/>
                <a:ea typeface="Times New Roman"/>
              </a:rPr>
              <a:t>certain condition or decision is called decision making and branching.</a:t>
            </a:r>
          </a:p>
          <a:p>
            <a:pPr marL="0" indent="0">
              <a:buNone/>
            </a:pPr>
            <a:endParaRPr lang="en-IN" dirty="0"/>
          </a:p>
        </p:txBody>
      </p:sp>
    </p:spTree>
    <p:extLst>
      <p:ext uri="{BB962C8B-B14F-4D97-AF65-F5344CB8AC3E}">
        <p14:creationId xmlns:p14="http://schemas.microsoft.com/office/powerpoint/2010/main" val="247080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EEE4A92-4505-9A08-1664-7FBE2C3869AA}"/>
              </a:ext>
            </a:extLst>
          </p:cNvPr>
          <p:cNvPicPr>
            <a:picLocks noGrp="1" noChangeAspect="1"/>
          </p:cNvPicPr>
          <p:nvPr>
            <p:ph idx="1"/>
          </p:nvPr>
        </p:nvPicPr>
        <p:blipFill>
          <a:blip r:embed="rId2"/>
          <a:stretch>
            <a:fillRect/>
          </a:stretch>
        </p:blipFill>
        <p:spPr>
          <a:xfrm>
            <a:off x="1241307" y="941161"/>
            <a:ext cx="5825137" cy="4496820"/>
          </a:xfrm>
        </p:spPr>
      </p:pic>
    </p:spTree>
    <p:extLst>
      <p:ext uri="{BB962C8B-B14F-4D97-AF65-F5344CB8AC3E}">
        <p14:creationId xmlns:p14="http://schemas.microsoft.com/office/powerpoint/2010/main" val="2058892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E63C23-3AA6-6655-FD16-87811DD7747C}"/>
              </a:ext>
            </a:extLst>
          </p:cNvPr>
          <p:cNvSpPr>
            <a:spLocks noGrp="1"/>
          </p:cNvSpPr>
          <p:nvPr>
            <p:ph type="title"/>
          </p:nvPr>
        </p:nvSpPr>
        <p:spPr>
          <a:xfrm>
            <a:off x="876290" y="901166"/>
            <a:ext cx="10993458" cy="200193"/>
          </a:xfrm>
        </p:spPr>
        <p:txBody>
          <a:bodyPr>
            <a:normAutofit fontScale="90000"/>
          </a:bodyPr>
          <a:lstStyle/>
          <a:p>
            <a:r>
              <a:rPr lang="en-US" dirty="0"/>
              <a:t>//Factorial of a given number using while loop</a:t>
            </a:r>
            <a:br>
              <a:rPr lang="en-US" dirty="0"/>
            </a:br>
            <a:endParaRPr lang="en-IN" dirty="0"/>
          </a:p>
        </p:txBody>
      </p:sp>
      <p:pic>
        <p:nvPicPr>
          <p:cNvPr id="5" name="Content Placeholder 4">
            <a:extLst>
              <a:ext uri="{FF2B5EF4-FFF2-40B4-BE49-F238E27FC236}">
                <a16:creationId xmlns="" xmlns:a16="http://schemas.microsoft.com/office/drawing/2014/main" id="{5A823A7E-0C36-5345-9626-95A1D0E08056}"/>
              </a:ext>
            </a:extLst>
          </p:cNvPr>
          <p:cNvPicPr>
            <a:picLocks noGrp="1" noChangeAspect="1"/>
          </p:cNvPicPr>
          <p:nvPr>
            <p:ph idx="1"/>
          </p:nvPr>
        </p:nvPicPr>
        <p:blipFill>
          <a:blip r:embed="rId2"/>
          <a:stretch>
            <a:fillRect/>
          </a:stretch>
        </p:blipFill>
        <p:spPr>
          <a:xfrm>
            <a:off x="1024940" y="1629635"/>
            <a:ext cx="8021570" cy="4875146"/>
          </a:xfrm>
        </p:spPr>
      </p:pic>
    </p:spTree>
    <p:extLst>
      <p:ext uri="{BB962C8B-B14F-4D97-AF65-F5344CB8AC3E}">
        <p14:creationId xmlns:p14="http://schemas.microsoft.com/office/powerpoint/2010/main" val="21853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1BAC11D-1F9A-CDC2-10A3-97D36B057324}"/>
              </a:ext>
            </a:extLst>
          </p:cNvPr>
          <p:cNvPicPr>
            <a:picLocks noGrp="1" noChangeAspect="1"/>
          </p:cNvPicPr>
          <p:nvPr>
            <p:ph idx="1"/>
          </p:nvPr>
        </p:nvPicPr>
        <p:blipFill>
          <a:blip r:embed="rId2"/>
          <a:stretch>
            <a:fillRect/>
          </a:stretch>
        </p:blipFill>
        <p:spPr>
          <a:xfrm>
            <a:off x="886618" y="835735"/>
            <a:ext cx="8732395" cy="5211846"/>
          </a:xfrm>
        </p:spPr>
      </p:pic>
      <p:pic>
        <p:nvPicPr>
          <p:cNvPr id="6" name="Picture 5">
            <a:extLst>
              <a:ext uri="{FF2B5EF4-FFF2-40B4-BE49-F238E27FC236}">
                <a16:creationId xmlns="" xmlns:a16="http://schemas.microsoft.com/office/drawing/2014/main" id="{24E3F050-AAE8-2751-B805-7994C79ED523}"/>
              </a:ext>
            </a:extLst>
          </p:cNvPr>
          <p:cNvPicPr>
            <a:picLocks noChangeAspect="1"/>
          </p:cNvPicPr>
          <p:nvPr/>
        </p:nvPicPr>
        <p:blipFill>
          <a:blip r:embed="rId3"/>
          <a:stretch>
            <a:fillRect/>
          </a:stretch>
        </p:blipFill>
        <p:spPr>
          <a:xfrm>
            <a:off x="9802019" y="1780381"/>
            <a:ext cx="1503844" cy="3118366"/>
          </a:xfrm>
          <a:prstGeom prst="rect">
            <a:avLst/>
          </a:prstGeom>
        </p:spPr>
      </p:pic>
    </p:spTree>
    <p:extLst>
      <p:ext uri="{BB962C8B-B14F-4D97-AF65-F5344CB8AC3E}">
        <p14:creationId xmlns:p14="http://schemas.microsoft.com/office/powerpoint/2010/main" val="159312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CF0A4DDA-0F62-4AF0-1A22-557CE91718EC}"/>
              </a:ext>
            </a:extLst>
          </p:cNvPr>
          <p:cNvPicPr>
            <a:picLocks noGrp="1" noChangeAspect="1"/>
          </p:cNvPicPr>
          <p:nvPr>
            <p:ph idx="1"/>
          </p:nvPr>
        </p:nvPicPr>
        <p:blipFill>
          <a:blip r:embed="rId2"/>
          <a:stretch>
            <a:fillRect/>
          </a:stretch>
        </p:blipFill>
        <p:spPr>
          <a:xfrm>
            <a:off x="1405725" y="1189214"/>
            <a:ext cx="7558094" cy="4440961"/>
          </a:xfrm>
        </p:spPr>
      </p:pic>
    </p:spTree>
    <p:extLst>
      <p:ext uri="{BB962C8B-B14F-4D97-AF65-F5344CB8AC3E}">
        <p14:creationId xmlns:p14="http://schemas.microsoft.com/office/powerpoint/2010/main" val="562247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42A494A-6891-00C6-7930-6F51D38A0970}"/>
              </a:ext>
            </a:extLst>
          </p:cNvPr>
          <p:cNvPicPr>
            <a:picLocks noChangeAspect="1"/>
          </p:cNvPicPr>
          <p:nvPr/>
        </p:nvPicPr>
        <p:blipFill>
          <a:blip r:embed="rId2"/>
          <a:stretch>
            <a:fillRect/>
          </a:stretch>
        </p:blipFill>
        <p:spPr>
          <a:xfrm>
            <a:off x="896822" y="446496"/>
            <a:ext cx="9713850" cy="6032666"/>
          </a:xfrm>
          <a:prstGeom prst="rect">
            <a:avLst/>
          </a:prstGeom>
        </p:spPr>
      </p:pic>
    </p:spTree>
    <p:extLst>
      <p:ext uri="{BB962C8B-B14F-4D97-AF65-F5344CB8AC3E}">
        <p14:creationId xmlns:p14="http://schemas.microsoft.com/office/powerpoint/2010/main" val="2548035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C21D55-25E0-A644-80DC-6771BD6E7B8C}"/>
              </a:ext>
            </a:extLst>
          </p:cNvPr>
          <p:cNvSpPr>
            <a:spLocks noGrp="1"/>
          </p:cNvSpPr>
          <p:nvPr>
            <p:ph type="title"/>
          </p:nvPr>
        </p:nvSpPr>
        <p:spPr/>
        <p:txBody>
          <a:bodyPr>
            <a:normAutofit fontScale="90000"/>
          </a:bodyPr>
          <a:lstStyle/>
          <a:p>
            <a:r>
              <a:rPr lang="en-GB" sz="2300" dirty="0">
                <a:latin typeface="Times New Roman" panose="02020603050405020304" pitchFamily="18" charset="0"/>
                <a:cs typeface="Times New Roman" panose="02020603050405020304" pitchFamily="18" charset="0"/>
              </a:rPr>
              <a:t>What is the Fibonacci series in C?</a:t>
            </a:r>
            <a:br>
              <a:rPr lang="en-GB" sz="2300" dirty="0">
                <a:latin typeface="Times New Roman" panose="02020603050405020304" pitchFamily="18" charset="0"/>
                <a:cs typeface="Times New Roman" panose="02020603050405020304" pitchFamily="18" charset="0"/>
              </a:rPr>
            </a:br>
            <a:r>
              <a:rPr lang="en-GB" sz="2300" dirty="0">
                <a:latin typeface="Times New Roman" panose="02020603050405020304" pitchFamily="18" charset="0"/>
                <a:cs typeface="Times New Roman" panose="02020603050405020304" pitchFamily="18" charset="0"/>
              </a:rPr>
              <a:t>The Fibonacci sequence is a sequence where the next term is the sum of the previous two terms. The first two terms of the Fibonacci sequence are 0 followed by 1</a:t>
            </a:r>
            <a:br>
              <a:rPr lang="en-GB" sz="2300" dirty="0">
                <a:latin typeface="Times New Roman" panose="02020603050405020304" pitchFamily="18" charset="0"/>
                <a:cs typeface="Times New Roman" panose="02020603050405020304" pitchFamily="18" charset="0"/>
              </a:rPr>
            </a:br>
            <a:r>
              <a:rPr lang="en-GB" sz="2300" dirty="0">
                <a:latin typeface="Times New Roman" panose="02020603050405020304" pitchFamily="18" charset="0"/>
                <a:cs typeface="Times New Roman" panose="02020603050405020304" pitchFamily="18" charset="0"/>
              </a:rPr>
              <a:t>The Fibonacci sequence: 0, 1, 1, 2, 3, 5, 8, 13, 21</a:t>
            </a:r>
            <a:r>
              <a:rPr lang="en-GB" dirty="0"/>
              <a:t/>
            </a:r>
            <a:br>
              <a:rPr lang="en-GB" dirty="0"/>
            </a:br>
            <a:endParaRPr lang="en-IN" dirty="0"/>
          </a:p>
        </p:txBody>
      </p:sp>
      <p:pic>
        <p:nvPicPr>
          <p:cNvPr id="5" name="Content Placeholder 4">
            <a:extLst>
              <a:ext uri="{FF2B5EF4-FFF2-40B4-BE49-F238E27FC236}">
                <a16:creationId xmlns="" xmlns:a16="http://schemas.microsoft.com/office/drawing/2014/main" id="{7FD365F9-D81E-B859-0161-8A1D3E2D5BEC}"/>
              </a:ext>
            </a:extLst>
          </p:cNvPr>
          <p:cNvPicPr>
            <a:picLocks noGrp="1" noChangeAspect="1"/>
          </p:cNvPicPr>
          <p:nvPr>
            <p:ph idx="1"/>
          </p:nvPr>
        </p:nvPicPr>
        <p:blipFill>
          <a:blip r:embed="rId2"/>
          <a:stretch>
            <a:fillRect/>
          </a:stretch>
        </p:blipFill>
        <p:spPr>
          <a:xfrm>
            <a:off x="658019" y="1399381"/>
            <a:ext cx="6477000" cy="5214411"/>
          </a:xfrm>
        </p:spPr>
      </p:pic>
      <p:pic>
        <p:nvPicPr>
          <p:cNvPr id="7" name="Picture 6">
            <a:extLst>
              <a:ext uri="{FF2B5EF4-FFF2-40B4-BE49-F238E27FC236}">
                <a16:creationId xmlns="" xmlns:a16="http://schemas.microsoft.com/office/drawing/2014/main" id="{616F3265-C297-FD6B-9E1A-CCA6FA07655F}"/>
              </a:ext>
            </a:extLst>
          </p:cNvPr>
          <p:cNvPicPr>
            <a:picLocks noChangeAspect="1"/>
          </p:cNvPicPr>
          <p:nvPr/>
        </p:nvPicPr>
        <p:blipFill>
          <a:blip r:embed="rId3"/>
          <a:stretch>
            <a:fillRect/>
          </a:stretch>
        </p:blipFill>
        <p:spPr>
          <a:xfrm>
            <a:off x="7703455" y="2308629"/>
            <a:ext cx="4384621" cy="690952"/>
          </a:xfrm>
          <a:prstGeom prst="rect">
            <a:avLst/>
          </a:prstGeom>
        </p:spPr>
      </p:pic>
    </p:spTree>
    <p:extLst>
      <p:ext uri="{BB962C8B-B14F-4D97-AF65-F5344CB8AC3E}">
        <p14:creationId xmlns:p14="http://schemas.microsoft.com/office/powerpoint/2010/main" val="190275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2ACA3C9-26EF-93D3-ABE5-FF237D9A5872}"/>
              </a:ext>
            </a:extLst>
          </p:cNvPr>
          <p:cNvPicPr>
            <a:picLocks noGrp="1" noChangeAspect="1"/>
          </p:cNvPicPr>
          <p:nvPr>
            <p:ph idx="1"/>
          </p:nvPr>
        </p:nvPicPr>
        <p:blipFill>
          <a:blip r:embed="rId2"/>
          <a:stretch>
            <a:fillRect/>
          </a:stretch>
        </p:blipFill>
        <p:spPr>
          <a:xfrm>
            <a:off x="658019" y="484981"/>
            <a:ext cx="8305800" cy="6334710"/>
          </a:xfrm>
        </p:spPr>
      </p:pic>
    </p:spTree>
    <p:extLst>
      <p:ext uri="{BB962C8B-B14F-4D97-AF65-F5344CB8AC3E}">
        <p14:creationId xmlns:p14="http://schemas.microsoft.com/office/powerpoint/2010/main" val="2013676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E0B10C-B03F-C411-D77C-8A7E9BA3C995}"/>
              </a:ext>
            </a:extLst>
          </p:cNvPr>
          <p:cNvSpPr>
            <a:spLocks noGrp="1"/>
          </p:cNvSpPr>
          <p:nvPr>
            <p:ph type="title"/>
          </p:nvPr>
        </p:nvSpPr>
        <p:spPr>
          <a:xfrm>
            <a:off x="876290" y="384312"/>
            <a:ext cx="10993458" cy="786503"/>
          </a:xfrm>
        </p:spPr>
        <p:txBody>
          <a:bodyPr>
            <a:normAutofit/>
          </a:bodyPr>
          <a:lstStyle/>
          <a:p>
            <a:r>
              <a:rPr lang="en-IN" altLang="en-US" sz="4200" b="1" dirty="0">
                <a:latin typeface="Times New Roman" pitchFamily="18" charset="0"/>
                <a:cs typeface="Times New Roman" pitchFamily="18" charset="0"/>
              </a:rPr>
              <a:t>Unconditional Statements/Jumps in Loops</a:t>
            </a:r>
            <a:endParaRPr lang="en-IN" sz="4200" dirty="0"/>
          </a:p>
        </p:txBody>
      </p:sp>
      <p:sp>
        <p:nvSpPr>
          <p:cNvPr id="3" name="Content Placeholder 2">
            <a:extLst>
              <a:ext uri="{FF2B5EF4-FFF2-40B4-BE49-F238E27FC236}">
                <a16:creationId xmlns="" xmlns:a16="http://schemas.microsoft.com/office/drawing/2014/main" id="{77FE0AD9-9C71-B9A4-D2C9-2C0113B7F6A5}"/>
              </a:ext>
            </a:extLst>
          </p:cNvPr>
          <p:cNvSpPr>
            <a:spLocks noGrp="1"/>
          </p:cNvSpPr>
          <p:nvPr>
            <p:ph idx="1"/>
          </p:nvPr>
        </p:nvSpPr>
        <p:spPr>
          <a:xfrm>
            <a:off x="876290" y="1339490"/>
            <a:ext cx="11462855" cy="5723401"/>
          </a:xfrm>
        </p:spPr>
        <p:txBody>
          <a:bodyPr>
            <a:noAutofit/>
          </a:bodyPr>
          <a:lstStyle/>
          <a:p>
            <a:pPr algn="just">
              <a:lnSpc>
                <a:spcPct val="170000"/>
              </a:lnSpc>
              <a:defRPr/>
            </a:pPr>
            <a:r>
              <a:rPr lang="en-IN" sz="2600" dirty="0">
                <a:latin typeface="Times New Roman" panose="02020603050405020304" pitchFamily="18" charset="0"/>
                <a:cs typeface="Times New Roman" panose="02020603050405020304" pitchFamily="18" charset="0"/>
              </a:rPr>
              <a:t>Unconditional statements are the statements which transfer control or flow of execution unconditionally to another block of statements. These are also called as jump statements.</a:t>
            </a:r>
          </a:p>
          <a:p>
            <a:pPr algn="just">
              <a:lnSpc>
                <a:spcPct val="170000"/>
              </a:lnSpc>
              <a:defRPr/>
            </a:pPr>
            <a:r>
              <a:rPr lang="en-IN" sz="2600" dirty="0">
                <a:latin typeface="Times New Roman" panose="02020603050405020304" pitchFamily="18" charset="0"/>
                <a:cs typeface="Times New Roman" panose="02020603050405020304" pitchFamily="18" charset="0"/>
              </a:rPr>
              <a:t>When executing the body of loop, sometimes it becomes desirable to skip a part of the loop or to leave the loop as soon as a certain condition occurs. </a:t>
            </a:r>
          </a:p>
          <a:p>
            <a:pPr algn="just">
              <a:lnSpc>
                <a:spcPct val="170000"/>
              </a:lnSpc>
              <a:defRPr/>
            </a:pPr>
            <a:r>
              <a:rPr lang="en-IN" sz="2600" i="1" dirty="0">
                <a:latin typeface="Times New Roman" panose="02020603050405020304" pitchFamily="18" charset="0"/>
                <a:cs typeface="Times New Roman" panose="02020603050405020304" pitchFamily="18" charset="0"/>
              </a:rPr>
              <a:t>Example, in the case of searching for a particular name in a list containing, say, 100 names, program loop must be terminated as soon as the desired name is found. </a:t>
            </a:r>
          </a:p>
          <a:p>
            <a:pPr marL="0" indent="0" algn="just">
              <a:lnSpc>
                <a:spcPct val="170000"/>
              </a:lnSpc>
              <a:buNone/>
              <a:defRPr/>
            </a:pPr>
            <a:endParaRPr lang="en-IN" sz="2600" dirty="0">
              <a:latin typeface="Times New Roman" panose="02020603050405020304" pitchFamily="18"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2335533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lnSpc>
                <a:spcPct val="170000"/>
              </a:lnSpc>
              <a:defRPr/>
            </a:pPr>
            <a:r>
              <a:rPr lang="en-IN" i="1" dirty="0">
                <a:latin typeface="Times New Roman" panose="02020603050405020304" pitchFamily="18" charset="0"/>
                <a:cs typeface="Times New Roman" panose="02020603050405020304" pitchFamily="18" charset="0"/>
              </a:rPr>
              <a:t>There are mainly four unconditional statements namely:</a:t>
            </a:r>
          </a:p>
          <a:p>
            <a:pPr algn="just">
              <a:lnSpc>
                <a:spcPct val="170000"/>
              </a:lnSpc>
              <a:buFont typeface="Wingdings" panose="05000000000000000000" pitchFamily="2" charset="2"/>
              <a:buChar char="Ø"/>
              <a:defRPr/>
            </a:pPr>
            <a:r>
              <a:rPr lang="en-IN" b="1" i="1" dirty="0">
                <a:latin typeface="Times New Roman" panose="02020603050405020304" pitchFamily="18" charset="0"/>
                <a:cs typeface="Times New Roman" panose="02020603050405020304" pitchFamily="18" charset="0"/>
              </a:rPr>
              <a:t>Break statement</a:t>
            </a:r>
          </a:p>
          <a:p>
            <a:pPr algn="just">
              <a:lnSpc>
                <a:spcPct val="170000"/>
              </a:lnSpc>
              <a:buFont typeface="Wingdings" panose="05000000000000000000" pitchFamily="2" charset="2"/>
              <a:buChar char="Ø"/>
              <a:defRPr/>
            </a:pPr>
            <a:r>
              <a:rPr lang="en-IN" b="1" i="1" dirty="0">
                <a:latin typeface="Times New Roman" panose="02020603050405020304" pitchFamily="18" charset="0"/>
                <a:cs typeface="Times New Roman" panose="02020603050405020304" pitchFamily="18" charset="0"/>
              </a:rPr>
              <a:t>Continue statement</a:t>
            </a:r>
          </a:p>
          <a:p>
            <a:pPr algn="just">
              <a:lnSpc>
                <a:spcPct val="170000"/>
              </a:lnSpc>
              <a:buFont typeface="Wingdings" panose="05000000000000000000" pitchFamily="2" charset="2"/>
              <a:buChar char="Ø"/>
              <a:defRPr/>
            </a:pPr>
            <a:r>
              <a:rPr lang="en-IN" b="1" i="1" dirty="0" err="1">
                <a:latin typeface="Times New Roman" panose="02020603050405020304" pitchFamily="18" charset="0"/>
                <a:cs typeface="Times New Roman" panose="02020603050405020304" pitchFamily="18" charset="0"/>
              </a:rPr>
              <a:t>Goto</a:t>
            </a:r>
            <a:r>
              <a:rPr lang="en-IN" b="1" i="1" dirty="0">
                <a:latin typeface="Times New Roman" panose="02020603050405020304" pitchFamily="18" charset="0"/>
                <a:cs typeface="Times New Roman" panose="02020603050405020304" pitchFamily="18" charset="0"/>
              </a:rPr>
              <a:t> statement</a:t>
            </a:r>
          </a:p>
          <a:p>
            <a:pPr algn="just">
              <a:lnSpc>
                <a:spcPct val="170000"/>
              </a:lnSpc>
              <a:buFont typeface="Wingdings" panose="05000000000000000000" pitchFamily="2" charset="2"/>
              <a:buChar char="Ø"/>
              <a:defRPr/>
            </a:pPr>
            <a:r>
              <a:rPr lang="en-IN" b="1" i="1" dirty="0">
                <a:latin typeface="Times New Roman" panose="02020603050405020304" pitchFamily="18" charset="0"/>
                <a:cs typeface="Times New Roman" panose="02020603050405020304" pitchFamily="18" charset="0"/>
              </a:rPr>
              <a:t>Return statement</a:t>
            </a:r>
          </a:p>
          <a:p>
            <a:pPr marL="0" indent="0">
              <a:buNone/>
            </a:pPr>
            <a:endParaRPr lang="en-IN" dirty="0"/>
          </a:p>
        </p:txBody>
      </p:sp>
    </p:spTree>
    <p:extLst>
      <p:ext uri="{BB962C8B-B14F-4D97-AF65-F5344CB8AC3E}">
        <p14:creationId xmlns:p14="http://schemas.microsoft.com/office/powerpoint/2010/main" val="3974735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5BBFAB-FCAB-CA10-BF54-37D7F833B038}"/>
              </a:ext>
            </a:extLst>
          </p:cNvPr>
          <p:cNvSpPr>
            <a:spLocks noGrp="1"/>
          </p:cNvSpPr>
          <p:nvPr>
            <p:ph type="title"/>
          </p:nvPr>
        </p:nvSpPr>
        <p:spPr>
          <a:xfrm>
            <a:off x="876290" y="384312"/>
            <a:ext cx="10993458" cy="717047"/>
          </a:xfrm>
        </p:spPr>
        <p:txBody>
          <a:bodyPr>
            <a:normAutofit fontScale="90000"/>
          </a:bodyPr>
          <a:lstStyle/>
          <a:p>
            <a:r>
              <a:rPr lang="en-IN" b="1" dirty="0"/>
              <a:t>Break statement</a:t>
            </a:r>
          </a:p>
        </p:txBody>
      </p:sp>
      <p:sp>
        <p:nvSpPr>
          <p:cNvPr id="3" name="Content Placeholder 2">
            <a:extLst>
              <a:ext uri="{FF2B5EF4-FFF2-40B4-BE49-F238E27FC236}">
                <a16:creationId xmlns="" xmlns:a16="http://schemas.microsoft.com/office/drawing/2014/main" id="{6B882FF9-FB33-36FE-CE11-C35347DD5F4B}"/>
              </a:ext>
            </a:extLst>
          </p:cNvPr>
          <p:cNvSpPr>
            <a:spLocks noGrp="1"/>
          </p:cNvSpPr>
          <p:nvPr>
            <p:ph idx="1"/>
          </p:nvPr>
        </p:nvSpPr>
        <p:spPr>
          <a:xfrm>
            <a:off x="876290" y="1210503"/>
            <a:ext cx="10993458" cy="5291038"/>
          </a:xfrm>
        </p:spPr>
        <p:txBody>
          <a:bodyPr>
            <a:noAutofit/>
          </a:bodyPr>
          <a:lstStyle/>
          <a:p>
            <a:pPr marL="299466" indent="-299466">
              <a:lnSpc>
                <a:spcPct val="150000"/>
              </a:lnSpc>
            </a:pPr>
            <a:r>
              <a:rPr lang="en-US" sz="2800" dirty="0">
                <a:latin typeface="Times New Roman" panose="02020603050405020304" pitchFamily="18" charset="0"/>
                <a:cs typeface="Times New Roman" panose="02020603050405020304" pitchFamily="18" charset="0"/>
              </a:rPr>
              <a:t>The break is a keyword in C which is used to bring the program control out of the loop. </a:t>
            </a:r>
          </a:p>
          <a:p>
            <a:pPr marL="299466" indent="-299466">
              <a:lnSpc>
                <a:spcPct val="150000"/>
              </a:lnSpc>
            </a:pPr>
            <a:r>
              <a:rPr lang="en-US" sz="2800" dirty="0">
                <a:latin typeface="Times New Roman" panose="02020603050405020304" pitchFamily="18" charset="0"/>
                <a:cs typeface="Times New Roman" panose="02020603050405020304" pitchFamily="18" charset="0"/>
              </a:rPr>
              <a:t>The break statement is used inside loops or switch statement. </a:t>
            </a:r>
          </a:p>
          <a:p>
            <a:pPr marL="299466" indent="-299466">
              <a:lnSpc>
                <a:spcPct val="150000"/>
              </a:lnSpc>
            </a:pPr>
            <a:r>
              <a:rPr lang="en-US" sz="2800" dirty="0">
                <a:latin typeface="Times New Roman" panose="02020603050405020304" pitchFamily="18" charset="0"/>
                <a:cs typeface="Times New Roman" panose="02020603050405020304" pitchFamily="18" charset="0"/>
              </a:rPr>
              <a:t>The break statement breaks the loop one by one, i.e., in the case of nested loops, it breaks the inner loop first and then proceeds to outer loops. </a:t>
            </a:r>
          </a:p>
          <a:p>
            <a:pPr marL="299466" indent="-299466">
              <a:lnSpc>
                <a:spcPct val="150000"/>
              </a:lnSpc>
            </a:pPr>
            <a:r>
              <a:rPr lang="en-US" sz="2800" dirty="0">
                <a:latin typeface="Times New Roman" panose="02020603050405020304" pitchFamily="18" charset="0"/>
                <a:cs typeface="Times New Roman" panose="02020603050405020304" pitchFamily="18" charset="0"/>
              </a:rPr>
              <a:t>The break statement in C can be used in the following two scenarios:</a:t>
            </a:r>
          </a:p>
          <a:p>
            <a:pPr marL="299466" indent="-299466">
              <a:lnSpc>
                <a:spcPct val="150000"/>
              </a:lnSpc>
            </a:pPr>
            <a:r>
              <a:rPr lang="en-US" sz="2800" dirty="0">
                <a:latin typeface="Times New Roman" panose="02020603050405020304" pitchFamily="18" charset="0"/>
                <a:cs typeface="Times New Roman" panose="02020603050405020304" pitchFamily="18" charset="0"/>
              </a:rPr>
              <a:t>With switch case</a:t>
            </a:r>
          </a:p>
          <a:p>
            <a:pPr marL="299466" indent="-299466">
              <a:lnSpc>
                <a:spcPct val="150000"/>
              </a:lnSpc>
            </a:pPr>
            <a:r>
              <a:rPr lang="en-US" sz="2800" dirty="0">
                <a:latin typeface="Times New Roman" panose="02020603050405020304" pitchFamily="18" charset="0"/>
                <a:cs typeface="Times New Roman" panose="02020603050405020304" pitchFamily="18" charset="0"/>
              </a:rPr>
              <a:t>With loop</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75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769" y="332581"/>
            <a:ext cx="9109116"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602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CE1F37F-429C-AA31-98DE-35EB28F0808F}"/>
              </a:ext>
            </a:extLst>
          </p:cNvPr>
          <p:cNvSpPr>
            <a:spLocks noGrp="1"/>
          </p:cNvSpPr>
          <p:nvPr>
            <p:ph idx="1"/>
          </p:nvPr>
        </p:nvSpPr>
        <p:spPr>
          <a:xfrm>
            <a:off x="876290" y="228209"/>
            <a:ext cx="10993458" cy="6273331"/>
          </a:xfrm>
        </p:spPr>
        <p:txBody>
          <a:bodyPr/>
          <a:lstStyle/>
          <a:p>
            <a:pPr algn="just" eaLnBrk="1" hangingPunct="1">
              <a:lnSpc>
                <a:spcPct val="150000"/>
              </a:lnSpc>
              <a:defRPr/>
            </a:pPr>
            <a:r>
              <a:rPr lang="en-IN" sz="2500" dirty="0">
                <a:latin typeface="Times New Roman" panose="02020603050405020304" pitchFamily="18" charset="0"/>
                <a:cs typeface="Times New Roman" panose="02020603050405020304" pitchFamily="18" charset="0"/>
              </a:rPr>
              <a:t>When the </a:t>
            </a:r>
            <a:r>
              <a:rPr lang="en-IN" sz="2500" b="1" dirty="0">
                <a:latin typeface="Times New Roman" panose="02020603050405020304" pitchFamily="18" charset="0"/>
                <a:cs typeface="Times New Roman" panose="02020603050405020304" pitchFamily="18" charset="0"/>
              </a:rPr>
              <a:t>break </a:t>
            </a:r>
            <a:r>
              <a:rPr lang="en-IN" sz="2500" dirty="0">
                <a:latin typeface="Times New Roman" panose="02020603050405020304" pitchFamily="18" charset="0"/>
                <a:cs typeface="Times New Roman" panose="02020603050405020304" pitchFamily="18" charset="0"/>
              </a:rPr>
              <a:t>statement is encountered </a:t>
            </a:r>
            <a:r>
              <a:rPr lang="en-IN" sz="2500" i="1" dirty="0">
                <a:latin typeface="Times New Roman" panose="02020603050405020304" pitchFamily="18" charset="0"/>
                <a:cs typeface="Times New Roman" panose="02020603050405020304" pitchFamily="18" charset="0"/>
              </a:rPr>
              <a:t>inside the loop</a:t>
            </a:r>
            <a:r>
              <a:rPr lang="en-IN" sz="2500" dirty="0">
                <a:latin typeface="Times New Roman" panose="02020603050405020304" pitchFamily="18" charset="0"/>
                <a:cs typeface="Times New Roman" panose="02020603050405020304" pitchFamily="18" charset="0"/>
              </a:rPr>
              <a:t>, the loop is immediately exit and program continues with the statement immediately following the loop. </a:t>
            </a:r>
          </a:p>
          <a:p>
            <a:pPr algn="just" eaLnBrk="1" hangingPunct="1">
              <a:lnSpc>
                <a:spcPct val="150000"/>
              </a:lnSpc>
              <a:defRPr/>
            </a:pPr>
            <a:r>
              <a:rPr lang="en-IN" sz="2500" dirty="0">
                <a:latin typeface="Times New Roman" panose="02020603050405020304" pitchFamily="18" charset="0"/>
                <a:cs typeface="Times New Roman" panose="02020603050405020304" pitchFamily="18" charset="0"/>
              </a:rPr>
              <a:t>When the loops are </a:t>
            </a:r>
            <a:r>
              <a:rPr lang="en-IN" sz="2500" i="1" dirty="0">
                <a:latin typeface="Times New Roman" panose="02020603050405020304" pitchFamily="18" charset="0"/>
                <a:cs typeface="Times New Roman" panose="02020603050405020304" pitchFamily="18" charset="0"/>
              </a:rPr>
              <a:t>nested</a:t>
            </a:r>
            <a:r>
              <a:rPr lang="en-IN" sz="2500" dirty="0">
                <a:latin typeface="Times New Roman" panose="02020603050405020304" pitchFamily="18" charset="0"/>
                <a:cs typeface="Times New Roman" panose="02020603050405020304" pitchFamily="18" charset="0"/>
              </a:rPr>
              <a:t>, the </a:t>
            </a:r>
            <a:r>
              <a:rPr lang="en-IN" sz="2500" b="1" dirty="0">
                <a:latin typeface="Times New Roman" panose="02020603050405020304" pitchFamily="18" charset="0"/>
                <a:cs typeface="Times New Roman" panose="02020603050405020304" pitchFamily="18" charset="0"/>
              </a:rPr>
              <a:t>break </a:t>
            </a:r>
            <a:r>
              <a:rPr lang="en-IN" sz="2500" dirty="0">
                <a:latin typeface="Times New Roman" panose="02020603050405020304" pitchFamily="18" charset="0"/>
                <a:cs typeface="Times New Roman" panose="02020603050405020304" pitchFamily="18" charset="0"/>
              </a:rPr>
              <a:t>would only exit from the loop containing it. That is </a:t>
            </a:r>
            <a:r>
              <a:rPr lang="en-IN" sz="2500" b="1" dirty="0">
                <a:latin typeface="Times New Roman" panose="02020603050405020304" pitchFamily="18" charset="0"/>
                <a:cs typeface="Times New Roman" panose="02020603050405020304" pitchFamily="18" charset="0"/>
              </a:rPr>
              <a:t>break </a:t>
            </a:r>
            <a:r>
              <a:rPr lang="en-IN" sz="2500" dirty="0">
                <a:latin typeface="Times New Roman" panose="02020603050405020304" pitchFamily="18" charset="0"/>
                <a:cs typeface="Times New Roman" panose="02020603050405020304" pitchFamily="18" charset="0"/>
              </a:rPr>
              <a:t>will </a:t>
            </a:r>
            <a:r>
              <a:rPr lang="en-IN" sz="2500" i="1" dirty="0">
                <a:latin typeface="Times New Roman" panose="02020603050405020304" pitchFamily="18" charset="0"/>
                <a:cs typeface="Times New Roman" panose="02020603050405020304" pitchFamily="18" charset="0"/>
              </a:rPr>
              <a:t>exit only a single loop</a:t>
            </a:r>
            <a:r>
              <a:rPr lang="en-IN" sz="2500" dirty="0">
                <a:latin typeface="Times New Roman" panose="02020603050405020304" pitchFamily="18" charset="0"/>
                <a:cs typeface="Times New Roman" panose="02020603050405020304" pitchFamily="18" charset="0"/>
              </a:rPr>
              <a:t>. </a:t>
            </a:r>
          </a:p>
          <a:p>
            <a:endParaRPr lang="en-IN" dirty="0"/>
          </a:p>
        </p:txBody>
      </p:sp>
      <p:pic>
        <p:nvPicPr>
          <p:cNvPr id="4" name="Picture 2">
            <a:extLst>
              <a:ext uri="{FF2B5EF4-FFF2-40B4-BE49-F238E27FC236}">
                <a16:creationId xmlns="" xmlns:a16="http://schemas.microsoft.com/office/drawing/2014/main" id="{7BA64F8C-1FD2-1C8C-89C4-60FF50BBE606}"/>
              </a:ext>
            </a:extLst>
          </p:cNvPr>
          <p:cNvPicPr>
            <a:picLocks noChangeAspect="1" noChangeArrowheads="1"/>
          </p:cNvPicPr>
          <p:nvPr/>
        </p:nvPicPr>
        <p:blipFill>
          <a:blip r:embed="rId2"/>
          <a:srcRect/>
          <a:stretch>
            <a:fillRect/>
          </a:stretch>
        </p:blipFill>
        <p:spPr bwMode="auto">
          <a:xfrm>
            <a:off x="7211219" y="2923381"/>
            <a:ext cx="4413530" cy="3881678"/>
          </a:xfrm>
          <a:prstGeom prst="rect">
            <a:avLst/>
          </a:prstGeom>
          <a:noFill/>
          <a:ln w="9525">
            <a:noFill/>
            <a:miter lim="800000"/>
            <a:headEnd/>
            <a:tailEnd/>
          </a:ln>
        </p:spPr>
      </p:pic>
    </p:spTree>
    <p:extLst>
      <p:ext uri="{BB962C8B-B14F-4D97-AF65-F5344CB8AC3E}">
        <p14:creationId xmlns:p14="http://schemas.microsoft.com/office/powerpoint/2010/main" val="1669102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5249D642-8BD1-CE44-C2CD-F7D2917E5733}"/>
              </a:ext>
            </a:extLst>
          </p:cNvPr>
          <p:cNvPicPr>
            <a:picLocks noChangeAspect="1"/>
          </p:cNvPicPr>
          <p:nvPr/>
        </p:nvPicPr>
        <p:blipFill>
          <a:blip r:embed="rId2"/>
          <a:stretch>
            <a:fillRect/>
          </a:stretch>
        </p:blipFill>
        <p:spPr>
          <a:xfrm>
            <a:off x="1343819" y="484981"/>
            <a:ext cx="10058400" cy="6347924"/>
          </a:xfrm>
          <a:prstGeom prst="rect">
            <a:avLst/>
          </a:prstGeom>
        </p:spPr>
      </p:pic>
    </p:spTree>
    <p:extLst>
      <p:ext uri="{BB962C8B-B14F-4D97-AF65-F5344CB8AC3E}">
        <p14:creationId xmlns:p14="http://schemas.microsoft.com/office/powerpoint/2010/main" val="3784981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C3B275-3F1E-960D-9E94-394411BC8DF9}"/>
              </a:ext>
            </a:extLst>
          </p:cNvPr>
          <p:cNvSpPr>
            <a:spLocks noGrp="1"/>
          </p:cNvSpPr>
          <p:nvPr>
            <p:ph type="title"/>
          </p:nvPr>
        </p:nvSpPr>
        <p:spPr>
          <a:xfrm>
            <a:off x="876290" y="384312"/>
            <a:ext cx="10993458" cy="687281"/>
          </a:xfrm>
        </p:spPr>
        <p:txBody>
          <a:bodyPr>
            <a:normAutofit fontScale="90000"/>
          </a:bodyPr>
          <a:lstStyle/>
          <a:p>
            <a:r>
              <a:rPr lang="en-GB" b="1" dirty="0"/>
              <a:t>Examples:</a:t>
            </a:r>
            <a:endParaRPr lang="en-IN" b="1" dirty="0"/>
          </a:p>
        </p:txBody>
      </p:sp>
      <p:pic>
        <p:nvPicPr>
          <p:cNvPr id="5" name="Content Placeholder 4">
            <a:extLst>
              <a:ext uri="{FF2B5EF4-FFF2-40B4-BE49-F238E27FC236}">
                <a16:creationId xmlns="" xmlns:a16="http://schemas.microsoft.com/office/drawing/2014/main" id="{D2B82901-28A4-2362-F9C3-9AE5E68E98B5}"/>
              </a:ext>
            </a:extLst>
          </p:cNvPr>
          <p:cNvPicPr>
            <a:picLocks noGrp="1" noChangeAspect="1"/>
          </p:cNvPicPr>
          <p:nvPr>
            <p:ph idx="1"/>
          </p:nvPr>
        </p:nvPicPr>
        <p:blipFill>
          <a:blip r:embed="rId2"/>
          <a:stretch>
            <a:fillRect/>
          </a:stretch>
        </p:blipFill>
        <p:spPr>
          <a:xfrm>
            <a:off x="734219" y="1018381"/>
            <a:ext cx="6691865" cy="5181600"/>
          </a:xfrm>
        </p:spPr>
      </p:pic>
      <p:pic>
        <p:nvPicPr>
          <p:cNvPr id="7" name="Picture 6">
            <a:extLst>
              <a:ext uri="{FF2B5EF4-FFF2-40B4-BE49-F238E27FC236}">
                <a16:creationId xmlns="" xmlns:a16="http://schemas.microsoft.com/office/drawing/2014/main" id="{52860E3C-8603-4FAA-3DD0-68BBD4B86315}"/>
              </a:ext>
            </a:extLst>
          </p:cNvPr>
          <p:cNvPicPr>
            <a:picLocks noChangeAspect="1"/>
          </p:cNvPicPr>
          <p:nvPr/>
        </p:nvPicPr>
        <p:blipFill>
          <a:blip r:embed="rId3"/>
          <a:stretch>
            <a:fillRect/>
          </a:stretch>
        </p:blipFill>
        <p:spPr>
          <a:xfrm>
            <a:off x="7401749" y="2531994"/>
            <a:ext cx="4572091" cy="1534387"/>
          </a:xfrm>
          <a:prstGeom prst="rect">
            <a:avLst/>
          </a:prstGeom>
        </p:spPr>
      </p:pic>
    </p:spTree>
    <p:extLst>
      <p:ext uri="{BB962C8B-B14F-4D97-AF65-F5344CB8AC3E}">
        <p14:creationId xmlns:p14="http://schemas.microsoft.com/office/powerpoint/2010/main" val="2682376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2F057D96-66A3-797E-4806-9F37E094FABF}"/>
              </a:ext>
            </a:extLst>
          </p:cNvPr>
          <p:cNvPicPr>
            <a:picLocks noGrp="1" noChangeAspect="1"/>
          </p:cNvPicPr>
          <p:nvPr>
            <p:ph idx="1"/>
          </p:nvPr>
        </p:nvPicPr>
        <p:blipFill>
          <a:blip r:embed="rId2"/>
          <a:stretch>
            <a:fillRect/>
          </a:stretch>
        </p:blipFill>
        <p:spPr>
          <a:xfrm>
            <a:off x="658019" y="1094580"/>
            <a:ext cx="6248400" cy="4579847"/>
          </a:xfrm>
        </p:spPr>
      </p:pic>
      <p:pic>
        <p:nvPicPr>
          <p:cNvPr id="7" name="Picture 6">
            <a:extLst>
              <a:ext uri="{FF2B5EF4-FFF2-40B4-BE49-F238E27FC236}">
                <a16:creationId xmlns="" xmlns:a16="http://schemas.microsoft.com/office/drawing/2014/main" id="{EA02E927-90B5-E15B-5D98-FCB0429E53A8}"/>
              </a:ext>
            </a:extLst>
          </p:cNvPr>
          <p:cNvPicPr>
            <a:picLocks noChangeAspect="1"/>
          </p:cNvPicPr>
          <p:nvPr/>
        </p:nvPicPr>
        <p:blipFill>
          <a:blip r:embed="rId3"/>
          <a:stretch>
            <a:fillRect/>
          </a:stretch>
        </p:blipFill>
        <p:spPr>
          <a:xfrm>
            <a:off x="7058819" y="3709305"/>
            <a:ext cx="5560272" cy="414176"/>
          </a:xfrm>
          <a:prstGeom prst="rect">
            <a:avLst/>
          </a:prstGeom>
        </p:spPr>
      </p:pic>
    </p:spTree>
    <p:extLst>
      <p:ext uri="{BB962C8B-B14F-4D97-AF65-F5344CB8AC3E}">
        <p14:creationId xmlns:p14="http://schemas.microsoft.com/office/powerpoint/2010/main" val="1917305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EAA0B22-22F7-02D3-3185-EC4F408857BF}"/>
              </a:ext>
            </a:extLst>
          </p:cNvPr>
          <p:cNvPicPr>
            <a:picLocks noGrp="1" noChangeAspect="1"/>
          </p:cNvPicPr>
          <p:nvPr>
            <p:ph idx="1"/>
          </p:nvPr>
        </p:nvPicPr>
        <p:blipFill>
          <a:blip r:embed="rId2"/>
          <a:stretch>
            <a:fillRect/>
          </a:stretch>
        </p:blipFill>
        <p:spPr>
          <a:xfrm>
            <a:off x="658019" y="771455"/>
            <a:ext cx="5656862" cy="4971325"/>
          </a:xfrm>
        </p:spPr>
      </p:pic>
      <p:pic>
        <p:nvPicPr>
          <p:cNvPr id="7" name="Picture 6">
            <a:extLst>
              <a:ext uri="{FF2B5EF4-FFF2-40B4-BE49-F238E27FC236}">
                <a16:creationId xmlns="" xmlns:a16="http://schemas.microsoft.com/office/drawing/2014/main" id="{CBD2FC54-D620-04CD-02ED-A24E7C3068F8}"/>
              </a:ext>
            </a:extLst>
          </p:cNvPr>
          <p:cNvPicPr>
            <a:picLocks noChangeAspect="1"/>
          </p:cNvPicPr>
          <p:nvPr/>
        </p:nvPicPr>
        <p:blipFill>
          <a:blip r:embed="rId3"/>
          <a:stretch>
            <a:fillRect/>
          </a:stretch>
        </p:blipFill>
        <p:spPr>
          <a:xfrm>
            <a:off x="6720555" y="3279131"/>
            <a:ext cx="5527374" cy="501345"/>
          </a:xfrm>
          <a:prstGeom prst="rect">
            <a:avLst/>
          </a:prstGeom>
        </p:spPr>
      </p:pic>
      <p:sp>
        <p:nvSpPr>
          <p:cNvPr id="2" name="TextBox 1">
            <a:extLst>
              <a:ext uri="{FF2B5EF4-FFF2-40B4-BE49-F238E27FC236}">
                <a16:creationId xmlns="" xmlns:a16="http://schemas.microsoft.com/office/drawing/2014/main" id="{C2F1CA56-0068-EE14-76DE-EE5C345236CD}"/>
              </a:ext>
            </a:extLst>
          </p:cNvPr>
          <p:cNvSpPr txBox="1"/>
          <p:nvPr/>
        </p:nvSpPr>
        <p:spPr>
          <a:xfrm>
            <a:off x="6737902" y="1180736"/>
            <a:ext cx="5341510" cy="1716930"/>
          </a:xfrm>
          <a:prstGeom prst="rect">
            <a:avLst/>
          </a:prstGeom>
          <a:noFill/>
        </p:spPr>
        <p:txBody>
          <a:bodyPr wrap="square" lIns="95829" tIns="47915" rIns="95829" bIns="47915" rtlCol="0">
            <a:spAutoFit/>
          </a:bodyPr>
          <a:lstStyle/>
          <a:p>
            <a:pPr algn="just"/>
            <a:r>
              <a:rPr lang="en-GB" sz="2100" dirty="0">
                <a:solidFill>
                  <a:srgbClr val="1F1F1F"/>
                </a:solidFill>
                <a:highlight>
                  <a:srgbClr val="FFFFFF"/>
                </a:highlight>
                <a:latin typeface="Google Sans"/>
              </a:rPr>
              <a:t>while(1) </a:t>
            </a:r>
            <a:r>
              <a:rPr lang="en-GB" sz="2100" dirty="0">
                <a:solidFill>
                  <a:srgbClr val="040C28"/>
                </a:solidFill>
                <a:latin typeface="Google Sans"/>
              </a:rPr>
              <a:t>acts as an infinite loop that runs continually until a break statement is explicitly issued</a:t>
            </a:r>
            <a:r>
              <a:rPr lang="en-GB" sz="2100" dirty="0">
                <a:solidFill>
                  <a:srgbClr val="1F1F1F"/>
                </a:solidFill>
                <a:highlight>
                  <a:srgbClr val="FFFFFF"/>
                </a:highlight>
                <a:latin typeface="Google Sans"/>
              </a:rPr>
              <a:t>. </a:t>
            </a:r>
          </a:p>
          <a:p>
            <a:pPr algn="just"/>
            <a:r>
              <a:rPr lang="en-GB" sz="2100" dirty="0">
                <a:solidFill>
                  <a:srgbClr val="1F1F1F"/>
                </a:solidFill>
                <a:highlight>
                  <a:srgbClr val="FFFFFF"/>
                </a:highlight>
                <a:latin typeface="Google Sans"/>
              </a:rPr>
              <a:t>The while(0) loop means that the condition available to us will always be false.</a:t>
            </a:r>
            <a:endParaRPr lang="en-IN" sz="2100" dirty="0"/>
          </a:p>
        </p:txBody>
      </p:sp>
    </p:spTree>
    <p:extLst>
      <p:ext uri="{BB962C8B-B14F-4D97-AF65-F5344CB8AC3E}">
        <p14:creationId xmlns:p14="http://schemas.microsoft.com/office/powerpoint/2010/main" val="1258213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3D443A-47A0-42A0-8C7C-BF77BE0046C4}"/>
              </a:ext>
            </a:extLst>
          </p:cNvPr>
          <p:cNvSpPr>
            <a:spLocks noGrp="1"/>
          </p:cNvSpPr>
          <p:nvPr>
            <p:ph type="title"/>
          </p:nvPr>
        </p:nvSpPr>
        <p:spPr>
          <a:xfrm>
            <a:off x="637302" y="289070"/>
            <a:ext cx="11471434" cy="881712"/>
          </a:xfrm>
        </p:spPr>
        <p:txBody>
          <a:bodyPr>
            <a:normAutofit/>
          </a:bodyPr>
          <a:lstStyle/>
          <a:p>
            <a:r>
              <a:rPr lang="en-GB" sz="4800" b="1" dirty="0"/>
              <a:t>Continue Statement</a:t>
            </a:r>
            <a:endParaRPr lang="en-IN" sz="4800" b="1" dirty="0"/>
          </a:p>
        </p:txBody>
      </p:sp>
      <p:sp>
        <p:nvSpPr>
          <p:cNvPr id="3" name="Content Placeholder 2">
            <a:extLst>
              <a:ext uri="{FF2B5EF4-FFF2-40B4-BE49-F238E27FC236}">
                <a16:creationId xmlns="" xmlns:a16="http://schemas.microsoft.com/office/drawing/2014/main" id="{4BE59B9F-03E6-5609-1C96-956B77BC37AE}"/>
              </a:ext>
            </a:extLst>
          </p:cNvPr>
          <p:cNvSpPr>
            <a:spLocks noGrp="1"/>
          </p:cNvSpPr>
          <p:nvPr>
            <p:ph idx="1"/>
          </p:nvPr>
        </p:nvSpPr>
        <p:spPr>
          <a:xfrm>
            <a:off x="658019" y="1094581"/>
            <a:ext cx="11471434" cy="4763786"/>
          </a:xfrm>
        </p:spPr>
        <p:txBody>
          <a:bodyPr>
            <a:noAutofit/>
          </a:bodyPr>
          <a:lstStyle/>
          <a:p>
            <a:r>
              <a:rPr lang="en-US" sz="2600" dirty="0">
                <a:latin typeface="Times New Roman" panose="02020603050405020304" pitchFamily="18" charset="0"/>
                <a:cs typeface="Times New Roman" panose="02020603050405020304" pitchFamily="18" charset="0"/>
              </a:rPr>
              <a:t>Continue statement is placed inside a loop to skip the current iteration and proceed to next. </a:t>
            </a:r>
          </a:p>
          <a:p>
            <a:pPr>
              <a:lnSpc>
                <a:spcPct val="150000"/>
              </a:lnSpc>
            </a:pPr>
            <a:r>
              <a:rPr lang="en-US" sz="2600" dirty="0">
                <a:latin typeface="Times New Roman" panose="02020603050405020304" pitchFamily="18" charset="0"/>
                <a:cs typeface="Times New Roman" panose="02020603050405020304" pitchFamily="18" charset="0"/>
              </a:rPr>
              <a:t>The continue statement in C programming works somewhat like the break statement. </a:t>
            </a:r>
          </a:p>
          <a:p>
            <a:pPr>
              <a:lnSpc>
                <a:spcPct val="150000"/>
              </a:lnSpc>
            </a:pPr>
            <a:r>
              <a:rPr lang="en-US" sz="2600" dirty="0">
                <a:latin typeface="Times New Roman" panose="02020603050405020304" pitchFamily="18" charset="0"/>
                <a:cs typeface="Times New Roman" panose="02020603050405020304" pitchFamily="18" charset="0"/>
              </a:rPr>
              <a:t>Instead of forcing termination, it forces the next iteration of the loop to take place, skipping any code in between.</a:t>
            </a:r>
          </a:p>
          <a:p>
            <a:pPr>
              <a:lnSpc>
                <a:spcPct val="150000"/>
              </a:lnSpc>
            </a:pPr>
            <a:r>
              <a:rPr lang="en-US" sz="2600" dirty="0">
                <a:latin typeface="Times New Roman" panose="02020603050405020304" pitchFamily="18" charset="0"/>
                <a:cs typeface="Times New Roman" panose="02020603050405020304" pitchFamily="18" charset="0"/>
              </a:rPr>
              <a:t>For the for loop, continue statement causes the conditional test and increment portions of the loop to execute. </a:t>
            </a:r>
          </a:p>
          <a:p>
            <a:pPr>
              <a:lnSpc>
                <a:spcPct val="150000"/>
              </a:lnSpc>
            </a:pPr>
            <a:r>
              <a:rPr lang="en-US" sz="2600" dirty="0">
                <a:latin typeface="Times New Roman" panose="02020603050405020304" pitchFamily="18" charset="0"/>
                <a:cs typeface="Times New Roman" panose="02020603050405020304" pitchFamily="18" charset="0"/>
              </a:rPr>
              <a:t>For the while and do...while loops, continue statement causes the program control to pass to the conditional tests.</a:t>
            </a:r>
            <a:endParaRPr lang="en-IN" sz="2600" dirty="0">
              <a:latin typeface="Times New Roman" pitchFamily="18" charset="0"/>
              <a:cs typeface="Times New Roman" pitchFamily="18" charset="0"/>
            </a:endParaRPr>
          </a:p>
          <a:p>
            <a:pPr marL="0" indent="0">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769595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7E1575-E493-174B-63BD-8ED9CBC1F064}"/>
              </a:ext>
            </a:extLst>
          </p:cNvPr>
          <p:cNvSpPr>
            <a:spLocks noGrp="1"/>
          </p:cNvSpPr>
          <p:nvPr>
            <p:ph idx="1"/>
          </p:nvPr>
        </p:nvSpPr>
        <p:spPr>
          <a:xfrm>
            <a:off x="876289" y="605251"/>
            <a:ext cx="11516530" cy="6432930"/>
          </a:xfrm>
        </p:spPr>
        <p:txBody>
          <a:bodyPr>
            <a:normAutofit fontScale="92500" lnSpcReduction="10000"/>
          </a:bodyPr>
          <a:lstStyle/>
          <a:p>
            <a:pPr marL="0" indent="0" algn="just">
              <a:buNone/>
              <a:defRPr/>
            </a:pPr>
            <a:r>
              <a:rPr lang="en-IN" sz="2900" b="1" i="1" dirty="0">
                <a:latin typeface="Times New Roman" panose="02020603050405020304" pitchFamily="18" charset="0"/>
                <a:cs typeface="Times New Roman" panose="02020603050405020304" pitchFamily="18" charset="0"/>
              </a:rPr>
              <a:t>Skipping a part of a loop: </a:t>
            </a:r>
            <a:endParaRPr lang="en-IN" sz="2900" dirty="0">
              <a:latin typeface="Times New Roman" panose="02020603050405020304" pitchFamily="18" charset="0"/>
              <a:cs typeface="Times New Roman" panose="02020603050405020304" pitchFamily="18" charset="0"/>
            </a:endParaRPr>
          </a:p>
          <a:p>
            <a:pPr algn="just" eaLnBrk="1" hangingPunct="1">
              <a:lnSpc>
                <a:spcPct val="160000"/>
              </a:lnSpc>
              <a:defRPr/>
            </a:pPr>
            <a:r>
              <a:rPr lang="en-IN" sz="2900" dirty="0">
                <a:latin typeface="Times New Roman" panose="02020603050405020304" pitchFamily="18" charset="0"/>
                <a:cs typeface="Times New Roman" panose="02020603050405020304" pitchFamily="18" charset="0"/>
              </a:rPr>
              <a:t>To skip certain statements in the loop and to continue with the next iteration of the loop </a:t>
            </a:r>
            <a:r>
              <a:rPr lang="en-IN" sz="2900" b="1" dirty="0">
                <a:latin typeface="Times New Roman" panose="02020603050405020304" pitchFamily="18" charset="0"/>
                <a:cs typeface="Times New Roman" panose="02020603050405020304" pitchFamily="18" charset="0"/>
              </a:rPr>
              <a:t>continue </a:t>
            </a:r>
            <a:r>
              <a:rPr lang="en-IN" sz="2900" dirty="0">
                <a:latin typeface="Times New Roman" panose="02020603050405020304" pitchFamily="18" charset="0"/>
                <a:cs typeface="Times New Roman" panose="02020603050405020304" pitchFamily="18" charset="0"/>
              </a:rPr>
              <a:t>statement is used. </a:t>
            </a:r>
          </a:p>
          <a:p>
            <a:pPr marL="0" indent="0">
              <a:lnSpc>
                <a:spcPct val="120000"/>
              </a:lnSpc>
              <a:buNone/>
              <a:defRPr/>
            </a:pPr>
            <a:r>
              <a:rPr lang="en-IN" sz="2900" dirty="0">
                <a:latin typeface="Times New Roman" panose="02020603050405020304" pitchFamily="18" charset="0"/>
                <a:cs typeface="Times New Roman" panose="02020603050405020304" pitchFamily="18" charset="0"/>
              </a:rPr>
              <a:t>while (test_condition1) </a:t>
            </a:r>
          </a:p>
          <a:p>
            <a:pPr marL="0" indent="0">
              <a:lnSpc>
                <a:spcPct val="120000"/>
              </a:lnSpc>
              <a:buNone/>
              <a:defRPr/>
            </a:pPr>
            <a:r>
              <a:rPr lang="en-IN" sz="2900" dirty="0">
                <a:latin typeface="Times New Roman" panose="02020603050405020304" pitchFamily="18" charset="0"/>
                <a:cs typeface="Times New Roman" panose="02020603050405020304" pitchFamily="18" charset="0"/>
              </a:rPr>
              <a:t>{ </a:t>
            </a:r>
          </a:p>
          <a:p>
            <a:pPr marL="0" indent="0">
              <a:lnSpc>
                <a:spcPct val="120000"/>
              </a:lnSpc>
              <a:buNone/>
              <a:defRPr/>
            </a:pPr>
            <a:r>
              <a:rPr lang="en-IN" sz="2900" dirty="0">
                <a:latin typeface="Times New Roman" panose="02020603050405020304" pitchFamily="18" charset="0"/>
                <a:cs typeface="Times New Roman" panose="02020603050405020304" pitchFamily="18" charset="0"/>
              </a:rPr>
              <a:t>     statement1; </a:t>
            </a:r>
          </a:p>
          <a:p>
            <a:pPr marL="0" indent="0">
              <a:lnSpc>
                <a:spcPct val="120000"/>
              </a:lnSpc>
              <a:buNone/>
              <a:defRPr/>
            </a:pPr>
            <a:r>
              <a:rPr lang="en-IN" sz="2900" dirty="0">
                <a:latin typeface="Times New Roman" panose="02020603050405020304" pitchFamily="18" charset="0"/>
                <a:cs typeface="Times New Roman" panose="02020603050405020304" pitchFamily="18" charset="0"/>
              </a:rPr>
              <a:t>     if (test_condition2) </a:t>
            </a:r>
          </a:p>
          <a:p>
            <a:pPr marL="0" indent="0">
              <a:lnSpc>
                <a:spcPct val="120000"/>
              </a:lnSpc>
              <a:buNone/>
              <a:defRPr/>
            </a:pPr>
            <a:r>
              <a:rPr lang="en-IN" sz="2900" dirty="0">
                <a:latin typeface="Times New Roman" panose="02020603050405020304" pitchFamily="18" charset="0"/>
                <a:cs typeface="Times New Roman" panose="02020603050405020304" pitchFamily="18" charset="0"/>
              </a:rPr>
              <a:t>          continue;   // back to while when </a:t>
            </a:r>
            <a:r>
              <a:rPr lang="en-IN" sz="2900" dirty="0" err="1">
                <a:latin typeface="Times New Roman" panose="02020603050405020304" pitchFamily="18" charset="0"/>
                <a:cs typeface="Times New Roman" panose="02020603050405020304" pitchFamily="18" charset="0"/>
              </a:rPr>
              <a:t>test_condition</a:t>
            </a:r>
            <a:r>
              <a:rPr lang="en-IN" sz="2900" dirty="0">
                <a:latin typeface="Times New Roman" panose="02020603050405020304" pitchFamily="18" charset="0"/>
                <a:cs typeface="Times New Roman" panose="02020603050405020304" pitchFamily="18" charset="0"/>
              </a:rPr>
              <a:t> 2 is true</a:t>
            </a:r>
          </a:p>
          <a:p>
            <a:pPr marL="0" indent="0">
              <a:lnSpc>
                <a:spcPct val="120000"/>
              </a:lnSpc>
              <a:buNone/>
              <a:defRPr/>
            </a:pPr>
            <a:r>
              <a:rPr lang="en-IN" sz="2900" dirty="0">
                <a:latin typeface="Times New Roman" panose="02020603050405020304" pitchFamily="18" charset="0"/>
                <a:cs typeface="Times New Roman" panose="02020603050405020304" pitchFamily="18" charset="0"/>
              </a:rPr>
              <a:t>     statement2; </a:t>
            </a:r>
          </a:p>
          <a:p>
            <a:pPr marL="0" indent="0">
              <a:lnSpc>
                <a:spcPct val="120000"/>
              </a:lnSpc>
              <a:buNone/>
              <a:defRPr/>
            </a:pPr>
            <a:r>
              <a:rPr lang="en-IN" sz="2900" dirty="0">
                <a:latin typeface="Times New Roman" panose="02020603050405020304" pitchFamily="18" charset="0"/>
                <a:cs typeface="Times New Roman" panose="02020603050405020304" pitchFamily="18" charset="0"/>
              </a:rPr>
              <a:t>     statement3; </a:t>
            </a:r>
          </a:p>
          <a:p>
            <a:pPr marL="0" indent="0">
              <a:lnSpc>
                <a:spcPct val="120000"/>
              </a:lnSpc>
              <a:buNone/>
              <a:defRPr/>
            </a:pPr>
            <a:r>
              <a:rPr lang="en-IN" sz="29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911089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BFFE1E1-FDBB-69C2-2D65-55BEFDEA2D1A}"/>
              </a:ext>
            </a:extLst>
          </p:cNvPr>
          <p:cNvPicPr>
            <a:picLocks noChangeAspect="1"/>
          </p:cNvPicPr>
          <p:nvPr/>
        </p:nvPicPr>
        <p:blipFill>
          <a:blip r:embed="rId2"/>
          <a:stretch>
            <a:fillRect/>
          </a:stretch>
        </p:blipFill>
        <p:spPr>
          <a:xfrm>
            <a:off x="2486819" y="810239"/>
            <a:ext cx="8217903" cy="5846941"/>
          </a:xfrm>
          <a:prstGeom prst="rect">
            <a:avLst/>
          </a:prstGeom>
        </p:spPr>
      </p:pic>
    </p:spTree>
    <p:extLst>
      <p:ext uri="{BB962C8B-B14F-4D97-AF65-F5344CB8AC3E}">
        <p14:creationId xmlns:p14="http://schemas.microsoft.com/office/powerpoint/2010/main" val="320969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1052D82C-D0A4-7854-A170-8C01D1E8781D}"/>
              </a:ext>
            </a:extLst>
          </p:cNvPr>
          <p:cNvPicPr>
            <a:picLocks noGrp="1" noChangeAspect="1"/>
          </p:cNvPicPr>
          <p:nvPr>
            <p:ph idx="1"/>
          </p:nvPr>
        </p:nvPicPr>
        <p:blipFill>
          <a:blip r:embed="rId2"/>
          <a:stretch>
            <a:fillRect/>
          </a:stretch>
        </p:blipFill>
        <p:spPr>
          <a:xfrm>
            <a:off x="429419" y="1001875"/>
            <a:ext cx="8932151" cy="5502905"/>
          </a:xfrm>
        </p:spPr>
      </p:pic>
      <p:sp>
        <p:nvSpPr>
          <p:cNvPr id="6" name="TextBox 5">
            <a:extLst>
              <a:ext uri="{FF2B5EF4-FFF2-40B4-BE49-F238E27FC236}">
                <a16:creationId xmlns="" xmlns:a16="http://schemas.microsoft.com/office/drawing/2014/main" id="{FA5E18C6-1C56-AEB7-C92B-C10300B19B71}"/>
              </a:ext>
            </a:extLst>
          </p:cNvPr>
          <p:cNvSpPr txBox="1"/>
          <p:nvPr/>
        </p:nvSpPr>
        <p:spPr>
          <a:xfrm>
            <a:off x="1157984" y="515952"/>
            <a:ext cx="2833365" cy="485924"/>
          </a:xfrm>
          <a:prstGeom prst="rect">
            <a:avLst/>
          </a:prstGeom>
          <a:noFill/>
        </p:spPr>
        <p:txBody>
          <a:bodyPr wrap="square" lIns="95829" tIns="47915" rIns="95829" bIns="47915" rtlCol="0">
            <a:spAutoFit/>
          </a:bodyPr>
          <a:lstStyle/>
          <a:p>
            <a:r>
              <a:rPr lang="en-GB" sz="2500" b="1" dirty="0"/>
              <a:t>Example</a:t>
            </a:r>
            <a:endParaRPr lang="en-IN" sz="2500" b="1" dirty="0"/>
          </a:p>
        </p:txBody>
      </p:sp>
      <p:pic>
        <p:nvPicPr>
          <p:cNvPr id="8" name="Picture 7">
            <a:extLst>
              <a:ext uri="{FF2B5EF4-FFF2-40B4-BE49-F238E27FC236}">
                <a16:creationId xmlns="" xmlns:a16="http://schemas.microsoft.com/office/drawing/2014/main" id="{93B10DEC-0B76-F9D0-97C3-C765AFB6DE72}"/>
              </a:ext>
            </a:extLst>
          </p:cNvPr>
          <p:cNvPicPr>
            <a:picLocks noChangeAspect="1"/>
          </p:cNvPicPr>
          <p:nvPr/>
        </p:nvPicPr>
        <p:blipFill>
          <a:blip r:embed="rId3"/>
          <a:stretch>
            <a:fillRect/>
          </a:stretch>
        </p:blipFill>
        <p:spPr>
          <a:xfrm>
            <a:off x="9649618" y="4183439"/>
            <a:ext cx="2859819" cy="568741"/>
          </a:xfrm>
          <a:prstGeom prst="rect">
            <a:avLst/>
          </a:prstGeom>
        </p:spPr>
      </p:pic>
    </p:spTree>
    <p:extLst>
      <p:ext uri="{BB962C8B-B14F-4D97-AF65-F5344CB8AC3E}">
        <p14:creationId xmlns:p14="http://schemas.microsoft.com/office/powerpoint/2010/main" val="2546856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53A11AA-92E1-F0A4-FDFF-FD07B8854D3C}"/>
              </a:ext>
            </a:extLst>
          </p:cNvPr>
          <p:cNvPicPr>
            <a:picLocks noGrp="1" noChangeAspect="1"/>
          </p:cNvPicPr>
          <p:nvPr>
            <p:ph idx="1"/>
          </p:nvPr>
        </p:nvPicPr>
        <p:blipFill>
          <a:blip r:embed="rId2"/>
          <a:stretch>
            <a:fillRect/>
          </a:stretch>
        </p:blipFill>
        <p:spPr>
          <a:xfrm>
            <a:off x="1090165" y="899572"/>
            <a:ext cx="5054254" cy="5704999"/>
          </a:xfrm>
        </p:spPr>
      </p:pic>
      <p:pic>
        <p:nvPicPr>
          <p:cNvPr id="7" name="Picture 6">
            <a:extLst>
              <a:ext uri="{FF2B5EF4-FFF2-40B4-BE49-F238E27FC236}">
                <a16:creationId xmlns="" xmlns:a16="http://schemas.microsoft.com/office/drawing/2014/main" id="{2DF9FDA8-5D85-6064-C7BA-A023C2EB58D9}"/>
              </a:ext>
            </a:extLst>
          </p:cNvPr>
          <p:cNvPicPr>
            <a:picLocks noChangeAspect="1"/>
          </p:cNvPicPr>
          <p:nvPr/>
        </p:nvPicPr>
        <p:blipFill>
          <a:blip r:embed="rId3"/>
          <a:stretch>
            <a:fillRect/>
          </a:stretch>
        </p:blipFill>
        <p:spPr>
          <a:xfrm>
            <a:off x="7668419" y="1399380"/>
            <a:ext cx="3048000" cy="4585017"/>
          </a:xfrm>
          <a:prstGeom prst="rect">
            <a:avLst/>
          </a:prstGeom>
        </p:spPr>
      </p:pic>
    </p:spTree>
    <p:extLst>
      <p:ext uri="{BB962C8B-B14F-4D97-AF65-F5344CB8AC3E}">
        <p14:creationId xmlns:p14="http://schemas.microsoft.com/office/powerpoint/2010/main" val="353077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3" y="401021"/>
            <a:ext cx="11471434" cy="6569091"/>
          </a:xfrm>
        </p:spPr>
        <p:txBody>
          <a:bodyPr>
            <a:normAutofit fontScale="92500" lnSpcReduction="10000"/>
          </a:bodyPr>
          <a:lstStyle/>
          <a:p>
            <a:pPr marL="0" indent="0">
              <a:buNone/>
            </a:pPr>
            <a:r>
              <a:rPr lang="en-IN" dirty="0">
                <a:latin typeface="Times New Roman" pitchFamily="18" charset="0"/>
                <a:cs typeface="Times New Roman" pitchFamily="18" charset="0"/>
              </a:rPr>
              <a:t>Types of Control Statements are: </a:t>
            </a:r>
          </a:p>
          <a:p>
            <a:pPr marL="0" indent="0">
              <a:buNone/>
            </a:pPr>
            <a:r>
              <a:rPr lang="en-I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 Conditional Branching Control Statements </a:t>
            </a:r>
          </a:p>
          <a:p>
            <a:pPr marL="0" indent="0">
              <a:buNone/>
            </a:pPr>
            <a:r>
              <a:rPr lang="en-IN" dirty="0">
                <a:latin typeface="Times New Roman" pitchFamily="18" charset="0"/>
                <a:cs typeface="Times New Roman" pitchFamily="18" charset="0"/>
              </a:rPr>
              <a:t>(a) </a:t>
            </a:r>
            <a:r>
              <a:rPr lang="en-IN" b="1" dirty="0">
                <a:latin typeface="Times New Roman" pitchFamily="18" charset="0"/>
                <a:cs typeface="Times New Roman" pitchFamily="18" charset="0"/>
              </a:rPr>
              <a:t>if </a:t>
            </a:r>
            <a:r>
              <a:rPr lang="en-IN" dirty="0">
                <a:latin typeface="Times New Roman" pitchFamily="18" charset="0"/>
                <a:cs typeface="Times New Roman" pitchFamily="18" charset="0"/>
              </a:rPr>
              <a:t>statement </a:t>
            </a:r>
          </a:p>
          <a:p>
            <a:pPr marL="0" indent="0">
              <a:buNone/>
            </a:pPr>
            <a:r>
              <a:rPr lang="en-IN" dirty="0">
                <a:latin typeface="Times New Roman" pitchFamily="18" charset="0"/>
                <a:cs typeface="Times New Roman" pitchFamily="18" charset="0"/>
              </a:rPr>
              <a:t>(b) </a:t>
            </a:r>
            <a:r>
              <a:rPr lang="en-IN" b="1" dirty="0">
                <a:latin typeface="Times New Roman" pitchFamily="18" charset="0"/>
                <a:cs typeface="Times New Roman" pitchFamily="18" charset="0"/>
              </a:rPr>
              <a:t>if-else </a:t>
            </a:r>
            <a:r>
              <a:rPr lang="en-IN" dirty="0">
                <a:latin typeface="Times New Roman" pitchFamily="18" charset="0"/>
                <a:cs typeface="Times New Roman" pitchFamily="18" charset="0"/>
              </a:rPr>
              <a:t>statement </a:t>
            </a:r>
          </a:p>
          <a:p>
            <a:pPr marL="0" indent="0">
              <a:buNone/>
            </a:pPr>
            <a:r>
              <a:rPr lang="en-IN" dirty="0">
                <a:latin typeface="Times New Roman" pitchFamily="18" charset="0"/>
                <a:cs typeface="Times New Roman" pitchFamily="18" charset="0"/>
              </a:rPr>
              <a:t>(c) </a:t>
            </a:r>
            <a:r>
              <a:rPr lang="en-IN" b="1" dirty="0">
                <a:latin typeface="Times New Roman" pitchFamily="18" charset="0"/>
                <a:cs typeface="Times New Roman" pitchFamily="18" charset="0"/>
              </a:rPr>
              <a:t>nested if-else </a:t>
            </a:r>
            <a:r>
              <a:rPr lang="en-IN" dirty="0">
                <a:latin typeface="Times New Roman" pitchFamily="18" charset="0"/>
                <a:cs typeface="Times New Roman" pitchFamily="18" charset="0"/>
              </a:rPr>
              <a:t>statement </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(d) </a:t>
            </a:r>
            <a:r>
              <a:rPr lang="en-IN" b="1" dirty="0" smtClean="0">
                <a:latin typeface="Times New Roman" pitchFamily="18" charset="0"/>
                <a:cs typeface="Times New Roman" pitchFamily="18" charset="0"/>
              </a:rPr>
              <a:t>else if</a:t>
            </a:r>
            <a:r>
              <a:rPr lang="en-IN" dirty="0" smtClean="0">
                <a:latin typeface="Times New Roman" pitchFamily="18" charset="0"/>
                <a:cs typeface="Times New Roman" pitchFamily="18" charset="0"/>
              </a:rPr>
              <a:t> ladder</a:t>
            </a:r>
            <a:endParaRPr lang="en-IN" dirty="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(e) </a:t>
            </a:r>
            <a:r>
              <a:rPr lang="en-IN" b="1" dirty="0">
                <a:latin typeface="Times New Roman" pitchFamily="18" charset="0"/>
                <a:cs typeface="Times New Roman" pitchFamily="18" charset="0"/>
              </a:rPr>
              <a:t>switch </a:t>
            </a:r>
            <a:r>
              <a:rPr lang="en-IN" dirty="0">
                <a:latin typeface="Times New Roman" pitchFamily="18" charset="0"/>
                <a:cs typeface="Times New Roman" pitchFamily="18" charset="0"/>
              </a:rPr>
              <a:t>statement </a:t>
            </a:r>
          </a:p>
          <a:p>
            <a:pPr marL="0" indent="0">
              <a:buNone/>
            </a:pPr>
            <a:endParaRPr lang="en-IN" dirty="0" smtClean="0">
              <a:latin typeface="Times New Roman" pitchFamily="18" charset="0"/>
              <a:cs typeface="Times New Roman" pitchFamily="18" charset="0"/>
            </a:endParaRPr>
          </a:p>
          <a:p>
            <a:pPr marL="0" indent="0">
              <a:buNone/>
            </a:pPr>
            <a:r>
              <a:rPr lang="en-IN"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r>
              <a:rPr lang="en-I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 Unconditional Branching Control Statement </a:t>
            </a:r>
          </a:p>
          <a:p>
            <a:pPr marL="0" indent="0">
              <a:buNone/>
            </a:pPr>
            <a:r>
              <a:rPr lang="en-IN" dirty="0">
                <a:latin typeface="Times New Roman" pitchFamily="18" charset="0"/>
                <a:cs typeface="Times New Roman" pitchFamily="18" charset="0"/>
              </a:rPr>
              <a:t>(a) </a:t>
            </a:r>
            <a:r>
              <a:rPr lang="en-IN" b="1" dirty="0" err="1">
                <a:latin typeface="Times New Roman" pitchFamily="18" charset="0"/>
                <a:cs typeface="Times New Roman" pitchFamily="18" charset="0"/>
              </a:rPr>
              <a:t>goto</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statement </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073388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FC47FC-9F66-C8AB-D056-FB640D298140}"/>
              </a:ext>
            </a:extLst>
          </p:cNvPr>
          <p:cNvSpPr>
            <a:spLocks noGrp="1"/>
          </p:cNvSpPr>
          <p:nvPr>
            <p:ph idx="1"/>
          </p:nvPr>
        </p:nvSpPr>
        <p:spPr>
          <a:xfrm>
            <a:off x="876290" y="208365"/>
            <a:ext cx="10993458" cy="6293175"/>
          </a:xfrm>
        </p:spPr>
        <p:txBody>
          <a:bodyPr>
            <a:noAutofit/>
          </a:bodyPr>
          <a:lstStyle/>
          <a:p>
            <a:pPr marL="0" indent="0">
              <a:buNone/>
            </a:pPr>
            <a:r>
              <a:rPr lang="en-GB" sz="4400" b="1" dirty="0" err="1">
                <a:latin typeface="Times New Roman" pitchFamily="18" charset="0"/>
                <a:cs typeface="Times New Roman" pitchFamily="18" charset="0"/>
              </a:rPr>
              <a:t>goto</a:t>
            </a:r>
            <a:r>
              <a:rPr lang="en-GB" sz="4400" b="1" dirty="0">
                <a:latin typeface="Times New Roman" pitchFamily="18" charset="0"/>
                <a:cs typeface="Times New Roman" pitchFamily="18" charset="0"/>
              </a:rPr>
              <a:t> statement</a:t>
            </a:r>
            <a:endParaRPr lang="en-GB" sz="2000" dirty="0">
              <a:latin typeface="Times New Roman" pitchFamily="18" charset="0"/>
              <a:cs typeface="Times New Roman" pitchFamily="18" charset="0"/>
            </a:endParaRPr>
          </a:p>
          <a:p>
            <a:pPr algn="just">
              <a:lnSpc>
                <a:spcPct val="150000"/>
              </a:lnSpc>
            </a:pPr>
            <a:r>
              <a:rPr lang="en-GB" sz="2400" dirty="0">
                <a:latin typeface="Times New Roman" panose="02020603050405020304" pitchFamily="18" charset="0"/>
                <a:cs typeface="Times New Roman" panose="02020603050405020304" pitchFamily="18" charset="0"/>
              </a:rPr>
              <a:t>The </a:t>
            </a:r>
            <a:r>
              <a:rPr lang="en-GB" sz="2400" dirty="0" err="1">
                <a:latin typeface="Times New Roman" panose="02020603050405020304" pitchFamily="18" charset="0"/>
                <a:cs typeface="Times New Roman" panose="02020603050405020304" pitchFamily="18" charset="0"/>
              </a:rPr>
              <a:t>goto</a:t>
            </a:r>
            <a:r>
              <a:rPr lang="en-GB" sz="2400" dirty="0">
                <a:latin typeface="Times New Roman" panose="02020603050405020304" pitchFamily="18" charset="0"/>
                <a:cs typeface="Times New Roman" panose="02020603050405020304" pitchFamily="18" charset="0"/>
              </a:rPr>
              <a:t> statement is an unconditional statement in C which allows the flow of execution of statements to be altered without the use of any conditional expression.</a:t>
            </a:r>
          </a:p>
          <a:p>
            <a:pPr algn="just">
              <a:lnSpc>
                <a:spcPct val="150000"/>
              </a:lnSpc>
            </a:pPr>
            <a:r>
              <a:rPr lang="en-GB" sz="2400" dirty="0">
                <a:latin typeface="Times New Roman" panose="02020603050405020304" pitchFamily="18" charset="0"/>
                <a:cs typeface="Times New Roman" panose="02020603050405020304" pitchFamily="18" charset="0"/>
              </a:rPr>
              <a:t>The </a:t>
            </a:r>
            <a:r>
              <a:rPr lang="en-GB" sz="2400" dirty="0" err="1">
                <a:latin typeface="Times New Roman" panose="02020603050405020304" pitchFamily="18" charset="0"/>
                <a:cs typeface="Times New Roman" panose="02020603050405020304" pitchFamily="18" charset="0"/>
              </a:rPr>
              <a:t>goto</a:t>
            </a:r>
            <a:r>
              <a:rPr lang="en-GB" sz="2400" dirty="0">
                <a:latin typeface="Times New Roman" panose="02020603050405020304" pitchFamily="18" charset="0"/>
                <a:cs typeface="Times New Roman" panose="02020603050405020304" pitchFamily="18" charset="0"/>
              </a:rPr>
              <a:t> statement transfers the control from one point to another in a C program. This is also known as Jumping of control or Unconditional Jumping.</a:t>
            </a:r>
          </a:p>
          <a:p>
            <a:pPr algn="just">
              <a:lnSpc>
                <a:spcPct val="150000"/>
              </a:lnSpc>
            </a:pPr>
            <a:r>
              <a:rPr lang="en-GB" sz="2400" dirty="0">
                <a:latin typeface="Times New Roman" panose="02020603050405020304" pitchFamily="18" charset="0"/>
                <a:cs typeface="Times New Roman" panose="02020603050405020304" pitchFamily="18" charset="0"/>
              </a:rPr>
              <a:t>The syntax of </a:t>
            </a:r>
            <a:r>
              <a:rPr lang="en-GB" sz="2400" dirty="0" err="1">
                <a:latin typeface="Times New Roman" panose="02020603050405020304" pitchFamily="18" charset="0"/>
                <a:cs typeface="Times New Roman" panose="02020603050405020304" pitchFamily="18" charset="0"/>
              </a:rPr>
              <a:t>goto</a:t>
            </a:r>
            <a:r>
              <a:rPr lang="en-GB" sz="2400" dirty="0">
                <a:latin typeface="Times New Roman" panose="02020603050405020304" pitchFamily="18" charset="0"/>
                <a:cs typeface="Times New Roman" panose="02020603050405020304" pitchFamily="18" charset="0"/>
              </a:rPr>
              <a:t> statement is as follows:</a:t>
            </a:r>
          </a:p>
          <a:p>
            <a:pPr marL="0" indent="0" algn="just">
              <a:buNone/>
            </a:pPr>
            <a:r>
              <a:rPr lang="en-GB" sz="2400" dirty="0">
                <a:latin typeface="Times New Roman" panose="02020603050405020304" pitchFamily="18" charset="0"/>
                <a:cs typeface="Times New Roman" panose="02020603050405020304" pitchFamily="18" charset="0"/>
              </a:rPr>
              <a:t>    </a:t>
            </a:r>
            <a:r>
              <a:rPr lang="en-GB" sz="2400" b="1" dirty="0" err="1">
                <a:solidFill>
                  <a:srgbClr val="FF0000"/>
                </a:solidFill>
                <a:latin typeface="Times New Roman" panose="02020603050405020304" pitchFamily="18" charset="0"/>
                <a:cs typeface="Times New Roman" panose="02020603050405020304" pitchFamily="18" charset="0"/>
              </a:rPr>
              <a:t>goto</a:t>
            </a:r>
            <a:r>
              <a:rPr lang="en-GB" sz="2400" b="1" dirty="0">
                <a:solidFill>
                  <a:srgbClr val="FF0000"/>
                </a:solidFill>
                <a:latin typeface="Times New Roman" panose="02020603050405020304" pitchFamily="18" charset="0"/>
                <a:cs typeface="Times New Roman" panose="02020603050405020304" pitchFamily="18" charset="0"/>
              </a:rPr>
              <a:t> label;</a:t>
            </a:r>
          </a:p>
          <a:p>
            <a:pPr marL="0" indent="0" algn="just">
              <a:buNone/>
            </a:pPr>
            <a:r>
              <a:rPr lang="en-GB" sz="2400" b="1" dirty="0">
                <a:solidFill>
                  <a:srgbClr val="FF0000"/>
                </a:solidFill>
                <a:latin typeface="Times New Roman" panose="02020603050405020304" pitchFamily="18" charset="0"/>
                <a:cs typeface="Times New Roman" panose="02020603050405020304" pitchFamily="18" charset="0"/>
              </a:rPr>
              <a:t>     ………</a:t>
            </a:r>
          </a:p>
          <a:p>
            <a:pPr marL="0" indent="0" algn="just">
              <a:buNone/>
            </a:pPr>
            <a:r>
              <a:rPr lang="en-GB" sz="2400" b="1" dirty="0">
                <a:solidFill>
                  <a:srgbClr val="FF0000"/>
                </a:solidFill>
                <a:latin typeface="Times New Roman" panose="02020603050405020304" pitchFamily="18" charset="0"/>
                <a:cs typeface="Times New Roman" panose="02020603050405020304" pitchFamily="18" charset="0"/>
              </a:rPr>
              <a:t>    label :</a:t>
            </a:r>
          </a:p>
          <a:p>
            <a:pPr algn="just">
              <a:lnSpc>
                <a:spcPct val="150000"/>
              </a:lnSpc>
            </a:pPr>
            <a:r>
              <a:rPr lang="en-GB" sz="2400" dirty="0">
                <a:latin typeface="Times New Roman" panose="02020603050405020304" pitchFamily="18" charset="0"/>
                <a:cs typeface="Times New Roman" panose="02020603050405020304" pitchFamily="18" charset="0"/>
              </a:rPr>
              <a:t>where, </a:t>
            </a:r>
            <a:r>
              <a:rPr lang="en-GB" sz="2400" dirty="0" err="1">
                <a:latin typeface="Times New Roman" panose="02020603050405020304" pitchFamily="18" charset="0"/>
                <a:cs typeface="Times New Roman" panose="02020603050405020304" pitchFamily="18" charset="0"/>
              </a:rPr>
              <a:t>goto</a:t>
            </a:r>
            <a:r>
              <a:rPr lang="en-GB" sz="2400" dirty="0">
                <a:latin typeface="Times New Roman" panose="02020603050405020304" pitchFamily="18" charset="0"/>
                <a:cs typeface="Times New Roman" panose="02020603050405020304" pitchFamily="18" charset="0"/>
              </a:rPr>
              <a:t> is a keyword, and</a:t>
            </a:r>
          </a:p>
          <a:p>
            <a:pPr algn="just">
              <a:lnSpc>
                <a:spcPct val="150000"/>
              </a:lnSpc>
            </a:pPr>
            <a:r>
              <a:rPr lang="en-GB" sz="2400" dirty="0">
                <a:latin typeface="Times New Roman" panose="02020603050405020304" pitchFamily="18" charset="0"/>
                <a:cs typeface="Times New Roman" panose="02020603050405020304" pitchFamily="18" charset="0"/>
              </a:rPr>
              <a:t>label is a symbolic constant or an identifier which need not be pre-declared</a:t>
            </a:r>
            <a:r>
              <a:rPr lang="en-GB" sz="2800" dirty="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826556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24B593-4637-C1BC-226A-713C67A8AF72}"/>
              </a:ext>
            </a:extLst>
          </p:cNvPr>
          <p:cNvSpPr>
            <a:spLocks noGrp="1"/>
          </p:cNvSpPr>
          <p:nvPr>
            <p:ph idx="1"/>
          </p:nvPr>
        </p:nvSpPr>
        <p:spPr>
          <a:xfrm>
            <a:off x="876290" y="327431"/>
            <a:ext cx="10993458" cy="6174109"/>
          </a:xfrm>
        </p:spPr>
        <p:txBody>
          <a:bodyPr>
            <a:normAutofit/>
          </a:bodyPr>
          <a:lstStyle/>
          <a:p>
            <a:pPr>
              <a:lnSpc>
                <a:spcPct val="150000"/>
              </a:lnSpc>
            </a:pPr>
            <a:r>
              <a:rPr lang="en-GB" sz="2000" dirty="0"/>
              <a:t>Two types of jumping (branching) is possible by using </a:t>
            </a:r>
            <a:r>
              <a:rPr lang="en-GB" sz="2000" dirty="0" err="1"/>
              <a:t>goto</a:t>
            </a:r>
            <a:r>
              <a:rPr lang="en-GB" sz="2000" dirty="0"/>
              <a:t> statement:</a:t>
            </a:r>
          </a:p>
          <a:p>
            <a:pPr marL="539039" indent="-539039" algn="just">
              <a:lnSpc>
                <a:spcPct val="150000"/>
              </a:lnSpc>
              <a:buFont typeface="+mj-lt"/>
              <a:buAutoNum type="arabicPeriod"/>
            </a:pPr>
            <a:r>
              <a:rPr lang="en-GB" sz="2000" dirty="0"/>
              <a:t>Forward jump: Here the statements immediately following the </a:t>
            </a:r>
            <a:r>
              <a:rPr lang="en-GB" sz="2000" dirty="0" err="1"/>
              <a:t>goto</a:t>
            </a:r>
            <a:r>
              <a:rPr lang="en-GB" sz="2000" dirty="0"/>
              <a:t> statement will be skipped and control is transferred to the statement beginning with the symbolic constant label.</a:t>
            </a:r>
          </a:p>
          <a:p>
            <a:pPr marL="539039" indent="-539039" algn="just">
              <a:lnSpc>
                <a:spcPct val="150000"/>
              </a:lnSpc>
              <a:buFont typeface="+mj-lt"/>
              <a:buAutoNum type="arabicPeriod"/>
            </a:pPr>
            <a:r>
              <a:rPr lang="en-GB" sz="2000" dirty="0"/>
              <a:t>Backward jump: Here the symbolic constant label is placed before the </a:t>
            </a:r>
            <a:r>
              <a:rPr lang="en-GB" sz="2000" dirty="0" err="1"/>
              <a:t>goto</a:t>
            </a:r>
            <a:r>
              <a:rPr lang="en-GB" sz="2000" dirty="0"/>
              <a:t> statement and the statements between the label and </a:t>
            </a:r>
            <a:r>
              <a:rPr lang="en-GB" sz="2000" dirty="0" err="1"/>
              <a:t>goto</a:t>
            </a:r>
            <a:r>
              <a:rPr lang="en-GB" sz="2000" dirty="0"/>
              <a:t> statements are repeated resulting in looping.</a:t>
            </a:r>
          </a:p>
          <a:p>
            <a:pPr marL="539039" indent="-539039" algn="just">
              <a:buFont typeface="+mj-lt"/>
              <a:buAutoNum type="arabicPeriod"/>
            </a:pPr>
            <a:endParaRPr lang="en-IN" dirty="0"/>
          </a:p>
        </p:txBody>
      </p:sp>
      <p:pic>
        <p:nvPicPr>
          <p:cNvPr id="4" name="Content Placeholder 3">
            <a:extLst>
              <a:ext uri="{FF2B5EF4-FFF2-40B4-BE49-F238E27FC236}">
                <a16:creationId xmlns="" xmlns:a16="http://schemas.microsoft.com/office/drawing/2014/main" id="{FCAF6DFC-3754-3817-F93D-C035C2355D59}"/>
              </a:ext>
            </a:extLst>
          </p:cNvPr>
          <p:cNvPicPr>
            <a:picLocks/>
          </p:cNvPicPr>
          <p:nvPr/>
        </p:nvPicPr>
        <p:blipFill>
          <a:blip r:embed="rId2"/>
          <a:stretch>
            <a:fillRect/>
          </a:stretch>
        </p:blipFill>
        <p:spPr>
          <a:xfrm>
            <a:off x="4391819" y="3532981"/>
            <a:ext cx="6258292" cy="3544573"/>
          </a:xfrm>
          <a:prstGeom prst="rect">
            <a:avLst/>
          </a:prstGeom>
        </p:spPr>
      </p:pic>
    </p:spTree>
    <p:extLst>
      <p:ext uri="{BB962C8B-B14F-4D97-AF65-F5344CB8AC3E}">
        <p14:creationId xmlns:p14="http://schemas.microsoft.com/office/powerpoint/2010/main" val="1357829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2F13F6A2-2BA9-3590-0EDF-BF8C1754AC6E}"/>
              </a:ext>
            </a:extLst>
          </p:cNvPr>
          <p:cNvPicPr>
            <a:picLocks noGrp="1" noChangeAspect="1"/>
          </p:cNvPicPr>
          <p:nvPr>
            <p:ph idx="1"/>
          </p:nvPr>
        </p:nvPicPr>
        <p:blipFill>
          <a:blip r:embed="rId2"/>
          <a:stretch>
            <a:fillRect/>
          </a:stretch>
        </p:blipFill>
        <p:spPr>
          <a:xfrm>
            <a:off x="1369872" y="1206738"/>
            <a:ext cx="6051083" cy="3585660"/>
          </a:xfrm>
          <a:prstGeom prst="rect">
            <a:avLst/>
          </a:prstGeom>
        </p:spPr>
      </p:pic>
      <p:sp>
        <p:nvSpPr>
          <p:cNvPr id="5" name="TextBox 4">
            <a:extLst>
              <a:ext uri="{FF2B5EF4-FFF2-40B4-BE49-F238E27FC236}">
                <a16:creationId xmlns="" xmlns:a16="http://schemas.microsoft.com/office/drawing/2014/main" id="{CF1DB8D0-228A-B2F0-7B68-88DC390C1092}"/>
              </a:ext>
            </a:extLst>
          </p:cNvPr>
          <p:cNvSpPr txBox="1"/>
          <p:nvPr/>
        </p:nvSpPr>
        <p:spPr>
          <a:xfrm>
            <a:off x="8110817" y="1478401"/>
            <a:ext cx="3449314" cy="773874"/>
          </a:xfrm>
          <a:prstGeom prst="rect">
            <a:avLst/>
          </a:prstGeom>
          <a:noFill/>
        </p:spPr>
        <p:txBody>
          <a:bodyPr wrap="square" lIns="95829" tIns="47915" rIns="95829" bIns="47915" rtlCol="0">
            <a:spAutoFit/>
          </a:bodyPr>
          <a:lstStyle/>
          <a:p>
            <a:r>
              <a:rPr lang="en-GB" dirty="0"/>
              <a:t>Output:  ??</a:t>
            </a:r>
          </a:p>
          <a:p>
            <a:endParaRPr lang="en-GB" dirty="0"/>
          </a:p>
        </p:txBody>
      </p:sp>
    </p:spTree>
    <p:extLst>
      <p:ext uri="{BB962C8B-B14F-4D97-AF65-F5344CB8AC3E}">
        <p14:creationId xmlns:p14="http://schemas.microsoft.com/office/powerpoint/2010/main" val="3766939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933B47-3E11-FD38-4049-94FA5E95472E}"/>
              </a:ext>
            </a:extLst>
          </p:cNvPr>
          <p:cNvSpPr>
            <a:spLocks noGrp="1"/>
          </p:cNvSpPr>
          <p:nvPr>
            <p:ph idx="1"/>
          </p:nvPr>
        </p:nvSpPr>
        <p:spPr>
          <a:xfrm>
            <a:off x="876290" y="436574"/>
            <a:ext cx="10993458" cy="6064966"/>
          </a:xfrm>
        </p:spPr>
        <p:txBody>
          <a:bodyPr>
            <a:noAutofit/>
          </a:bodyPr>
          <a:lstStyle/>
          <a:p>
            <a:pPr marL="0" indent="0">
              <a:buNone/>
            </a:pPr>
            <a:r>
              <a:rPr lang="en-IN" sz="2000" dirty="0">
                <a:latin typeface="Times New Roman" pitchFamily="18" charset="0"/>
                <a:cs typeface="Times New Roman" pitchFamily="18" charset="0"/>
              </a:rPr>
              <a:t>/* Goto Statement in C Programming example */</a:t>
            </a:r>
          </a:p>
          <a:p>
            <a:pPr marL="0" indent="0">
              <a:buNone/>
            </a:pPr>
            <a:r>
              <a:rPr lang="en-IN" sz="2000" dirty="0">
                <a:latin typeface="Times New Roman" pitchFamily="18" charset="0"/>
                <a:cs typeface="Times New Roman" pitchFamily="18" charset="0"/>
              </a:rPr>
              <a:t>#include &lt;</a:t>
            </a:r>
            <a:r>
              <a:rPr lang="en-IN" sz="2000" dirty="0" err="1">
                <a:latin typeface="Times New Roman" pitchFamily="18" charset="0"/>
                <a:cs typeface="Times New Roman" pitchFamily="18" charset="0"/>
              </a:rPr>
              <a:t>stdio.h</a:t>
            </a:r>
            <a:r>
              <a:rPr lang="en-IN" sz="2000" dirty="0">
                <a:latin typeface="Times New Roman" pitchFamily="18" charset="0"/>
                <a:cs typeface="Times New Roman" pitchFamily="18" charset="0"/>
              </a:rPr>
              <a:t>&gt;</a:t>
            </a:r>
          </a:p>
          <a:p>
            <a:pPr marL="0" indent="0">
              <a:buNone/>
            </a:pPr>
            <a:r>
              <a:rPr lang="en-IN" sz="1600" dirty="0">
                <a:latin typeface="Times New Roman" pitchFamily="18" charset="0"/>
                <a:cs typeface="Times New Roman" pitchFamily="18" charset="0"/>
              </a:rPr>
              <a:t>#include&lt;stdlib.h&gt;</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int main()</a:t>
            </a:r>
          </a:p>
          <a:p>
            <a:pPr marL="0" indent="0">
              <a:buNone/>
            </a:pP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  int marks;</a:t>
            </a:r>
          </a:p>
          <a:p>
            <a:pPr marL="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printf</a:t>
            </a:r>
            <a:r>
              <a:rPr lang="en-IN" sz="2000" dirty="0">
                <a:latin typeface="Times New Roman" pitchFamily="18" charset="0"/>
                <a:cs typeface="Times New Roman" pitchFamily="18" charset="0"/>
              </a:rPr>
              <a:t>(" \n Please Enter your Subject Marks \n ");</a:t>
            </a:r>
          </a:p>
          <a:p>
            <a:pPr marL="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scanf</a:t>
            </a:r>
            <a:r>
              <a:rPr lang="en-IN" sz="2000" dirty="0">
                <a:latin typeface="Times New Roman" pitchFamily="18" charset="0"/>
                <a:cs typeface="Times New Roman" pitchFamily="18" charset="0"/>
              </a:rPr>
              <a:t>("%d", &amp;marks);</a:t>
            </a:r>
          </a:p>
          <a:p>
            <a:pPr marL="0" indent="0">
              <a:buNone/>
            </a:pPr>
            <a:r>
              <a:rPr lang="en-IN" sz="2000" dirty="0">
                <a:latin typeface="Times New Roman" pitchFamily="18" charset="0"/>
                <a:cs typeface="Times New Roman" pitchFamily="18" charset="0"/>
              </a:rPr>
              <a:t>  if(marks &gt;= 35)</a:t>
            </a:r>
          </a:p>
          <a:p>
            <a:pPr marL="0" indent="0">
              <a:buNone/>
            </a:pPr>
            <a:r>
              <a:rPr lang="en-IN" sz="2000"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goto</a:t>
            </a:r>
            <a:r>
              <a:rPr lang="en-IN" sz="2000" dirty="0">
                <a:latin typeface="Times New Roman" pitchFamily="18" charset="0"/>
                <a:cs typeface="Times New Roman" pitchFamily="18" charset="0"/>
              </a:rPr>
              <a:t> Pass;</a:t>
            </a:r>
          </a:p>
          <a:p>
            <a:pPr marL="0" indent="0">
              <a:buNone/>
            </a:pPr>
            <a:r>
              <a:rPr lang="en-IN" sz="2000"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  else</a:t>
            </a:r>
          </a:p>
          <a:p>
            <a:pPr marL="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goto</a:t>
            </a:r>
            <a:r>
              <a:rPr lang="en-IN" sz="2000" dirty="0">
                <a:latin typeface="Times New Roman" pitchFamily="18" charset="0"/>
                <a:cs typeface="Times New Roman" pitchFamily="18" charset="0"/>
              </a:rPr>
              <a:t> Fail;</a:t>
            </a:r>
          </a:p>
          <a:p>
            <a:pPr marL="0" indent="0">
              <a:buNone/>
            </a:pPr>
            <a:r>
              <a:rPr lang="en-IN" sz="2000" dirty="0">
                <a:latin typeface="Times New Roman" pitchFamily="18" charset="0"/>
                <a:cs typeface="Times New Roman" pitchFamily="18" charset="0"/>
              </a:rPr>
              <a:t>  Pass: </a:t>
            </a:r>
            <a:r>
              <a:rPr lang="en-IN" sz="2000" dirty="0" err="1">
                <a:latin typeface="Times New Roman" pitchFamily="18" charset="0"/>
                <a:cs typeface="Times New Roman" pitchFamily="18" charset="0"/>
              </a:rPr>
              <a:t>printf</a:t>
            </a:r>
            <a:r>
              <a:rPr lang="en-IN" sz="2000" dirty="0">
                <a:latin typeface="Times New Roman" pitchFamily="18" charset="0"/>
                <a:cs typeface="Times New Roman" pitchFamily="18" charset="0"/>
              </a:rPr>
              <a:t>(" \n Congratulation! You made it\n");  exit(0);</a:t>
            </a:r>
          </a:p>
          <a:p>
            <a:pPr marL="0" indent="0">
              <a:buNone/>
            </a:pPr>
            <a:r>
              <a:rPr lang="en-IN" sz="2000" dirty="0">
                <a:latin typeface="Times New Roman" pitchFamily="18" charset="0"/>
                <a:cs typeface="Times New Roman" pitchFamily="18" charset="0"/>
              </a:rPr>
              <a:t>  Fail: </a:t>
            </a:r>
            <a:r>
              <a:rPr lang="en-IN" sz="2000" dirty="0" err="1">
                <a:latin typeface="Times New Roman" pitchFamily="18" charset="0"/>
                <a:cs typeface="Times New Roman" pitchFamily="18" charset="0"/>
              </a:rPr>
              <a:t>printf</a:t>
            </a:r>
            <a:r>
              <a:rPr lang="en-IN" sz="2000" dirty="0">
                <a:latin typeface="Times New Roman" pitchFamily="18" charset="0"/>
                <a:cs typeface="Times New Roman" pitchFamily="18" charset="0"/>
              </a:rPr>
              <a:t>(" \n Better Luck Next Time\n"); </a:t>
            </a:r>
          </a:p>
          <a:p>
            <a:pPr marL="0" indent="0">
              <a:buNone/>
            </a:pPr>
            <a:r>
              <a:rPr lang="en-IN" sz="2000" dirty="0">
                <a:latin typeface="Times New Roman" pitchFamily="18" charset="0"/>
                <a:cs typeface="Times New Roman" pitchFamily="18" charset="0"/>
              </a:rPr>
              <a:t> return 0;</a:t>
            </a:r>
          </a:p>
          <a:p>
            <a:pPr marL="0" indent="0">
              <a:buNone/>
            </a:pPr>
            <a:r>
              <a:rPr lang="en-IN" sz="2000" dirty="0">
                <a:latin typeface="Times New Roman" pitchFamily="18" charset="0"/>
                <a:cs typeface="Times New Roman" pitchFamily="18" charset="0"/>
              </a:rPr>
              <a:t>}</a:t>
            </a:r>
          </a:p>
          <a:p>
            <a:pPr marL="0" indent="0">
              <a:buNone/>
            </a:pPr>
            <a:endParaRPr lang="en-IN" sz="1100" dirty="0">
              <a:latin typeface="Times New Roman" pitchFamily="18" charset="0"/>
              <a:cs typeface="Times New Roman" pitchFamily="18" charset="0"/>
            </a:endParaRPr>
          </a:p>
        </p:txBody>
      </p:sp>
    </p:spTree>
    <p:extLst>
      <p:ext uri="{BB962C8B-B14F-4D97-AF65-F5344CB8AC3E}">
        <p14:creationId xmlns:p14="http://schemas.microsoft.com/office/powerpoint/2010/main" val="2567194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59BD4C-E0B5-CC30-09BC-F7C190254D87}"/>
              </a:ext>
            </a:extLst>
          </p:cNvPr>
          <p:cNvSpPr>
            <a:spLocks noGrp="1"/>
          </p:cNvSpPr>
          <p:nvPr>
            <p:ph type="title"/>
          </p:nvPr>
        </p:nvSpPr>
        <p:spPr>
          <a:xfrm>
            <a:off x="637302" y="289070"/>
            <a:ext cx="11471434" cy="729312"/>
          </a:xfrm>
        </p:spPr>
        <p:txBody>
          <a:bodyPr>
            <a:normAutofit fontScale="90000"/>
          </a:bodyPr>
          <a:lstStyle/>
          <a:p>
            <a:r>
              <a:rPr lang="en-GB" b="1" dirty="0"/>
              <a:t>return statement</a:t>
            </a:r>
            <a:endParaRPr lang="en-IN" b="1" dirty="0"/>
          </a:p>
        </p:txBody>
      </p:sp>
      <p:sp>
        <p:nvSpPr>
          <p:cNvPr id="3" name="Content Placeholder 2">
            <a:extLst>
              <a:ext uri="{FF2B5EF4-FFF2-40B4-BE49-F238E27FC236}">
                <a16:creationId xmlns="" xmlns:a16="http://schemas.microsoft.com/office/drawing/2014/main" id="{14AF69C2-0AED-4C7D-FFE3-D6BA701C2C55}"/>
              </a:ext>
            </a:extLst>
          </p:cNvPr>
          <p:cNvSpPr>
            <a:spLocks noGrp="1"/>
          </p:cNvSpPr>
          <p:nvPr>
            <p:ph idx="1"/>
          </p:nvPr>
        </p:nvSpPr>
        <p:spPr>
          <a:xfrm>
            <a:off x="658019" y="1018381"/>
            <a:ext cx="11471434" cy="5638800"/>
          </a:xfrm>
        </p:spPr>
        <p:txBody>
          <a:bodyPr>
            <a:noAutofit/>
          </a:bodyPr>
          <a:lstStyle/>
          <a:p>
            <a:pPr>
              <a:lnSpc>
                <a:spcPct val="150000"/>
              </a:lnSpc>
            </a:pPr>
            <a:r>
              <a:rPr lang="en-GB" sz="3600" dirty="0">
                <a:latin typeface="Times New Roman" panose="02020603050405020304" pitchFamily="18" charset="0"/>
                <a:cs typeface="Times New Roman" panose="02020603050405020304" pitchFamily="18" charset="0"/>
              </a:rPr>
              <a:t>Return statement terminates the execution of a function and returns control to the calling function.</a:t>
            </a:r>
          </a:p>
          <a:p>
            <a:pPr>
              <a:lnSpc>
                <a:spcPct val="150000"/>
              </a:lnSpc>
            </a:pPr>
            <a:r>
              <a:rPr lang="en-GB" sz="3600" dirty="0">
                <a:latin typeface="Times New Roman" panose="02020603050405020304" pitchFamily="18" charset="0"/>
                <a:cs typeface="Times New Roman" panose="02020603050405020304" pitchFamily="18" charset="0"/>
              </a:rPr>
              <a:t>It can also return a value to the calling function.</a:t>
            </a:r>
          </a:p>
          <a:p>
            <a:pPr>
              <a:lnSpc>
                <a:spcPct val="150000"/>
              </a:lnSpc>
            </a:pPr>
            <a:r>
              <a:rPr lang="en-GB" sz="3600" dirty="0">
                <a:latin typeface="Times New Roman" panose="02020603050405020304" pitchFamily="18" charset="0"/>
                <a:cs typeface="Times New Roman" panose="02020603050405020304" pitchFamily="18" charset="0"/>
              </a:rPr>
              <a:t>Syntax:</a:t>
            </a:r>
          </a:p>
          <a:p>
            <a:pPr marL="0" indent="0">
              <a:lnSpc>
                <a:spcPct val="150000"/>
              </a:lnSpc>
              <a:buNone/>
            </a:pPr>
            <a:r>
              <a:rPr lang="en-GB" sz="3600" dirty="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return expression;</a:t>
            </a:r>
          </a:p>
          <a:p>
            <a:pPr marL="0" indent="0">
              <a:lnSpc>
                <a:spcPct val="150000"/>
              </a:lnSpc>
              <a:buNone/>
            </a:pPr>
            <a:r>
              <a:rPr lang="en-GB" sz="3600" dirty="0">
                <a:latin typeface="Times New Roman" panose="02020603050405020304" pitchFamily="18" charset="0"/>
                <a:cs typeface="Times New Roman" panose="02020603050405020304" pitchFamily="18" charset="0"/>
              </a:rPr>
              <a:t>Here the value of expression is returned.</a:t>
            </a:r>
          </a:p>
          <a:p>
            <a:pPr marL="0" indent="0">
              <a:lnSpc>
                <a:spcPct val="150000"/>
              </a:lnSpc>
              <a:buNone/>
            </a:pPr>
            <a:endParaRPr lang="en-IN" sz="5400" dirty="0"/>
          </a:p>
        </p:txBody>
      </p:sp>
    </p:spTree>
    <p:extLst>
      <p:ext uri="{BB962C8B-B14F-4D97-AF65-F5344CB8AC3E}">
        <p14:creationId xmlns:p14="http://schemas.microsoft.com/office/powerpoint/2010/main" val="11679801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2" y="789781"/>
            <a:ext cx="11471434" cy="5658290"/>
          </a:xfrm>
        </p:spPr>
        <p:txBody>
          <a:bodyPr>
            <a:normAutofit/>
          </a:bodyPr>
          <a:lstStyle/>
          <a:p>
            <a:pPr marL="0" indent="0" algn="ctr">
              <a:buNone/>
            </a:pPr>
            <a:endParaRPr lang="en-IN" sz="7200" dirty="0" smtClean="0">
              <a:effectLst>
                <a:outerShdw blurRad="38100" dist="38100" dir="2700000" algn="tl">
                  <a:srgbClr val="000000">
                    <a:alpha val="43137"/>
                  </a:srgbClr>
                </a:outerShdw>
              </a:effectLst>
              <a:latin typeface="Algerian" pitchFamily="82" charset="0"/>
              <a:cs typeface="Times New Roman" pitchFamily="18" charset="0"/>
            </a:endParaRPr>
          </a:p>
          <a:p>
            <a:pPr marL="0" indent="0" algn="ctr">
              <a:buNone/>
            </a:pPr>
            <a:r>
              <a:rPr lang="en-IN" sz="6000" dirty="0" smtClean="0">
                <a:solidFill>
                  <a:srgbClr val="7030A0"/>
                </a:solidFill>
                <a:effectLst>
                  <a:outerShdw blurRad="38100" dist="38100" dir="2700000" algn="tl">
                    <a:srgbClr val="000000">
                      <a:alpha val="43137"/>
                    </a:srgbClr>
                  </a:outerShdw>
                </a:effectLst>
                <a:latin typeface="Arial Rounded MT Bold" pitchFamily="34" charset="0"/>
                <a:cs typeface="Times New Roman" pitchFamily="18" charset="0"/>
              </a:rPr>
              <a:t>End of Unit 2</a:t>
            </a:r>
          </a:p>
          <a:p>
            <a:pPr marL="0" indent="0" algn="ctr">
              <a:buNone/>
            </a:pPr>
            <a:r>
              <a:rPr lang="en-IN" sz="8800" dirty="0" smtClean="0">
                <a:solidFill>
                  <a:srgbClr val="7030A0"/>
                </a:solidFill>
                <a:effectLst>
                  <a:outerShdw blurRad="38100" dist="38100" dir="2700000" algn="tl">
                    <a:srgbClr val="000000">
                      <a:alpha val="43137"/>
                    </a:srgbClr>
                  </a:outerShdw>
                </a:effectLst>
                <a:latin typeface="Algerian" pitchFamily="82" charset="0"/>
                <a:cs typeface="Times New Roman" pitchFamily="18" charset="0"/>
              </a:rPr>
              <a:t>Thank You</a:t>
            </a:r>
            <a:endParaRPr lang="en-IN" sz="8800" dirty="0">
              <a:solidFill>
                <a:srgbClr val="7030A0"/>
              </a:solidFill>
              <a:effectLst>
                <a:outerShdw blurRad="38100" dist="38100" dir="2700000" algn="tl">
                  <a:srgbClr val="000000">
                    <a:alpha val="43137"/>
                  </a:srgbClr>
                </a:outerShdw>
              </a:effectLst>
              <a:latin typeface="Algerian" pitchFamily="82" charset="0"/>
              <a:cs typeface="Times New Roman" pitchFamily="18" charset="0"/>
            </a:endParaRPr>
          </a:p>
        </p:txBody>
      </p:sp>
    </p:spTree>
    <p:extLst>
      <p:ext uri="{BB962C8B-B14F-4D97-AF65-F5344CB8AC3E}">
        <p14:creationId xmlns:p14="http://schemas.microsoft.com/office/powerpoint/2010/main" val="280205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303" y="477405"/>
            <a:ext cx="11471434" cy="6416322"/>
          </a:xfrm>
        </p:spPr>
        <p:txBody>
          <a:bodyPr>
            <a:normAutofit lnSpcReduction="10000"/>
          </a:bodyPr>
          <a:lstStyle/>
          <a:p>
            <a:pPr marL="0" indent="0">
              <a:buNone/>
            </a:pPr>
            <a:r>
              <a:rPr lang="en-IN" b="1" dirty="0" smtClean="0">
                <a:latin typeface="Times New Roman" pitchFamily="18" charset="0"/>
                <a:cs typeface="Times New Roman" pitchFamily="18" charset="0"/>
              </a:rPr>
              <a:t>Simple if:</a:t>
            </a:r>
          </a:p>
          <a:p>
            <a:pPr marL="0" indent="0">
              <a:buNone/>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 called one way branching statement. </a:t>
            </a:r>
          </a:p>
          <a:p>
            <a:pPr marL="0" indent="0">
              <a:buNone/>
            </a:pPr>
            <a:r>
              <a:rPr lang="en-IN" dirty="0">
                <a:latin typeface="Times New Roman" pitchFamily="18" charset="0"/>
                <a:cs typeface="Times New Roman" pitchFamily="18" charset="0"/>
              </a:rPr>
              <a:t>It involves a test expression (a relational or conditional expression). </a:t>
            </a:r>
            <a:endParaRPr lang="en-IN" dirty="0" smtClean="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if </a:t>
            </a:r>
            <a:r>
              <a:rPr lang="en-IN" dirty="0" smtClean="0">
                <a:latin typeface="Times New Roman" pitchFamily="18" charset="0"/>
                <a:cs typeface="Times New Roman" pitchFamily="18" charset="0"/>
              </a:rPr>
              <a:t>(condition) </a:t>
            </a:r>
          </a:p>
          <a:p>
            <a:pPr marL="0" indent="0">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statement; // body of </a:t>
            </a:r>
            <a:r>
              <a:rPr lang="en-IN" dirty="0" smtClean="0">
                <a:latin typeface="Times New Roman" pitchFamily="18" charset="0"/>
                <a:cs typeface="Times New Roman" pitchFamily="18" charset="0"/>
              </a:rPr>
              <a:t>if  </a:t>
            </a:r>
            <a:endParaRPr lang="en-IN" dirty="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statement –x; </a:t>
            </a:r>
          </a:p>
        </p:txBody>
      </p:sp>
    </p:spTree>
    <p:extLst>
      <p:ext uri="{BB962C8B-B14F-4D97-AF65-F5344CB8AC3E}">
        <p14:creationId xmlns:p14="http://schemas.microsoft.com/office/powerpoint/2010/main" val="3718638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Simple if Statement</a:t>
            </a:r>
            <a:endParaRPr lang="en-IN" sz="4000" dirty="0">
              <a:solidFill>
                <a:srgbClr val="C00000"/>
              </a:solidFill>
              <a:latin typeface="Times New Roman" panose="02020603050405020304" pitchFamily="18" charset="0"/>
              <a:cs typeface="Times New Roman" panose="02020603050405020304" pitchFamily="18" charset="0"/>
            </a:endParaRPr>
          </a:p>
        </p:txBody>
      </p:sp>
      <p:pic>
        <p:nvPicPr>
          <p:cNvPr id="4099" name="Picture 3"/>
          <p:cNvPicPr>
            <a:picLocks noGrp="1" noChangeAspect="1" noChangeArrowheads="1"/>
          </p:cNvPicPr>
          <p:nvPr>
            <p:ph idx="1"/>
          </p:nvPr>
        </p:nvPicPr>
        <p:blipFill>
          <a:blip r:embed="rId2" cstate="print"/>
          <a:stretch>
            <a:fillRect/>
          </a:stretch>
        </p:blipFill>
        <p:spPr bwMode="auto">
          <a:xfrm>
            <a:off x="0" y="10702"/>
            <a:ext cx="12742378" cy="7207661"/>
          </a:xfrm>
          <a:prstGeom prst="rect">
            <a:avLst/>
          </a:prstGeom>
          <a:noFill/>
          <a:ln w="9525">
            <a:noFill/>
            <a:miter lim="800000"/>
            <a:headEnd/>
            <a:tailEnd/>
          </a:ln>
        </p:spPr>
      </p:pic>
    </p:spTree>
    <p:extLst>
      <p:ext uri="{BB962C8B-B14F-4D97-AF65-F5344CB8AC3E}">
        <p14:creationId xmlns:p14="http://schemas.microsoft.com/office/powerpoint/2010/main" val="207148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err="1">
                <a:latin typeface="Times New Roman" pitchFamily="18" charset="0"/>
                <a:cs typeface="Times New Roman" pitchFamily="18" charset="0"/>
              </a:rPr>
              <a:t>i</a:t>
            </a:r>
            <a:r>
              <a:rPr lang="en-IN" dirty="0" err="1" smtClean="0">
                <a:latin typeface="Times New Roman" pitchFamily="18" charset="0"/>
                <a:cs typeface="Times New Roman" pitchFamily="18" charset="0"/>
              </a:rPr>
              <a:t>nt</a:t>
            </a:r>
            <a:r>
              <a:rPr lang="en-IN" dirty="0" smtClean="0">
                <a:latin typeface="Times New Roman" pitchFamily="18" charset="0"/>
                <a:cs typeface="Times New Roman" pitchFamily="18" charset="0"/>
              </a:rPr>
              <a:t> number=15</a:t>
            </a:r>
          </a:p>
          <a:p>
            <a:pPr marL="0" indent="0">
              <a:buNone/>
            </a:pPr>
            <a:r>
              <a:rPr lang="en-IN" dirty="0" smtClean="0">
                <a:latin typeface="Times New Roman" pitchFamily="18" charset="0"/>
                <a:cs typeface="Times New Roman" pitchFamily="18" charset="0"/>
              </a:rPr>
              <a:t>if(number%2</a:t>
            </a:r>
            <a:r>
              <a:rPr lang="en-IN" dirty="0">
                <a:latin typeface="Times New Roman" pitchFamily="18" charset="0"/>
                <a:cs typeface="Times New Roman" pitchFamily="18" charset="0"/>
              </a:rPr>
              <a:t>==0) </a:t>
            </a:r>
          </a:p>
          <a:p>
            <a:pPr marL="0" indent="0">
              <a:buNone/>
            </a:pPr>
            <a:r>
              <a:rPr lang="en-IN" dirty="0">
                <a:latin typeface="Times New Roman" pitchFamily="18" charset="0"/>
                <a:cs typeface="Times New Roman" pitchFamily="18" charset="0"/>
              </a:rPr>
              <a:t>{ </a:t>
            </a:r>
          </a:p>
          <a:p>
            <a:pPr marL="0" indent="0">
              <a:buNone/>
            </a:pPr>
            <a:r>
              <a:rPr lang="en-IN" dirty="0" err="1" smtClean="0">
                <a:latin typeface="Times New Roman" pitchFamily="18" charset="0"/>
                <a:cs typeface="Times New Roman" pitchFamily="18" charset="0"/>
              </a:rPr>
              <a:t>printf</a:t>
            </a:r>
            <a:r>
              <a:rPr lang="en-IN" dirty="0" smtClean="0">
                <a:latin typeface="Times New Roman" pitchFamily="18" charset="0"/>
                <a:cs typeface="Times New Roman" pitchFamily="18" charset="0"/>
              </a:rPr>
              <a:t>(“This is </a:t>
            </a:r>
            <a:r>
              <a:rPr lang="en-IN" dirty="0">
                <a:latin typeface="Times New Roman" pitchFamily="18" charset="0"/>
                <a:cs typeface="Times New Roman" pitchFamily="18" charset="0"/>
              </a:rPr>
              <a:t>even </a:t>
            </a:r>
            <a:r>
              <a:rPr lang="en-IN" dirty="0" smtClean="0">
                <a:latin typeface="Times New Roman" pitchFamily="18" charset="0"/>
                <a:cs typeface="Times New Roman" pitchFamily="18" charset="0"/>
              </a:rPr>
              <a:t>number\n"); </a:t>
            </a: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marL="0" indent="0">
              <a:buNone/>
            </a:pPr>
            <a:r>
              <a:rPr lang="en-IN" dirty="0" err="1">
                <a:latin typeface="Times New Roman" pitchFamily="18" charset="0"/>
                <a:cs typeface="Times New Roman" pitchFamily="18" charset="0"/>
              </a:rPr>
              <a:t>printf</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The number is %d\</a:t>
            </a:r>
            <a:r>
              <a:rPr lang="en-IN" dirty="0" err="1" smtClean="0">
                <a:latin typeface="Times New Roman" pitchFamily="18" charset="0"/>
                <a:cs typeface="Times New Roman" pitchFamily="18" charset="0"/>
              </a:rPr>
              <a:t>n“,number</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56809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2286</Words>
  <Application>Microsoft Office PowerPoint</Application>
  <PresentationFormat>Custom</PresentationFormat>
  <Paragraphs>291</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PowerPoint Presentation</vt:lpstr>
      <vt:lpstr>PowerPoint Presentation</vt:lpstr>
      <vt:lpstr>Decision making an Branching</vt:lpstr>
      <vt:lpstr>PowerPoint Presentation</vt:lpstr>
      <vt:lpstr>PowerPoint Presentation</vt:lpstr>
      <vt:lpstr>PowerPoint Presentation</vt:lpstr>
      <vt:lpstr>Simple if Statement</vt:lpstr>
      <vt:lpstr>PowerPoint Presentation</vt:lpstr>
      <vt:lpstr>Else if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SWITCH STATEMENT </vt:lpstr>
      <vt:lpstr>PowerPoint Presentation</vt:lpstr>
      <vt:lpstr>PowerPoint Presentation</vt:lpstr>
      <vt:lpstr>PowerPoint Presentation</vt:lpstr>
      <vt:lpstr>PowerPoint Presentation</vt:lpstr>
      <vt:lpstr>PowerPoint Presentation</vt:lpstr>
      <vt:lpstr>PowerPoint Presentation</vt:lpstr>
      <vt:lpstr>Example 2</vt:lpstr>
      <vt:lpstr>PowerPoint Presentation</vt:lpstr>
      <vt:lpstr>Contents:</vt:lpstr>
      <vt:lpstr>Looping</vt:lpstr>
      <vt:lpstr>PowerPoint Presentation</vt:lpstr>
      <vt:lpstr>PowerPoint Presentation</vt:lpstr>
      <vt:lpstr>while loop</vt:lpstr>
      <vt:lpstr>PowerPoint Presentation</vt:lpstr>
      <vt:lpstr>Example</vt:lpstr>
      <vt:lpstr>do..while statement</vt:lpstr>
      <vt:lpstr>PowerPoint Presentation</vt:lpstr>
      <vt:lpstr>Example</vt:lpstr>
      <vt:lpstr>for statement</vt:lpstr>
      <vt:lpstr>PowerPoint Presentation</vt:lpstr>
      <vt:lpstr>PowerPoint Presentation</vt:lpstr>
      <vt:lpstr>//Factorial of a given number using while loop </vt:lpstr>
      <vt:lpstr>PowerPoint Presentation</vt:lpstr>
      <vt:lpstr>PowerPoint Presentation</vt:lpstr>
      <vt:lpstr>PowerPoint Presentation</vt:lpstr>
      <vt:lpstr>What is the Fibonacci series in C? The Fibonacci sequence is a sequence where the next term is the sum of the previous two terms. The first two terms of the Fibonacci sequence are 0 followed by 1 The Fibonacci sequence: 0, 1, 1, 2, 3, 5, 8, 13, 21 </vt:lpstr>
      <vt:lpstr>PowerPoint Presentation</vt:lpstr>
      <vt:lpstr>Unconditional Statements/Jumps in Loops</vt:lpstr>
      <vt:lpstr>PowerPoint Presentation</vt:lpstr>
      <vt:lpstr>Break statement</vt:lpstr>
      <vt:lpstr>PowerPoint Presentation</vt:lpstr>
      <vt:lpstr>PowerPoint Presentation</vt:lpstr>
      <vt:lpstr>Examples:</vt:lpstr>
      <vt:lpstr>PowerPoint Presentation</vt:lpstr>
      <vt:lpstr>PowerPoint Presentation</vt:lpstr>
      <vt:lpstr>Continue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 statement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cp:lastModifiedBy>
  <cp:revision>42</cp:revision>
  <dcterms:created xsi:type="dcterms:W3CDTF">2006-08-16T00:00:00Z</dcterms:created>
  <dcterms:modified xsi:type="dcterms:W3CDTF">2025-08-23T18:12:45Z</dcterms:modified>
</cp:coreProperties>
</file>