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handoutMasterIdLst>
    <p:handoutMasterId r:id="rId18"/>
  </p:handoutMasterIdLst>
  <p:sldIdLst>
    <p:sldId id="256" r:id="rId2"/>
    <p:sldId id="283" r:id="rId3"/>
    <p:sldId id="284" r:id="rId4"/>
    <p:sldId id="285" r:id="rId5"/>
    <p:sldId id="299" r:id="rId6"/>
    <p:sldId id="289" r:id="rId7"/>
    <p:sldId id="292" r:id="rId8"/>
    <p:sldId id="291" r:id="rId9"/>
    <p:sldId id="293" r:id="rId10"/>
    <p:sldId id="295" r:id="rId11"/>
    <p:sldId id="294" r:id="rId12"/>
    <p:sldId id="296" r:id="rId13"/>
    <p:sldId id="297" r:id="rId14"/>
    <p:sldId id="282" r:id="rId15"/>
    <p:sldId id="29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3"/>
            <p14:sldId id="284"/>
            <p14:sldId id="285"/>
            <p14:sldId id="299"/>
            <p14:sldId id="289"/>
            <p14:sldId id="292"/>
            <p14:sldId id="291"/>
            <p14:sldId id="293"/>
            <p14:sldId id="295"/>
            <p14:sldId id="294"/>
            <p14:sldId id="296"/>
            <p14:sldId id="297"/>
          </p14:sldIdLst>
        </p14:section>
        <p14:section name="Learn More" id="{2CC34DB2-6590-42C0-AD4B-A04C6060184E}">
          <p14:sldIdLst>
            <p14:sldId id="282"/>
            <p14:sldId id="29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B45"/>
    <a:srgbClr val="DD462F"/>
    <a:srgbClr val="D24726"/>
    <a:srgbClr val="404040"/>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4465A-340A-437A-83D0-41F035FDD3E1}" v="21" dt="2022-02-11T13:43:15.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9" autoAdjust="0"/>
    <p:restoredTop sz="96247" autoAdjust="0"/>
  </p:normalViewPr>
  <p:slideViewPr>
    <p:cSldViewPr snapToGrid="0">
      <p:cViewPr varScale="1">
        <p:scale>
          <a:sx n="156" d="100"/>
          <a:sy n="156" d="100"/>
        </p:scale>
        <p:origin x="504" y="144"/>
      </p:cViewPr>
      <p:guideLst>
        <p:guide orient="horz" pos="2160"/>
        <p:guide pos="3840"/>
      </p:guideLst>
    </p:cSldViewPr>
  </p:slideViewPr>
  <p:outlineViewPr>
    <p:cViewPr>
      <p:scale>
        <a:sx n="33" d="100"/>
        <a:sy n="33" d="100"/>
      </p:scale>
      <p:origin x="0" y="-162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sah Abdulai" userId="6f608984d2b92669" providerId="LiveId" clId="{0EA4465A-340A-437A-83D0-41F035FDD3E1}"/>
    <pc:docChg chg="undo custSel modSld sldOrd">
      <pc:chgData name="Musah Abdulai" userId="6f608984d2b92669" providerId="LiveId" clId="{0EA4465A-340A-437A-83D0-41F035FDD3E1}" dt="2022-02-11T13:55:49.098" v="5535" actId="20577"/>
      <pc:docMkLst>
        <pc:docMk/>
      </pc:docMkLst>
      <pc:sldChg chg="modSp mod">
        <pc:chgData name="Musah Abdulai" userId="6f608984d2b92669" providerId="LiveId" clId="{0EA4465A-340A-437A-83D0-41F035FDD3E1}" dt="2022-02-11T06:36:41.789" v="3193" actId="14100"/>
        <pc:sldMkLst>
          <pc:docMk/>
          <pc:sldMk cId="2471807738" sldId="256"/>
        </pc:sldMkLst>
        <pc:spChg chg="mod">
          <ac:chgData name="Musah Abdulai" userId="6f608984d2b92669" providerId="LiveId" clId="{0EA4465A-340A-437A-83D0-41F035FDD3E1}" dt="2022-02-11T06:36:41.789" v="3193" actId="14100"/>
          <ac:spMkLst>
            <pc:docMk/>
            <pc:sldMk cId="2471807738" sldId="256"/>
            <ac:spMk id="3" creationId="{00000000-0000-0000-0000-000000000000}"/>
          </ac:spMkLst>
        </pc:spChg>
      </pc:sldChg>
      <pc:sldChg chg="modSp mod">
        <pc:chgData name="Musah Abdulai" userId="6f608984d2b92669" providerId="LiveId" clId="{0EA4465A-340A-437A-83D0-41F035FDD3E1}" dt="2022-02-11T05:15:42.998" v="1438" actId="2711"/>
        <pc:sldMkLst>
          <pc:docMk/>
          <pc:sldMk cId="2748282579" sldId="283"/>
        </pc:sldMkLst>
        <pc:spChg chg="mod">
          <ac:chgData name="Musah Abdulai" userId="6f608984d2b92669" providerId="LiveId" clId="{0EA4465A-340A-437A-83D0-41F035FDD3E1}" dt="2022-02-11T05:15:42.998" v="1438" actId="2711"/>
          <ac:spMkLst>
            <pc:docMk/>
            <pc:sldMk cId="2748282579" sldId="283"/>
            <ac:spMk id="3" creationId="{00000000-0000-0000-0000-000000000000}"/>
          </ac:spMkLst>
        </pc:spChg>
      </pc:sldChg>
      <pc:sldChg chg="modSp mod">
        <pc:chgData name="Musah Abdulai" userId="6f608984d2b92669" providerId="LiveId" clId="{0EA4465A-340A-437A-83D0-41F035FDD3E1}" dt="2022-02-11T05:16:04.363" v="1439" actId="2711"/>
        <pc:sldMkLst>
          <pc:docMk/>
          <pc:sldMk cId="1591275328" sldId="284"/>
        </pc:sldMkLst>
        <pc:spChg chg="mod">
          <ac:chgData name="Musah Abdulai" userId="6f608984d2b92669" providerId="LiveId" clId="{0EA4465A-340A-437A-83D0-41F035FDD3E1}" dt="2022-02-11T05:16:04.363" v="1439" actId="2711"/>
          <ac:spMkLst>
            <pc:docMk/>
            <pc:sldMk cId="1591275328" sldId="284"/>
            <ac:spMk id="3" creationId="{00000000-0000-0000-0000-000000000000}"/>
          </ac:spMkLst>
        </pc:spChg>
      </pc:sldChg>
      <pc:sldChg chg="modSp mod">
        <pc:chgData name="Musah Abdulai" userId="6f608984d2b92669" providerId="LiveId" clId="{0EA4465A-340A-437A-83D0-41F035FDD3E1}" dt="2022-02-11T05:16:29.265" v="1440" actId="2711"/>
        <pc:sldMkLst>
          <pc:docMk/>
          <pc:sldMk cId="1443198678" sldId="285"/>
        </pc:sldMkLst>
        <pc:spChg chg="mod">
          <ac:chgData name="Musah Abdulai" userId="6f608984d2b92669" providerId="LiveId" clId="{0EA4465A-340A-437A-83D0-41F035FDD3E1}" dt="2022-02-11T05:16:29.265" v="1440" actId="2711"/>
          <ac:spMkLst>
            <pc:docMk/>
            <pc:sldMk cId="1443198678" sldId="285"/>
            <ac:spMk id="3" creationId="{00000000-0000-0000-0000-000000000000}"/>
          </ac:spMkLst>
        </pc:spChg>
      </pc:sldChg>
      <pc:sldChg chg="modSp mod">
        <pc:chgData name="Musah Abdulai" userId="6f608984d2b92669" providerId="LiveId" clId="{0EA4465A-340A-437A-83D0-41F035FDD3E1}" dt="2022-02-11T05:17:24.471" v="1443" actId="108"/>
        <pc:sldMkLst>
          <pc:docMk/>
          <pc:sldMk cId="4018801415" sldId="289"/>
        </pc:sldMkLst>
        <pc:spChg chg="mod">
          <ac:chgData name="Musah Abdulai" userId="6f608984d2b92669" providerId="LiveId" clId="{0EA4465A-340A-437A-83D0-41F035FDD3E1}" dt="2022-02-11T05:17:24.471" v="1443" actId="108"/>
          <ac:spMkLst>
            <pc:docMk/>
            <pc:sldMk cId="4018801415" sldId="289"/>
            <ac:spMk id="3" creationId="{00000000-0000-0000-0000-000000000000}"/>
          </ac:spMkLst>
        </pc:spChg>
      </pc:sldChg>
      <pc:sldChg chg="modSp mod">
        <pc:chgData name="Musah Abdulai" userId="6f608984d2b92669" providerId="LiveId" clId="{0EA4465A-340A-437A-83D0-41F035FDD3E1}" dt="2022-02-11T05:17:33.023" v="1444" actId="108"/>
        <pc:sldMkLst>
          <pc:docMk/>
          <pc:sldMk cId="3571452833" sldId="290"/>
        </pc:sldMkLst>
        <pc:spChg chg="mod">
          <ac:chgData name="Musah Abdulai" userId="6f608984d2b92669" providerId="LiveId" clId="{0EA4465A-340A-437A-83D0-41F035FDD3E1}" dt="2022-02-11T05:17:33.023" v="1444" actId="108"/>
          <ac:spMkLst>
            <pc:docMk/>
            <pc:sldMk cId="3571452833" sldId="290"/>
            <ac:spMk id="3" creationId="{00000000-0000-0000-0000-000000000000}"/>
          </ac:spMkLst>
        </pc:spChg>
      </pc:sldChg>
      <pc:sldChg chg="addSp delSp modSp mod">
        <pc:chgData name="Musah Abdulai" userId="6f608984d2b92669" providerId="LiveId" clId="{0EA4465A-340A-437A-83D0-41F035FDD3E1}" dt="2022-02-11T13:40:39.169" v="4820" actId="20577"/>
        <pc:sldMkLst>
          <pc:docMk/>
          <pc:sldMk cId="1103313046" sldId="291"/>
        </pc:sldMkLst>
        <pc:spChg chg="mod">
          <ac:chgData name="Musah Abdulai" userId="6f608984d2b92669" providerId="LiveId" clId="{0EA4465A-340A-437A-83D0-41F035FDD3E1}" dt="2022-02-11T04:00:00.954" v="391" actId="2711"/>
          <ac:spMkLst>
            <pc:docMk/>
            <pc:sldMk cId="1103313046" sldId="291"/>
            <ac:spMk id="3" creationId="{00000000-0000-0000-0000-000000000000}"/>
          </ac:spMkLst>
        </pc:spChg>
        <pc:spChg chg="mod">
          <ac:chgData name="Musah Abdulai" userId="6f608984d2b92669" providerId="LiveId" clId="{0EA4465A-340A-437A-83D0-41F035FDD3E1}" dt="2022-02-11T04:01:42.002" v="414" actId="255"/>
          <ac:spMkLst>
            <pc:docMk/>
            <pc:sldMk cId="1103313046" sldId="291"/>
            <ac:spMk id="5" creationId="{00000000-0000-0000-0000-000000000000}"/>
          </ac:spMkLst>
        </pc:spChg>
        <pc:spChg chg="mod">
          <ac:chgData name="Musah Abdulai" userId="6f608984d2b92669" providerId="LiveId" clId="{0EA4465A-340A-437A-83D0-41F035FDD3E1}" dt="2022-02-11T13:40:39.169" v="4820" actId="20577"/>
          <ac:spMkLst>
            <pc:docMk/>
            <pc:sldMk cId="1103313046" sldId="291"/>
            <ac:spMk id="13" creationId="{A69D28C1-AE5C-4B5A-B802-760884760F36}"/>
          </ac:spMkLst>
        </pc:spChg>
        <pc:spChg chg="del mod">
          <ac:chgData name="Musah Abdulai" userId="6f608984d2b92669" providerId="LiveId" clId="{0EA4465A-340A-437A-83D0-41F035FDD3E1}" dt="2022-02-11T03:57:16.687" v="298" actId="21"/>
          <ac:spMkLst>
            <pc:docMk/>
            <pc:sldMk cId="1103313046" sldId="291"/>
            <ac:spMk id="15" creationId="{6FA56616-5946-4547-89BA-75579C76BD3B}"/>
          </ac:spMkLst>
        </pc:spChg>
        <pc:spChg chg="add mod">
          <ac:chgData name="Musah Abdulai" userId="6f608984d2b92669" providerId="LiveId" clId="{0EA4465A-340A-437A-83D0-41F035FDD3E1}" dt="2022-02-11T04:01:59.849" v="421" actId="1036"/>
          <ac:spMkLst>
            <pc:docMk/>
            <pc:sldMk cId="1103313046" sldId="291"/>
            <ac:spMk id="16" creationId="{AF45BB0E-BD8B-4B60-B2B8-5B0479CC1D30}"/>
          </ac:spMkLst>
        </pc:spChg>
        <pc:spChg chg="del mod">
          <ac:chgData name="Musah Abdulai" userId="6f608984d2b92669" providerId="LiveId" clId="{0EA4465A-340A-437A-83D0-41F035FDD3E1}" dt="2022-02-11T03:55:22.737" v="275" actId="21"/>
          <ac:spMkLst>
            <pc:docMk/>
            <pc:sldMk cId="1103313046" sldId="291"/>
            <ac:spMk id="18" creationId="{796912FE-CDD7-4A14-AFD8-C6F274A7E87B}"/>
          </ac:spMkLst>
        </pc:spChg>
        <pc:spChg chg="add mod">
          <ac:chgData name="Musah Abdulai" userId="6f608984d2b92669" providerId="LiveId" clId="{0EA4465A-340A-437A-83D0-41F035FDD3E1}" dt="2022-02-11T04:01:59.849" v="421" actId="1036"/>
          <ac:spMkLst>
            <pc:docMk/>
            <pc:sldMk cId="1103313046" sldId="291"/>
            <ac:spMk id="19" creationId="{C54E6457-3D0F-4EA5-B9B8-A8513BDB12E0}"/>
          </ac:spMkLst>
        </pc:spChg>
        <pc:spChg chg="mod">
          <ac:chgData name="Musah Abdulai" userId="6f608984d2b92669" providerId="LiveId" clId="{0EA4465A-340A-437A-83D0-41F035FDD3E1}" dt="2022-02-11T13:37:27.902" v="4559" actId="6549"/>
          <ac:spMkLst>
            <pc:docMk/>
            <pc:sldMk cId="1103313046" sldId="291"/>
            <ac:spMk id="21" creationId="{FFA12A6D-939D-47BE-9421-1370C5DD057D}"/>
          </ac:spMkLst>
        </pc:spChg>
        <pc:picChg chg="del mod">
          <ac:chgData name="Musah Abdulai" userId="6f608984d2b92669" providerId="LiveId" clId="{0EA4465A-340A-437A-83D0-41F035FDD3E1}" dt="2022-02-11T03:56:15.536" v="287" actId="478"/>
          <ac:picMkLst>
            <pc:docMk/>
            <pc:sldMk cId="1103313046" sldId="291"/>
            <ac:picMk id="4" creationId="{2DC02269-2D17-4887-B5AF-8C04091BD53A}"/>
          </ac:picMkLst>
        </pc:picChg>
        <pc:picChg chg="add mod">
          <ac:chgData name="Musah Abdulai" userId="6f608984d2b92669" providerId="LiveId" clId="{0EA4465A-340A-437A-83D0-41F035FDD3E1}" dt="2022-02-11T04:01:59.849" v="421" actId="1036"/>
          <ac:picMkLst>
            <pc:docMk/>
            <pc:sldMk cId="1103313046" sldId="291"/>
            <ac:picMk id="7" creationId="{2851B4F8-D353-4C6C-B855-633E9615B918}"/>
          </ac:picMkLst>
        </pc:picChg>
        <pc:picChg chg="add mod">
          <ac:chgData name="Musah Abdulai" userId="6f608984d2b92669" providerId="LiveId" clId="{0EA4465A-340A-437A-83D0-41F035FDD3E1}" dt="2022-02-11T04:01:59.849" v="421" actId="1036"/>
          <ac:picMkLst>
            <pc:docMk/>
            <pc:sldMk cId="1103313046" sldId="291"/>
            <ac:picMk id="10" creationId="{F6BA3136-D5E0-44FC-8ABF-09995E8B733E}"/>
          </ac:picMkLst>
        </pc:picChg>
        <pc:picChg chg="del mod">
          <ac:chgData name="Musah Abdulai" userId="6f608984d2b92669" providerId="LiveId" clId="{0EA4465A-340A-437A-83D0-41F035FDD3E1}" dt="2022-02-11T03:54:41.407" v="271" actId="478"/>
          <ac:picMkLst>
            <pc:docMk/>
            <pc:sldMk cId="1103313046" sldId="291"/>
            <ac:picMk id="12" creationId="{AD6FE507-6F23-4E44-BCCC-4EB41FA20052}"/>
          </ac:picMkLst>
        </pc:picChg>
        <pc:cxnChg chg="mod">
          <ac:chgData name="Musah Abdulai" userId="6f608984d2b92669" providerId="LiveId" clId="{0EA4465A-340A-437A-83D0-41F035FDD3E1}" dt="2022-02-11T04:01:59.849" v="421" actId="1036"/>
          <ac:cxnSpMkLst>
            <pc:docMk/>
            <pc:sldMk cId="1103313046" sldId="291"/>
            <ac:cxnSpMk id="20" creationId="{F425CA29-43E4-453A-87D0-0F2FE18ACC91}"/>
          </ac:cxnSpMkLst>
        </pc:cxnChg>
        <pc:cxnChg chg="del mod">
          <ac:chgData name="Musah Abdulai" userId="6f608984d2b92669" providerId="LiveId" clId="{0EA4465A-340A-437A-83D0-41F035FDD3E1}" dt="2022-02-11T03:57:28.326" v="302" actId="478"/>
          <ac:cxnSpMkLst>
            <pc:docMk/>
            <pc:sldMk cId="1103313046" sldId="291"/>
            <ac:cxnSpMk id="22" creationId="{622C5D6B-9D18-4B43-8B5A-62A6BF039AC4}"/>
          </ac:cxnSpMkLst>
        </pc:cxnChg>
        <pc:cxnChg chg="add mod">
          <ac:chgData name="Musah Abdulai" userId="6f608984d2b92669" providerId="LiveId" clId="{0EA4465A-340A-437A-83D0-41F035FDD3E1}" dt="2022-02-11T04:01:59.849" v="421" actId="1036"/>
          <ac:cxnSpMkLst>
            <pc:docMk/>
            <pc:sldMk cId="1103313046" sldId="291"/>
            <ac:cxnSpMk id="23" creationId="{8BE0A443-99D0-41B9-BC17-A7C26D5027A2}"/>
          </ac:cxnSpMkLst>
        </pc:cxnChg>
      </pc:sldChg>
      <pc:sldChg chg="addSp delSp modSp mod">
        <pc:chgData name="Musah Abdulai" userId="6f608984d2b92669" providerId="LiveId" clId="{0EA4465A-340A-437A-83D0-41F035FDD3E1}" dt="2022-02-11T13:32:56.674" v="4158" actId="14100"/>
        <pc:sldMkLst>
          <pc:docMk/>
          <pc:sldMk cId="612871007" sldId="292"/>
        </pc:sldMkLst>
        <pc:spChg chg="mod">
          <ac:chgData name="Musah Abdulai" userId="6f608984d2b92669" providerId="LiveId" clId="{0EA4465A-340A-437A-83D0-41F035FDD3E1}" dt="2022-02-11T04:00:57.920" v="393" actId="2711"/>
          <ac:spMkLst>
            <pc:docMk/>
            <pc:sldMk cId="612871007" sldId="292"/>
            <ac:spMk id="3" creationId="{00000000-0000-0000-0000-000000000000}"/>
          </ac:spMkLst>
        </pc:spChg>
        <pc:spChg chg="mod">
          <ac:chgData name="Musah Abdulai" userId="6f608984d2b92669" providerId="LiveId" clId="{0EA4465A-340A-437A-83D0-41F035FDD3E1}" dt="2022-02-11T13:32:47.065" v="4155" actId="6549"/>
          <ac:spMkLst>
            <pc:docMk/>
            <pc:sldMk cId="612871007" sldId="292"/>
            <ac:spMk id="5" creationId="{00000000-0000-0000-0000-000000000000}"/>
          </ac:spMkLst>
        </pc:spChg>
        <pc:spChg chg="mod">
          <ac:chgData name="Musah Abdulai" userId="6f608984d2b92669" providerId="LiveId" clId="{0EA4465A-340A-437A-83D0-41F035FDD3E1}" dt="2022-02-11T13:32:42.881" v="4153" actId="1076"/>
          <ac:spMkLst>
            <pc:docMk/>
            <pc:sldMk cId="612871007" sldId="292"/>
            <ac:spMk id="7" creationId="{F882AD8D-3618-4458-AB3E-BCA022FD119A}"/>
          </ac:spMkLst>
        </pc:spChg>
        <pc:picChg chg="add mod">
          <ac:chgData name="Musah Abdulai" userId="6f608984d2b92669" providerId="LiveId" clId="{0EA4465A-340A-437A-83D0-41F035FDD3E1}" dt="2022-02-11T13:32:56.674" v="4158" actId="14100"/>
          <ac:picMkLst>
            <pc:docMk/>
            <pc:sldMk cId="612871007" sldId="292"/>
            <ac:picMk id="6" creationId="{C24654EB-9DC5-481F-AFAD-66ED577FFE15}"/>
          </ac:picMkLst>
        </pc:picChg>
        <pc:picChg chg="del">
          <ac:chgData name="Musah Abdulai" userId="6f608984d2b92669" providerId="LiveId" clId="{0EA4465A-340A-437A-83D0-41F035FDD3E1}" dt="2022-02-11T03:49:58.136" v="254" actId="478"/>
          <ac:picMkLst>
            <pc:docMk/>
            <pc:sldMk cId="612871007" sldId="292"/>
            <ac:picMk id="6" creationId="{C7450A68-F943-45A4-A9E1-816141C21B7C}"/>
          </ac:picMkLst>
        </pc:picChg>
        <pc:picChg chg="add mod">
          <ac:chgData name="Musah Abdulai" userId="6f608984d2b92669" providerId="LiveId" clId="{0EA4465A-340A-437A-83D0-41F035FDD3E1}" dt="2022-02-11T13:32:40.052" v="4152" actId="1076"/>
          <ac:picMkLst>
            <pc:docMk/>
            <pc:sldMk cId="612871007" sldId="292"/>
            <ac:picMk id="8" creationId="{19A5A12C-B998-4064-A552-8AB61EFA0213}"/>
          </ac:picMkLst>
        </pc:picChg>
      </pc:sldChg>
      <pc:sldChg chg="addSp delSp modSp mod">
        <pc:chgData name="Musah Abdulai" userId="6f608984d2b92669" providerId="LiveId" clId="{0EA4465A-340A-437A-83D0-41F035FDD3E1}" dt="2022-02-11T13:47:07.252" v="5135" actId="20577"/>
        <pc:sldMkLst>
          <pc:docMk/>
          <pc:sldMk cId="107094759" sldId="293"/>
        </pc:sldMkLst>
        <pc:spChg chg="mod">
          <ac:chgData name="Musah Abdulai" userId="6f608984d2b92669" providerId="LiveId" clId="{0EA4465A-340A-437A-83D0-41F035FDD3E1}" dt="2022-02-11T04:04:59.046" v="458" actId="2711"/>
          <ac:spMkLst>
            <pc:docMk/>
            <pc:sldMk cId="107094759" sldId="293"/>
            <ac:spMk id="3" creationId="{00000000-0000-0000-0000-000000000000}"/>
          </ac:spMkLst>
        </pc:spChg>
        <pc:spChg chg="mod">
          <ac:chgData name="Musah Abdulai" userId="6f608984d2b92669" providerId="LiveId" clId="{0EA4465A-340A-437A-83D0-41F035FDD3E1}" dt="2022-02-11T13:46:21.458" v="5127" actId="14100"/>
          <ac:spMkLst>
            <pc:docMk/>
            <pc:sldMk cId="107094759" sldId="293"/>
            <ac:spMk id="5" creationId="{00000000-0000-0000-0000-000000000000}"/>
          </ac:spMkLst>
        </pc:spChg>
        <pc:spChg chg="add mod">
          <ac:chgData name="Musah Abdulai" userId="6f608984d2b92669" providerId="LiveId" clId="{0EA4465A-340A-437A-83D0-41F035FDD3E1}" dt="2022-02-11T13:47:07.252" v="5135" actId="20577"/>
          <ac:spMkLst>
            <pc:docMk/>
            <pc:sldMk cId="107094759" sldId="293"/>
            <ac:spMk id="6" creationId="{4DC373F4-5953-47F5-8E37-037F5BA7C874}"/>
          </ac:spMkLst>
        </pc:spChg>
        <pc:spChg chg="del mod">
          <ac:chgData name="Musah Abdulai" userId="6f608984d2b92669" providerId="LiveId" clId="{0EA4465A-340A-437A-83D0-41F035FDD3E1}" dt="2022-02-11T04:04:16.214" v="453" actId="478"/>
          <ac:spMkLst>
            <pc:docMk/>
            <pc:sldMk cId="107094759" sldId="293"/>
            <ac:spMk id="10" creationId="{BCFB0F42-C410-40A9-9EE5-EB4B3CFF682B}"/>
          </ac:spMkLst>
        </pc:spChg>
        <pc:picChg chg="del">
          <ac:chgData name="Musah Abdulai" userId="6f608984d2b92669" providerId="LiveId" clId="{0EA4465A-340A-437A-83D0-41F035FDD3E1}" dt="2022-02-11T04:02:12.525" v="423" actId="478"/>
          <ac:picMkLst>
            <pc:docMk/>
            <pc:sldMk cId="107094759" sldId="293"/>
            <ac:picMk id="4" creationId="{84C34B47-A5C2-4A47-8D23-C4253DAAFDFE}"/>
          </ac:picMkLst>
        </pc:picChg>
        <pc:picChg chg="add mod">
          <ac:chgData name="Musah Abdulai" userId="6f608984d2b92669" providerId="LiveId" clId="{0EA4465A-340A-437A-83D0-41F035FDD3E1}" dt="2022-02-11T13:46:15.099" v="5126" actId="14100"/>
          <ac:picMkLst>
            <pc:docMk/>
            <pc:sldMk cId="107094759" sldId="293"/>
            <ac:picMk id="7" creationId="{F4FEA46F-21B7-4CEF-B390-9B2BE5DB6950}"/>
          </ac:picMkLst>
        </pc:picChg>
        <pc:picChg chg="del">
          <ac:chgData name="Musah Abdulai" userId="6f608984d2b92669" providerId="LiveId" clId="{0EA4465A-340A-437A-83D0-41F035FDD3E1}" dt="2022-02-11T04:02:10.859" v="422" actId="478"/>
          <ac:picMkLst>
            <pc:docMk/>
            <pc:sldMk cId="107094759" sldId="293"/>
            <ac:picMk id="9" creationId="{DF851571-EBD7-47EB-BA8D-0C100F8F6709}"/>
          </ac:picMkLst>
        </pc:picChg>
      </pc:sldChg>
      <pc:sldChg chg="addSp delSp modSp mod">
        <pc:chgData name="Musah Abdulai" userId="6f608984d2b92669" providerId="LiveId" clId="{0EA4465A-340A-437A-83D0-41F035FDD3E1}" dt="2022-02-11T13:55:49.098" v="5535" actId="20577"/>
        <pc:sldMkLst>
          <pc:docMk/>
          <pc:sldMk cId="3560226389" sldId="294"/>
        </pc:sldMkLst>
        <pc:spChg chg="mod">
          <ac:chgData name="Musah Abdulai" userId="6f608984d2b92669" providerId="LiveId" clId="{0EA4465A-340A-437A-83D0-41F035FDD3E1}" dt="2022-02-11T04:24:08.973" v="926" actId="2711"/>
          <ac:spMkLst>
            <pc:docMk/>
            <pc:sldMk cId="3560226389" sldId="294"/>
            <ac:spMk id="3" creationId="{00000000-0000-0000-0000-000000000000}"/>
          </ac:spMkLst>
        </pc:spChg>
        <pc:spChg chg="mod">
          <ac:chgData name="Musah Abdulai" userId="6f608984d2b92669" providerId="LiveId" clId="{0EA4465A-340A-437A-83D0-41F035FDD3E1}" dt="2022-02-11T13:55:49.098" v="5535" actId="20577"/>
          <ac:spMkLst>
            <pc:docMk/>
            <pc:sldMk cId="3560226389" sldId="294"/>
            <ac:spMk id="5" creationId="{00000000-0000-0000-0000-000000000000}"/>
          </ac:spMkLst>
        </pc:spChg>
        <pc:spChg chg="add del mod">
          <ac:chgData name="Musah Abdulai" userId="6f608984d2b92669" providerId="LiveId" clId="{0EA4465A-340A-437A-83D0-41F035FDD3E1}" dt="2022-02-11T04:13:31.565" v="475" actId="21"/>
          <ac:spMkLst>
            <pc:docMk/>
            <pc:sldMk cId="3560226389" sldId="294"/>
            <ac:spMk id="12" creationId="{F1488CD7-1508-475A-BFA8-AADD47C7C0D4}"/>
          </ac:spMkLst>
        </pc:spChg>
        <pc:spChg chg="del">
          <ac:chgData name="Musah Abdulai" userId="6f608984d2b92669" providerId="LiveId" clId="{0EA4465A-340A-437A-83D0-41F035FDD3E1}" dt="2022-02-11T04:15:35.804" v="510" actId="478"/>
          <ac:spMkLst>
            <pc:docMk/>
            <pc:sldMk cId="3560226389" sldId="294"/>
            <ac:spMk id="13" creationId="{A9ACD5B6-1938-4A8E-AD21-6D62BE5E9F25}"/>
          </ac:spMkLst>
        </pc:spChg>
        <pc:spChg chg="add del mod">
          <ac:chgData name="Musah Abdulai" userId="6f608984d2b92669" providerId="LiveId" clId="{0EA4465A-340A-437A-83D0-41F035FDD3E1}" dt="2022-02-11T04:08:43.182" v="463" actId="478"/>
          <ac:spMkLst>
            <pc:docMk/>
            <pc:sldMk cId="3560226389" sldId="294"/>
            <ac:spMk id="14" creationId="{2BDA9823-052A-4019-B80A-477C23A67FEE}"/>
          </ac:spMkLst>
        </pc:spChg>
        <pc:spChg chg="add del mod">
          <ac:chgData name="Musah Abdulai" userId="6f608984d2b92669" providerId="LiveId" clId="{0EA4465A-340A-437A-83D0-41F035FDD3E1}" dt="2022-02-11T04:10:16.886" v="470" actId="478"/>
          <ac:spMkLst>
            <pc:docMk/>
            <pc:sldMk cId="3560226389" sldId="294"/>
            <ac:spMk id="17" creationId="{42BFDB74-320C-4808-B5FA-F114672B724B}"/>
          </ac:spMkLst>
        </pc:spChg>
        <pc:spChg chg="del">
          <ac:chgData name="Musah Abdulai" userId="6f608984d2b92669" providerId="LiveId" clId="{0EA4465A-340A-437A-83D0-41F035FDD3E1}" dt="2022-02-11T04:23:47.486" v="922" actId="478"/>
          <ac:spMkLst>
            <pc:docMk/>
            <pc:sldMk cId="3560226389" sldId="294"/>
            <ac:spMk id="19" creationId="{F1E702EE-AC5F-42FA-B650-A053D042E1E5}"/>
          </ac:spMkLst>
        </pc:spChg>
        <pc:spChg chg="add mod">
          <ac:chgData name="Musah Abdulai" userId="6f608984d2b92669" providerId="LiveId" clId="{0EA4465A-340A-437A-83D0-41F035FDD3E1}" dt="2022-02-11T04:25:24.466" v="936" actId="1076"/>
          <ac:spMkLst>
            <pc:docMk/>
            <pc:sldMk cId="3560226389" sldId="294"/>
            <ac:spMk id="20" creationId="{B34A3AD9-D374-46E8-9F52-6B36CA1137E9}"/>
          </ac:spMkLst>
        </pc:spChg>
        <pc:spChg chg="add mod">
          <ac:chgData name="Musah Abdulai" userId="6f608984d2b92669" providerId="LiveId" clId="{0EA4465A-340A-437A-83D0-41F035FDD3E1}" dt="2022-02-11T04:27:30.956" v="997" actId="1037"/>
          <ac:spMkLst>
            <pc:docMk/>
            <pc:sldMk cId="3560226389" sldId="294"/>
            <ac:spMk id="21" creationId="{FC9E1655-00EE-4F03-A2DC-C753639E601B}"/>
          </ac:spMkLst>
        </pc:spChg>
        <pc:spChg chg="add mod">
          <ac:chgData name="Musah Abdulai" userId="6f608984d2b92669" providerId="LiveId" clId="{0EA4465A-340A-437A-83D0-41F035FDD3E1}" dt="2022-02-11T04:27:36.194" v="1004" actId="1038"/>
          <ac:spMkLst>
            <pc:docMk/>
            <pc:sldMk cId="3560226389" sldId="294"/>
            <ac:spMk id="22" creationId="{DE987F1F-740D-4900-A056-EEDA0A261DAF}"/>
          </ac:spMkLst>
        </pc:spChg>
        <pc:spChg chg="add del">
          <ac:chgData name="Musah Abdulai" userId="6f608984d2b92669" providerId="LiveId" clId="{0EA4465A-340A-437A-83D0-41F035FDD3E1}" dt="2022-02-11T04:25:50.212" v="941" actId="22"/>
          <ac:spMkLst>
            <pc:docMk/>
            <pc:sldMk cId="3560226389" sldId="294"/>
            <ac:spMk id="24" creationId="{CC519732-9036-4FCD-9167-D1E09FF2BB61}"/>
          </ac:spMkLst>
        </pc:spChg>
        <pc:spChg chg="add del mod">
          <ac:chgData name="Musah Abdulai" userId="6f608984d2b92669" providerId="LiveId" clId="{0EA4465A-340A-437A-83D0-41F035FDD3E1}" dt="2022-02-11T04:27:20.282" v="983" actId="478"/>
          <ac:spMkLst>
            <pc:docMk/>
            <pc:sldMk cId="3560226389" sldId="294"/>
            <ac:spMk id="25" creationId="{79CAE60E-C00D-41C1-840C-5890D9951512}"/>
          </ac:spMkLst>
        </pc:spChg>
        <pc:spChg chg="add del mod">
          <ac:chgData name="Musah Abdulai" userId="6f608984d2b92669" providerId="LiveId" clId="{0EA4465A-340A-437A-83D0-41F035FDD3E1}" dt="2022-02-11T04:27:23.990" v="984" actId="478"/>
          <ac:spMkLst>
            <pc:docMk/>
            <pc:sldMk cId="3560226389" sldId="294"/>
            <ac:spMk id="26" creationId="{686B38D3-C48D-43AD-BA65-005E1B0A40FC}"/>
          </ac:spMkLst>
        </pc:spChg>
        <pc:spChg chg="add del mod">
          <ac:chgData name="Musah Abdulai" userId="6f608984d2b92669" providerId="LiveId" clId="{0EA4465A-340A-437A-83D0-41F035FDD3E1}" dt="2022-02-11T04:27:26.687" v="985" actId="478"/>
          <ac:spMkLst>
            <pc:docMk/>
            <pc:sldMk cId="3560226389" sldId="294"/>
            <ac:spMk id="27" creationId="{1762528C-F0DF-4273-ABD1-E0ADBCC6B68C}"/>
          </ac:spMkLst>
        </pc:spChg>
        <pc:picChg chg="del">
          <ac:chgData name="Musah Abdulai" userId="6f608984d2b92669" providerId="LiveId" clId="{0EA4465A-340A-437A-83D0-41F035FDD3E1}" dt="2022-02-11T04:08:33.471" v="460" actId="478"/>
          <ac:picMkLst>
            <pc:docMk/>
            <pc:sldMk cId="3560226389" sldId="294"/>
            <ac:picMk id="6" creationId="{5A8B2D88-A429-462A-8425-04663EE9BA56}"/>
          </ac:picMkLst>
        </pc:picChg>
        <pc:picChg chg="add mod">
          <ac:chgData name="Musah Abdulai" userId="6f608984d2b92669" providerId="LiveId" clId="{0EA4465A-340A-437A-83D0-41F035FDD3E1}" dt="2022-02-11T04:25:20.461" v="935" actId="1076"/>
          <ac:picMkLst>
            <pc:docMk/>
            <pc:sldMk cId="3560226389" sldId="294"/>
            <ac:picMk id="7" creationId="{112C37F3-A5A6-49D5-9763-AEBF80896D75}"/>
          </ac:picMkLst>
        </pc:picChg>
        <pc:picChg chg="add mod">
          <ac:chgData name="Musah Abdulai" userId="6f608984d2b92669" providerId="LiveId" clId="{0EA4465A-340A-437A-83D0-41F035FDD3E1}" dt="2022-02-11T04:25:29.415" v="937" actId="1076"/>
          <ac:picMkLst>
            <pc:docMk/>
            <pc:sldMk cId="3560226389" sldId="294"/>
            <ac:picMk id="9" creationId="{F8E25EAB-B16A-4786-A029-F9931DDD8411}"/>
          </ac:picMkLst>
        </pc:picChg>
        <pc:picChg chg="del">
          <ac:chgData name="Musah Abdulai" userId="6f608984d2b92669" providerId="LiveId" clId="{0EA4465A-340A-437A-83D0-41F035FDD3E1}" dt="2022-02-11T04:08:56.898" v="464" actId="478"/>
          <ac:picMkLst>
            <pc:docMk/>
            <pc:sldMk cId="3560226389" sldId="294"/>
            <ac:picMk id="11" creationId="{5BCBD6FD-6159-45F5-AACF-8653F0DEB7BF}"/>
          </ac:picMkLst>
        </pc:picChg>
        <pc:picChg chg="del">
          <ac:chgData name="Musah Abdulai" userId="6f608984d2b92669" providerId="LiveId" clId="{0EA4465A-340A-437A-83D0-41F035FDD3E1}" dt="2022-02-11T04:10:18.095" v="471" actId="478"/>
          <ac:picMkLst>
            <pc:docMk/>
            <pc:sldMk cId="3560226389" sldId="294"/>
            <ac:picMk id="15" creationId="{DCF1C36E-A23D-4A08-8D26-658EAE352A85}"/>
          </ac:picMkLst>
        </pc:picChg>
        <pc:picChg chg="add mod">
          <ac:chgData name="Musah Abdulai" userId="6f608984d2b92669" providerId="LiveId" clId="{0EA4465A-340A-437A-83D0-41F035FDD3E1}" dt="2022-02-11T04:25:03.970" v="931" actId="1076"/>
          <ac:picMkLst>
            <pc:docMk/>
            <pc:sldMk cId="3560226389" sldId="294"/>
            <ac:picMk id="18" creationId="{1D8A6BBF-1A59-4CEE-89E1-9FF2D5FEF215}"/>
          </ac:picMkLst>
        </pc:picChg>
      </pc:sldChg>
      <pc:sldChg chg="addSp delSp modSp mod ord">
        <pc:chgData name="Musah Abdulai" userId="6f608984d2b92669" providerId="LiveId" clId="{0EA4465A-340A-437A-83D0-41F035FDD3E1}" dt="2022-02-11T13:51:16.398" v="5391" actId="20577"/>
        <pc:sldMkLst>
          <pc:docMk/>
          <pc:sldMk cId="3444632458" sldId="295"/>
        </pc:sldMkLst>
        <pc:spChg chg="mod">
          <ac:chgData name="Musah Abdulai" userId="6f608984d2b92669" providerId="LiveId" clId="{0EA4465A-340A-437A-83D0-41F035FDD3E1}" dt="2022-02-11T05:06:24.617" v="1422" actId="2711"/>
          <ac:spMkLst>
            <pc:docMk/>
            <pc:sldMk cId="3444632458" sldId="295"/>
            <ac:spMk id="3" creationId="{00000000-0000-0000-0000-000000000000}"/>
          </ac:spMkLst>
        </pc:spChg>
        <pc:spChg chg="mod">
          <ac:chgData name="Musah Abdulai" userId="6f608984d2b92669" providerId="LiveId" clId="{0EA4465A-340A-437A-83D0-41F035FDD3E1}" dt="2022-02-11T13:51:16.398" v="5391" actId="20577"/>
          <ac:spMkLst>
            <pc:docMk/>
            <pc:sldMk cId="3444632458" sldId="295"/>
            <ac:spMk id="5" creationId="{00000000-0000-0000-0000-000000000000}"/>
          </ac:spMkLst>
        </pc:spChg>
        <pc:spChg chg="add del mod">
          <ac:chgData name="Musah Abdulai" userId="6f608984d2b92669" providerId="LiveId" clId="{0EA4465A-340A-437A-83D0-41F035FDD3E1}" dt="2022-02-11T05:04:19.894" v="1403" actId="478"/>
          <ac:spMkLst>
            <pc:docMk/>
            <pc:sldMk cId="3444632458" sldId="295"/>
            <ac:spMk id="13" creationId="{B6DA75C4-432D-44FB-BEA1-59BDA7931E13}"/>
          </ac:spMkLst>
        </pc:spChg>
        <pc:spChg chg="del mod">
          <ac:chgData name="Musah Abdulai" userId="6f608984d2b92669" providerId="LiveId" clId="{0EA4465A-340A-437A-83D0-41F035FDD3E1}" dt="2022-02-11T05:05:58.454" v="1418" actId="478"/>
          <ac:spMkLst>
            <pc:docMk/>
            <pc:sldMk cId="3444632458" sldId="295"/>
            <ac:spMk id="14" creationId="{D3E39026-DAB4-42A7-8313-420E0B9D9F51}"/>
          </ac:spMkLst>
        </pc:spChg>
        <pc:spChg chg="add mod">
          <ac:chgData name="Musah Abdulai" userId="6f608984d2b92669" providerId="LiveId" clId="{0EA4465A-340A-437A-83D0-41F035FDD3E1}" dt="2022-02-11T05:04:39.245" v="1409" actId="6549"/>
          <ac:spMkLst>
            <pc:docMk/>
            <pc:sldMk cId="3444632458" sldId="295"/>
            <ac:spMk id="15" creationId="{9E9D424F-FEB3-451E-966B-8B196366A539}"/>
          </ac:spMkLst>
        </pc:spChg>
        <pc:spChg chg="del mod">
          <ac:chgData name="Musah Abdulai" userId="6f608984d2b92669" providerId="LiveId" clId="{0EA4465A-340A-437A-83D0-41F035FDD3E1}" dt="2022-02-11T05:02:53.310" v="1379" actId="21"/>
          <ac:spMkLst>
            <pc:docMk/>
            <pc:sldMk cId="3444632458" sldId="295"/>
            <ac:spMk id="16" creationId="{1004966E-33F4-47F0-B4BB-B558981ED06C}"/>
          </ac:spMkLst>
        </pc:spChg>
        <pc:spChg chg="add mod">
          <ac:chgData name="Musah Abdulai" userId="6f608984d2b92669" providerId="LiveId" clId="{0EA4465A-340A-437A-83D0-41F035FDD3E1}" dt="2022-02-11T05:05:25.551" v="1417" actId="207"/>
          <ac:spMkLst>
            <pc:docMk/>
            <pc:sldMk cId="3444632458" sldId="295"/>
            <ac:spMk id="17" creationId="{F2058F96-CB4C-46D0-8EED-0B4BA0C4B76D}"/>
          </ac:spMkLst>
        </pc:spChg>
        <pc:picChg chg="add del">
          <ac:chgData name="Musah Abdulai" userId="6f608984d2b92669" providerId="LiveId" clId="{0EA4465A-340A-437A-83D0-41F035FDD3E1}" dt="2022-02-11T04:32:47.273" v="1009" actId="478"/>
          <ac:picMkLst>
            <pc:docMk/>
            <pc:sldMk cId="3444632458" sldId="295"/>
            <ac:picMk id="4" creationId="{E85B2945-0497-4E93-B58A-050EEB7A34D5}"/>
          </ac:picMkLst>
        </pc:picChg>
        <pc:picChg chg="add mod">
          <ac:chgData name="Musah Abdulai" userId="6f608984d2b92669" providerId="LiveId" clId="{0EA4465A-340A-437A-83D0-41F035FDD3E1}" dt="2022-02-11T05:07:24.665" v="1431" actId="1036"/>
          <ac:picMkLst>
            <pc:docMk/>
            <pc:sldMk cId="3444632458" sldId="295"/>
            <ac:picMk id="7" creationId="{245B12AA-2B56-4DC5-8CB3-A97FAF618897}"/>
          </ac:picMkLst>
        </pc:picChg>
        <pc:picChg chg="del">
          <ac:chgData name="Musah Abdulai" userId="6f608984d2b92669" providerId="LiveId" clId="{0EA4465A-340A-437A-83D0-41F035FDD3E1}" dt="2022-02-11T04:32:47.980" v="1010" actId="478"/>
          <ac:picMkLst>
            <pc:docMk/>
            <pc:sldMk cId="3444632458" sldId="295"/>
            <ac:picMk id="8" creationId="{91FEE3CC-C0F7-4812-ABFC-10B7E4019BA2}"/>
          </ac:picMkLst>
        </pc:picChg>
        <pc:picChg chg="add mod">
          <ac:chgData name="Musah Abdulai" userId="6f608984d2b92669" providerId="LiveId" clId="{0EA4465A-340A-437A-83D0-41F035FDD3E1}" dt="2022-02-11T04:48:58.930" v="1028" actId="1076"/>
          <ac:picMkLst>
            <pc:docMk/>
            <pc:sldMk cId="3444632458" sldId="295"/>
            <ac:picMk id="10" creationId="{8604BFB9-DC35-49F1-8139-5320F1A6B1CF}"/>
          </ac:picMkLst>
        </pc:picChg>
      </pc:sldChg>
      <pc:sldChg chg="addSp delSp modSp mod">
        <pc:chgData name="Musah Abdulai" userId="6f608984d2b92669" providerId="LiveId" clId="{0EA4465A-340A-437A-83D0-41F035FDD3E1}" dt="2022-02-11T13:19:19.876" v="3784" actId="207"/>
        <pc:sldMkLst>
          <pc:docMk/>
          <pc:sldMk cId="421848120" sldId="296"/>
        </pc:sldMkLst>
        <pc:spChg chg="mod">
          <ac:chgData name="Musah Abdulai" userId="6f608984d2b92669" providerId="LiveId" clId="{0EA4465A-340A-437A-83D0-41F035FDD3E1}" dt="2022-02-11T05:57:09.781" v="2290" actId="2711"/>
          <ac:spMkLst>
            <pc:docMk/>
            <pc:sldMk cId="421848120" sldId="296"/>
            <ac:spMk id="3" creationId="{00000000-0000-0000-0000-000000000000}"/>
          </ac:spMkLst>
        </pc:spChg>
        <pc:spChg chg="mod">
          <ac:chgData name="Musah Abdulai" userId="6f608984d2b92669" providerId="LiveId" clId="{0EA4465A-340A-437A-83D0-41F035FDD3E1}" dt="2022-02-11T13:19:19.876" v="3784" actId="207"/>
          <ac:spMkLst>
            <pc:docMk/>
            <pc:sldMk cId="421848120" sldId="296"/>
            <ac:spMk id="5" creationId="{00000000-0000-0000-0000-000000000000}"/>
          </ac:spMkLst>
        </pc:spChg>
        <pc:spChg chg="del">
          <ac:chgData name="Musah Abdulai" userId="6f608984d2b92669" providerId="LiveId" clId="{0EA4465A-340A-437A-83D0-41F035FDD3E1}" dt="2022-02-11T05:43:39.527" v="1909" actId="478"/>
          <ac:spMkLst>
            <pc:docMk/>
            <pc:sldMk cId="421848120" sldId="296"/>
            <ac:spMk id="9" creationId="{519F7B7B-33AE-4857-8939-5CA09D9E810C}"/>
          </ac:spMkLst>
        </pc:spChg>
        <pc:spChg chg="add del">
          <ac:chgData name="Musah Abdulai" userId="6f608984d2b92669" providerId="LiveId" clId="{0EA4465A-340A-437A-83D0-41F035FDD3E1}" dt="2022-02-11T05:32:59.796" v="1458" actId="478"/>
          <ac:spMkLst>
            <pc:docMk/>
            <pc:sldMk cId="421848120" sldId="296"/>
            <ac:spMk id="10" creationId="{762A231A-DE08-45B3-B953-7D97263BDF78}"/>
          </ac:spMkLst>
        </pc:spChg>
        <pc:spChg chg="add del">
          <ac:chgData name="Musah Abdulai" userId="6f608984d2b92669" providerId="LiveId" clId="{0EA4465A-340A-437A-83D0-41F035FDD3E1}" dt="2022-02-11T05:33:01.982" v="1460" actId="478"/>
          <ac:spMkLst>
            <pc:docMk/>
            <pc:sldMk cId="421848120" sldId="296"/>
            <ac:spMk id="13" creationId="{83B37355-0F05-40D1-A5AF-CE62D62533CE}"/>
          </ac:spMkLst>
        </pc:spChg>
        <pc:spChg chg="add del">
          <ac:chgData name="Musah Abdulai" userId="6f608984d2b92669" providerId="LiveId" clId="{0EA4465A-340A-437A-83D0-41F035FDD3E1}" dt="2022-02-11T05:46:27.874" v="2021" actId="478"/>
          <ac:spMkLst>
            <pc:docMk/>
            <pc:sldMk cId="421848120" sldId="296"/>
            <ac:spMk id="14" creationId="{5F61F78F-E13E-4EAD-8F18-924F18BA13E0}"/>
          </ac:spMkLst>
        </pc:spChg>
        <pc:picChg chg="add del">
          <ac:chgData name="Musah Abdulai" userId="6f608984d2b92669" providerId="LiveId" clId="{0EA4465A-340A-437A-83D0-41F035FDD3E1}" dt="2022-02-11T05:32:58.468" v="1457" actId="478"/>
          <ac:picMkLst>
            <pc:docMk/>
            <pc:sldMk cId="421848120" sldId="296"/>
            <ac:picMk id="4" creationId="{16052257-D27B-4702-BEFB-795D0CC3A6DE}"/>
          </ac:picMkLst>
        </pc:picChg>
        <pc:picChg chg="add del">
          <ac:chgData name="Musah Abdulai" userId="6f608984d2b92669" providerId="LiveId" clId="{0EA4465A-340A-437A-83D0-41F035FDD3E1}" dt="2022-02-11T05:33:00.755" v="1459" actId="478"/>
          <ac:picMkLst>
            <pc:docMk/>
            <pc:sldMk cId="421848120" sldId="296"/>
            <ac:picMk id="8" creationId="{596FF6A1-4B54-4328-849D-78C320D4A84A}"/>
          </ac:picMkLst>
        </pc:picChg>
      </pc:sldChg>
      <pc:sldChg chg="modSp mod">
        <pc:chgData name="Musah Abdulai" userId="6f608984d2b92669" providerId="LiveId" clId="{0EA4465A-340A-437A-83D0-41F035FDD3E1}" dt="2022-02-11T13:54:31.399" v="5534" actId="20577"/>
        <pc:sldMkLst>
          <pc:docMk/>
          <pc:sldMk cId="1180623655" sldId="297"/>
        </pc:sldMkLst>
        <pc:spChg chg="mod">
          <ac:chgData name="Musah Abdulai" userId="6f608984d2b92669" providerId="LiveId" clId="{0EA4465A-340A-437A-83D0-41F035FDD3E1}" dt="2022-02-11T05:57:45.324" v="2293" actId="2711"/>
          <ac:spMkLst>
            <pc:docMk/>
            <pc:sldMk cId="1180623655" sldId="297"/>
            <ac:spMk id="3" creationId="{00000000-0000-0000-0000-000000000000}"/>
          </ac:spMkLst>
        </pc:spChg>
        <pc:spChg chg="mod">
          <ac:chgData name="Musah Abdulai" userId="6f608984d2b92669" providerId="LiveId" clId="{0EA4465A-340A-437A-83D0-41F035FDD3E1}" dt="2022-02-11T13:54:31.399" v="5534" actId="20577"/>
          <ac:spMkLst>
            <pc:docMk/>
            <pc:sldMk cId="1180623655" sldId="297"/>
            <ac:spMk id="5" creationId="{00000000-0000-0000-0000-000000000000}"/>
          </ac:spMkLst>
        </pc:spChg>
      </pc:sldChg>
      <pc:sldChg chg="modSp mod">
        <pc:chgData name="Musah Abdulai" userId="6f608984d2b92669" providerId="LiveId" clId="{0EA4465A-340A-437A-83D0-41F035FDD3E1}" dt="2022-02-11T05:47:52.992" v="2060" actId="20577"/>
        <pc:sldMkLst>
          <pc:docMk/>
          <pc:sldMk cId="3479413323" sldId="298"/>
        </pc:sldMkLst>
        <pc:spChg chg="mod">
          <ac:chgData name="Musah Abdulai" userId="6f608984d2b92669" providerId="LiveId" clId="{0EA4465A-340A-437A-83D0-41F035FDD3E1}" dt="2022-02-11T05:47:52.992" v="2060" actId="20577"/>
          <ac:spMkLst>
            <pc:docMk/>
            <pc:sldMk cId="3479413323" sldId="298"/>
            <ac:spMk id="2" creationId="{82180A73-9E86-486F-8601-6D9D9EB4FC04}"/>
          </ac:spMkLst>
        </pc:spChg>
      </pc:sldChg>
      <pc:sldChg chg="modSp mod">
        <pc:chgData name="Musah Abdulai" userId="6f608984d2b92669" providerId="LiveId" clId="{0EA4465A-340A-437A-83D0-41F035FDD3E1}" dt="2022-02-11T05:17:08.290" v="1442" actId="108"/>
        <pc:sldMkLst>
          <pc:docMk/>
          <pc:sldMk cId="1092026482" sldId="299"/>
        </pc:sldMkLst>
        <pc:spChg chg="mod">
          <ac:chgData name="Musah Abdulai" userId="6f608984d2b92669" providerId="LiveId" clId="{0EA4465A-340A-437A-83D0-41F035FDD3E1}" dt="2022-02-11T05:17:08.290" v="1442" actId="108"/>
          <ac:spMkLst>
            <pc:docMk/>
            <pc:sldMk cId="1092026482" sldId="299"/>
            <ac:spMk id="2" creationId="{D020B847-EB73-4877-9B6C-84743118EF5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2/12/2022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2ADC76F1-39CE-4294-B910-68DC3DC94702}" type="datetime1">
              <a:rPr lang="en-US" smtClean="0"/>
              <a:t>2/12/2022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BAE37AC0-5E39-4CF8-9CBA-562BE00A17D9}" type="datetime1">
              <a:rPr lang="en-US" smtClean="0"/>
              <a:t>2/12/2022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mihirhalai/sydney-house-prices" TargetMode="External"/><Relationship Id="rId2" Type="http://schemas.openxmlformats.org/officeDocument/2006/relationships/hyperlink" Target="https://www.marketindex.com.au/iron-ore" TargetMode="External"/><Relationship Id="rId1" Type="http://schemas.openxmlformats.org/officeDocument/2006/relationships/slideLayout" Target="../slideLayouts/slideLayout3.xml"/><Relationship Id="rId5" Type="http://schemas.openxmlformats.org/officeDocument/2006/relationships/hyperlink" Target="https://au.investing.com/indices/sp-gsci-commodity-total-return-historical-data" TargetMode="External"/><Relationship Id="rId4" Type="http://schemas.openxmlformats.org/officeDocument/2006/relationships/hyperlink" Target="https://www.kaggle.com/syuzai/perth-house-pric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65588"/>
            <a:ext cx="10515600" cy="2387600"/>
          </a:xfrm>
        </p:spPr>
        <p:txBody>
          <a:bodyPr anchor="ctr" anchorCtr="0">
            <a:normAutofit/>
          </a:bodyPr>
          <a:lstStyle/>
          <a:p>
            <a:r>
              <a:rPr lang="en-US" sz="4800" dirty="0">
                <a:solidFill>
                  <a:schemeClr val="bg1"/>
                </a:solidFill>
              </a:rPr>
              <a:t>Impact of Iron Ore Price on Property Price in Perth &amp; Sydney</a:t>
            </a:r>
          </a:p>
        </p:txBody>
      </p:sp>
      <p:sp>
        <p:nvSpPr>
          <p:cNvPr id="3" name="Subtitle 2"/>
          <p:cNvSpPr>
            <a:spLocks noGrp="1"/>
          </p:cNvSpPr>
          <p:nvPr>
            <p:ph type="subTitle" idx="4294967295"/>
          </p:nvPr>
        </p:nvSpPr>
        <p:spPr>
          <a:xfrm>
            <a:off x="838200" y="2723535"/>
            <a:ext cx="9996488" cy="2572365"/>
          </a:xfrm>
        </p:spPr>
        <p:txBody>
          <a:bodyPr>
            <a:noAutofit/>
          </a:bodyPr>
          <a:lstStyle/>
          <a:p>
            <a:pPr marL="0" indent="0">
              <a:buNone/>
            </a:pPr>
            <a:r>
              <a:rPr lang="en-US" sz="2000" b="1" dirty="0">
                <a:solidFill>
                  <a:schemeClr val="bg1"/>
                </a:solidFill>
                <a:latin typeface="+mj-lt"/>
              </a:rPr>
              <a:t>Group Members:</a:t>
            </a:r>
          </a:p>
          <a:p>
            <a:pPr marL="457200" indent="-457200">
              <a:lnSpc>
                <a:spcPct val="120000"/>
              </a:lnSpc>
              <a:buAutoNum type="arabicPeriod"/>
            </a:pPr>
            <a:r>
              <a:rPr lang="en-US" sz="2000" b="1" dirty="0" err="1">
                <a:solidFill>
                  <a:schemeClr val="bg1"/>
                </a:solidFill>
                <a:latin typeface="+mj-lt"/>
              </a:rPr>
              <a:t>Shreestina</a:t>
            </a:r>
            <a:r>
              <a:rPr lang="en-US" sz="2000" b="1" dirty="0">
                <a:solidFill>
                  <a:schemeClr val="bg1"/>
                </a:solidFill>
                <a:latin typeface="+mj-lt"/>
              </a:rPr>
              <a:t> </a:t>
            </a:r>
            <a:r>
              <a:rPr lang="en-US" sz="2000" b="1" dirty="0" err="1">
                <a:solidFill>
                  <a:schemeClr val="bg1"/>
                </a:solidFill>
                <a:latin typeface="+mj-lt"/>
              </a:rPr>
              <a:t>Tamrakar</a:t>
            </a:r>
            <a:endParaRPr lang="en-US" sz="2000" b="1" dirty="0">
              <a:solidFill>
                <a:schemeClr val="bg1"/>
              </a:solidFill>
              <a:latin typeface="+mj-lt"/>
            </a:endParaRPr>
          </a:p>
          <a:p>
            <a:pPr marL="457200" indent="-457200">
              <a:lnSpc>
                <a:spcPct val="120000"/>
              </a:lnSpc>
              <a:buAutoNum type="arabicPeriod"/>
            </a:pPr>
            <a:r>
              <a:rPr lang="en-US" sz="2000" b="1" dirty="0">
                <a:solidFill>
                  <a:schemeClr val="bg1"/>
                </a:solidFill>
                <a:latin typeface="+mj-lt"/>
              </a:rPr>
              <a:t>Dion Daniels</a:t>
            </a:r>
          </a:p>
          <a:p>
            <a:pPr marL="457200" indent="-457200">
              <a:lnSpc>
                <a:spcPct val="120000"/>
              </a:lnSpc>
              <a:buAutoNum type="arabicPeriod"/>
            </a:pPr>
            <a:r>
              <a:rPr lang="en-US" sz="2000" b="1" dirty="0">
                <a:solidFill>
                  <a:schemeClr val="bg1"/>
                </a:solidFill>
                <a:latin typeface="+mj-lt"/>
              </a:rPr>
              <a:t>Musah Abdulai</a:t>
            </a: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9376BCE-A32D-4993-AA56-B79D7FC4C91E}"/>
              </a:ext>
            </a:extLst>
          </p:cNvPr>
          <p:cNvPicPr>
            <a:picLocks noChangeAspect="1"/>
          </p:cNvPicPr>
          <p:nvPr/>
        </p:nvPicPr>
        <p:blipFill>
          <a:blip r:embed="rId2"/>
          <a:stretch>
            <a:fillRect/>
          </a:stretch>
        </p:blipFill>
        <p:spPr>
          <a:xfrm>
            <a:off x="6226629" y="1964871"/>
            <a:ext cx="5098486" cy="3241972"/>
          </a:xfrm>
          <a:prstGeom prst="rect">
            <a:avLst/>
          </a:prstGeom>
        </p:spPr>
      </p:pic>
      <p:pic>
        <p:nvPicPr>
          <p:cNvPr id="6" name="Picture 5">
            <a:extLst>
              <a:ext uri="{FF2B5EF4-FFF2-40B4-BE49-F238E27FC236}">
                <a16:creationId xmlns:a16="http://schemas.microsoft.com/office/drawing/2014/main" id="{10633ABE-7D7A-4D92-AC7D-D0D441C016A3}"/>
              </a:ext>
            </a:extLst>
          </p:cNvPr>
          <p:cNvPicPr>
            <a:picLocks noChangeAspect="1"/>
          </p:cNvPicPr>
          <p:nvPr/>
        </p:nvPicPr>
        <p:blipFill>
          <a:blip r:embed="rId3"/>
          <a:stretch>
            <a:fillRect/>
          </a:stretch>
        </p:blipFill>
        <p:spPr>
          <a:xfrm>
            <a:off x="521207" y="1967042"/>
            <a:ext cx="5357079" cy="3239801"/>
          </a:xfrm>
          <a:prstGeom prst="rect">
            <a:avLst/>
          </a:prstGeom>
        </p:spPr>
      </p:pic>
      <p:sp>
        <p:nvSpPr>
          <p:cNvPr id="3" name="Title 2"/>
          <p:cNvSpPr>
            <a:spLocks noGrp="1"/>
          </p:cNvSpPr>
          <p:nvPr>
            <p:ph type="title"/>
          </p:nvPr>
        </p:nvSpPr>
        <p:spPr/>
        <p:txBody>
          <a:bodyPr>
            <a:normAutofit/>
          </a:bodyPr>
          <a:lstStyle/>
          <a:p>
            <a:r>
              <a:rPr lang="en-US" sz="3200" b="1" dirty="0">
                <a:latin typeface="Segoe UI "/>
                <a:cs typeface="Segoe UI Light" panose="020B0502040204020203" pitchFamily="34" charset="0"/>
              </a:rPr>
              <a:t>Data Analysis…</a:t>
            </a:r>
            <a:endParaRPr lang="en-US" sz="3200" dirty="0">
              <a:latin typeface="Segoe UI "/>
              <a:cs typeface="Segoe UI Light" panose="020B0502040204020203" pitchFamily="34" charset="0"/>
            </a:endParaRPr>
          </a:p>
        </p:txBody>
      </p:sp>
      <p:sp>
        <p:nvSpPr>
          <p:cNvPr id="5" name="Content Placeholder 4"/>
          <p:cNvSpPr>
            <a:spLocks noGrp="1"/>
          </p:cNvSpPr>
          <p:nvPr>
            <p:ph sz="quarter" idx="10"/>
          </p:nvPr>
        </p:nvSpPr>
        <p:spPr>
          <a:xfrm>
            <a:off x="332912" y="1233577"/>
            <a:ext cx="11526176" cy="5491688"/>
          </a:xfrm>
        </p:spPr>
        <p:txBody>
          <a:bodyPr vert="horz" lIns="91440" tIns="45720" rIns="91440" bIns="45720" rtlCol="0">
            <a:normAutofit fontScale="62500" lnSpcReduction="20000"/>
          </a:bodyPr>
          <a:lstStyle/>
          <a:p>
            <a:pPr>
              <a:lnSpc>
                <a:spcPct val="100000"/>
              </a:lnSpc>
              <a:spcAft>
                <a:spcPts val="600"/>
              </a:spcAft>
            </a:pPr>
            <a:r>
              <a:rPr lang="en-US" sz="3400" b="1" dirty="0">
                <a:solidFill>
                  <a:srgbClr val="FF0000"/>
                </a:solidFill>
                <a:latin typeface="Segoe UI Light "/>
                <a:cs typeface="Segoe UI" panose="020B0502040204020203" pitchFamily="34" charset="0"/>
              </a:rPr>
              <a:t>Q4: </a:t>
            </a:r>
            <a:r>
              <a:rPr lang="en-US" sz="3400" b="1" dirty="0">
                <a:solidFill>
                  <a:prstClr val="black">
                    <a:lumMod val="75000"/>
                    <a:lumOff val="25000"/>
                  </a:prstClr>
                </a:solidFill>
                <a:latin typeface="Segoe UI Light "/>
                <a:cs typeface="Segoe UI" panose="020B0502040204020203" pitchFamily="34" charset="0"/>
              </a:rPr>
              <a:t>Is there a correlation between house prices and iron ore price</a:t>
            </a:r>
          </a:p>
          <a:p>
            <a:pPr marL="342900" indent="-342900">
              <a:lnSpc>
                <a:spcPct val="100000"/>
              </a:lnSpc>
              <a:spcAft>
                <a:spcPts val="600"/>
              </a:spcAft>
              <a:buFont typeface="Arial" panose="020B0604020202020204" pitchFamily="34" charset="0"/>
              <a:buChar char="•"/>
            </a:pPr>
            <a:r>
              <a:rPr lang="en-US" sz="2600" dirty="0">
                <a:solidFill>
                  <a:prstClr val="black">
                    <a:lumMod val="75000"/>
                    <a:lumOff val="25000"/>
                  </a:prstClr>
                </a:solidFill>
                <a:latin typeface="Segoe UI" panose="020B0502040204020203" pitchFamily="34" charset="0"/>
                <a:cs typeface="Segoe UI" panose="020B0502040204020203" pitchFamily="34" charset="0"/>
              </a:rPr>
              <a:t>We plotted regression line for Perth and Sydney versus Iron Ore Price and calculated Pearson’s coefficient</a:t>
            </a:r>
          </a:p>
          <a:p>
            <a:pPr marL="342900" indent="-342900">
              <a:lnSpc>
                <a:spcPct val="100000"/>
              </a:lnSpc>
              <a:spcAft>
                <a:spcPts val="600"/>
              </a:spcAft>
              <a:buFont typeface="Arial" panose="020B0604020202020204" pitchFamily="34" charset="0"/>
              <a:buChar char="•"/>
            </a:pP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indent="-342900">
              <a:lnSpc>
                <a:spcPct val="100000"/>
              </a:lnSpc>
              <a:spcAft>
                <a:spcPts val="600"/>
              </a:spcAft>
              <a:buFont typeface="Arial" panose="020B0604020202020204" pitchFamily="34" charset="0"/>
              <a:buChar char="•"/>
            </a:pP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indent="-342900">
              <a:lnSpc>
                <a:spcPct val="100000"/>
              </a:lnSpc>
              <a:spcAft>
                <a:spcPts val="600"/>
              </a:spcAft>
              <a:buFont typeface="Arial" panose="020B0604020202020204" pitchFamily="34" charset="0"/>
              <a:buChar char="•"/>
            </a:pP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indent="-342900">
              <a:lnSpc>
                <a:spcPct val="100000"/>
              </a:lnSpc>
              <a:spcAft>
                <a:spcPts val="600"/>
              </a:spcAft>
              <a:buFont typeface="Arial" panose="020B0604020202020204" pitchFamily="34" charset="0"/>
              <a:buChar char="•"/>
            </a:pP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indent="-342900">
              <a:lnSpc>
                <a:spcPct val="100000"/>
              </a:lnSpc>
              <a:spcAft>
                <a:spcPts val="600"/>
              </a:spcAft>
              <a:buFont typeface="Arial" panose="020B0604020202020204" pitchFamily="34" charset="0"/>
              <a:buChar char="•"/>
            </a:pP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indent="-342900">
              <a:lnSpc>
                <a:spcPct val="100000"/>
              </a:lnSpc>
              <a:spcAft>
                <a:spcPts val="600"/>
              </a:spcAft>
              <a:buFont typeface="Arial" panose="020B0604020202020204" pitchFamily="34" charset="0"/>
              <a:buChar char="•"/>
            </a:pP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indent="-342900">
              <a:lnSpc>
                <a:spcPct val="100000"/>
              </a:lnSpc>
              <a:spcAft>
                <a:spcPts val="600"/>
              </a:spcAft>
              <a:buFont typeface="Arial" panose="020B0604020202020204" pitchFamily="34" charset="0"/>
              <a:buChar char="•"/>
            </a:pP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indent="-342900">
              <a:lnSpc>
                <a:spcPct val="100000"/>
              </a:lnSpc>
              <a:spcAft>
                <a:spcPts val="600"/>
              </a:spcAft>
              <a:buFont typeface="Arial" panose="020B0604020202020204" pitchFamily="34" charset="0"/>
              <a:buChar char="•"/>
            </a:pP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indent="-342900">
              <a:lnSpc>
                <a:spcPct val="100000"/>
              </a:lnSpc>
              <a:spcAft>
                <a:spcPts val="600"/>
              </a:spcAft>
              <a:buFont typeface="Arial" panose="020B0604020202020204" pitchFamily="34" charset="0"/>
              <a:buChar char="•"/>
            </a:pP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indent="-342900">
              <a:lnSpc>
                <a:spcPct val="100000"/>
              </a:lnSpc>
              <a:spcAft>
                <a:spcPts val="600"/>
              </a:spcAft>
              <a:buFont typeface="Arial" panose="020B0604020202020204" pitchFamily="34" charset="0"/>
              <a:buChar char="•"/>
            </a:pPr>
            <a:r>
              <a:rPr lang="en-US" sz="2600" b="1" dirty="0">
                <a:solidFill>
                  <a:prstClr val="black">
                    <a:lumMod val="75000"/>
                    <a:lumOff val="25000"/>
                  </a:prstClr>
                </a:solidFill>
                <a:latin typeface="Segoe UI" panose="020B0502040204020203" pitchFamily="34" charset="0"/>
                <a:cs typeface="Segoe UI" panose="020B0502040204020203" pitchFamily="34" charset="0"/>
              </a:rPr>
              <a:t>Perth – </a:t>
            </a:r>
            <a:r>
              <a:rPr lang="en-US" sz="2600" dirty="0">
                <a:solidFill>
                  <a:prstClr val="black">
                    <a:lumMod val="75000"/>
                    <a:lumOff val="25000"/>
                  </a:prstClr>
                </a:solidFill>
                <a:latin typeface="Segoe UI" panose="020B0502040204020203" pitchFamily="34" charset="0"/>
                <a:cs typeface="Segoe UI" panose="020B0502040204020203" pitchFamily="34" charset="0"/>
              </a:rPr>
              <a:t>The correlation coefficient of 0.42 shows a moderate positive correlation between iron ore price and house price</a:t>
            </a:r>
          </a:p>
          <a:p>
            <a:pPr marL="342900" indent="-342900">
              <a:lnSpc>
                <a:spcPct val="100000"/>
              </a:lnSpc>
              <a:spcAft>
                <a:spcPts val="600"/>
              </a:spcAft>
              <a:buFont typeface="Arial" panose="020B0604020202020204" pitchFamily="34" charset="0"/>
              <a:buChar char="•"/>
            </a:pPr>
            <a:r>
              <a:rPr lang="en-US" sz="2600" b="1" dirty="0">
                <a:solidFill>
                  <a:prstClr val="black">
                    <a:lumMod val="75000"/>
                    <a:lumOff val="25000"/>
                  </a:prstClr>
                </a:solidFill>
                <a:latin typeface="Segoe UI" panose="020B0502040204020203" pitchFamily="34" charset="0"/>
                <a:cs typeface="Segoe UI" panose="020B0502040204020203" pitchFamily="34" charset="0"/>
              </a:rPr>
              <a:t>Sydney – </a:t>
            </a:r>
            <a:r>
              <a:rPr lang="en-US" sz="2600" dirty="0">
                <a:solidFill>
                  <a:prstClr val="black">
                    <a:lumMod val="75000"/>
                    <a:lumOff val="25000"/>
                  </a:prstClr>
                </a:solidFill>
                <a:latin typeface="Segoe UI" panose="020B0502040204020203" pitchFamily="34" charset="0"/>
                <a:cs typeface="Segoe UI" panose="020B0502040204020203" pitchFamily="34" charset="0"/>
              </a:rPr>
              <a:t>The correlation coefficient of -0.46 shows a moderate negative correlation between iron ore price and house price</a:t>
            </a: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lvl="1" indent="-342900">
              <a:lnSpc>
                <a:spcPct val="100000"/>
              </a:lnSpc>
              <a:spcAft>
                <a:spcPts val="600"/>
              </a:spcAft>
            </a:pP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40C0AA41-5671-4DF3-99B7-6A2A0C1AB151}"/>
              </a:ext>
            </a:extLst>
          </p:cNvPr>
          <p:cNvSpPr>
            <a:spLocks noGrp="1"/>
          </p:cNvSpPr>
          <p:nvPr>
            <p:ph type="sldNum" sz="quarter" idx="4"/>
          </p:nvPr>
        </p:nvSpPr>
        <p:spPr/>
        <p:txBody>
          <a:bodyPr/>
          <a:lstStyle/>
          <a:p>
            <a:fld id="{9860EDB8-5305-433F-BE41-D7A86D811DB3}" type="slidenum">
              <a:rPr lang="en-US" smtClean="0"/>
              <a:pPr/>
              <a:t>10</a:t>
            </a:fld>
            <a:endParaRPr lang="en-US" dirty="0"/>
          </a:p>
        </p:txBody>
      </p:sp>
      <p:sp>
        <p:nvSpPr>
          <p:cNvPr id="15" name="TextBox 14">
            <a:extLst>
              <a:ext uri="{FF2B5EF4-FFF2-40B4-BE49-F238E27FC236}">
                <a16:creationId xmlns:a16="http://schemas.microsoft.com/office/drawing/2014/main" id="{9E9D424F-FEB3-451E-966B-8B196366A539}"/>
              </a:ext>
            </a:extLst>
          </p:cNvPr>
          <p:cNvSpPr txBox="1"/>
          <p:nvPr/>
        </p:nvSpPr>
        <p:spPr>
          <a:xfrm>
            <a:off x="3130533" y="4388950"/>
            <a:ext cx="1658465" cy="338554"/>
          </a:xfrm>
          <a:prstGeom prst="rect">
            <a:avLst/>
          </a:prstGeom>
          <a:noFill/>
        </p:spPr>
        <p:txBody>
          <a:bodyPr wrap="square">
            <a:spAutoFit/>
          </a:bodyPr>
          <a:lstStyle/>
          <a:p>
            <a:pPr algn="ctr"/>
            <a:r>
              <a:rPr lang="en-AU" sz="1600" dirty="0">
                <a:solidFill>
                  <a:srgbClr val="000000"/>
                </a:solidFill>
                <a:latin typeface="Helvetica Neue"/>
              </a:rPr>
              <a:t>r = 0.42 </a:t>
            </a:r>
            <a:endParaRPr lang="en-AU" sz="1600" b="0" i="0" dirty="0">
              <a:solidFill>
                <a:srgbClr val="000000"/>
              </a:solidFill>
              <a:effectLst/>
              <a:latin typeface="Helvetica Neue"/>
            </a:endParaRPr>
          </a:p>
        </p:txBody>
      </p:sp>
      <p:sp>
        <p:nvSpPr>
          <p:cNvPr id="17" name="TextBox 16">
            <a:extLst>
              <a:ext uri="{FF2B5EF4-FFF2-40B4-BE49-F238E27FC236}">
                <a16:creationId xmlns:a16="http://schemas.microsoft.com/office/drawing/2014/main" id="{F2058F96-CB4C-46D0-8EED-0B4BA0C4B76D}"/>
              </a:ext>
            </a:extLst>
          </p:cNvPr>
          <p:cNvSpPr txBox="1"/>
          <p:nvPr/>
        </p:nvSpPr>
        <p:spPr>
          <a:xfrm>
            <a:off x="9378933" y="4388950"/>
            <a:ext cx="1658465" cy="338554"/>
          </a:xfrm>
          <a:prstGeom prst="rect">
            <a:avLst/>
          </a:prstGeom>
          <a:noFill/>
        </p:spPr>
        <p:txBody>
          <a:bodyPr wrap="square">
            <a:spAutoFit/>
          </a:bodyPr>
          <a:lstStyle/>
          <a:p>
            <a:pPr algn="ctr"/>
            <a:r>
              <a:rPr lang="en-AU" sz="1600" dirty="0">
                <a:solidFill>
                  <a:srgbClr val="000000"/>
                </a:solidFill>
                <a:latin typeface="Helvetica Neue"/>
              </a:rPr>
              <a:t>r = -0.46 </a:t>
            </a:r>
            <a:endParaRPr lang="en-AU" sz="1600" b="0" i="0" dirty="0">
              <a:solidFill>
                <a:srgbClr val="000000"/>
              </a:solidFill>
              <a:effectLst/>
              <a:latin typeface="Helvetica Neue"/>
            </a:endParaRPr>
          </a:p>
        </p:txBody>
      </p:sp>
    </p:spTree>
    <p:extLst>
      <p:ext uri="{BB962C8B-B14F-4D97-AF65-F5344CB8AC3E}">
        <p14:creationId xmlns:p14="http://schemas.microsoft.com/office/powerpoint/2010/main" val="34446324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ADDBD90-A7E6-4361-98D1-7D3FD47D8C80}"/>
              </a:ext>
            </a:extLst>
          </p:cNvPr>
          <p:cNvPicPr>
            <a:picLocks noChangeAspect="1"/>
          </p:cNvPicPr>
          <p:nvPr/>
        </p:nvPicPr>
        <p:blipFill>
          <a:blip r:embed="rId2"/>
          <a:stretch>
            <a:fillRect/>
          </a:stretch>
        </p:blipFill>
        <p:spPr>
          <a:xfrm>
            <a:off x="521207" y="2161629"/>
            <a:ext cx="3391373" cy="2438740"/>
          </a:xfrm>
          <a:prstGeom prst="rect">
            <a:avLst/>
          </a:prstGeom>
        </p:spPr>
      </p:pic>
      <p:pic>
        <p:nvPicPr>
          <p:cNvPr id="12" name="Picture 11">
            <a:extLst>
              <a:ext uri="{FF2B5EF4-FFF2-40B4-BE49-F238E27FC236}">
                <a16:creationId xmlns:a16="http://schemas.microsoft.com/office/drawing/2014/main" id="{BF6FA906-D1C3-41EF-AE45-761FC7E275FC}"/>
              </a:ext>
            </a:extLst>
          </p:cNvPr>
          <p:cNvPicPr>
            <a:picLocks noChangeAspect="1"/>
          </p:cNvPicPr>
          <p:nvPr/>
        </p:nvPicPr>
        <p:blipFill>
          <a:blip r:embed="rId3"/>
          <a:stretch>
            <a:fillRect/>
          </a:stretch>
        </p:blipFill>
        <p:spPr>
          <a:xfrm>
            <a:off x="4303934" y="2161629"/>
            <a:ext cx="3581900" cy="2438740"/>
          </a:xfrm>
          <a:prstGeom prst="rect">
            <a:avLst/>
          </a:prstGeom>
        </p:spPr>
      </p:pic>
      <p:pic>
        <p:nvPicPr>
          <p:cNvPr id="14" name="Picture 13">
            <a:extLst>
              <a:ext uri="{FF2B5EF4-FFF2-40B4-BE49-F238E27FC236}">
                <a16:creationId xmlns:a16="http://schemas.microsoft.com/office/drawing/2014/main" id="{9DFF85D2-E7C6-4BA2-93D0-4252605F2407}"/>
              </a:ext>
            </a:extLst>
          </p:cNvPr>
          <p:cNvPicPr>
            <a:picLocks noChangeAspect="1"/>
          </p:cNvPicPr>
          <p:nvPr/>
        </p:nvPicPr>
        <p:blipFill>
          <a:blip r:embed="rId4"/>
          <a:stretch>
            <a:fillRect/>
          </a:stretch>
        </p:blipFill>
        <p:spPr>
          <a:xfrm>
            <a:off x="8097511" y="2161629"/>
            <a:ext cx="3329818" cy="2438740"/>
          </a:xfrm>
          <a:prstGeom prst="rect">
            <a:avLst/>
          </a:prstGeom>
        </p:spPr>
      </p:pic>
      <p:sp>
        <p:nvSpPr>
          <p:cNvPr id="3" name="Title 2"/>
          <p:cNvSpPr>
            <a:spLocks noGrp="1"/>
          </p:cNvSpPr>
          <p:nvPr>
            <p:ph type="title"/>
          </p:nvPr>
        </p:nvSpPr>
        <p:spPr/>
        <p:txBody>
          <a:bodyPr>
            <a:normAutofit/>
          </a:bodyPr>
          <a:lstStyle/>
          <a:p>
            <a:r>
              <a:rPr lang="en-US" sz="3200" b="1" dirty="0">
                <a:latin typeface="Segoe UI "/>
                <a:cs typeface="Segoe UI Light" panose="020B0502040204020203" pitchFamily="34" charset="0"/>
              </a:rPr>
              <a:t>Data Analysis…</a:t>
            </a:r>
            <a:endParaRPr lang="en-US" sz="3200" dirty="0">
              <a:latin typeface="Segoe UI "/>
              <a:cs typeface="Segoe UI Light" panose="020B0502040204020203" pitchFamily="34" charset="0"/>
            </a:endParaRPr>
          </a:p>
        </p:txBody>
      </p:sp>
      <p:sp>
        <p:nvSpPr>
          <p:cNvPr id="5" name="Content Placeholder 4"/>
          <p:cNvSpPr>
            <a:spLocks noGrp="1"/>
          </p:cNvSpPr>
          <p:nvPr>
            <p:ph sz="quarter" idx="10"/>
          </p:nvPr>
        </p:nvSpPr>
        <p:spPr>
          <a:xfrm>
            <a:off x="332912" y="1233577"/>
            <a:ext cx="11526176" cy="5462191"/>
          </a:xfrm>
        </p:spPr>
        <p:txBody>
          <a:bodyPr vert="horz" lIns="91440" tIns="45720" rIns="91440" bIns="45720" rtlCol="0">
            <a:normAutofit fontScale="85000" lnSpcReduction="20000"/>
          </a:bodyPr>
          <a:lstStyle/>
          <a:p>
            <a:pPr>
              <a:lnSpc>
                <a:spcPct val="100000"/>
              </a:lnSpc>
              <a:spcAft>
                <a:spcPts val="600"/>
              </a:spcAft>
            </a:pPr>
            <a:r>
              <a:rPr lang="en-US" sz="2800" b="1" dirty="0">
                <a:solidFill>
                  <a:srgbClr val="FF0000"/>
                </a:solidFill>
                <a:latin typeface="+mj-lt"/>
                <a:cs typeface="Segoe UI" panose="020B0502040204020203" pitchFamily="34" charset="0"/>
              </a:rPr>
              <a:t>Q4: </a:t>
            </a:r>
            <a:r>
              <a:rPr lang="en-US" sz="2800" b="1" dirty="0">
                <a:solidFill>
                  <a:prstClr val="black">
                    <a:lumMod val="75000"/>
                    <a:lumOff val="25000"/>
                  </a:prstClr>
                </a:solidFill>
                <a:latin typeface="+mj-lt"/>
                <a:cs typeface="Segoe UI" panose="020B0502040204020203" pitchFamily="34" charset="0"/>
              </a:rPr>
              <a:t>Is there a correlation between house prices and iron ore price…</a:t>
            </a:r>
          </a:p>
          <a:p>
            <a:pPr marL="342900" indent="-342900">
              <a:lnSpc>
                <a:spcPct val="1000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 We analysed for normal distribution for Iron Ore Price, Perth and Sydney prior to</a:t>
            </a:r>
            <a:r>
              <a:rPr lang="en-US" sz="2000" b="1" dirty="0">
                <a:solidFill>
                  <a:prstClr val="black">
                    <a:lumMod val="75000"/>
                    <a:lumOff val="25000"/>
                  </a:prstClr>
                </a:solidFill>
                <a:latin typeface="Segoe UI" panose="020B0502040204020203" pitchFamily="34" charset="0"/>
                <a:cs typeface="Segoe UI" panose="020B0502040204020203" pitchFamily="34" charset="0"/>
              </a:rPr>
              <a:t> T-Test </a:t>
            </a:r>
            <a:r>
              <a:rPr lang="en-US" sz="2000" dirty="0">
                <a:solidFill>
                  <a:prstClr val="black">
                    <a:lumMod val="75000"/>
                    <a:lumOff val="25000"/>
                  </a:prstClr>
                </a:solidFill>
                <a:latin typeface="Segoe UI" panose="020B0502040204020203" pitchFamily="34" charset="0"/>
                <a:cs typeface="Segoe UI" panose="020B0502040204020203" pitchFamily="34" charset="0"/>
              </a:rPr>
              <a:t>for each</a:t>
            </a:r>
          </a:p>
          <a:p>
            <a:pPr marL="342900" indent="-342900">
              <a:lnSpc>
                <a:spcPct val="100000"/>
              </a:lnSpc>
              <a:spcAft>
                <a:spcPts val="600"/>
              </a:spcAft>
              <a:buFont typeface="Arial" panose="020B0604020202020204" pitchFamily="34" charset="0"/>
              <a:buChar char="•"/>
            </a:pP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indent="-342900">
              <a:lnSpc>
                <a:spcPct val="100000"/>
              </a:lnSpc>
              <a:spcAft>
                <a:spcPts val="600"/>
              </a:spcAft>
              <a:buFont typeface="Arial" panose="020B0604020202020204" pitchFamily="34" charset="0"/>
              <a:buChar char="•"/>
            </a:pP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indent="-342900">
              <a:lnSpc>
                <a:spcPct val="100000"/>
              </a:lnSpc>
              <a:spcAft>
                <a:spcPts val="600"/>
              </a:spcAft>
              <a:buFont typeface="Arial" panose="020B0604020202020204" pitchFamily="34" charset="0"/>
              <a:buChar char="•"/>
            </a:pP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indent="-342900">
              <a:lnSpc>
                <a:spcPct val="100000"/>
              </a:lnSpc>
              <a:spcAft>
                <a:spcPts val="600"/>
              </a:spcAft>
              <a:buFont typeface="Arial" panose="020B0604020202020204" pitchFamily="34" charset="0"/>
              <a:buChar char="•"/>
            </a:pP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indent="-342900">
              <a:lnSpc>
                <a:spcPct val="100000"/>
              </a:lnSpc>
              <a:spcAft>
                <a:spcPts val="600"/>
              </a:spcAft>
              <a:buFont typeface="Arial" panose="020B0604020202020204" pitchFamily="34" charset="0"/>
              <a:buChar char="•"/>
            </a:pP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indent="-342900">
              <a:lnSpc>
                <a:spcPct val="100000"/>
              </a:lnSpc>
              <a:spcAft>
                <a:spcPts val="600"/>
              </a:spcAft>
              <a:buFont typeface="Arial" panose="020B0604020202020204" pitchFamily="34" charset="0"/>
              <a:buChar char="•"/>
            </a:pP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indent="-342900">
              <a:lnSpc>
                <a:spcPct val="100000"/>
              </a:lnSpc>
              <a:spcAft>
                <a:spcPts val="600"/>
              </a:spcAft>
              <a:buFont typeface="Arial" panose="020B0604020202020204" pitchFamily="34" charset="0"/>
              <a:buChar char="•"/>
            </a:pP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indent="-342900">
              <a:lnSpc>
                <a:spcPct val="1000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Normality test based on D’Agostino &amp; Pearson that combines skewness and kurtosis</a:t>
            </a:r>
          </a:p>
          <a:p>
            <a:pPr marL="342900" indent="-342900">
              <a:lnSpc>
                <a:spcPct val="1000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For iron ore price and Perth house prices, even though p value &lt; </a:t>
            </a:r>
            <a:r>
              <a:rPr lang="en-US" sz="2000">
                <a:solidFill>
                  <a:prstClr val="black">
                    <a:lumMod val="75000"/>
                    <a:lumOff val="25000"/>
                  </a:prstClr>
                </a:solidFill>
                <a:latin typeface="Segoe UI" panose="020B0502040204020203" pitchFamily="34" charset="0"/>
                <a:cs typeface="Segoe UI" panose="020B0502040204020203" pitchFamily="34" charset="0"/>
              </a:rPr>
              <a:t>0.05 it </a:t>
            </a:r>
            <a:r>
              <a:rPr lang="en-US" sz="2000" dirty="0">
                <a:solidFill>
                  <a:prstClr val="black">
                    <a:lumMod val="75000"/>
                    <a:lumOff val="25000"/>
                  </a:prstClr>
                </a:solidFill>
                <a:latin typeface="Segoe UI" panose="020B0502040204020203" pitchFamily="34" charset="0"/>
                <a:cs typeface="Segoe UI" panose="020B0502040204020203" pitchFamily="34" charset="0"/>
              </a:rPr>
              <a:t>is not normal due to shape</a:t>
            </a:r>
          </a:p>
          <a:p>
            <a:pPr marL="342900" indent="-342900">
              <a:lnSpc>
                <a:spcPct val="1000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For Sydney house, even though p value &gt; 0.05, graph shows it is not normal as bell shape cannot be formed</a:t>
            </a:r>
          </a:p>
          <a:p>
            <a:pPr>
              <a:lnSpc>
                <a:spcPct val="100000"/>
              </a:lnSpc>
              <a:spcAft>
                <a:spcPts val="600"/>
              </a:spcAft>
            </a:pPr>
            <a:r>
              <a:rPr lang="en-US" sz="2000" dirty="0">
                <a:solidFill>
                  <a:prstClr val="black">
                    <a:lumMod val="75000"/>
                    <a:lumOff val="25000"/>
                  </a:prstClr>
                </a:solidFill>
                <a:latin typeface="Segoe UI" panose="020B0502040204020203" pitchFamily="34" charset="0"/>
                <a:cs typeface="Segoe UI" panose="020B0502040204020203" pitchFamily="34" charset="0"/>
              </a:rPr>
              <a:t> </a:t>
            </a:r>
          </a:p>
          <a:p>
            <a:pPr>
              <a:lnSpc>
                <a:spcPct val="100000"/>
              </a:lnSpc>
              <a:spcAft>
                <a:spcPts val="600"/>
              </a:spcAft>
            </a:pP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lvl="1" indent="-342900">
              <a:lnSpc>
                <a:spcPct val="100000"/>
              </a:lnSpc>
              <a:spcAft>
                <a:spcPts val="600"/>
              </a:spcAft>
            </a:pP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6" name="Rectangle 1">
            <a:extLst>
              <a:ext uri="{FF2B5EF4-FFF2-40B4-BE49-F238E27FC236}">
                <a16:creationId xmlns:a16="http://schemas.microsoft.com/office/drawing/2014/main" id="{89E62FFD-000C-49DC-A4C9-688384173873}"/>
              </a:ext>
            </a:extLst>
          </p:cNvPr>
          <p:cNvSpPr>
            <a:spLocks noChangeArrowheads="1"/>
          </p:cNvSpPr>
          <p:nvPr/>
        </p:nvSpPr>
        <p:spPr bwMode="auto">
          <a:xfrm>
            <a:off x="0" y="167044"/>
            <a:ext cx="28854"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Slide Number Placeholder 1">
            <a:extLst>
              <a:ext uri="{FF2B5EF4-FFF2-40B4-BE49-F238E27FC236}">
                <a16:creationId xmlns:a16="http://schemas.microsoft.com/office/drawing/2014/main" id="{605C8332-0E9D-464F-B2D6-659EC6B06B5C}"/>
              </a:ext>
            </a:extLst>
          </p:cNvPr>
          <p:cNvSpPr>
            <a:spLocks noGrp="1"/>
          </p:cNvSpPr>
          <p:nvPr>
            <p:ph type="sldNum" sz="quarter" idx="4"/>
          </p:nvPr>
        </p:nvSpPr>
        <p:spPr/>
        <p:txBody>
          <a:bodyPr/>
          <a:lstStyle/>
          <a:p>
            <a:fld id="{9860EDB8-5305-433F-BE41-D7A86D811DB3}" type="slidenum">
              <a:rPr lang="en-US" smtClean="0"/>
              <a:pPr/>
              <a:t>11</a:t>
            </a:fld>
            <a:endParaRPr lang="en-US" dirty="0"/>
          </a:p>
        </p:txBody>
      </p:sp>
      <p:sp>
        <p:nvSpPr>
          <p:cNvPr id="20" name="TextBox 19">
            <a:extLst>
              <a:ext uri="{FF2B5EF4-FFF2-40B4-BE49-F238E27FC236}">
                <a16:creationId xmlns:a16="http://schemas.microsoft.com/office/drawing/2014/main" id="{B34A3AD9-D374-46E8-9F52-6B36CA1137E9}"/>
              </a:ext>
            </a:extLst>
          </p:cNvPr>
          <p:cNvSpPr txBox="1"/>
          <p:nvPr/>
        </p:nvSpPr>
        <p:spPr>
          <a:xfrm>
            <a:off x="2119268" y="2638808"/>
            <a:ext cx="1658465" cy="338554"/>
          </a:xfrm>
          <a:prstGeom prst="rect">
            <a:avLst/>
          </a:prstGeom>
          <a:noFill/>
        </p:spPr>
        <p:txBody>
          <a:bodyPr wrap="square">
            <a:spAutoFit/>
          </a:bodyPr>
          <a:lstStyle/>
          <a:p>
            <a:pPr algn="ctr"/>
            <a:r>
              <a:rPr lang="en-AU" sz="1600" dirty="0">
                <a:solidFill>
                  <a:srgbClr val="000000"/>
                </a:solidFill>
                <a:latin typeface="Helvetica Neue"/>
              </a:rPr>
              <a:t>pvalue = 0.022 </a:t>
            </a:r>
            <a:endParaRPr lang="en-AU" sz="1600" b="0" i="0" dirty="0">
              <a:solidFill>
                <a:srgbClr val="000000"/>
              </a:solidFill>
              <a:effectLst/>
              <a:latin typeface="Helvetica Neue"/>
            </a:endParaRPr>
          </a:p>
        </p:txBody>
      </p:sp>
      <p:sp>
        <p:nvSpPr>
          <p:cNvPr id="21" name="TextBox 20">
            <a:extLst>
              <a:ext uri="{FF2B5EF4-FFF2-40B4-BE49-F238E27FC236}">
                <a16:creationId xmlns:a16="http://schemas.microsoft.com/office/drawing/2014/main" id="{FC9E1655-00EE-4F03-A2DC-C753639E601B}"/>
              </a:ext>
            </a:extLst>
          </p:cNvPr>
          <p:cNvSpPr txBox="1"/>
          <p:nvPr/>
        </p:nvSpPr>
        <p:spPr>
          <a:xfrm>
            <a:off x="5823469" y="2638808"/>
            <a:ext cx="1658465" cy="338554"/>
          </a:xfrm>
          <a:prstGeom prst="rect">
            <a:avLst/>
          </a:prstGeom>
          <a:noFill/>
        </p:spPr>
        <p:txBody>
          <a:bodyPr wrap="square">
            <a:spAutoFit/>
          </a:bodyPr>
          <a:lstStyle/>
          <a:p>
            <a:pPr algn="ctr"/>
            <a:r>
              <a:rPr lang="en-AU" sz="1600" dirty="0">
                <a:solidFill>
                  <a:srgbClr val="000000"/>
                </a:solidFill>
                <a:latin typeface="Helvetica Neue"/>
              </a:rPr>
              <a:t>pvalue = 0.003 </a:t>
            </a:r>
            <a:endParaRPr lang="en-AU" sz="1600" b="0" i="0" dirty="0">
              <a:solidFill>
                <a:srgbClr val="000000"/>
              </a:solidFill>
              <a:effectLst/>
              <a:latin typeface="Helvetica Neue"/>
            </a:endParaRPr>
          </a:p>
        </p:txBody>
      </p:sp>
      <p:sp>
        <p:nvSpPr>
          <p:cNvPr id="22" name="TextBox 21">
            <a:extLst>
              <a:ext uri="{FF2B5EF4-FFF2-40B4-BE49-F238E27FC236}">
                <a16:creationId xmlns:a16="http://schemas.microsoft.com/office/drawing/2014/main" id="{DE987F1F-740D-4900-A056-EEDA0A261DAF}"/>
              </a:ext>
            </a:extLst>
          </p:cNvPr>
          <p:cNvSpPr txBox="1"/>
          <p:nvPr/>
        </p:nvSpPr>
        <p:spPr>
          <a:xfrm>
            <a:off x="8414267" y="2408571"/>
            <a:ext cx="1658465" cy="338554"/>
          </a:xfrm>
          <a:prstGeom prst="rect">
            <a:avLst/>
          </a:prstGeom>
          <a:noFill/>
        </p:spPr>
        <p:txBody>
          <a:bodyPr wrap="square">
            <a:spAutoFit/>
          </a:bodyPr>
          <a:lstStyle/>
          <a:p>
            <a:pPr algn="ctr"/>
            <a:r>
              <a:rPr lang="en-AU" sz="1600" dirty="0">
                <a:solidFill>
                  <a:srgbClr val="000000"/>
                </a:solidFill>
                <a:latin typeface="Helvetica Neue"/>
              </a:rPr>
              <a:t>pvalue = 0.377 </a:t>
            </a:r>
            <a:endParaRPr lang="en-AU" sz="1600" b="0" i="0" dirty="0">
              <a:solidFill>
                <a:srgbClr val="000000"/>
              </a:solidFill>
              <a:effectLst/>
              <a:latin typeface="Helvetica Neue"/>
            </a:endParaRPr>
          </a:p>
        </p:txBody>
      </p:sp>
    </p:spTree>
    <p:extLst>
      <p:ext uri="{BB962C8B-B14F-4D97-AF65-F5344CB8AC3E}">
        <p14:creationId xmlns:p14="http://schemas.microsoft.com/office/powerpoint/2010/main" val="3560226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a:latin typeface="Segoe UI "/>
                <a:cs typeface="Segoe UI Light" panose="020B0502040204020203" pitchFamily="34" charset="0"/>
              </a:rPr>
              <a:t>Data Analysis…</a:t>
            </a:r>
            <a:endParaRPr lang="en-US" sz="3200" dirty="0">
              <a:latin typeface="Segoe UI "/>
              <a:cs typeface="Segoe UI Light" panose="020B0502040204020203" pitchFamily="34" charset="0"/>
            </a:endParaRPr>
          </a:p>
        </p:txBody>
      </p:sp>
      <p:sp>
        <p:nvSpPr>
          <p:cNvPr id="5" name="Content Placeholder 4"/>
          <p:cNvSpPr>
            <a:spLocks noGrp="1"/>
          </p:cNvSpPr>
          <p:nvPr>
            <p:ph sz="quarter" idx="10"/>
          </p:nvPr>
        </p:nvSpPr>
        <p:spPr>
          <a:xfrm>
            <a:off x="332912" y="1233577"/>
            <a:ext cx="11526176" cy="5244861"/>
          </a:xfrm>
        </p:spPr>
        <p:txBody>
          <a:bodyPr vert="horz" lIns="91440" tIns="45720" rIns="91440" bIns="45720" rtlCol="0">
            <a:normAutofit fontScale="92500" lnSpcReduction="10000"/>
          </a:bodyPr>
          <a:lstStyle/>
          <a:p>
            <a:pPr>
              <a:lnSpc>
                <a:spcPct val="100000"/>
              </a:lnSpc>
              <a:spcAft>
                <a:spcPts val="600"/>
              </a:spcAft>
            </a:pPr>
            <a:r>
              <a:rPr lang="en-US" sz="2600" b="1" dirty="0">
                <a:solidFill>
                  <a:srgbClr val="FF0000"/>
                </a:solidFill>
                <a:latin typeface="+mj-lt"/>
                <a:cs typeface="Segoe UI" panose="020B0502040204020203" pitchFamily="34" charset="0"/>
              </a:rPr>
              <a:t>Q4: </a:t>
            </a:r>
            <a:r>
              <a:rPr lang="en-US" sz="2600" b="1" dirty="0">
                <a:solidFill>
                  <a:prstClr val="black">
                    <a:lumMod val="75000"/>
                    <a:lumOff val="25000"/>
                  </a:prstClr>
                </a:solidFill>
                <a:latin typeface="+mj-lt"/>
                <a:cs typeface="Segoe UI" panose="020B0502040204020203" pitchFamily="34" charset="0"/>
              </a:rPr>
              <a:t>Is there a correlation between house prices and iron ore price…</a:t>
            </a:r>
          </a:p>
          <a:p>
            <a:pPr marL="342900" indent="-342900">
              <a:lnSpc>
                <a:spcPct val="100000"/>
              </a:lnSpc>
              <a:spcAft>
                <a:spcPts val="600"/>
              </a:spcAft>
              <a:buFont typeface="Arial" panose="020B0604020202020204" pitchFamily="34" charset="0"/>
              <a:buChar char="•"/>
            </a:pPr>
            <a:r>
              <a:rPr lang="en-US" sz="2000" b="1" dirty="0">
                <a:solidFill>
                  <a:schemeClr val="tx1"/>
                </a:solidFill>
                <a:latin typeface="Segoe UI" panose="020B0502040204020203" pitchFamily="34" charset="0"/>
                <a:cs typeface="Segoe UI" panose="020B0502040204020203" pitchFamily="34" charset="0"/>
              </a:rPr>
              <a:t>Perth T-Test results</a:t>
            </a:r>
            <a:endParaRPr lang="en-US" sz="2000" dirty="0">
              <a:solidFill>
                <a:schemeClr val="tx1"/>
              </a:solidFill>
              <a:latin typeface="Segoe UI" panose="020B0502040204020203" pitchFamily="34" charset="0"/>
              <a:cs typeface="Segoe UI" panose="020B0502040204020203" pitchFamily="34" charset="0"/>
            </a:endParaRPr>
          </a:p>
          <a:p>
            <a:pPr marL="571500" lvl="1" indent="-342900">
              <a:lnSpc>
                <a:spcPct val="100000"/>
              </a:lnSpc>
              <a:spcAft>
                <a:spcPts val="600"/>
              </a:spcAft>
            </a:pPr>
            <a:r>
              <a:rPr lang="en-US" sz="2000" dirty="0">
                <a:solidFill>
                  <a:schemeClr val="tx1"/>
                </a:solidFill>
                <a:latin typeface="Segoe UI" panose="020B0502040204020203" pitchFamily="34" charset="0"/>
                <a:cs typeface="Segoe UI" panose="020B0502040204020203" pitchFamily="34" charset="0"/>
              </a:rPr>
              <a:t>There is a statistically significant difference between iron ore price and house price, t = -71.151, p value &lt;0.05</a:t>
            </a:r>
          </a:p>
          <a:p>
            <a:pPr marL="571500" lvl="1" indent="-342900">
              <a:lnSpc>
                <a:spcPct val="170000"/>
              </a:lnSpc>
              <a:spcAft>
                <a:spcPts val="600"/>
              </a:spcAft>
            </a:pPr>
            <a:r>
              <a:rPr lang="en-US" sz="2000" dirty="0">
                <a:solidFill>
                  <a:schemeClr val="tx1"/>
                </a:solidFill>
                <a:latin typeface="Segoe UI" panose="020B0502040204020203" pitchFamily="34" charset="0"/>
                <a:cs typeface="Segoe UI" panose="020B0502040204020203" pitchFamily="34" charset="0"/>
              </a:rPr>
              <a:t>Hence, we reject the null hypothesis and accept the alternative hypothesis’ </a:t>
            </a:r>
            <a:r>
              <a:rPr lang="en-US" sz="2000" b="1" dirty="0">
                <a:solidFill>
                  <a:schemeClr val="tx1"/>
                </a:solidFill>
                <a:latin typeface="Segoe UI" panose="020B0502040204020203" pitchFamily="34" charset="0"/>
                <a:cs typeface="Segoe UI" panose="020B0502040204020203" pitchFamily="34" charset="0"/>
              </a:rPr>
              <a:t>– i.e., there is a correlation between the iron ore price and house price</a:t>
            </a:r>
          </a:p>
          <a:p>
            <a:pPr marL="342900" indent="-342900">
              <a:lnSpc>
                <a:spcPct val="100000"/>
              </a:lnSpc>
              <a:spcAft>
                <a:spcPts val="600"/>
              </a:spcAft>
              <a:buFont typeface="Arial" panose="020B0604020202020204" pitchFamily="34" charset="0"/>
              <a:buChar char="•"/>
            </a:pPr>
            <a:r>
              <a:rPr lang="en-US" sz="2000" b="1" dirty="0">
                <a:solidFill>
                  <a:schemeClr val="tx1"/>
                </a:solidFill>
                <a:latin typeface="Segoe UI" panose="020B0502040204020203" pitchFamily="34" charset="0"/>
                <a:cs typeface="Segoe UI" panose="020B0502040204020203" pitchFamily="34" charset="0"/>
              </a:rPr>
              <a:t>Sydney T – Test results</a:t>
            </a:r>
          </a:p>
          <a:p>
            <a:pPr marL="571500" lvl="1" indent="-342900">
              <a:lnSpc>
                <a:spcPct val="100000"/>
              </a:lnSpc>
              <a:spcAft>
                <a:spcPts val="600"/>
              </a:spcAft>
            </a:pPr>
            <a:r>
              <a:rPr lang="en-US" sz="2000" dirty="0">
                <a:solidFill>
                  <a:schemeClr val="tx1"/>
                </a:solidFill>
                <a:latin typeface="Segoe UI" panose="020B0502040204020203" pitchFamily="34" charset="0"/>
                <a:cs typeface="Segoe UI" panose="020B0502040204020203" pitchFamily="34" charset="0"/>
              </a:rPr>
              <a:t>There is a statistically significant difference between iron ore price and house price, t = -83.438, p value &lt;0.05</a:t>
            </a:r>
          </a:p>
          <a:p>
            <a:pPr marL="571500" lvl="1" indent="-342900">
              <a:lnSpc>
                <a:spcPct val="170000"/>
              </a:lnSpc>
              <a:spcAft>
                <a:spcPts val="600"/>
              </a:spcAft>
            </a:pPr>
            <a:r>
              <a:rPr lang="en-US" sz="2000" dirty="0">
                <a:solidFill>
                  <a:schemeClr val="tx1"/>
                </a:solidFill>
                <a:latin typeface="Segoe UI" panose="020B0502040204020203" pitchFamily="34" charset="0"/>
                <a:cs typeface="Segoe UI" panose="020B0502040204020203" pitchFamily="34" charset="0"/>
              </a:rPr>
              <a:t>Hence </a:t>
            </a:r>
            <a:r>
              <a:rPr lang="en-US" sz="2000" b="1" dirty="0">
                <a:solidFill>
                  <a:schemeClr val="tx1"/>
                </a:solidFill>
                <a:latin typeface="Segoe UI" panose="020B0502040204020203" pitchFamily="34" charset="0"/>
                <a:cs typeface="Segoe UI" panose="020B0502040204020203" pitchFamily="34" charset="0"/>
              </a:rPr>
              <a:t>there is a correlation between the iron ore price and house price </a:t>
            </a:r>
            <a:r>
              <a:rPr lang="en-US" sz="2000" dirty="0">
                <a:solidFill>
                  <a:schemeClr val="tx1"/>
                </a:solidFill>
                <a:latin typeface="Segoe UI" panose="020B0502040204020203" pitchFamily="34" charset="0"/>
                <a:cs typeface="Segoe UI" panose="020B0502040204020203" pitchFamily="34" charset="0"/>
              </a:rPr>
              <a:t>as we reject the null hypothesis</a:t>
            </a:r>
          </a:p>
          <a:p>
            <a:pPr marL="571500" lvl="1" indent="-342900">
              <a:lnSpc>
                <a:spcPct val="170000"/>
              </a:lnSpc>
              <a:spcAft>
                <a:spcPts val="600"/>
              </a:spcAft>
            </a:pPr>
            <a:endParaRPr lang="en-US" sz="2000" b="1" dirty="0">
              <a:solidFill>
                <a:srgbClr val="FF0000"/>
              </a:solidFill>
              <a:latin typeface="Segoe UI" panose="020B0502040204020203" pitchFamily="34" charset="0"/>
              <a:cs typeface="Segoe UI" panose="020B0502040204020203" pitchFamily="34" charset="0"/>
            </a:endParaRPr>
          </a:p>
          <a:p>
            <a:pPr lvl="1" indent="0">
              <a:lnSpc>
                <a:spcPct val="170000"/>
              </a:lnSpc>
              <a:spcAft>
                <a:spcPts val="600"/>
              </a:spcAft>
              <a:buNone/>
            </a:pPr>
            <a:endParaRPr lang="en-US" sz="2000" b="1" dirty="0">
              <a:solidFill>
                <a:srgbClr val="FF0000"/>
              </a:solidFill>
              <a:latin typeface="Segoe UI" panose="020B0502040204020203" pitchFamily="34" charset="0"/>
              <a:cs typeface="Segoe UI" panose="020B0502040204020203" pitchFamily="34" charset="0"/>
            </a:endParaRPr>
          </a:p>
          <a:p>
            <a:pPr marL="342900" lvl="1" indent="-342900">
              <a:lnSpc>
                <a:spcPct val="100000"/>
              </a:lnSpc>
              <a:spcAft>
                <a:spcPts val="600"/>
              </a:spcAft>
            </a:pP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C19908A3-C3B9-4A3D-8CA1-257573423826}"/>
              </a:ext>
            </a:extLst>
          </p:cNvPr>
          <p:cNvSpPr>
            <a:spLocks noGrp="1"/>
          </p:cNvSpPr>
          <p:nvPr>
            <p:ph type="sldNum" sz="quarter" idx="4"/>
          </p:nvPr>
        </p:nvSpPr>
        <p:spPr/>
        <p:txBody>
          <a:bodyPr/>
          <a:lstStyle/>
          <a:p>
            <a:fld id="{9860EDB8-5305-433F-BE41-D7A86D811DB3}" type="slidenum">
              <a:rPr lang="en-US" smtClean="0"/>
              <a:pPr/>
              <a:t>12</a:t>
            </a:fld>
            <a:endParaRPr lang="en-US" dirty="0"/>
          </a:p>
        </p:txBody>
      </p:sp>
    </p:spTree>
    <p:extLst>
      <p:ext uri="{BB962C8B-B14F-4D97-AF65-F5344CB8AC3E}">
        <p14:creationId xmlns:p14="http://schemas.microsoft.com/office/powerpoint/2010/main" val="421848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a:latin typeface="Segoe UI "/>
                <a:cs typeface="Segoe UI Light" panose="020B0502040204020203" pitchFamily="34" charset="0"/>
              </a:rPr>
              <a:t>Conclusion</a:t>
            </a:r>
            <a:endParaRPr lang="en-US" sz="3200" dirty="0">
              <a:latin typeface="Segoe UI "/>
              <a:cs typeface="Segoe UI Light" panose="020B0502040204020203" pitchFamily="34" charset="0"/>
            </a:endParaRPr>
          </a:p>
        </p:txBody>
      </p:sp>
      <p:sp>
        <p:nvSpPr>
          <p:cNvPr id="5" name="Content Placeholder 4"/>
          <p:cNvSpPr>
            <a:spLocks noGrp="1"/>
          </p:cNvSpPr>
          <p:nvPr>
            <p:ph sz="quarter" idx="10"/>
          </p:nvPr>
        </p:nvSpPr>
        <p:spPr>
          <a:xfrm>
            <a:off x="332912" y="1233578"/>
            <a:ext cx="11526176" cy="4980410"/>
          </a:xfrm>
        </p:spPr>
        <p:txBody>
          <a:bodyPr vert="horz" lIns="91440" tIns="45720" rIns="91440" bIns="45720" rtlCol="0">
            <a:normAutofit fontScale="92500" lnSpcReduction="10000"/>
          </a:bodyPr>
          <a:lstStyle/>
          <a:p>
            <a:pPr marL="342900" indent="-342900">
              <a:lnSpc>
                <a:spcPct val="100000"/>
              </a:lnSpc>
              <a:spcAft>
                <a:spcPts val="600"/>
              </a:spcAft>
              <a:buFont typeface="Arial" panose="020B0604020202020204" pitchFamily="34" charset="0"/>
              <a:buChar char="•"/>
            </a:pPr>
            <a:r>
              <a:rPr lang="en-US" sz="2800" dirty="0">
                <a:solidFill>
                  <a:prstClr val="black">
                    <a:lumMod val="75000"/>
                    <a:lumOff val="25000"/>
                  </a:prstClr>
                </a:solidFill>
                <a:latin typeface="Segoe UI" panose="020B0502040204020203" pitchFamily="34" charset="0"/>
                <a:cs typeface="Segoe UI" panose="020B0502040204020203" pitchFamily="34" charset="0"/>
              </a:rPr>
              <a:t>House prices are higher in Sydney than in Perth</a:t>
            </a:r>
          </a:p>
          <a:p>
            <a:pPr marL="342900" indent="-342900">
              <a:lnSpc>
                <a:spcPct val="100000"/>
              </a:lnSpc>
              <a:spcAft>
                <a:spcPts val="600"/>
              </a:spcAft>
              <a:buFont typeface="Arial" panose="020B0604020202020204" pitchFamily="34" charset="0"/>
              <a:buChar char="•"/>
            </a:pPr>
            <a:r>
              <a:rPr lang="en-US" sz="2800" dirty="0">
                <a:solidFill>
                  <a:prstClr val="black">
                    <a:lumMod val="75000"/>
                    <a:lumOff val="25000"/>
                  </a:prstClr>
                </a:solidFill>
                <a:latin typeface="Segoe UI" panose="020B0502040204020203" pitchFamily="34" charset="0"/>
                <a:cs typeface="Segoe UI" panose="020B0502040204020203" pitchFamily="34" charset="0"/>
              </a:rPr>
              <a:t>While housing prices increased with iron ore price in Perth, the case is opposite in Sydney –  however the two cases showed a moderate correlation</a:t>
            </a:r>
          </a:p>
          <a:p>
            <a:pPr marL="342900" indent="-342900">
              <a:lnSpc>
                <a:spcPct val="100000"/>
              </a:lnSpc>
              <a:spcAft>
                <a:spcPts val="600"/>
              </a:spcAft>
              <a:buFont typeface="Arial" panose="020B0604020202020204" pitchFamily="34" charset="0"/>
              <a:buChar char="•"/>
            </a:pPr>
            <a:r>
              <a:rPr lang="en-US" sz="2800" dirty="0">
                <a:solidFill>
                  <a:schemeClr val="tx1"/>
                </a:solidFill>
                <a:latin typeface="Segoe UI" panose="020B0502040204020203" pitchFamily="34" charset="0"/>
                <a:cs typeface="Segoe UI" panose="020B0502040204020203" pitchFamily="34" charset="0"/>
              </a:rPr>
              <a:t>From test of t-test we rejected the null hypothesis and accept that there is a correlation between iron ore prices and housing prices </a:t>
            </a:r>
          </a:p>
          <a:p>
            <a:pPr marL="571500" lvl="1" indent="-342900">
              <a:lnSpc>
                <a:spcPct val="100000"/>
              </a:lnSpc>
              <a:spcAft>
                <a:spcPts val="600"/>
              </a:spcAft>
            </a:pPr>
            <a:r>
              <a:rPr lang="en-US" sz="2800" i="1" dirty="0">
                <a:solidFill>
                  <a:schemeClr val="tx1"/>
                </a:solidFill>
                <a:latin typeface="Segoe UI" panose="020B0502040204020203" pitchFamily="34" charset="0"/>
                <a:cs typeface="Segoe UI" panose="020B0502040204020203" pitchFamily="34" charset="0"/>
              </a:rPr>
              <a:t> this could be due to higher iron price allowing mining companies in WA to pay workers more enticing than those in other states to move over thereby putting pressure on housing market.</a:t>
            </a:r>
          </a:p>
          <a:p>
            <a:pPr marL="571500" lvl="1" indent="-342900">
              <a:lnSpc>
                <a:spcPct val="100000"/>
              </a:lnSpc>
              <a:spcAft>
                <a:spcPts val="600"/>
              </a:spcAft>
            </a:pPr>
            <a:r>
              <a:rPr lang="en-US" sz="2800" i="1" dirty="0">
                <a:solidFill>
                  <a:schemeClr val="tx1"/>
                </a:solidFill>
                <a:latin typeface="Segoe UI" panose="020B0502040204020203" pitchFamily="34" charset="0"/>
                <a:cs typeface="Segoe UI" panose="020B0502040204020203" pitchFamily="34" charset="0"/>
              </a:rPr>
              <a:t>Likewise, if resident are leaving Sydney for higher pay positions, that takes off pressure on housing market in Sydney.</a:t>
            </a:r>
          </a:p>
          <a:p>
            <a:pPr marL="342900" indent="-342900">
              <a:lnSpc>
                <a:spcPct val="100000"/>
              </a:lnSpc>
              <a:spcAft>
                <a:spcPts val="600"/>
              </a:spcAft>
              <a:buFont typeface="Arial" panose="020B0604020202020204" pitchFamily="34" charset="0"/>
              <a:buChar char="•"/>
            </a:pPr>
            <a:endParaRPr lang="en-US" sz="28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B95094E2-E726-46C2-850A-A3211346B2EE}"/>
              </a:ext>
            </a:extLst>
          </p:cNvPr>
          <p:cNvSpPr>
            <a:spLocks noGrp="1"/>
          </p:cNvSpPr>
          <p:nvPr>
            <p:ph type="sldNum" sz="quarter" idx="4"/>
          </p:nvPr>
        </p:nvSpPr>
        <p:spPr/>
        <p:txBody>
          <a:bodyPr/>
          <a:lstStyle/>
          <a:p>
            <a:fld id="{9860EDB8-5305-433F-BE41-D7A86D811DB3}" type="slidenum">
              <a:rPr lang="en-US" smtClean="0"/>
              <a:pPr/>
              <a:t>13</a:t>
            </a:fld>
            <a:endParaRPr lang="en-US" dirty="0"/>
          </a:p>
        </p:txBody>
      </p:sp>
    </p:spTree>
    <p:extLst>
      <p:ext uri="{BB962C8B-B14F-4D97-AF65-F5344CB8AC3E}">
        <p14:creationId xmlns:p14="http://schemas.microsoft.com/office/powerpoint/2010/main" val="1180623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pPr algn="ctr"/>
            <a:r>
              <a:rPr lang="en-US" dirty="0">
                <a:latin typeface="Segoe UI Light" panose="020B0502040204020203" pitchFamily="34" charset="0"/>
                <a:cs typeface="Segoe UI Light" panose="020B0502040204020203" pitchFamily="34" charset="0"/>
              </a:rPr>
              <a:t>Questions?</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80A73-9E86-486F-8601-6D9D9EB4FC04}"/>
              </a:ext>
            </a:extLst>
          </p:cNvPr>
          <p:cNvSpPr>
            <a:spLocks noGrp="1"/>
          </p:cNvSpPr>
          <p:nvPr>
            <p:ph type="title"/>
          </p:nvPr>
        </p:nvSpPr>
        <p:spPr/>
        <p:txBody>
          <a:bodyPr/>
          <a:lstStyle/>
          <a:p>
            <a:r>
              <a:rPr lang="en-AU" dirty="0"/>
              <a:t>Appendix – Data Sets</a:t>
            </a:r>
            <a:endParaRPr lang="en-GB" dirty="0"/>
          </a:p>
        </p:txBody>
      </p:sp>
      <p:sp>
        <p:nvSpPr>
          <p:cNvPr id="3" name="Content Placeholder 2">
            <a:extLst>
              <a:ext uri="{FF2B5EF4-FFF2-40B4-BE49-F238E27FC236}">
                <a16:creationId xmlns:a16="http://schemas.microsoft.com/office/drawing/2014/main" id="{0E631923-9EDA-4080-AAD8-059B6967E9C9}"/>
              </a:ext>
            </a:extLst>
          </p:cNvPr>
          <p:cNvSpPr>
            <a:spLocks noGrp="1"/>
          </p:cNvSpPr>
          <p:nvPr>
            <p:ph sz="quarter" idx="13"/>
          </p:nvPr>
        </p:nvSpPr>
        <p:spPr/>
        <p:txBody>
          <a:bodyPr>
            <a:normAutofit fontScale="47500" lnSpcReduction="20000"/>
          </a:bodyPr>
          <a:lstStyle/>
          <a:p>
            <a:r>
              <a:rPr lang="en-AU" dirty="0"/>
              <a:t>Market Index (Iron ore and commodity prices):</a:t>
            </a:r>
            <a:endParaRPr lang="en-GB" dirty="0"/>
          </a:p>
          <a:p>
            <a:pPr marL="342900" indent="-342900">
              <a:buFont typeface="Arial" panose="020B0604020202020204" pitchFamily="34" charset="0"/>
              <a:buChar char="•"/>
            </a:pPr>
            <a:r>
              <a:rPr lang="en-AU" dirty="0">
                <a:hlinkClick r:id="rId2"/>
              </a:rPr>
              <a:t>https://www.marketindex.com.au/iron-ore</a:t>
            </a:r>
            <a:endParaRPr lang="en-GB" dirty="0"/>
          </a:p>
          <a:p>
            <a:r>
              <a:rPr lang="en-GB" dirty="0"/>
              <a:t>Sydney house Prices:</a:t>
            </a:r>
          </a:p>
          <a:p>
            <a:pPr marL="342900" indent="-342900">
              <a:buFont typeface="Arial" panose="020B0604020202020204" pitchFamily="34" charset="0"/>
              <a:buChar char="•"/>
            </a:pPr>
            <a:r>
              <a:rPr lang="en-AU" dirty="0">
                <a:hlinkClick r:id="rId3"/>
              </a:rPr>
              <a:t>https://www.kaggle.com/mihirhalai/sydney-house-prices</a:t>
            </a:r>
            <a:endParaRPr lang="en-GB" dirty="0"/>
          </a:p>
          <a:p>
            <a:r>
              <a:rPr lang="en-GB" dirty="0"/>
              <a:t>Perth House Price:</a:t>
            </a:r>
          </a:p>
          <a:p>
            <a:pPr marL="342900" indent="-342900">
              <a:buFont typeface="Arial" panose="020B0604020202020204" pitchFamily="34" charset="0"/>
              <a:buChar char="•"/>
            </a:pPr>
            <a:r>
              <a:rPr lang="en-AU" dirty="0">
                <a:hlinkClick r:id="rId4"/>
              </a:rPr>
              <a:t>https://www.kaggle.com/syuzai/perth-house-prices</a:t>
            </a:r>
            <a:endParaRPr lang="en-AU" dirty="0"/>
          </a:p>
          <a:p>
            <a:r>
              <a:rPr lang="en-AU" dirty="0"/>
              <a:t>Goldman Sachs commodity index:</a:t>
            </a:r>
          </a:p>
          <a:p>
            <a:pPr marL="285750" indent="-285750">
              <a:buFont typeface="Arial" panose="020B0604020202020204" pitchFamily="34" charset="0"/>
              <a:buChar char="•"/>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https://au.investing.com/indices/sp-gsci-commodity-total-return-historical-data</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3479413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a:latin typeface="Segoe UI "/>
                <a:cs typeface="Segoe UI Light" panose="020B0502040204020203" pitchFamily="34" charset="0"/>
              </a:rPr>
              <a:t>Summary</a:t>
            </a:r>
          </a:p>
        </p:txBody>
      </p:sp>
      <p:sp>
        <p:nvSpPr>
          <p:cNvPr id="5" name="Content Placeholder 4"/>
          <p:cNvSpPr>
            <a:spLocks noGrp="1"/>
          </p:cNvSpPr>
          <p:nvPr>
            <p:ph sz="quarter" idx="10"/>
          </p:nvPr>
        </p:nvSpPr>
        <p:spPr>
          <a:xfrm>
            <a:off x="541610" y="1431010"/>
            <a:ext cx="10922896" cy="4790886"/>
          </a:xfrm>
        </p:spPr>
        <p:txBody>
          <a:bodyPr vert="horz" lIns="91440" tIns="45720" rIns="91440" bIns="45720" rtlCol="0">
            <a:normAutofit/>
          </a:bodyPr>
          <a:lstStyle/>
          <a:p>
            <a:pPr marL="0" indent="0">
              <a:spcBef>
                <a:spcPts val="1000"/>
              </a:spcBef>
              <a:spcAft>
                <a:spcPts val="600"/>
              </a:spcAft>
              <a:buNone/>
            </a:pPr>
            <a:r>
              <a:rPr lang="en-US" sz="2000" dirty="0">
                <a:solidFill>
                  <a:prstClr val="black">
                    <a:lumMod val="75000"/>
                    <a:lumOff val="25000"/>
                  </a:prstClr>
                </a:solidFill>
                <a:latin typeface="Segoe UI" panose="020B0502040204020203" pitchFamily="34" charset="0"/>
                <a:cs typeface="Segoe UI" panose="020B0502040204020203" pitchFamily="34" charset="0"/>
              </a:rPr>
              <a:t>Iron ore is a dominant force in Australia’s economy and the reliance on iron ore will likely continue in the foreseeable future, despite other commodities such as gold, nickel </a:t>
            </a:r>
            <a:r>
              <a:rPr lang="en-US" sz="2000" dirty="0" err="1">
                <a:solidFill>
                  <a:prstClr val="black">
                    <a:lumMod val="75000"/>
                    <a:lumOff val="25000"/>
                  </a:prstClr>
                </a:solidFill>
                <a:latin typeface="Segoe UI" panose="020B0502040204020203" pitchFamily="34" charset="0"/>
                <a:cs typeface="Segoe UI" panose="020B0502040204020203" pitchFamily="34" charset="0"/>
              </a:rPr>
              <a:t>etc</a:t>
            </a:r>
            <a:r>
              <a:rPr lang="en-US" sz="2000" dirty="0">
                <a:solidFill>
                  <a:prstClr val="black">
                    <a:lumMod val="75000"/>
                    <a:lumOff val="25000"/>
                  </a:prstClr>
                </a:solidFill>
                <a:latin typeface="Segoe UI" panose="020B0502040204020203" pitchFamily="34" charset="0"/>
                <a:cs typeface="Segoe UI" panose="020B0502040204020203" pitchFamily="34" charset="0"/>
              </a:rPr>
              <a:t>, could be on a high move. A sharp increase iron price could translate into an increase in house prices. But is this a proof of a relationship? (Property Tribune 2021).</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1" name="Picture 2" descr="China news: Slowing China demand for Australian iron ore to impact house  prices, expert warns">
            <a:extLst>
              <a:ext uri="{FF2B5EF4-FFF2-40B4-BE49-F238E27FC236}">
                <a16:creationId xmlns:a16="http://schemas.microsoft.com/office/drawing/2014/main" id="{7D760A5A-E663-43C5-9F8A-359F778753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3058" y="3997217"/>
            <a:ext cx="3434267" cy="19313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HP flags disruption risk for iron ore business | Financial Times">
            <a:extLst>
              <a:ext uri="{FF2B5EF4-FFF2-40B4-BE49-F238E27FC236}">
                <a16:creationId xmlns:a16="http://schemas.microsoft.com/office/drawing/2014/main" id="{F225F2E1-D8DD-4E38-92F9-6D84A2A148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7689" y="3998143"/>
            <a:ext cx="3431825" cy="193040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79243D48-C3CD-41D4-9667-F03C5D056516}"/>
              </a:ext>
            </a:extLst>
          </p:cNvPr>
          <p:cNvSpPr>
            <a:spLocks noGrp="1"/>
          </p:cNvSpPr>
          <p:nvPr>
            <p:ph type="sldNum" sz="quarter" idx="4"/>
          </p:nvPr>
        </p:nvSpPr>
        <p:spPr/>
        <p:txBody>
          <a:bodyPr/>
          <a:lstStyle/>
          <a:p>
            <a:fld id="{9860EDB8-5305-433F-BE41-D7A86D811DB3}" type="slidenum">
              <a:rPr lang="en-US" smtClean="0"/>
              <a:pPr/>
              <a:t>2</a:t>
            </a:fld>
            <a:endParaRPr lang="en-US" dirty="0"/>
          </a:p>
        </p:txBody>
      </p:sp>
    </p:spTree>
    <p:extLst>
      <p:ext uri="{BB962C8B-B14F-4D97-AF65-F5344CB8AC3E}">
        <p14:creationId xmlns:p14="http://schemas.microsoft.com/office/powerpoint/2010/main" val="27482825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a:latin typeface="Segoe UI "/>
                <a:cs typeface="Segoe UI Light" panose="020B0502040204020203" pitchFamily="34" charset="0"/>
              </a:rPr>
              <a:t>Why Iron Price &amp; House Price?</a:t>
            </a:r>
          </a:p>
        </p:txBody>
      </p:sp>
      <p:sp>
        <p:nvSpPr>
          <p:cNvPr id="5" name="Content Placeholder 4"/>
          <p:cNvSpPr>
            <a:spLocks noGrp="1"/>
          </p:cNvSpPr>
          <p:nvPr>
            <p:ph sz="quarter" idx="10"/>
          </p:nvPr>
        </p:nvSpPr>
        <p:spPr>
          <a:xfrm>
            <a:off x="541610" y="1431010"/>
            <a:ext cx="10922896" cy="5047428"/>
          </a:xfrm>
          <a:ln>
            <a:solidFill>
              <a:srgbClr val="FF0000"/>
            </a:solidFill>
          </a:ln>
        </p:spPr>
        <p:txBody>
          <a:bodyPr vert="horz" lIns="91440" tIns="45720" rIns="91440" bIns="45720" rtlCol="0">
            <a:normAutofit/>
          </a:bodyPr>
          <a:lstStyle/>
          <a:p>
            <a:pPr marL="0" indent="0">
              <a:spcBef>
                <a:spcPts val="1000"/>
              </a:spcBef>
              <a:spcAft>
                <a:spcPts val="600"/>
              </a:spcAft>
              <a:buNone/>
            </a:pPr>
            <a:r>
              <a:rPr lang="en-US" sz="2000" dirty="0">
                <a:solidFill>
                  <a:prstClr val="black">
                    <a:lumMod val="75000"/>
                    <a:lumOff val="25000"/>
                  </a:prstClr>
                </a:solidFill>
                <a:latin typeface="Segoe UI" panose="020B0502040204020203" pitchFamily="34" charset="0"/>
                <a:cs typeface="Segoe UI" panose="020B0502040204020203" pitchFamily="34" charset="0"/>
              </a:rPr>
              <a:t>“From Australian Bureau of Statistics (ABS) commodity price index increased 3.1% on a monthly average basis” while “CoreLogic national property index, recorded that the average dwelling prices increased +2.8% and +1.8% in March and April 2021”.</a:t>
            </a:r>
          </a:p>
          <a:p>
            <a:pPr marL="0" indent="0">
              <a:lnSpc>
                <a:spcPct val="100000"/>
              </a:lnSpc>
              <a:spcBef>
                <a:spcPts val="1000"/>
              </a:spcBef>
              <a:spcAft>
                <a:spcPts val="600"/>
              </a:spcAft>
              <a:buNone/>
            </a:pPr>
            <a:r>
              <a:rPr lang="en-US" sz="2000" dirty="0">
                <a:solidFill>
                  <a:prstClr val="black">
                    <a:lumMod val="75000"/>
                    <a:lumOff val="25000"/>
                  </a:prstClr>
                </a:solidFill>
                <a:latin typeface="Segoe UI" panose="020B0502040204020203" pitchFamily="34" charset="0"/>
                <a:cs typeface="Segoe UI" panose="020B0502040204020203" pitchFamily="34" charset="0"/>
              </a:rPr>
              <a:t>Our team aim to study the relationship between the iron ore and house price.</a:t>
            </a:r>
          </a:p>
          <a:p>
            <a:pPr marL="342900" indent="-342900">
              <a:lnSpc>
                <a:spcPct val="100000"/>
              </a:lnSpc>
              <a:spcBef>
                <a:spcPts val="1000"/>
              </a:spcBef>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We investigated the data for iron ore and house price in Perth and Sydney from 2008 to 2018</a:t>
            </a:r>
          </a:p>
          <a:p>
            <a:pPr>
              <a:lnSpc>
                <a:spcPct val="110000"/>
              </a:lnSpc>
              <a:spcAft>
                <a:spcPts val="600"/>
              </a:spcAft>
              <a:defRPr/>
            </a:pPr>
            <a:r>
              <a:rPr lang="en-US" sz="2000" b="1" dirty="0">
                <a:solidFill>
                  <a:prstClr val="black">
                    <a:lumMod val="75000"/>
                    <a:lumOff val="25000"/>
                  </a:prstClr>
                </a:solidFill>
                <a:latin typeface="Segoe UI" panose="020B0502040204020203" pitchFamily="34" charset="0"/>
                <a:cs typeface="Segoe UI" panose="020B0502040204020203" pitchFamily="34" charset="0"/>
              </a:rPr>
              <a:t>Null Hypothesis: </a:t>
            </a:r>
            <a:r>
              <a:rPr lang="en-US" sz="2000" dirty="0">
                <a:solidFill>
                  <a:prstClr val="black">
                    <a:lumMod val="75000"/>
                    <a:lumOff val="25000"/>
                  </a:prstClr>
                </a:solidFill>
                <a:latin typeface="Segoe UI" panose="020B0502040204020203" pitchFamily="34" charset="0"/>
                <a:cs typeface="Segoe UI" panose="020B0502040204020203" pitchFamily="34" charset="0"/>
              </a:rPr>
              <a:t>There is no correlation between iron ore and house price.</a:t>
            </a:r>
          </a:p>
          <a:p>
            <a:pPr>
              <a:lnSpc>
                <a:spcPct val="110000"/>
              </a:lnSpc>
              <a:spcAft>
                <a:spcPts val="600"/>
              </a:spcAft>
              <a:defRPr/>
            </a:pPr>
            <a:r>
              <a:rPr lang="en-US" sz="2000" b="1" dirty="0">
                <a:solidFill>
                  <a:prstClr val="black">
                    <a:lumMod val="75000"/>
                    <a:lumOff val="25000"/>
                  </a:prstClr>
                </a:solidFill>
                <a:latin typeface="Segoe UI" panose="020B0502040204020203" pitchFamily="34" charset="0"/>
                <a:cs typeface="Segoe UI" panose="020B0502040204020203" pitchFamily="34" charset="0"/>
              </a:rPr>
              <a:t>Alternative Hypothesis: </a:t>
            </a:r>
            <a:r>
              <a:rPr lang="en-US" sz="2000" dirty="0">
                <a:solidFill>
                  <a:prstClr val="black">
                    <a:lumMod val="75000"/>
                    <a:lumOff val="25000"/>
                  </a:prstClr>
                </a:solidFill>
                <a:latin typeface="Segoe UI" panose="020B0502040204020203" pitchFamily="34" charset="0"/>
                <a:cs typeface="Segoe UI" panose="020B0502040204020203" pitchFamily="34" charset="0"/>
              </a:rPr>
              <a:t>There is a correlation between iron ore and house price (in Perth &amp; Sydney).</a:t>
            </a:r>
          </a:p>
          <a:p>
            <a:pPr>
              <a:lnSpc>
                <a:spcPct val="110000"/>
              </a:lnSpc>
              <a:spcAft>
                <a:spcPts val="600"/>
              </a:spcAft>
              <a:defRPr/>
            </a:pP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0" indent="0">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BB274DA7-2A96-4A39-9D0B-39719423B2C5}"/>
              </a:ext>
            </a:extLst>
          </p:cNvPr>
          <p:cNvSpPr>
            <a:spLocks noGrp="1"/>
          </p:cNvSpPr>
          <p:nvPr>
            <p:ph type="sldNum" sz="quarter" idx="4"/>
          </p:nvPr>
        </p:nvSpPr>
        <p:spPr/>
        <p:txBody>
          <a:bodyPr/>
          <a:lstStyle/>
          <a:p>
            <a:fld id="{9860EDB8-5305-433F-BE41-D7A86D811DB3}" type="slidenum">
              <a:rPr lang="en-US" smtClean="0"/>
              <a:pPr/>
              <a:t>3</a:t>
            </a:fld>
            <a:endParaRPr lang="en-US" dirty="0"/>
          </a:p>
        </p:txBody>
      </p:sp>
    </p:spTree>
    <p:extLst>
      <p:ext uri="{BB962C8B-B14F-4D97-AF65-F5344CB8AC3E}">
        <p14:creationId xmlns:p14="http://schemas.microsoft.com/office/powerpoint/2010/main" val="1591275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a:latin typeface="Segoe UI "/>
                <a:cs typeface="Segoe UI Light" panose="020B0502040204020203" pitchFamily="34" charset="0"/>
              </a:rPr>
              <a:t>Research Questions</a:t>
            </a:r>
          </a:p>
        </p:txBody>
      </p:sp>
      <p:sp>
        <p:nvSpPr>
          <p:cNvPr id="5" name="Content Placeholder 4"/>
          <p:cNvSpPr>
            <a:spLocks noGrp="1"/>
          </p:cNvSpPr>
          <p:nvPr>
            <p:ph sz="quarter" idx="10"/>
          </p:nvPr>
        </p:nvSpPr>
        <p:spPr>
          <a:xfrm>
            <a:off x="541610" y="1431010"/>
            <a:ext cx="10922896" cy="5047428"/>
          </a:xfrm>
        </p:spPr>
        <p:txBody>
          <a:bodyPr vert="horz" lIns="91440" tIns="45720" rIns="91440" bIns="45720" rtlCol="0">
            <a:normAutofit/>
          </a:bodyPr>
          <a:lstStyle/>
          <a:p>
            <a:pPr marL="457200" indent="-457200">
              <a:lnSpc>
                <a:spcPct val="100000"/>
              </a:lnSpc>
              <a:spcBef>
                <a:spcPts val="1000"/>
              </a:spcBef>
              <a:spcAft>
                <a:spcPts val="600"/>
              </a:spcAft>
              <a:buFont typeface="+mj-lt"/>
              <a:buAutoNum type="arabicPeriod"/>
            </a:pPr>
            <a:r>
              <a:rPr lang="en-US" sz="2000" dirty="0">
                <a:solidFill>
                  <a:prstClr val="black">
                    <a:lumMod val="75000"/>
                    <a:lumOff val="25000"/>
                  </a:prstClr>
                </a:solidFill>
                <a:latin typeface="Segoe UI" panose="020B0502040204020203" pitchFamily="34" charset="0"/>
                <a:cs typeface="Segoe UI" panose="020B0502040204020203" pitchFamily="34" charset="0"/>
              </a:rPr>
              <a:t>Is there increase or decrease in iron ore prices over the years?</a:t>
            </a:r>
          </a:p>
          <a:p>
            <a:pPr marL="457200" indent="-457200">
              <a:lnSpc>
                <a:spcPct val="100000"/>
              </a:lnSpc>
              <a:spcAft>
                <a:spcPts val="600"/>
              </a:spcAft>
              <a:buFont typeface="+mj-lt"/>
              <a:buAutoNum type="arabicPeriod"/>
            </a:pPr>
            <a:r>
              <a:rPr lang="en-US" sz="2000" dirty="0">
                <a:solidFill>
                  <a:prstClr val="black">
                    <a:lumMod val="75000"/>
                    <a:lumOff val="25000"/>
                  </a:prstClr>
                </a:solidFill>
                <a:latin typeface="Segoe UI" panose="020B0502040204020203" pitchFamily="34" charset="0"/>
                <a:cs typeface="Segoe UI" panose="020B0502040204020203" pitchFamily="34" charset="0"/>
              </a:rPr>
              <a:t>Is there increase or decrease in house prices over the years?</a:t>
            </a:r>
          </a:p>
          <a:p>
            <a:pPr marL="457200" indent="-457200">
              <a:lnSpc>
                <a:spcPct val="100000"/>
              </a:lnSpc>
              <a:spcBef>
                <a:spcPts val="1000"/>
              </a:spcBef>
              <a:spcAft>
                <a:spcPts val="600"/>
              </a:spcAft>
              <a:buFont typeface="+mj-lt"/>
              <a:buAutoNum type="arabicPeriod"/>
            </a:pPr>
            <a:r>
              <a:rPr lang="en-US" sz="2000" dirty="0">
                <a:solidFill>
                  <a:prstClr val="black">
                    <a:lumMod val="75000"/>
                    <a:lumOff val="25000"/>
                  </a:prstClr>
                </a:solidFill>
                <a:latin typeface="Segoe UI" panose="020B0502040204020203" pitchFamily="34" charset="0"/>
                <a:cs typeface="Segoe UI" panose="020B0502040204020203" pitchFamily="34" charset="0"/>
              </a:rPr>
              <a:t>Is the variation between Perth and Sydney? </a:t>
            </a:r>
          </a:p>
          <a:p>
            <a:pPr marL="457200" indent="-457200">
              <a:lnSpc>
                <a:spcPct val="100000"/>
              </a:lnSpc>
              <a:spcAft>
                <a:spcPts val="600"/>
              </a:spcAft>
              <a:buFont typeface="+mj-lt"/>
              <a:buAutoNum type="arabicPeriod"/>
              <a:defRPr/>
            </a:pPr>
            <a:r>
              <a:rPr lang="en-US" sz="2000" dirty="0">
                <a:solidFill>
                  <a:prstClr val="black">
                    <a:lumMod val="75000"/>
                    <a:lumOff val="25000"/>
                  </a:prstClr>
                </a:solidFill>
                <a:latin typeface="Segoe UI" panose="020B0502040204020203" pitchFamily="34" charset="0"/>
                <a:cs typeface="Segoe UI" panose="020B0502040204020203" pitchFamily="34" charset="0"/>
              </a:rPr>
              <a:t>Is there a correlation between house prices and iron ore price?</a:t>
            </a:r>
            <a:endParaRPr lang="en-US" sz="2000" b="1" dirty="0">
              <a:solidFill>
                <a:prstClr val="black">
                  <a:lumMod val="75000"/>
                  <a:lumOff val="25000"/>
                </a:prstClr>
              </a:solidFill>
              <a:latin typeface="Segoe UI" panose="020B0502040204020203" pitchFamily="34" charset="0"/>
              <a:cs typeface="Segoe UI" panose="020B0502040204020203" pitchFamily="34" charset="0"/>
            </a:endParaRPr>
          </a:p>
          <a:p>
            <a:pPr marL="0" indent="0">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68468F4B-550D-4392-B807-DF35C423E211}"/>
              </a:ext>
            </a:extLst>
          </p:cNvPr>
          <p:cNvSpPr>
            <a:spLocks noGrp="1"/>
          </p:cNvSpPr>
          <p:nvPr>
            <p:ph type="sldNum" sz="quarter" idx="4"/>
          </p:nvPr>
        </p:nvSpPr>
        <p:spPr/>
        <p:txBody>
          <a:bodyPr/>
          <a:lstStyle/>
          <a:p>
            <a:fld id="{9860EDB8-5305-433F-BE41-D7A86D811DB3}" type="slidenum">
              <a:rPr lang="en-US" smtClean="0"/>
              <a:pPr/>
              <a:t>4</a:t>
            </a:fld>
            <a:endParaRPr lang="en-US" dirty="0"/>
          </a:p>
        </p:txBody>
      </p:sp>
    </p:spTree>
    <p:extLst>
      <p:ext uri="{BB962C8B-B14F-4D97-AF65-F5344CB8AC3E}">
        <p14:creationId xmlns:p14="http://schemas.microsoft.com/office/powerpoint/2010/main" val="14431986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0B847-EB73-4877-9B6C-84743118EF56}"/>
              </a:ext>
            </a:extLst>
          </p:cNvPr>
          <p:cNvSpPr>
            <a:spLocks noGrp="1"/>
          </p:cNvSpPr>
          <p:nvPr>
            <p:ph type="title"/>
          </p:nvPr>
        </p:nvSpPr>
        <p:spPr/>
        <p:txBody>
          <a:bodyPr/>
          <a:lstStyle/>
          <a:p>
            <a:r>
              <a:rPr lang="en-AU" sz="3200" b="1" dirty="0">
                <a:latin typeface="Segoe UI "/>
                <a:cs typeface="Segoe UI Light" panose="020B0502040204020203" pitchFamily="34" charset="0"/>
              </a:rPr>
              <a:t>Data Collection and Limitations</a:t>
            </a:r>
            <a:endParaRPr lang="en-GB" sz="3200" b="1" dirty="0">
              <a:latin typeface="Segoe UI "/>
              <a:cs typeface="Segoe UI Light" panose="020B0502040204020203" pitchFamily="34" charset="0"/>
            </a:endParaRPr>
          </a:p>
        </p:txBody>
      </p:sp>
      <p:sp>
        <p:nvSpPr>
          <p:cNvPr id="3" name="Content Placeholder 2">
            <a:extLst>
              <a:ext uri="{FF2B5EF4-FFF2-40B4-BE49-F238E27FC236}">
                <a16:creationId xmlns:a16="http://schemas.microsoft.com/office/drawing/2014/main" id="{026BBD31-B9A9-4A6F-8FE9-D8C1EB132F76}"/>
              </a:ext>
            </a:extLst>
          </p:cNvPr>
          <p:cNvSpPr>
            <a:spLocks noGrp="1"/>
          </p:cNvSpPr>
          <p:nvPr>
            <p:ph sz="quarter" idx="10"/>
          </p:nvPr>
        </p:nvSpPr>
        <p:spPr>
          <a:xfrm>
            <a:off x="539496" y="1435608"/>
            <a:ext cx="11109030" cy="4768344"/>
          </a:xfrm>
        </p:spPr>
        <p:txBody>
          <a:bodyPr>
            <a:normAutofit/>
          </a:bodyPr>
          <a:lstStyle/>
          <a:p>
            <a:pPr>
              <a:lnSpc>
                <a:spcPct val="100000"/>
              </a:lnSpc>
            </a:pPr>
            <a:r>
              <a:rPr lang="en-US" sz="1600" b="1" dirty="0">
                <a:solidFill>
                  <a:schemeClr val="tx1"/>
                </a:solidFill>
                <a:latin typeface="Segoe UI" panose="020B0502040204020203" pitchFamily="34" charset="0"/>
                <a:cs typeface="Segoe UI" panose="020B0502040204020203" pitchFamily="34" charset="0"/>
              </a:rPr>
              <a:t>Perth and Sydney housing data:</a:t>
            </a:r>
          </a:p>
          <a:p>
            <a:pPr marL="171450" indent="-171450">
              <a:lnSpc>
                <a:spcPct val="100000"/>
              </a:lnSpc>
              <a:buFont typeface="Arial" panose="020B0604020202020204" pitchFamily="34" charset="0"/>
              <a:buChar char="•"/>
            </a:pPr>
            <a:r>
              <a:rPr lang="en-US" sz="1600" dirty="0">
                <a:solidFill>
                  <a:schemeClr val="tx1"/>
                </a:solidFill>
                <a:latin typeface="Segoe UI" panose="020B0502040204020203" pitchFamily="34" charset="0"/>
                <a:cs typeface="Segoe UI" panose="020B0502040204020203" pitchFamily="34" charset="0"/>
              </a:rPr>
              <a:t>Source - Kaggle</a:t>
            </a:r>
          </a:p>
          <a:p>
            <a:pPr marL="171450" indent="-171450">
              <a:lnSpc>
                <a:spcPct val="100000"/>
              </a:lnSpc>
              <a:buFont typeface="Arial" panose="020B0604020202020204" pitchFamily="34" charset="0"/>
              <a:buChar char="•"/>
            </a:pPr>
            <a:r>
              <a:rPr lang="en-US" sz="1600" dirty="0">
                <a:solidFill>
                  <a:schemeClr val="tx1"/>
                </a:solidFill>
                <a:latin typeface="Segoe UI" panose="020B0502040204020203" pitchFamily="34" charset="0"/>
                <a:cs typeface="Segoe UI" panose="020B0502040204020203" pitchFamily="34" charset="0"/>
              </a:rPr>
              <a:t>Limitations:</a:t>
            </a:r>
          </a:p>
          <a:p>
            <a:pPr>
              <a:lnSpc>
                <a:spcPct val="100000"/>
              </a:lnSpc>
            </a:pPr>
            <a:r>
              <a:rPr lang="en-US" sz="1600" dirty="0">
                <a:solidFill>
                  <a:schemeClr val="tx1"/>
                </a:solidFill>
                <a:latin typeface="Segoe UI" panose="020B0502040204020203" pitchFamily="34" charset="0"/>
                <a:cs typeface="Segoe UI" panose="020B0502040204020203" pitchFamily="34" charset="0"/>
              </a:rPr>
              <a:t>            - Data is generated from users limiting reliability</a:t>
            </a:r>
          </a:p>
          <a:p>
            <a:pPr>
              <a:lnSpc>
                <a:spcPct val="100000"/>
              </a:lnSpc>
            </a:pPr>
            <a:r>
              <a:rPr lang="en-US" sz="1600" dirty="0">
                <a:solidFill>
                  <a:schemeClr val="tx1"/>
                </a:solidFill>
                <a:latin typeface="Segoe UI" panose="020B0502040204020203" pitchFamily="34" charset="0"/>
                <a:cs typeface="Segoe UI" panose="020B0502040204020203" pitchFamily="34" charset="0"/>
              </a:rPr>
              <a:t>            - Data generated from web scraping limiting accuracy</a:t>
            </a:r>
          </a:p>
          <a:p>
            <a:pPr>
              <a:lnSpc>
                <a:spcPct val="100000"/>
              </a:lnSpc>
            </a:pPr>
            <a:r>
              <a:rPr lang="en-US" sz="1600" b="1" dirty="0">
                <a:solidFill>
                  <a:schemeClr val="tx1"/>
                </a:solidFill>
                <a:latin typeface="Segoe UI" panose="020B0502040204020203" pitchFamily="34" charset="0"/>
                <a:cs typeface="Segoe UI" panose="020B0502040204020203" pitchFamily="34" charset="0"/>
              </a:rPr>
              <a:t>Commodities data:</a:t>
            </a:r>
          </a:p>
          <a:p>
            <a:pPr marL="171450" indent="-171450">
              <a:lnSpc>
                <a:spcPct val="100000"/>
              </a:lnSpc>
              <a:buFont typeface="Arial" panose="020B0604020202020204" pitchFamily="34" charset="0"/>
              <a:buChar char="•"/>
            </a:pPr>
            <a:r>
              <a:rPr lang="en-US" sz="1600" dirty="0">
                <a:solidFill>
                  <a:schemeClr val="tx1"/>
                </a:solidFill>
                <a:latin typeface="Segoe UI" panose="020B0502040204020203" pitchFamily="34" charset="0"/>
                <a:cs typeface="Segoe UI" panose="020B0502040204020203" pitchFamily="34" charset="0"/>
              </a:rPr>
              <a:t>Source - Market Index </a:t>
            </a:r>
          </a:p>
          <a:p>
            <a:pPr marL="171450" indent="-171450">
              <a:lnSpc>
                <a:spcPct val="100000"/>
              </a:lnSpc>
              <a:buFont typeface="Arial" panose="020B0604020202020204" pitchFamily="34" charset="0"/>
              <a:buChar char="•"/>
            </a:pPr>
            <a:r>
              <a:rPr lang="en-US" sz="1600" dirty="0">
                <a:solidFill>
                  <a:schemeClr val="tx1"/>
                </a:solidFill>
                <a:latin typeface="Segoe UI" panose="020B0502040204020203" pitchFamily="34" charset="0"/>
                <a:cs typeface="Segoe UI" panose="020B0502040204020203" pitchFamily="34" charset="0"/>
              </a:rPr>
              <a:t>Limitations:</a:t>
            </a:r>
          </a:p>
          <a:p>
            <a:pPr>
              <a:lnSpc>
                <a:spcPct val="100000"/>
              </a:lnSpc>
            </a:pPr>
            <a:r>
              <a:rPr lang="en-US" sz="1600" dirty="0">
                <a:solidFill>
                  <a:schemeClr val="tx1"/>
                </a:solidFill>
                <a:latin typeface="Segoe UI" panose="020B0502040204020203" pitchFamily="34" charset="0"/>
                <a:cs typeface="Segoe UI" panose="020B0502040204020203" pitchFamily="34" charset="0"/>
              </a:rPr>
              <a:t>             - Prior to 2008 Iron ore price was recorded yearly</a:t>
            </a:r>
          </a:p>
          <a:p>
            <a:endParaRPr lang="en-GB" dirty="0"/>
          </a:p>
        </p:txBody>
      </p:sp>
      <p:sp>
        <p:nvSpPr>
          <p:cNvPr id="4" name="Slide Number Placeholder 3">
            <a:extLst>
              <a:ext uri="{FF2B5EF4-FFF2-40B4-BE49-F238E27FC236}">
                <a16:creationId xmlns:a16="http://schemas.microsoft.com/office/drawing/2014/main" id="{0EC71E8B-69D1-43DB-8431-7FB99BF9C7C0}"/>
              </a:ext>
            </a:extLst>
          </p:cNvPr>
          <p:cNvSpPr>
            <a:spLocks noGrp="1"/>
          </p:cNvSpPr>
          <p:nvPr>
            <p:ph type="sldNum" sz="quarter" idx="4"/>
          </p:nvPr>
        </p:nvSpPr>
        <p:spPr/>
        <p:txBody>
          <a:bodyPr/>
          <a:lstStyle/>
          <a:p>
            <a:fld id="{9860EDB8-5305-433F-BE41-D7A86D811DB3}" type="slidenum">
              <a:rPr lang="en-US" smtClean="0"/>
              <a:pPr/>
              <a:t>5</a:t>
            </a:fld>
            <a:endParaRPr lang="en-US" dirty="0"/>
          </a:p>
        </p:txBody>
      </p:sp>
      <p:pic>
        <p:nvPicPr>
          <p:cNvPr id="7" name="Picture 6">
            <a:extLst>
              <a:ext uri="{FF2B5EF4-FFF2-40B4-BE49-F238E27FC236}">
                <a16:creationId xmlns:a16="http://schemas.microsoft.com/office/drawing/2014/main" id="{A0196361-7D01-4669-BF9B-475B1630A1E6}"/>
              </a:ext>
            </a:extLst>
          </p:cNvPr>
          <p:cNvPicPr>
            <a:picLocks noChangeAspect="1"/>
          </p:cNvPicPr>
          <p:nvPr/>
        </p:nvPicPr>
        <p:blipFill>
          <a:blip r:embed="rId2"/>
          <a:stretch>
            <a:fillRect/>
          </a:stretch>
        </p:blipFill>
        <p:spPr>
          <a:xfrm>
            <a:off x="7398326" y="3206573"/>
            <a:ext cx="3023114" cy="3362504"/>
          </a:xfrm>
          <a:prstGeom prst="rect">
            <a:avLst/>
          </a:prstGeom>
        </p:spPr>
      </p:pic>
      <p:pic>
        <p:nvPicPr>
          <p:cNvPr id="8" name="Picture 7">
            <a:extLst>
              <a:ext uri="{FF2B5EF4-FFF2-40B4-BE49-F238E27FC236}">
                <a16:creationId xmlns:a16="http://schemas.microsoft.com/office/drawing/2014/main" id="{728BD3FD-7CD6-4D7C-9626-59F441B622C9}"/>
              </a:ext>
            </a:extLst>
          </p:cNvPr>
          <p:cNvPicPr>
            <a:picLocks noChangeAspect="1"/>
          </p:cNvPicPr>
          <p:nvPr/>
        </p:nvPicPr>
        <p:blipFill>
          <a:blip r:embed="rId3"/>
          <a:stretch>
            <a:fillRect/>
          </a:stretch>
        </p:blipFill>
        <p:spPr>
          <a:xfrm>
            <a:off x="7398325" y="1221317"/>
            <a:ext cx="3026383" cy="1985255"/>
          </a:xfrm>
          <a:prstGeom prst="rect">
            <a:avLst/>
          </a:prstGeom>
        </p:spPr>
      </p:pic>
    </p:spTree>
    <p:extLst>
      <p:ext uri="{BB962C8B-B14F-4D97-AF65-F5344CB8AC3E}">
        <p14:creationId xmlns:p14="http://schemas.microsoft.com/office/powerpoint/2010/main" val="1092026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a:latin typeface="Segoe UI "/>
                <a:cs typeface="Segoe UI Light" panose="020B0502040204020203" pitchFamily="34" charset="0"/>
              </a:rPr>
              <a:t>Data Cleanup &amp; Exploration</a:t>
            </a:r>
          </a:p>
        </p:txBody>
      </p:sp>
      <p:sp>
        <p:nvSpPr>
          <p:cNvPr id="5" name="Content Placeholder 4"/>
          <p:cNvSpPr>
            <a:spLocks noGrp="1"/>
          </p:cNvSpPr>
          <p:nvPr>
            <p:ph sz="quarter" idx="10"/>
          </p:nvPr>
        </p:nvSpPr>
        <p:spPr>
          <a:xfrm>
            <a:off x="332912" y="1233577"/>
            <a:ext cx="11526176" cy="5244861"/>
          </a:xfrm>
        </p:spPr>
        <p:txBody>
          <a:bodyPr vert="horz" lIns="91440" tIns="45720" rIns="91440" bIns="45720" rtlCol="0">
            <a:normAutofit/>
          </a:bodyPr>
          <a:lstStyle/>
          <a:p>
            <a:pPr>
              <a:lnSpc>
                <a:spcPct val="100000"/>
              </a:lnSpc>
              <a:spcAft>
                <a:spcPts val="600"/>
              </a:spcAft>
            </a:pPr>
            <a:r>
              <a:rPr lang="en-US" sz="2000" dirty="0">
                <a:solidFill>
                  <a:srgbClr val="FF0000"/>
                </a:solidFill>
                <a:latin typeface="Segoe UI" panose="020B0502040204020203" pitchFamily="34" charset="0"/>
                <a:cs typeface="Segoe UI" panose="020B0502040204020203" pitchFamily="34" charset="0"/>
              </a:rPr>
              <a:t>Data Cleanup:</a:t>
            </a:r>
            <a:r>
              <a:rPr lang="en-US" sz="2000" dirty="0">
                <a:solidFill>
                  <a:prstClr val="black">
                    <a:lumMod val="75000"/>
                    <a:lumOff val="25000"/>
                  </a:prstClr>
                </a:solidFill>
                <a:latin typeface="Segoe UI" panose="020B0502040204020203" pitchFamily="34" charset="0"/>
                <a:cs typeface="Segoe UI" panose="020B0502040204020203" pitchFamily="34" charset="0"/>
              </a:rPr>
              <a:t> </a:t>
            </a:r>
          </a:p>
          <a:p>
            <a:pPr marL="342900" indent="-342900">
              <a:lnSpc>
                <a:spcPct val="1000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Clean data </a:t>
            </a:r>
          </a:p>
          <a:p>
            <a:pPr marL="571500" lvl="1" indent="-342900">
              <a:lnSpc>
                <a:spcPct val="100000"/>
              </a:lnSpc>
              <a:spcAft>
                <a:spcPts val="600"/>
              </a:spcAft>
            </a:pPr>
            <a:r>
              <a:rPr lang="en-US" sz="2000" dirty="0">
                <a:solidFill>
                  <a:prstClr val="black">
                    <a:lumMod val="75000"/>
                    <a:lumOff val="25000"/>
                  </a:prstClr>
                </a:solidFill>
                <a:latin typeface="Segoe UI" panose="020B0502040204020203" pitchFamily="34" charset="0"/>
                <a:cs typeface="Segoe UI" panose="020B0502040204020203" pitchFamily="34" charset="0"/>
              </a:rPr>
              <a:t>remove any missing</a:t>
            </a:r>
          </a:p>
          <a:p>
            <a:pPr marL="571500" lvl="1" indent="-342900">
              <a:lnSpc>
                <a:spcPct val="100000"/>
              </a:lnSpc>
              <a:spcAft>
                <a:spcPts val="600"/>
              </a:spcAft>
            </a:pPr>
            <a:r>
              <a:rPr lang="en-US" sz="2000" dirty="0">
                <a:solidFill>
                  <a:prstClr val="black">
                    <a:lumMod val="75000"/>
                    <a:lumOff val="25000"/>
                  </a:prstClr>
                </a:solidFill>
                <a:latin typeface="Segoe UI" panose="020B0502040204020203" pitchFamily="34" charset="0"/>
                <a:cs typeface="Segoe UI" panose="020B0502040204020203" pitchFamily="34" charset="0"/>
              </a:rPr>
              <a:t>Fixed data dates to </a:t>
            </a:r>
            <a:r>
              <a:rPr lang="en-US" sz="2000" b="1" dirty="0">
                <a:solidFill>
                  <a:prstClr val="black">
                    <a:lumMod val="75000"/>
                    <a:lumOff val="25000"/>
                  </a:prstClr>
                </a:solidFill>
                <a:latin typeface="Segoe UI" panose="020B0502040204020203" pitchFamily="34" charset="0"/>
                <a:cs typeface="Segoe UI" panose="020B0502040204020203" pitchFamily="34" charset="0"/>
              </a:rPr>
              <a:t>pandas</a:t>
            </a:r>
            <a:r>
              <a:rPr lang="en-US" sz="2000" dirty="0">
                <a:solidFill>
                  <a:prstClr val="black">
                    <a:lumMod val="75000"/>
                    <a:lumOff val="25000"/>
                  </a:prstClr>
                </a:solidFill>
                <a:latin typeface="Segoe UI" panose="020B0502040204020203" pitchFamily="34" charset="0"/>
                <a:cs typeface="Segoe UI" panose="020B0502040204020203" pitchFamily="34" charset="0"/>
              </a:rPr>
              <a:t> date format </a:t>
            </a:r>
          </a:p>
          <a:p>
            <a:pPr lvl="1" indent="0">
              <a:lnSpc>
                <a:spcPct val="100000"/>
              </a:lnSpc>
              <a:spcAft>
                <a:spcPts val="600"/>
              </a:spcAft>
              <a:buNone/>
            </a:pPr>
            <a:r>
              <a:rPr lang="en-US" sz="2000" dirty="0">
                <a:solidFill>
                  <a:prstClr val="black">
                    <a:lumMod val="75000"/>
                    <a:lumOff val="25000"/>
                  </a:prstClr>
                </a:solidFill>
                <a:latin typeface="Segoe UI" panose="020B0502040204020203" pitchFamily="34" charset="0"/>
                <a:cs typeface="Segoe UI" panose="020B0502040204020203" pitchFamily="34" charset="0"/>
              </a:rPr>
              <a:t>     and reformatted to quarterly data</a:t>
            </a:r>
          </a:p>
          <a:p>
            <a:pPr marL="571500" lvl="1" indent="-342900">
              <a:lnSpc>
                <a:spcPct val="100000"/>
              </a:lnSpc>
              <a:spcAft>
                <a:spcPts val="600"/>
              </a:spcAft>
            </a:pPr>
            <a:r>
              <a:rPr lang="en-US" sz="2000" dirty="0">
                <a:solidFill>
                  <a:prstClr val="black">
                    <a:lumMod val="75000"/>
                    <a:lumOff val="25000"/>
                  </a:prstClr>
                </a:solidFill>
                <a:latin typeface="Segoe UI" panose="020B0502040204020203" pitchFamily="34" charset="0"/>
                <a:cs typeface="Segoe UI" panose="020B0502040204020203" pitchFamily="34" charset="0"/>
              </a:rPr>
              <a:t>Limit </a:t>
            </a:r>
            <a:r>
              <a:rPr lang="en-US" sz="2000" dirty="0" err="1">
                <a:solidFill>
                  <a:prstClr val="black">
                    <a:lumMod val="75000"/>
                    <a:lumOff val="25000"/>
                  </a:prstClr>
                </a:solidFill>
                <a:latin typeface="Segoe UI" panose="020B0502040204020203" pitchFamily="34" charset="0"/>
                <a:cs typeface="Segoe UI" panose="020B0502040204020203" pitchFamily="34" charset="0"/>
              </a:rPr>
              <a:t>dataframe</a:t>
            </a:r>
            <a:r>
              <a:rPr lang="en-US" sz="2000" dirty="0">
                <a:solidFill>
                  <a:prstClr val="black">
                    <a:lumMod val="75000"/>
                    <a:lumOff val="25000"/>
                  </a:prstClr>
                </a:solidFill>
                <a:latin typeface="Segoe UI" panose="020B0502040204020203" pitchFamily="34" charset="0"/>
                <a:cs typeface="Segoe UI" panose="020B0502040204020203" pitchFamily="34" charset="0"/>
              </a:rPr>
              <a:t> to parameters of interest</a:t>
            </a:r>
          </a:p>
          <a:p>
            <a:pPr marL="571500" lvl="1" indent="-342900">
              <a:lnSpc>
                <a:spcPct val="100000"/>
              </a:lnSpc>
              <a:spcAft>
                <a:spcPts val="600"/>
              </a:spcAft>
            </a:pPr>
            <a:r>
              <a:rPr lang="en-US" sz="2000" dirty="0">
                <a:solidFill>
                  <a:prstClr val="black">
                    <a:lumMod val="75000"/>
                    <a:lumOff val="25000"/>
                  </a:prstClr>
                </a:solidFill>
                <a:latin typeface="Segoe UI" panose="020B0502040204020203" pitchFamily="34" charset="0"/>
                <a:cs typeface="Segoe UI" panose="020B0502040204020203" pitchFamily="34" charset="0"/>
              </a:rPr>
              <a:t>Select a control</a:t>
            </a:r>
          </a:p>
          <a:p>
            <a:pPr marL="571500" lvl="1" indent="-342900">
              <a:lnSpc>
                <a:spcPct val="100000"/>
              </a:lnSpc>
              <a:spcAft>
                <a:spcPts val="600"/>
              </a:spcAft>
            </a:pPr>
            <a:r>
              <a:rPr lang="en-US" sz="2000" dirty="0">
                <a:solidFill>
                  <a:prstClr val="black">
                    <a:lumMod val="75000"/>
                    <a:lumOff val="25000"/>
                  </a:prstClr>
                </a:solidFill>
                <a:latin typeface="Segoe UI" panose="020B0502040204020203" pitchFamily="34" charset="0"/>
                <a:cs typeface="Segoe UI" panose="020B0502040204020203" pitchFamily="34" charset="0"/>
              </a:rPr>
              <a:t>Calculate the IQR and determine if there are any potential outliers. </a:t>
            </a:r>
          </a:p>
          <a:p>
            <a:pPr marL="342900" indent="-342900">
              <a:lnSpc>
                <a:spcPct val="1000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Used plotting and statistics functions</a:t>
            </a:r>
          </a:p>
          <a:p>
            <a:pPr marL="0" indent="0">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D67363B4-95BD-4298-952B-325D8492A921}"/>
              </a:ext>
            </a:extLst>
          </p:cNvPr>
          <p:cNvSpPr>
            <a:spLocks noGrp="1"/>
          </p:cNvSpPr>
          <p:nvPr>
            <p:ph type="sldNum" sz="quarter" idx="4"/>
          </p:nvPr>
        </p:nvSpPr>
        <p:spPr/>
        <p:txBody>
          <a:bodyPr/>
          <a:lstStyle/>
          <a:p>
            <a:fld id="{9860EDB8-5305-433F-BE41-D7A86D811DB3}" type="slidenum">
              <a:rPr lang="en-US" smtClean="0"/>
              <a:pPr/>
              <a:t>6</a:t>
            </a:fld>
            <a:endParaRPr lang="en-US" dirty="0"/>
          </a:p>
        </p:txBody>
      </p:sp>
      <p:pic>
        <p:nvPicPr>
          <p:cNvPr id="10" name="Picture 9">
            <a:extLst>
              <a:ext uri="{FF2B5EF4-FFF2-40B4-BE49-F238E27FC236}">
                <a16:creationId xmlns:a16="http://schemas.microsoft.com/office/drawing/2014/main" id="{FC0BB770-04CE-4774-9E19-334E5BB7B993}"/>
              </a:ext>
            </a:extLst>
          </p:cNvPr>
          <p:cNvPicPr>
            <a:picLocks noChangeAspect="1"/>
          </p:cNvPicPr>
          <p:nvPr/>
        </p:nvPicPr>
        <p:blipFill>
          <a:blip r:embed="rId2"/>
          <a:stretch>
            <a:fillRect/>
          </a:stretch>
        </p:blipFill>
        <p:spPr>
          <a:xfrm>
            <a:off x="8347693" y="1233576"/>
            <a:ext cx="3244001" cy="2346423"/>
          </a:xfrm>
          <a:prstGeom prst="rect">
            <a:avLst/>
          </a:prstGeom>
        </p:spPr>
      </p:pic>
      <p:pic>
        <p:nvPicPr>
          <p:cNvPr id="4" name="Picture 3">
            <a:extLst>
              <a:ext uri="{FF2B5EF4-FFF2-40B4-BE49-F238E27FC236}">
                <a16:creationId xmlns:a16="http://schemas.microsoft.com/office/drawing/2014/main" id="{39832903-65AD-47F2-B700-6991E7CBF4D7}"/>
              </a:ext>
            </a:extLst>
          </p:cNvPr>
          <p:cNvPicPr>
            <a:picLocks noChangeAspect="1"/>
          </p:cNvPicPr>
          <p:nvPr/>
        </p:nvPicPr>
        <p:blipFill>
          <a:blip r:embed="rId3"/>
          <a:stretch>
            <a:fillRect/>
          </a:stretch>
        </p:blipFill>
        <p:spPr>
          <a:xfrm>
            <a:off x="6896865" y="1216343"/>
            <a:ext cx="1474653" cy="2363657"/>
          </a:xfrm>
          <a:prstGeom prst="rect">
            <a:avLst/>
          </a:prstGeom>
        </p:spPr>
      </p:pic>
      <p:pic>
        <p:nvPicPr>
          <p:cNvPr id="11" name="Picture 10">
            <a:extLst>
              <a:ext uri="{FF2B5EF4-FFF2-40B4-BE49-F238E27FC236}">
                <a16:creationId xmlns:a16="http://schemas.microsoft.com/office/drawing/2014/main" id="{F4B91FDF-D2CF-42AF-81A6-55B44CF9966C}"/>
              </a:ext>
            </a:extLst>
          </p:cNvPr>
          <p:cNvPicPr>
            <a:picLocks noChangeAspect="1"/>
          </p:cNvPicPr>
          <p:nvPr/>
        </p:nvPicPr>
        <p:blipFill>
          <a:blip r:embed="rId4"/>
          <a:stretch>
            <a:fillRect/>
          </a:stretch>
        </p:blipFill>
        <p:spPr>
          <a:xfrm>
            <a:off x="8405675" y="3579999"/>
            <a:ext cx="3186019" cy="2187486"/>
          </a:xfrm>
          <a:prstGeom prst="rect">
            <a:avLst/>
          </a:prstGeom>
        </p:spPr>
      </p:pic>
    </p:spTree>
    <p:extLst>
      <p:ext uri="{BB962C8B-B14F-4D97-AF65-F5344CB8AC3E}">
        <p14:creationId xmlns:p14="http://schemas.microsoft.com/office/powerpoint/2010/main" val="40188014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a:latin typeface="Segoe UI "/>
                <a:cs typeface="Segoe UI Light" panose="020B0502040204020203" pitchFamily="34" charset="0"/>
              </a:rPr>
              <a:t>Data Analysis</a:t>
            </a:r>
            <a:endParaRPr lang="en-US" sz="3200" dirty="0">
              <a:latin typeface="Segoe UI "/>
              <a:cs typeface="Segoe UI Light" panose="020B0502040204020203" pitchFamily="34" charset="0"/>
            </a:endParaRPr>
          </a:p>
        </p:txBody>
      </p:sp>
      <p:sp>
        <p:nvSpPr>
          <p:cNvPr id="5" name="Content Placeholder 4"/>
          <p:cNvSpPr>
            <a:spLocks noGrp="1"/>
          </p:cNvSpPr>
          <p:nvPr>
            <p:ph sz="quarter" idx="10"/>
          </p:nvPr>
        </p:nvSpPr>
        <p:spPr>
          <a:xfrm>
            <a:off x="332912" y="1233577"/>
            <a:ext cx="11526176" cy="5244861"/>
          </a:xfrm>
        </p:spPr>
        <p:txBody>
          <a:bodyPr vert="horz" lIns="91440" tIns="45720" rIns="91440" bIns="45720" rtlCol="0">
            <a:normAutofit/>
          </a:bodyPr>
          <a:lstStyle/>
          <a:p>
            <a:pPr marL="342900" indent="-342900">
              <a:lnSpc>
                <a:spcPct val="100000"/>
              </a:lnSpc>
              <a:spcBef>
                <a:spcPts val="1000"/>
              </a:spcBef>
              <a:spcAft>
                <a:spcPts val="600"/>
              </a:spcAft>
              <a:buFont typeface="Wingdings" panose="05000000000000000000" pitchFamily="2" charset="2"/>
              <a:buChar char="v"/>
            </a:pPr>
            <a:r>
              <a:rPr lang="en-US" sz="2400" b="1" dirty="0">
                <a:solidFill>
                  <a:srgbClr val="FF0000"/>
                </a:solidFill>
                <a:latin typeface="+mj-lt"/>
                <a:cs typeface="Segoe UI" panose="020B0502040204020203" pitchFamily="34" charset="0"/>
              </a:rPr>
              <a:t>Dataframe further narrowed down for analysis</a:t>
            </a:r>
          </a:p>
          <a:p>
            <a:pPr>
              <a:lnSpc>
                <a:spcPct val="100000"/>
              </a:lnSpc>
              <a:spcBef>
                <a:spcPts val="1000"/>
              </a:spcBef>
              <a:spcAft>
                <a:spcPts val="600"/>
              </a:spcAft>
            </a:pPr>
            <a:endParaRPr lang="en-US" sz="2400" b="1" dirty="0">
              <a:solidFill>
                <a:srgbClr val="FF0000"/>
              </a:solidFill>
              <a:latin typeface="+mj-lt"/>
              <a:cs typeface="Segoe UI" panose="020B0502040204020203" pitchFamily="34" charset="0"/>
            </a:endParaRPr>
          </a:p>
          <a:p>
            <a:pPr>
              <a:lnSpc>
                <a:spcPct val="100000"/>
              </a:lnSpc>
              <a:spcBef>
                <a:spcPts val="1000"/>
              </a:spcBef>
              <a:spcAft>
                <a:spcPts val="600"/>
              </a:spcAft>
            </a:pPr>
            <a:r>
              <a:rPr lang="en-US" sz="2400" b="1" dirty="0">
                <a:solidFill>
                  <a:srgbClr val="FF0000"/>
                </a:solidFill>
                <a:latin typeface="+mj-lt"/>
                <a:cs typeface="Segoe UI" panose="020B0502040204020203" pitchFamily="34" charset="0"/>
              </a:rPr>
              <a:t>Q1: </a:t>
            </a:r>
            <a:r>
              <a:rPr lang="en-US" sz="2400" b="1" dirty="0">
                <a:solidFill>
                  <a:prstClr val="black">
                    <a:lumMod val="75000"/>
                    <a:lumOff val="25000"/>
                  </a:prstClr>
                </a:solidFill>
                <a:latin typeface="+mj-lt"/>
                <a:cs typeface="Segoe UI" panose="020B0502040204020203" pitchFamily="34" charset="0"/>
              </a:rPr>
              <a:t>Is there increase or decrease in iron ore prices over the years?</a:t>
            </a:r>
          </a:p>
          <a:p>
            <a:pPr>
              <a:lnSpc>
                <a:spcPct val="100000"/>
              </a:lnSpc>
              <a:spcAft>
                <a:spcPts val="600"/>
              </a:spcAft>
            </a:pP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lvl="1" indent="-342900">
              <a:lnSpc>
                <a:spcPct val="100000"/>
              </a:lnSpc>
              <a:spcAft>
                <a:spcPts val="600"/>
              </a:spcAft>
            </a:pP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511F8627-E7A4-4990-9E3D-82BE84032E95}"/>
              </a:ext>
            </a:extLst>
          </p:cNvPr>
          <p:cNvSpPr>
            <a:spLocks noGrp="1"/>
          </p:cNvSpPr>
          <p:nvPr>
            <p:ph type="sldNum" sz="quarter" idx="4"/>
          </p:nvPr>
        </p:nvSpPr>
        <p:spPr/>
        <p:txBody>
          <a:bodyPr/>
          <a:lstStyle/>
          <a:p>
            <a:fld id="{9860EDB8-5305-433F-BE41-D7A86D811DB3}" type="slidenum">
              <a:rPr lang="en-US" smtClean="0"/>
              <a:pPr/>
              <a:t>7</a:t>
            </a:fld>
            <a:endParaRPr lang="en-US" dirty="0"/>
          </a:p>
        </p:txBody>
      </p:sp>
      <p:sp>
        <p:nvSpPr>
          <p:cNvPr id="7" name="TextBox 6">
            <a:extLst>
              <a:ext uri="{FF2B5EF4-FFF2-40B4-BE49-F238E27FC236}">
                <a16:creationId xmlns:a16="http://schemas.microsoft.com/office/drawing/2014/main" id="{F882AD8D-3618-4458-AB3E-BCA022FD119A}"/>
              </a:ext>
            </a:extLst>
          </p:cNvPr>
          <p:cNvSpPr txBox="1"/>
          <p:nvPr/>
        </p:nvSpPr>
        <p:spPr>
          <a:xfrm>
            <a:off x="7798279" y="4010709"/>
            <a:ext cx="4060809" cy="1938992"/>
          </a:xfrm>
          <a:prstGeom prst="rect">
            <a:avLst/>
          </a:prstGeom>
          <a:noFill/>
        </p:spPr>
        <p:txBody>
          <a:bodyPr wrap="square" rtlCol="0">
            <a:spAutoFit/>
          </a:bodyPr>
          <a:lstStyle/>
          <a:p>
            <a:pPr marL="171450" indent="-171450">
              <a:buFont typeface="Arial" panose="020B0604020202020204" pitchFamily="34" charset="0"/>
              <a:buChar char="•"/>
            </a:pPr>
            <a:r>
              <a:rPr lang="en-AU" sz="1200" b="0" i="0" dirty="0">
                <a:solidFill>
                  <a:srgbClr val="000000"/>
                </a:solidFill>
                <a:effectLst/>
                <a:latin typeface="Helvetica Neue"/>
              </a:rPr>
              <a:t>The iro</a:t>
            </a:r>
            <a:r>
              <a:rPr lang="en-AU" sz="1200" dirty="0">
                <a:solidFill>
                  <a:srgbClr val="000000"/>
                </a:solidFill>
                <a:latin typeface="Helvetica Neue"/>
              </a:rPr>
              <a:t>n price was around $60 in 2008 and within three years (i.e. 2011) had soared to almost $180</a:t>
            </a:r>
          </a:p>
          <a:p>
            <a:pPr marL="171450" indent="-171450">
              <a:buFont typeface="Arial" panose="020B0604020202020204" pitchFamily="34" charset="0"/>
              <a:buChar char="•"/>
            </a:pPr>
            <a:endParaRPr lang="en-AU" sz="1200" dirty="0">
              <a:solidFill>
                <a:srgbClr val="000000"/>
              </a:solidFill>
              <a:latin typeface="Helvetica Neue"/>
            </a:endParaRPr>
          </a:p>
          <a:p>
            <a:pPr marL="171450" indent="-171450">
              <a:buFont typeface="Arial" panose="020B0604020202020204" pitchFamily="34" charset="0"/>
              <a:buChar char="•"/>
            </a:pPr>
            <a:endParaRPr lang="en-AU" sz="1200" b="0" i="0" dirty="0">
              <a:solidFill>
                <a:srgbClr val="000000"/>
              </a:solidFill>
              <a:effectLst/>
              <a:latin typeface="Helvetica Neue"/>
            </a:endParaRPr>
          </a:p>
          <a:p>
            <a:pPr marL="171450" indent="-171450">
              <a:buFont typeface="Arial" panose="020B0604020202020204" pitchFamily="34" charset="0"/>
              <a:buChar char="•"/>
            </a:pPr>
            <a:r>
              <a:rPr lang="en-AU" sz="1200" dirty="0">
                <a:solidFill>
                  <a:srgbClr val="000000"/>
                </a:solidFill>
                <a:latin typeface="Helvetica Neue"/>
              </a:rPr>
              <a:t>The price fluctuated after 2011 and </a:t>
            </a:r>
            <a:r>
              <a:rPr lang="en-AU" sz="1200" b="0" i="0" dirty="0">
                <a:solidFill>
                  <a:srgbClr val="000000"/>
                </a:solidFill>
                <a:effectLst/>
                <a:latin typeface="Helvetica Neue"/>
              </a:rPr>
              <a:t>dropped significantly to below $60 </a:t>
            </a:r>
            <a:r>
              <a:rPr lang="en-AU" sz="1200" dirty="0">
                <a:solidFill>
                  <a:srgbClr val="000000"/>
                </a:solidFill>
                <a:latin typeface="Helvetica Neue"/>
              </a:rPr>
              <a:t>by</a:t>
            </a:r>
            <a:r>
              <a:rPr lang="en-AU" sz="1200" b="0" i="0" dirty="0">
                <a:solidFill>
                  <a:srgbClr val="000000"/>
                </a:solidFill>
                <a:effectLst/>
                <a:latin typeface="Helvetica Neue"/>
              </a:rPr>
              <a:t> 2015 </a:t>
            </a:r>
          </a:p>
          <a:p>
            <a:pPr marL="171450" indent="-171450">
              <a:buFont typeface="Arial" panose="020B0604020202020204" pitchFamily="34" charset="0"/>
              <a:buChar char="•"/>
            </a:pPr>
            <a:endParaRPr lang="en-AU" sz="1200" b="0" i="0" dirty="0">
              <a:solidFill>
                <a:srgbClr val="000000"/>
              </a:solidFill>
              <a:effectLst/>
              <a:latin typeface="Helvetica Neue"/>
            </a:endParaRPr>
          </a:p>
          <a:p>
            <a:pPr marL="171450" indent="-171450">
              <a:buFont typeface="Arial" panose="020B0604020202020204" pitchFamily="34" charset="0"/>
              <a:buChar char="•"/>
            </a:pPr>
            <a:endParaRPr lang="en-AU" sz="1200" dirty="0">
              <a:solidFill>
                <a:srgbClr val="000000"/>
              </a:solidFill>
              <a:latin typeface="Helvetica Neue"/>
            </a:endParaRPr>
          </a:p>
          <a:p>
            <a:pPr marL="171450" indent="-171450">
              <a:buFont typeface="Arial" panose="020B0604020202020204" pitchFamily="34" charset="0"/>
              <a:buChar char="•"/>
            </a:pPr>
            <a:r>
              <a:rPr lang="en-AU" sz="1200" dirty="0">
                <a:solidFill>
                  <a:srgbClr val="000000"/>
                </a:solidFill>
                <a:latin typeface="Helvetica Neue"/>
              </a:rPr>
              <a:t>The price stabilised after 2015 with slight rise until 2018</a:t>
            </a:r>
            <a:endParaRPr lang="en-AU" sz="1200" dirty="0"/>
          </a:p>
        </p:txBody>
      </p:sp>
      <p:pic>
        <p:nvPicPr>
          <p:cNvPr id="11" name="Picture 10">
            <a:extLst>
              <a:ext uri="{FF2B5EF4-FFF2-40B4-BE49-F238E27FC236}">
                <a16:creationId xmlns:a16="http://schemas.microsoft.com/office/drawing/2014/main" id="{FAAA2DEE-D6C1-43F9-9F41-2521A0F52A64}"/>
              </a:ext>
            </a:extLst>
          </p:cNvPr>
          <p:cNvPicPr>
            <a:picLocks noChangeAspect="1"/>
          </p:cNvPicPr>
          <p:nvPr/>
        </p:nvPicPr>
        <p:blipFill>
          <a:blip r:embed="rId2"/>
          <a:stretch>
            <a:fillRect/>
          </a:stretch>
        </p:blipFill>
        <p:spPr>
          <a:xfrm>
            <a:off x="271496" y="2910966"/>
            <a:ext cx="7316221" cy="3658111"/>
          </a:xfrm>
          <a:prstGeom prst="rect">
            <a:avLst/>
          </a:prstGeom>
        </p:spPr>
      </p:pic>
      <p:pic>
        <p:nvPicPr>
          <p:cNvPr id="13" name="Picture 12">
            <a:extLst>
              <a:ext uri="{FF2B5EF4-FFF2-40B4-BE49-F238E27FC236}">
                <a16:creationId xmlns:a16="http://schemas.microsoft.com/office/drawing/2014/main" id="{D3BE9631-A34F-4DA6-BB4E-F8B19F42914D}"/>
              </a:ext>
            </a:extLst>
          </p:cNvPr>
          <p:cNvPicPr>
            <a:picLocks noChangeAspect="1"/>
          </p:cNvPicPr>
          <p:nvPr/>
        </p:nvPicPr>
        <p:blipFill>
          <a:blip r:embed="rId3"/>
          <a:stretch>
            <a:fillRect/>
          </a:stretch>
        </p:blipFill>
        <p:spPr>
          <a:xfrm>
            <a:off x="6724396" y="1233577"/>
            <a:ext cx="5134692" cy="1162212"/>
          </a:xfrm>
          <a:prstGeom prst="rect">
            <a:avLst/>
          </a:prstGeom>
        </p:spPr>
      </p:pic>
    </p:spTree>
    <p:extLst>
      <p:ext uri="{BB962C8B-B14F-4D97-AF65-F5344CB8AC3E}">
        <p14:creationId xmlns:p14="http://schemas.microsoft.com/office/powerpoint/2010/main" val="6128710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F7B7FD2-9C9A-4DF1-82E0-27242152650B}"/>
              </a:ext>
            </a:extLst>
          </p:cNvPr>
          <p:cNvPicPr>
            <a:picLocks noChangeAspect="1"/>
          </p:cNvPicPr>
          <p:nvPr/>
        </p:nvPicPr>
        <p:blipFill>
          <a:blip r:embed="rId2"/>
          <a:stretch>
            <a:fillRect/>
          </a:stretch>
        </p:blipFill>
        <p:spPr>
          <a:xfrm>
            <a:off x="246273" y="1618997"/>
            <a:ext cx="5652375" cy="3620005"/>
          </a:xfrm>
          <a:prstGeom prst="rect">
            <a:avLst/>
          </a:prstGeom>
        </p:spPr>
      </p:pic>
      <p:pic>
        <p:nvPicPr>
          <p:cNvPr id="15" name="Picture 14">
            <a:extLst>
              <a:ext uri="{FF2B5EF4-FFF2-40B4-BE49-F238E27FC236}">
                <a16:creationId xmlns:a16="http://schemas.microsoft.com/office/drawing/2014/main" id="{876DE458-BE51-45EF-BEA1-C6261A394B43}"/>
              </a:ext>
            </a:extLst>
          </p:cNvPr>
          <p:cNvPicPr>
            <a:picLocks noChangeAspect="1"/>
          </p:cNvPicPr>
          <p:nvPr/>
        </p:nvPicPr>
        <p:blipFill>
          <a:blip r:embed="rId3"/>
          <a:stretch>
            <a:fillRect/>
          </a:stretch>
        </p:blipFill>
        <p:spPr>
          <a:xfrm>
            <a:off x="5898648" y="1634854"/>
            <a:ext cx="6047079" cy="3588292"/>
          </a:xfrm>
          <a:prstGeom prst="rect">
            <a:avLst/>
          </a:prstGeom>
        </p:spPr>
      </p:pic>
      <p:sp>
        <p:nvSpPr>
          <p:cNvPr id="3" name="Title 2"/>
          <p:cNvSpPr>
            <a:spLocks noGrp="1"/>
          </p:cNvSpPr>
          <p:nvPr>
            <p:ph type="title"/>
          </p:nvPr>
        </p:nvSpPr>
        <p:spPr/>
        <p:txBody>
          <a:bodyPr>
            <a:normAutofit/>
          </a:bodyPr>
          <a:lstStyle/>
          <a:p>
            <a:r>
              <a:rPr lang="en-US" sz="3200" b="1" dirty="0">
                <a:latin typeface="Segoe UI "/>
                <a:cs typeface="Segoe UI Light" panose="020B0502040204020203" pitchFamily="34" charset="0"/>
              </a:rPr>
              <a:t>Data Analysis…</a:t>
            </a:r>
            <a:endParaRPr lang="en-US" sz="3200" dirty="0">
              <a:latin typeface="Segoe UI "/>
              <a:cs typeface="Segoe UI Light" panose="020B0502040204020203" pitchFamily="34" charset="0"/>
            </a:endParaRPr>
          </a:p>
        </p:txBody>
      </p:sp>
      <p:sp>
        <p:nvSpPr>
          <p:cNvPr id="5" name="Content Placeholder 4"/>
          <p:cNvSpPr>
            <a:spLocks noGrp="1"/>
          </p:cNvSpPr>
          <p:nvPr>
            <p:ph sz="quarter" idx="10"/>
          </p:nvPr>
        </p:nvSpPr>
        <p:spPr>
          <a:xfrm>
            <a:off x="332912" y="1233577"/>
            <a:ext cx="11526176" cy="5244861"/>
          </a:xfrm>
        </p:spPr>
        <p:txBody>
          <a:bodyPr vert="horz" lIns="91440" tIns="45720" rIns="91440" bIns="45720" rtlCol="0">
            <a:normAutofit/>
          </a:bodyPr>
          <a:lstStyle/>
          <a:p>
            <a:pPr>
              <a:lnSpc>
                <a:spcPct val="100000"/>
              </a:lnSpc>
              <a:spcAft>
                <a:spcPts val="600"/>
              </a:spcAft>
            </a:pPr>
            <a:r>
              <a:rPr lang="en-US" sz="2400" b="1" dirty="0">
                <a:solidFill>
                  <a:srgbClr val="FF0000"/>
                </a:solidFill>
                <a:latin typeface="+mj-lt"/>
                <a:cs typeface="Segoe UI" panose="020B0502040204020203" pitchFamily="34" charset="0"/>
              </a:rPr>
              <a:t>Q2: </a:t>
            </a:r>
            <a:r>
              <a:rPr lang="en-US" sz="2400" b="1" dirty="0">
                <a:solidFill>
                  <a:prstClr val="black">
                    <a:lumMod val="75000"/>
                    <a:lumOff val="25000"/>
                  </a:prstClr>
                </a:solidFill>
                <a:latin typeface="+mj-lt"/>
                <a:cs typeface="Segoe UI" panose="020B0502040204020203" pitchFamily="34" charset="0"/>
              </a:rPr>
              <a:t>Is there increase or decrease in house prices over the years?</a:t>
            </a:r>
          </a:p>
          <a:p>
            <a:pPr>
              <a:lnSpc>
                <a:spcPct val="100000"/>
              </a:lnSpc>
              <a:spcAft>
                <a:spcPts val="600"/>
              </a:spcAft>
            </a:pP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lvl="1" indent="-342900">
              <a:lnSpc>
                <a:spcPct val="100000"/>
              </a:lnSpc>
              <a:spcAft>
                <a:spcPts val="600"/>
              </a:spcAft>
            </a:pP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FFA12A6D-939D-47BE-9421-1370C5DD057D}"/>
              </a:ext>
            </a:extLst>
          </p:cNvPr>
          <p:cNvSpPr txBox="1"/>
          <p:nvPr/>
        </p:nvSpPr>
        <p:spPr>
          <a:xfrm>
            <a:off x="443626" y="5279673"/>
            <a:ext cx="5652374" cy="1384995"/>
          </a:xfrm>
          <a:prstGeom prst="rect">
            <a:avLst/>
          </a:prstGeom>
          <a:noFill/>
        </p:spPr>
        <p:txBody>
          <a:bodyPr wrap="square" rtlCol="0">
            <a:spAutoFit/>
          </a:bodyPr>
          <a:lstStyle/>
          <a:p>
            <a:pPr marL="171450" indent="-171450">
              <a:buFont typeface="Arial" panose="020B0604020202020204" pitchFamily="34" charset="0"/>
              <a:buChar char="•"/>
            </a:pPr>
            <a:r>
              <a:rPr lang="en-AU" sz="1200" b="0" i="0" dirty="0">
                <a:solidFill>
                  <a:srgbClr val="000000"/>
                </a:solidFill>
                <a:effectLst/>
                <a:latin typeface="Helvetica Neue"/>
              </a:rPr>
              <a:t>Drastic dropped in price during 2008 below $600k  from the average price of $800k</a:t>
            </a:r>
          </a:p>
          <a:p>
            <a:pPr marL="171450" indent="-171450">
              <a:buFont typeface="Arial" panose="020B0604020202020204" pitchFamily="34" charset="0"/>
              <a:buChar char="•"/>
            </a:pPr>
            <a:endParaRPr lang="en-AU" sz="1200" dirty="0">
              <a:solidFill>
                <a:srgbClr val="000000"/>
              </a:solidFill>
              <a:latin typeface="Helvetica Neue"/>
            </a:endParaRPr>
          </a:p>
          <a:p>
            <a:pPr marL="171450" indent="-171450">
              <a:buFont typeface="Arial" panose="020B0604020202020204" pitchFamily="34" charset="0"/>
              <a:buChar char="•"/>
            </a:pPr>
            <a:r>
              <a:rPr lang="en-GB" sz="1200" b="0" i="0" dirty="0">
                <a:solidFill>
                  <a:srgbClr val="000000"/>
                </a:solidFill>
                <a:effectLst/>
                <a:latin typeface="Helvetica Neue"/>
              </a:rPr>
              <a:t>Price started increasing after 2008 and reached to high point of above $850k</a:t>
            </a:r>
          </a:p>
          <a:p>
            <a:pPr marL="171450" indent="-171450">
              <a:buFont typeface="Arial" panose="020B0604020202020204" pitchFamily="34" charset="0"/>
              <a:buChar char="•"/>
            </a:pPr>
            <a:endParaRPr lang="en-AU" sz="1200" dirty="0">
              <a:solidFill>
                <a:srgbClr val="000000"/>
              </a:solidFill>
              <a:latin typeface="Helvetica Neue"/>
            </a:endParaRPr>
          </a:p>
          <a:p>
            <a:pPr marL="171450" indent="-171450">
              <a:buFont typeface="Arial" panose="020B0604020202020204" pitchFamily="34" charset="0"/>
              <a:buChar char="•"/>
            </a:pPr>
            <a:r>
              <a:rPr lang="en-AU" sz="1200" dirty="0">
                <a:solidFill>
                  <a:srgbClr val="000000"/>
                </a:solidFill>
                <a:latin typeface="Helvetica Neue"/>
              </a:rPr>
              <a:t>Price continued to drop from 2011 and fluctuated further with slight increase and decrease</a:t>
            </a:r>
            <a:endParaRPr lang="en-AU" sz="1200" dirty="0"/>
          </a:p>
        </p:txBody>
      </p:sp>
      <p:sp>
        <p:nvSpPr>
          <p:cNvPr id="2" name="Slide Number Placeholder 1">
            <a:extLst>
              <a:ext uri="{FF2B5EF4-FFF2-40B4-BE49-F238E27FC236}">
                <a16:creationId xmlns:a16="http://schemas.microsoft.com/office/drawing/2014/main" id="{7A7B51BA-99E5-4930-8A2D-0F8613FF08DE}"/>
              </a:ext>
            </a:extLst>
          </p:cNvPr>
          <p:cNvSpPr>
            <a:spLocks noGrp="1"/>
          </p:cNvSpPr>
          <p:nvPr>
            <p:ph type="sldNum" sz="quarter" idx="4"/>
          </p:nvPr>
        </p:nvSpPr>
        <p:spPr/>
        <p:txBody>
          <a:bodyPr/>
          <a:lstStyle/>
          <a:p>
            <a:fld id="{9860EDB8-5305-433F-BE41-D7A86D811DB3}" type="slidenum">
              <a:rPr lang="en-US" smtClean="0"/>
              <a:pPr/>
              <a:t>8</a:t>
            </a:fld>
            <a:endParaRPr lang="en-US" dirty="0"/>
          </a:p>
        </p:txBody>
      </p:sp>
      <p:sp>
        <p:nvSpPr>
          <p:cNvPr id="13" name="TextBox 12">
            <a:extLst>
              <a:ext uri="{FF2B5EF4-FFF2-40B4-BE49-F238E27FC236}">
                <a16:creationId xmlns:a16="http://schemas.microsoft.com/office/drawing/2014/main" id="{A69D28C1-AE5C-4B5A-B802-760884760F36}"/>
              </a:ext>
            </a:extLst>
          </p:cNvPr>
          <p:cNvSpPr txBox="1"/>
          <p:nvPr/>
        </p:nvSpPr>
        <p:spPr>
          <a:xfrm>
            <a:off x="7118558" y="5235071"/>
            <a:ext cx="4740530" cy="1200329"/>
          </a:xfrm>
          <a:prstGeom prst="rect">
            <a:avLst/>
          </a:prstGeom>
          <a:noFill/>
        </p:spPr>
        <p:txBody>
          <a:bodyPr wrap="square" rtlCol="0">
            <a:spAutoFit/>
          </a:bodyPr>
          <a:lstStyle/>
          <a:p>
            <a:pPr marL="171450" indent="-171450">
              <a:buFont typeface="Arial" panose="020B0604020202020204" pitchFamily="34" charset="0"/>
              <a:buChar char="•"/>
            </a:pPr>
            <a:r>
              <a:rPr lang="en-AU" sz="1200" b="0" i="0" dirty="0">
                <a:solidFill>
                  <a:srgbClr val="000000"/>
                </a:solidFill>
                <a:effectLst/>
                <a:latin typeface="Helvetica Neue"/>
              </a:rPr>
              <a:t>Price started decreasing from 2008 and plummeted in 2009</a:t>
            </a:r>
          </a:p>
          <a:p>
            <a:pPr marL="171450" indent="-171450">
              <a:buFont typeface="Arial" panose="020B0604020202020204" pitchFamily="34" charset="0"/>
              <a:buChar char="•"/>
            </a:pPr>
            <a:endParaRPr lang="en-AU" sz="1200" b="0" i="0" dirty="0">
              <a:solidFill>
                <a:srgbClr val="000000"/>
              </a:solidFill>
              <a:effectLst/>
              <a:latin typeface="Helvetica Neue"/>
            </a:endParaRPr>
          </a:p>
          <a:p>
            <a:pPr marL="171450" indent="-171450">
              <a:buFont typeface="Arial" panose="020B0604020202020204" pitchFamily="34" charset="0"/>
              <a:buChar char="•"/>
            </a:pPr>
            <a:r>
              <a:rPr lang="en-AU" sz="1200" dirty="0">
                <a:solidFill>
                  <a:srgbClr val="000000"/>
                </a:solidFill>
                <a:latin typeface="Helvetica Neue"/>
              </a:rPr>
              <a:t>Price increased from 2009 further and skyrocketed above $1.2 million</a:t>
            </a:r>
          </a:p>
          <a:p>
            <a:pPr marL="171450" indent="-171450">
              <a:buFont typeface="Arial" panose="020B0604020202020204" pitchFamily="34" charset="0"/>
              <a:buChar char="•"/>
            </a:pPr>
            <a:endParaRPr lang="en-AU" sz="1200" dirty="0">
              <a:solidFill>
                <a:srgbClr val="000000"/>
              </a:solidFill>
              <a:latin typeface="Helvetica Neue"/>
            </a:endParaRPr>
          </a:p>
          <a:p>
            <a:pPr marL="171450" indent="-171450">
              <a:buFont typeface="Arial" panose="020B0604020202020204" pitchFamily="34" charset="0"/>
              <a:buChar char="•"/>
            </a:pPr>
            <a:r>
              <a:rPr lang="en-AU" sz="1200" b="0" i="0" dirty="0">
                <a:solidFill>
                  <a:srgbClr val="000000"/>
                </a:solidFill>
                <a:effectLst/>
                <a:latin typeface="Helvetica Neue"/>
              </a:rPr>
              <a:t>By 2018, price dropped slightly but still above $1 million</a:t>
            </a:r>
            <a:endParaRPr lang="en-AU" sz="1200" dirty="0"/>
          </a:p>
        </p:txBody>
      </p:sp>
      <p:sp>
        <p:nvSpPr>
          <p:cNvPr id="16" name="TextBox 15">
            <a:extLst>
              <a:ext uri="{FF2B5EF4-FFF2-40B4-BE49-F238E27FC236}">
                <a16:creationId xmlns:a16="http://schemas.microsoft.com/office/drawing/2014/main" id="{AF45BB0E-BD8B-4B60-B2B8-5B0479CC1D30}"/>
              </a:ext>
            </a:extLst>
          </p:cNvPr>
          <p:cNvSpPr txBox="1"/>
          <p:nvPr/>
        </p:nvSpPr>
        <p:spPr>
          <a:xfrm>
            <a:off x="4609589" y="2246730"/>
            <a:ext cx="849054" cy="369332"/>
          </a:xfrm>
          <a:prstGeom prst="rect">
            <a:avLst/>
          </a:prstGeom>
          <a:noFill/>
        </p:spPr>
        <p:txBody>
          <a:bodyPr wrap="square">
            <a:spAutoFit/>
          </a:bodyPr>
          <a:lstStyle/>
          <a:p>
            <a:pPr algn="ctr"/>
            <a:r>
              <a:rPr lang="en-AU" sz="1800" b="0" i="0" dirty="0">
                <a:solidFill>
                  <a:srgbClr val="000000"/>
                </a:solidFill>
                <a:effectLst/>
                <a:latin typeface="Helvetica Neue"/>
              </a:rPr>
              <a:t>Perth</a:t>
            </a:r>
          </a:p>
        </p:txBody>
      </p:sp>
      <p:sp>
        <p:nvSpPr>
          <p:cNvPr id="19" name="TextBox 18">
            <a:extLst>
              <a:ext uri="{FF2B5EF4-FFF2-40B4-BE49-F238E27FC236}">
                <a16:creationId xmlns:a16="http://schemas.microsoft.com/office/drawing/2014/main" id="{C54E6457-3D0F-4EA5-B9B8-A8513BDB12E0}"/>
              </a:ext>
            </a:extLst>
          </p:cNvPr>
          <p:cNvSpPr txBox="1"/>
          <p:nvPr/>
        </p:nvSpPr>
        <p:spPr>
          <a:xfrm>
            <a:off x="10707226" y="3332828"/>
            <a:ext cx="1151862" cy="369332"/>
          </a:xfrm>
          <a:prstGeom prst="rect">
            <a:avLst/>
          </a:prstGeom>
          <a:noFill/>
        </p:spPr>
        <p:txBody>
          <a:bodyPr wrap="square">
            <a:spAutoFit/>
          </a:bodyPr>
          <a:lstStyle/>
          <a:p>
            <a:pPr algn="ctr"/>
            <a:r>
              <a:rPr lang="en-AU" sz="1800" b="0" i="0" dirty="0">
                <a:solidFill>
                  <a:srgbClr val="000000"/>
                </a:solidFill>
                <a:effectLst/>
                <a:latin typeface="Helvetica Neue"/>
              </a:rPr>
              <a:t>Sydney</a:t>
            </a:r>
          </a:p>
        </p:txBody>
      </p:sp>
    </p:spTree>
    <p:extLst>
      <p:ext uri="{BB962C8B-B14F-4D97-AF65-F5344CB8AC3E}">
        <p14:creationId xmlns:p14="http://schemas.microsoft.com/office/powerpoint/2010/main" val="11033130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a:latin typeface="Segoe UI "/>
                <a:cs typeface="Segoe UI Light" panose="020B0502040204020203" pitchFamily="34" charset="0"/>
              </a:rPr>
              <a:t>Data Analysis…</a:t>
            </a:r>
            <a:endParaRPr lang="en-US" sz="3200" dirty="0">
              <a:latin typeface="Segoe UI "/>
              <a:cs typeface="Segoe UI Light" panose="020B0502040204020203" pitchFamily="34" charset="0"/>
            </a:endParaRPr>
          </a:p>
        </p:txBody>
      </p:sp>
      <p:sp>
        <p:nvSpPr>
          <p:cNvPr id="5" name="Content Placeholder 4"/>
          <p:cNvSpPr>
            <a:spLocks noGrp="1"/>
          </p:cNvSpPr>
          <p:nvPr>
            <p:ph sz="quarter" idx="10"/>
          </p:nvPr>
        </p:nvSpPr>
        <p:spPr>
          <a:xfrm>
            <a:off x="332912" y="1233577"/>
            <a:ext cx="11526176" cy="5624423"/>
          </a:xfrm>
        </p:spPr>
        <p:txBody>
          <a:bodyPr vert="horz" lIns="91440" tIns="45720" rIns="91440" bIns="45720" rtlCol="0">
            <a:normAutofit/>
          </a:bodyPr>
          <a:lstStyle/>
          <a:p>
            <a:pPr>
              <a:lnSpc>
                <a:spcPct val="100000"/>
              </a:lnSpc>
              <a:spcAft>
                <a:spcPts val="600"/>
              </a:spcAft>
            </a:pPr>
            <a:r>
              <a:rPr lang="en-US" sz="2600" b="1" dirty="0">
                <a:solidFill>
                  <a:srgbClr val="FF0000"/>
                </a:solidFill>
                <a:latin typeface="+mj-lt"/>
                <a:cs typeface="Segoe UI" panose="020B0502040204020203" pitchFamily="34" charset="0"/>
              </a:rPr>
              <a:t>Q3: </a:t>
            </a:r>
            <a:r>
              <a:rPr lang="en-US" sz="2600" b="1" dirty="0">
                <a:solidFill>
                  <a:prstClr val="black">
                    <a:lumMod val="75000"/>
                    <a:lumOff val="25000"/>
                  </a:prstClr>
                </a:solidFill>
                <a:latin typeface="+mj-lt"/>
                <a:cs typeface="Segoe UI" panose="020B0502040204020203" pitchFamily="34" charset="0"/>
              </a:rPr>
              <a:t>Is there variation between Perth and Sydney? </a:t>
            </a:r>
          </a:p>
          <a:p>
            <a:pPr marL="342900" indent="-342900">
              <a:lnSpc>
                <a:spcPct val="100000"/>
              </a:lnSpc>
              <a:spcBef>
                <a:spcPts val="1000"/>
              </a:spcBef>
              <a:spcAft>
                <a:spcPts val="600"/>
              </a:spcAft>
              <a:buFont typeface="Arial" panose="020B0604020202020204" pitchFamily="34" charset="0"/>
              <a:buChar char="•"/>
            </a:pP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indent="-342900">
              <a:lnSpc>
                <a:spcPct val="100000"/>
              </a:lnSpc>
              <a:spcBef>
                <a:spcPts val="1000"/>
              </a:spcBef>
              <a:spcAft>
                <a:spcPts val="600"/>
              </a:spcAft>
              <a:buFont typeface="Arial" panose="020B0604020202020204" pitchFamily="34" charset="0"/>
              <a:buChar char="•"/>
            </a:pP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indent="-342900">
              <a:lnSpc>
                <a:spcPct val="100000"/>
              </a:lnSpc>
              <a:spcAft>
                <a:spcPts val="600"/>
              </a:spcAft>
              <a:buFont typeface="Arial" panose="020B0604020202020204" pitchFamily="34" charset="0"/>
              <a:buChar char="•"/>
            </a:pPr>
            <a:endParaRPr lang="en-AU" sz="3200" dirty="0"/>
          </a:p>
          <a:p>
            <a:pPr marL="342900" indent="-342900">
              <a:lnSpc>
                <a:spcPct val="100000"/>
              </a:lnSpc>
              <a:spcAft>
                <a:spcPts val="600"/>
              </a:spcAft>
              <a:buFont typeface="Arial" panose="020B0604020202020204" pitchFamily="34" charset="0"/>
              <a:buChar char="•"/>
            </a:pPr>
            <a:endParaRPr lang="en-AU" sz="3200" dirty="0"/>
          </a:p>
          <a:p>
            <a:pPr marL="342900" indent="-342900">
              <a:lnSpc>
                <a:spcPct val="100000"/>
              </a:lnSpc>
              <a:spcAft>
                <a:spcPts val="600"/>
              </a:spcAft>
              <a:buFont typeface="Arial" panose="020B0604020202020204" pitchFamily="34" charset="0"/>
              <a:buChar char="•"/>
            </a:pPr>
            <a:endParaRPr lang="en-AU" sz="3200" dirty="0"/>
          </a:p>
          <a:p>
            <a:pPr marL="342900" indent="-342900">
              <a:lnSpc>
                <a:spcPct val="100000"/>
              </a:lnSpc>
              <a:spcAft>
                <a:spcPts val="600"/>
              </a:spcAft>
              <a:buFont typeface="Arial" panose="020B0604020202020204" pitchFamily="34" charset="0"/>
              <a:buChar char="•"/>
            </a:pPr>
            <a:endParaRPr lang="en-AU" sz="3200" dirty="0"/>
          </a:p>
          <a:p>
            <a:pPr marL="342900" indent="-342900">
              <a:lnSpc>
                <a:spcPct val="100000"/>
              </a:lnSpc>
              <a:spcBef>
                <a:spcPts val="1000"/>
              </a:spcBef>
              <a:spcAft>
                <a:spcPts val="600"/>
              </a:spcAft>
              <a:buFont typeface="Arial" panose="020B0604020202020204" pitchFamily="34" charset="0"/>
              <a:buChar char="•"/>
            </a:pP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indent="-342900">
              <a:lnSpc>
                <a:spcPct val="100000"/>
              </a:lnSpc>
              <a:spcBef>
                <a:spcPts val="1000"/>
              </a:spcBef>
              <a:spcAft>
                <a:spcPts val="600"/>
              </a:spcAft>
              <a:buFont typeface="Arial" panose="020B0604020202020204" pitchFamily="34" charset="0"/>
              <a:buChar char="•"/>
            </a:pP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a:lnSpc>
                <a:spcPct val="100000"/>
              </a:lnSpc>
              <a:spcAft>
                <a:spcPts val="600"/>
              </a:spcAft>
            </a:pP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lvl="1" indent="-342900">
              <a:lnSpc>
                <a:spcPct val="100000"/>
              </a:lnSpc>
              <a:spcAft>
                <a:spcPts val="600"/>
              </a:spcAft>
            </a:pP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0EE5486F-EA52-437D-B90B-3BDF16D08389}"/>
              </a:ext>
            </a:extLst>
          </p:cNvPr>
          <p:cNvSpPr>
            <a:spLocks noGrp="1"/>
          </p:cNvSpPr>
          <p:nvPr>
            <p:ph type="sldNum" sz="quarter" idx="4"/>
          </p:nvPr>
        </p:nvSpPr>
        <p:spPr/>
        <p:txBody>
          <a:bodyPr/>
          <a:lstStyle/>
          <a:p>
            <a:fld id="{9860EDB8-5305-433F-BE41-D7A86D811DB3}" type="slidenum">
              <a:rPr lang="en-US" smtClean="0"/>
              <a:pPr/>
              <a:t>9</a:t>
            </a:fld>
            <a:endParaRPr lang="en-US" dirty="0"/>
          </a:p>
        </p:txBody>
      </p:sp>
      <p:sp>
        <p:nvSpPr>
          <p:cNvPr id="6" name="TextBox 5">
            <a:extLst>
              <a:ext uri="{FF2B5EF4-FFF2-40B4-BE49-F238E27FC236}">
                <a16:creationId xmlns:a16="http://schemas.microsoft.com/office/drawing/2014/main" id="{4DC373F4-5953-47F5-8E37-037F5BA7C874}"/>
              </a:ext>
            </a:extLst>
          </p:cNvPr>
          <p:cNvSpPr txBox="1"/>
          <p:nvPr/>
        </p:nvSpPr>
        <p:spPr>
          <a:xfrm>
            <a:off x="1210542" y="5238849"/>
            <a:ext cx="8375910" cy="1231106"/>
          </a:xfrm>
          <a:prstGeom prst="rect">
            <a:avLst/>
          </a:prstGeom>
          <a:noFill/>
        </p:spPr>
        <p:txBody>
          <a:bodyPr wrap="square" rtlCol="0">
            <a:spAutoFit/>
          </a:bodyPr>
          <a:lstStyle/>
          <a:p>
            <a:pPr marL="171450" indent="-171450">
              <a:lnSpc>
                <a:spcPct val="100000"/>
              </a:lnSpc>
              <a:spcAft>
                <a:spcPts val="600"/>
              </a:spcAft>
              <a:buFont typeface="Arial" panose="020B0604020202020204" pitchFamily="34" charset="0"/>
              <a:buChar char="•"/>
            </a:pPr>
            <a:r>
              <a:rPr lang="en-AU" sz="1600" dirty="0"/>
              <a:t>House prices in Sydney are consistently higher than Perth</a:t>
            </a:r>
          </a:p>
          <a:p>
            <a:pPr marL="171450" indent="-171450">
              <a:lnSpc>
                <a:spcPct val="100000"/>
              </a:lnSpc>
              <a:spcAft>
                <a:spcPts val="600"/>
              </a:spcAft>
              <a:buFont typeface="Arial" panose="020B0604020202020204" pitchFamily="34" charset="0"/>
              <a:buChar char="•"/>
            </a:pPr>
            <a:r>
              <a:rPr lang="en-AU" sz="1600" dirty="0"/>
              <a:t>Prices plunged during 2008</a:t>
            </a:r>
          </a:p>
          <a:p>
            <a:pPr marL="171450" indent="-171450">
              <a:lnSpc>
                <a:spcPct val="100000"/>
              </a:lnSpc>
              <a:spcAft>
                <a:spcPts val="600"/>
              </a:spcAft>
              <a:buFont typeface="Arial" panose="020B0604020202020204" pitchFamily="34" charset="0"/>
              <a:buChar char="•"/>
            </a:pPr>
            <a:r>
              <a:rPr lang="en-AU" sz="1600" dirty="0"/>
              <a:t>From the start of 2012, prices in Perth slightly decrease over time with a few fluctuations whereas it seems to increase gradually in Sydney</a:t>
            </a:r>
          </a:p>
        </p:txBody>
      </p:sp>
      <p:pic>
        <p:nvPicPr>
          <p:cNvPr id="8" name="Picture 7">
            <a:extLst>
              <a:ext uri="{FF2B5EF4-FFF2-40B4-BE49-F238E27FC236}">
                <a16:creationId xmlns:a16="http://schemas.microsoft.com/office/drawing/2014/main" id="{3D1742AC-1E90-4EA8-B3C3-482A3E9CD5D0}"/>
              </a:ext>
            </a:extLst>
          </p:cNvPr>
          <p:cNvPicPr>
            <a:picLocks noChangeAspect="1"/>
          </p:cNvPicPr>
          <p:nvPr/>
        </p:nvPicPr>
        <p:blipFill>
          <a:blip r:embed="rId2"/>
          <a:stretch>
            <a:fillRect/>
          </a:stretch>
        </p:blipFill>
        <p:spPr>
          <a:xfrm>
            <a:off x="1349829" y="1646669"/>
            <a:ext cx="7609922" cy="3616129"/>
          </a:xfrm>
          <a:prstGeom prst="rect">
            <a:avLst/>
          </a:prstGeom>
        </p:spPr>
      </p:pic>
    </p:spTree>
    <p:extLst>
      <p:ext uri="{BB962C8B-B14F-4D97-AF65-F5344CB8AC3E}">
        <p14:creationId xmlns:p14="http://schemas.microsoft.com/office/powerpoint/2010/main" val="1070947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1395</TotalTime>
  <Words>1084</Words>
  <Application>Microsoft Office PowerPoint</Application>
  <PresentationFormat>Widescreen</PresentationFormat>
  <Paragraphs>149</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Helvetica Neue</vt:lpstr>
      <vt:lpstr>Segoe UI</vt:lpstr>
      <vt:lpstr>Segoe UI </vt:lpstr>
      <vt:lpstr>Segoe UI Light</vt:lpstr>
      <vt:lpstr>Segoe UI Light </vt:lpstr>
      <vt:lpstr>Wingdings</vt:lpstr>
      <vt:lpstr>WelcomeDoc</vt:lpstr>
      <vt:lpstr>Impact of Iron Ore Price on Property Price in Perth &amp; Sydney</vt:lpstr>
      <vt:lpstr>Summary</vt:lpstr>
      <vt:lpstr>Why Iron Price &amp; House Price?</vt:lpstr>
      <vt:lpstr>Research Questions</vt:lpstr>
      <vt:lpstr>Data Collection and Limitations</vt:lpstr>
      <vt:lpstr>Data Cleanup &amp; Exploration</vt:lpstr>
      <vt:lpstr>Data Analysis</vt:lpstr>
      <vt:lpstr>Data Analysis…</vt:lpstr>
      <vt:lpstr>Data Analysis…</vt:lpstr>
      <vt:lpstr>Data Analysis…</vt:lpstr>
      <vt:lpstr>Data Analysis…</vt:lpstr>
      <vt:lpstr>Data Analysis…</vt:lpstr>
      <vt:lpstr>Conclusion</vt:lpstr>
      <vt:lpstr>Questions?</vt:lpstr>
      <vt:lpstr>Appendix – Data Sets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Iron Ore Price on Property Price in Perth &amp; Sydney</dc:title>
  <dc:creator>Musah Abdulai</dc:creator>
  <cp:keywords/>
  <cp:lastModifiedBy>Dion Daniels</cp:lastModifiedBy>
  <cp:revision>56</cp:revision>
  <dcterms:created xsi:type="dcterms:W3CDTF">2022-02-08T10:16:50Z</dcterms:created>
  <dcterms:modified xsi:type="dcterms:W3CDTF">2022-02-12T05:21:45Z</dcterms:modified>
  <cp:version/>
</cp:coreProperties>
</file>