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86" r:id="rId14"/>
    <p:sldId id="269" r:id="rId15"/>
    <p:sldId id="283" r:id="rId16"/>
    <p:sldId id="285" r:id="rId17"/>
    <p:sldId id="284" r:id="rId18"/>
    <p:sldId id="287"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380F3-6962-47A4-9198-49C2A0B6B01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101245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380F3-6962-47A4-9198-49C2A0B6B01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295526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380F3-6962-47A4-9198-49C2A0B6B01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0022D-85B9-4935-AB73-B452DF76C44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7542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380F3-6962-47A4-9198-49C2A0B6B01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2950510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380F3-6962-47A4-9198-49C2A0B6B01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0022D-85B9-4935-AB73-B452DF76C44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830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380F3-6962-47A4-9198-49C2A0B6B01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1223066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380F3-6962-47A4-9198-49C2A0B6B01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2747039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380F3-6962-47A4-9198-49C2A0B6B01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74728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380F3-6962-47A4-9198-49C2A0B6B01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12152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380F3-6962-47A4-9198-49C2A0B6B01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16763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380F3-6962-47A4-9198-49C2A0B6B017}"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89491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380F3-6962-47A4-9198-49C2A0B6B017}" type="datetimeFigureOut">
              <a:rPr lang="en-IN" smtClean="0"/>
              <a:t>20-05-2024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251051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380F3-6962-47A4-9198-49C2A0B6B017}"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366821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380F3-6962-47A4-9198-49C2A0B6B017}" type="datetimeFigureOut">
              <a:rPr lang="en-IN" smtClean="0"/>
              <a:t>20-05-2024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2979010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380F3-6962-47A4-9198-49C2A0B6B017}"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251576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380F3-6962-47A4-9198-49C2A0B6B017}"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50022D-85B9-4935-AB73-B452DF76C443}" type="slidenum">
              <a:rPr lang="en-IN" smtClean="0"/>
              <a:t>‹#›</a:t>
            </a:fld>
            <a:endParaRPr lang="en-IN"/>
          </a:p>
        </p:txBody>
      </p:sp>
    </p:spTree>
    <p:extLst>
      <p:ext uri="{BB962C8B-B14F-4D97-AF65-F5344CB8AC3E}">
        <p14:creationId xmlns:p14="http://schemas.microsoft.com/office/powerpoint/2010/main" val="41520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C380F3-6962-47A4-9198-49C2A0B6B017}" type="datetimeFigureOut">
              <a:rPr lang="en-IN" smtClean="0"/>
              <a:t>20-05-2024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50022D-85B9-4935-AB73-B452DF76C443}" type="slidenum">
              <a:rPr lang="en-IN" smtClean="0"/>
              <a:t>‹#›</a:t>
            </a:fld>
            <a:endParaRPr lang="en-IN"/>
          </a:p>
        </p:txBody>
      </p:sp>
    </p:spTree>
    <p:extLst>
      <p:ext uri="{BB962C8B-B14F-4D97-AF65-F5344CB8AC3E}">
        <p14:creationId xmlns:p14="http://schemas.microsoft.com/office/powerpoint/2010/main" val="886034140"/>
      </p:ext>
    </p:extLst>
  </p:cSld>
  <p:clrMap bg1="lt1" tx1="dk1" bg2="lt2" tx2="dk2" accent1="accent1" accent2="accent2" accent3="accent3" accent4="accent4" accent5="accent5" accent6="accent6" hlink="hlink" folHlink="folHlink"/>
  <p:sldLayoutIdLst>
    <p:sldLayoutId id="2147484127"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 id="2147484138" r:id="rId12"/>
    <p:sldLayoutId id="2147484139" r:id="rId13"/>
    <p:sldLayoutId id="2147484140" r:id="rId14"/>
    <p:sldLayoutId id="2147484141" r:id="rId15"/>
    <p:sldLayoutId id="21474841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5B71-EA0C-CE4E-0F22-889B17889A50}"/>
              </a:ext>
            </a:extLst>
          </p:cNvPr>
          <p:cNvSpPr>
            <a:spLocks noGrp="1"/>
          </p:cNvSpPr>
          <p:nvPr>
            <p:ph type="ctrTitle"/>
          </p:nvPr>
        </p:nvSpPr>
        <p:spPr>
          <a:xfrm>
            <a:off x="1507066" y="2404534"/>
            <a:ext cx="7960783" cy="1646302"/>
          </a:xfrm>
        </p:spPr>
        <p:txBody>
          <a:bodyPr/>
          <a:lstStyle/>
          <a:p>
            <a:r>
              <a:rPr lang="en-US" dirty="0"/>
              <a:t>Simple Invoice Generation Application</a:t>
            </a:r>
            <a:endParaRPr lang="en-IN" dirty="0"/>
          </a:p>
        </p:txBody>
      </p:sp>
      <p:sp>
        <p:nvSpPr>
          <p:cNvPr id="3" name="Subtitle 2">
            <a:extLst>
              <a:ext uri="{FF2B5EF4-FFF2-40B4-BE49-F238E27FC236}">
                <a16:creationId xmlns:a16="http://schemas.microsoft.com/office/drawing/2014/main" id="{A13AD252-BEA8-5521-79C8-618397432224}"/>
              </a:ext>
            </a:extLst>
          </p:cNvPr>
          <p:cNvSpPr>
            <a:spLocks noGrp="1"/>
          </p:cNvSpPr>
          <p:nvPr>
            <p:ph type="subTitle" idx="1"/>
          </p:nvPr>
        </p:nvSpPr>
        <p:spPr>
          <a:xfrm>
            <a:off x="1700913" y="4050836"/>
            <a:ext cx="7766936" cy="1096899"/>
          </a:xfrm>
        </p:spPr>
        <p:txBody>
          <a:bodyPr/>
          <a:lstStyle/>
          <a:p>
            <a:r>
              <a:rPr lang="en-US" dirty="0"/>
              <a:t>Capstone Project</a:t>
            </a:r>
          </a:p>
          <a:p>
            <a:r>
              <a:rPr lang="en-US" dirty="0"/>
              <a:t>E Akash</a:t>
            </a:r>
            <a:endParaRPr lang="en-IN" dirty="0"/>
          </a:p>
        </p:txBody>
      </p:sp>
    </p:spTree>
    <p:extLst>
      <p:ext uri="{BB962C8B-B14F-4D97-AF65-F5344CB8AC3E}">
        <p14:creationId xmlns:p14="http://schemas.microsoft.com/office/powerpoint/2010/main" val="1484172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ECCDA-ECC5-F904-046B-A3A37A18C08D}"/>
              </a:ext>
            </a:extLst>
          </p:cNvPr>
          <p:cNvSpPr>
            <a:spLocks noGrp="1"/>
          </p:cNvSpPr>
          <p:nvPr>
            <p:ph idx="1"/>
          </p:nvPr>
        </p:nvSpPr>
        <p:spPr>
          <a:xfrm>
            <a:off x="515409" y="436564"/>
            <a:ext cx="8596668" cy="6145211"/>
          </a:xfrm>
        </p:spPr>
        <p:txBody>
          <a:bodyPr>
            <a:normAutofit fontScale="92500" lnSpcReduction="10000"/>
          </a:bodyPr>
          <a:lstStyle/>
          <a:p>
            <a:r>
              <a:rPr lang="en-US" dirty="0">
                <a:latin typeface="Aptos" panose="020B0004020202020204" pitchFamily="34" charset="0"/>
              </a:rPr>
              <a:t>Create Invoice(Post)</a:t>
            </a:r>
          </a:p>
          <a:p>
            <a:r>
              <a:rPr lang="en-US" dirty="0">
                <a:latin typeface="Aptos" panose="020B0004020202020204" pitchFamily="34" charset="0"/>
              </a:rPr>
              <a:t>Update Invoice(Put)</a:t>
            </a:r>
          </a:p>
          <a:p>
            <a:r>
              <a:rPr lang="en-US" dirty="0">
                <a:latin typeface="Aptos" panose="020B0004020202020204" pitchFamily="34" charset="0"/>
              </a:rPr>
              <a:t>Get all data for invoice(Get)</a:t>
            </a:r>
          </a:p>
          <a:p>
            <a:r>
              <a:rPr lang="en-US" dirty="0">
                <a:latin typeface="Aptos" panose="020B0004020202020204" pitchFamily="34" charset="0"/>
              </a:rPr>
              <a:t>Get by id(Get)</a:t>
            </a:r>
          </a:p>
          <a:p>
            <a:r>
              <a:rPr lang="en-US" dirty="0">
                <a:latin typeface="Aptos" panose="020B0004020202020204" pitchFamily="34" charset="0"/>
              </a:rPr>
              <a:t>Delete by id invoice(Delete)</a:t>
            </a:r>
          </a:p>
          <a:p>
            <a:endParaRPr lang="en-US" dirty="0"/>
          </a:p>
          <a:p>
            <a:pPr marL="0" indent="0">
              <a:buNone/>
            </a:pPr>
            <a:r>
              <a:rPr lang="en-US" sz="2200" b="1" dirty="0"/>
              <a:t>Service </a:t>
            </a:r>
            <a:r>
              <a:rPr lang="en-IN" sz="2200" b="1" dirty="0"/>
              <a:t>Implementation class</a:t>
            </a:r>
          </a:p>
          <a:p>
            <a:pPr marL="0" indent="0">
              <a:buNone/>
            </a:pPr>
            <a:endParaRPr lang="en-IN" b="1" dirty="0"/>
          </a:p>
          <a:p>
            <a:pPr marL="0" indent="0">
              <a:buNone/>
            </a:pPr>
            <a:r>
              <a:rPr lang="en-IN" dirty="0">
                <a:latin typeface="Aptos" panose="020B0004020202020204" pitchFamily="34" charset="0"/>
              </a:rPr>
              <a:t>First one Account Service implementation class and then implement the service interface class.</a:t>
            </a:r>
          </a:p>
          <a:p>
            <a:pPr marL="0" indent="0">
              <a:buNone/>
            </a:pPr>
            <a:endParaRPr lang="en-IN" dirty="0"/>
          </a:p>
          <a:p>
            <a:pPr marL="0" indent="0">
              <a:buNone/>
            </a:pPr>
            <a:r>
              <a:rPr lang="en-IN" dirty="0">
                <a:latin typeface="Aptos" panose="020B0004020202020204" pitchFamily="34" charset="0"/>
              </a:rPr>
              <a:t>Implemented methods</a:t>
            </a:r>
          </a:p>
          <a:p>
            <a:pPr marL="0" indent="0">
              <a:buNone/>
            </a:pPr>
            <a:endParaRPr lang="en-IN" dirty="0"/>
          </a:p>
          <a:p>
            <a:pPr lvl="1">
              <a:buFont typeface="Arial" panose="020B0604020202020204" pitchFamily="34" charset="0"/>
              <a:buChar char="•"/>
            </a:pPr>
            <a:r>
              <a:rPr lang="en-IN" sz="1900" dirty="0">
                <a:latin typeface="Aptos" panose="020B0004020202020204" pitchFamily="34" charset="0"/>
              </a:rPr>
              <a:t>Sing up, </a:t>
            </a:r>
          </a:p>
          <a:p>
            <a:pPr lvl="1">
              <a:buFont typeface="Arial" panose="020B0604020202020204" pitchFamily="34" charset="0"/>
              <a:buChar char="•"/>
            </a:pPr>
            <a:r>
              <a:rPr lang="en-IN" sz="1900" dirty="0">
                <a:latin typeface="Aptos" panose="020B0004020202020204" pitchFamily="34" charset="0"/>
              </a:rPr>
              <a:t>Sing In,</a:t>
            </a:r>
          </a:p>
          <a:p>
            <a:pPr lvl="1">
              <a:buFont typeface="Arial" panose="020B0604020202020204" pitchFamily="34" charset="0"/>
              <a:buChar char="•"/>
            </a:pPr>
            <a:r>
              <a:rPr lang="en-IN" sz="1900" dirty="0">
                <a:latin typeface="Aptos" panose="020B0004020202020204" pitchFamily="34" charset="0"/>
              </a:rPr>
              <a:t>Get all,</a:t>
            </a:r>
          </a:p>
          <a:p>
            <a:pPr lvl="1">
              <a:buFont typeface="Arial" panose="020B0604020202020204" pitchFamily="34" charset="0"/>
              <a:buChar char="•"/>
            </a:pPr>
            <a:r>
              <a:rPr lang="en-IN" sz="1900" dirty="0">
                <a:latin typeface="Aptos" panose="020B0004020202020204" pitchFamily="34" charset="0"/>
              </a:rPr>
              <a:t>Get By Id methods</a:t>
            </a:r>
          </a:p>
          <a:p>
            <a:pPr marL="0" indent="0">
              <a:buNone/>
            </a:pPr>
            <a:endParaRPr lang="en-IN" b="1" dirty="0"/>
          </a:p>
          <a:p>
            <a:pPr marL="0" indent="0">
              <a:buNone/>
            </a:pPr>
            <a:endParaRPr lang="en-IN" b="1" dirty="0"/>
          </a:p>
          <a:p>
            <a:pPr marL="0" indent="0">
              <a:buNone/>
            </a:pPr>
            <a:endParaRPr lang="en-IN" b="1" dirty="0"/>
          </a:p>
          <a:p>
            <a:pPr marL="0" indent="0">
              <a:buNone/>
            </a:pPr>
            <a:endParaRPr lang="en-US" b="1" dirty="0"/>
          </a:p>
        </p:txBody>
      </p:sp>
    </p:spTree>
    <p:extLst>
      <p:ext uri="{BB962C8B-B14F-4D97-AF65-F5344CB8AC3E}">
        <p14:creationId xmlns:p14="http://schemas.microsoft.com/office/powerpoint/2010/main" val="273337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4ED2F-94B5-D60B-8E13-C88CEAF52627}"/>
              </a:ext>
            </a:extLst>
          </p:cNvPr>
          <p:cNvSpPr>
            <a:spLocks noGrp="1"/>
          </p:cNvSpPr>
          <p:nvPr>
            <p:ph idx="1"/>
          </p:nvPr>
        </p:nvSpPr>
        <p:spPr>
          <a:xfrm>
            <a:off x="601134" y="331789"/>
            <a:ext cx="8596668" cy="6164261"/>
          </a:xfrm>
        </p:spPr>
        <p:txBody>
          <a:bodyPr/>
          <a:lstStyle/>
          <a:p>
            <a:pPr marL="0" indent="0">
              <a:buNone/>
            </a:pPr>
            <a:endParaRPr lang="en-IN" dirty="0">
              <a:latin typeface="Aptos" panose="020B0004020202020204" pitchFamily="34" charset="0"/>
            </a:endParaRPr>
          </a:p>
          <a:p>
            <a:pPr>
              <a:buFont typeface="Wingdings" panose="05000000000000000000" pitchFamily="2" charset="2"/>
              <a:buChar char="Ø"/>
            </a:pPr>
            <a:r>
              <a:rPr lang="en-IN" dirty="0">
                <a:latin typeface="Aptos" panose="020B0004020202020204" pitchFamily="34" charset="0"/>
              </a:rPr>
              <a:t>Second one invoice Service implementation class and then implement the invoice service interface class.</a:t>
            </a:r>
          </a:p>
          <a:p>
            <a:pPr marL="0" indent="0">
              <a:buNone/>
            </a:pPr>
            <a:endParaRPr lang="en-IN" dirty="0"/>
          </a:p>
          <a:p>
            <a:pPr marL="0" indent="0">
              <a:buNone/>
            </a:pPr>
            <a:r>
              <a:rPr lang="en-IN" dirty="0">
                <a:latin typeface="Aptos" panose="020B0004020202020204" pitchFamily="34" charset="0"/>
              </a:rPr>
              <a:t>Implemented methods</a:t>
            </a:r>
          </a:p>
          <a:p>
            <a:pPr marL="0" indent="0">
              <a:buNone/>
            </a:pPr>
            <a:endParaRPr lang="en-IN" dirty="0"/>
          </a:p>
          <a:p>
            <a:pPr lvl="1">
              <a:buFont typeface="Arial" panose="020B0604020202020204" pitchFamily="34" charset="0"/>
              <a:buChar char="•"/>
            </a:pPr>
            <a:r>
              <a:rPr lang="en-IN" sz="1800" dirty="0">
                <a:latin typeface="Aptos" panose="020B0004020202020204" pitchFamily="34" charset="0"/>
              </a:rPr>
              <a:t>create invoice, </a:t>
            </a:r>
          </a:p>
          <a:p>
            <a:pPr lvl="1">
              <a:buFont typeface="Arial" panose="020B0604020202020204" pitchFamily="34" charset="0"/>
              <a:buChar char="•"/>
            </a:pPr>
            <a:r>
              <a:rPr lang="en-IN" sz="1800" dirty="0">
                <a:latin typeface="Aptos" panose="020B0004020202020204" pitchFamily="34" charset="0"/>
              </a:rPr>
              <a:t>update invoice, </a:t>
            </a:r>
          </a:p>
          <a:p>
            <a:pPr lvl="1">
              <a:buFont typeface="Arial" panose="020B0604020202020204" pitchFamily="34" charset="0"/>
              <a:buChar char="•"/>
            </a:pPr>
            <a:r>
              <a:rPr lang="en-IN" sz="1800" dirty="0">
                <a:latin typeface="Aptos" panose="020B0004020202020204" pitchFamily="34" charset="0"/>
              </a:rPr>
              <a:t>get all invoice, </a:t>
            </a:r>
          </a:p>
          <a:p>
            <a:pPr lvl="1">
              <a:buFont typeface="Arial" panose="020B0604020202020204" pitchFamily="34" charset="0"/>
              <a:buChar char="•"/>
            </a:pPr>
            <a:r>
              <a:rPr lang="en-IN" sz="1800" dirty="0">
                <a:latin typeface="Aptos" panose="020B0004020202020204" pitchFamily="34" charset="0"/>
              </a:rPr>
              <a:t>get by id invoice, </a:t>
            </a:r>
          </a:p>
          <a:p>
            <a:pPr lvl="1">
              <a:buFont typeface="Arial" panose="020B0604020202020204" pitchFamily="34" charset="0"/>
              <a:buChar char="•"/>
            </a:pPr>
            <a:r>
              <a:rPr lang="en-IN" sz="1800" dirty="0">
                <a:latin typeface="Aptos" panose="020B0004020202020204" pitchFamily="34" charset="0"/>
              </a:rPr>
              <a:t>delete by id invoice.</a:t>
            </a:r>
          </a:p>
          <a:p>
            <a:pPr lvl="1">
              <a:buFont typeface="Arial" panose="020B0604020202020204" pitchFamily="34" charset="0"/>
              <a:buChar char="•"/>
            </a:pPr>
            <a:endParaRPr lang="en-IN" sz="1800" dirty="0"/>
          </a:p>
          <a:p>
            <a:pPr marL="0" marR="0" indent="0">
              <a:lnSpc>
                <a:spcPct val="107000"/>
              </a:lnSpc>
              <a:spcBef>
                <a:spcPts val="0"/>
              </a:spcBef>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Service is for using business logic. And connect to repository and entity class to save, delete, get all, get by id, update.</a:t>
            </a:r>
          </a:p>
        </p:txBody>
      </p:sp>
    </p:spTree>
    <p:extLst>
      <p:ext uri="{BB962C8B-B14F-4D97-AF65-F5344CB8AC3E}">
        <p14:creationId xmlns:p14="http://schemas.microsoft.com/office/powerpoint/2010/main" val="315334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6B3CA-7797-BFBC-FA0D-51E7A3264661}"/>
              </a:ext>
            </a:extLst>
          </p:cNvPr>
          <p:cNvSpPr>
            <a:spLocks noGrp="1"/>
          </p:cNvSpPr>
          <p:nvPr>
            <p:ph idx="1"/>
          </p:nvPr>
        </p:nvSpPr>
        <p:spPr>
          <a:xfrm>
            <a:off x="677334" y="323850"/>
            <a:ext cx="8596668" cy="6238875"/>
          </a:xfrm>
        </p:spPr>
        <p:txBody>
          <a:bodyPr>
            <a:normAutofit fontScale="85000" lnSpcReduction="20000"/>
          </a:bodyPr>
          <a:lstStyle/>
          <a:p>
            <a:pPr marL="0" marR="0" indent="0">
              <a:lnSpc>
                <a:spcPct val="107000"/>
              </a:lnSpc>
              <a:spcBef>
                <a:spcPts val="0"/>
              </a:spcBef>
              <a:spcAft>
                <a:spcPts val="800"/>
              </a:spcAft>
              <a:buNone/>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Test Cases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 write to test cases for two entity classes and two repository classes.</a:t>
            </a:r>
          </a:p>
          <a:p>
            <a:pPr marL="0" marR="0" indent="0">
              <a:lnSpc>
                <a:spcPct val="107000"/>
              </a:lnSpc>
              <a:spcBef>
                <a:spcPts val="0"/>
              </a:spcBef>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indent="0">
              <a:lnSpc>
                <a:spcPct val="107000"/>
              </a:lnSpc>
              <a:spcBef>
                <a:spcPts val="0"/>
              </a:spcBef>
              <a:spcAft>
                <a:spcPts val="800"/>
              </a:spcAft>
              <a:buNone/>
            </a:pPr>
            <a:r>
              <a:rPr lang="en-IN" sz="1900" b="1" kern="100" dirty="0">
                <a:effectLst/>
                <a:latin typeface="Aptos" panose="020B0004020202020204" pitchFamily="34" charset="0"/>
                <a:ea typeface="Aptos" panose="020B0004020202020204" pitchFamily="34" charset="0"/>
                <a:cs typeface="Times New Roman" panose="02020603050405020304" pitchFamily="18" charset="0"/>
              </a:rPr>
              <a:t>Account Test and Invoice Test</a:t>
            </a:r>
          </a:p>
          <a:p>
            <a:pPr marL="0" marR="0" indent="0">
              <a:lnSpc>
                <a:spcPct val="107000"/>
              </a:lnSpc>
              <a:spcBef>
                <a:spcPts val="0"/>
              </a:spcBef>
              <a:spcAft>
                <a:spcPts val="800"/>
              </a:spcAft>
              <a:buNone/>
            </a:pPr>
            <a:endParaRPr lang="en-IN" sz="1600" b="1"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Bef>
                <a:spcPts val="0"/>
              </a:spcBef>
              <a:spcAft>
                <a:spcPts val="800"/>
              </a:spcAf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 write to test cases for getter and setter in two entity classes.</a:t>
            </a:r>
          </a:p>
          <a:p>
            <a:pPr marL="0" marR="0" indent="0">
              <a:lnSpc>
                <a:spcPct val="107000"/>
              </a:lnSpc>
              <a:spcBef>
                <a:spcPts val="0"/>
              </a:spcBef>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indent="0">
              <a:lnSpc>
                <a:spcPct val="107000"/>
              </a:lnSpc>
              <a:spcBef>
                <a:spcPts val="0"/>
              </a:spcBef>
              <a:spcAft>
                <a:spcPts val="800"/>
              </a:spcAft>
              <a:buNone/>
            </a:pPr>
            <a:r>
              <a:rPr lang="en-IN" sz="1900" b="1" kern="100" dirty="0">
                <a:effectLst/>
                <a:latin typeface="Aptos" panose="020B0004020202020204" pitchFamily="34" charset="0"/>
                <a:ea typeface="Aptos" panose="020B0004020202020204" pitchFamily="34" charset="0"/>
                <a:cs typeface="Times New Roman" panose="02020603050405020304" pitchFamily="18" charset="0"/>
              </a:rPr>
              <a:t>Account Repository Test</a:t>
            </a:r>
          </a:p>
          <a:p>
            <a:pPr marL="400050" lvl="1" indent="0">
              <a:lnSpc>
                <a:spcPct val="107000"/>
              </a:lnSpc>
              <a:spcBef>
                <a:spcPts val="0"/>
              </a:spcBef>
              <a:spcAft>
                <a:spcPts val="800"/>
              </a:spcAft>
              <a:buNone/>
            </a:pPr>
            <a:r>
              <a:rPr lang="en-IN" kern="100" dirty="0">
                <a:effectLst/>
                <a:latin typeface="Aptos" panose="020B0004020202020204" pitchFamily="34" charset="0"/>
                <a:ea typeface="Aptos" panose="020B0004020202020204" pitchFamily="34" charset="0"/>
                <a:cs typeface="Times New Roman" panose="02020603050405020304" pitchFamily="18" charset="0"/>
              </a:rPr>
              <a:t>		</a:t>
            </a:r>
          </a:p>
          <a:p>
            <a:pPr lvl="1">
              <a:lnSpc>
                <a:spcPct val="107000"/>
              </a:lnSpc>
              <a:spcBef>
                <a:spcPts val="0"/>
              </a:spcBef>
              <a:spcAft>
                <a:spcPts val="800"/>
              </a:spcAf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 write to test cases for </a:t>
            </a:r>
            <a:r>
              <a:rPr lang="en-IN" sz="1800" kern="100" dirty="0">
                <a:latin typeface="Aptos" panose="020B0004020202020204" pitchFamily="34" charset="0"/>
                <a:ea typeface="Aptos" panose="020B0004020202020204" pitchFamily="34" charset="0"/>
                <a:cs typeface="Times New Roman" panose="02020603050405020304" pitchFamily="18" charset="0"/>
              </a:rPr>
              <a:t>Account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repository class</a:t>
            </a:r>
          </a:p>
          <a:p>
            <a:pPr lvl="1">
              <a:lnSpc>
                <a:spcPct val="107000"/>
              </a:lnSpc>
              <a:spcBef>
                <a:spcPts val="0"/>
              </a:spcBef>
              <a:spcAft>
                <a:spcPts val="800"/>
              </a:spcAft>
              <a:buFont typeface="Arial" panose="020B0604020202020204" pitchFamily="34" charset="0"/>
              <a:buChar char="•"/>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2">
              <a:lnSpc>
                <a:spcPct val="107000"/>
              </a:lnSpc>
              <a:spcBef>
                <a:spcPts val="0"/>
              </a:spcBef>
              <a:spcAft>
                <a:spcPts val="800"/>
              </a:spcAf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create account, </a:t>
            </a:r>
          </a:p>
          <a:p>
            <a:pPr lvl="2">
              <a:lnSpc>
                <a:spcPct val="107000"/>
              </a:lnSpc>
              <a:spcBef>
                <a:spcPts val="0"/>
              </a:spcBef>
              <a:spcAft>
                <a:spcPts val="800"/>
              </a:spcAf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login success, </a:t>
            </a:r>
          </a:p>
          <a:p>
            <a:pPr lvl="2">
              <a:lnSpc>
                <a:spcPct val="107000"/>
              </a:lnSpc>
              <a:spcBef>
                <a:spcPts val="0"/>
              </a:spcBef>
              <a:spcAft>
                <a:spcPts val="800"/>
              </a:spcAf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login failed, </a:t>
            </a:r>
          </a:p>
          <a:p>
            <a:pPr lvl="2">
              <a:lnSpc>
                <a:spcPct val="107000"/>
              </a:lnSpc>
              <a:spcBef>
                <a:spcPts val="0"/>
              </a:spcBef>
              <a:spcAft>
                <a:spcPts val="800"/>
              </a:spcAf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Incorrect password,</a:t>
            </a:r>
          </a:p>
          <a:p>
            <a:pPr lvl="2">
              <a:lnSpc>
                <a:spcPct val="107000"/>
              </a:lnSpc>
              <a:spcBef>
                <a:spcPts val="0"/>
              </a:spcBef>
              <a:spcAft>
                <a:spcPts val="800"/>
              </a:spcAft>
              <a:buFont typeface="Arial" panose="020B0604020202020204" pitchFamily="34" charset="0"/>
              <a:buChar char="•"/>
            </a:pPr>
            <a:r>
              <a:rPr lang="en-IN" sz="1800" kern="100" dirty="0">
                <a:latin typeface="Aptos" panose="020B0004020202020204" pitchFamily="34" charset="0"/>
                <a:ea typeface="Aptos" panose="020B0004020202020204" pitchFamily="34" charset="0"/>
                <a:cs typeface="Times New Roman" panose="02020603050405020304" pitchFamily="18" charset="0"/>
              </a:rPr>
              <a:t>User name and password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p>
          <a:p>
            <a:pPr lvl="2">
              <a:lnSpc>
                <a:spcPct val="107000"/>
              </a:lnSpc>
              <a:spcBef>
                <a:spcPts val="0"/>
              </a:spcBef>
              <a:spcAft>
                <a:spcPts val="800"/>
              </a:spcAft>
              <a:buFont typeface="Arial" panose="020B0604020202020204" pitchFamily="34" charset="0"/>
              <a:buChar char="•"/>
            </a:pPr>
            <a:r>
              <a:rPr lang="en-IN" sz="1800" kern="100" dirty="0">
                <a:latin typeface="Aptos" panose="020B0004020202020204" pitchFamily="34" charset="0"/>
                <a:ea typeface="Aptos" panose="020B0004020202020204" pitchFamily="34" charset="0"/>
                <a:cs typeface="Times New Roman" panose="02020603050405020304" pitchFamily="18" charset="0"/>
              </a:rPr>
              <a:t>User name and email,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2">
              <a:lnSpc>
                <a:spcPct val="107000"/>
              </a:lnSpc>
              <a:spcBef>
                <a:spcPts val="0"/>
              </a:spcBef>
              <a:spcAft>
                <a:spcPts val="800"/>
              </a:spcAf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get all, </a:t>
            </a:r>
          </a:p>
          <a:p>
            <a:pPr lvl="2">
              <a:lnSpc>
                <a:spcPct val="107000"/>
              </a:lnSpc>
              <a:spcBef>
                <a:spcPts val="0"/>
              </a:spcBef>
              <a:spcAft>
                <a:spcPts val="800"/>
              </a:spcAf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get by id.</a:t>
            </a:r>
          </a:p>
          <a:p>
            <a:pPr marL="0" marR="0" indent="0">
              <a:lnSpc>
                <a:spcPct val="107000"/>
              </a:lnSpc>
              <a:spcBef>
                <a:spcPts val="0"/>
              </a:spcBef>
              <a:spcAft>
                <a:spcPts val="800"/>
              </a:spcAft>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20382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1C755-4BF9-8BB7-A0F3-344887517E02}"/>
              </a:ext>
            </a:extLst>
          </p:cNvPr>
          <p:cNvSpPr>
            <a:spLocks noGrp="1"/>
          </p:cNvSpPr>
          <p:nvPr>
            <p:ph idx="1"/>
          </p:nvPr>
        </p:nvSpPr>
        <p:spPr>
          <a:xfrm>
            <a:off x="667809" y="436564"/>
            <a:ext cx="8596668" cy="5945186"/>
          </a:xfrm>
        </p:spPr>
        <p:txBody>
          <a:bodyPr>
            <a:normAutofit lnSpcReduction="10000"/>
          </a:bodyPr>
          <a:lstStyle/>
          <a:p>
            <a:pPr marL="0" marR="0" indent="0">
              <a:lnSpc>
                <a:spcPct val="107000"/>
              </a:lnSpc>
              <a:spcBef>
                <a:spcPts val="0"/>
              </a:spcBef>
              <a:spcAft>
                <a:spcPts val="800"/>
              </a:spcAft>
              <a:buNone/>
            </a:pPr>
            <a:r>
              <a:rPr lang="en-IN" b="1" kern="100" dirty="0">
                <a:effectLst/>
                <a:latin typeface="Aptos" panose="020B0004020202020204" pitchFamily="34" charset="0"/>
                <a:ea typeface="Aptos" panose="020B0004020202020204" pitchFamily="34" charset="0"/>
                <a:cs typeface="Times New Roman" panose="02020603050405020304" pitchFamily="18" charset="0"/>
              </a:rPr>
              <a:t>Invoice Repository Test</a:t>
            </a:r>
          </a:p>
          <a:p>
            <a:pPr marL="0" marR="0" indent="0">
              <a:lnSpc>
                <a:spcPct val="107000"/>
              </a:lnSpc>
              <a:spcBef>
                <a:spcPts val="0"/>
              </a:spcBef>
              <a:spcAft>
                <a:spcPts val="800"/>
              </a:spcAft>
              <a:buNone/>
            </a:pPr>
            <a:r>
              <a:rPr lang="en-IN" sz="1600" b="1" kern="100" dirty="0">
                <a:effectLst/>
                <a:latin typeface="Aptos" panose="020B0004020202020204" pitchFamily="34" charset="0"/>
                <a:ea typeface="Aptos" panose="020B0004020202020204" pitchFamily="34" charset="0"/>
                <a:cs typeface="Times New Roman" panose="02020603050405020304" pitchFamily="18" charset="0"/>
              </a:rPr>
              <a:t>		</a:t>
            </a:r>
          </a:p>
          <a:p>
            <a:pPr marL="457200" lvl="1" indent="0">
              <a:lnSpc>
                <a:spcPct val="107000"/>
              </a:lnSpc>
              <a:spcBef>
                <a:spcPts val="0"/>
              </a:spcBef>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 write to test cases  for Invoice repository class</a:t>
            </a:r>
          </a:p>
          <a:p>
            <a:pPr lvl="2">
              <a:lnSpc>
                <a:spcPct val="107000"/>
              </a:lnSpc>
              <a:spcBef>
                <a:spcPts val="0"/>
              </a:spcBef>
              <a:spcAft>
                <a:spcPts val="800"/>
              </a:spcAft>
              <a:buFont typeface="Arial" panose="020B0604020202020204" pitchFamily="34" charset="0"/>
              <a:buChar char="•"/>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Create invoice, </a:t>
            </a:r>
          </a:p>
          <a:p>
            <a:pPr lvl="2">
              <a:lnSpc>
                <a:spcPct val="107000"/>
              </a:lnSpc>
              <a:spcBef>
                <a:spcPts val="0"/>
              </a:spcBef>
              <a:spcAft>
                <a:spcPts val="800"/>
              </a:spcAft>
              <a:buFont typeface="Arial" panose="020B0604020202020204" pitchFamily="34" charset="0"/>
              <a:buChar char="•"/>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Update invoice, </a:t>
            </a:r>
          </a:p>
          <a:p>
            <a:pPr lvl="2">
              <a:lnSpc>
                <a:spcPct val="107000"/>
              </a:lnSpc>
              <a:spcBef>
                <a:spcPts val="0"/>
              </a:spcBef>
              <a:spcAft>
                <a:spcPts val="800"/>
              </a:spcAft>
              <a:buFont typeface="Arial" panose="020B0604020202020204" pitchFamily="34" charset="0"/>
              <a:buChar char="•"/>
            </a:pPr>
            <a:r>
              <a:rPr lang="en-IN" sz="1600" kern="100" dirty="0">
                <a:latin typeface="Aptos" panose="020B0004020202020204" pitchFamily="34" charset="0"/>
                <a:ea typeface="Aptos" panose="020B0004020202020204" pitchFamily="34" charset="0"/>
                <a:cs typeface="Times New Roman" panose="02020603050405020304" pitchFamily="18" charset="0"/>
              </a:rPr>
              <a:t>G</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et All invoice, </a:t>
            </a:r>
          </a:p>
          <a:p>
            <a:pPr lvl="2">
              <a:lnSpc>
                <a:spcPct val="107000"/>
              </a:lnSpc>
              <a:spcBef>
                <a:spcPts val="0"/>
              </a:spcBef>
              <a:spcAft>
                <a:spcPts val="800"/>
              </a:spcAft>
              <a:buFont typeface="Arial" panose="020B0604020202020204" pitchFamily="34" charset="0"/>
              <a:buChar char="•"/>
            </a:pPr>
            <a:r>
              <a:rPr lang="en-IN" sz="1600" kern="100" dirty="0">
                <a:latin typeface="Aptos" panose="020B0004020202020204" pitchFamily="34" charset="0"/>
                <a:ea typeface="Aptos" panose="020B0004020202020204" pitchFamily="34" charset="0"/>
                <a:cs typeface="Times New Roman" panose="02020603050405020304" pitchFamily="18" charset="0"/>
              </a:rPr>
              <a:t>G</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et By Id invoice, </a:t>
            </a:r>
          </a:p>
          <a:p>
            <a:pPr lvl="2">
              <a:lnSpc>
                <a:spcPct val="107000"/>
              </a:lnSpc>
              <a:spcBef>
                <a:spcPts val="0"/>
              </a:spcBef>
              <a:spcAft>
                <a:spcPts val="800"/>
              </a:spcAft>
              <a:buFont typeface="Arial" panose="020B0604020202020204" pitchFamily="34" charset="0"/>
              <a:buChar char="•"/>
            </a:pPr>
            <a:r>
              <a:rPr lang="en-IN" sz="1600" kern="100" dirty="0">
                <a:latin typeface="Aptos" panose="020B0004020202020204" pitchFamily="34" charset="0"/>
                <a:ea typeface="Aptos" panose="020B0004020202020204" pitchFamily="34" charset="0"/>
                <a:cs typeface="Times New Roman" panose="02020603050405020304" pitchFamily="18" charset="0"/>
              </a:rPr>
              <a:t>D</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elete invoice,</a:t>
            </a:r>
          </a:p>
          <a:p>
            <a:pPr lvl="2">
              <a:lnSpc>
                <a:spcPct val="107000"/>
              </a:lnSpc>
              <a:spcBef>
                <a:spcPts val="0"/>
              </a:spcBef>
              <a:spcAft>
                <a:spcPts val="800"/>
              </a:spcAft>
              <a:buFont typeface="Arial" panose="020B0604020202020204" pitchFamily="34" charset="0"/>
              <a:buChar char="•"/>
            </a:pPr>
            <a:r>
              <a:rPr lang="en-IN" sz="1600" kern="100" dirty="0">
                <a:latin typeface="Aptos" panose="020B0004020202020204" pitchFamily="34" charset="0"/>
                <a:ea typeface="Aptos" panose="020B0004020202020204" pitchFamily="34" charset="0"/>
                <a:cs typeface="Times New Roman" panose="02020603050405020304" pitchFamily="18" charset="0"/>
              </a:rPr>
              <a:t>Empty invoice.</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b="1" dirty="0"/>
              <a:t>Application Properties</a:t>
            </a:r>
          </a:p>
          <a:p>
            <a:endParaRPr lang="en-IN" b="1" dirty="0"/>
          </a:p>
          <a:p>
            <a:r>
              <a:rPr lang="en-IN" sz="1600" dirty="0">
                <a:solidFill>
                  <a:schemeClr val="tx1"/>
                </a:solidFill>
                <a:effectLst/>
                <a:latin typeface="Aptos" panose="020B0004020202020204" pitchFamily="34" charset="0"/>
              </a:rPr>
              <a:t>Application name : Invoice Generation Application,</a:t>
            </a:r>
          </a:p>
          <a:p>
            <a:r>
              <a:rPr lang="en-IN" sz="1600" dirty="0">
                <a:solidFill>
                  <a:schemeClr val="tx1"/>
                </a:solidFill>
                <a:latin typeface="Aptos" panose="020B0004020202020204" pitchFamily="34" charset="0"/>
              </a:rPr>
              <a:t>Server port : 8082,</a:t>
            </a:r>
          </a:p>
          <a:p>
            <a:r>
              <a:rPr lang="en-IN" sz="1600" dirty="0">
                <a:solidFill>
                  <a:schemeClr val="tx1"/>
                </a:solidFill>
                <a:effectLst/>
                <a:latin typeface="Aptos" panose="020B0004020202020204" pitchFamily="34" charset="0"/>
              </a:rPr>
              <a:t>MySQL database URL : </a:t>
            </a:r>
            <a:r>
              <a:rPr lang="en-IN" sz="1600" u="sng" dirty="0" err="1">
                <a:solidFill>
                  <a:schemeClr val="tx1"/>
                </a:solidFill>
                <a:effectLst/>
                <a:latin typeface="Aptos" panose="020B0004020202020204" pitchFamily="34" charset="0"/>
              </a:rPr>
              <a:t>jdbc</a:t>
            </a:r>
            <a:r>
              <a:rPr lang="en-IN" sz="1600" dirty="0" err="1">
                <a:solidFill>
                  <a:schemeClr val="tx1"/>
                </a:solidFill>
                <a:effectLst/>
                <a:latin typeface="Aptos" panose="020B0004020202020204" pitchFamily="34" charset="0"/>
              </a:rPr>
              <a:t>:</a:t>
            </a:r>
            <a:r>
              <a:rPr lang="en-IN" sz="1600" u="sng" dirty="0" err="1">
                <a:solidFill>
                  <a:schemeClr val="tx1"/>
                </a:solidFill>
                <a:effectLst/>
                <a:latin typeface="Aptos" panose="020B0004020202020204" pitchFamily="34" charset="0"/>
              </a:rPr>
              <a:t>mysql</a:t>
            </a:r>
            <a:r>
              <a:rPr lang="en-IN" sz="1600" dirty="0">
                <a:solidFill>
                  <a:schemeClr val="tx1"/>
                </a:solidFill>
                <a:effectLst/>
                <a:latin typeface="Aptos" panose="020B0004020202020204" pitchFamily="34" charset="0"/>
              </a:rPr>
              <a:t>://</a:t>
            </a:r>
            <a:r>
              <a:rPr lang="en-IN" sz="1600" u="sng" dirty="0">
                <a:solidFill>
                  <a:schemeClr val="tx1"/>
                </a:solidFill>
                <a:effectLst/>
                <a:latin typeface="Aptos" panose="020B0004020202020204" pitchFamily="34" charset="0"/>
              </a:rPr>
              <a:t>localhost</a:t>
            </a:r>
            <a:r>
              <a:rPr lang="en-IN" sz="1600" dirty="0">
                <a:solidFill>
                  <a:schemeClr val="tx1"/>
                </a:solidFill>
                <a:effectLst/>
                <a:latin typeface="Aptos" panose="020B0004020202020204" pitchFamily="34" charset="0"/>
              </a:rPr>
              <a:t>:3306/ your database name,</a:t>
            </a:r>
          </a:p>
          <a:p>
            <a:r>
              <a:rPr lang="en-IN" sz="1600" dirty="0">
                <a:solidFill>
                  <a:schemeClr val="tx1"/>
                </a:solidFill>
                <a:latin typeface="Aptos" panose="020B0004020202020204" pitchFamily="34" charset="0"/>
              </a:rPr>
              <a:t>Database name : invoices,</a:t>
            </a:r>
          </a:p>
          <a:p>
            <a:r>
              <a:rPr lang="en-IN" sz="1600" dirty="0">
                <a:solidFill>
                  <a:schemeClr val="tx1"/>
                </a:solidFill>
                <a:effectLst/>
                <a:latin typeface="Aptos" panose="020B0004020202020204" pitchFamily="34" charset="0"/>
              </a:rPr>
              <a:t>My database Username and password.</a:t>
            </a:r>
          </a:p>
          <a:p>
            <a:pPr marL="0" indent="0">
              <a:buNone/>
            </a:pPr>
            <a:endParaRPr lang="en-IN" b="1" dirty="0"/>
          </a:p>
        </p:txBody>
      </p:sp>
    </p:spTree>
    <p:extLst>
      <p:ext uri="{BB962C8B-B14F-4D97-AF65-F5344CB8AC3E}">
        <p14:creationId xmlns:p14="http://schemas.microsoft.com/office/powerpoint/2010/main" val="3929954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18C7-3D67-A00A-7261-74A29D2DE8CE}"/>
              </a:ext>
            </a:extLst>
          </p:cNvPr>
          <p:cNvSpPr>
            <a:spLocks noGrp="1"/>
          </p:cNvSpPr>
          <p:nvPr>
            <p:ph type="title"/>
          </p:nvPr>
        </p:nvSpPr>
        <p:spPr/>
        <p:txBody>
          <a:bodyPr/>
          <a:lstStyle/>
          <a:p>
            <a:r>
              <a:rPr lang="en-US" dirty="0"/>
              <a:t>Android Studio</a:t>
            </a:r>
            <a:endParaRPr lang="en-IN" dirty="0"/>
          </a:p>
        </p:txBody>
      </p:sp>
      <p:sp>
        <p:nvSpPr>
          <p:cNvPr id="3" name="Content Placeholder 2">
            <a:extLst>
              <a:ext uri="{FF2B5EF4-FFF2-40B4-BE49-F238E27FC236}">
                <a16:creationId xmlns:a16="http://schemas.microsoft.com/office/drawing/2014/main" id="{ED4DB790-A743-381F-3A27-30EC5867CF2B}"/>
              </a:ext>
            </a:extLst>
          </p:cNvPr>
          <p:cNvSpPr>
            <a:spLocks noGrp="1"/>
          </p:cNvSpPr>
          <p:nvPr>
            <p:ph idx="1"/>
          </p:nvPr>
        </p:nvSpPr>
        <p:spPr/>
        <p:txBody>
          <a:bodyPr/>
          <a:lstStyle/>
          <a:p>
            <a:r>
              <a:rPr lang="en-US" dirty="0">
                <a:latin typeface="Aptos" panose="020B0004020202020204" pitchFamily="34" charset="0"/>
              </a:rPr>
              <a:t>First, I use android studio to create a new android project </a:t>
            </a:r>
          </a:p>
          <a:p>
            <a:endParaRPr lang="en-US" dirty="0"/>
          </a:p>
          <a:p>
            <a:r>
              <a:rPr lang="en-US" b="1" dirty="0"/>
              <a:t>Project name : </a:t>
            </a:r>
            <a:r>
              <a:rPr lang="en-US" dirty="0">
                <a:latin typeface="Aptos" panose="020B0004020202020204" pitchFamily="34" charset="0"/>
              </a:rPr>
              <a:t>Simple Invoice Generation application,</a:t>
            </a:r>
          </a:p>
          <a:p>
            <a:r>
              <a:rPr lang="en-US" b="1" dirty="0"/>
              <a:t>Activity : </a:t>
            </a:r>
            <a:r>
              <a:rPr lang="en-US" dirty="0">
                <a:latin typeface="Aptos" panose="020B0004020202020204" pitchFamily="34" charset="0"/>
              </a:rPr>
              <a:t>Empty view Activity,</a:t>
            </a:r>
          </a:p>
          <a:p>
            <a:r>
              <a:rPr lang="en-US" b="1" dirty="0"/>
              <a:t>Add Dependencies : </a:t>
            </a:r>
            <a:r>
              <a:rPr lang="en-US" dirty="0" err="1">
                <a:latin typeface="Aptos" panose="020B0004020202020204" pitchFamily="34" charset="0"/>
              </a:rPr>
              <a:t>gson</a:t>
            </a:r>
            <a:r>
              <a:rPr lang="en-US" dirty="0">
                <a:latin typeface="Aptos" panose="020B0004020202020204" pitchFamily="34" charset="0"/>
              </a:rPr>
              <a:t>, Retrofit, Coroutines,</a:t>
            </a:r>
          </a:p>
          <a:p>
            <a:r>
              <a:rPr lang="en-US" b="1" dirty="0"/>
              <a:t>Add Network permission</a:t>
            </a:r>
            <a:r>
              <a:rPr lang="en-US" dirty="0"/>
              <a:t>: </a:t>
            </a:r>
            <a:r>
              <a:rPr lang="en-US" dirty="0">
                <a:latin typeface="Aptos" panose="020B0004020202020204" pitchFamily="34" charset="0"/>
              </a:rPr>
              <a:t>In Android Manifest.xml</a:t>
            </a:r>
            <a:endParaRPr lang="en-IN" dirty="0">
              <a:latin typeface="Aptos" panose="020B0004020202020204" pitchFamily="34" charset="0"/>
            </a:endParaRPr>
          </a:p>
        </p:txBody>
      </p:sp>
    </p:spTree>
    <p:extLst>
      <p:ext uri="{BB962C8B-B14F-4D97-AF65-F5344CB8AC3E}">
        <p14:creationId xmlns:p14="http://schemas.microsoft.com/office/powerpoint/2010/main" val="193456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413D49-23DD-CB4B-8939-84AC059768AC}"/>
              </a:ext>
            </a:extLst>
          </p:cNvPr>
          <p:cNvSpPr>
            <a:spLocks noGrp="1"/>
          </p:cNvSpPr>
          <p:nvPr>
            <p:ph idx="1"/>
          </p:nvPr>
        </p:nvSpPr>
        <p:spPr>
          <a:xfrm>
            <a:off x="648759" y="503239"/>
            <a:ext cx="8596668" cy="6021386"/>
          </a:xfrm>
        </p:spPr>
        <p:txBody>
          <a:bodyPr>
            <a:normAutofit lnSpcReduction="10000"/>
          </a:bodyPr>
          <a:lstStyle/>
          <a:p>
            <a:pPr marL="0" marR="0" indent="0">
              <a:lnSpc>
                <a:spcPct val="107000"/>
              </a:lnSpc>
              <a:spcBef>
                <a:spcPts val="0"/>
              </a:spcBef>
              <a:spcAft>
                <a:spcPts val="800"/>
              </a:spcAft>
              <a:buNone/>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Create a Kotlin classes</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Retrofit Connection (Object class)</a:t>
            </a:r>
          </a:p>
          <a:p>
            <a:pPr marL="0" marR="0" indent="0">
              <a:lnSpc>
                <a:spcPct val="107000"/>
              </a:lnSpc>
              <a:spcBef>
                <a:spcPts val="0"/>
              </a:spcBef>
              <a:spcAft>
                <a:spcPts val="800"/>
              </a:spcAft>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571500" lvl="2" indent="0">
              <a:lnSpc>
                <a:spcPct val="107000"/>
              </a:lnSpc>
              <a:spcBef>
                <a:spcPts val="0"/>
              </a:spcBef>
              <a:spcAft>
                <a:spcPts val="800"/>
              </a:spcAft>
              <a:buNone/>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A retrofit connection is a connection to the backend server (</a:t>
            </a:r>
            <a:r>
              <a:rPr kumimoji="0" lang="en-US" altLang="en-US" sz="1600" b="0" i="0" u="none" strike="noStrike" cap="none" normalizeH="0" baseline="0" dirty="0">
                <a:ln>
                  <a:noFill/>
                </a:ln>
                <a:solidFill>
                  <a:schemeClr val="tx1"/>
                </a:solidFill>
                <a:effectLst/>
                <a:latin typeface="JetBrains Mono"/>
                <a:hlinkClick r:id="rId2"/>
              </a:rPr>
              <a:t>http://localhost:8082/</a:t>
            </a:r>
            <a:r>
              <a:rPr kumimoji="0" lang="en-US" altLang="en-US" sz="1600" b="0" i="0" u="none" strike="noStrike" cap="none" normalizeH="0" baseline="0" dirty="0">
                <a:ln>
                  <a:noFill/>
                </a:ln>
                <a:solidFill>
                  <a:schemeClr val="tx1"/>
                </a:solidFill>
                <a:effectLst/>
                <a:latin typeface="JetBrains Mono"/>
              </a:rPr>
              <a: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2">
              <a:lnSpc>
                <a:spcPct val="107000"/>
              </a:lnSpc>
              <a:spcBef>
                <a:spcPts val="0"/>
              </a:spcBef>
              <a:spcAft>
                <a:spcPts val="800"/>
              </a:spcAft>
            </a:pP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b="1" kern="100" dirty="0">
                <a:latin typeface="Aptos" panose="020B0004020202020204" pitchFamily="34" charset="0"/>
                <a:ea typeface="Aptos" panose="020B0004020202020204" pitchFamily="34" charset="0"/>
                <a:cs typeface="Times New Roman" panose="02020603050405020304" pitchFamily="18" charset="0"/>
              </a:rPr>
              <a:t>Account Curd interface</a:t>
            </a:r>
          </a:p>
          <a:p>
            <a:pPr marL="0" marR="0">
              <a:lnSpc>
                <a:spcPct val="107000"/>
              </a:lnSpc>
              <a:spcBef>
                <a:spcPts val="0"/>
              </a:spcBef>
              <a:spcAft>
                <a:spcPts val="800"/>
              </a:spcAf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800100" lvl="2">
              <a:lnSpc>
                <a:spcPct val="107000"/>
              </a:lnSpc>
              <a:spcBef>
                <a:spcPts val="0"/>
              </a:spcBef>
              <a:spcAft>
                <a:spcPts val="800"/>
              </a:spcAft>
            </a:pPr>
            <a:r>
              <a:rPr lang="en-IN" kern="100" dirty="0">
                <a:latin typeface="Aptos" panose="020B0004020202020204" pitchFamily="34" charset="0"/>
                <a:ea typeface="Aptos" panose="020B0004020202020204" pitchFamily="34" charset="0"/>
                <a:cs typeface="Times New Roman" panose="02020603050405020304" pitchFamily="18" charset="0"/>
              </a:rPr>
              <a:t>Sign Up (Post) create new account,</a:t>
            </a:r>
          </a:p>
          <a:p>
            <a:pPr marL="800100" lvl="2">
              <a:lnSpc>
                <a:spcPct val="107000"/>
              </a:lnSpc>
              <a:spcBef>
                <a:spcPts val="0"/>
              </a:spcBef>
              <a:spcAft>
                <a:spcPts val="800"/>
              </a:spcAft>
            </a:pPr>
            <a:r>
              <a:rPr lang="en-IN" kern="100" dirty="0">
                <a:latin typeface="Aptos" panose="020B0004020202020204" pitchFamily="34" charset="0"/>
                <a:ea typeface="Aptos" panose="020B0004020202020204" pitchFamily="34" charset="0"/>
                <a:cs typeface="Times New Roman" panose="02020603050405020304" pitchFamily="18" charset="0"/>
              </a:rPr>
              <a:t>Sign In (Get) check user name and password is correct or wrong.</a:t>
            </a:r>
          </a:p>
          <a:p>
            <a:pPr marL="571500" lvl="2" indent="0">
              <a:lnSpc>
                <a:spcPct val="107000"/>
              </a:lnSpc>
              <a:spcBef>
                <a:spcPts val="0"/>
              </a:spcBef>
              <a:spcAft>
                <a:spcPts val="800"/>
              </a:spcAft>
              <a:buNone/>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b="1" dirty="0"/>
              <a:t>Invoice Curd interface</a:t>
            </a:r>
          </a:p>
          <a:p>
            <a:pPr marL="0" marR="0" indent="0">
              <a:lnSpc>
                <a:spcPct val="107000"/>
              </a:lnSpc>
              <a:spcBef>
                <a:spcPts val="0"/>
              </a:spcBef>
              <a:spcAft>
                <a:spcPts val="800"/>
              </a:spcAft>
              <a:buNone/>
            </a:pPr>
            <a:endParaRPr lang="en-IN" dirty="0"/>
          </a:p>
          <a:p>
            <a:pPr marL="800100" lvl="2">
              <a:lnSpc>
                <a:spcPct val="107000"/>
              </a:lnSpc>
              <a:spcBef>
                <a:spcPts val="0"/>
              </a:spcBef>
              <a:spcAft>
                <a:spcPts val="800"/>
              </a:spcAft>
            </a:pPr>
            <a:r>
              <a:rPr lang="en-IN" dirty="0">
                <a:latin typeface="Aptos" panose="020B0004020202020204" pitchFamily="34" charset="0"/>
              </a:rPr>
              <a:t>Create invoice (Post),</a:t>
            </a:r>
          </a:p>
          <a:p>
            <a:pPr marL="800100" lvl="2">
              <a:lnSpc>
                <a:spcPct val="107000"/>
              </a:lnSpc>
              <a:spcBef>
                <a:spcPts val="0"/>
              </a:spcBef>
              <a:spcAft>
                <a:spcPts val="800"/>
              </a:spcAft>
            </a:pPr>
            <a:r>
              <a:rPr lang="en-IN" dirty="0">
                <a:latin typeface="Aptos" panose="020B0004020202020204" pitchFamily="34" charset="0"/>
              </a:rPr>
              <a:t>Update invoice (Put),</a:t>
            </a:r>
          </a:p>
          <a:p>
            <a:pPr marL="800100" lvl="2">
              <a:lnSpc>
                <a:spcPct val="107000"/>
              </a:lnSpc>
              <a:spcBef>
                <a:spcPts val="0"/>
              </a:spcBef>
              <a:spcAft>
                <a:spcPts val="800"/>
              </a:spcAft>
            </a:pPr>
            <a:r>
              <a:rPr lang="en-IN" dirty="0">
                <a:latin typeface="Aptos" panose="020B0004020202020204" pitchFamily="34" charset="0"/>
              </a:rPr>
              <a:t>Get All invoice(Get),</a:t>
            </a:r>
          </a:p>
          <a:p>
            <a:pPr marL="800100" lvl="2">
              <a:lnSpc>
                <a:spcPct val="107000"/>
              </a:lnSpc>
              <a:spcBef>
                <a:spcPts val="0"/>
              </a:spcBef>
              <a:spcAft>
                <a:spcPts val="800"/>
              </a:spcAft>
            </a:pPr>
            <a:r>
              <a:rPr lang="en-IN" dirty="0">
                <a:latin typeface="Aptos" panose="020B0004020202020204" pitchFamily="34" charset="0"/>
              </a:rPr>
              <a:t>Delete invoice(Delete)</a:t>
            </a:r>
          </a:p>
          <a:p>
            <a:pPr marL="0" marR="0">
              <a:lnSpc>
                <a:spcPct val="107000"/>
              </a:lnSpc>
              <a:spcBef>
                <a:spcPts val="0"/>
              </a:spcBef>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0300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FA496-724B-D034-8246-D5BCA979E87C}"/>
              </a:ext>
            </a:extLst>
          </p:cNvPr>
          <p:cNvSpPr>
            <a:spLocks noGrp="1"/>
          </p:cNvSpPr>
          <p:nvPr>
            <p:ph idx="1"/>
          </p:nvPr>
        </p:nvSpPr>
        <p:spPr>
          <a:xfrm>
            <a:off x="677334" y="466725"/>
            <a:ext cx="8596668" cy="5895975"/>
          </a:xfrm>
        </p:spPr>
        <p:txBody>
          <a:bodyPr>
            <a:normAutofit lnSpcReduction="10000"/>
          </a:bodyPr>
          <a:lstStyle/>
          <a:p>
            <a:pPr marL="0" marR="0">
              <a:lnSpc>
                <a:spcPct val="107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Data class for (Account and Invoice)</a:t>
            </a:r>
          </a:p>
          <a:p>
            <a:pPr marL="0" marR="0">
              <a:lnSpc>
                <a:spcPct val="107000"/>
              </a:lnSpc>
              <a:spcBef>
                <a:spcPts val="0"/>
              </a:spcBef>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2">
              <a:lnSpc>
                <a:spcPct val="107000"/>
              </a:lnSpc>
              <a:spcBef>
                <a:spcPts val="0"/>
              </a:spcBef>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Account data class</a:t>
            </a:r>
          </a:p>
          <a:p>
            <a:pPr lvl="2">
              <a:buFont typeface="Arial" panose="020B0604020202020204" pitchFamily="34" charset="0"/>
              <a:buChar char="•"/>
            </a:pPr>
            <a:r>
              <a:rPr lang="en-IN" dirty="0">
                <a:latin typeface="Aptos" panose="020B0004020202020204" pitchFamily="34" charset="0"/>
              </a:rPr>
              <a:t>Id,</a:t>
            </a:r>
          </a:p>
          <a:p>
            <a:pPr lvl="2">
              <a:buFont typeface="Arial" panose="020B0604020202020204" pitchFamily="34" charset="0"/>
              <a:buChar char="•"/>
            </a:pPr>
            <a:r>
              <a:rPr lang="en-IN" dirty="0">
                <a:latin typeface="Aptos" panose="020B0004020202020204" pitchFamily="34" charset="0"/>
              </a:rPr>
              <a:t>User Name,</a:t>
            </a:r>
          </a:p>
          <a:p>
            <a:pPr lvl="2">
              <a:buFont typeface="Arial" panose="020B0604020202020204" pitchFamily="34" charset="0"/>
              <a:buChar char="•"/>
            </a:pPr>
            <a:r>
              <a:rPr lang="en-IN" dirty="0">
                <a:latin typeface="Aptos" panose="020B0004020202020204" pitchFamily="34" charset="0"/>
              </a:rPr>
              <a:t>Email,</a:t>
            </a:r>
          </a:p>
          <a:p>
            <a:pPr lvl="2">
              <a:buFont typeface="Arial" panose="020B0604020202020204" pitchFamily="34" charset="0"/>
              <a:buChar char="•"/>
            </a:pPr>
            <a:r>
              <a:rPr lang="en-IN" dirty="0">
                <a:latin typeface="Aptos" panose="020B0004020202020204" pitchFamily="34" charset="0"/>
              </a:rPr>
              <a:t>Password.</a:t>
            </a:r>
          </a:p>
          <a:p>
            <a:pPr lvl="2">
              <a:buFont typeface="Arial" panose="020B0604020202020204" pitchFamily="34" charset="0"/>
              <a:buChar char="•"/>
            </a:pPr>
            <a:r>
              <a:rPr lang="en-IN" dirty="0">
                <a:latin typeface="Aptos" panose="020B0004020202020204" pitchFamily="34" charset="0"/>
              </a:rPr>
              <a:t>Date</a:t>
            </a:r>
          </a:p>
          <a:p>
            <a:pPr marL="914400" lvl="2" indent="0">
              <a:buNone/>
            </a:pPr>
            <a:endParaRPr lang="en-IN" dirty="0"/>
          </a:p>
          <a:p>
            <a:pPr lvl="1"/>
            <a:r>
              <a:rPr lang="en-IN" sz="1800" dirty="0">
                <a:latin typeface="Aptos" panose="020B0004020202020204" pitchFamily="34" charset="0"/>
              </a:rPr>
              <a:t>Invoice data class</a:t>
            </a:r>
          </a:p>
          <a:p>
            <a:pPr marL="914400" lvl="2" indent="0">
              <a:buNone/>
            </a:pPr>
            <a:endParaRPr lang="en-IN" dirty="0"/>
          </a:p>
          <a:p>
            <a:pPr lvl="2" indent="-342900">
              <a:lnSpc>
                <a:spcPct val="107000"/>
              </a:lnSpc>
              <a:spcBef>
                <a:spcPts val="0"/>
              </a:spcBef>
              <a:spcAft>
                <a:spcPts val="800"/>
              </a:spcAft>
              <a:buFont typeface="Symbol" panose="05050102010706020507" pitchFamily="18" charset="2"/>
              <a:buChar char=""/>
            </a:pPr>
            <a:r>
              <a:rPr lang="en-IN" kern="100" dirty="0">
                <a:latin typeface="Aptos" panose="020B0004020202020204" pitchFamily="34" charset="0"/>
                <a:ea typeface="Aptos" panose="020B0004020202020204" pitchFamily="34" charset="0"/>
                <a:cs typeface="Times New Roman" panose="02020603050405020304" pitchFamily="18" charset="0"/>
              </a:rPr>
              <a:t>Id,</a:t>
            </a:r>
          </a:p>
          <a:p>
            <a:pPr lvl="2" indent="-342900">
              <a:lnSpc>
                <a:spcPct val="107000"/>
              </a:lnSpc>
              <a:spcBef>
                <a:spcPts val="0"/>
              </a:spcBef>
              <a:spcAft>
                <a:spcPts val="800"/>
              </a:spcAft>
              <a:buFont typeface="Symbol" panose="05050102010706020507" pitchFamily="18" charset="2"/>
              <a:buChar char=""/>
            </a:pPr>
            <a:r>
              <a:rPr lang="en-IN" kern="100" dirty="0">
                <a:effectLst/>
                <a:latin typeface="Aptos" panose="020B0004020202020204" pitchFamily="34" charset="0"/>
                <a:ea typeface="Aptos" panose="020B0004020202020204" pitchFamily="34" charset="0"/>
                <a:cs typeface="Times New Roman" panose="02020603050405020304" pitchFamily="18" charset="0"/>
              </a:rPr>
              <a:t>Client Name,</a:t>
            </a:r>
          </a:p>
          <a:p>
            <a:pPr lvl="2" indent="-342900">
              <a:lnSpc>
                <a:spcPct val="107000"/>
              </a:lnSpc>
              <a:spcBef>
                <a:spcPts val="0"/>
              </a:spcBef>
              <a:spcAft>
                <a:spcPts val="800"/>
              </a:spcAft>
              <a:buFont typeface="Symbol" panose="05050102010706020507" pitchFamily="18" charset="2"/>
              <a:buChar char=""/>
            </a:pPr>
            <a:r>
              <a:rPr lang="en-IN" kern="100" dirty="0">
                <a:latin typeface="Aptos" panose="020B0004020202020204" pitchFamily="34" charset="0"/>
                <a:ea typeface="Aptos" panose="020B0004020202020204" pitchFamily="34" charset="0"/>
                <a:cs typeface="Times New Roman" panose="02020603050405020304" pitchFamily="18" charset="0"/>
              </a:rPr>
              <a:t>Amount,</a:t>
            </a:r>
          </a:p>
          <a:p>
            <a:pPr lvl="2" indent="-342900">
              <a:lnSpc>
                <a:spcPct val="107000"/>
              </a:lnSpc>
              <a:spcBef>
                <a:spcPts val="0"/>
              </a:spcBef>
              <a:spcAft>
                <a:spcPts val="800"/>
              </a:spcAft>
              <a:buFont typeface="Symbol" panose="05050102010706020507" pitchFamily="18" charset="2"/>
              <a:buChar char=""/>
            </a:pPr>
            <a:r>
              <a:rPr lang="en-IN" kern="100" dirty="0">
                <a:effectLst/>
                <a:latin typeface="Aptos" panose="020B0004020202020204" pitchFamily="34" charset="0"/>
                <a:ea typeface="Aptos" panose="020B0004020202020204" pitchFamily="34" charset="0"/>
                <a:cs typeface="Times New Roman" panose="02020603050405020304" pitchFamily="18" charset="0"/>
              </a:rPr>
              <a:t>Invoice date,</a:t>
            </a:r>
          </a:p>
          <a:p>
            <a:pPr lvl="2" indent="-342900">
              <a:lnSpc>
                <a:spcPct val="107000"/>
              </a:lnSpc>
              <a:spcBef>
                <a:spcPts val="0"/>
              </a:spcBef>
              <a:spcAft>
                <a:spcPts val="800"/>
              </a:spcAft>
              <a:buFont typeface="Symbol" panose="05050102010706020507" pitchFamily="18" charset="2"/>
              <a:buChar char=""/>
            </a:pPr>
            <a:r>
              <a:rPr lang="en-IN" kern="100" dirty="0">
                <a:latin typeface="Aptos" panose="020B0004020202020204" pitchFamily="34" charset="0"/>
                <a:ea typeface="Aptos" panose="020B0004020202020204" pitchFamily="34" charset="0"/>
                <a:cs typeface="Times New Roman" panose="02020603050405020304" pitchFamily="18" charset="0"/>
              </a:rPr>
              <a:t>Description,</a:t>
            </a:r>
          </a:p>
          <a:p>
            <a:pPr lvl="2" indent="-342900">
              <a:lnSpc>
                <a:spcPct val="107000"/>
              </a:lnSpc>
              <a:spcBef>
                <a:spcPts val="0"/>
              </a:spcBef>
              <a:spcAft>
                <a:spcPts val="800"/>
              </a:spcAft>
              <a:buFont typeface="Symbol" panose="05050102010706020507" pitchFamily="18" charset="2"/>
              <a:buChar char=""/>
            </a:pPr>
            <a:r>
              <a:rPr lang="en-IN" kern="100" dirty="0">
                <a:latin typeface="Aptos" panose="020B0004020202020204" pitchFamily="34" charset="0"/>
                <a:ea typeface="Aptos" panose="020B0004020202020204" pitchFamily="34" charset="0"/>
                <a:cs typeface="Times New Roman" panose="02020603050405020304" pitchFamily="18" charset="0"/>
              </a:rPr>
              <a:t>Account Id</a:t>
            </a:r>
          </a:p>
          <a:p>
            <a:pPr marL="914400" lvl="2" indent="0">
              <a:buNone/>
            </a:pPr>
            <a:endParaRPr lang="en-IN" dirty="0"/>
          </a:p>
          <a:p>
            <a:pPr lvl="1"/>
            <a:endParaRPr lang="en-IN" dirty="0"/>
          </a:p>
        </p:txBody>
      </p:sp>
    </p:spTree>
    <p:extLst>
      <p:ext uri="{BB962C8B-B14F-4D97-AF65-F5344CB8AC3E}">
        <p14:creationId xmlns:p14="http://schemas.microsoft.com/office/powerpoint/2010/main" val="144165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E5F47-0218-5740-0F38-FFF8ABEE596B}"/>
              </a:ext>
            </a:extLst>
          </p:cNvPr>
          <p:cNvSpPr>
            <a:spLocks noGrp="1"/>
          </p:cNvSpPr>
          <p:nvPr>
            <p:ph idx="1"/>
          </p:nvPr>
        </p:nvSpPr>
        <p:spPr>
          <a:xfrm>
            <a:off x="648759" y="484189"/>
            <a:ext cx="8596668" cy="5926136"/>
          </a:xfrm>
        </p:spPr>
        <p:txBody>
          <a:bodyPr>
            <a:normAutofit/>
          </a:bodyPr>
          <a:lstStyle/>
          <a:p>
            <a:pPr marL="0" marR="0">
              <a:lnSpc>
                <a:spcPct val="107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Main Activity (create account)</a:t>
            </a:r>
          </a:p>
          <a:p>
            <a:pPr marL="0" marR="0" indent="0">
              <a:lnSpc>
                <a:spcPct val="107000"/>
              </a:lnSpc>
              <a:spcBef>
                <a:spcPts val="0"/>
              </a:spcBef>
              <a:spcAft>
                <a:spcPts val="800"/>
              </a:spcAft>
              <a:buNone/>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IN" sz="1700" kern="100" dirty="0">
                <a:latin typeface="Aptos" panose="020B0004020202020204" pitchFamily="34" charset="0"/>
                <a:ea typeface="Aptos" panose="020B0004020202020204" pitchFamily="34" charset="0"/>
                <a:cs typeface="Times New Roman" panose="02020603050405020304" pitchFamily="18" charset="0"/>
              </a:rPr>
              <a:t>	Main activity C</a:t>
            </a:r>
            <a:r>
              <a:rPr lang="en-IN" sz="1700" kern="100" dirty="0">
                <a:effectLst/>
                <a:latin typeface="Aptos" panose="020B0004020202020204" pitchFamily="34" charset="0"/>
                <a:ea typeface="Aptos" panose="020B0004020202020204" pitchFamily="34" charset="0"/>
                <a:cs typeface="Times New Roman" panose="02020603050405020304" pitchFamily="18" charset="0"/>
              </a:rPr>
              <a:t>reate an account, account already exits, validation for username, email, password format(one upper case, one lower, case, one number, one symbol and password length minimum 8) and </a:t>
            </a:r>
            <a:r>
              <a:rPr lang="en-IN" sz="1700" dirty="0">
                <a:latin typeface="Aptos" panose="020B0004020202020204" pitchFamily="34" charset="0"/>
              </a:rPr>
              <a:t>Additional fields include the date of account creation.</a:t>
            </a:r>
            <a:endParaRPr lang="en-IN" sz="17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Login Activity</a:t>
            </a:r>
          </a:p>
          <a:p>
            <a:pPr marL="0" marR="0">
              <a:lnSpc>
                <a:spcPct val="107000"/>
              </a:lnSpc>
              <a:spcBef>
                <a:spcPts val="0"/>
              </a:spcBef>
              <a:spcAft>
                <a:spcPts val="800"/>
              </a:spcAf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IN" kern="100" dirty="0">
                <a:latin typeface="Aptos" panose="020B0004020202020204" pitchFamily="34" charset="0"/>
                <a:ea typeface="Aptos" panose="020B0004020202020204" pitchFamily="34" charset="0"/>
                <a:cs typeface="Times New Roman" panose="02020603050405020304" pitchFamily="18" charset="0"/>
              </a:rPr>
              <a:t>	</a:t>
            </a:r>
            <a:r>
              <a:rPr lang="en-IN" sz="1700" kern="100" dirty="0">
                <a:latin typeface="Aptos" panose="020B0004020202020204" pitchFamily="34" charset="0"/>
                <a:ea typeface="Aptos" panose="020B0004020202020204" pitchFamily="34" charset="0"/>
                <a:cs typeface="Times New Roman" panose="02020603050405020304" pitchFamily="18" charset="0"/>
              </a:rPr>
              <a:t>Login activity check User Name and password form the backend server like(database) if login success next go to the dashboard automatically and login is failed not going the dashboard and validation for username and password.</a:t>
            </a:r>
          </a:p>
          <a:p>
            <a:pPr marL="571500" lvl="2" indent="0">
              <a:lnSpc>
                <a:spcPct val="107000"/>
              </a:lnSpc>
              <a:spcBef>
                <a:spcPts val="0"/>
              </a:spcBef>
              <a:spcAft>
                <a:spcPts val="800"/>
              </a:spcAft>
              <a:buNone/>
            </a:pP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Dashboard Activity</a:t>
            </a:r>
          </a:p>
          <a:p>
            <a:pPr marL="114300" lvl="1" indent="0">
              <a:lnSpc>
                <a:spcPct val="107000"/>
              </a:lnSpc>
              <a:spcBef>
                <a:spcPts val="0"/>
              </a:spcBef>
              <a:spcAft>
                <a:spcPts val="800"/>
              </a:spcAft>
              <a:buNone/>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p>
          <a:p>
            <a:pPr marL="114300" lvl="1" indent="0">
              <a:lnSpc>
                <a:spcPct val="107000"/>
              </a:lnSpc>
              <a:spcBef>
                <a:spcPts val="0"/>
              </a:spcBef>
              <a:spcAft>
                <a:spcPts val="800"/>
              </a:spcAft>
              <a:buNone/>
            </a:pPr>
            <a:r>
              <a:rPr lang="en-IN" sz="1700" kern="100" dirty="0">
                <a:latin typeface="Aptos" panose="020B0004020202020204" pitchFamily="34" charset="0"/>
                <a:ea typeface="Aptos" panose="020B0004020202020204" pitchFamily="34" charset="0"/>
                <a:cs typeface="Times New Roman" panose="02020603050405020304" pitchFamily="18" charset="0"/>
              </a:rPr>
              <a:t>	</a:t>
            </a:r>
            <a:r>
              <a:rPr lang="en-IN" sz="1700" kern="100" dirty="0">
                <a:effectLst/>
                <a:latin typeface="Aptos" panose="020B0004020202020204" pitchFamily="34" charset="0"/>
                <a:ea typeface="Aptos" panose="020B0004020202020204" pitchFamily="34" charset="0"/>
                <a:cs typeface="Times New Roman" panose="02020603050405020304" pitchFamily="18" charset="0"/>
              </a:rPr>
              <a:t>I am using </a:t>
            </a:r>
            <a:r>
              <a:rPr lang="en-IN" sz="1700" kern="100" dirty="0">
                <a:latin typeface="Aptos" panose="020B0004020202020204" pitchFamily="34" charset="0"/>
                <a:ea typeface="Aptos" panose="020B0004020202020204" pitchFamily="34" charset="0"/>
                <a:cs typeface="Times New Roman" panose="02020603050405020304" pitchFamily="18" charset="0"/>
              </a:rPr>
              <a:t>on </a:t>
            </a:r>
            <a:r>
              <a:rPr lang="en-IN" sz="1700" kern="100" dirty="0">
                <a:effectLst/>
                <a:latin typeface="Aptos" panose="020B0004020202020204" pitchFamily="34" charset="0"/>
                <a:ea typeface="Aptos" panose="020B0004020202020204" pitchFamily="34" charset="0"/>
                <a:cs typeface="Times New Roman" panose="02020603050405020304" pitchFamily="18" charset="0"/>
              </a:rPr>
              <a:t>recycler View method and create a list of invoice in dashboard and (Add new invoice, edit invoice, delete invoice) options on available.</a:t>
            </a:r>
          </a:p>
        </p:txBody>
      </p:sp>
    </p:spTree>
    <p:extLst>
      <p:ext uri="{BB962C8B-B14F-4D97-AF65-F5344CB8AC3E}">
        <p14:creationId xmlns:p14="http://schemas.microsoft.com/office/powerpoint/2010/main" val="204653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E89837-2504-4A0F-532B-5FE0D428BF4D}"/>
              </a:ext>
            </a:extLst>
          </p:cNvPr>
          <p:cNvSpPr>
            <a:spLocks noGrp="1"/>
          </p:cNvSpPr>
          <p:nvPr>
            <p:ph idx="1"/>
          </p:nvPr>
        </p:nvSpPr>
        <p:spPr>
          <a:xfrm>
            <a:off x="601134" y="560389"/>
            <a:ext cx="8596668" cy="5773736"/>
          </a:xfrm>
        </p:spPr>
        <p:txBody>
          <a:bodyPr>
            <a:normAutofit/>
          </a:bodyPr>
          <a:lstStyle/>
          <a:p>
            <a:pPr marL="0" marR="0">
              <a:lnSpc>
                <a:spcPct val="107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New Invoice </a:t>
            </a:r>
          </a:p>
          <a:p>
            <a:pPr marL="571500" lvl="2" indent="0">
              <a:lnSpc>
                <a:spcPct val="107000"/>
              </a:lnSpc>
              <a:spcBef>
                <a:spcPts val="0"/>
              </a:spcBef>
              <a:spcAft>
                <a:spcPts val="800"/>
              </a:spcAft>
              <a:buNone/>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Create new invoice (e.g.. Client name, amount, date, </a:t>
            </a:r>
            <a:r>
              <a:rPr lang="en-IN" sz="1600" kern="100" dirty="0">
                <a:latin typeface="Aptos" panose="020B0004020202020204" pitchFamily="34" charset="0"/>
                <a:ea typeface="Aptos" panose="020B0004020202020204" pitchFamily="34" charset="0"/>
                <a:cs typeface="Times New Roman" panose="02020603050405020304" pitchFamily="18" charset="0"/>
              </a:rPr>
              <a:t>description) and validation for client name, amount, date, description. </a:t>
            </a:r>
            <a:r>
              <a:rPr lang="en-IN" sz="1600" dirty="0">
                <a:latin typeface="Aptos" panose="020B0004020202020204" pitchFamily="34" charset="0"/>
              </a:rPr>
              <a:t>users input the client name(minimum 5 characters), invoice amount (positive and minimum INR 3000), invoice date (past or current date, no future dates allowed), and description are mandatory. </a:t>
            </a:r>
            <a:endParaRPr lang="en-IN" sz="1600" kern="100" dirty="0">
              <a:latin typeface="Aptos" panose="020B0004020202020204" pitchFamily="34" charset="0"/>
              <a:cs typeface="Times New Roman" panose="02020603050405020304" pitchFamily="18" charset="0"/>
            </a:endParaRPr>
          </a:p>
          <a:p>
            <a:pPr marL="571500" lvl="2" indent="0">
              <a:lnSpc>
                <a:spcPct val="107000"/>
              </a:lnSpc>
              <a:spcBef>
                <a:spcPts val="0"/>
              </a:spcBef>
              <a:spcAft>
                <a:spcPts val="800"/>
              </a:spcAft>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Edit invoice </a:t>
            </a:r>
          </a:p>
          <a:p>
            <a:pPr marL="0" marR="0" indent="0">
              <a:lnSpc>
                <a:spcPct val="107000"/>
              </a:lnSpc>
              <a:spcBef>
                <a:spcPts val="0"/>
              </a:spcBef>
              <a:spcAft>
                <a:spcPts val="800"/>
              </a:spcAft>
              <a:buNone/>
            </a:pPr>
            <a:r>
              <a:rPr lang="en-IN" dirty="0">
                <a:latin typeface="Aptos" panose="020B0004020202020204" pitchFamily="34" charset="0"/>
              </a:rPr>
              <a:t>	</a:t>
            </a:r>
            <a:r>
              <a:rPr lang="en-IN" sz="1600" dirty="0">
                <a:latin typeface="Aptos" panose="020B0004020202020204" pitchFamily="34" charset="0"/>
              </a:rPr>
              <a:t>Users have the option to edit an invoices, allowing modifications to the client name, amount, date, and description </a:t>
            </a:r>
            <a:r>
              <a:rPr lang="en-IN" sz="1600" kern="100" dirty="0">
                <a:latin typeface="Aptos" panose="020B0004020202020204" pitchFamily="34" charset="0"/>
                <a:ea typeface="Aptos" panose="020B0004020202020204" pitchFamily="34" charset="0"/>
                <a:cs typeface="Times New Roman" panose="02020603050405020304" pitchFamily="18" charset="0"/>
              </a:rPr>
              <a:t>and validation for client name, amount, date, description. </a:t>
            </a:r>
            <a:r>
              <a:rPr lang="en-IN" sz="1600" dirty="0">
                <a:latin typeface="Aptos" panose="020B0004020202020204" pitchFamily="34" charset="0"/>
              </a:rPr>
              <a:t>users input the client name (minimum 5 characters), invoice amount (positive and minimum INR 3000), invoice date (past or current date, no future dates allowed), and description are mandatory.</a:t>
            </a:r>
          </a:p>
          <a:p>
            <a:pPr marL="0" marR="0" indent="0">
              <a:lnSpc>
                <a:spcPct val="107000"/>
              </a:lnSpc>
              <a:spcBef>
                <a:spcPts val="0"/>
              </a:spcBef>
              <a:spcAft>
                <a:spcPts val="800"/>
              </a:spcAft>
              <a:buNone/>
            </a:pPr>
            <a:r>
              <a:rPr lang="en-IN" sz="1600" dirty="0">
                <a:latin typeface="Aptos" panose="020B0004020202020204" pitchFamily="34" charset="0"/>
              </a:rPr>
              <a:t> </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Delete invoice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dirty="0"/>
              <a:t>	</a:t>
            </a:r>
            <a:r>
              <a:rPr lang="en-IN" sz="1600" dirty="0">
                <a:latin typeface="Aptos" panose="020B0004020202020204" pitchFamily="34" charset="0"/>
              </a:rPr>
              <a:t>Clicking on an invoice in the dashboard navigates the user to a detailed view of the selected invoice. The detailed view presents all relevant information about the invoice, including the client name, amount, date, and description. The application prompts users with a confirmation dialog before allowing them to delete an invoice.</a:t>
            </a:r>
          </a:p>
          <a:p>
            <a:endParaRPr lang="en-IN" dirty="0"/>
          </a:p>
        </p:txBody>
      </p:sp>
    </p:spTree>
    <p:extLst>
      <p:ext uri="{BB962C8B-B14F-4D97-AF65-F5344CB8AC3E}">
        <p14:creationId xmlns:p14="http://schemas.microsoft.com/office/powerpoint/2010/main" val="3930974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CEA2CD-064D-B5FA-FDDC-6C4C5DA4997D}"/>
              </a:ext>
            </a:extLst>
          </p:cNvPr>
          <p:cNvSpPr>
            <a:spLocks noGrp="1"/>
          </p:cNvSpPr>
          <p:nvPr>
            <p:ph idx="1"/>
          </p:nvPr>
        </p:nvSpPr>
        <p:spPr>
          <a:xfrm>
            <a:off x="629709" y="455614"/>
            <a:ext cx="8596668" cy="5859461"/>
          </a:xfrm>
        </p:spPr>
        <p:txBody>
          <a:bodyPr>
            <a:normAutofit/>
          </a:bodyPr>
          <a:lstStyle/>
          <a:p>
            <a:pPr marL="0" indent="0">
              <a:buNone/>
            </a:pPr>
            <a:r>
              <a:rPr lang="en-US" sz="2000" b="1" dirty="0"/>
              <a:t>Android Layout Xml files</a:t>
            </a:r>
          </a:p>
          <a:p>
            <a:endParaRPr lang="en-US" dirty="0"/>
          </a:p>
          <a:p>
            <a:r>
              <a:rPr lang="en-US" dirty="0">
                <a:latin typeface="Aptos" panose="020B0004020202020204" pitchFamily="34" charset="0"/>
              </a:rPr>
              <a:t>I have created 7 Activity xml files.</a:t>
            </a:r>
          </a:p>
          <a:p>
            <a:endParaRPr lang="en-US" dirty="0"/>
          </a:p>
          <a:p>
            <a:pPr lvl="1">
              <a:buFont typeface="Arial" panose="020B0604020202020204" pitchFamily="34" charset="0"/>
              <a:buChar char="•"/>
            </a:pPr>
            <a:r>
              <a:rPr lang="en-US" sz="1700" dirty="0">
                <a:latin typeface="Aptos" panose="020B0004020202020204" pitchFamily="34" charset="0"/>
              </a:rPr>
              <a:t>Main activity xml file (Create new Account)</a:t>
            </a:r>
          </a:p>
          <a:p>
            <a:pPr lvl="1">
              <a:buFont typeface="Arial" panose="020B0604020202020204" pitchFamily="34" charset="0"/>
              <a:buChar char="•"/>
            </a:pPr>
            <a:r>
              <a:rPr lang="en-US" sz="1700" dirty="0">
                <a:latin typeface="Aptos" panose="020B0004020202020204" pitchFamily="34" charset="0"/>
              </a:rPr>
              <a:t>Login activity xml file (Login)</a:t>
            </a:r>
          </a:p>
          <a:p>
            <a:pPr lvl="1">
              <a:buFont typeface="Arial" panose="020B0604020202020204" pitchFamily="34" charset="0"/>
              <a:buChar char="•"/>
            </a:pPr>
            <a:r>
              <a:rPr lang="en-US" sz="1700" dirty="0">
                <a:latin typeface="Aptos" panose="020B0004020202020204" pitchFamily="34" charset="0"/>
              </a:rPr>
              <a:t>Recycler View Dashboard activity xml file (Dashboard)</a:t>
            </a:r>
          </a:p>
          <a:p>
            <a:pPr lvl="1">
              <a:buFont typeface="Arial" panose="020B0604020202020204" pitchFamily="34" charset="0"/>
              <a:buChar char="•"/>
            </a:pPr>
            <a:r>
              <a:rPr lang="en-US" sz="1700" dirty="0">
                <a:latin typeface="Aptos" panose="020B0004020202020204" pitchFamily="34" charset="0"/>
              </a:rPr>
              <a:t>Dashboard activity xml file (List of records)</a:t>
            </a:r>
          </a:p>
          <a:p>
            <a:pPr lvl="1">
              <a:buFont typeface="Arial" panose="020B0604020202020204" pitchFamily="34" charset="0"/>
              <a:buChar char="•"/>
            </a:pPr>
            <a:r>
              <a:rPr lang="en-US" sz="1700" dirty="0">
                <a:latin typeface="Aptos" panose="020B0004020202020204" pitchFamily="34" charset="0"/>
              </a:rPr>
              <a:t>New invoice activity xml file (New Invoice)</a:t>
            </a:r>
          </a:p>
          <a:p>
            <a:pPr lvl="1">
              <a:buFont typeface="Arial" panose="020B0604020202020204" pitchFamily="34" charset="0"/>
              <a:buChar char="•"/>
            </a:pPr>
            <a:r>
              <a:rPr lang="en-US" sz="1700" dirty="0">
                <a:latin typeface="Aptos" panose="020B0004020202020204" pitchFamily="34" charset="0"/>
              </a:rPr>
              <a:t>Edit invoice activity xml file (Edit Invoice)</a:t>
            </a:r>
          </a:p>
          <a:p>
            <a:pPr lvl="1">
              <a:buFont typeface="Arial" panose="020B0604020202020204" pitchFamily="34" charset="0"/>
              <a:buChar char="•"/>
            </a:pPr>
            <a:r>
              <a:rPr lang="en-US" sz="1700" dirty="0">
                <a:latin typeface="Aptos" panose="020B0004020202020204" pitchFamily="34" charset="0"/>
              </a:rPr>
              <a:t>Delete invoice activity xml file (Delete Invoice)</a:t>
            </a:r>
          </a:p>
          <a:p>
            <a:endParaRPr lang="en-IN" dirty="0"/>
          </a:p>
          <a:p>
            <a:r>
              <a:rPr lang="en-IN" dirty="0">
                <a:latin typeface="Aptos" panose="020B0004020202020204" pitchFamily="34" charset="0"/>
              </a:rPr>
              <a:t>And then design all activity xml files.</a:t>
            </a:r>
          </a:p>
          <a:p>
            <a:r>
              <a:rPr lang="en-IN" dirty="0">
                <a:latin typeface="Aptos" panose="020B0004020202020204" pitchFamily="34" charset="0"/>
              </a:rPr>
              <a:t>And download the icons in vector assert (Add, Edit, File, Search, Notification, Share, Reorder, Calendar) icons.</a:t>
            </a:r>
          </a:p>
        </p:txBody>
      </p:sp>
    </p:spTree>
    <p:extLst>
      <p:ext uri="{BB962C8B-B14F-4D97-AF65-F5344CB8AC3E}">
        <p14:creationId xmlns:p14="http://schemas.microsoft.com/office/powerpoint/2010/main" val="745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3064-2599-379A-246F-1F8AE2016D5B}"/>
              </a:ext>
            </a:extLst>
          </p:cNvPr>
          <p:cNvSpPr>
            <a:spLocks noGrp="1"/>
          </p:cNvSpPr>
          <p:nvPr>
            <p:ph type="title"/>
          </p:nvPr>
        </p:nvSpPr>
        <p:spPr/>
        <p:txBody>
          <a:bodyPr/>
          <a:lstStyle/>
          <a:p>
            <a:r>
              <a:rPr lang="en-US" dirty="0"/>
              <a:t>Java Spring Boot Application</a:t>
            </a:r>
            <a:endParaRPr lang="en-IN" dirty="0"/>
          </a:p>
        </p:txBody>
      </p:sp>
      <p:sp>
        <p:nvSpPr>
          <p:cNvPr id="3" name="Content Placeholder 2">
            <a:extLst>
              <a:ext uri="{FF2B5EF4-FFF2-40B4-BE49-F238E27FC236}">
                <a16:creationId xmlns:a16="http://schemas.microsoft.com/office/drawing/2014/main" id="{336BFF88-D572-5BCA-3EFA-031EF5AC9725}"/>
              </a:ext>
            </a:extLst>
          </p:cNvPr>
          <p:cNvSpPr>
            <a:spLocks noGrp="1"/>
          </p:cNvSpPr>
          <p:nvPr>
            <p:ph idx="1"/>
          </p:nvPr>
        </p:nvSpPr>
        <p:spPr/>
        <p:txBody>
          <a:bodyPr/>
          <a:lstStyle/>
          <a:p>
            <a:r>
              <a:rPr lang="en-IN" sz="1800" kern="100" dirty="0">
                <a:effectLst/>
                <a:latin typeface="Aptos" panose="020B0004020202020204" pitchFamily="34" charset="0"/>
                <a:ea typeface="Aptos" panose="020B0004020202020204" pitchFamily="34" charset="0"/>
                <a:cs typeface="Times New Roman" panose="02020603050405020304" pitchFamily="18" charset="0"/>
              </a:rPr>
              <a:t>First, I use </a:t>
            </a:r>
            <a:r>
              <a:rPr lang="en-IN" sz="1800" kern="100" dirty="0">
                <a:effectLst/>
                <a:latin typeface="Aptos" panose="020B0004020202020204" pitchFamily="34" charset="0"/>
                <a:ea typeface="Aptos" panose="020B0004020202020204" pitchFamily="34" charset="0"/>
                <a:cs typeface="Times New Roman" panose="02020603050405020304" pitchFamily="18" charset="0"/>
                <a:hlinkClick r:id="rId2"/>
              </a:rPr>
              <a:t>Spring Initializer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to create a new Spring Boot project</a:t>
            </a:r>
          </a:p>
          <a:p>
            <a:r>
              <a:rPr lang="en-IN" b="1" kern="100" dirty="0">
                <a:latin typeface="Aptos" panose="020B0004020202020204" pitchFamily="34" charset="0"/>
                <a:ea typeface="Aptos" panose="020B0004020202020204" pitchFamily="34" charset="0"/>
                <a:cs typeface="Times New Roman" panose="02020603050405020304" pitchFamily="18" charset="0"/>
              </a:rPr>
              <a:t>Language:</a:t>
            </a:r>
            <a:r>
              <a:rPr lang="en-IN" kern="100" dirty="0">
                <a:latin typeface="Aptos" panose="020B0004020202020204" pitchFamily="34" charset="0"/>
                <a:ea typeface="Aptos" panose="020B0004020202020204" pitchFamily="34" charset="0"/>
                <a:cs typeface="Times New Roman" panose="02020603050405020304" pitchFamily="18" charset="0"/>
              </a:rPr>
              <a:t> Java,</a:t>
            </a:r>
          </a:p>
          <a:p>
            <a:r>
              <a:rPr lang="en-IN" b="1" kern="100" dirty="0">
                <a:latin typeface="Aptos" panose="020B0004020202020204" pitchFamily="34" charset="0"/>
                <a:ea typeface="Aptos" panose="020B0004020202020204" pitchFamily="34" charset="0"/>
                <a:cs typeface="Times New Roman" panose="02020603050405020304" pitchFamily="18" charset="0"/>
              </a:rPr>
              <a:t>Project :</a:t>
            </a:r>
            <a:r>
              <a:rPr lang="en-IN" kern="100" dirty="0">
                <a:latin typeface="Aptos" panose="020B0004020202020204" pitchFamily="34" charset="0"/>
                <a:ea typeface="Aptos" panose="020B0004020202020204" pitchFamily="34" charset="0"/>
                <a:cs typeface="Times New Roman" panose="02020603050405020304" pitchFamily="18" charset="0"/>
              </a:rPr>
              <a:t>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Maven,</a:t>
            </a:r>
          </a:p>
          <a:p>
            <a:r>
              <a:rPr lang="en-IN" b="1" kern="100" dirty="0">
                <a:latin typeface="Aptos" panose="020B0004020202020204" pitchFamily="34" charset="0"/>
                <a:ea typeface="Aptos" panose="020B0004020202020204" pitchFamily="34" charset="0"/>
                <a:cs typeface="Times New Roman" panose="02020603050405020304" pitchFamily="18" charset="0"/>
              </a:rPr>
              <a:t>Spring Boot Version : </a:t>
            </a:r>
            <a:r>
              <a:rPr lang="en-IN" kern="100" dirty="0">
                <a:latin typeface="Aptos" panose="020B0004020202020204" pitchFamily="34" charset="0"/>
                <a:ea typeface="Aptos" panose="020B0004020202020204" pitchFamily="34" charset="0"/>
                <a:cs typeface="Times New Roman" panose="02020603050405020304" pitchFamily="18" charset="0"/>
              </a:rPr>
              <a:t>3.2.5,</a:t>
            </a:r>
          </a:p>
          <a:p>
            <a:r>
              <a:rPr lang="en-IN" sz="1800" b="1" kern="100" dirty="0">
                <a:effectLst/>
                <a:latin typeface="Aptos" panose="020B0004020202020204" pitchFamily="34" charset="0"/>
                <a:ea typeface="Aptos" panose="020B0004020202020204" pitchFamily="34" charset="0"/>
                <a:cs typeface="Times New Roman" panose="02020603050405020304" pitchFamily="18" charset="0"/>
              </a:rPr>
              <a:t>Project name :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Invoice Generation Application,</a:t>
            </a:r>
          </a:p>
          <a:p>
            <a:r>
              <a:rPr lang="en-IN" b="1" kern="100" dirty="0">
                <a:latin typeface="Aptos" panose="020B0004020202020204" pitchFamily="34" charset="0"/>
                <a:ea typeface="Aptos" panose="020B0004020202020204" pitchFamily="34" charset="0"/>
                <a:cs typeface="Times New Roman" panose="02020603050405020304" pitchFamily="18" charset="0"/>
              </a:rPr>
              <a:t>Dependencies :</a:t>
            </a:r>
            <a:r>
              <a:rPr lang="en-IN" kern="100" dirty="0">
                <a:latin typeface="Aptos" panose="020B0004020202020204" pitchFamily="34" charset="0"/>
                <a:ea typeface="Aptos" panose="020B0004020202020204" pitchFamily="34" charset="0"/>
                <a:cs typeface="Times New Roman" panose="02020603050405020304" pitchFamily="18" charset="0"/>
              </a:rPr>
              <a:t> Spring Web, Spring Data JPA, MySQL Driver, Validation, Spring 					    Boot Dev Tools.</a:t>
            </a:r>
          </a:p>
          <a:p>
            <a:endParaRPr lang="en-IN" kern="100" dirty="0">
              <a:latin typeface="Aptos" panose="020B0004020202020204" pitchFamily="34" charset="0"/>
              <a:ea typeface="Aptos" panose="020B0004020202020204" pitchFamily="34" charset="0"/>
              <a:cs typeface="Times New Roman" panose="02020603050405020304" pitchFamily="18" charset="0"/>
            </a:endParaRPr>
          </a:p>
          <a:p>
            <a:r>
              <a:rPr lang="en-IN" b="1" kern="100" dirty="0">
                <a:latin typeface="Aptos" panose="020B0004020202020204" pitchFamily="34" charset="0"/>
                <a:ea typeface="Aptos" panose="020B0004020202020204" pitchFamily="34" charset="0"/>
                <a:cs typeface="Times New Roman" panose="02020603050405020304" pitchFamily="18" charset="0"/>
              </a:rPr>
              <a:t>Database</a:t>
            </a:r>
            <a:r>
              <a:rPr lang="en-IN" kern="100" dirty="0">
                <a:latin typeface="Aptos" panose="020B0004020202020204" pitchFamily="34" charset="0"/>
                <a:ea typeface="Aptos" panose="020B0004020202020204" pitchFamily="34" charset="0"/>
                <a:cs typeface="Times New Roman" panose="02020603050405020304" pitchFamily="18" charset="0"/>
              </a:rPr>
              <a:t>: MySQL</a:t>
            </a:r>
          </a:p>
          <a:p>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57158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8748-FF1F-1038-A8AF-D6BBD1FB7F2D}"/>
              </a:ext>
            </a:extLst>
          </p:cNvPr>
          <p:cNvSpPr>
            <a:spLocks noGrp="1"/>
          </p:cNvSpPr>
          <p:nvPr>
            <p:ph type="title"/>
          </p:nvPr>
        </p:nvSpPr>
        <p:spPr/>
        <p:txBody>
          <a:bodyPr/>
          <a:lstStyle/>
          <a:p>
            <a:r>
              <a:rPr lang="en-US" dirty="0"/>
              <a:t>Account Create Output</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6EE3A0D4-BEA9-F892-66EA-84BC1DC926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3374716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F80C-CD92-E418-67D8-12EE6068CBCE}"/>
              </a:ext>
            </a:extLst>
          </p:cNvPr>
          <p:cNvSpPr>
            <a:spLocks noGrp="1"/>
          </p:cNvSpPr>
          <p:nvPr>
            <p:ph type="title"/>
          </p:nvPr>
        </p:nvSpPr>
        <p:spPr/>
        <p:txBody>
          <a:bodyPr/>
          <a:lstStyle/>
          <a:p>
            <a:r>
              <a:rPr lang="en-US" dirty="0"/>
              <a:t>Login Output</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ABD29C4A-47C1-FF5E-26EF-D9CAA87B2B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3354809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D6F-D981-EE76-EEAD-63417AE35681}"/>
              </a:ext>
            </a:extLst>
          </p:cNvPr>
          <p:cNvSpPr>
            <a:spLocks noGrp="1"/>
          </p:cNvSpPr>
          <p:nvPr>
            <p:ph type="title"/>
          </p:nvPr>
        </p:nvSpPr>
        <p:spPr/>
        <p:txBody>
          <a:bodyPr/>
          <a:lstStyle/>
          <a:p>
            <a:r>
              <a:rPr lang="en-US" dirty="0"/>
              <a:t>Empty Dashboard Output</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A122DC84-B544-4873-04A4-DD5DC084F5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3610271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0418-D58B-F1ED-DD53-A700197093F5}"/>
              </a:ext>
            </a:extLst>
          </p:cNvPr>
          <p:cNvSpPr>
            <a:spLocks noGrp="1"/>
          </p:cNvSpPr>
          <p:nvPr>
            <p:ph type="title"/>
          </p:nvPr>
        </p:nvSpPr>
        <p:spPr/>
        <p:txBody>
          <a:bodyPr/>
          <a:lstStyle/>
          <a:p>
            <a:r>
              <a:rPr lang="en-US" dirty="0"/>
              <a:t>New Invoice Output</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612F1548-2B36-33C5-87DC-13DD45F390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179719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44D7-0D48-2759-82BB-EB8E69F5B0A6}"/>
              </a:ext>
            </a:extLst>
          </p:cNvPr>
          <p:cNvSpPr>
            <a:spLocks noGrp="1"/>
          </p:cNvSpPr>
          <p:nvPr>
            <p:ph type="title"/>
          </p:nvPr>
        </p:nvSpPr>
        <p:spPr/>
        <p:txBody>
          <a:bodyPr/>
          <a:lstStyle/>
          <a:p>
            <a:r>
              <a:rPr lang="en-US" dirty="0"/>
              <a:t>Create Invoice Dashboard Output</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0B65A962-7297-5077-69AE-25FE126A4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1174790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6CE6-7370-4461-8BCE-B12DA9D892EA}"/>
              </a:ext>
            </a:extLst>
          </p:cNvPr>
          <p:cNvSpPr>
            <a:spLocks noGrp="1"/>
          </p:cNvSpPr>
          <p:nvPr>
            <p:ph type="title"/>
          </p:nvPr>
        </p:nvSpPr>
        <p:spPr/>
        <p:txBody>
          <a:bodyPr/>
          <a:lstStyle/>
          <a:p>
            <a:r>
              <a:rPr lang="en-US" dirty="0"/>
              <a:t>Before Edit Invoice Output</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BDC0EA2B-C6DB-0FCA-2B9C-169A887A7A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3506550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D772-AD78-3E87-38E8-6B9599D9F4A5}"/>
              </a:ext>
            </a:extLst>
          </p:cNvPr>
          <p:cNvSpPr>
            <a:spLocks noGrp="1"/>
          </p:cNvSpPr>
          <p:nvPr>
            <p:ph type="title"/>
          </p:nvPr>
        </p:nvSpPr>
        <p:spPr/>
        <p:txBody>
          <a:bodyPr/>
          <a:lstStyle/>
          <a:p>
            <a:r>
              <a:rPr lang="en-US" dirty="0"/>
              <a:t>After Edit Invoice Output</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25185C45-890C-0B98-E071-02B54B167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628256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5771-E607-399D-62B6-C07BDE7528B9}"/>
              </a:ext>
            </a:extLst>
          </p:cNvPr>
          <p:cNvSpPr>
            <a:spLocks noGrp="1"/>
          </p:cNvSpPr>
          <p:nvPr>
            <p:ph type="title"/>
          </p:nvPr>
        </p:nvSpPr>
        <p:spPr/>
        <p:txBody>
          <a:bodyPr/>
          <a:lstStyle/>
          <a:p>
            <a:r>
              <a:rPr lang="en-US" dirty="0"/>
              <a:t>Edit Invoice Dashboard Output </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F8C73EB8-2C1F-C503-3B01-3937F1EC5A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307881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8DB5-1008-5D9E-D031-26BB28CA0268}"/>
              </a:ext>
            </a:extLst>
          </p:cNvPr>
          <p:cNvSpPr>
            <a:spLocks noGrp="1"/>
          </p:cNvSpPr>
          <p:nvPr>
            <p:ph type="title"/>
          </p:nvPr>
        </p:nvSpPr>
        <p:spPr/>
        <p:txBody>
          <a:bodyPr/>
          <a:lstStyle/>
          <a:p>
            <a:r>
              <a:rPr lang="en-US" dirty="0"/>
              <a:t>Details Invoice Output </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B5D523C2-9056-8603-2A89-758FE324D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4195672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5F3C-4FDD-3505-5FBB-9D3F580914A7}"/>
              </a:ext>
            </a:extLst>
          </p:cNvPr>
          <p:cNvSpPr>
            <a:spLocks noGrp="1"/>
          </p:cNvSpPr>
          <p:nvPr>
            <p:ph type="title"/>
          </p:nvPr>
        </p:nvSpPr>
        <p:spPr/>
        <p:txBody>
          <a:bodyPr/>
          <a:lstStyle/>
          <a:p>
            <a:r>
              <a:rPr lang="en-US" dirty="0"/>
              <a:t>Delete Alert Message Output</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37DF9DE5-2B5B-13DD-C778-F81BE46585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1101246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E511-5233-1C4D-C657-04856FB64859}"/>
              </a:ext>
            </a:extLst>
          </p:cNvPr>
          <p:cNvSpPr>
            <a:spLocks noGrp="1"/>
          </p:cNvSpPr>
          <p:nvPr>
            <p:ph type="title"/>
          </p:nvPr>
        </p:nvSpPr>
        <p:spPr/>
        <p:txBody>
          <a:bodyPr/>
          <a:lstStyle/>
          <a:p>
            <a:r>
              <a:rPr lang="en-US" dirty="0"/>
              <a:t>Spring</a:t>
            </a:r>
            <a:r>
              <a:rPr lang="en-IN" sz="3600" kern="100" dirty="0">
                <a:effectLst/>
                <a:latin typeface="Aptos" panose="020B0004020202020204" pitchFamily="34" charset="0"/>
                <a:ea typeface="Aptos" panose="020B0004020202020204" pitchFamily="34" charset="0"/>
                <a:cs typeface="Times New Roman" panose="02020603050405020304" pitchFamily="18" charset="0"/>
              </a:rPr>
              <a:t> Initializer</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24568D56-3F99-A91D-B83B-49554BC8F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492" y="2160588"/>
            <a:ext cx="7775054" cy="3881437"/>
          </a:xfrm>
        </p:spPr>
      </p:pic>
    </p:spTree>
    <p:extLst>
      <p:ext uri="{BB962C8B-B14F-4D97-AF65-F5344CB8AC3E}">
        <p14:creationId xmlns:p14="http://schemas.microsoft.com/office/powerpoint/2010/main" val="39467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AC7D-CEFE-EE87-E49C-D986DF47C3CF}"/>
              </a:ext>
            </a:extLst>
          </p:cNvPr>
          <p:cNvSpPr>
            <a:spLocks noGrp="1"/>
          </p:cNvSpPr>
          <p:nvPr>
            <p:ph type="title"/>
          </p:nvPr>
        </p:nvSpPr>
        <p:spPr/>
        <p:txBody>
          <a:bodyPr/>
          <a:lstStyle/>
          <a:p>
            <a:r>
              <a:rPr lang="en-US" dirty="0"/>
              <a:t>After Delete Invoice Dashboard Output</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99728317-8845-0800-0368-81395E68F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260409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285F-56F0-C553-DB09-C405890313B6}"/>
              </a:ext>
            </a:extLst>
          </p:cNvPr>
          <p:cNvSpPr>
            <a:spLocks noGrp="1"/>
          </p:cNvSpPr>
          <p:nvPr>
            <p:ph type="title"/>
          </p:nvPr>
        </p:nvSpPr>
        <p:spPr/>
        <p:txBody>
          <a:bodyPr/>
          <a:lstStyle/>
          <a:p>
            <a:r>
              <a:rPr lang="en-US" dirty="0"/>
              <a:t>Import And Create a package</a:t>
            </a:r>
            <a:endParaRPr lang="en-IN" dirty="0"/>
          </a:p>
        </p:txBody>
      </p:sp>
      <p:sp>
        <p:nvSpPr>
          <p:cNvPr id="3" name="Content Placeholder 2">
            <a:extLst>
              <a:ext uri="{FF2B5EF4-FFF2-40B4-BE49-F238E27FC236}">
                <a16:creationId xmlns:a16="http://schemas.microsoft.com/office/drawing/2014/main" id="{25C7BCD8-8463-3A6F-1772-FF4CFDBC409B}"/>
              </a:ext>
            </a:extLst>
          </p:cNvPr>
          <p:cNvSpPr>
            <a:spLocks noGrp="1"/>
          </p:cNvSpPr>
          <p:nvPr>
            <p:ph idx="1"/>
          </p:nvPr>
        </p:nvSpPr>
        <p:spPr>
          <a:xfrm>
            <a:off x="677334" y="1731964"/>
            <a:ext cx="8752416" cy="4659311"/>
          </a:xfrm>
        </p:spPr>
        <p:txBody>
          <a:bodyPr>
            <a:normAutofit/>
          </a:bodyPr>
          <a:lstStyle/>
          <a:p>
            <a:r>
              <a:rPr lang="en-IN" sz="1800" kern="100" dirty="0">
                <a:effectLst/>
                <a:latin typeface="Aptos" panose="020B0004020202020204" pitchFamily="34" charset="0"/>
                <a:ea typeface="Aptos" panose="020B0004020202020204" pitchFamily="34" charset="0"/>
                <a:cs typeface="Times New Roman" panose="02020603050405020304" pitchFamily="18" charset="0"/>
              </a:rPr>
              <a:t>Next, I have imported this java project(Invoice Generation Application) on Eclipse </a:t>
            </a:r>
          </a:p>
          <a:p>
            <a:r>
              <a:rPr lang="en-IN" kern="100" dirty="0">
                <a:latin typeface="Aptos" panose="020B0004020202020204" pitchFamily="34" charset="0"/>
                <a:ea typeface="Aptos" panose="020B0004020202020204" pitchFamily="34" charset="0"/>
                <a:cs typeface="Times New Roman" panose="02020603050405020304" pitchFamily="18" charset="0"/>
              </a:rPr>
              <a:t>After that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create a packages.</a:t>
            </a:r>
          </a:p>
          <a:p>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07000"/>
              </a:lnSpc>
              <a:spcBef>
                <a:spcPts val="0"/>
              </a:spcBef>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Controller,</a:t>
            </a:r>
          </a:p>
          <a:p>
            <a:pPr lvl="1" indent="-342900">
              <a:lnSpc>
                <a:spcPct val="107000"/>
              </a:lnSpc>
              <a:spcBef>
                <a:spcPts val="0"/>
              </a:spcBef>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Entity, </a:t>
            </a:r>
          </a:p>
          <a:p>
            <a:pPr lvl="1" indent="-342900">
              <a:lnSpc>
                <a:spcPct val="107000"/>
              </a:lnSpc>
              <a:spcBef>
                <a:spcPts val="0"/>
              </a:spcBef>
              <a:buFont typeface="Symbol" panose="05050102010706020507" pitchFamily="18" charset="2"/>
              <a:buChar char=""/>
            </a:pPr>
            <a:r>
              <a:rPr lang="en-IN" sz="1800" kern="100" dirty="0">
                <a:latin typeface="Aptos" panose="020B0004020202020204" pitchFamily="34" charset="0"/>
                <a:ea typeface="Aptos" panose="020B0004020202020204" pitchFamily="34" charset="0"/>
                <a:cs typeface="Times New Roman" panose="02020603050405020304" pitchFamily="18" charset="0"/>
              </a:rPr>
              <a:t>DTO,</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07000"/>
              </a:lnSpc>
              <a:spcBef>
                <a:spcPts val="0"/>
              </a:spcBef>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Exception Handling, </a:t>
            </a:r>
          </a:p>
          <a:p>
            <a:pPr lvl="1" indent="-342900">
              <a:lnSpc>
                <a:spcPct val="107000"/>
              </a:lnSpc>
              <a:spcBef>
                <a:spcPts val="0"/>
              </a:spcBef>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Repository,</a:t>
            </a:r>
          </a:p>
          <a:p>
            <a:pPr lvl="1" indent="-342900">
              <a:lnSpc>
                <a:spcPct val="107000"/>
              </a:lnSpc>
              <a:spcBef>
                <a:spcPts val="0"/>
              </a:spcBef>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Service,</a:t>
            </a:r>
          </a:p>
          <a:p>
            <a:pPr lvl="1" indent="-342900">
              <a:lnSpc>
                <a:spcPct val="107000"/>
              </a:lnSpc>
              <a:spcBef>
                <a:spcPts val="0"/>
              </a:spcBef>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Service Implementation</a:t>
            </a:r>
          </a:p>
          <a:p>
            <a:pPr lvl="1" indent="-342900">
              <a:lnSpc>
                <a:spcPct val="107000"/>
              </a:lnSpc>
              <a:spcBef>
                <a:spcPts val="0"/>
              </a:spcBef>
              <a:spcAft>
                <a:spcPts val="800"/>
              </a:spcAft>
              <a:buFont typeface="Symbol" panose="05050102010706020507" pitchFamily="18" charset="2"/>
              <a:buChar char=""/>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marL="400050" lvl="1" indent="0">
              <a:lnSpc>
                <a:spcPct val="107000"/>
              </a:lnSpc>
              <a:spcBef>
                <a:spcPts val="0"/>
              </a:spcBef>
              <a:spcAft>
                <a:spcPts val="800"/>
              </a:spcAft>
              <a:buNone/>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Controller</a:t>
            </a:r>
          </a:p>
          <a:p>
            <a:pPr marL="400050" lvl="1" indent="0">
              <a:lnSpc>
                <a:spcPct val="107000"/>
              </a:lnSpc>
              <a:spcBef>
                <a:spcPts val="0"/>
              </a:spcBef>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 created two controller classes and used them to create 9 REST APIs.</a:t>
            </a:r>
          </a:p>
          <a:p>
            <a:pPr marL="400050" lvl="1" indent="0">
              <a:lnSpc>
                <a:spcPct val="107000"/>
              </a:lnSpc>
              <a:spcBef>
                <a:spcPts val="0"/>
              </a:spcBef>
              <a:spcAft>
                <a:spcPts val="800"/>
              </a:spcAft>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448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E1A55-7BDA-0837-8D22-E4A237BD351A}"/>
              </a:ext>
            </a:extLst>
          </p:cNvPr>
          <p:cNvSpPr>
            <a:spLocks noGrp="1"/>
          </p:cNvSpPr>
          <p:nvPr>
            <p:ph idx="1"/>
          </p:nvPr>
        </p:nvSpPr>
        <p:spPr>
          <a:xfrm>
            <a:off x="706830" y="371118"/>
            <a:ext cx="8647089" cy="6059179"/>
          </a:xfrm>
        </p:spPr>
        <p:txBody>
          <a:bodyPr>
            <a:normAutofit/>
          </a:bodyPr>
          <a:lstStyle/>
          <a:p>
            <a:pPr marL="0" marR="0" lvl="0" indent="0">
              <a:lnSpc>
                <a:spcPct val="107000"/>
              </a:lnSpc>
              <a:spcBef>
                <a:spcPts val="0"/>
              </a:spcBef>
              <a:spcAft>
                <a:spcPts val="0"/>
              </a:spcAft>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spcBef>
                <a:spcPts val="0"/>
              </a:spcBef>
            </a:pPr>
            <a:r>
              <a:rPr lang="en-IN" sz="20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000" b="1" kern="100" dirty="0">
                <a:effectLst/>
                <a:latin typeface="Aptos" panose="020B0004020202020204" pitchFamily="34" charset="0"/>
                <a:ea typeface="Aptos" panose="020B0004020202020204" pitchFamily="34" charset="0"/>
                <a:cs typeface="Times New Roman" panose="02020603050405020304" pitchFamily="18" charset="0"/>
              </a:rPr>
              <a:t>Account Controller</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114300" marR="0" indent="0">
              <a:lnSpc>
                <a:spcPct val="107000"/>
              </a:lnSpc>
              <a:spcBef>
                <a:spcPts val="0"/>
              </a:spcBef>
              <a:spcAft>
                <a:spcPts val="0"/>
              </a:spcAft>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07000"/>
              </a:lnSpc>
              <a:spcBef>
                <a:spcPts val="0"/>
              </a:spcBef>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Create account (Post),</a:t>
            </a:r>
          </a:p>
          <a:p>
            <a:pPr lvl="1" indent="-342900">
              <a:lnSpc>
                <a:spcPct val="107000"/>
              </a:lnSpc>
              <a:spcBef>
                <a:spcPts val="0"/>
              </a:spcBef>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Get Login (Get),</a:t>
            </a:r>
          </a:p>
          <a:p>
            <a:pPr lvl="1" indent="-342900">
              <a:lnSpc>
                <a:spcPct val="107000"/>
              </a:lnSpc>
              <a:spcBef>
                <a:spcPts val="0"/>
              </a:spcBef>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Get All account (Get),</a:t>
            </a:r>
          </a:p>
          <a:p>
            <a:pPr lvl="1" indent="-342900">
              <a:lnSpc>
                <a:spcPct val="107000"/>
              </a:lnSpc>
              <a:spcBef>
                <a:spcPts val="0"/>
              </a:spcBef>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Get by id account (Get).</a:t>
            </a:r>
          </a:p>
          <a:p>
            <a:pPr marR="0" indent="0">
              <a:lnSpc>
                <a:spcPct val="107000"/>
              </a:lnSpc>
              <a:spcBef>
                <a:spcPts val="0"/>
              </a:spcBef>
              <a:spcAft>
                <a:spcPts val="0"/>
              </a:spcAft>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7000"/>
              </a:lnSpc>
              <a:spcBef>
                <a:spcPts val="0"/>
              </a:spcBef>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Invoice Controller</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114300" marR="0" indent="0">
              <a:lnSpc>
                <a:spcPct val="107000"/>
              </a:lnSpc>
              <a:spcBef>
                <a:spcPts val="0"/>
              </a:spcBef>
              <a:spcAft>
                <a:spcPts val="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lvl="1" indent="-342900">
              <a:lnSpc>
                <a:spcPct val="107000"/>
              </a:lnSpc>
              <a:spcBef>
                <a:spcPts val="0"/>
              </a:spcBef>
              <a:buFont typeface="Arial" panose="020B0604020202020204" pitchFamily="34" charset="0"/>
              <a:buChar char="•"/>
            </a:pPr>
            <a:r>
              <a:rPr lang="en-IN" sz="1800" kern="100" dirty="0">
                <a:latin typeface="Aptos" panose="020B0004020202020204" pitchFamily="34" charset="0"/>
                <a:ea typeface="Aptos" panose="020B0004020202020204" pitchFamily="34" charset="0"/>
                <a:cs typeface="Times New Roman" panose="02020603050405020304" pitchFamily="18" charset="0"/>
              </a:rPr>
              <a:t>Create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invoice (Post),</a:t>
            </a:r>
          </a:p>
          <a:p>
            <a:pPr lvl="1" indent="-342900">
              <a:lnSpc>
                <a:spcPct val="107000"/>
              </a:lnSpc>
              <a:spcBef>
                <a:spcPts val="0"/>
              </a:spcBef>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Get All invoice (Get),</a:t>
            </a:r>
          </a:p>
          <a:p>
            <a:pPr lvl="1" indent="-342900">
              <a:lnSpc>
                <a:spcPct val="107000"/>
              </a:lnSpc>
              <a:spcBef>
                <a:spcPts val="0"/>
              </a:spcBef>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Get by id invoice (Get),</a:t>
            </a:r>
          </a:p>
          <a:p>
            <a:pPr lvl="1" indent="-342900">
              <a:lnSpc>
                <a:spcPct val="107000"/>
              </a:lnSpc>
              <a:spcBef>
                <a:spcPts val="0"/>
              </a:spcBef>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Update invoice (Put),</a:t>
            </a:r>
          </a:p>
          <a:p>
            <a:pPr lvl="1" indent="-342900">
              <a:lnSpc>
                <a:spcPct val="107000"/>
              </a:lnSpc>
              <a:spcBef>
                <a:spcPts val="0"/>
              </a:spcBef>
              <a:spcAft>
                <a:spcPts val="800"/>
              </a:spcAft>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Delete invoice (Delete).</a:t>
            </a:r>
          </a:p>
          <a:p>
            <a:endParaRPr lang="en-IN" dirty="0"/>
          </a:p>
        </p:txBody>
      </p:sp>
    </p:spTree>
    <p:extLst>
      <p:ext uri="{BB962C8B-B14F-4D97-AF65-F5344CB8AC3E}">
        <p14:creationId xmlns:p14="http://schemas.microsoft.com/office/powerpoint/2010/main" val="172094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531C2-82FA-D42A-B56B-A211C3DCE2D9}"/>
              </a:ext>
            </a:extLst>
          </p:cNvPr>
          <p:cNvSpPr>
            <a:spLocks noGrp="1"/>
          </p:cNvSpPr>
          <p:nvPr>
            <p:ph idx="1"/>
          </p:nvPr>
        </p:nvSpPr>
        <p:spPr>
          <a:xfrm>
            <a:off x="744008" y="333374"/>
            <a:ext cx="8457141" cy="6429375"/>
          </a:xfrm>
        </p:spPr>
        <p:txBody>
          <a:bodyPr>
            <a:normAutofit fontScale="47500" lnSpcReduction="20000"/>
          </a:bodyPr>
          <a:lstStyle/>
          <a:p>
            <a:pPr marL="0" indent="0">
              <a:buNone/>
            </a:pPr>
            <a:r>
              <a:rPr lang="en-US" sz="3800" b="1" dirty="0"/>
              <a:t>ENTITY</a:t>
            </a:r>
          </a:p>
          <a:p>
            <a:pPr marL="0" indent="0">
              <a:buNone/>
            </a:pPr>
            <a:endParaRPr lang="en-US" b="1" dirty="0"/>
          </a:p>
          <a:p>
            <a:r>
              <a:rPr lang="en-US" sz="3800" dirty="0">
                <a:latin typeface="Aptos" panose="020B0004020202020204" pitchFamily="34" charset="0"/>
              </a:rPr>
              <a:t>I have created two entity classes from inside the entity package and using one to many and many to one mapping.</a:t>
            </a:r>
          </a:p>
          <a:p>
            <a:endParaRPr lang="en-US" dirty="0">
              <a:latin typeface="Aptos" panose="020B0004020202020204" pitchFamily="34" charset="0"/>
            </a:endParaRPr>
          </a:p>
          <a:p>
            <a:pPr lvl="1">
              <a:buFont typeface="Arial" panose="020B0604020202020204" pitchFamily="34" charset="0"/>
              <a:buChar char="•"/>
            </a:pPr>
            <a:r>
              <a:rPr lang="en-US" sz="3400" dirty="0">
                <a:latin typeface="Aptos" panose="020B0004020202020204" pitchFamily="34" charset="0"/>
              </a:rPr>
              <a:t>Account,</a:t>
            </a:r>
          </a:p>
          <a:p>
            <a:pPr lvl="1">
              <a:buFont typeface="Arial" panose="020B0604020202020204" pitchFamily="34" charset="0"/>
              <a:buChar char="•"/>
            </a:pPr>
            <a:r>
              <a:rPr lang="en-US" sz="3400" dirty="0">
                <a:latin typeface="Aptos" panose="020B0004020202020204" pitchFamily="34" charset="0"/>
              </a:rPr>
              <a:t>Invoice.</a:t>
            </a:r>
          </a:p>
          <a:p>
            <a:pPr lvl="1"/>
            <a:endParaRPr lang="en-US" sz="2100" dirty="0"/>
          </a:p>
          <a:p>
            <a:pPr marL="0" indent="0">
              <a:buNone/>
            </a:pPr>
            <a:r>
              <a:rPr lang="en-IN" sz="3800" b="1" dirty="0"/>
              <a:t>DTO(Data transfer object)</a:t>
            </a:r>
          </a:p>
          <a:p>
            <a:pPr marL="0" indent="0">
              <a:buNone/>
            </a:pPr>
            <a:endParaRPr lang="en-IN" sz="2200" b="1" dirty="0"/>
          </a:p>
          <a:p>
            <a:r>
              <a:rPr lang="en-IN" sz="3800" dirty="0">
                <a:latin typeface="Aptos" panose="020B0004020202020204" pitchFamily="34" charset="0"/>
              </a:rPr>
              <a:t>I have created two DTO classes from inside the entity package.</a:t>
            </a:r>
          </a:p>
          <a:p>
            <a:endParaRPr lang="en-IN" sz="2300" dirty="0">
              <a:latin typeface="Aptos" panose="020B0004020202020204" pitchFamily="34" charset="0"/>
            </a:endParaRPr>
          </a:p>
          <a:p>
            <a:pPr lvl="1">
              <a:buFont typeface="Arial" panose="020B0604020202020204" pitchFamily="34" charset="0"/>
              <a:buChar char="•"/>
            </a:pPr>
            <a:r>
              <a:rPr lang="en-IN" sz="2900" dirty="0">
                <a:latin typeface="Aptos" panose="020B0004020202020204" pitchFamily="34" charset="0"/>
              </a:rPr>
              <a:t>Account DTO,</a:t>
            </a:r>
          </a:p>
          <a:p>
            <a:pPr lvl="1">
              <a:buFont typeface="Arial" panose="020B0604020202020204" pitchFamily="34" charset="0"/>
              <a:buChar char="•"/>
            </a:pPr>
            <a:r>
              <a:rPr lang="en-IN" sz="2900" dirty="0">
                <a:latin typeface="Aptos" panose="020B0004020202020204" pitchFamily="34" charset="0"/>
              </a:rPr>
              <a:t>Invoice DTO.</a:t>
            </a:r>
          </a:p>
          <a:p>
            <a:pPr marL="457200" lvl="1" indent="0">
              <a:buNone/>
            </a:pPr>
            <a:endParaRPr lang="en-IN" sz="1900" dirty="0"/>
          </a:p>
          <a:p>
            <a:pPr marL="0" indent="0">
              <a:buNone/>
            </a:pPr>
            <a:r>
              <a:rPr lang="en-IN" sz="3600" b="1" dirty="0"/>
              <a:t>First one Account and Account DTO table next include the validation for all data.</a:t>
            </a:r>
          </a:p>
          <a:p>
            <a:endParaRPr lang="en-IN" sz="2600" b="1" dirty="0"/>
          </a:p>
          <a:p>
            <a:pPr lvl="1">
              <a:buFont typeface="Arial" panose="020B0604020202020204" pitchFamily="34" charset="0"/>
              <a:buChar char="•"/>
            </a:pPr>
            <a:r>
              <a:rPr lang="en-IN" sz="2900" dirty="0">
                <a:latin typeface="Aptos" panose="020B0004020202020204" pitchFamily="34" charset="0"/>
              </a:rPr>
              <a:t>Id,</a:t>
            </a:r>
          </a:p>
          <a:p>
            <a:pPr lvl="1">
              <a:buFont typeface="Arial" panose="020B0604020202020204" pitchFamily="34" charset="0"/>
              <a:buChar char="•"/>
            </a:pPr>
            <a:r>
              <a:rPr lang="en-IN" sz="2900" dirty="0">
                <a:latin typeface="Aptos" panose="020B0004020202020204" pitchFamily="34" charset="0"/>
              </a:rPr>
              <a:t>User Name,</a:t>
            </a:r>
          </a:p>
          <a:p>
            <a:pPr lvl="1">
              <a:buFont typeface="Arial" panose="020B0604020202020204" pitchFamily="34" charset="0"/>
              <a:buChar char="•"/>
            </a:pPr>
            <a:r>
              <a:rPr lang="en-IN" sz="2900" dirty="0">
                <a:latin typeface="Aptos" panose="020B0004020202020204" pitchFamily="34" charset="0"/>
              </a:rPr>
              <a:t>Email,</a:t>
            </a:r>
          </a:p>
          <a:p>
            <a:pPr lvl="1">
              <a:buFont typeface="Arial" panose="020B0604020202020204" pitchFamily="34" charset="0"/>
              <a:buChar char="•"/>
            </a:pPr>
            <a:r>
              <a:rPr lang="en-IN" sz="2900" dirty="0">
                <a:latin typeface="Aptos" panose="020B0004020202020204" pitchFamily="34" charset="0"/>
              </a:rPr>
              <a:t>Password.</a:t>
            </a:r>
          </a:p>
          <a:p>
            <a:pPr lvl="1">
              <a:buFont typeface="Arial" panose="020B0604020202020204" pitchFamily="34" charset="0"/>
              <a:buChar char="•"/>
            </a:pPr>
            <a:r>
              <a:rPr lang="en-IN" sz="2900" dirty="0">
                <a:latin typeface="Aptos" panose="020B0004020202020204" pitchFamily="34" charset="0"/>
              </a:rPr>
              <a:t>Date</a:t>
            </a:r>
          </a:p>
          <a:p>
            <a:pPr lvl="1"/>
            <a:endParaRPr lang="en-IN" sz="1900" dirty="0"/>
          </a:p>
          <a:p>
            <a:pPr marL="457200" lvl="1" indent="0">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buNone/>
            </a:pPr>
            <a:endParaRPr lang="en-IN" sz="1800" dirty="0"/>
          </a:p>
          <a:p>
            <a:pPr lvl="1"/>
            <a:endParaRPr lang="en-IN" sz="1800" dirty="0"/>
          </a:p>
          <a:p>
            <a:pPr marL="457200" lvl="1" indent="0">
              <a:buNone/>
            </a:pPr>
            <a:endParaRPr lang="en-IN" sz="1800" dirty="0"/>
          </a:p>
        </p:txBody>
      </p:sp>
    </p:spTree>
    <p:extLst>
      <p:ext uri="{BB962C8B-B14F-4D97-AF65-F5344CB8AC3E}">
        <p14:creationId xmlns:p14="http://schemas.microsoft.com/office/powerpoint/2010/main" val="255417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2F707-36CF-D54D-BA96-118CAEFE0D67}"/>
              </a:ext>
            </a:extLst>
          </p:cNvPr>
          <p:cNvSpPr>
            <a:spLocks noGrp="1"/>
          </p:cNvSpPr>
          <p:nvPr>
            <p:ph idx="1"/>
          </p:nvPr>
        </p:nvSpPr>
        <p:spPr>
          <a:xfrm>
            <a:off x="800099" y="342900"/>
            <a:ext cx="8867776" cy="6438900"/>
          </a:xfrm>
        </p:spPr>
        <p:txBody>
          <a:bodyPr/>
          <a:lstStyle/>
          <a:p>
            <a:pPr marL="0">
              <a:lnSpc>
                <a:spcPct val="107000"/>
              </a:lnSpc>
              <a:spcBef>
                <a:spcPts val="0"/>
              </a:spcBef>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Second one Invoice and Invoice DTO table </a:t>
            </a:r>
            <a:r>
              <a:rPr lang="en-IN" sz="1800" b="1" dirty="0"/>
              <a:t>next include the validation for all data.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600" kern="100" dirty="0">
                <a:latin typeface="Aptos" panose="020B0004020202020204" pitchFamily="34" charset="0"/>
                <a:ea typeface="Aptos" panose="020B0004020202020204" pitchFamily="34" charset="0"/>
                <a:cs typeface="Times New Roman" panose="02020603050405020304" pitchFamily="18" charset="0"/>
              </a:rPr>
              <a:t>Id,</a:t>
            </a:r>
          </a:p>
          <a:p>
            <a:pPr marL="342900" marR="0" lvl="0" indent="-342900">
              <a:lnSpc>
                <a:spcPct val="107000"/>
              </a:lnSpc>
              <a:spcBef>
                <a:spcPts val="0"/>
              </a:spcBef>
              <a:spcAft>
                <a:spcPts val="800"/>
              </a:spcAft>
              <a:buFont typeface="Symbol" panose="05050102010706020507" pitchFamily="18" charset="2"/>
              <a:buChar char=""/>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Client Name,</a:t>
            </a:r>
          </a:p>
          <a:p>
            <a:pPr marL="342900" marR="0" lvl="0" indent="-342900">
              <a:lnSpc>
                <a:spcPct val="107000"/>
              </a:lnSpc>
              <a:spcBef>
                <a:spcPts val="0"/>
              </a:spcBef>
              <a:spcAft>
                <a:spcPts val="800"/>
              </a:spcAft>
              <a:buFont typeface="Symbol" panose="05050102010706020507" pitchFamily="18" charset="2"/>
              <a:buChar char=""/>
            </a:pPr>
            <a:r>
              <a:rPr lang="en-IN" sz="1600" kern="100" dirty="0">
                <a:latin typeface="Aptos" panose="020B0004020202020204" pitchFamily="34" charset="0"/>
                <a:ea typeface="Aptos" panose="020B0004020202020204" pitchFamily="34" charset="0"/>
                <a:cs typeface="Times New Roman" panose="02020603050405020304" pitchFamily="18" charset="0"/>
              </a:rPr>
              <a:t>Amount,</a:t>
            </a:r>
          </a:p>
          <a:p>
            <a:pPr marL="342900" marR="0" lvl="0" indent="-342900">
              <a:lnSpc>
                <a:spcPct val="107000"/>
              </a:lnSpc>
              <a:spcBef>
                <a:spcPts val="0"/>
              </a:spcBef>
              <a:spcAft>
                <a:spcPts val="800"/>
              </a:spcAft>
              <a:buFont typeface="Symbol" panose="05050102010706020507" pitchFamily="18" charset="2"/>
              <a:buChar char=""/>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Invoice date,</a:t>
            </a:r>
          </a:p>
          <a:p>
            <a:pPr marL="342900" marR="0" lvl="0" indent="-342900">
              <a:lnSpc>
                <a:spcPct val="107000"/>
              </a:lnSpc>
              <a:spcBef>
                <a:spcPts val="0"/>
              </a:spcBef>
              <a:spcAft>
                <a:spcPts val="800"/>
              </a:spcAft>
              <a:buFont typeface="Symbol" panose="05050102010706020507" pitchFamily="18" charset="2"/>
              <a:buChar char=""/>
            </a:pPr>
            <a:r>
              <a:rPr lang="en-IN" sz="1600" kern="100" dirty="0">
                <a:latin typeface="Aptos" panose="020B0004020202020204" pitchFamily="34" charset="0"/>
                <a:ea typeface="Aptos" panose="020B0004020202020204" pitchFamily="34" charset="0"/>
                <a:cs typeface="Times New Roman" panose="02020603050405020304" pitchFamily="18" charset="0"/>
              </a:rPr>
              <a:t>Description,</a:t>
            </a:r>
          </a:p>
          <a:p>
            <a:pPr marL="342900" marR="0" lvl="0" indent="-342900">
              <a:lnSpc>
                <a:spcPct val="107000"/>
              </a:lnSpc>
              <a:spcBef>
                <a:spcPts val="0"/>
              </a:spcBef>
              <a:spcAft>
                <a:spcPts val="800"/>
              </a:spcAft>
              <a:buFont typeface="Symbol" panose="05050102010706020507" pitchFamily="18" charset="2"/>
              <a:buChar char=""/>
            </a:pPr>
            <a:r>
              <a:rPr lang="en-IN" sz="1600" kern="100" dirty="0">
                <a:latin typeface="Aptos" panose="020B0004020202020204" pitchFamily="34" charset="0"/>
                <a:ea typeface="Aptos" panose="020B0004020202020204" pitchFamily="34" charset="0"/>
                <a:cs typeface="Times New Roman" panose="02020603050405020304" pitchFamily="18" charset="0"/>
              </a:rPr>
              <a:t>Account </a:t>
            </a:r>
            <a:r>
              <a:rPr lang="en-IN" kern="100" dirty="0">
                <a:latin typeface="Aptos" panose="020B0004020202020204" pitchFamily="34" charset="0"/>
                <a:ea typeface="Aptos" panose="020B0004020202020204" pitchFamily="34" charset="0"/>
                <a:cs typeface="Times New Roman" panose="02020603050405020304" pitchFamily="18" charset="0"/>
              </a:rPr>
              <a:t>Id</a:t>
            </a:r>
          </a:p>
          <a:p>
            <a:pPr marL="342900" marR="0" lvl="0" indent="-342900">
              <a:lnSpc>
                <a:spcPct val="107000"/>
              </a:lnSpc>
              <a:spcBef>
                <a:spcPts val="0"/>
              </a:spcBef>
              <a:spcAft>
                <a:spcPts val="800"/>
              </a:spcAft>
              <a:buFont typeface="Symbol" panose="05050102010706020507" pitchFamily="18" charset="2"/>
              <a:buChar char=""/>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pic>
        <p:nvPicPr>
          <p:cNvPr id="8" name="Picture 7" descr="A screenshot of a computer&#10;&#10;Description automatically generated">
            <a:extLst>
              <a:ext uri="{FF2B5EF4-FFF2-40B4-BE49-F238E27FC236}">
                <a16:creationId xmlns:a16="http://schemas.microsoft.com/office/drawing/2014/main" id="{1B619EA2-7D44-D633-7F72-C893377D6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99" y="3429000"/>
            <a:ext cx="7094535" cy="3015028"/>
          </a:xfrm>
          <a:prstGeom prst="rect">
            <a:avLst/>
          </a:prstGeom>
        </p:spPr>
      </p:pic>
    </p:spTree>
    <p:extLst>
      <p:ext uri="{BB962C8B-B14F-4D97-AF65-F5344CB8AC3E}">
        <p14:creationId xmlns:p14="http://schemas.microsoft.com/office/powerpoint/2010/main" val="412431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7BA2-CF83-67AE-7D61-35701AF41610}"/>
              </a:ext>
            </a:extLst>
          </p:cNvPr>
          <p:cNvSpPr>
            <a:spLocks noGrp="1"/>
          </p:cNvSpPr>
          <p:nvPr>
            <p:ph idx="1"/>
          </p:nvPr>
        </p:nvSpPr>
        <p:spPr>
          <a:xfrm>
            <a:off x="571500" y="466725"/>
            <a:ext cx="8702502" cy="6191250"/>
          </a:xfrm>
        </p:spPr>
        <p:txBody>
          <a:bodyPr>
            <a:normAutofit lnSpcReduction="10000"/>
          </a:bodyPr>
          <a:lstStyle/>
          <a:p>
            <a:pPr marL="0" marR="0" indent="0">
              <a:lnSpc>
                <a:spcPct val="107000"/>
              </a:lnSpc>
              <a:spcBef>
                <a:spcPts val="0"/>
              </a:spcBef>
              <a:spcAft>
                <a:spcPts val="800"/>
              </a:spcAft>
              <a:buNone/>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Repository</a:t>
            </a:r>
          </a:p>
          <a:p>
            <a:pPr marL="0" marR="0">
              <a:lnSpc>
                <a:spcPct val="107000"/>
              </a:lnSpc>
              <a:spcBef>
                <a:spcPts val="0"/>
              </a:spcBef>
              <a:spcAft>
                <a:spcPts val="800"/>
              </a:spcAf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 have created two repository interfaces using in JPA repository Inside the repository package.</a:t>
            </a:r>
          </a:p>
          <a:p>
            <a:pPr marL="0" marR="0" indent="0">
              <a:lnSpc>
                <a:spcPct val="107000"/>
              </a:lnSpc>
              <a:spcBef>
                <a:spcPts val="0"/>
              </a:spcBef>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lvl="1" indent="-342900">
              <a:lnSpc>
                <a:spcPct val="107000"/>
              </a:lnSpc>
              <a:spcBef>
                <a:spcPts val="0"/>
              </a:spcBef>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Account repository,</a:t>
            </a:r>
          </a:p>
          <a:p>
            <a:pPr lvl="1" indent="-342900">
              <a:lnSpc>
                <a:spcPct val="107000"/>
              </a:lnSpc>
              <a:spcBef>
                <a:spcPts val="0"/>
              </a:spcBef>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Invoice repository.</a:t>
            </a:r>
          </a:p>
          <a:p>
            <a:pPr lvl="1" indent="-342900">
              <a:lnSpc>
                <a:spcPct val="107000"/>
              </a:lnSpc>
              <a:spcBef>
                <a:spcPts val="0"/>
              </a:spcBef>
              <a:spcAft>
                <a:spcPts val="800"/>
              </a:spcAft>
              <a:buFont typeface="Symbol" panose="05050102010706020507" pitchFamily="18" charset="2"/>
              <a:buChar char=""/>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And two repository extends on JPA Repository interface.</a:t>
            </a:r>
          </a:p>
          <a:p>
            <a:pPr marL="0" marR="0">
              <a:lnSpc>
                <a:spcPct val="107000"/>
              </a:lnSpc>
              <a:spcBef>
                <a:spcPts val="0"/>
              </a:spcBef>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It specifies the entity type (Account) and the type of the entity's primary key (Integer)</a:t>
            </a:r>
          </a:p>
          <a:p>
            <a:pPr marL="0" marR="0">
              <a:lnSpc>
                <a:spcPct val="107000"/>
              </a:lnSpc>
              <a:spcBef>
                <a:spcPts val="0"/>
              </a:spcBef>
              <a:spcAft>
                <a:spcPts val="800"/>
              </a:spcAf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IN" sz="2000" b="1" kern="100" dirty="0">
                <a:effectLst/>
                <a:latin typeface="Aptos" panose="020B0004020202020204" pitchFamily="34" charset="0"/>
                <a:ea typeface="Aptos" panose="020B0004020202020204" pitchFamily="34" charset="0"/>
                <a:cs typeface="Times New Roman" panose="02020603050405020304" pitchFamily="18" charset="0"/>
              </a:rPr>
              <a:t>Exception Handling</a:t>
            </a:r>
          </a:p>
          <a:p>
            <a:pPr marL="0" marR="0" indent="0">
              <a:lnSpc>
                <a:spcPct val="107000"/>
              </a:lnSpc>
              <a:spcBef>
                <a:spcPts val="0"/>
              </a:spcBef>
              <a:spcAft>
                <a:spcPts val="800"/>
              </a:spcAft>
              <a:buNone/>
            </a:pPr>
            <a:endParaRPr lang="en-IN" sz="2000" b="1" kern="100" dirty="0">
              <a:effectLst/>
              <a:latin typeface="Aptos" panose="020B0004020202020204" pitchFamily="34" charset="0"/>
              <a:ea typeface="Aptos" panose="020B0004020202020204" pitchFamily="34" charset="0"/>
              <a:cs typeface="Times New Roman" panose="02020603050405020304" pitchFamily="18" charset="0"/>
            </a:endParaRPr>
          </a:p>
          <a:p>
            <a:pPr marR="0">
              <a:lnSpc>
                <a:spcPct val="107000"/>
              </a:lnSpc>
              <a:spcBef>
                <a:spcPts val="0"/>
              </a:spcBef>
              <a:spcAft>
                <a:spcPts val="800"/>
              </a:spcAft>
              <a:buFont typeface="Arial" panose="020B0604020202020204" pitchFamily="34" charset="0"/>
              <a:buChar char="•"/>
            </a:pPr>
            <a:r>
              <a:rPr lang="en-IN" kern="100" dirty="0">
                <a:latin typeface="Aptos" panose="020B0004020202020204" pitchFamily="34" charset="0"/>
                <a:ea typeface="Aptos" panose="020B0004020202020204" pitchFamily="34" charset="0"/>
                <a:cs typeface="Times New Roman" panose="02020603050405020304" pitchFamily="18" charset="0"/>
              </a:rPr>
              <a:t>I have created on global exception handling inside the exception handling package</a:t>
            </a:r>
          </a:p>
          <a:p>
            <a:pPr marR="0">
              <a:lnSpc>
                <a:spcPct val="107000"/>
              </a:lnSpc>
              <a:spcBef>
                <a:spcPts val="0"/>
              </a:spcBef>
              <a:spcAft>
                <a:spcPts val="800"/>
              </a:spcAft>
              <a:buFont typeface="Arial" panose="020B0604020202020204" pitchFamily="34" charset="0"/>
              <a:buChar char="•"/>
            </a:pPr>
            <a:r>
              <a:rPr lang="en-IN" kern="100" dirty="0">
                <a:latin typeface="Aptos" panose="020B0004020202020204" pitchFamily="34" charset="0"/>
                <a:ea typeface="Aptos" panose="020B0004020202020204" pitchFamily="34" charset="0"/>
                <a:cs typeface="Times New Roman" panose="02020603050405020304" pitchFamily="18" charset="0"/>
              </a:rPr>
              <a:t>Any type of error message as goes directly go to the message in controller and handle the error in try and catch block.</a:t>
            </a:r>
          </a:p>
          <a:p>
            <a:pPr marL="0" marR="0" indent="0">
              <a:lnSpc>
                <a:spcPct val="107000"/>
              </a:lnSpc>
              <a:spcBef>
                <a:spcPts val="0"/>
              </a:spcBef>
              <a:spcAft>
                <a:spcPts val="800"/>
              </a:spcAft>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07000"/>
              </a:lnSpc>
              <a:spcBef>
                <a:spcPts val="0"/>
              </a:spcBef>
              <a:spcAft>
                <a:spcPts val="800"/>
              </a:spcAft>
              <a:buFont typeface="Symbol" panose="05050102010706020507" pitchFamily="18" charset="2"/>
              <a:buChar char=""/>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8106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6441D-8E63-4CC2-ABC3-28CA1B218428}"/>
              </a:ext>
            </a:extLst>
          </p:cNvPr>
          <p:cNvSpPr>
            <a:spLocks noGrp="1"/>
          </p:cNvSpPr>
          <p:nvPr>
            <p:ph idx="1"/>
          </p:nvPr>
        </p:nvSpPr>
        <p:spPr>
          <a:xfrm>
            <a:off x="610659" y="493714"/>
            <a:ext cx="8596668" cy="5935661"/>
          </a:xfrm>
        </p:spPr>
        <p:txBody>
          <a:bodyPr/>
          <a:lstStyle/>
          <a:p>
            <a:pPr marL="0" indent="0">
              <a:buNone/>
            </a:pPr>
            <a:r>
              <a:rPr lang="en-US" sz="2000" b="1" dirty="0"/>
              <a:t>Service class</a:t>
            </a:r>
          </a:p>
          <a:p>
            <a:endParaRPr lang="en-US" b="1" dirty="0"/>
          </a:p>
          <a:p>
            <a:r>
              <a:rPr lang="en-US" dirty="0">
                <a:latin typeface="Aptos" panose="020B0004020202020204" pitchFamily="34" charset="0"/>
              </a:rPr>
              <a:t>I have created two Interface service classes for inside the service package.</a:t>
            </a:r>
          </a:p>
          <a:p>
            <a:endParaRPr lang="en-US" dirty="0">
              <a:latin typeface="Aptos" panose="020B0004020202020204" pitchFamily="34" charset="0"/>
            </a:endParaRPr>
          </a:p>
          <a:p>
            <a:r>
              <a:rPr lang="en-US" dirty="0">
                <a:latin typeface="Aptos" panose="020B0004020202020204" pitchFamily="34" charset="0"/>
              </a:rPr>
              <a:t>First one Account Service class.</a:t>
            </a:r>
          </a:p>
          <a:p>
            <a:r>
              <a:rPr lang="en-US" dirty="0">
                <a:latin typeface="Aptos" panose="020B0004020202020204" pitchFamily="34" charset="0"/>
              </a:rPr>
              <a:t>This inside the class I have written four methods</a:t>
            </a:r>
          </a:p>
          <a:p>
            <a:endParaRPr lang="en-US" dirty="0">
              <a:latin typeface="Aptos" panose="020B0004020202020204" pitchFamily="34" charset="0"/>
            </a:endParaRPr>
          </a:p>
          <a:p>
            <a:r>
              <a:rPr lang="en-US" dirty="0">
                <a:latin typeface="Aptos" panose="020B0004020202020204" pitchFamily="34" charset="0"/>
              </a:rPr>
              <a:t>Sing UP(Post)</a:t>
            </a:r>
          </a:p>
          <a:p>
            <a:r>
              <a:rPr lang="en-US" dirty="0">
                <a:latin typeface="Aptos" panose="020B0004020202020204" pitchFamily="34" charset="0"/>
              </a:rPr>
              <a:t>Sing In(Get)</a:t>
            </a:r>
          </a:p>
          <a:p>
            <a:r>
              <a:rPr lang="en-US" dirty="0">
                <a:latin typeface="Aptos" panose="020B0004020202020204" pitchFamily="34" charset="0"/>
              </a:rPr>
              <a:t>Get All data for account(Get)</a:t>
            </a:r>
          </a:p>
          <a:p>
            <a:r>
              <a:rPr lang="en-US" dirty="0">
                <a:latin typeface="Aptos" panose="020B0004020202020204" pitchFamily="34" charset="0"/>
              </a:rPr>
              <a:t>Get By account Id (Get)</a:t>
            </a:r>
          </a:p>
          <a:p>
            <a:endParaRPr lang="en-US" dirty="0">
              <a:latin typeface="Aptos" panose="020B0004020202020204" pitchFamily="34" charset="0"/>
            </a:endParaRPr>
          </a:p>
          <a:p>
            <a:r>
              <a:rPr lang="en-IN" dirty="0">
                <a:latin typeface="Aptos" panose="020B0004020202020204" pitchFamily="34" charset="0"/>
              </a:rPr>
              <a:t>Second one Invoice service Class</a:t>
            </a:r>
          </a:p>
          <a:p>
            <a:r>
              <a:rPr lang="en-IN" dirty="0">
                <a:latin typeface="Aptos" panose="020B0004020202020204" pitchFamily="34" charset="0"/>
              </a:rPr>
              <a:t>This inside the class I have written five methods</a:t>
            </a:r>
          </a:p>
          <a:p>
            <a:endParaRPr lang="en-IN" dirty="0"/>
          </a:p>
        </p:txBody>
      </p:sp>
    </p:spTree>
    <p:extLst>
      <p:ext uri="{BB962C8B-B14F-4D97-AF65-F5344CB8AC3E}">
        <p14:creationId xmlns:p14="http://schemas.microsoft.com/office/powerpoint/2010/main" val="15669408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515</TotalTime>
  <Words>1383</Words>
  <Application>Microsoft Office PowerPoint</Application>
  <PresentationFormat>Widescreen</PresentationFormat>
  <Paragraphs>256</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Aptos</vt:lpstr>
      <vt:lpstr>Arial</vt:lpstr>
      <vt:lpstr>JetBrains Mono</vt:lpstr>
      <vt:lpstr>Symbol</vt:lpstr>
      <vt:lpstr>Trebuchet MS</vt:lpstr>
      <vt:lpstr>Wingdings</vt:lpstr>
      <vt:lpstr>Wingdings 3</vt:lpstr>
      <vt:lpstr>Facet</vt:lpstr>
      <vt:lpstr>Simple Invoice Generation Application</vt:lpstr>
      <vt:lpstr>Java Spring Boot Application</vt:lpstr>
      <vt:lpstr>Spring Initializer</vt:lpstr>
      <vt:lpstr>Import And Create a 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Android Studio</vt:lpstr>
      <vt:lpstr>PowerPoint Presentation</vt:lpstr>
      <vt:lpstr>PowerPoint Presentation</vt:lpstr>
      <vt:lpstr>PowerPoint Presentation</vt:lpstr>
      <vt:lpstr>PowerPoint Presentation</vt:lpstr>
      <vt:lpstr>PowerPoint Presentation</vt:lpstr>
      <vt:lpstr>Account Create Output</vt:lpstr>
      <vt:lpstr>Login Output</vt:lpstr>
      <vt:lpstr>Empty Dashboard Output</vt:lpstr>
      <vt:lpstr>New Invoice Output</vt:lpstr>
      <vt:lpstr>Create Invoice Dashboard Output</vt:lpstr>
      <vt:lpstr>Before Edit Invoice Output</vt:lpstr>
      <vt:lpstr>After Edit Invoice Output</vt:lpstr>
      <vt:lpstr>Edit Invoice Dashboard Output </vt:lpstr>
      <vt:lpstr>Details Invoice Output </vt:lpstr>
      <vt:lpstr>Delete Alert Message Output</vt:lpstr>
      <vt:lpstr>After Delete Invoice Dashboard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Invoice Generation Application</dc:title>
  <dc:creator>Siddharthan A</dc:creator>
  <cp:lastModifiedBy>Siddharthan A</cp:lastModifiedBy>
  <cp:revision>1</cp:revision>
  <dcterms:created xsi:type="dcterms:W3CDTF">2024-05-20T12:06:02Z</dcterms:created>
  <dcterms:modified xsi:type="dcterms:W3CDTF">2024-05-20T20:41:57Z</dcterms:modified>
</cp:coreProperties>
</file>