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4"/>
  </p:notesMasterIdLst>
  <p:sldIdLst>
    <p:sldId id="257" r:id="rId2"/>
    <p:sldId id="262" r:id="rId3"/>
    <p:sldId id="258" r:id="rId4"/>
    <p:sldId id="266" r:id="rId5"/>
    <p:sldId id="268" r:id="rId6"/>
    <p:sldId id="277" r:id="rId7"/>
    <p:sldId id="270" r:id="rId8"/>
    <p:sldId id="286" r:id="rId9"/>
    <p:sldId id="278" r:id="rId10"/>
    <p:sldId id="283" r:id="rId11"/>
    <p:sldId id="274" r:id="rId12"/>
    <p:sldId id="280" r:id="rId13"/>
    <p:sldId id="321" r:id="rId14"/>
    <p:sldId id="322" r:id="rId15"/>
    <p:sldId id="323" r:id="rId16"/>
    <p:sldId id="28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293" r:id="rId30"/>
    <p:sldId id="296" r:id="rId31"/>
    <p:sldId id="298" r:id="rId32"/>
    <p:sldId id="26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75" autoAdjust="0"/>
  </p:normalViewPr>
  <p:slideViewPr>
    <p:cSldViewPr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CBDAD-CBF5-4C00-AAF3-542687F3A0A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4C3D5-6C17-4A24-9BF2-8B07874357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124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2AF14-F745-4EC4-84AD-24C9D8958304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E221B-7E91-70B0-94D1-9190653AF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E7A893-49AF-C234-F021-B5A5D32515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221679-0581-92DA-D2DF-48714CA5E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80D2B-FAA8-029C-F636-2CCA0AFDF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338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E097E-5ACA-07C4-FEDC-6D4C9376D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E73C72-1629-07DB-523F-D3378EDD83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758DE2-A232-E03A-4E19-073CF267D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C8376-750D-8EF3-C0DC-2F425A866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9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B8356-8F05-F6B7-AB6F-81B3C7B96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DBDB6D-B20D-B83D-8C58-5C52D17D64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C2538-F781-600C-CD1E-D1A756EAF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F9EBD-B976-B845-2C90-333643DF0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069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E4BD5-E64A-3C3A-6D42-9DAA9C186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D498A7-B3FC-3302-87BE-57C02A08F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E227F7-18BB-5D94-B0E5-7E7283FCC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C19FE-CC44-4703-6668-30AB36629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341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094B7-4929-AADD-FB53-4A1545743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1141B-26DD-014C-787C-A2122DC6E2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89CC35-6ADE-10AF-73B3-442AEC651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29282-F358-AF4C-0E3C-8F6CE65E3D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456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A6E15-C1BC-AEEC-1CAF-30FFD862B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6ACB74-98ED-BA8F-BAB0-E1B13A2DB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3BE66B-0D29-EFD2-64D4-EBF8D7C9C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598AB-C7DC-0E8D-E9F6-73EA61628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22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9A6E2-4F86-9F39-CAD6-260E1F6E6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D3AF81-C8A7-25A7-F570-FA830CADA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4B5EAA-3CD6-04DE-5D42-C77E1C1A3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DAB9D-2432-1048-9761-EC6B2B4E9E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5930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F3F9D-B711-8BE0-D617-5018ACF8C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8BA5E0-4FE2-C36B-DFFB-0741A27AF4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607E4F-C3B6-D27E-6CFD-41B389BC0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4E0F9-6236-0F4E-D10B-CFF8D677A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68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F3DB0-DC25-6783-CD24-DB80AA5FA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5CC230-3C08-B836-6F3F-BCBC79EC0F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729D7-C364-AEC1-735C-07621225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95329-E28C-44BF-737C-FF86CE6E7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606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1DBA2-A673-07B0-E7E7-131A9EA87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3F74AD-4CBA-3DE1-08F7-E69E5A7808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4081CE-F089-F062-01C3-50A7B2674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6DF10-175C-9113-E1CB-156829D427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417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048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FCFB2-12E3-E4C1-CE60-E37921A8D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60A2F-B1ED-3606-A682-7C4BB4FEF4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6B172F-6A4E-345D-E1E8-88D594A5D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CAC75-7E00-E53C-A6F8-1F0B0A951C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741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29977-BB26-FBBB-9483-7AD10E1F8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8A0F44-C987-4330-166C-6F02B0A983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D5A23B-1C93-80E4-62A3-8675B0310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25A89-7554-8AA1-94B0-8CC7033BE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924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372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878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32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21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64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178A2-7F8A-2F43-3FA4-44B401DC0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A2F549-5B82-E9A3-D8A7-B6FD156EA1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2750F8-D28D-7C6F-48FA-B5B1B9EA7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7562A-0E9E-9D41-4410-9EB3B822A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176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558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2D837-3009-24D9-60C3-310D3F09D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FCFDE9-407F-7AA6-D403-9BFA80BF59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698083-26CE-23CC-DD84-C0534D613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EF3FC-6F4F-A14D-BD10-DB9D37EEEA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619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4F119-346B-03D1-5E86-A40EC3D3D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93B7FA-C6D5-26E0-E1E8-3F4A6A200D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19774D-F772-1525-408A-49EE68BDF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3783D-F831-24E5-B0E1-8565517E2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061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4C3D5-6C17-4A24-9BF2-8B078743572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31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A50A-1A7C-8D31-52B9-4D9D202E1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A556C-233F-EC3E-F977-BE6BD745F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EAAAF-6970-2710-5D1D-1CE95B8E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8A1D-1178-4501-8F75-61A71A7F590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689F0-2501-3647-2558-6EB5DAEE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C5C78-5E92-E8DE-9EFF-13537F68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71E9-F68E-4199-8B9D-5B1441C35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9D97-2A9F-CF4A-9BE3-61A4BCE1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E8B0A-B63F-F60F-0F30-33C34D595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6885-5242-7567-43FE-690677EE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8A1D-1178-4501-8F75-61A71A7F590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DB6AB-EBE5-2304-183B-3471F457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7782-C2C9-BC29-3F41-C2307827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71E9-F68E-4199-8B9D-5B1441C35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72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31143-8FB0-1AB9-953B-248F66602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210AF-48E1-F18F-09FB-DB8FB5FD9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0F740-0B4D-03E9-47DD-0A010593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8A1D-1178-4501-8F75-61A71A7F590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A2A85-8A77-F743-9293-2F2FED13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0C5F-0026-EF31-41D8-2EB6B2DF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71E9-F68E-4199-8B9D-5B1441C35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62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413A-A31D-65BF-7B13-1D012945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9CC8-6826-53CC-7874-A1E459F51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4E80-1EA1-AA2F-98F7-D475A349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8A1D-1178-4501-8F75-61A71A7F590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35F4-BA60-6146-06F9-2B824F1E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E389-AF67-6BA5-3402-C1B1C501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71E9-F68E-4199-8B9D-5B1441C35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38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0BB3-1815-B92A-7EE8-4D851315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6C6DB-B850-BC69-CC87-88623FC27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D28BD-CD3A-56A9-1D42-1FCF32CD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8A1D-1178-4501-8F75-61A71A7F590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68D8D-76E3-F718-300C-B6BE1A26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24581-6320-A00A-B4B3-67508456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71E9-F68E-4199-8B9D-5B1441C35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99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FBE7-A272-1A7A-6A30-8E47214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E424-1616-C9A7-6B28-366AC4E26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F2BAF-F5C6-E3F7-8A50-A236F1A60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7524C-3F14-EB4C-3942-65E6DEF9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8A1D-1178-4501-8F75-61A71A7F590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F183A-D3CB-06E8-E0A5-977CAEE1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A1BFF-5A5C-7CC7-4446-20B68EE0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71E9-F68E-4199-8B9D-5B1441C35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15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847E-DC06-5591-C7A2-C59DA56C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0B36A-40AA-7AE8-5378-1FDC5127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28CFB-6841-AE13-2E40-39CB4AE64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7371-3A21-8414-D870-E7B1A1DF4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B7A09-F2B3-039A-F802-D4ECEAF73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62A1F-F138-C1E1-C6C9-491F0F8E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8A1D-1178-4501-8F75-61A71A7F590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F3CE8-69DC-BAEE-3D21-CE30C517F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B6420-58C0-A7CC-1DF7-D38925EC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71E9-F68E-4199-8B9D-5B1441C35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5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5526-F207-A312-F17A-125A8431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D7462-F6D7-6942-1097-BE513164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8A1D-1178-4501-8F75-61A71A7F590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E89A7-6ADA-1B05-B9BA-5F77A778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661C7-702E-22D3-A16C-93EFC5A0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71E9-F68E-4199-8B9D-5B1441C35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56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35953-6051-2DB0-9527-950B22A4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8A1D-1178-4501-8F75-61A71A7F590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6F78E-1DCB-050B-DF23-544FBD3B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A8DC2-D558-2DDA-6E9D-C9767D42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71E9-F68E-4199-8B9D-5B1441C35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5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AEA4-BDFC-5E40-0F73-C6D39FBCC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5BA6-596B-1E57-07A7-6958D7BEE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68E6E-AA3E-A5BE-1052-458E0DE0E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B8DC3-3A90-C0F1-16BE-E7EDAF8F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8A1D-1178-4501-8F75-61A71A7F590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5329A-D057-3777-939B-F5BE0967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7C1EA-E725-22B7-F068-B2676CBE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71E9-F68E-4199-8B9D-5B1441C35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70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289C-7F00-6C5D-D20C-555480693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A1C345-34E9-2EED-44F4-71A7D0AB6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EAE55-4154-5FCC-DB4F-02703D860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7FEAF-659B-92A4-F73F-39E32375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8A1D-1178-4501-8F75-61A71A7F590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84EF7-7B22-8A48-68B0-F5519468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3D23B-DEF8-40D6-0B02-D63130826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71E9-F68E-4199-8B9D-5B1441C35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50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FBE09-0B4C-AF20-8E19-07DB3411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8CC37-7CAE-4855-6BE9-B7CFCF005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5FE57-5F04-0B15-5028-898B3996C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28A1D-1178-4501-8F75-61A71A7F590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B53E0-30A5-9312-A16D-DF32370C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E0C66-5653-3154-2A59-9E7479E22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71E9-F68E-4199-8B9D-5B1441C35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6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210B5EE4-E41E-330F-D555-C4C07187E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1884314"/>
            <a:ext cx="8040655" cy="348477"/>
          </a:xfrm>
        </p:spPr>
        <p:txBody>
          <a:bodyPr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KIT - KalaignarKarunanidhi Institute of Technology</a:t>
            </a:r>
            <a:br>
              <a:rPr lang="en-US" sz="20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An Autonomous Institution )</a:t>
            </a:r>
            <a:br>
              <a:rPr lang="en-US" sz="16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600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sz="1600" dirty="0"/>
          </a:p>
        </p:txBody>
      </p:sp>
      <p:sp>
        <p:nvSpPr>
          <p:cNvPr id="14" name="Google Shape;61;p14">
            <a:extLst>
              <a:ext uri="{FF2B5EF4-FFF2-40B4-BE49-F238E27FC236}">
                <a16:creationId xmlns:a16="http://schemas.microsoft.com/office/drawing/2014/main" id="{173C6F31-D1F0-5CE6-AFCE-5D497323E55E}"/>
              </a:ext>
            </a:extLst>
          </p:cNvPr>
          <p:cNvSpPr/>
          <p:nvPr/>
        </p:nvSpPr>
        <p:spPr>
          <a:xfrm>
            <a:off x="740513" y="476672"/>
            <a:ext cx="996348" cy="9361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505782-155D-B513-2A4D-32D987F0044A}"/>
              </a:ext>
            </a:extLst>
          </p:cNvPr>
          <p:cNvSpPr txBox="1"/>
          <p:nvPr/>
        </p:nvSpPr>
        <p:spPr>
          <a:xfrm>
            <a:off x="5404093" y="4927321"/>
            <a:ext cx="31074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    :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SHREESUTHAN M C</a:t>
            </a:r>
            <a:r>
              <a:rPr kumimoji="0" lang="en-US" sz="14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REG NO : 71152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MMC051,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defTabSz="457200"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- MCA.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31839" y="1842187"/>
            <a:ext cx="4345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D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Applications</a:t>
            </a:r>
          </a:p>
          <a:p>
            <a:pPr algn="ctr"/>
            <a:endParaRPr lang="en-US" b="1" dirty="0">
              <a:solidFill>
                <a:srgbClr val="0D1E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4665711"/>
            <a:ext cx="1742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544" y="4604746"/>
            <a:ext cx="1742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505782-155D-B513-2A4D-32D987F0044A}"/>
              </a:ext>
            </a:extLst>
          </p:cNvPr>
          <p:cNvSpPr txBox="1"/>
          <p:nvPr/>
        </p:nvSpPr>
        <p:spPr>
          <a:xfrm>
            <a:off x="512294" y="4927321"/>
            <a:ext cx="33954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M. UMAMAHESWARI MCA, (</a:t>
            </a:r>
            <a:r>
              <a:rPr lang="en-US" sz="1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MCA.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81313" y="3081660"/>
            <a:ext cx="384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M23CAP401 - PROJECT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0445F-64EE-5B48-CD45-916B7FE669F2}"/>
              </a:ext>
            </a:extLst>
          </p:cNvPr>
          <p:cNvSpPr txBox="1"/>
          <p:nvPr/>
        </p:nvSpPr>
        <p:spPr>
          <a:xfrm>
            <a:off x="3949334" y="350609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VIVA VOCE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1001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6C3C-D6F0-A502-B3B2-B4747FE8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B9129-099A-EEAD-A3A3-65A0B1066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196752"/>
            <a:ext cx="4584970" cy="488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1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832" y="548680"/>
            <a:ext cx="4104456" cy="936104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MODULES</a:t>
            </a:r>
            <a:br>
              <a:rPr lang="en-IN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2132856"/>
            <a:ext cx="7056784" cy="4464496"/>
          </a:xfrm>
        </p:spPr>
        <p:txBody>
          <a:bodyPr>
            <a:normAutofit/>
          </a:bodyPr>
          <a:lstStyle/>
          <a:p>
            <a:pPr marL="425196" indent="-342900">
              <a:buFont typeface="Wingdings" panose="05000000000000000000" pitchFamily="2" charset="2"/>
              <a:buChar char="v"/>
            </a:pPr>
            <a:r>
              <a:rPr lang="en-IN" sz="1800" dirty="0"/>
              <a:t>Data Allocation module</a:t>
            </a:r>
          </a:p>
          <a:p>
            <a:pPr marL="425196" indent="-342900">
              <a:buFont typeface="Wingdings" panose="05000000000000000000" pitchFamily="2" charset="2"/>
              <a:buChar char="v"/>
            </a:pPr>
            <a:r>
              <a:rPr lang="en-IN" sz="1800" dirty="0"/>
              <a:t>Fake Object module</a:t>
            </a:r>
          </a:p>
          <a:p>
            <a:pPr marL="425196" indent="-342900">
              <a:buFont typeface="Wingdings" panose="05000000000000000000" pitchFamily="2" charset="2"/>
              <a:buChar char="v"/>
            </a:pPr>
            <a:r>
              <a:rPr lang="en-IN" sz="1800" dirty="0"/>
              <a:t>Optimization module</a:t>
            </a:r>
          </a:p>
          <a:p>
            <a:pPr marL="425196" indent="-342900">
              <a:buFont typeface="Wingdings" panose="05000000000000000000" pitchFamily="2" charset="2"/>
              <a:buChar char="v"/>
            </a:pPr>
            <a:r>
              <a:rPr lang="en-IN" sz="1800" dirty="0"/>
              <a:t>Data Distributor module</a:t>
            </a:r>
          </a:p>
          <a:p>
            <a:pPr marL="82296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25196" indent="-342900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46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F8C7-223D-6A42-0B99-4363476E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62068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ALLOCATION MODULE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AD6AAE-FB7B-8BE3-F0E2-1601866C3C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504" y="1953468"/>
            <a:ext cx="7471742" cy="295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Divides datasets based on roles, sensitivity, and access policies.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users or third parties access only necessary data, reducing misuse or leaks.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Maintains logs of data access, including IP addresses, actions, and outcomes for accountability.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Regularly audits data transactions to detect unusual behavior or unauthorized access in real time.</a:t>
            </a:r>
          </a:p>
        </p:txBody>
      </p:sp>
    </p:spTree>
    <p:extLst>
      <p:ext uri="{BB962C8B-B14F-4D97-AF65-F5344CB8AC3E}">
        <p14:creationId xmlns:p14="http://schemas.microsoft.com/office/powerpoint/2010/main" val="2905458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F8C7-223D-6A42-0B99-4363476E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0872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OBJECT MODULE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EA19B30-036A-CA93-FC0D-009135BECB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7624" y="2576875"/>
            <a:ext cx="7282763" cy="1704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Adds fake data that mimics real information to detect unauthorized access.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Sends real-time alerts when fake data is accessed.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Traces breaches to specific users or nodes for quick isolation.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Deters intruders by increasing risk with every unauthorized 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573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F8C7-223D-6A42-0B99-4363476E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7667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MODULE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7F8CDEB-6B2D-9E66-8755-141C5B988C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3608" y="1851870"/>
            <a:ext cx="7344816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Balances performance and security by adjusting encryption and validation dynamically.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Optimizes resource use by tuning data size and key strength based on user load.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Distributes resources across modules to avoid bottlenecks and ensure smooth operation.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Increases security during threats and scales down in low-risk periods.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Maintains stability and responsiveness under heavy usage or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4164111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F8C7-223D-6A42-0B99-4363476E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54868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DISTRIBUTOR MODULE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8AEF12-1EA7-68F8-2F50-7C25FA58D4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7624" y="2276872"/>
            <a:ext cx="7400296" cy="253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Transmits encrypted data via SSL/TLS with checksums to ensure integrity.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Acts as the final checkpoint to allow access only to verified users.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password login, 2FA, and RBAC for strong multi-level authentication.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KeyGen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assign decryption keys based on user roles.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Logs all access attempts and maintains transfer history for audits.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Detects unusual behavior and sends alerts for real-time breach response.</a:t>
            </a:r>
          </a:p>
        </p:txBody>
      </p:sp>
    </p:spTree>
    <p:extLst>
      <p:ext uri="{BB962C8B-B14F-4D97-AF65-F5344CB8AC3E}">
        <p14:creationId xmlns:p14="http://schemas.microsoft.com/office/powerpoint/2010/main" val="65317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E0CD-361F-23CB-C1C4-94A1E0B6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SYSTEM TESTING </a:t>
            </a:r>
            <a:b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D729-5AB3-62DF-FEF9-EC01CC4C9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752" y="2132856"/>
            <a:ext cx="6027008" cy="37362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Functionality Testing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Usability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  <a:r>
              <a:rPr lang="en-IN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Security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Testin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BFCB0-0467-1B76-D9B8-0000BEE3A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1803-5E41-43F7-80B9-D20839DE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/ RESULTS OF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89421-7303-C35C-B7B5-C246AE9591AF}"/>
              </a:ext>
            </a:extLst>
          </p:cNvPr>
          <p:cNvSpPr txBox="1"/>
          <p:nvPr/>
        </p:nvSpPr>
        <p:spPr>
          <a:xfrm>
            <a:off x="-756592" y="5733256"/>
            <a:ext cx="108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1415" marR="1329055" algn="ctr">
              <a:spcBef>
                <a:spcPts val="775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C4696E-3A41-DBB8-5582-813C2A95B5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2" b="3713"/>
          <a:stretch/>
        </p:blipFill>
        <p:spPr bwMode="auto">
          <a:xfrm>
            <a:off x="1907704" y="2132856"/>
            <a:ext cx="5809000" cy="34279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01744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2FC06-B91B-FAF0-0C88-7E5CB133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64B3-90FC-4873-4A00-327079AB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/ RESULTS OF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0E9EC7-B04F-522B-460F-58205A59C8A9}"/>
              </a:ext>
            </a:extLst>
          </p:cNvPr>
          <p:cNvSpPr txBox="1"/>
          <p:nvPr/>
        </p:nvSpPr>
        <p:spPr>
          <a:xfrm>
            <a:off x="-756592" y="5733256"/>
            <a:ext cx="108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1415" marR="1329055" algn="ctr">
              <a:spcBef>
                <a:spcPts val="775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Home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89DB9-7C75-B30E-C049-0142210EC9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" b="3686"/>
          <a:stretch/>
        </p:blipFill>
        <p:spPr bwMode="auto">
          <a:xfrm>
            <a:off x="1907704" y="2204864"/>
            <a:ext cx="5926157" cy="33403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18196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44856-09EF-FB0F-C9E4-607B9CE0E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334C-17C6-8078-2130-C44CAB31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/ RESULTS OF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34A93-B74B-F707-C666-82C8396EA437}"/>
              </a:ext>
            </a:extLst>
          </p:cNvPr>
          <p:cNvSpPr txBox="1"/>
          <p:nvPr/>
        </p:nvSpPr>
        <p:spPr>
          <a:xfrm>
            <a:off x="-756592" y="5733256"/>
            <a:ext cx="108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1415" marR="1329055" algn="ctr">
              <a:spcBef>
                <a:spcPts val="775"/>
              </a:spcBef>
              <a:spcAft>
                <a:spcPts val="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Upload Files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CE712-A7EF-CA16-3B37-1395A30C7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0" b="4832"/>
          <a:stretch/>
        </p:blipFill>
        <p:spPr bwMode="auto">
          <a:xfrm>
            <a:off x="1547664" y="2132856"/>
            <a:ext cx="6300355" cy="34469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071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230167" y="2288840"/>
            <a:ext cx="2899690" cy="688234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IN" sz="25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310639" y="692696"/>
            <a:ext cx="2448272" cy="566936"/>
          </a:xfrm>
          <a:prstGeom prst="rect">
            <a:avLst/>
          </a:prstGeom>
        </p:spPr>
        <p:txBody>
          <a:bodyPr vert="horz" anchor="b">
            <a:normAutofit fontScale="97500" lnSpcReduction="10000"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663788" y="1043862"/>
            <a:ext cx="3816424" cy="486916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7544" y="2780928"/>
            <a:ext cx="8352928" cy="1184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INTRUSION DETECTION TECHNIQUES IN DATA DISTRIBUTION</a:t>
            </a:r>
            <a:endParaRPr lang="en-IN" sz="3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93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C9284-A06E-8590-489D-0E1F43F3D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E01F-690A-55D3-76CE-F7BAB62F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/ RESULTS OF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BE1F7-E6B3-E6A2-7E6B-14E9EE3C9B70}"/>
              </a:ext>
            </a:extLst>
          </p:cNvPr>
          <p:cNvSpPr txBox="1"/>
          <p:nvPr/>
        </p:nvSpPr>
        <p:spPr>
          <a:xfrm>
            <a:off x="-756592" y="5733256"/>
            <a:ext cx="108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1415" marR="1329055" algn="ctr">
              <a:spcBef>
                <a:spcPts val="775"/>
              </a:spcBef>
              <a:spcAft>
                <a:spcPts val="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File Privilege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21A52-E82F-BCFF-C7DD-103F573A21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8" b="4161"/>
          <a:stretch/>
        </p:blipFill>
        <p:spPr bwMode="auto">
          <a:xfrm>
            <a:off x="1655762" y="1806257"/>
            <a:ext cx="6539603" cy="36389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9027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D87EE-5D88-8FE4-CAA5-8F952268A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A83C-5279-C26F-8CB2-18B102D2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/ RESULTS OF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D2232-02FA-3143-DE2A-09C0D5E41D66}"/>
              </a:ext>
            </a:extLst>
          </p:cNvPr>
          <p:cNvSpPr txBox="1"/>
          <p:nvPr/>
        </p:nvSpPr>
        <p:spPr>
          <a:xfrm>
            <a:off x="-756592" y="5733256"/>
            <a:ext cx="108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1415" marR="1329055" algn="ctr">
              <a:spcBef>
                <a:spcPts val="775"/>
              </a:spcBef>
              <a:spcAft>
                <a:spcPts val="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File Manage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D1F4E-1FB6-B1BF-013E-31023DB808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8" b="4232"/>
          <a:stretch/>
        </p:blipFill>
        <p:spPr bwMode="auto">
          <a:xfrm>
            <a:off x="1540827" y="1897380"/>
            <a:ext cx="7021407" cy="35478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2022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6A151-83AB-32EC-7E05-E7E4CBBBC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95C5-A595-CE2C-30E0-B509D869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/ RESULTS OF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F4CCA5-D063-D47E-CD49-E7CE9E63E299}"/>
              </a:ext>
            </a:extLst>
          </p:cNvPr>
          <p:cNvSpPr txBox="1"/>
          <p:nvPr/>
        </p:nvSpPr>
        <p:spPr>
          <a:xfrm>
            <a:off x="-756592" y="5733256"/>
            <a:ext cx="108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1415" marR="1329055" algn="ctr">
              <a:spcBef>
                <a:spcPts val="775"/>
              </a:spcBef>
              <a:spcAft>
                <a:spcPts val="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Client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57905-58F5-2500-6953-DFD13B7819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8" b="3561"/>
          <a:stretch/>
        </p:blipFill>
        <p:spPr bwMode="auto">
          <a:xfrm>
            <a:off x="1691680" y="1966046"/>
            <a:ext cx="6552728" cy="34791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46326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06BDD-777B-1010-9210-237A187D3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93C6-67AC-AC7C-C346-134A26D8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/ RESULTS OF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EBF50-51CA-3865-D47B-11E247B2EE24}"/>
              </a:ext>
            </a:extLst>
          </p:cNvPr>
          <p:cNvSpPr txBox="1"/>
          <p:nvPr/>
        </p:nvSpPr>
        <p:spPr>
          <a:xfrm>
            <a:off x="-756592" y="5733256"/>
            <a:ext cx="108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1415" marR="1329055" algn="ctr">
              <a:spcBef>
                <a:spcPts val="775"/>
              </a:spcBef>
              <a:spcAft>
                <a:spcPts val="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Client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Added Successfully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7B609-A688-E322-3536-943F3FD8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4" b="3561"/>
          <a:stretch/>
        </p:blipFill>
        <p:spPr bwMode="auto">
          <a:xfrm>
            <a:off x="1600200" y="1832610"/>
            <a:ext cx="6644208" cy="35691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187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8D0EC-5E9E-F457-7EDE-A7823C8AF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2926-3D15-3AF8-41D3-0DB2C768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/ RESULTS OF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FEDC8-465C-8F02-AB94-328D67C30243}"/>
              </a:ext>
            </a:extLst>
          </p:cNvPr>
          <p:cNvSpPr txBox="1"/>
          <p:nvPr/>
        </p:nvSpPr>
        <p:spPr>
          <a:xfrm>
            <a:off x="-756592" y="5733256"/>
            <a:ext cx="108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1415" marR="1329055" algn="ctr">
              <a:spcBef>
                <a:spcPts val="775"/>
              </a:spcBef>
              <a:spcAft>
                <a:spcPts val="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Group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ED9CC-80FA-8B67-EEAE-5BE53E9AEA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6" b="4233"/>
          <a:stretch/>
        </p:blipFill>
        <p:spPr bwMode="auto">
          <a:xfrm>
            <a:off x="1540827" y="1885950"/>
            <a:ext cx="6991850" cy="35592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9420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E2EFA-BFBE-87ED-F867-B97C35CEC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5B5C-A250-838C-A23B-90691635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/ RESULTS OF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45932-FF09-B161-CD3D-F375DDE2CC5C}"/>
              </a:ext>
            </a:extLst>
          </p:cNvPr>
          <p:cNvSpPr txBox="1"/>
          <p:nvPr/>
        </p:nvSpPr>
        <p:spPr>
          <a:xfrm>
            <a:off x="-756592" y="5733256"/>
            <a:ext cx="108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1415" marR="1329055" algn="ctr">
              <a:spcBef>
                <a:spcPts val="775"/>
              </a:spcBef>
              <a:spcAft>
                <a:spcPts val="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Group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Created Successfully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2BF72A-2432-6B11-0C8C-DBB3D67E25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0" b="5800"/>
          <a:stretch/>
        </p:blipFill>
        <p:spPr bwMode="auto">
          <a:xfrm>
            <a:off x="1540827" y="1916430"/>
            <a:ext cx="6703581" cy="35966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1016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48070-1454-891D-AD60-3142B0AAE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4F61-2A14-AAED-CD2D-85616BD8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/ RESULTS OF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22794D-C6DE-A51D-A673-BB9C43D6ADE1}"/>
              </a:ext>
            </a:extLst>
          </p:cNvPr>
          <p:cNvSpPr txBox="1"/>
          <p:nvPr/>
        </p:nvSpPr>
        <p:spPr>
          <a:xfrm>
            <a:off x="-756592" y="5733256"/>
            <a:ext cx="108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1415" marR="1329055" algn="ctr">
              <a:spcBef>
                <a:spcPts val="775"/>
              </a:spcBef>
              <a:spcAft>
                <a:spcPts val="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Add System User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E2DE2-EEA1-E922-26F5-E755866607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9" b="4903"/>
          <a:stretch/>
        </p:blipFill>
        <p:spPr bwMode="auto">
          <a:xfrm>
            <a:off x="1540827" y="1908810"/>
            <a:ext cx="6703581" cy="36084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17359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A4E6F-B4C0-0694-EBB3-1F91F853C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6CF6-3405-1B3D-4D5C-4C3A0819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/ RESULTS OF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C5A1A1-A8AA-BE7B-B526-7A9830357857}"/>
              </a:ext>
            </a:extLst>
          </p:cNvPr>
          <p:cNvSpPr txBox="1"/>
          <p:nvPr/>
        </p:nvSpPr>
        <p:spPr>
          <a:xfrm>
            <a:off x="-756592" y="5733256"/>
            <a:ext cx="108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1415" marR="1329055" algn="ctr">
              <a:spcBef>
                <a:spcPts val="775"/>
              </a:spcBef>
              <a:spcAft>
                <a:spcPts val="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Client File Download Page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7842C-0F7A-6F4A-AA8C-2FA88B7A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" b="3798"/>
          <a:stretch/>
        </p:blipFill>
        <p:spPr>
          <a:xfrm>
            <a:off x="1540827" y="1916832"/>
            <a:ext cx="674856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52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FFBDC-DEA1-C139-ED12-54CF1FCE5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445A-2D73-4C05-9497-C4D0D86F7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/ RESULTS OF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E77BC-19E8-7D23-AB32-45F1F5B9835E}"/>
              </a:ext>
            </a:extLst>
          </p:cNvPr>
          <p:cNvSpPr txBox="1"/>
          <p:nvPr/>
        </p:nvSpPr>
        <p:spPr>
          <a:xfrm>
            <a:off x="-756592" y="5733256"/>
            <a:ext cx="108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61415" marR="1329055" algn="ctr">
              <a:spcBef>
                <a:spcPts val="775"/>
              </a:spcBef>
              <a:spcAft>
                <a:spcPts val="0"/>
              </a:spcAft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Client File Upload Page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C7545-8D4C-01D2-4B83-8DC580C4C3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2" b="4904"/>
          <a:stretch/>
        </p:blipFill>
        <p:spPr bwMode="auto">
          <a:xfrm>
            <a:off x="1540827" y="1882139"/>
            <a:ext cx="6775589" cy="34577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73878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476672"/>
            <a:ext cx="4248472" cy="100811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b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062C19-023A-2A74-27AF-23ACC1DFF9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1601" y="1437601"/>
            <a:ext cx="7560840" cy="41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Secures sensitive data in distributed environments against insider threats and leaks.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fake object injection and probability-based analysis to detect unauthorized access.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Injects decoy data and analyzes behavior to identify leak sources.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 advanced security into the sharing process without adding complexity.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Accurately identifies malicious insiders and promotes accountability.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for corporate and cloud-based data management use cases.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Achieves strong intrusion detection while maintaining system usability.</a:t>
            </a:r>
          </a:p>
        </p:txBody>
      </p:sp>
    </p:spTree>
    <p:extLst>
      <p:ext uri="{BB962C8B-B14F-4D97-AF65-F5344CB8AC3E}">
        <p14:creationId xmlns:p14="http://schemas.microsoft.com/office/powerpoint/2010/main" val="110986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864" y="980728"/>
            <a:ext cx="2952328" cy="432048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  <a:b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424936" cy="4941168"/>
          </a:xfrm>
        </p:spPr>
        <p:txBody>
          <a:bodyPr>
            <a:noAutofit/>
          </a:bodyPr>
          <a:lstStyle/>
          <a:p>
            <a:pPr marL="368046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"Intrusion Detection Techniques in Data Distribution,"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enhance data security by implementing advanced detection and prevention mechanisms.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68046" indent="-285750" algn="just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traditional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watermarking methods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our approach uses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unobtrusive detection techniques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efficiently trace leaked data.</a:t>
            </a:r>
          </a:p>
          <a:p>
            <a:pPr marL="368046" indent="-285750" algn="just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object injection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utilized to insert realistic but non-sensitive records into datasets, improving breach detection.</a:t>
            </a:r>
          </a:p>
          <a:p>
            <a:pPr marL="368046" indent="-285750" algn="just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further strengthen security, the system employs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key-based encryption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KeyGen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controlled data access. </a:t>
            </a:r>
          </a:p>
          <a:p>
            <a:pPr marL="368046" indent="-285750" algn="just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Multi-level authentication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dynamics,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system effectively mitigates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insider threats, unauthorized access, and data breaches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maintaining seamless data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643981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476672"/>
            <a:ext cx="5544616" cy="1008112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FUTURE ENHANCEMENT</a:t>
            </a:r>
            <a:b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CCBD746-8CD9-DE49-E1A6-58AF8F0707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616" y="1448780"/>
            <a:ext cx="7344816" cy="502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Leverages machine learning to spot user anomalies and trigger automated alerts.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MFA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Uses location, device, and behavior data to adapt multi-factor authentication.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&amp; Personalization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Enables users to customize settings and access security dashboards.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Threat Intelligence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Connects to cybersecurity databases to block known threats proactively.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Compliance Modules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Supports GDPR, HIPAA, and CCPA with audit trails and consent tracking.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&amp; Future-Readiness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Designed to adapt to new threats across diverse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874657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476672"/>
            <a:ext cx="5544616" cy="1008112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REFERENCE</a:t>
            </a:r>
            <a:b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484784"/>
            <a:ext cx="7848872" cy="4464496"/>
          </a:xfrm>
        </p:spPr>
        <p:txBody>
          <a:bodyPr>
            <a:noAutofit/>
          </a:bodyPr>
          <a:lstStyle/>
          <a:p>
            <a:pPr marR="79375"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Cybersecurity Essentials by Charles J. Brooks, Christopher Grow, Philip Craig, and Donald Short – 2022</a:t>
            </a:r>
          </a:p>
          <a:p>
            <a:pPr marR="79375"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 Security: Private Communication in a Public World by Charlie Kaufman, Radia Perlman, and Mike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Speciner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2021</a:t>
            </a:r>
          </a:p>
          <a:p>
            <a:pPr marR="79375"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Intrusion Detection Systems with Snort: Advanced IDS Techniques Using Snort, Apache, MySQL, PHP, and ACID by Rafeeq Ur Rehman – 2020</a:t>
            </a:r>
          </a:p>
          <a:p>
            <a:pPr marR="79375"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Applied Cryptography: Protocols, Algorithms, and Source Code in C by Bruce Schneier – 2022</a:t>
            </a:r>
          </a:p>
          <a:p>
            <a:pPr marR="79375"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Computer Security: Principles and Practice by William Stallings and Lawrie Brown – 2023</a:t>
            </a:r>
          </a:p>
          <a:p>
            <a:pPr marR="79375"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and Goliath: The Hidden Battles to Collect Your Data and Control Your World by Bruce Schneier – 2021</a:t>
            </a:r>
          </a:p>
          <a:p>
            <a:pPr marR="79375" lvl="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 Forensics and Cyber Crime: 10th International Conference by Joshua I. James and Pavel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Gladyshev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2022</a:t>
            </a:r>
          </a:p>
        </p:txBody>
      </p:sp>
    </p:spTree>
    <p:extLst>
      <p:ext uri="{BB962C8B-B14F-4D97-AF65-F5344CB8AC3E}">
        <p14:creationId xmlns:p14="http://schemas.microsoft.com/office/powerpoint/2010/main" val="1883263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692" y="2384884"/>
            <a:ext cx="5544616" cy="2088232"/>
          </a:xfrm>
        </p:spPr>
        <p:txBody>
          <a:bodyPr>
            <a:noAutofit/>
          </a:bodyPr>
          <a:lstStyle/>
          <a:p>
            <a:r>
              <a:rPr lang="en-IN" sz="7200" dirty="0">
                <a:solidFill>
                  <a:srgbClr val="FF0000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8290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816" y="548680"/>
            <a:ext cx="3384376" cy="864096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b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3077C3-BE4B-B81B-7FB5-0B7708ED57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5576" y="1368568"/>
            <a:ext cx="7920880" cy="4101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key-based encryption 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KeyGen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control access and protect sensitive information.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unobtrusive detection methods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object injection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trace unauthorized data breaches efficiently.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multi-level authentication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 keys for file downloads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preventing unauthorized access.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dynamics module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locking and modification restrictions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data integrity and security.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track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suspicious activities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data distribution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agents.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24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4248472" cy="1008112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  <a:b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564" y="1340768"/>
            <a:ext cx="7848872" cy="4680520"/>
          </a:xfrm>
        </p:spPr>
        <p:txBody>
          <a:bodyPr>
            <a:noAutofit/>
          </a:bodyPr>
          <a:lstStyle/>
          <a:p>
            <a:pPr marL="425196" indent="-342900" algn="just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Watermarking-Based Detection Systems: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data is embedded with a unique watermark to trace its origin in case of leaks. This helps identify the source if the data is exposed. However, watermarks can be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tampered with, altered, or removed.</a:t>
            </a:r>
          </a:p>
          <a:p>
            <a:pPr marL="425196" indent="-342900" algn="just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Mechanisms: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 (RBAC) restricts access to sensitive data, allowing only authorized users to view or modify it. However, it cannot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insider misuse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does not monitor data after access.</a:t>
            </a:r>
          </a:p>
          <a:p>
            <a:pPr marL="425196" indent="-342900" algn="just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Log-Based Monitoring Systems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and records user activity to detect suspicious behavior. It does not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data leaks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requires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analysis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the responsible user after a breach. </a:t>
            </a:r>
          </a:p>
          <a:p>
            <a:pPr marL="425196" indent="-342900" algn="just">
              <a:spcBef>
                <a:spcPts val="1500"/>
              </a:spcBef>
              <a:buFont typeface="Wingdings" panose="05000000000000000000" pitchFamily="2" charset="2"/>
              <a:buChar char="v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Encryption-Based Security Systems</a:t>
            </a:r>
            <a:r>
              <a:rPr lang="en-US" sz="1800" b="1" dirty="0">
                <a:latin typeface="Times New Roman" panose="02020603050405020304" pitchFamily="18" charset="0"/>
                <a:cs typeface="Times New Roman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encrypted before sharing to block unauthorized access, allowing only users with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decryption keys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view it. However, it does not help identify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of a data leak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12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9BC4E-7D5E-6A61-5083-56A8FC7CC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DB26-356D-399D-0A09-7D650FF5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052736"/>
            <a:ext cx="6984776" cy="1008112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EXISTING SYSTEM LIMITATIONS</a:t>
            </a:r>
            <a:b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3727-5D06-EA0C-CF97-CD7575008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2564904"/>
            <a:ext cx="7632848" cy="2304256"/>
          </a:xfrm>
        </p:spPr>
        <p:txBody>
          <a:bodyPr>
            <a:norm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Watermarking can be tampered with, making leak source tracing unreliable.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and encryption can't detect insider misuse.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detect breaches only after they occur, not in real time.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fail to track data shared across multiple third parties.</a:t>
            </a:r>
          </a:p>
        </p:txBody>
      </p:sp>
    </p:spTree>
    <p:extLst>
      <p:ext uri="{BB962C8B-B14F-4D97-AF65-F5344CB8AC3E}">
        <p14:creationId xmlns:p14="http://schemas.microsoft.com/office/powerpoint/2010/main" val="244836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476672"/>
            <a:ext cx="4248472" cy="1008112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  <a:b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674499"/>
            <a:ext cx="7776864" cy="4680520"/>
          </a:xfrm>
        </p:spPr>
        <p:txBody>
          <a:bodyPr>
            <a:norm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Object Injection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Inserts realistic but non-sensitive fake records to track leaks and identify guilty agents effectively.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Unobtrusive Detection Methods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Unlike watermarking, this method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alter original 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still traces unauthorized sharing.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Key-Based Encryption (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KeyGen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authorized users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access data using dynamically generated keys.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Surveillance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 or suspicious downloads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real-time.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ts val="15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Behavior Analysis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Monitors how data is accessed and flags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suspicious activities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a breach occurs.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1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5B6F-AA56-5078-035E-5368D1AF3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BDA9-677F-971D-EDCC-32977886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548680"/>
            <a:ext cx="6192688" cy="936104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 SPECIFICATIONS</a:t>
            </a:r>
            <a:endParaRPr lang="en-IN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63B0-BD8D-07AB-B4EA-FC3BB51EF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6" y="2132856"/>
            <a:ext cx="7056784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SPECIFICATION</a:t>
            </a:r>
          </a:p>
          <a:p>
            <a:pPr marL="0" indent="0">
              <a:buNone/>
            </a:pPr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	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Intel Core i5 or higher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		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Minimum 8GB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</a:t>
            </a:r>
            <a:r>
              <a:rPr lang="nn-NO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	</a:t>
            </a:r>
            <a:r>
              <a:rPr lang="nn-N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5GB HDD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Monitor 	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resolution of 1366x768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6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E25C-5F63-1C75-2C7C-4D652B2FF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3DE6-FEBC-FFCD-EF2D-46A1D18E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548680"/>
            <a:ext cx="6192688" cy="936104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SYSTEM SPECIFICATIONS</a:t>
            </a:r>
            <a:endParaRPr lang="en-IN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B4FC-CDD8-8818-53FA-E16CA63C0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6" y="2132856"/>
            <a:ext cx="7056784" cy="4464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</a:t>
            </a:r>
          </a:p>
          <a:p>
            <a:pPr marL="0" indent="0">
              <a:buNone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: Node.js, Express.js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Base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5196" indent="-342900"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5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1227</TotalTime>
  <Words>1342</Words>
  <Application>Microsoft Office PowerPoint</Application>
  <PresentationFormat>On-screen Show (4:3)</PresentationFormat>
  <Paragraphs>169</Paragraphs>
  <Slides>32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Algerian</vt:lpstr>
      <vt:lpstr>Arial</vt:lpstr>
      <vt:lpstr>Calibri</vt:lpstr>
      <vt:lpstr>Calibri Light</vt:lpstr>
      <vt:lpstr>Century Gothic</vt:lpstr>
      <vt:lpstr>Gill Sans MT</vt:lpstr>
      <vt:lpstr>Times New Roman</vt:lpstr>
      <vt:lpstr>Wingdings</vt:lpstr>
      <vt:lpstr>Office Theme</vt:lpstr>
      <vt:lpstr>KIT - KalaignarKarunanidhi Institute of Technology ( An Autonomous Institution )  </vt:lpstr>
      <vt:lpstr>PowerPoint Presentation</vt:lpstr>
      <vt:lpstr>ABSTRACT </vt:lpstr>
      <vt:lpstr>OBJECTIVES </vt:lpstr>
      <vt:lpstr>EXISTING SYSTEM </vt:lpstr>
      <vt:lpstr>EXISTING SYSTEM LIMITATIONS </vt:lpstr>
      <vt:lpstr>PROPOSED SYSTEM </vt:lpstr>
      <vt:lpstr>SYSTEM SPECIFICATIONS</vt:lpstr>
      <vt:lpstr>SYSTEM SPECIFICATIONS</vt:lpstr>
      <vt:lpstr>DATA FLOW DIAGRAM</vt:lpstr>
      <vt:lpstr>MODULES </vt:lpstr>
      <vt:lpstr>DATA ALLOCATION MODULE</vt:lpstr>
      <vt:lpstr>FAKE OBJECT MODULE</vt:lpstr>
      <vt:lpstr>OPTIMIZATION MODULE</vt:lpstr>
      <vt:lpstr>DATA DISTRIBUTOR MODULE</vt:lpstr>
      <vt:lpstr>      SYSTEM TESTING  </vt:lpstr>
      <vt:lpstr>IMPLEMENTATION / RESULTS OF MODULE</vt:lpstr>
      <vt:lpstr>IMPLEMENTATION / RESULTS OF MODULE</vt:lpstr>
      <vt:lpstr>IMPLEMENTATION / RESULTS OF MODULE</vt:lpstr>
      <vt:lpstr>IMPLEMENTATION / RESULTS OF MODULE</vt:lpstr>
      <vt:lpstr>IMPLEMENTATION / RESULTS OF MODULE</vt:lpstr>
      <vt:lpstr>IMPLEMENTATION / RESULTS OF MODULE</vt:lpstr>
      <vt:lpstr>IMPLEMENTATION / RESULTS OF MODULE</vt:lpstr>
      <vt:lpstr>IMPLEMENTATION / RESULTS OF MODULE</vt:lpstr>
      <vt:lpstr>IMPLEMENTATION / RESULTS OF MODULE</vt:lpstr>
      <vt:lpstr>IMPLEMENTATION / RESULTS OF MODULE</vt:lpstr>
      <vt:lpstr>IMPLEMENTATION / RESULTS OF MODULE</vt:lpstr>
      <vt:lpstr>IMPLEMENTATION / RESULTS OF MODULE</vt:lpstr>
      <vt:lpstr>CONCLUSION </vt:lpstr>
      <vt:lpstr>FUTURE ENHANCEMENT </vt:lpstr>
      <vt:lpstr>            REFERENCE 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 - KalaignarKarunanidhi Institute of Technology ( An Autonomous Institution )</dc:title>
  <dc:creator>HP</dc:creator>
  <cp:lastModifiedBy>tharunyaamirtham@outlook.com</cp:lastModifiedBy>
  <cp:revision>114</cp:revision>
  <cp:lastPrinted>2025-05-06T08:57:03Z</cp:lastPrinted>
  <dcterms:created xsi:type="dcterms:W3CDTF">2024-02-18T04:07:11Z</dcterms:created>
  <dcterms:modified xsi:type="dcterms:W3CDTF">2025-05-08T14:59:16Z</dcterms:modified>
</cp:coreProperties>
</file>