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48" r:id="rId2"/>
    <p:sldMasterId id="2147483778" r:id="rId3"/>
  </p:sldMasterIdLst>
  <p:sldIdLst>
    <p:sldId id="256" r:id="rId4"/>
    <p:sldId id="260" r:id="rId5"/>
    <p:sldId id="261" r:id="rId6"/>
    <p:sldId id="262" r:id="rId7"/>
    <p:sldId id="259" r:id="rId8"/>
    <p:sldId id="263" r:id="rId9"/>
    <p:sldId id="264" r:id="rId10"/>
    <p:sldId id="265" r:id="rId11"/>
    <p:sldId id="266" r:id="rId12"/>
    <p:sldId id="267" r:id="rId13"/>
    <p:sldId id="269" r:id="rId14"/>
    <p:sldId id="276" r:id="rId15"/>
    <p:sldId id="270" r:id="rId16"/>
    <p:sldId id="277" r:id="rId17"/>
    <p:sldId id="271" r:id="rId18"/>
    <p:sldId id="278" r:id="rId19"/>
    <p:sldId id="272" r:id="rId20"/>
    <p:sldId id="279" r:id="rId21"/>
    <p:sldId id="273" r:id="rId22"/>
    <p:sldId id="280" r:id="rId23"/>
    <p:sldId id="274" r:id="rId24"/>
    <p:sldId id="281" r:id="rId25"/>
    <p:sldId id="275"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26B"/>
    <a:srgbClr val="6C7A56"/>
    <a:srgbClr val="A8AD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8" d="100"/>
          <a:sy n="58" d="100"/>
        </p:scale>
        <p:origin x="10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875298D-3F46-4210-AC4E-7701B447A108}" type="datetimeFigureOut">
              <a:rPr lang="en-IN" smtClean="0"/>
              <a:t>05-03-2023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1352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90168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68634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75298D-3F46-4210-AC4E-7701B447A108}" type="datetimeFigureOut">
              <a:rPr lang="en-IN" smtClean="0"/>
              <a:t>05-03-2023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22CE857-336D-44BA-A44C-34C3685F659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313150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73177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890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4660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991030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958689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547694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77196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150647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112686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4282013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736179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3952-5512-E97A-7AD4-9A823E494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2204AF-2DF2-4B7E-EC4B-20E00553B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39834B-4BC7-4ACC-6920-6CE874CBE7FA}"/>
              </a:ext>
            </a:extLst>
          </p:cNvPr>
          <p:cNvSpPr>
            <a:spLocks noGrp="1"/>
          </p:cNvSpPr>
          <p:nvPr>
            <p:ph type="dt" sz="half" idx="10"/>
          </p:nvPr>
        </p:nvSpPr>
        <p:spPr/>
        <p:txBody>
          <a:bodyPr/>
          <a:lstStyle/>
          <a:p>
            <a:fld id="{0875298D-3F46-4210-AC4E-7701B447A108}" type="datetimeFigureOut">
              <a:rPr lang="en-IN" smtClean="0"/>
              <a:t>05-03-2023</a:t>
            </a:fld>
            <a:endParaRPr lang="en-IN"/>
          </a:p>
        </p:txBody>
      </p:sp>
      <p:sp>
        <p:nvSpPr>
          <p:cNvPr id="5" name="Footer Placeholder 4">
            <a:extLst>
              <a:ext uri="{FF2B5EF4-FFF2-40B4-BE49-F238E27FC236}">
                <a16:creationId xmlns:a16="http://schemas.microsoft.com/office/drawing/2014/main" id="{B123E9CA-2641-E865-E02F-72535BB6B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611FC-9C2D-AB70-E051-809D64B969DB}"/>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542284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B447-24CB-75F1-90EE-CA6D6F5389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A9898-8FA5-A6E5-BC62-6CFCFBE2F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1BEB1-BDE5-91AB-657D-69E53023EB30}"/>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a:extLst>
              <a:ext uri="{FF2B5EF4-FFF2-40B4-BE49-F238E27FC236}">
                <a16:creationId xmlns:a16="http://schemas.microsoft.com/office/drawing/2014/main" id="{92C8E1A6-4A51-7884-BD98-E0E6F1940A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179E5-4838-C4EB-A456-BDB21D209A23}"/>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259825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F07C-68B7-DFCE-2084-32824241C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7130D4-5BA9-6A7E-2647-D81DDED68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C2E50-BCEC-415D-2AE3-0E346C2A6783}"/>
              </a:ext>
            </a:extLst>
          </p:cNvPr>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5" name="Footer Placeholder 4">
            <a:extLst>
              <a:ext uri="{FF2B5EF4-FFF2-40B4-BE49-F238E27FC236}">
                <a16:creationId xmlns:a16="http://schemas.microsoft.com/office/drawing/2014/main" id="{9F98F2D9-21F7-FD44-D516-CE5E23E513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BF4425-87CD-D284-E725-84636EF2AC29}"/>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383158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6CEE-9C03-D379-2F9C-290F006A6C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303CB-A3DC-B885-8077-D614E3C585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9D7D30-3D55-7776-4505-566125E2B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5718A6-3B00-66CF-0BFD-D85480081B01}"/>
              </a:ext>
            </a:extLst>
          </p:cNvPr>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6" name="Footer Placeholder 5">
            <a:extLst>
              <a:ext uri="{FF2B5EF4-FFF2-40B4-BE49-F238E27FC236}">
                <a16:creationId xmlns:a16="http://schemas.microsoft.com/office/drawing/2014/main" id="{E9D817B4-D0D5-F03F-E46E-F84C5ABE1B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52D3D4-07C0-6988-2899-86E65C41C40D}"/>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957617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52EF-926B-5387-EAAC-835CAA44C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27AC1E-7246-90B1-013A-A03DF44A4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3065F-836D-4205-CD3F-782BEAEBD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92969C-90EE-3C11-C424-B92291C5C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7E1A4-3DC1-A18B-B867-84F60E17C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7137D7-AA9A-124E-62C9-4B1D3B1E4F9F}"/>
              </a:ext>
            </a:extLst>
          </p:cNvPr>
          <p:cNvSpPr>
            <a:spLocks noGrp="1"/>
          </p:cNvSpPr>
          <p:nvPr>
            <p:ph type="dt" sz="half" idx="10"/>
          </p:nvPr>
        </p:nvSpPr>
        <p:spPr/>
        <p:txBody>
          <a:bodyPr/>
          <a:lstStyle/>
          <a:p>
            <a:fld id="{9796027F-7875-4030-9381-8BD8C4F21935}" type="datetimeFigureOut">
              <a:rPr lang="en-US" smtClean="0"/>
              <a:t>3/5/2023</a:t>
            </a:fld>
            <a:endParaRPr lang="en-US" dirty="0"/>
          </a:p>
        </p:txBody>
      </p:sp>
      <p:sp>
        <p:nvSpPr>
          <p:cNvPr id="8" name="Footer Placeholder 7">
            <a:extLst>
              <a:ext uri="{FF2B5EF4-FFF2-40B4-BE49-F238E27FC236}">
                <a16:creationId xmlns:a16="http://schemas.microsoft.com/office/drawing/2014/main" id="{DB4A56E9-2152-A2E2-F78E-70BA214F61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C797FCA-5619-C1F2-CE6A-6CA6939CCC09}"/>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350519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9BB2-B158-69AF-8A95-BBFD6F1F96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B2B209-04DD-EC2D-D49D-C8C5FAEFC2D2}"/>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4" name="Footer Placeholder 3">
            <a:extLst>
              <a:ext uri="{FF2B5EF4-FFF2-40B4-BE49-F238E27FC236}">
                <a16:creationId xmlns:a16="http://schemas.microsoft.com/office/drawing/2014/main" id="{286E7353-4D3A-8EC9-FCB4-A02C556174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0CFF74-3CA8-6BB5-96EE-16D193B5AD88}"/>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492610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1A396-16F5-7EDA-4CAA-E36D3CDEE678}"/>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3" name="Footer Placeholder 2">
            <a:extLst>
              <a:ext uri="{FF2B5EF4-FFF2-40B4-BE49-F238E27FC236}">
                <a16:creationId xmlns:a16="http://schemas.microsoft.com/office/drawing/2014/main" id="{A3D654CB-F7E9-5572-7751-528FC0D913A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AC673E-D877-7817-D75C-4C3AF7D5AD7D}"/>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6852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796027F-7875-4030-9381-8BD8C4F21935}" type="datetimeFigureOut">
              <a:rPr lang="en-US" smtClean="0"/>
              <a:t>3/5/2023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428945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44C5-15C6-933A-EA71-C54296437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946C08-6449-B8A8-A9DF-0081BA0D9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7F8D9C-309A-D9F8-E045-ED3C7DB3D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C0B71-3E16-C421-29EF-231D39FD4F83}"/>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6" name="Footer Placeholder 5">
            <a:extLst>
              <a:ext uri="{FF2B5EF4-FFF2-40B4-BE49-F238E27FC236}">
                <a16:creationId xmlns:a16="http://schemas.microsoft.com/office/drawing/2014/main" id="{B5104047-DDCE-E2A9-CF3D-D985893E16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BBB765-041E-9BB8-F4B9-3E227B0B54FB}"/>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11690360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4898-D379-43D6-3571-FC8D07692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4833E6-03FF-A5A0-CD6A-2010559EB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E35F41-A786-0DC4-67A0-9655C9ED6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D741F-4097-AE26-FDAD-1B2C0175B17C}"/>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6" name="Footer Placeholder 5">
            <a:extLst>
              <a:ext uri="{FF2B5EF4-FFF2-40B4-BE49-F238E27FC236}">
                <a16:creationId xmlns:a16="http://schemas.microsoft.com/office/drawing/2014/main" id="{28C1F350-D145-7E02-C171-0BC0A8F89E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20CCB9-58C2-2EB1-C368-5EF21111A49E}"/>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1598984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5EF2-75D3-45CB-A1DF-331145DE2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E3E50-1C50-D5D2-80E2-FFB0FA868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A6839-17D8-5418-06FD-B0615EC72D8C}"/>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a:extLst>
              <a:ext uri="{FF2B5EF4-FFF2-40B4-BE49-F238E27FC236}">
                <a16:creationId xmlns:a16="http://schemas.microsoft.com/office/drawing/2014/main" id="{6F5BB4E1-ABB1-858D-62A6-F2C2AB4A7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9500E4-F2F9-E027-3A70-729FB9C523DB}"/>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4239687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B8B03-7D49-8482-27A4-4678566C6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6B346-D33C-0794-7CF0-00A74FF45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B7F4D-36A3-4C41-B617-0AA6C323C964}"/>
              </a:ext>
            </a:extLst>
          </p:cNvPr>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5" name="Footer Placeholder 4">
            <a:extLst>
              <a:ext uri="{FF2B5EF4-FFF2-40B4-BE49-F238E27FC236}">
                <a16:creationId xmlns:a16="http://schemas.microsoft.com/office/drawing/2014/main" id="{00445874-8A78-71F8-BCF2-2354C3699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ADC809-2541-B37B-A824-896C17128730}"/>
              </a:ext>
            </a:extLst>
          </p:cNvPr>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55675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796027F-7875-4030-9381-8BD8C4F21935}" type="datetimeFigureOut">
              <a:rPr lang="en-US" smtClean="0"/>
              <a:t>3/5/2023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100087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796027F-7875-4030-9381-8BD8C4F21935}" type="datetimeFigureOut">
              <a:rPr lang="en-US" smtClean="0"/>
              <a:t>3/5/2023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128890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298938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509A250-FF31-4206-8172-F9D3106AACB1}" type="datetimeFigureOut">
              <a:rPr lang="en-US" smtClean="0"/>
              <a:t>3/5/2023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57659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82645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509A250-FF31-4206-8172-F9D3106AACB1}" type="datetimeFigureOut">
              <a:rPr lang="en-US" smtClean="0"/>
              <a:t>3/5/2023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22CE857-336D-44BA-A44C-34C3685F659B}" type="slidenum">
              <a:rPr lang="en-IN" smtClean="0"/>
              <a:t>‹#›</a:t>
            </a:fld>
            <a:endParaRPr lang="en-IN"/>
          </a:p>
        </p:txBody>
      </p:sp>
    </p:spTree>
    <p:extLst>
      <p:ext uri="{BB962C8B-B14F-4D97-AF65-F5344CB8AC3E}">
        <p14:creationId xmlns:p14="http://schemas.microsoft.com/office/powerpoint/2010/main" val="314001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AAD347D-5ACD-4C99-B74B-A9C85AD731AF}" type="datetimeFigureOut">
              <a:rPr lang="en-US" smtClean="0"/>
              <a:t>3/5/2023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22CE857-336D-44BA-A44C-34C3685F659B}" type="slidenum">
              <a:rPr lang="en-IN" smtClean="0"/>
              <a:t>‹#›</a:t>
            </a:fld>
            <a:endParaRPr lang="en-IN"/>
          </a:p>
        </p:txBody>
      </p:sp>
    </p:spTree>
    <p:extLst>
      <p:ext uri="{BB962C8B-B14F-4D97-AF65-F5344CB8AC3E}">
        <p14:creationId xmlns:p14="http://schemas.microsoft.com/office/powerpoint/2010/main" val="235322851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fade thruBlk="1"/>
  </p:transition>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AAD347D-5ACD-4C99-B74B-A9C85AD731AF}" type="datetimeFigureOut">
              <a:rPr lang="en-US" smtClean="0"/>
              <a:t>3/5/2023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22CE857-336D-44BA-A44C-34C3685F659B}" type="slidenum">
              <a:rPr lang="en-IN" smtClean="0"/>
              <a:t>‹#›</a:t>
            </a:fld>
            <a:endParaRPr lang="en-IN"/>
          </a:p>
        </p:txBody>
      </p:sp>
    </p:spTree>
    <p:extLst>
      <p:ext uri="{BB962C8B-B14F-4D97-AF65-F5344CB8AC3E}">
        <p14:creationId xmlns:p14="http://schemas.microsoft.com/office/powerpoint/2010/main" val="14083757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thruBlk="1"/>
  </p:transition>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25CE4-A0A1-DBAC-B9D3-595EAC534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DD186-F117-E0E8-869D-85629D91C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97B13-29FC-E45F-0868-9619D7B65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3/5/2023</a:t>
            </a:fld>
            <a:endParaRPr lang="en-US" dirty="0"/>
          </a:p>
        </p:txBody>
      </p:sp>
      <p:sp>
        <p:nvSpPr>
          <p:cNvPr id="5" name="Footer Placeholder 4">
            <a:extLst>
              <a:ext uri="{FF2B5EF4-FFF2-40B4-BE49-F238E27FC236}">
                <a16:creationId xmlns:a16="http://schemas.microsoft.com/office/drawing/2014/main" id="{9E867004-E6E6-A95E-EAE0-6CABB22C3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86FF42-D832-81FD-3574-AFB5DC4BB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CE857-336D-44BA-A44C-34C3685F659B}" type="slidenum">
              <a:rPr lang="en-IN" smtClean="0"/>
              <a:t>‹#›</a:t>
            </a:fld>
            <a:endParaRPr lang="en-IN"/>
          </a:p>
        </p:txBody>
      </p:sp>
    </p:spTree>
    <p:extLst>
      <p:ext uri="{BB962C8B-B14F-4D97-AF65-F5344CB8AC3E}">
        <p14:creationId xmlns:p14="http://schemas.microsoft.com/office/powerpoint/2010/main" val="295976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9.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9C7C-E504-B011-217B-D12A527D2846}"/>
              </a:ext>
            </a:extLst>
          </p:cNvPr>
          <p:cNvSpPr>
            <a:spLocks noGrp="1"/>
          </p:cNvSpPr>
          <p:nvPr>
            <p:ph type="ctrTitle"/>
          </p:nvPr>
        </p:nvSpPr>
        <p:spPr>
          <a:xfrm>
            <a:off x="2905760" y="705802"/>
            <a:ext cx="7731760" cy="1437957"/>
          </a:xfrm>
        </p:spPr>
        <p:txBody>
          <a:bodyPr>
            <a:normAutofit fontScale="90000"/>
          </a:bodyPr>
          <a:lstStyle/>
          <a:p>
            <a:pPr algn="l"/>
            <a:br>
              <a:rPr lang="en-IN" b="1" i="0" dirty="0">
                <a:solidFill>
                  <a:srgbClr val="131022"/>
                </a:solidFill>
                <a:effectLst/>
                <a:latin typeface="manrope"/>
              </a:rPr>
            </a:br>
            <a:endParaRPr lang="en-IN" dirty="0"/>
          </a:p>
        </p:txBody>
      </p:sp>
      <p:sp>
        <p:nvSpPr>
          <p:cNvPr id="7" name="TextBox 6">
            <a:extLst>
              <a:ext uri="{FF2B5EF4-FFF2-40B4-BE49-F238E27FC236}">
                <a16:creationId xmlns:a16="http://schemas.microsoft.com/office/drawing/2014/main" id="{6D2262D0-F269-0BE0-8E8B-93A98E7D4157}"/>
              </a:ext>
            </a:extLst>
          </p:cNvPr>
          <p:cNvSpPr txBox="1"/>
          <p:nvPr/>
        </p:nvSpPr>
        <p:spPr>
          <a:xfrm>
            <a:off x="3472495" y="182582"/>
            <a:ext cx="6273048" cy="1046440"/>
          </a:xfrm>
          <a:prstGeom prst="rect">
            <a:avLst/>
          </a:prstGeom>
          <a:noFill/>
        </p:spPr>
        <p:txBody>
          <a:bodyPr wrap="square" rtlCol="0">
            <a:spAutoFit/>
          </a:bodyPr>
          <a:lstStyle/>
          <a:p>
            <a:pPr algn="ctr"/>
            <a:r>
              <a:rPr lang="en-US" sz="4400" b="1" dirty="0">
                <a:ln w="0"/>
                <a:solidFill>
                  <a:schemeClr val="tx1">
                    <a:lumMod val="65000"/>
                    <a:lumOff val="35000"/>
                  </a:schemeClr>
                </a:solidFill>
                <a:effectLst>
                  <a:outerShdw blurRad="38100" dist="19050" dir="2700000" algn="tl" rotWithShape="0">
                    <a:schemeClr val="dk1">
                      <a:alpha val="40000"/>
                    </a:schemeClr>
                  </a:outerShdw>
                </a:effectLst>
                <a:latin typeface="Bahnschrift" panose="020B0502040204020203" pitchFamily="34" charset="0"/>
              </a:rPr>
              <a:t>  TLIQ HARDWARE</a:t>
            </a:r>
            <a:endParaRPr lang="en-US" sz="4800" b="1" dirty="0">
              <a:ln w="0"/>
              <a:solidFill>
                <a:schemeClr val="tx1">
                  <a:lumMod val="65000"/>
                  <a:lumOff val="35000"/>
                </a:schemeClr>
              </a:solidFill>
              <a:effectLst>
                <a:outerShdw blurRad="38100" dist="19050" dir="2700000" algn="tl" rotWithShape="0">
                  <a:schemeClr val="dk1">
                    <a:alpha val="40000"/>
                  </a:schemeClr>
                </a:outerShdw>
              </a:effectLst>
              <a:latin typeface="Bahnschrift" panose="020B0502040204020203" pitchFamily="34" charset="0"/>
            </a:endParaRPr>
          </a:p>
          <a:p>
            <a:endParaRPr lang="en-IN" dirty="0"/>
          </a:p>
        </p:txBody>
      </p:sp>
      <p:sp>
        <p:nvSpPr>
          <p:cNvPr id="8" name="TextBox 7">
            <a:extLst>
              <a:ext uri="{FF2B5EF4-FFF2-40B4-BE49-F238E27FC236}">
                <a16:creationId xmlns:a16="http://schemas.microsoft.com/office/drawing/2014/main" id="{257BD649-207E-12CB-8B6E-501082FB2189}"/>
              </a:ext>
            </a:extLst>
          </p:cNvPr>
          <p:cNvSpPr txBox="1"/>
          <p:nvPr/>
        </p:nvSpPr>
        <p:spPr>
          <a:xfrm>
            <a:off x="3472495" y="1299608"/>
            <a:ext cx="564896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AD_HOC INSIGHTS</a:t>
            </a:r>
            <a:endParaRPr lang="en-IN" sz="3600" b="1" dirty="0">
              <a:solidFill>
                <a:schemeClr val="bg1"/>
              </a:solidFill>
              <a:latin typeface="Bahnschrift" panose="020B0502040204020203" pitchFamily="34" charset="0"/>
            </a:endParaRPr>
          </a:p>
        </p:txBody>
      </p:sp>
      <p:pic>
        <p:nvPicPr>
          <p:cNvPr id="10" name="Picture 9">
            <a:extLst>
              <a:ext uri="{FF2B5EF4-FFF2-40B4-BE49-F238E27FC236}">
                <a16:creationId xmlns:a16="http://schemas.microsoft.com/office/drawing/2014/main" id="{5BF1AB80-E545-F572-0F9E-A54E0139E0AC}"/>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33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211212" y="2666979"/>
            <a:ext cx="2223108" cy="2158391"/>
          </a:xfrm>
          <a:prstGeom prst="rect">
            <a:avLst/>
          </a:prstGeom>
        </p:spPr>
      </p:pic>
      <p:sp>
        <p:nvSpPr>
          <p:cNvPr id="11" name="TextBox 10">
            <a:extLst>
              <a:ext uri="{FF2B5EF4-FFF2-40B4-BE49-F238E27FC236}">
                <a16:creationId xmlns:a16="http://schemas.microsoft.com/office/drawing/2014/main" id="{1DA9FD5E-A92B-FC2D-9683-3B054FDA8E4A}"/>
              </a:ext>
            </a:extLst>
          </p:cNvPr>
          <p:cNvSpPr txBox="1"/>
          <p:nvPr/>
        </p:nvSpPr>
        <p:spPr>
          <a:xfrm>
            <a:off x="1917563" y="2956932"/>
            <a:ext cx="6293649" cy="707886"/>
          </a:xfrm>
          <a:prstGeom prst="rect">
            <a:avLst/>
          </a:prstGeom>
          <a:solidFill>
            <a:schemeClr val="accent1">
              <a:lumMod val="20000"/>
              <a:lumOff val="80000"/>
            </a:schemeClr>
          </a:solidFill>
        </p:spPr>
        <p:txBody>
          <a:bodyPr wrap="square" rtlCol="0">
            <a:spAutoFit/>
          </a:bodyPr>
          <a:lstStyle/>
          <a:p>
            <a:r>
              <a:rPr lang="en-US" sz="2000" b="1" i="0" u="sng" dirty="0">
                <a:solidFill>
                  <a:schemeClr val="accent1">
                    <a:lumMod val="75000"/>
                  </a:schemeClr>
                </a:solidFill>
                <a:effectLst/>
                <a:latin typeface="manrope"/>
              </a:rPr>
              <a:t>CHALLENGE </a:t>
            </a:r>
            <a:r>
              <a:rPr lang="en-US" sz="2000" b="1" i="0" dirty="0">
                <a:solidFill>
                  <a:schemeClr val="accent1">
                    <a:lumMod val="75000"/>
                  </a:schemeClr>
                </a:solidFill>
                <a:effectLst/>
                <a:latin typeface="manrope"/>
              </a:rPr>
              <a:t>: </a:t>
            </a:r>
            <a:r>
              <a:rPr lang="en-US" sz="2000" b="1" i="0" dirty="0">
                <a:solidFill>
                  <a:schemeClr val="tx1">
                    <a:lumMod val="65000"/>
                    <a:lumOff val="35000"/>
                  </a:schemeClr>
                </a:solidFill>
                <a:effectLst/>
                <a:latin typeface="manrope"/>
              </a:rPr>
              <a:t>PROVIDE INSIGHTS TO MANAGEMENT IN  CONSUMER GOODS DOMAIN</a:t>
            </a:r>
            <a:endParaRPr lang="en-IN" sz="2000" b="1" dirty="0">
              <a:solidFill>
                <a:schemeClr val="tx1">
                  <a:lumMod val="65000"/>
                  <a:lumOff val="35000"/>
                </a:schemeClr>
              </a:solidFill>
            </a:endParaRPr>
          </a:p>
        </p:txBody>
      </p:sp>
      <p:pic>
        <p:nvPicPr>
          <p:cNvPr id="15" name="Picture 14">
            <a:extLst>
              <a:ext uri="{FF2B5EF4-FFF2-40B4-BE49-F238E27FC236}">
                <a16:creationId xmlns:a16="http://schemas.microsoft.com/office/drawing/2014/main" id="{6103621D-EF16-A1BC-C16F-0C2BDBA02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495" y="-107371"/>
            <a:ext cx="1221424" cy="1195841"/>
          </a:xfrm>
          <a:prstGeom prst="rect">
            <a:avLst/>
          </a:prstGeom>
        </p:spPr>
      </p:pic>
      <p:sp>
        <p:nvSpPr>
          <p:cNvPr id="17" name="TextBox 16">
            <a:extLst>
              <a:ext uri="{FF2B5EF4-FFF2-40B4-BE49-F238E27FC236}">
                <a16:creationId xmlns:a16="http://schemas.microsoft.com/office/drawing/2014/main" id="{EF95E78B-3D21-5BA0-5D5F-B830230E75B3}"/>
              </a:ext>
            </a:extLst>
          </p:cNvPr>
          <p:cNvSpPr txBox="1"/>
          <p:nvPr/>
        </p:nvSpPr>
        <p:spPr>
          <a:xfrm>
            <a:off x="4853589" y="3805733"/>
            <a:ext cx="335762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0" dirty="0">
                <a:solidFill>
                  <a:schemeClr val="accent1">
                    <a:lumMod val="50000"/>
                  </a:schemeClr>
                </a:solidFill>
                <a:effectLst/>
                <a:latin typeface="manrope"/>
              </a:rPr>
              <a:t>Function: Executive Management</a:t>
            </a:r>
            <a:endParaRPr lang="en-IN" b="1" dirty="0">
              <a:solidFill>
                <a:schemeClr val="accent1">
                  <a:lumMod val="50000"/>
                </a:schemeClr>
              </a:solidFill>
            </a:endParaRPr>
          </a:p>
        </p:txBody>
      </p:sp>
      <p:sp>
        <p:nvSpPr>
          <p:cNvPr id="18" name="TextBox 17">
            <a:extLst>
              <a:ext uri="{FF2B5EF4-FFF2-40B4-BE49-F238E27FC236}">
                <a16:creationId xmlns:a16="http://schemas.microsoft.com/office/drawing/2014/main" id="{E1AFFFB9-AFD2-ACB4-6D61-878673FF5224}"/>
              </a:ext>
            </a:extLst>
          </p:cNvPr>
          <p:cNvSpPr txBox="1"/>
          <p:nvPr/>
        </p:nvSpPr>
        <p:spPr>
          <a:xfrm>
            <a:off x="1917563" y="3805733"/>
            <a:ext cx="278962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0" dirty="0">
                <a:solidFill>
                  <a:schemeClr val="bg2">
                    <a:lumMod val="25000"/>
                  </a:schemeClr>
                </a:solidFill>
                <a:effectLst/>
                <a:latin typeface="manrope"/>
              </a:rPr>
              <a:t>Domain:  Consumer Goods </a:t>
            </a:r>
            <a:endParaRPr lang="en-IN" b="1" dirty="0">
              <a:solidFill>
                <a:schemeClr val="bg2">
                  <a:lumMod val="25000"/>
                </a:schemeClr>
              </a:solidFill>
            </a:endParaRPr>
          </a:p>
        </p:txBody>
      </p:sp>
      <p:sp>
        <p:nvSpPr>
          <p:cNvPr id="19" name="TextBox 18">
            <a:extLst>
              <a:ext uri="{FF2B5EF4-FFF2-40B4-BE49-F238E27FC236}">
                <a16:creationId xmlns:a16="http://schemas.microsoft.com/office/drawing/2014/main" id="{15B0D933-5E42-5B04-0CAC-1A6FD75297E9}"/>
              </a:ext>
            </a:extLst>
          </p:cNvPr>
          <p:cNvSpPr txBox="1"/>
          <p:nvPr/>
        </p:nvSpPr>
        <p:spPr>
          <a:xfrm>
            <a:off x="6939280" y="5315377"/>
            <a:ext cx="3566160" cy="646331"/>
          </a:xfrm>
          <a:prstGeom prst="rect">
            <a:avLst/>
          </a:prstGeom>
          <a:noFill/>
          <a:ln>
            <a:solidFill>
              <a:schemeClr val="tx1"/>
            </a:solidFill>
            <a:prstDash val="dashDot"/>
          </a:ln>
        </p:spPr>
        <p:txBody>
          <a:bodyPr wrap="square" rtlCol="0">
            <a:spAutoFit/>
          </a:bodyPr>
          <a:lstStyle/>
          <a:p>
            <a:r>
              <a:rPr lang="en-US" b="1" dirty="0">
                <a:solidFill>
                  <a:schemeClr val="bg2">
                    <a:lumMod val="25000"/>
                  </a:schemeClr>
                </a:solidFill>
              </a:rPr>
              <a:t>BY </a:t>
            </a:r>
          </a:p>
          <a:p>
            <a:r>
              <a:rPr lang="en-US" b="1" dirty="0">
                <a:solidFill>
                  <a:schemeClr val="bg2">
                    <a:lumMod val="25000"/>
                  </a:schemeClr>
                </a:solidFill>
              </a:rPr>
              <a:t>SHREETAMA DASGUPTA</a:t>
            </a:r>
            <a:endParaRPr lang="en-IN" b="1" dirty="0">
              <a:solidFill>
                <a:schemeClr val="bg2">
                  <a:lumMod val="25000"/>
                </a:schemeClr>
              </a:solidFill>
            </a:endParaRPr>
          </a:p>
        </p:txBody>
      </p:sp>
      <p:sp>
        <p:nvSpPr>
          <p:cNvPr id="20" name="TextBox 19">
            <a:extLst>
              <a:ext uri="{FF2B5EF4-FFF2-40B4-BE49-F238E27FC236}">
                <a16:creationId xmlns:a16="http://schemas.microsoft.com/office/drawing/2014/main" id="{2B55787B-FEBF-3715-3F84-23F0F3D17444}"/>
              </a:ext>
            </a:extLst>
          </p:cNvPr>
          <p:cNvSpPr txBox="1"/>
          <p:nvPr/>
        </p:nvSpPr>
        <p:spPr>
          <a:xfrm>
            <a:off x="737622" y="6250991"/>
            <a:ext cx="4102862" cy="338554"/>
          </a:xfrm>
          <a:prstGeom prst="rect">
            <a:avLst/>
          </a:prstGeom>
          <a:noFill/>
        </p:spPr>
        <p:txBody>
          <a:bodyPr wrap="square" rtlCol="0">
            <a:spAutoFit/>
          </a:bodyPr>
          <a:lstStyle/>
          <a:p>
            <a:pPr algn="l"/>
            <a:r>
              <a:rPr lang="en-IN" sz="1600" b="1" i="0" dirty="0" err="1">
                <a:solidFill>
                  <a:schemeClr val="tx1">
                    <a:lumMod val="65000"/>
                    <a:lumOff val="35000"/>
                  </a:schemeClr>
                </a:solidFill>
                <a:effectLst/>
                <a:latin typeface="manrope"/>
              </a:rPr>
              <a:t>Codebasics</a:t>
            </a:r>
            <a:r>
              <a:rPr lang="en-IN" sz="1600" b="1" i="0" dirty="0">
                <a:solidFill>
                  <a:schemeClr val="tx1">
                    <a:lumMod val="65000"/>
                    <a:lumOff val="35000"/>
                  </a:schemeClr>
                </a:solidFill>
                <a:effectLst/>
                <a:latin typeface="manrope"/>
              </a:rPr>
              <a:t> Resume Project Challenge</a:t>
            </a:r>
          </a:p>
        </p:txBody>
      </p:sp>
      <p:pic>
        <p:nvPicPr>
          <p:cNvPr id="1026" name="Picture 2">
            <a:extLst>
              <a:ext uri="{FF2B5EF4-FFF2-40B4-BE49-F238E27FC236}">
                <a16:creationId xmlns:a16="http://schemas.microsoft.com/office/drawing/2014/main" id="{3243AD8C-031F-5FD1-A783-D710EBA7C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51457"/>
            <a:ext cx="737622" cy="73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6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A10177-00EB-778E-88F9-781498268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
            <a:ext cx="12192000" cy="6858000"/>
          </a:xfrm>
          <a:prstGeom prst="rect">
            <a:avLst/>
          </a:prstGeom>
          <a:ln>
            <a:noFill/>
          </a:ln>
        </p:spPr>
      </p:pic>
      <p:sp>
        <p:nvSpPr>
          <p:cNvPr id="4" name="TextBox 3">
            <a:extLst>
              <a:ext uri="{FF2B5EF4-FFF2-40B4-BE49-F238E27FC236}">
                <a16:creationId xmlns:a16="http://schemas.microsoft.com/office/drawing/2014/main" id="{41B94204-0425-061A-1776-FAC5BBF9CFE7}"/>
              </a:ext>
            </a:extLst>
          </p:cNvPr>
          <p:cNvSpPr txBox="1"/>
          <p:nvPr/>
        </p:nvSpPr>
        <p:spPr>
          <a:xfrm>
            <a:off x="8229601" y="1758797"/>
            <a:ext cx="3775112" cy="2677656"/>
          </a:xfrm>
          <a:prstGeom prst="rect">
            <a:avLst/>
          </a:prstGeom>
          <a:noFill/>
          <a:ln>
            <a:solidFill>
              <a:schemeClr val="tx1"/>
            </a:solidFill>
            <a:prstDash val="lgDashDotDot"/>
          </a:ln>
        </p:spPr>
        <p:txBody>
          <a:bodyPr wrap="square" rtlCol="0">
            <a:spAutoFit/>
          </a:bodyPr>
          <a:lstStyle/>
          <a:p>
            <a:r>
              <a:rPr lang="en-US" sz="2400" b="1" dirty="0" err="1"/>
              <a:t>Atliq</a:t>
            </a:r>
            <a:r>
              <a:rPr lang="en-US" sz="2400" b="1" dirty="0"/>
              <a:t> Hardware has comparatively more varieties in the segments ‘Notebook’ and ‘Accessories’.</a:t>
            </a:r>
          </a:p>
          <a:p>
            <a:endParaRPr lang="en-US" sz="2400" b="1" dirty="0"/>
          </a:p>
          <a:p>
            <a:endParaRPr lang="en-IN" sz="2400" b="1" dirty="0"/>
          </a:p>
        </p:txBody>
      </p:sp>
      <p:pic>
        <p:nvPicPr>
          <p:cNvPr id="11" name="Picture 10">
            <a:extLst>
              <a:ext uri="{FF2B5EF4-FFF2-40B4-BE49-F238E27FC236}">
                <a16:creationId xmlns:a16="http://schemas.microsoft.com/office/drawing/2014/main" id="{1BD3B00C-A8A7-D1C0-1205-986C510C0B53}"/>
              </a:ext>
            </a:extLst>
          </p:cNvPr>
          <p:cNvPicPr>
            <a:picLocks noChangeAspect="1"/>
          </p:cNvPicPr>
          <p:nvPr/>
        </p:nvPicPr>
        <p:blipFill rotWithShape="1">
          <a:blip r:embed="rId3"/>
          <a:srcRect r="10465" b="14282"/>
          <a:stretch/>
        </p:blipFill>
        <p:spPr>
          <a:xfrm>
            <a:off x="187287" y="1164820"/>
            <a:ext cx="7855027" cy="3865611"/>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194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664170" y="903147"/>
            <a:ext cx="10278147"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Follow-up: Which segment had the most increase in unique products in2021 vs 2020?</a:t>
            </a:r>
            <a:endParaRPr lang="en-IN" b="1" dirty="0"/>
          </a:p>
        </p:txBody>
      </p:sp>
      <p:sp>
        <p:nvSpPr>
          <p:cNvPr id="3" name="TextBox 2">
            <a:extLst>
              <a:ext uri="{FF2B5EF4-FFF2-40B4-BE49-F238E27FC236}">
                <a16:creationId xmlns:a16="http://schemas.microsoft.com/office/drawing/2014/main" id="{F94A5894-F976-E9FE-99AF-93B9EA0EEFF7}"/>
              </a:ext>
            </a:extLst>
          </p:cNvPr>
          <p:cNvSpPr txBox="1"/>
          <p:nvPr/>
        </p:nvSpPr>
        <p:spPr>
          <a:xfrm>
            <a:off x="664170" y="500344"/>
            <a:ext cx="1686560" cy="646331"/>
          </a:xfrm>
          <a:prstGeom prst="rect">
            <a:avLst/>
          </a:prstGeom>
          <a:noFill/>
        </p:spPr>
        <p:txBody>
          <a:bodyPr wrap="square" rtlCol="0">
            <a:spAutoFit/>
          </a:bodyPr>
          <a:lstStyle/>
          <a:p>
            <a:r>
              <a:rPr lang="en-US" b="1" u="sng" dirty="0">
                <a:solidFill>
                  <a:schemeClr val="accent6">
                    <a:lumMod val="50000"/>
                  </a:schemeClr>
                </a:solidFill>
              </a:rPr>
              <a:t>Request-4: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704054" y="2852725"/>
            <a:ext cx="4238263" cy="36612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664170" y="1986352"/>
            <a:ext cx="5970310" cy="4524315"/>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with </a:t>
            </a:r>
            <a:r>
              <a:rPr lang="en-US" dirty="0" err="1">
                <a:solidFill>
                  <a:schemeClr val="bg1"/>
                </a:solidFill>
                <a:effectLst>
                  <a:outerShdw blurRad="38100" dist="38100" dir="2700000" algn="tl">
                    <a:srgbClr val="000000">
                      <a:alpha val="43137"/>
                    </a:srgbClr>
                  </a:outerShdw>
                </a:effectLst>
              </a:rPr>
              <a:t>Product_Count</a:t>
            </a:r>
            <a:r>
              <a:rPr lang="en-US" dirty="0">
                <a:solidFill>
                  <a:schemeClr val="bg1"/>
                </a:solidFill>
                <a:effectLst>
                  <a:outerShdw blurRad="38100" dist="38100" dir="2700000" algn="tl">
                    <a:srgbClr val="000000">
                      <a:alpha val="43137"/>
                    </a:srgbClr>
                  </a:outerShdw>
                </a:effectLst>
              </a:rPr>
              <a:t> as</a:t>
            </a:r>
          </a:p>
          <a:p>
            <a:r>
              <a:rPr lang="en-US" dirty="0">
                <a:solidFill>
                  <a:schemeClr val="bg1"/>
                </a:solidFill>
                <a:effectLst>
                  <a:outerShdw blurRad="38100" dist="38100" dir="2700000" algn="tl">
                    <a:srgbClr val="000000">
                      <a:alpha val="43137"/>
                    </a:srgbClr>
                  </a:outerShdw>
                </a:effectLst>
              </a:rPr>
              <a:t>(select segment,</a:t>
            </a:r>
          </a:p>
          <a:p>
            <a:r>
              <a:rPr lang="en-US" dirty="0">
                <a:solidFill>
                  <a:schemeClr val="bg1"/>
                </a:solidFill>
                <a:effectLst>
                  <a:outerShdw blurRad="38100" dist="38100" dir="2700000" algn="tl">
                    <a:srgbClr val="000000">
                      <a:alpha val="43137"/>
                    </a:srgbClr>
                  </a:outerShdw>
                </a:effectLst>
              </a:rPr>
              <a:t>count(distinct(case when </a:t>
            </a:r>
            <a:r>
              <a:rPr lang="en-US" dirty="0" err="1">
                <a:solidFill>
                  <a:schemeClr val="bg1"/>
                </a:solidFill>
                <a:effectLst>
                  <a:outerShdw blurRad="38100" dist="38100" dir="2700000" algn="tl">
                    <a:srgbClr val="000000">
                      <a:alpha val="43137"/>
                    </a:srgbClr>
                  </a:outerShdw>
                </a:effectLst>
              </a:rPr>
              <a:t>fiscal_year</a:t>
            </a:r>
            <a:r>
              <a:rPr lang="en-US" dirty="0">
                <a:solidFill>
                  <a:schemeClr val="bg1"/>
                </a:solidFill>
                <a:effectLst>
                  <a:outerShdw blurRad="38100" dist="38100" dir="2700000" algn="tl">
                    <a:srgbClr val="000000">
                      <a:alpha val="43137"/>
                    </a:srgbClr>
                  </a:outerShdw>
                </a:effectLst>
              </a:rPr>
              <a:t> = 2020 then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end)) as product_count_2020,</a:t>
            </a:r>
          </a:p>
          <a:p>
            <a:r>
              <a:rPr lang="en-US" dirty="0">
                <a:solidFill>
                  <a:schemeClr val="bg1"/>
                </a:solidFill>
                <a:effectLst>
                  <a:outerShdw blurRad="38100" dist="38100" dir="2700000" algn="tl">
                    <a:srgbClr val="000000">
                      <a:alpha val="43137"/>
                    </a:srgbClr>
                  </a:outerShdw>
                </a:effectLst>
              </a:rPr>
              <a:t>count(distinct(case when </a:t>
            </a:r>
            <a:r>
              <a:rPr lang="en-US" dirty="0" err="1">
                <a:solidFill>
                  <a:schemeClr val="bg1"/>
                </a:solidFill>
                <a:effectLst>
                  <a:outerShdw blurRad="38100" dist="38100" dir="2700000" algn="tl">
                    <a:srgbClr val="000000">
                      <a:alpha val="43137"/>
                    </a:srgbClr>
                  </a:outerShdw>
                </a:effectLst>
              </a:rPr>
              <a:t>fiscal_year</a:t>
            </a:r>
            <a:r>
              <a:rPr lang="en-US" dirty="0">
                <a:solidFill>
                  <a:schemeClr val="bg1"/>
                </a:solidFill>
                <a:effectLst>
                  <a:outerShdw blurRad="38100" dist="38100" dir="2700000" algn="tl">
                    <a:srgbClr val="000000">
                      <a:alpha val="43137"/>
                    </a:srgbClr>
                  </a:outerShdw>
                </a:effectLst>
              </a:rPr>
              <a:t>=2021 </a:t>
            </a:r>
          </a:p>
          <a:p>
            <a:r>
              <a:rPr lang="en-US" dirty="0">
                <a:solidFill>
                  <a:schemeClr val="bg1"/>
                </a:solidFill>
                <a:effectLst>
                  <a:outerShdw blurRad="38100" dist="38100" dir="2700000" algn="tl">
                    <a:srgbClr val="000000">
                      <a:alpha val="43137"/>
                    </a:srgbClr>
                  </a:outerShdw>
                </a:effectLst>
              </a:rPr>
              <a:t>then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end)) as product_count_2021</a:t>
            </a:r>
          </a:p>
          <a:p>
            <a:r>
              <a:rPr lang="en-US" dirty="0">
                <a:solidFill>
                  <a:schemeClr val="bg1"/>
                </a:solidFill>
                <a:effectLst>
                  <a:outerShdw blurRad="38100" dist="38100" dir="2700000" algn="tl">
                    <a:srgbClr val="000000">
                      <a:alpha val="43137"/>
                    </a:srgbClr>
                  </a:outerShdw>
                </a:effectLst>
              </a:rPr>
              <a:t>from </a:t>
            </a:r>
            <a:r>
              <a:rPr lang="en-US" dirty="0" err="1">
                <a:solidFill>
                  <a:schemeClr val="bg1"/>
                </a:solidFill>
                <a:effectLst>
                  <a:outerShdw blurRad="38100" dist="38100" dir="2700000" algn="tl">
                    <a:srgbClr val="000000">
                      <a:alpha val="43137"/>
                    </a:srgbClr>
                  </a:outerShdw>
                </a:effectLst>
              </a:rPr>
              <a:t>dim_product</a:t>
            </a:r>
            <a:r>
              <a:rPr lang="en-US" dirty="0">
                <a:solidFill>
                  <a:schemeClr val="bg1"/>
                </a:solidFill>
                <a:effectLst>
                  <a:outerShdw blurRad="38100" dist="38100" dir="2700000" algn="tl">
                    <a:srgbClr val="000000">
                      <a:alpha val="43137"/>
                    </a:srgbClr>
                  </a:outerShdw>
                </a:effectLst>
              </a:rPr>
              <a:t> inner join </a:t>
            </a:r>
            <a:r>
              <a:rPr lang="en-US" dirty="0" err="1">
                <a:solidFill>
                  <a:schemeClr val="bg1"/>
                </a:solidFill>
                <a:effectLst>
                  <a:outerShdw blurRad="38100" dist="38100" dir="2700000" algn="tl">
                    <a:srgbClr val="000000">
                      <a:alpha val="43137"/>
                    </a:srgbClr>
                  </a:outerShdw>
                </a:effectLst>
              </a:rPr>
              <a:t>fact_sales_monthly</a:t>
            </a:r>
            <a:r>
              <a:rPr lang="en-US" dirty="0">
                <a:solidFill>
                  <a:schemeClr val="bg1"/>
                </a:solidFill>
                <a:effectLst>
                  <a:outerShdw blurRad="38100" dist="38100" dir="2700000" algn="tl">
                    <a:srgbClr val="000000">
                      <a:alpha val="43137"/>
                    </a:srgbClr>
                  </a:outerShdw>
                </a:effectLst>
              </a:rPr>
              <a:t> using(</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a:t>
            </a:r>
          </a:p>
          <a:p>
            <a:r>
              <a:rPr lang="en-US" dirty="0">
                <a:solidFill>
                  <a:schemeClr val="bg1"/>
                </a:solidFill>
                <a:effectLst>
                  <a:outerShdw blurRad="38100" dist="38100" dir="2700000" algn="tl">
                    <a:srgbClr val="000000">
                      <a:alpha val="43137"/>
                    </a:srgbClr>
                  </a:outerShdw>
                </a:effectLst>
              </a:rPr>
              <a:t>group by segment)</a:t>
            </a:r>
          </a:p>
          <a:p>
            <a:r>
              <a:rPr lang="en-US" dirty="0">
                <a:solidFill>
                  <a:schemeClr val="bg1"/>
                </a:solidFill>
                <a:effectLst>
                  <a:outerShdw blurRad="38100" dist="38100" dir="2700000" algn="tl">
                    <a:srgbClr val="000000">
                      <a:alpha val="43137"/>
                    </a:srgbClr>
                  </a:outerShdw>
                </a:effectLst>
              </a:rPr>
              <a:t>select segment, product_count_2020,product_count_2021, (product_count_2021-product_count_2020) as difference</a:t>
            </a:r>
          </a:p>
          <a:p>
            <a:r>
              <a:rPr lang="en-US" dirty="0">
                <a:solidFill>
                  <a:schemeClr val="bg1"/>
                </a:solidFill>
                <a:effectLst>
                  <a:outerShdw blurRad="38100" dist="38100" dir="2700000" algn="tl">
                    <a:srgbClr val="000000">
                      <a:alpha val="43137"/>
                    </a:srgbClr>
                  </a:outerShdw>
                </a:effectLst>
              </a:rPr>
              <a:t>from </a:t>
            </a:r>
            <a:r>
              <a:rPr lang="en-US" dirty="0" err="1">
                <a:solidFill>
                  <a:schemeClr val="bg1"/>
                </a:solidFill>
                <a:effectLst>
                  <a:outerShdw blurRad="38100" dist="38100" dir="2700000" algn="tl">
                    <a:srgbClr val="000000">
                      <a:alpha val="43137"/>
                    </a:srgbClr>
                  </a:outerShdw>
                </a:effectLst>
              </a:rPr>
              <a:t>Product_Count</a:t>
            </a:r>
            <a:r>
              <a:rPr lang="en-US" dirty="0">
                <a:solidFill>
                  <a:schemeClr val="bg1"/>
                </a:solidFill>
                <a:effectLst>
                  <a:outerShdw blurRad="38100" dist="38100" dir="2700000" algn="tl">
                    <a:srgbClr val="000000">
                      <a:alpha val="43137"/>
                    </a:srgbClr>
                  </a:outerShdw>
                </a:effectLst>
              </a:rPr>
              <a:t>;</a:t>
            </a:r>
          </a:p>
          <a:p>
            <a:endParaRPr lang="en-US" dirty="0"/>
          </a:p>
        </p:txBody>
      </p:sp>
      <p:sp>
        <p:nvSpPr>
          <p:cNvPr id="12" name="TextBox 11">
            <a:extLst>
              <a:ext uri="{FF2B5EF4-FFF2-40B4-BE49-F238E27FC236}">
                <a16:creationId xmlns:a16="http://schemas.microsoft.com/office/drawing/2014/main" id="{6330DAEF-872D-72FC-B5F9-17E3BBDECF89}"/>
              </a:ext>
            </a:extLst>
          </p:cNvPr>
          <p:cNvSpPr txBox="1"/>
          <p:nvPr/>
        </p:nvSpPr>
        <p:spPr>
          <a:xfrm>
            <a:off x="664170" y="1492220"/>
            <a:ext cx="5970310"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3A3F216-05A0-2302-9171-1274C3DDB6C1}"/>
              </a:ext>
            </a:extLst>
          </p:cNvPr>
          <p:cNvPicPr>
            <a:picLocks noChangeAspect="1"/>
          </p:cNvPicPr>
          <p:nvPr/>
        </p:nvPicPr>
        <p:blipFill>
          <a:blip r:embed="rId2"/>
          <a:stretch>
            <a:fillRect/>
          </a:stretch>
        </p:blipFill>
        <p:spPr>
          <a:xfrm>
            <a:off x="6704053" y="3218847"/>
            <a:ext cx="4477468" cy="1940924"/>
          </a:xfrm>
          <a:prstGeom prst="rect">
            <a:avLst/>
          </a:prstGeom>
        </p:spPr>
      </p:pic>
    </p:spTree>
    <p:extLst>
      <p:ext uri="{BB962C8B-B14F-4D97-AF65-F5344CB8AC3E}">
        <p14:creationId xmlns:p14="http://schemas.microsoft.com/office/powerpoint/2010/main" val="180093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B05A2F2-2EA1-6F91-54FC-34B4B5F6B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193DEECB-1B67-C5EE-6F12-52A12652F498}"/>
              </a:ext>
            </a:extLst>
          </p:cNvPr>
          <p:cNvSpPr txBox="1"/>
          <p:nvPr/>
        </p:nvSpPr>
        <p:spPr>
          <a:xfrm>
            <a:off x="9156488" y="1459590"/>
            <a:ext cx="2422240" cy="3170099"/>
          </a:xfrm>
          <a:prstGeom prst="rect">
            <a:avLst/>
          </a:prstGeom>
          <a:noFill/>
          <a:ln>
            <a:solidFill>
              <a:schemeClr val="tx1"/>
            </a:solidFill>
            <a:prstDash val="lgDash"/>
          </a:ln>
        </p:spPr>
        <p:txBody>
          <a:bodyPr wrap="square" rtlCol="0">
            <a:spAutoFit/>
          </a:bodyPr>
          <a:lstStyle/>
          <a:p>
            <a:r>
              <a:rPr lang="en-US" sz="2400" b="1" dirty="0"/>
              <a:t>The segment “Accessories” had the maximum increase in product quantity</a:t>
            </a:r>
            <a:r>
              <a:rPr lang="en-US" sz="2800" b="1" dirty="0"/>
              <a:t>.</a:t>
            </a:r>
          </a:p>
          <a:p>
            <a:endParaRPr lang="en-US" sz="2800" b="1" kern="1200" dirty="0">
              <a:solidFill>
                <a:schemeClr val="tx1"/>
              </a:solidFill>
              <a:latin typeface="+mn-lt"/>
              <a:ea typeface="+mn-ea"/>
              <a:cs typeface="+mn-cs"/>
            </a:endParaRPr>
          </a:p>
          <a:p>
            <a:endParaRPr lang="en-US" sz="2400" b="1" kern="1200" dirty="0">
              <a:solidFill>
                <a:schemeClr val="tx1"/>
              </a:solidFill>
              <a:latin typeface="+mn-lt"/>
              <a:ea typeface="+mn-ea"/>
              <a:cs typeface="+mn-cs"/>
            </a:endParaRPr>
          </a:p>
        </p:txBody>
      </p:sp>
      <p:pic>
        <p:nvPicPr>
          <p:cNvPr id="11" name="Picture 10">
            <a:extLst>
              <a:ext uri="{FF2B5EF4-FFF2-40B4-BE49-F238E27FC236}">
                <a16:creationId xmlns:a16="http://schemas.microsoft.com/office/drawing/2014/main" id="{F405F2CF-1171-8911-DF8D-AA6309EB53FC}"/>
              </a:ext>
            </a:extLst>
          </p:cNvPr>
          <p:cNvPicPr>
            <a:picLocks noChangeAspect="1"/>
          </p:cNvPicPr>
          <p:nvPr/>
        </p:nvPicPr>
        <p:blipFill>
          <a:blip r:embed="rId3">
            <a:alphaModFix/>
            <a:extLst>
              <a:ext uri="{BEBA8EAE-BF5A-486C-A8C5-ECC9F3942E4B}">
                <a14:imgProps xmlns:a14="http://schemas.microsoft.com/office/drawing/2010/main">
                  <a14:imgLayer r:embed="rId4">
                    <a14:imgEffect>
                      <a14:brightnessContrast contrast="25000"/>
                    </a14:imgEffect>
                  </a14:imgLayer>
                </a14:imgProps>
              </a:ext>
            </a:extLst>
          </a:blip>
          <a:stretch>
            <a:fillRect/>
          </a:stretch>
        </p:blipFill>
        <p:spPr>
          <a:xfrm>
            <a:off x="155707" y="638979"/>
            <a:ext cx="8845074" cy="4284708"/>
          </a:xfrm>
          <a:prstGeom prst="rect">
            <a:avLst/>
          </a:prstGeom>
          <a:ln>
            <a:solidFill>
              <a:schemeClr val="tx1"/>
            </a:solidFill>
          </a:ln>
        </p:spPr>
      </p:pic>
    </p:spTree>
    <p:extLst>
      <p:ext uri="{BB962C8B-B14F-4D97-AF65-F5344CB8AC3E}">
        <p14:creationId xmlns:p14="http://schemas.microsoft.com/office/powerpoint/2010/main" val="81191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49" y="829235"/>
            <a:ext cx="10278147"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Get the products that have the highest and lowest manufacturing costs.</a:t>
            </a:r>
            <a:endParaRPr lang="en-IN" b="1"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41258" y="464384"/>
            <a:ext cx="1686560" cy="646331"/>
          </a:xfrm>
          <a:prstGeom prst="rect">
            <a:avLst/>
          </a:prstGeom>
          <a:noFill/>
        </p:spPr>
        <p:txBody>
          <a:bodyPr wrap="square" rtlCol="0">
            <a:spAutoFit/>
          </a:bodyPr>
          <a:lstStyle/>
          <a:p>
            <a:r>
              <a:rPr lang="en-US" b="1" u="sng" dirty="0">
                <a:solidFill>
                  <a:schemeClr val="accent6">
                    <a:lumMod val="50000"/>
                  </a:schemeClr>
                </a:solidFill>
              </a:rPr>
              <a:t>Request-5: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593840" y="2944648"/>
            <a:ext cx="4460239"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50" y="1873888"/>
            <a:ext cx="6082070" cy="4801314"/>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product, </a:t>
            </a:r>
            <a:r>
              <a:rPr lang="en-US" dirty="0" err="1">
                <a:solidFill>
                  <a:schemeClr val="bg1"/>
                </a:solidFill>
                <a:effectLst>
                  <a:outerShdw blurRad="38100" dist="38100" dir="2700000" algn="tl">
                    <a:srgbClr val="000000">
                      <a:alpha val="43137"/>
                    </a:srgbClr>
                  </a:outerShdw>
                </a:effectLst>
              </a:rPr>
              <a:t>manufacturing_cost</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from </a:t>
            </a:r>
            <a:r>
              <a:rPr lang="en-US" dirty="0" err="1">
                <a:solidFill>
                  <a:schemeClr val="bg1"/>
                </a:solidFill>
                <a:effectLst>
                  <a:outerShdw blurRad="38100" dist="38100" dir="2700000" algn="tl">
                    <a:srgbClr val="000000">
                      <a:alpha val="43137"/>
                    </a:srgbClr>
                  </a:outerShdw>
                </a:effectLst>
              </a:rPr>
              <a:t>fact_manufacturing_cost</a:t>
            </a:r>
            <a:r>
              <a:rPr lang="en-US" dirty="0">
                <a:solidFill>
                  <a:schemeClr val="bg1"/>
                </a:solidFill>
                <a:effectLst>
                  <a:outerShdw blurRad="38100" dist="38100" dir="2700000" algn="tl">
                    <a:srgbClr val="000000">
                      <a:alpha val="43137"/>
                    </a:srgbClr>
                  </a:outerShdw>
                </a:effectLst>
              </a:rPr>
              <a:t> inner join </a:t>
            </a:r>
            <a:r>
              <a:rPr lang="en-US" dirty="0" err="1">
                <a:solidFill>
                  <a:schemeClr val="bg1"/>
                </a:solidFill>
                <a:effectLst>
                  <a:outerShdw blurRad="38100" dist="38100" dir="2700000" algn="tl">
                    <a:srgbClr val="000000">
                      <a:alpha val="43137"/>
                    </a:srgbClr>
                  </a:outerShdw>
                </a:effectLst>
              </a:rPr>
              <a:t>dim_product</a:t>
            </a:r>
            <a:r>
              <a:rPr lang="en-US" dirty="0">
                <a:solidFill>
                  <a:schemeClr val="bg1"/>
                </a:solidFill>
                <a:effectLst>
                  <a:outerShdw blurRad="38100" dist="38100" dir="2700000" algn="tl">
                    <a:srgbClr val="000000">
                      <a:alpha val="43137"/>
                    </a:srgbClr>
                  </a:outerShdw>
                </a:effectLst>
              </a:rPr>
              <a:t> using(</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a:t>
            </a:r>
          </a:p>
          <a:p>
            <a:r>
              <a:rPr lang="en-US" dirty="0">
                <a:solidFill>
                  <a:schemeClr val="bg1"/>
                </a:solidFill>
                <a:effectLst>
                  <a:outerShdw blurRad="38100" dist="38100" dir="2700000" algn="tl">
                    <a:srgbClr val="000000">
                      <a:alpha val="43137"/>
                    </a:srgbClr>
                  </a:outerShdw>
                </a:effectLst>
              </a:rPr>
              <a:t>where </a:t>
            </a:r>
            <a:r>
              <a:rPr lang="en-US" dirty="0" err="1">
                <a:solidFill>
                  <a:schemeClr val="bg1"/>
                </a:solidFill>
                <a:effectLst>
                  <a:outerShdw blurRad="38100" dist="38100" dir="2700000" algn="tl">
                    <a:srgbClr val="000000">
                      <a:alpha val="43137"/>
                    </a:srgbClr>
                  </a:outerShdw>
                </a:effectLst>
              </a:rPr>
              <a:t>manufacturing_cost</a:t>
            </a:r>
            <a:r>
              <a:rPr lang="en-US" dirty="0">
                <a:solidFill>
                  <a:schemeClr val="bg1"/>
                </a:solidFill>
                <a:effectLst>
                  <a:outerShdw blurRad="38100" dist="38100" dir="2700000" algn="tl">
                    <a:srgbClr val="000000">
                      <a:alpha val="43137"/>
                    </a:srgbClr>
                  </a:outerShdw>
                </a:effectLst>
              </a:rPr>
              <a:t> in</a:t>
            </a:r>
          </a:p>
          <a:p>
            <a:r>
              <a:rPr lang="en-US" dirty="0">
                <a:solidFill>
                  <a:schemeClr val="bg1"/>
                </a:solidFill>
                <a:effectLst>
                  <a:outerShdw blurRad="38100" dist="38100" dir="2700000" algn="tl">
                    <a:srgbClr val="000000">
                      <a:alpha val="43137"/>
                    </a:srgbClr>
                  </a:outerShdw>
                </a:effectLst>
              </a:rPr>
              <a:t>(select max(</a:t>
            </a:r>
            <a:r>
              <a:rPr lang="en-US" dirty="0" err="1">
                <a:solidFill>
                  <a:schemeClr val="bg1"/>
                </a:solidFill>
                <a:effectLst>
                  <a:outerShdw blurRad="38100" dist="38100" dir="2700000" algn="tl">
                    <a:srgbClr val="000000">
                      <a:alpha val="43137"/>
                    </a:srgbClr>
                  </a:outerShdw>
                </a:effectLst>
              </a:rPr>
              <a:t>manufacturing_cost</a:t>
            </a:r>
            <a:r>
              <a:rPr lang="en-US" dirty="0">
                <a:solidFill>
                  <a:schemeClr val="bg1"/>
                </a:solidFill>
                <a:effectLst>
                  <a:outerShdw blurRad="38100" dist="38100" dir="2700000" algn="tl">
                    <a:srgbClr val="000000">
                      <a:alpha val="43137"/>
                    </a:srgbClr>
                  </a:outerShdw>
                </a:effectLst>
              </a:rPr>
              <a:t>) from </a:t>
            </a:r>
            <a:r>
              <a:rPr lang="en-US" dirty="0" err="1">
                <a:solidFill>
                  <a:schemeClr val="bg1"/>
                </a:solidFill>
                <a:effectLst>
                  <a:outerShdw blurRad="38100" dist="38100" dir="2700000" algn="tl">
                    <a:srgbClr val="000000">
                      <a:alpha val="43137"/>
                    </a:srgbClr>
                  </a:outerShdw>
                </a:effectLst>
              </a:rPr>
              <a:t>fact_manufacturing_cost</a:t>
            </a:r>
            <a:r>
              <a:rPr lang="en-US" dirty="0">
                <a:solidFill>
                  <a:schemeClr val="bg1"/>
                </a:solidFill>
                <a:effectLst>
                  <a:outerShdw blurRad="38100" dist="38100" dir="2700000" algn="tl">
                    <a:srgbClr val="000000">
                      <a:alpha val="43137"/>
                    </a:srgbClr>
                  </a:outerShdw>
                </a:effectLst>
              </a:rPr>
              <a:t>)</a:t>
            </a: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Union</a:t>
            </a: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product, </a:t>
            </a:r>
            <a:r>
              <a:rPr lang="en-US" dirty="0" err="1">
                <a:solidFill>
                  <a:schemeClr val="bg1"/>
                </a:solidFill>
                <a:effectLst>
                  <a:outerShdw blurRad="38100" dist="38100" dir="2700000" algn="tl">
                    <a:srgbClr val="000000">
                      <a:alpha val="43137"/>
                    </a:srgbClr>
                  </a:outerShdw>
                </a:effectLst>
              </a:rPr>
              <a:t>manufacturing_cost</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from </a:t>
            </a:r>
            <a:r>
              <a:rPr lang="en-US" dirty="0" err="1">
                <a:solidFill>
                  <a:schemeClr val="bg1"/>
                </a:solidFill>
                <a:effectLst>
                  <a:outerShdw blurRad="38100" dist="38100" dir="2700000" algn="tl">
                    <a:srgbClr val="000000">
                      <a:alpha val="43137"/>
                    </a:srgbClr>
                  </a:outerShdw>
                </a:effectLst>
              </a:rPr>
              <a:t>fact_manufacturing_cost</a:t>
            </a:r>
            <a:r>
              <a:rPr lang="en-US" dirty="0">
                <a:solidFill>
                  <a:schemeClr val="bg1"/>
                </a:solidFill>
                <a:effectLst>
                  <a:outerShdw blurRad="38100" dist="38100" dir="2700000" algn="tl">
                    <a:srgbClr val="000000">
                      <a:alpha val="43137"/>
                    </a:srgbClr>
                  </a:outerShdw>
                </a:effectLst>
              </a:rPr>
              <a:t> inner join </a:t>
            </a:r>
            <a:r>
              <a:rPr lang="en-US" dirty="0" err="1">
                <a:solidFill>
                  <a:schemeClr val="bg1"/>
                </a:solidFill>
                <a:effectLst>
                  <a:outerShdw blurRad="38100" dist="38100" dir="2700000" algn="tl">
                    <a:srgbClr val="000000">
                      <a:alpha val="43137"/>
                    </a:srgbClr>
                  </a:outerShdw>
                </a:effectLst>
              </a:rPr>
              <a:t>dim_product</a:t>
            </a:r>
            <a:r>
              <a:rPr lang="en-US" dirty="0">
                <a:solidFill>
                  <a:schemeClr val="bg1"/>
                </a:solidFill>
                <a:effectLst>
                  <a:outerShdw blurRad="38100" dist="38100" dir="2700000" algn="tl">
                    <a:srgbClr val="000000">
                      <a:alpha val="43137"/>
                    </a:srgbClr>
                  </a:outerShdw>
                </a:effectLst>
              </a:rPr>
              <a:t> using(</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a:t>
            </a:r>
          </a:p>
          <a:p>
            <a:r>
              <a:rPr lang="en-US" dirty="0">
                <a:solidFill>
                  <a:schemeClr val="bg1"/>
                </a:solidFill>
                <a:effectLst>
                  <a:outerShdw blurRad="38100" dist="38100" dir="2700000" algn="tl">
                    <a:srgbClr val="000000">
                      <a:alpha val="43137"/>
                    </a:srgbClr>
                  </a:outerShdw>
                </a:effectLst>
              </a:rPr>
              <a:t>where </a:t>
            </a:r>
            <a:r>
              <a:rPr lang="en-US" dirty="0" err="1">
                <a:solidFill>
                  <a:schemeClr val="bg1"/>
                </a:solidFill>
                <a:effectLst>
                  <a:outerShdw blurRad="38100" dist="38100" dir="2700000" algn="tl">
                    <a:srgbClr val="000000">
                      <a:alpha val="43137"/>
                    </a:srgbClr>
                  </a:outerShdw>
                </a:effectLst>
              </a:rPr>
              <a:t>manufacturing_cost</a:t>
            </a:r>
            <a:r>
              <a:rPr lang="en-US" dirty="0">
                <a:solidFill>
                  <a:schemeClr val="bg1"/>
                </a:solidFill>
                <a:effectLst>
                  <a:outerShdw blurRad="38100" dist="38100" dir="2700000" algn="tl">
                    <a:srgbClr val="000000">
                      <a:alpha val="43137"/>
                    </a:srgbClr>
                  </a:outerShdw>
                </a:effectLst>
              </a:rPr>
              <a:t> in</a:t>
            </a:r>
          </a:p>
          <a:p>
            <a:r>
              <a:rPr lang="en-US" dirty="0">
                <a:solidFill>
                  <a:schemeClr val="bg1"/>
                </a:solidFill>
                <a:effectLst>
                  <a:outerShdw blurRad="38100" dist="38100" dir="2700000" algn="tl">
                    <a:srgbClr val="000000">
                      <a:alpha val="43137"/>
                    </a:srgbClr>
                  </a:outerShdw>
                </a:effectLst>
              </a:rPr>
              <a:t>(select min(</a:t>
            </a:r>
            <a:r>
              <a:rPr lang="en-US" dirty="0" err="1">
                <a:solidFill>
                  <a:schemeClr val="bg1"/>
                </a:solidFill>
                <a:effectLst>
                  <a:outerShdw blurRad="38100" dist="38100" dir="2700000" algn="tl">
                    <a:srgbClr val="000000">
                      <a:alpha val="43137"/>
                    </a:srgbClr>
                  </a:outerShdw>
                </a:effectLst>
              </a:rPr>
              <a:t>manufacturing_cost</a:t>
            </a:r>
            <a:r>
              <a:rPr lang="en-US" dirty="0">
                <a:solidFill>
                  <a:schemeClr val="bg1"/>
                </a:solidFill>
                <a:effectLst>
                  <a:outerShdw blurRad="38100" dist="38100" dir="2700000" algn="tl">
                    <a:srgbClr val="000000">
                      <a:alpha val="43137"/>
                    </a:srgbClr>
                  </a:outerShdw>
                </a:effectLst>
              </a:rPr>
              <a:t>) from </a:t>
            </a:r>
            <a:r>
              <a:rPr lang="en-US" dirty="0" err="1">
                <a:solidFill>
                  <a:schemeClr val="bg1"/>
                </a:solidFill>
                <a:effectLst>
                  <a:outerShdw blurRad="38100" dist="38100" dir="2700000" algn="tl">
                    <a:srgbClr val="000000">
                      <a:alpha val="43137"/>
                    </a:srgbClr>
                  </a:outerShdw>
                </a:effectLst>
              </a:rPr>
              <a:t>fact_manufacturing_cost</a:t>
            </a:r>
            <a:r>
              <a:rPr lang="en-US" dirty="0">
                <a:solidFill>
                  <a:schemeClr val="bg1"/>
                </a:solidFill>
                <a:effectLst>
                  <a:outerShdw blurRad="38100" dist="38100" dir="2700000" algn="tl">
                    <a:srgbClr val="000000">
                      <a:alpha val="43137"/>
                    </a:srgbClr>
                  </a:outerShdw>
                </a:effectLst>
              </a:rPr>
              <a:t>);</a:t>
            </a: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49" y="1421184"/>
            <a:ext cx="6082069" cy="369332"/>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4F1A6837-D31B-016C-5E96-5555F6436A60}"/>
              </a:ext>
            </a:extLst>
          </p:cNvPr>
          <p:cNvPicPr>
            <a:picLocks noChangeAspect="1"/>
          </p:cNvPicPr>
          <p:nvPr/>
        </p:nvPicPr>
        <p:blipFill>
          <a:blip r:embed="rId2"/>
          <a:stretch>
            <a:fillRect/>
          </a:stretch>
        </p:blipFill>
        <p:spPr>
          <a:xfrm>
            <a:off x="6593840" y="3313980"/>
            <a:ext cx="4369021" cy="1685403"/>
          </a:xfrm>
          <a:prstGeom prst="rect">
            <a:avLst/>
          </a:prstGeom>
        </p:spPr>
      </p:pic>
    </p:spTree>
    <p:extLst>
      <p:ext uri="{BB962C8B-B14F-4D97-AF65-F5344CB8AC3E}">
        <p14:creationId xmlns:p14="http://schemas.microsoft.com/office/powerpoint/2010/main" val="54505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8DD2E-CAE4-3354-91BA-19D4DD426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Costs Optimization and Production Efficiency, Cost Management Icon. Reduce,  Decrease Price. Inflation Sign Stock Vector - Illustration of management,  expense: 192299244">
            <a:extLst>
              <a:ext uri="{FF2B5EF4-FFF2-40B4-BE49-F238E27FC236}">
                <a16:creationId xmlns:a16="http://schemas.microsoft.com/office/drawing/2014/main" id="{F507BBA0-DCAB-B027-DC5F-456B0164A385}"/>
              </a:ext>
            </a:extLst>
          </p:cNvPr>
          <p:cNvPicPr>
            <a:picLocks noChangeAspect="1" noChangeArrowheads="1"/>
          </p:cNvPicPr>
          <p:nvPr/>
        </p:nvPicPr>
        <p:blipFill rotWithShape="1">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0602" b="15181"/>
          <a:stretch/>
        </p:blipFill>
        <p:spPr bwMode="auto">
          <a:xfrm>
            <a:off x="870743" y="1167787"/>
            <a:ext cx="10450513" cy="5089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2F60972-5084-DBD4-F67C-8CF7CF647693}"/>
              </a:ext>
            </a:extLst>
          </p:cNvPr>
          <p:cNvGraphicFramePr>
            <a:graphicFrameLocks noGrp="1"/>
          </p:cNvGraphicFramePr>
          <p:nvPr>
            <p:extLst>
              <p:ext uri="{D42A27DB-BD31-4B8C-83A1-F6EECF244321}">
                <p14:modId xmlns:p14="http://schemas.microsoft.com/office/powerpoint/2010/main" val="3396114317"/>
              </p:ext>
            </p:extLst>
          </p:nvPr>
        </p:nvGraphicFramePr>
        <p:xfrm>
          <a:off x="6973677" y="914400"/>
          <a:ext cx="3995039" cy="936434"/>
        </p:xfrm>
        <a:graphic>
          <a:graphicData uri="http://schemas.openxmlformats.org/drawingml/2006/table">
            <a:tbl>
              <a:tblPr>
                <a:tableStyleId>{3C2FFA5D-87B4-456A-9821-1D502468CF0F}</a:tableStyleId>
              </a:tblPr>
              <a:tblGrid>
                <a:gridCol w="3995039">
                  <a:extLst>
                    <a:ext uri="{9D8B030D-6E8A-4147-A177-3AD203B41FA5}">
                      <a16:colId xmlns:a16="http://schemas.microsoft.com/office/drawing/2014/main" val="524145561"/>
                    </a:ext>
                  </a:extLst>
                </a:gridCol>
              </a:tblGrid>
              <a:tr h="936434">
                <a:tc>
                  <a:txBody>
                    <a:bodyPr/>
                    <a:lstStyle/>
                    <a:p>
                      <a:r>
                        <a:rPr lang="en-US" sz="2800" dirty="0"/>
                        <a:t>AQ HOME Allin1 Gen 2</a:t>
                      </a:r>
                    </a:p>
                  </a:txBody>
                  <a:tcPr anchor="ctr"/>
                </a:tc>
                <a:extLst>
                  <a:ext uri="{0D108BD9-81ED-4DB2-BD59-A6C34878D82A}">
                    <a16:rowId xmlns:a16="http://schemas.microsoft.com/office/drawing/2014/main" val="4118181737"/>
                  </a:ext>
                </a:extLst>
              </a:tr>
            </a:tbl>
          </a:graphicData>
        </a:graphic>
      </p:graphicFrame>
      <p:graphicFrame>
        <p:nvGraphicFramePr>
          <p:cNvPr id="5" name="Table 4">
            <a:extLst>
              <a:ext uri="{FF2B5EF4-FFF2-40B4-BE49-F238E27FC236}">
                <a16:creationId xmlns:a16="http://schemas.microsoft.com/office/drawing/2014/main" id="{B4D55EAE-436D-4398-4F1C-57144A6EF6CC}"/>
              </a:ext>
            </a:extLst>
          </p:cNvPr>
          <p:cNvGraphicFramePr>
            <a:graphicFrameLocks noGrp="1"/>
          </p:cNvGraphicFramePr>
          <p:nvPr>
            <p:extLst>
              <p:ext uri="{D42A27DB-BD31-4B8C-83A1-F6EECF244321}">
                <p14:modId xmlns:p14="http://schemas.microsoft.com/office/powerpoint/2010/main" val="3964362562"/>
              </p:ext>
            </p:extLst>
          </p:nvPr>
        </p:nvGraphicFramePr>
        <p:xfrm>
          <a:off x="478009" y="5510038"/>
          <a:ext cx="4710935" cy="835677"/>
        </p:xfrm>
        <a:graphic>
          <a:graphicData uri="http://schemas.openxmlformats.org/drawingml/2006/table">
            <a:tbl>
              <a:tblPr>
                <a:tableStyleId>{3C2FFA5D-87B4-456A-9821-1D502468CF0F}</a:tableStyleId>
              </a:tblPr>
              <a:tblGrid>
                <a:gridCol w="4710935">
                  <a:extLst>
                    <a:ext uri="{9D8B030D-6E8A-4147-A177-3AD203B41FA5}">
                      <a16:colId xmlns:a16="http://schemas.microsoft.com/office/drawing/2014/main" val="1160742905"/>
                    </a:ext>
                  </a:extLst>
                </a:gridCol>
              </a:tblGrid>
              <a:tr h="835677">
                <a:tc>
                  <a:txBody>
                    <a:bodyPr/>
                    <a:lstStyle/>
                    <a:p>
                      <a:r>
                        <a:rPr lang="en-US" sz="2800" dirty="0"/>
                        <a:t>AQ Master wired x1 </a:t>
                      </a:r>
                      <a:r>
                        <a:rPr lang="en-US" sz="2800" dirty="0" err="1"/>
                        <a:t>Ms</a:t>
                      </a:r>
                      <a:endParaRPr lang="en-US" sz="2800" dirty="0"/>
                    </a:p>
                  </a:txBody>
                  <a:tcPr anchor="ctr"/>
                </a:tc>
                <a:extLst>
                  <a:ext uri="{0D108BD9-81ED-4DB2-BD59-A6C34878D82A}">
                    <a16:rowId xmlns:a16="http://schemas.microsoft.com/office/drawing/2014/main" val="1371202582"/>
                  </a:ext>
                </a:extLst>
              </a:tr>
            </a:tbl>
          </a:graphicData>
        </a:graphic>
      </p:graphicFrame>
      <p:sp>
        <p:nvSpPr>
          <p:cNvPr id="6" name="TextBox 5">
            <a:extLst>
              <a:ext uri="{FF2B5EF4-FFF2-40B4-BE49-F238E27FC236}">
                <a16:creationId xmlns:a16="http://schemas.microsoft.com/office/drawing/2014/main" id="{871CDA79-6002-16EF-3CB8-9071F10A50C9}"/>
              </a:ext>
            </a:extLst>
          </p:cNvPr>
          <p:cNvSpPr txBox="1"/>
          <p:nvPr/>
        </p:nvSpPr>
        <p:spPr>
          <a:xfrm>
            <a:off x="478009" y="88135"/>
            <a:ext cx="11398174" cy="707886"/>
          </a:xfrm>
          <a:prstGeom prst="rect">
            <a:avLst/>
          </a:prstGeom>
          <a:noFill/>
          <a:ln>
            <a:solidFill>
              <a:schemeClr val="tx1"/>
            </a:solidFill>
            <a:prstDash val="lgDashDot"/>
          </a:ln>
        </p:spPr>
        <p:txBody>
          <a:bodyPr wrap="square" rtlCol="0">
            <a:spAutoFit/>
          </a:bodyPr>
          <a:lstStyle/>
          <a:p>
            <a:r>
              <a:rPr lang="en-US" sz="2000" dirty="0"/>
              <a:t>AQ HOME Allin1 Gen 2 has the highest manufacturing cost while AQ Master wired x1 </a:t>
            </a:r>
            <a:r>
              <a:rPr lang="en-US" sz="2000" dirty="0" err="1"/>
              <a:t>Mshas</a:t>
            </a:r>
            <a:r>
              <a:rPr lang="en-US" sz="2000" dirty="0"/>
              <a:t> the lowest manufacturing cost.</a:t>
            </a:r>
          </a:p>
        </p:txBody>
      </p:sp>
    </p:spTree>
    <p:extLst>
      <p:ext uri="{BB962C8B-B14F-4D97-AF65-F5344CB8AC3E}">
        <p14:creationId xmlns:p14="http://schemas.microsoft.com/office/powerpoint/2010/main" val="85949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50" y="579576"/>
            <a:ext cx="10278147" cy="646331"/>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Generate a report which contains the top 5 customers who received an average high </a:t>
            </a:r>
            <a:r>
              <a:rPr lang="en-US" dirty="0" err="1"/>
              <a:t>pre_invoice_discount_pct</a:t>
            </a:r>
            <a:r>
              <a:rPr lang="en-US" dirty="0"/>
              <a:t> for the fiscal year 2021 and in the Indian market.</a:t>
            </a:r>
            <a:endParaRPr lang="en-IN"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11442" y="136631"/>
            <a:ext cx="1686560" cy="646331"/>
          </a:xfrm>
          <a:prstGeom prst="rect">
            <a:avLst/>
          </a:prstGeom>
          <a:noFill/>
        </p:spPr>
        <p:txBody>
          <a:bodyPr wrap="square" rtlCol="0">
            <a:spAutoFit/>
          </a:bodyPr>
          <a:lstStyle/>
          <a:p>
            <a:r>
              <a:rPr lang="en-US" b="1" u="sng" dirty="0">
                <a:solidFill>
                  <a:schemeClr val="accent6">
                    <a:lumMod val="50000"/>
                  </a:schemeClr>
                </a:solidFill>
              </a:rPr>
              <a:t>Request-6: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607149" y="2920010"/>
            <a:ext cx="4460239"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50" y="2095152"/>
            <a:ext cx="5970310" cy="4247317"/>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a:t>
            </a:r>
            <a:r>
              <a:rPr lang="en-US" dirty="0" err="1">
                <a:solidFill>
                  <a:schemeClr val="bg1"/>
                </a:solidFill>
                <a:effectLst>
                  <a:outerShdw blurRad="38100" dist="38100" dir="2700000" algn="tl">
                    <a:srgbClr val="000000">
                      <a:alpha val="43137"/>
                    </a:srgbClr>
                  </a:outerShdw>
                </a:effectLst>
              </a:rPr>
              <a:t>customer_code</a:t>
            </a:r>
            <a:r>
              <a:rPr lang="en-US" dirty="0">
                <a:solidFill>
                  <a:schemeClr val="bg1"/>
                </a:solidFill>
                <a:effectLst>
                  <a:outerShdw blurRad="38100" dist="38100" dir="2700000" algn="tl">
                    <a:srgbClr val="000000">
                      <a:alpha val="43137"/>
                    </a:srgbClr>
                  </a:outerShdw>
                </a:effectLst>
              </a:rPr>
              <a:t>, customer,</a:t>
            </a:r>
          </a:p>
          <a:p>
            <a:r>
              <a:rPr lang="en-US" dirty="0">
                <a:solidFill>
                  <a:schemeClr val="bg1"/>
                </a:solidFill>
                <a:effectLst>
                  <a:outerShdw blurRad="38100" dist="38100" dir="2700000" algn="tl">
                    <a:srgbClr val="000000">
                      <a:alpha val="43137"/>
                    </a:srgbClr>
                  </a:outerShdw>
                </a:effectLst>
              </a:rPr>
              <a:t>avg(</a:t>
            </a:r>
            <a:r>
              <a:rPr lang="en-US" dirty="0" err="1">
                <a:solidFill>
                  <a:schemeClr val="bg1"/>
                </a:solidFill>
                <a:effectLst>
                  <a:outerShdw blurRad="38100" dist="38100" dir="2700000" algn="tl">
                    <a:srgbClr val="000000">
                      <a:alpha val="43137"/>
                    </a:srgbClr>
                  </a:outerShdw>
                </a:effectLst>
              </a:rPr>
              <a:t>pre_invoice_discount_pct</a:t>
            </a:r>
            <a:r>
              <a:rPr lang="en-US" dirty="0">
                <a:solidFill>
                  <a:schemeClr val="bg1"/>
                </a:solidFill>
                <a:effectLst>
                  <a:outerShdw blurRad="38100" dist="38100" dir="2700000" algn="tl">
                    <a:srgbClr val="000000">
                      <a:alpha val="43137"/>
                    </a:srgbClr>
                  </a:outerShdw>
                </a:effectLst>
              </a:rPr>
              <a:t>)  as </a:t>
            </a:r>
            <a:r>
              <a:rPr lang="en-US" dirty="0" err="1">
                <a:solidFill>
                  <a:schemeClr val="bg1"/>
                </a:solidFill>
                <a:effectLst>
                  <a:outerShdw blurRad="38100" dist="38100" dir="2700000" algn="tl">
                    <a:srgbClr val="000000">
                      <a:alpha val="43137"/>
                    </a:srgbClr>
                  </a:outerShdw>
                </a:effectLst>
              </a:rPr>
              <a:t>average_discount_percentage</a:t>
            </a:r>
            <a:r>
              <a:rPr lang="en-US" dirty="0">
                <a:solidFill>
                  <a:schemeClr val="bg1"/>
                </a:solidFill>
                <a:effectLst>
                  <a:outerShdw blurRad="38100" dist="38100" dir="2700000" algn="tl">
                    <a:srgbClr val="000000">
                      <a:alpha val="43137"/>
                    </a:srgbClr>
                  </a:outerShdw>
                </a:effectLst>
              </a:rPr>
              <a:t>  </a:t>
            </a:r>
          </a:p>
          <a:p>
            <a:r>
              <a:rPr lang="en-US" dirty="0">
                <a:solidFill>
                  <a:schemeClr val="bg1"/>
                </a:solidFill>
                <a:effectLst>
                  <a:outerShdw blurRad="38100" dist="38100" dir="2700000" algn="tl">
                    <a:srgbClr val="000000">
                      <a:alpha val="43137"/>
                    </a:srgbClr>
                  </a:outerShdw>
                </a:effectLst>
              </a:rPr>
              <a:t>from </a:t>
            </a:r>
            <a:r>
              <a:rPr lang="en-US" dirty="0" err="1">
                <a:solidFill>
                  <a:schemeClr val="bg1"/>
                </a:solidFill>
                <a:effectLst>
                  <a:outerShdw blurRad="38100" dist="38100" dir="2700000" algn="tl">
                    <a:srgbClr val="000000">
                      <a:alpha val="43137"/>
                    </a:srgbClr>
                  </a:outerShdw>
                </a:effectLst>
              </a:rPr>
              <a:t>fact_pre_invoice_deductions</a:t>
            </a:r>
            <a:r>
              <a:rPr lang="en-US" dirty="0">
                <a:solidFill>
                  <a:schemeClr val="bg1"/>
                </a:solidFill>
                <a:effectLst>
                  <a:outerShdw blurRad="38100" dist="38100" dir="2700000" algn="tl">
                    <a:srgbClr val="000000">
                      <a:alpha val="43137"/>
                    </a:srgbClr>
                  </a:outerShdw>
                </a:effectLst>
              </a:rPr>
              <a:t> </a:t>
            </a:r>
          </a:p>
          <a:p>
            <a:r>
              <a:rPr lang="en-US" dirty="0">
                <a:solidFill>
                  <a:schemeClr val="bg1"/>
                </a:solidFill>
                <a:effectLst>
                  <a:outerShdw blurRad="38100" dist="38100" dir="2700000" algn="tl">
                    <a:srgbClr val="000000">
                      <a:alpha val="43137"/>
                    </a:srgbClr>
                  </a:outerShdw>
                </a:effectLst>
              </a:rPr>
              <a:t>inner join</a:t>
            </a:r>
          </a:p>
          <a:p>
            <a:r>
              <a:rPr lang="en-US" dirty="0" err="1">
                <a:solidFill>
                  <a:schemeClr val="bg1"/>
                </a:solidFill>
                <a:effectLst>
                  <a:outerShdw blurRad="38100" dist="38100" dir="2700000" algn="tl">
                    <a:srgbClr val="000000">
                      <a:alpha val="43137"/>
                    </a:srgbClr>
                  </a:outerShdw>
                </a:effectLst>
              </a:rPr>
              <a:t>dim_customer</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using(</a:t>
            </a:r>
            <a:r>
              <a:rPr lang="en-US" dirty="0" err="1">
                <a:solidFill>
                  <a:schemeClr val="bg1"/>
                </a:solidFill>
                <a:effectLst>
                  <a:outerShdw blurRad="38100" dist="38100" dir="2700000" algn="tl">
                    <a:srgbClr val="000000">
                      <a:alpha val="43137"/>
                    </a:srgbClr>
                  </a:outerShdw>
                </a:effectLst>
              </a:rPr>
              <a:t>customer_code</a:t>
            </a:r>
            <a:r>
              <a:rPr lang="en-US" dirty="0">
                <a:solidFill>
                  <a:schemeClr val="bg1"/>
                </a:solidFill>
                <a:effectLst>
                  <a:outerShdw blurRad="38100" dist="38100" dir="2700000" algn="tl">
                    <a:srgbClr val="000000">
                      <a:alpha val="43137"/>
                    </a:srgbClr>
                  </a:outerShdw>
                </a:effectLst>
              </a:rPr>
              <a:t>)</a:t>
            </a:r>
          </a:p>
          <a:p>
            <a:r>
              <a:rPr lang="en-US" dirty="0">
                <a:solidFill>
                  <a:schemeClr val="bg1"/>
                </a:solidFill>
                <a:effectLst>
                  <a:outerShdw blurRad="38100" dist="38100" dir="2700000" algn="tl">
                    <a:srgbClr val="000000">
                      <a:alpha val="43137"/>
                    </a:srgbClr>
                  </a:outerShdw>
                </a:effectLst>
              </a:rPr>
              <a:t>where </a:t>
            </a:r>
            <a:r>
              <a:rPr lang="en-US" dirty="0" err="1">
                <a:solidFill>
                  <a:schemeClr val="bg1"/>
                </a:solidFill>
                <a:effectLst>
                  <a:outerShdw blurRad="38100" dist="38100" dir="2700000" algn="tl">
                    <a:srgbClr val="000000">
                      <a:alpha val="43137"/>
                    </a:srgbClr>
                  </a:outerShdw>
                </a:effectLst>
              </a:rPr>
              <a:t>fiscal_year</a:t>
            </a:r>
            <a:r>
              <a:rPr lang="en-US" dirty="0">
                <a:solidFill>
                  <a:schemeClr val="bg1"/>
                </a:solidFill>
                <a:effectLst>
                  <a:outerShdw blurRad="38100" dist="38100" dir="2700000" algn="tl">
                    <a:srgbClr val="000000">
                      <a:alpha val="43137"/>
                    </a:srgbClr>
                  </a:outerShdw>
                </a:effectLst>
              </a:rPr>
              <a:t>=2021 and market="India“</a:t>
            </a:r>
          </a:p>
          <a:p>
            <a:r>
              <a:rPr lang="en-US" dirty="0">
                <a:solidFill>
                  <a:schemeClr val="bg1"/>
                </a:solidFill>
                <a:effectLst>
                  <a:outerShdw blurRad="38100" dist="38100" dir="2700000" algn="tl">
                    <a:srgbClr val="000000">
                      <a:alpha val="43137"/>
                    </a:srgbClr>
                  </a:outerShdw>
                </a:effectLst>
              </a:rPr>
              <a:t>group by </a:t>
            </a:r>
            <a:r>
              <a:rPr lang="en-US" dirty="0" err="1">
                <a:solidFill>
                  <a:schemeClr val="bg1"/>
                </a:solidFill>
                <a:effectLst>
                  <a:outerShdw blurRad="38100" dist="38100" dir="2700000" algn="tl">
                    <a:srgbClr val="000000">
                      <a:alpha val="43137"/>
                    </a:srgbClr>
                  </a:outerShdw>
                </a:effectLst>
              </a:rPr>
              <a:t>customer_code</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order by </a:t>
            </a:r>
            <a:r>
              <a:rPr lang="en-US" dirty="0" err="1">
                <a:solidFill>
                  <a:schemeClr val="bg1"/>
                </a:solidFill>
                <a:effectLst>
                  <a:outerShdw blurRad="38100" dist="38100" dir="2700000" algn="tl">
                    <a:srgbClr val="000000">
                      <a:alpha val="43137"/>
                    </a:srgbClr>
                  </a:outerShdw>
                </a:effectLst>
              </a:rPr>
              <a:t>average_discount_percentage</a:t>
            </a:r>
            <a:r>
              <a:rPr lang="en-US" dirty="0">
                <a:solidFill>
                  <a:schemeClr val="bg1"/>
                </a:solidFill>
                <a:effectLst>
                  <a:outerShdw blurRad="38100" dist="38100" dir="2700000" algn="tl">
                    <a:srgbClr val="000000">
                      <a:alpha val="43137"/>
                    </a:srgbClr>
                  </a:outerShdw>
                </a:effectLst>
              </a:rPr>
              <a:t> desc</a:t>
            </a:r>
          </a:p>
          <a:p>
            <a:r>
              <a:rPr lang="en-US" dirty="0">
                <a:solidFill>
                  <a:schemeClr val="bg1"/>
                </a:solidFill>
                <a:effectLst>
                  <a:outerShdw blurRad="38100" dist="38100" dir="2700000" algn="tl">
                    <a:srgbClr val="000000">
                      <a:alpha val="43137"/>
                    </a:srgbClr>
                  </a:outerShdw>
                </a:effectLst>
              </a:rPr>
              <a:t>limit 5;</a:t>
            </a: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50" y="1485790"/>
            <a:ext cx="5970310"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E8708828-1FE0-F807-1696-2E3BBE460A89}"/>
              </a:ext>
            </a:extLst>
          </p:cNvPr>
          <p:cNvPicPr>
            <a:picLocks noChangeAspect="1"/>
          </p:cNvPicPr>
          <p:nvPr/>
        </p:nvPicPr>
        <p:blipFill>
          <a:blip r:embed="rId2"/>
          <a:stretch>
            <a:fillRect/>
          </a:stretch>
        </p:blipFill>
        <p:spPr>
          <a:xfrm>
            <a:off x="6614915" y="3429000"/>
            <a:ext cx="4452473" cy="2083028"/>
          </a:xfrm>
          <a:prstGeom prst="rect">
            <a:avLst/>
          </a:prstGeom>
        </p:spPr>
      </p:pic>
    </p:spTree>
    <p:extLst>
      <p:ext uri="{BB962C8B-B14F-4D97-AF65-F5344CB8AC3E}">
        <p14:creationId xmlns:p14="http://schemas.microsoft.com/office/powerpoint/2010/main" val="261843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9C45DB-3217-A3E4-2A38-EF97481C8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1"/>
            <a:ext cx="12192000" cy="6858000"/>
          </a:xfrm>
          <a:prstGeom prst="rect">
            <a:avLst/>
          </a:prstGeom>
        </p:spPr>
      </p:pic>
      <p:sp>
        <p:nvSpPr>
          <p:cNvPr id="5" name="TextBox 4">
            <a:extLst>
              <a:ext uri="{FF2B5EF4-FFF2-40B4-BE49-F238E27FC236}">
                <a16:creationId xmlns:a16="http://schemas.microsoft.com/office/drawing/2014/main" id="{E922D3EC-7E2A-ECAF-4093-0494AFC5DCBB}"/>
              </a:ext>
            </a:extLst>
          </p:cNvPr>
          <p:cNvSpPr txBox="1"/>
          <p:nvPr/>
        </p:nvSpPr>
        <p:spPr>
          <a:xfrm>
            <a:off x="8372819" y="1288973"/>
            <a:ext cx="3048001" cy="3539430"/>
          </a:xfrm>
          <a:prstGeom prst="rect">
            <a:avLst/>
          </a:prstGeom>
          <a:noFill/>
          <a:ln>
            <a:solidFill>
              <a:schemeClr val="tx1"/>
            </a:solidFill>
            <a:prstDash val="lgDashDot"/>
          </a:ln>
        </p:spPr>
        <p:txBody>
          <a:bodyPr wrap="square" rtlCol="0">
            <a:spAutoFit/>
          </a:bodyPr>
          <a:lstStyle/>
          <a:p>
            <a:r>
              <a:rPr lang="en-US" sz="2800" dirty="0"/>
              <a:t>Top 5 customers who received an average high </a:t>
            </a:r>
            <a:r>
              <a:rPr lang="en-US" sz="2800" dirty="0" err="1"/>
              <a:t>pre_invoice_discount_pct</a:t>
            </a:r>
            <a:r>
              <a:rPr lang="en-US" sz="2800" dirty="0"/>
              <a:t> for the fiscal year 2021 and in the Indian market.</a:t>
            </a:r>
            <a:endParaRPr lang="en-IN" sz="2800" dirty="0"/>
          </a:p>
        </p:txBody>
      </p:sp>
      <p:pic>
        <p:nvPicPr>
          <p:cNvPr id="7" name="Picture 6">
            <a:extLst>
              <a:ext uri="{FF2B5EF4-FFF2-40B4-BE49-F238E27FC236}">
                <a16:creationId xmlns:a16="http://schemas.microsoft.com/office/drawing/2014/main" id="{A10A81B0-9221-C893-6E2B-E50298DE7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457" y="4734269"/>
            <a:ext cx="1366726" cy="1366726"/>
          </a:xfrm>
          <a:prstGeom prst="rect">
            <a:avLst/>
          </a:prstGeom>
        </p:spPr>
      </p:pic>
      <p:pic>
        <p:nvPicPr>
          <p:cNvPr id="9" name="Picture 8">
            <a:extLst>
              <a:ext uri="{FF2B5EF4-FFF2-40B4-BE49-F238E27FC236}">
                <a16:creationId xmlns:a16="http://schemas.microsoft.com/office/drawing/2014/main" id="{A13CC817-CF69-C9E3-1352-89B1C9FBBDB4}"/>
              </a:ext>
            </a:extLst>
          </p:cNvPr>
          <p:cNvPicPr>
            <a:picLocks noChangeAspect="1"/>
          </p:cNvPicPr>
          <p:nvPr/>
        </p:nvPicPr>
        <p:blipFill>
          <a:blip r:embed="rId4"/>
          <a:stretch>
            <a:fillRect/>
          </a:stretch>
        </p:blipFill>
        <p:spPr>
          <a:xfrm>
            <a:off x="473197" y="1074430"/>
            <a:ext cx="7718893" cy="4709139"/>
          </a:xfrm>
          <a:prstGeom prst="rect">
            <a:avLst/>
          </a:prstGeom>
        </p:spPr>
      </p:pic>
    </p:spTree>
    <p:extLst>
      <p:ext uri="{BB962C8B-B14F-4D97-AF65-F5344CB8AC3E}">
        <p14:creationId xmlns:p14="http://schemas.microsoft.com/office/powerpoint/2010/main" val="423720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50" y="579576"/>
            <a:ext cx="10278147" cy="92333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Get the complete report of the Gross sales amount for the customer “</a:t>
            </a:r>
            <a:r>
              <a:rPr lang="en-US" dirty="0" err="1"/>
              <a:t>AtliqExclusive</a:t>
            </a:r>
            <a:r>
              <a:rPr lang="en-US" dirty="0"/>
              <a:t>” for each month. This analysis helps to get an idea of low and high-performing months and take strategic decisions.</a:t>
            </a:r>
            <a:endParaRPr lang="en-IN"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11442" y="136631"/>
            <a:ext cx="1686560" cy="646331"/>
          </a:xfrm>
          <a:prstGeom prst="rect">
            <a:avLst/>
          </a:prstGeom>
          <a:noFill/>
        </p:spPr>
        <p:txBody>
          <a:bodyPr wrap="square" rtlCol="0">
            <a:spAutoFit/>
          </a:bodyPr>
          <a:lstStyle/>
          <a:p>
            <a:r>
              <a:rPr lang="en-US" b="1" u="sng" dirty="0">
                <a:solidFill>
                  <a:schemeClr val="accent6">
                    <a:lumMod val="50000"/>
                  </a:schemeClr>
                </a:solidFill>
              </a:rPr>
              <a:t>Request-7: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5579723" y="1729029"/>
            <a:ext cx="5502407" cy="366123"/>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50" y="2095152"/>
            <a:ext cx="4956298" cy="3724096"/>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sz="1400" dirty="0">
                <a:solidFill>
                  <a:schemeClr val="bg1"/>
                </a:solidFill>
                <a:effectLst>
                  <a:outerShdw blurRad="38100" dist="38100" dir="2700000" algn="tl">
                    <a:srgbClr val="000000">
                      <a:alpha val="43137"/>
                    </a:srgbClr>
                  </a:outerShdw>
                </a:effectLst>
              </a:rPr>
              <a:t>select </a:t>
            </a:r>
            <a:r>
              <a:rPr lang="en-US" sz="1400" dirty="0" err="1">
                <a:solidFill>
                  <a:schemeClr val="bg1"/>
                </a:solidFill>
                <a:effectLst>
                  <a:outerShdw blurRad="38100" dist="38100" dir="2700000" algn="tl">
                    <a:srgbClr val="000000">
                      <a:alpha val="43137"/>
                    </a:srgbClr>
                  </a:outerShdw>
                </a:effectLst>
              </a:rPr>
              <a:t>monthname</a:t>
            </a:r>
            <a:r>
              <a:rPr lang="en-US" sz="1400" dirty="0">
                <a:solidFill>
                  <a:schemeClr val="bg1"/>
                </a:solidFill>
                <a:effectLst>
                  <a:outerShdw blurRad="38100" dist="38100" dir="2700000" algn="tl">
                    <a:srgbClr val="000000">
                      <a:alpha val="43137"/>
                    </a:srgbClr>
                  </a:outerShdw>
                </a:effectLst>
              </a:rPr>
              <a:t>(date) as Month ,year(date) as Year,</a:t>
            </a:r>
          </a:p>
          <a:p>
            <a:r>
              <a:rPr lang="en-US" sz="1400" dirty="0">
                <a:solidFill>
                  <a:schemeClr val="bg1"/>
                </a:solidFill>
                <a:effectLst>
                  <a:outerShdw blurRad="38100" dist="38100" dir="2700000" algn="tl">
                    <a:srgbClr val="000000">
                      <a:alpha val="43137"/>
                    </a:srgbClr>
                  </a:outerShdw>
                </a:effectLst>
              </a:rPr>
              <a:t>round(sum(</a:t>
            </a:r>
            <a:r>
              <a:rPr lang="en-US" sz="1400" dirty="0" err="1">
                <a:solidFill>
                  <a:schemeClr val="bg1"/>
                </a:solidFill>
                <a:effectLst>
                  <a:outerShdw blurRad="38100" dist="38100" dir="2700000" algn="tl">
                    <a:srgbClr val="000000">
                      <a:alpha val="43137"/>
                    </a:srgbClr>
                  </a:outerShdw>
                </a:effectLst>
              </a:rPr>
              <a:t>sold_quantity</a:t>
            </a:r>
            <a:r>
              <a:rPr lang="en-US" sz="1400" dirty="0">
                <a:solidFill>
                  <a:schemeClr val="bg1"/>
                </a:solidFill>
                <a:effectLst>
                  <a:outerShdw blurRad="38100" dist="38100" dir="2700000" algn="tl">
                    <a:srgbClr val="000000">
                      <a:alpha val="43137"/>
                    </a:srgbClr>
                  </a:outerShdw>
                </a:effectLst>
              </a:rPr>
              <a:t>*</a:t>
            </a:r>
            <a:r>
              <a:rPr lang="en-US" sz="1400" dirty="0" err="1">
                <a:solidFill>
                  <a:schemeClr val="bg1"/>
                </a:solidFill>
                <a:effectLst>
                  <a:outerShdw blurRad="38100" dist="38100" dir="2700000" algn="tl">
                    <a:srgbClr val="000000">
                      <a:alpha val="43137"/>
                    </a:srgbClr>
                  </a:outerShdw>
                </a:effectLst>
              </a:rPr>
              <a:t>gross_price</a:t>
            </a:r>
            <a:r>
              <a:rPr lang="en-US" sz="1400" dirty="0">
                <a:solidFill>
                  <a:schemeClr val="bg1"/>
                </a:solidFill>
                <a:effectLst>
                  <a:outerShdw blurRad="38100" dist="38100" dir="2700000" algn="tl">
                    <a:srgbClr val="000000">
                      <a:alpha val="43137"/>
                    </a:srgbClr>
                  </a:outerShdw>
                </a:effectLst>
              </a:rPr>
              <a:t>),2) as </a:t>
            </a:r>
            <a:r>
              <a:rPr lang="en-US" sz="1400" dirty="0" err="1">
                <a:solidFill>
                  <a:schemeClr val="bg1"/>
                </a:solidFill>
                <a:effectLst>
                  <a:outerShdw blurRad="38100" dist="38100" dir="2700000" algn="tl">
                    <a:srgbClr val="000000">
                      <a:alpha val="43137"/>
                    </a:srgbClr>
                  </a:outerShdw>
                </a:effectLst>
              </a:rPr>
              <a:t>Gross_sales_Amount</a:t>
            </a:r>
            <a:endParaRPr lang="en-US" sz="1400" dirty="0">
              <a:solidFill>
                <a:schemeClr val="bg1"/>
              </a:solidFill>
              <a:effectLst>
                <a:outerShdw blurRad="38100" dist="38100" dir="2700000" algn="tl">
                  <a:srgbClr val="000000">
                    <a:alpha val="43137"/>
                  </a:srgbClr>
                </a:outerShdw>
              </a:effectLst>
            </a:endParaRPr>
          </a:p>
          <a:p>
            <a:r>
              <a:rPr lang="en-US" sz="1400" dirty="0">
                <a:solidFill>
                  <a:schemeClr val="bg1"/>
                </a:solidFill>
                <a:effectLst>
                  <a:outerShdw blurRad="38100" dist="38100" dir="2700000" algn="tl">
                    <a:srgbClr val="000000">
                      <a:alpha val="43137"/>
                    </a:srgbClr>
                  </a:outerShdw>
                </a:effectLst>
              </a:rPr>
              <a:t>from </a:t>
            </a:r>
            <a:r>
              <a:rPr lang="en-US" sz="1400" dirty="0" err="1">
                <a:solidFill>
                  <a:schemeClr val="bg1"/>
                </a:solidFill>
                <a:effectLst>
                  <a:outerShdw blurRad="38100" dist="38100" dir="2700000" algn="tl">
                    <a:srgbClr val="000000">
                      <a:alpha val="43137"/>
                    </a:srgbClr>
                  </a:outerShdw>
                </a:effectLst>
              </a:rPr>
              <a:t>fact_sales_monthly</a:t>
            </a:r>
            <a:endParaRPr lang="en-US" sz="1400" dirty="0">
              <a:solidFill>
                <a:schemeClr val="bg1"/>
              </a:solidFill>
              <a:effectLst>
                <a:outerShdw blurRad="38100" dist="38100" dir="2700000" algn="tl">
                  <a:srgbClr val="000000">
                    <a:alpha val="43137"/>
                  </a:srgbClr>
                </a:outerShdw>
              </a:effectLst>
            </a:endParaRPr>
          </a:p>
          <a:p>
            <a:r>
              <a:rPr lang="en-US" sz="1400" dirty="0">
                <a:solidFill>
                  <a:schemeClr val="bg1"/>
                </a:solidFill>
                <a:effectLst>
                  <a:outerShdw blurRad="38100" dist="38100" dir="2700000" algn="tl">
                    <a:srgbClr val="000000">
                      <a:alpha val="43137"/>
                    </a:srgbClr>
                  </a:outerShdw>
                </a:effectLst>
              </a:rPr>
              <a:t>inner join </a:t>
            </a:r>
            <a:r>
              <a:rPr lang="en-US" sz="1400" dirty="0" err="1">
                <a:solidFill>
                  <a:schemeClr val="bg1"/>
                </a:solidFill>
                <a:effectLst>
                  <a:outerShdw blurRad="38100" dist="38100" dir="2700000" algn="tl">
                    <a:srgbClr val="000000">
                      <a:alpha val="43137"/>
                    </a:srgbClr>
                  </a:outerShdw>
                </a:effectLst>
              </a:rPr>
              <a:t>fact_gross_price</a:t>
            </a:r>
            <a:r>
              <a:rPr lang="en-US" sz="1400" dirty="0">
                <a:solidFill>
                  <a:schemeClr val="bg1"/>
                </a:solidFill>
                <a:effectLst>
                  <a:outerShdw blurRad="38100" dist="38100" dir="2700000" algn="tl">
                    <a:srgbClr val="000000">
                      <a:alpha val="43137"/>
                    </a:srgbClr>
                  </a:outerShdw>
                </a:effectLst>
              </a:rPr>
              <a:t> using(</a:t>
            </a:r>
            <a:r>
              <a:rPr lang="en-US" sz="1400" dirty="0" err="1">
                <a:solidFill>
                  <a:schemeClr val="bg1"/>
                </a:solidFill>
                <a:effectLst>
                  <a:outerShdw blurRad="38100" dist="38100" dir="2700000" algn="tl">
                    <a:srgbClr val="000000">
                      <a:alpha val="43137"/>
                    </a:srgbClr>
                  </a:outerShdw>
                </a:effectLst>
              </a:rPr>
              <a:t>product_code,fiscal_year</a:t>
            </a:r>
            <a:r>
              <a:rPr lang="en-US" sz="1400" dirty="0">
                <a:solidFill>
                  <a:schemeClr val="bg1"/>
                </a:solidFill>
                <a:effectLst>
                  <a:outerShdw blurRad="38100" dist="38100" dir="2700000" algn="tl">
                    <a:srgbClr val="000000">
                      <a:alpha val="43137"/>
                    </a:srgbClr>
                  </a:outerShdw>
                </a:effectLst>
              </a:rPr>
              <a:t>)</a:t>
            </a:r>
          </a:p>
          <a:p>
            <a:r>
              <a:rPr lang="en-US" sz="1400" dirty="0">
                <a:solidFill>
                  <a:schemeClr val="bg1"/>
                </a:solidFill>
                <a:effectLst>
                  <a:outerShdw blurRad="38100" dist="38100" dir="2700000" algn="tl">
                    <a:srgbClr val="000000">
                      <a:alpha val="43137"/>
                    </a:srgbClr>
                  </a:outerShdw>
                </a:effectLst>
              </a:rPr>
              <a:t>inner join </a:t>
            </a:r>
          </a:p>
          <a:p>
            <a:r>
              <a:rPr lang="en-US" sz="1400" dirty="0" err="1">
                <a:solidFill>
                  <a:schemeClr val="bg1"/>
                </a:solidFill>
                <a:effectLst>
                  <a:outerShdw blurRad="38100" dist="38100" dir="2700000" algn="tl">
                    <a:srgbClr val="000000">
                      <a:alpha val="43137"/>
                    </a:srgbClr>
                  </a:outerShdw>
                </a:effectLst>
              </a:rPr>
              <a:t>dim_customer</a:t>
            </a:r>
            <a:endParaRPr lang="en-US" sz="1400" dirty="0">
              <a:solidFill>
                <a:schemeClr val="bg1"/>
              </a:solidFill>
              <a:effectLst>
                <a:outerShdw blurRad="38100" dist="38100" dir="2700000" algn="tl">
                  <a:srgbClr val="000000">
                    <a:alpha val="43137"/>
                  </a:srgbClr>
                </a:outerShdw>
              </a:effectLst>
            </a:endParaRPr>
          </a:p>
          <a:p>
            <a:r>
              <a:rPr lang="en-US" sz="1400" dirty="0">
                <a:solidFill>
                  <a:schemeClr val="bg1"/>
                </a:solidFill>
                <a:effectLst>
                  <a:outerShdw blurRad="38100" dist="38100" dir="2700000" algn="tl">
                    <a:srgbClr val="000000">
                      <a:alpha val="43137"/>
                    </a:srgbClr>
                  </a:outerShdw>
                </a:effectLst>
              </a:rPr>
              <a:t>on </a:t>
            </a:r>
            <a:r>
              <a:rPr lang="en-US" sz="1400" dirty="0" err="1">
                <a:solidFill>
                  <a:schemeClr val="bg1"/>
                </a:solidFill>
                <a:effectLst>
                  <a:outerShdw blurRad="38100" dist="38100" dir="2700000" algn="tl">
                    <a:srgbClr val="000000">
                      <a:alpha val="43137"/>
                    </a:srgbClr>
                  </a:outerShdw>
                </a:effectLst>
              </a:rPr>
              <a:t>fact_sales_monthly.customer_code</a:t>
            </a:r>
            <a:r>
              <a:rPr lang="en-US" sz="1400" dirty="0">
                <a:solidFill>
                  <a:schemeClr val="bg1"/>
                </a:solidFill>
                <a:effectLst>
                  <a:outerShdw blurRad="38100" dist="38100" dir="2700000" algn="tl">
                    <a:srgbClr val="000000">
                      <a:alpha val="43137"/>
                    </a:srgbClr>
                  </a:outerShdw>
                </a:effectLst>
              </a:rPr>
              <a:t>=</a:t>
            </a:r>
          </a:p>
          <a:p>
            <a:r>
              <a:rPr lang="en-US" sz="1400" dirty="0" err="1">
                <a:solidFill>
                  <a:schemeClr val="bg1"/>
                </a:solidFill>
                <a:effectLst>
                  <a:outerShdw blurRad="38100" dist="38100" dir="2700000" algn="tl">
                    <a:srgbClr val="000000">
                      <a:alpha val="43137"/>
                    </a:srgbClr>
                  </a:outerShdw>
                </a:effectLst>
              </a:rPr>
              <a:t>dim_customer.customer_code</a:t>
            </a:r>
            <a:endParaRPr lang="en-US" sz="1400" dirty="0">
              <a:solidFill>
                <a:schemeClr val="bg1"/>
              </a:solidFill>
              <a:effectLst>
                <a:outerShdw blurRad="38100" dist="38100" dir="2700000" algn="tl">
                  <a:srgbClr val="000000">
                    <a:alpha val="43137"/>
                  </a:srgbClr>
                </a:outerShdw>
              </a:effectLst>
            </a:endParaRPr>
          </a:p>
          <a:p>
            <a:r>
              <a:rPr lang="en-US" sz="1400" dirty="0">
                <a:solidFill>
                  <a:schemeClr val="bg1"/>
                </a:solidFill>
                <a:effectLst>
                  <a:outerShdw blurRad="38100" dist="38100" dir="2700000" algn="tl">
                    <a:srgbClr val="000000">
                      <a:alpha val="43137"/>
                    </a:srgbClr>
                  </a:outerShdw>
                </a:effectLst>
              </a:rPr>
              <a:t>where customer= "</a:t>
            </a:r>
            <a:r>
              <a:rPr lang="en-US" sz="1400" dirty="0" err="1">
                <a:solidFill>
                  <a:schemeClr val="bg1"/>
                </a:solidFill>
                <a:effectLst>
                  <a:outerShdw blurRad="38100" dist="38100" dir="2700000" algn="tl">
                    <a:srgbClr val="000000">
                      <a:alpha val="43137"/>
                    </a:srgbClr>
                  </a:outerShdw>
                </a:effectLst>
              </a:rPr>
              <a:t>Atliq</a:t>
            </a:r>
            <a:r>
              <a:rPr lang="en-US" sz="1400" dirty="0">
                <a:solidFill>
                  <a:schemeClr val="bg1"/>
                </a:solidFill>
                <a:effectLst>
                  <a:outerShdw blurRad="38100" dist="38100" dir="2700000" algn="tl">
                    <a:srgbClr val="000000">
                      <a:alpha val="43137"/>
                    </a:srgbClr>
                  </a:outerShdw>
                </a:effectLst>
              </a:rPr>
              <a:t> Exclusive“</a:t>
            </a:r>
          </a:p>
          <a:p>
            <a:r>
              <a:rPr lang="en-US" sz="1400" dirty="0">
                <a:solidFill>
                  <a:schemeClr val="bg1"/>
                </a:solidFill>
                <a:effectLst>
                  <a:outerShdw blurRad="38100" dist="38100" dir="2700000" algn="tl">
                    <a:srgbClr val="000000">
                      <a:alpha val="43137"/>
                    </a:srgbClr>
                  </a:outerShdw>
                </a:effectLst>
              </a:rPr>
              <a:t>group by year(date), Month(date)</a:t>
            </a:r>
          </a:p>
          <a:p>
            <a:r>
              <a:rPr lang="en-US" sz="1400" dirty="0">
                <a:solidFill>
                  <a:schemeClr val="bg1"/>
                </a:solidFill>
                <a:effectLst>
                  <a:outerShdw blurRad="38100" dist="38100" dir="2700000" algn="tl">
                    <a:srgbClr val="000000">
                      <a:alpha val="43137"/>
                    </a:srgbClr>
                  </a:outerShdw>
                </a:effectLst>
              </a:rPr>
              <a:t>order by year(date),month(date);</a:t>
            </a: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50" y="1729029"/>
            <a:ext cx="4956298"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019FAD8C-E531-C3D3-1391-E76012BB3240}"/>
              </a:ext>
            </a:extLst>
          </p:cNvPr>
          <p:cNvPicPr>
            <a:picLocks noChangeAspect="1"/>
          </p:cNvPicPr>
          <p:nvPr/>
        </p:nvPicPr>
        <p:blipFill>
          <a:blip r:embed="rId2"/>
          <a:stretch>
            <a:fillRect/>
          </a:stretch>
        </p:blipFill>
        <p:spPr>
          <a:xfrm>
            <a:off x="5579723" y="2249574"/>
            <a:ext cx="2898355" cy="3892810"/>
          </a:xfrm>
          <a:prstGeom prst="rect">
            <a:avLst/>
          </a:prstGeom>
        </p:spPr>
      </p:pic>
      <p:pic>
        <p:nvPicPr>
          <p:cNvPr id="7" name="Picture 6">
            <a:extLst>
              <a:ext uri="{FF2B5EF4-FFF2-40B4-BE49-F238E27FC236}">
                <a16:creationId xmlns:a16="http://schemas.microsoft.com/office/drawing/2014/main" id="{0D745723-4E6B-052A-B648-207C44FA2B52}"/>
              </a:ext>
            </a:extLst>
          </p:cNvPr>
          <p:cNvPicPr>
            <a:picLocks noChangeAspect="1"/>
          </p:cNvPicPr>
          <p:nvPr/>
        </p:nvPicPr>
        <p:blipFill>
          <a:blip r:embed="rId3"/>
          <a:stretch>
            <a:fillRect/>
          </a:stretch>
        </p:blipFill>
        <p:spPr>
          <a:xfrm>
            <a:off x="8478078" y="3250096"/>
            <a:ext cx="2775748" cy="1663872"/>
          </a:xfrm>
          <a:prstGeom prst="rect">
            <a:avLst/>
          </a:prstGeom>
        </p:spPr>
      </p:pic>
    </p:spTree>
    <p:extLst>
      <p:ext uri="{BB962C8B-B14F-4D97-AF65-F5344CB8AC3E}">
        <p14:creationId xmlns:p14="http://schemas.microsoft.com/office/powerpoint/2010/main" val="144730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6B5949-BE95-F1A8-ED7A-EDC021D9B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F016F60-85A2-B217-006B-D3A30E379682}"/>
              </a:ext>
            </a:extLst>
          </p:cNvPr>
          <p:cNvPicPr>
            <a:picLocks noChangeAspect="1"/>
          </p:cNvPicPr>
          <p:nvPr/>
        </p:nvPicPr>
        <p:blipFill rotWithShape="1">
          <a:blip r:embed="rId3"/>
          <a:srcRect l="402"/>
          <a:stretch/>
        </p:blipFill>
        <p:spPr>
          <a:xfrm>
            <a:off x="871169" y="705345"/>
            <a:ext cx="10670836" cy="4483864"/>
          </a:xfrm>
          <a:prstGeom prst="rect">
            <a:avLst/>
          </a:prstGeom>
          <a:ln>
            <a:noFill/>
          </a:ln>
          <a:effectLst>
            <a:softEdge rad="112500"/>
          </a:effectLst>
        </p:spPr>
      </p:pic>
      <p:sp>
        <p:nvSpPr>
          <p:cNvPr id="6" name="TextBox 5">
            <a:extLst>
              <a:ext uri="{FF2B5EF4-FFF2-40B4-BE49-F238E27FC236}">
                <a16:creationId xmlns:a16="http://schemas.microsoft.com/office/drawing/2014/main" id="{8B68CF91-9B35-8D1F-BB5E-1F989E3C24ED}"/>
              </a:ext>
            </a:extLst>
          </p:cNvPr>
          <p:cNvSpPr txBox="1"/>
          <p:nvPr/>
        </p:nvSpPr>
        <p:spPr>
          <a:xfrm>
            <a:off x="1102523" y="5135127"/>
            <a:ext cx="10516600" cy="1569660"/>
          </a:xfrm>
          <a:prstGeom prst="rect">
            <a:avLst/>
          </a:prstGeom>
          <a:noFill/>
          <a:ln>
            <a:solidFill>
              <a:schemeClr val="tx1"/>
            </a:solidFill>
            <a:prstDash val="lgDashDot"/>
          </a:ln>
        </p:spPr>
        <p:txBody>
          <a:bodyPr wrap="square" rtlCol="0">
            <a:spAutoFit/>
          </a:bodyPr>
          <a:lstStyle/>
          <a:p>
            <a:r>
              <a:rPr lang="en-IN" sz="2400" dirty="0"/>
              <a:t>The gross sales was low during the period of March to August in 2020, the lowest ever being in March 2020.</a:t>
            </a:r>
          </a:p>
          <a:p>
            <a:r>
              <a:rPr lang="en-IN" sz="2400" dirty="0"/>
              <a:t>However in the same year the gross sales went up from September onwards. The gross sales was the maximum in November 2020.</a:t>
            </a:r>
          </a:p>
        </p:txBody>
      </p:sp>
      <p:pic>
        <p:nvPicPr>
          <p:cNvPr id="8" name="Picture 7">
            <a:extLst>
              <a:ext uri="{FF2B5EF4-FFF2-40B4-BE49-F238E27FC236}">
                <a16:creationId xmlns:a16="http://schemas.microsoft.com/office/drawing/2014/main" id="{E3A3EE9D-2344-AF31-A6FA-7F1A67680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1883" y="2989209"/>
            <a:ext cx="623410" cy="623410"/>
          </a:xfrm>
          <a:prstGeom prst="rect">
            <a:avLst/>
          </a:prstGeom>
        </p:spPr>
      </p:pic>
      <p:pic>
        <p:nvPicPr>
          <p:cNvPr id="11" name="Picture 10">
            <a:extLst>
              <a:ext uri="{FF2B5EF4-FFF2-40B4-BE49-F238E27FC236}">
                <a16:creationId xmlns:a16="http://schemas.microsoft.com/office/drawing/2014/main" id="{683AF4C8-B129-2A00-5E42-F135A4CE9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63866">
            <a:off x="5440497" y="2060284"/>
            <a:ext cx="1003148" cy="1003148"/>
          </a:xfrm>
          <a:prstGeom prst="rect">
            <a:avLst/>
          </a:prstGeom>
        </p:spPr>
      </p:pic>
      <p:pic>
        <p:nvPicPr>
          <p:cNvPr id="13" name="Picture 12">
            <a:extLst>
              <a:ext uri="{FF2B5EF4-FFF2-40B4-BE49-F238E27FC236}">
                <a16:creationId xmlns:a16="http://schemas.microsoft.com/office/drawing/2014/main" id="{FAEB8853-826D-FC78-C39C-20C24862B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483" y="220338"/>
            <a:ext cx="584160" cy="584160"/>
          </a:xfrm>
          <a:prstGeom prst="rect">
            <a:avLst/>
          </a:prstGeom>
        </p:spPr>
      </p:pic>
    </p:spTree>
    <p:extLst>
      <p:ext uri="{BB962C8B-B14F-4D97-AF65-F5344CB8AC3E}">
        <p14:creationId xmlns:p14="http://schemas.microsoft.com/office/powerpoint/2010/main" val="176582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50" y="579576"/>
            <a:ext cx="10278147"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In which quarter of 2020, got the maximum </a:t>
            </a:r>
            <a:r>
              <a:rPr lang="en-US" dirty="0" err="1"/>
              <a:t>total_sold_quantity</a:t>
            </a:r>
            <a:r>
              <a:rPr lang="en-US" dirty="0"/>
              <a:t>? </a:t>
            </a:r>
            <a:endParaRPr lang="en-IN"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11442" y="136631"/>
            <a:ext cx="1686560" cy="646331"/>
          </a:xfrm>
          <a:prstGeom prst="rect">
            <a:avLst/>
          </a:prstGeom>
          <a:noFill/>
        </p:spPr>
        <p:txBody>
          <a:bodyPr wrap="square" rtlCol="0">
            <a:spAutoFit/>
          </a:bodyPr>
          <a:lstStyle/>
          <a:p>
            <a:r>
              <a:rPr lang="en-US" b="1" u="sng" dirty="0">
                <a:solidFill>
                  <a:schemeClr val="accent6">
                    <a:lumMod val="50000"/>
                  </a:schemeClr>
                </a:solidFill>
              </a:rPr>
              <a:t>Request-8: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7464288" y="2282217"/>
            <a:ext cx="3637721" cy="366123"/>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48" y="2120921"/>
            <a:ext cx="6795037" cy="4124206"/>
          </a:xfrm>
          <a:prstGeom prst="rect">
            <a:avLst/>
          </a:prstGeom>
          <a:solidFill>
            <a:srgbClr val="6C7A56"/>
          </a:solidFill>
        </p:spPr>
        <p:txBody>
          <a:bodyPr wrap="square" rtlCol="0">
            <a:spAutoFit/>
          </a:bodyPr>
          <a:lstStyle/>
          <a:p>
            <a:r>
              <a:rPr lang="en-US" sz="1600" dirty="0">
                <a:solidFill>
                  <a:schemeClr val="bg1"/>
                </a:solidFill>
                <a:effectLst>
                  <a:outerShdw blurRad="38100" dist="38100" dir="2700000" algn="tl">
                    <a:srgbClr val="000000">
                      <a:alpha val="43137"/>
                    </a:srgbClr>
                  </a:outerShdw>
                </a:effectLst>
              </a:rPr>
              <a:t>/*The fiscal year in </a:t>
            </a:r>
            <a:r>
              <a:rPr lang="en-US" sz="1600" dirty="0" err="1">
                <a:solidFill>
                  <a:schemeClr val="bg1"/>
                </a:solidFill>
                <a:effectLst>
                  <a:outerShdw blurRad="38100" dist="38100" dir="2700000" algn="tl">
                    <a:srgbClr val="000000">
                      <a:alpha val="43137"/>
                    </a:srgbClr>
                  </a:outerShdw>
                </a:effectLst>
              </a:rPr>
              <a:t>Atliq</a:t>
            </a:r>
            <a:r>
              <a:rPr lang="en-US" sz="1600" dirty="0">
                <a:solidFill>
                  <a:schemeClr val="bg1"/>
                </a:solidFill>
                <a:effectLst>
                  <a:outerShdw blurRad="38100" dist="38100" dir="2700000" algn="tl">
                    <a:srgbClr val="000000">
                      <a:alpha val="43137"/>
                    </a:srgbClr>
                  </a:outerShdw>
                </a:effectLst>
              </a:rPr>
              <a:t> starts from </a:t>
            </a:r>
            <a:r>
              <a:rPr lang="en-US" sz="1600" dirty="0" err="1">
                <a:solidFill>
                  <a:schemeClr val="bg1"/>
                </a:solidFill>
                <a:effectLst>
                  <a:outerShdw blurRad="38100" dist="38100" dir="2700000" algn="tl">
                    <a:srgbClr val="000000">
                      <a:alpha val="43137"/>
                    </a:srgbClr>
                  </a:outerShdw>
                </a:effectLst>
              </a:rPr>
              <a:t>september</a:t>
            </a:r>
            <a:r>
              <a:rPr lang="en-US" sz="1600" dirty="0">
                <a:solidFill>
                  <a:schemeClr val="bg1"/>
                </a:solidFill>
                <a:effectLst>
                  <a:outerShdw blurRad="38100" dist="38100" dir="2700000" algn="tl">
                    <a:srgbClr val="000000">
                      <a:alpha val="43137"/>
                    </a:srgbClr>
                  </a:outerShdw>
                </a:effectLst>
              </a:rPr>
              <a:t> 2019 */</a:t>
            </a:r>
          </a:p>
          <a:p>
            <a:endParaRPr lang="en-US"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with Qtr_table_2020 as(select </a:t>
            </a:r>
            <a:r>
              <a:rPr lang="en-US" sz="1600" dirty="0" err="1">
                <a:solidFill>
                  <a:schemeClr val="bg1"/>
                </a:solidFill>
                <a:effectLst>
                  <a:outerShdw blurRad="38100" dist="38100" dir="2700000" algn="tl">
                    <a:srgbClr val="000000">
                      <a:alpha val="43137"/>
                    </a:srgbClr>
                  </a:outerShdw>
                </a:effectLst>
              </a:rPr>
              <a:t>date,fiscal_year</a:t>
            </a:r>
            <a:r>
              <a:rPr lang="en-US" sz="1600" dirty="0">
                <a:solidFill>
                  <a:schemeClr val="bg1"/>
                </a:solidFill>
                <a:effectLst>
                  <a:outerShdw blurRad="38100" dist="38100" dir="2700000" algn="tl">
                    <a:srgbClr val="000000">
                      <a:alpha val="43137"/>
                    </a:srgbClr>
                  </a:outerShdw>
                </a:effectLst>
              </a:rPr>
              <a:t>, case     </a:t>
            </a:r>
          </a:p>
          <a:p>
            <a:r>
              <a:rPr lang="en-US" sz="1600" dirty="0">
                <a:solidFill>
                  <a:schemeClr val="bg1"/>
                </a:solidFill>
                <a:effectLst>
                  <a:outerShdw blurRad="38100" dist="38100" dir="2700000" algn="tl">
                    <a:srgbClr val="000000">
                      <a:alpha val="43137"/>
                    </a:srgbClr>
                  </a:outerShdw>
                </a:effectLst>
              </a:rPr>
              <a:t>          when date between "2019-09-01" and "2019-11-30" then "Qtr-1"                             </a:t>
            </a:r>
          </a:p>
          <a:p>
            <a:r>
              <a:rPr lang="en-US" sz="1600" dirty="0">
                <a:solidFill>
                  <a:schemeClr val="bg1"/>
                </a:solidFill>
                <a:effectLst>
                  <a:outerShdw blurRad="38100" dist="38100" dir="2700000" algn="tl">
                    <a:srgbClr val="000000">
                      <a:alpha val="43137"/>
                    </a:srgbClr>
                  </a:outerShdw>
                </a:effectLst>
              </a:rPr>
              <a:t>          when date between "2019-12-01" and "2020-02-29" then "Qtr-2"                        </a:t>
            </a:r>
          </a:p>
          <a:p>
            <a:r>
              <a:rPr lang="en-US" sz="1600" dirty="0">
                <a:solidFill>
                  <a:schemeClr val="bg1"/>
                </a:solidFill>
                <a:effectLst>
                  <a:outerShdw blurRad="38100" dist="38100" dir="2700000" algn="tl">
                    <a:srgbClr val="000000">
                      <a:alpha val="43137"/>
                    </a:srgbClr>
                  </a:outerShdw>
                </a:effectLst>
              </a:rPr>
              <a:t>          when date between "2020-03-01" and "2020-05-31" then "Qtr-3"	   when date between "2020-06-01" and "2020-08-31" then "Qtr-4"	   else null                      </a:t>
            </a:r>
          </a:p>
          <a:p>
            <a:r>
              <a:rPr lang="en-US" sz="1600" dirty="0">
                <a:solidFill>
                  <a:schemeClr val="bg1"/>
                </a:solidFill>
                <a:effectLst>
                  <a:outerShdw blurRad="38100" dist="38100" dir="2700000" algn="tl">
                    <a:srgbClr val="000000">
                      <a:alpha val="43137"/>
                    </a:srgbClr>
                  </a:outerShdw>
                </a:effectLst>
              </a:rPr>
              <a:t>           end as Quarter,                     </a:t>
            </a:r>
          </a:p>
          <a:p>
            <a:r>
              <a:rPr lang="en-US" sz="1600" dirty="0">
                <a:solidFill>
                  <a:schemeClr val="bg1"/>
                </a:solidFill>
                <a:effectLst>
                  <a:outerShdw blurRad="38100" dist="38100" dir="2700000" algn="tl">
                    <a:srgbClr val="000000">
                      <a:alpha val="43137"/>
                    </a:srgbClr>
                  </a:outerShdw>
                </a:effectLst>
              </a:rPr>
              <a:t> </a:t>
            </a:r>
            <a:r>
              <a:rPr lang="en-US" sz="1600" dirty="0" err="1">
                <a:solidFill>
                  <a:schemeClr val="bg1"/>
                </a:solidFill>
                <a:effectLst>
                  <a:outerShdw blurRad="38100" dist="38100" dir="2700000" algn="tl">
                    <a:srgbClr val="000000">
                      <a:alpha val="43137"/>
                    </a:srgbClr>
                  </a:outerShdw>
                </a:effectLst>
              </a:rPr>
              <a:t>sold_quantity</a:t>
            </a:r>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from </a:t>
            </a:r>
            <a:r>
              <a:rPr lang="en-US" sz="1600" dirty="0" err="1">
                <a:solidFill>
                  <a:schemeClr val="bg1"/>
                </a:solidFill>
                <a:effectLst>
                  <a:outerShdw blurRad="38100" dist="38100" dir="2700000" algn="tl">
                    <a:srgbClr val="000000">
                      <a:alpha val="43137"/>
                    </a:srgbClr>
                  </a:outerShdw>
                </a:effectLst>
              </a:rPr>
              <a:t>fact_sales_monthly</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select Quarter, sum(</a:t>
            </a:r>
            <a:r>
              <a:rPr lang="en-US" sz="1600" dirty="0" err="1">
                <a:solidFill>
                  <a:schemeClr val="bg1"/>
                </a:solidFill>
                <a:effectLst>
                  <a:outerShdw blurRad="38100" dist="38100" dir="2700000" algn="tl">
                    <a:srgbClr val="000000">
                      <a:alpha val="43137"/>
                    </a:srgbClr>
                  </a:outerShdw>
                </a:effectLst>
              </a:rPr>
              <a:t>sold_quantity</a:t>
            </a:r>
            <a:r>
              <a:rPr lang="en-US" sz="1600" dirty="0">
                <a:solidFill>
                  <a:schemeClr val="bg1"/>
                </a:solidFill>
                <a:effectLst>
                  <a:outerShdw blurRad="38100" dist="38100" dir="2700000" algn="tl">
                    <a:srgbClr val="000000">
                      <a:alpha val="43137"/>
                    </a:srgbClr>
                  </a:outerShdw>
                </a:effectLst>
              </a:rPr>
              <a:t>) as </a:t>
            </a:r>
            <a:r>
              <a:rPr lang="en-US" sz="1600" dirty="0" err="1">
                <a:solidFill>
                  <a:schemeClr val="bg1"/>
                </a:solidFill>
                <a:effectLst>
                  <a:outerShdw blurRad="38100" dist="38100" dir="2700000" algn="tl">
                    <a:srgbClr val="000000">
                      <a:alpha val="43137"/>
                    </a:srgbClr>
                  </a:outerShdw>
                </a:effectLst>
              </a:rPr>
              <a:t>Total_sold_quantity</a:t>
            </a:r>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from Qtr_table_2020</a:t>
            </a:r>
          </a:p>
          <a:p>
            <a:r>
              <a:rPr lang="en-US" sz="1600" dirty="0">
                <a:solidFill>
                  <a:schemeClr val="bg1"/>
                </a:solidFill>
                <a:effectLst>
                  <a:outerShdw blurRad="38100" dist="38100" dir="2700000" algn="tl">
                    <a:srgbClr val="000000">
                      <a:alpha val="43137"/>
                    </a:srgbClr>
                  </a:outerShdw>
                </a:effectLst>
              </a:rPr>
              <a:t>where </a:t>
            </a:r>
            <a:r>
              <a:rPr lang="en-US" sz="1600" dirty="0" err="1">
                <a:solidFill>
                  <a:schemeClr val="bg1"/>
                </a:solidFill>
                <a:effectLst>
                  <a:outerShdw blurRad="38100" dist="38100" dir="2700000" algn="tl">
                    <a:srgbClr val="000000">
                      <a:alpha val="43137"/>
                    </a:srgbClr>
                  </a:outerShdw>
                </a:effectLst>
              </a:rPr>
              <a:t>fiscal_year</a:t>
            </a:r>
            <a:r>
              <a:rPr lang="en-US" sz="1600" dirty="0">
                <a:solidFill>
                  <a:schemeClr val="bg1"/>
                </a:solidFill>
                <a:effectLst>
                  <a:outerShdw blurRad="38100" dist="38100" dir="2700000" algn="tl">
                    <a:srgbClr val="000000">
                      <a:alpha val="43137"/>
                    </a:srgbClr>
                  </a:outerShdw>
                </a:effectLst>
              </a:rPr>
              <a:t>=2020</a:t>
            </a:r>
          </a:p>
          <a:p>
            <a:r>
              <a:rPr lang="en-US" sz="1600" dirty="0">
                <a:solidFill>
                  <a:schemeClr val="bg1"/>
                </a:solidFill>
                <a:effectLst>
                  <a:outerShdw blurRad="38100" dist="38100" dir="2700000" algn="tl">
                    <a:srgbClr val="000000">
                      <a:alpha val="43137"/>
                    </a:srgbClr>
                  </a:outerShdw>
                </a:effectLst>
              </a:rPr>
              <a:t>group by Quarter;</a:t>
            </a: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48" y="1588852"/>
            <a:ext cx="6795037"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CBAE247-824C-951B-A267-A7ED2AFD8849}"/>
              </a:ext>
            </a:extLst>
          </p:cNvPr>
          <p:cNvPicPr>
            <a:picLocks noChangeAspect="1"/>
          </p:cNvPicPr>
          <p:nvPr/>
        </p:nvPicPr>
        <p:blipFill>
          <a:blip r:embed="rId2"/>
          <a:stretch>
            <a:fillRect/>
          </a:stretch>
        </p:blipFill>
        <p:spPr>
          <a:xfrm>
            <a:off x="7464288" y="2730889"/>
            <a:ext cx="3621942" cy="1781476"/>
          </a:xfrm>
          <a:prstGeom prst="rect">
            <a:avLst/>
          </a:prstGeom>
        </p:spPr>
      </p:pic>
    </p:spTree>
    <p:extLst>
      <p:ext uri="{BB962C8B-B14F-4D97-AF65-F5344CB8AC3E}">
        <p14:creationId xmlns:p14="http://schemas.microsoft.com/office/powerpoint/2010/main" val="322385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3E5FE9-FEC3-BF42-2F38-3B2D60A4E662}"/>
              </a:ext>
            </a:extLst>
          </p:cNvPr>
          <p:cNvSpPr>
            <a:spLocks noGrp="1"/>
          </p:cNvSpPr>
          <p:nvPr>
            <p:ph type="body" idx="1"/>
          </p:nvPr>
        </p:nvSpPr>
        <p:spPr>
          <a:xfrm>
            <a:off x="3345511" y="2133601"/>
            <a:ext cx="5490223" cy="1911509"/>
          </a:xfrm>
        </p:spPr>
        <p:txBody>
          <a:bodyPr/>
          <a:lstStyle/>
          <a:p>
            <a:pPr algn="l"/>
            <a:endParaRPr lang="en-US" sz="1800" b="0" i="0" dirty="0">
              <a:solidFill>
                <a:schemeClr val="tx1"/>
              </a:solidFill>
              <a:effectLst/>
              <a:latin typeface="Bahnschrift" panose="020B0502040204020203" pitchFamily="34" charset="0"/>
            </a:endParaRPr>
          </a:p>
          <a:p>
            <a:pPr algn="l"/>
            <a:r>
              <a:rPr lang="en-US" sz="1800" b="1" i="0" dirty="0">
                <a:solidFill>
                  <a:schemeClr val="tx1">
                    <a:lumMod val="75000"/>
                    <a:lumOff val="25000"/>
                  </a:schemeClr>
                </a:solidFill>
                <a:effectLst/>
                <a:latin typeface="Bahnschrift" panose="020B0502040204020203" pitchFamily="34" charset="0"/>
              </a:rPr>
              <a:t>Atliq Hardware is one of the leading computer hardware producers in India and well expanded in other countries too.</a:t>
            </a:r>
          </a:p>
          <a:p>
            <a:pPr algn="l"/>
            <a:endParaRPr lang="en-US" b="1" dirty="0">
              <a:solidFill>
                <a:schemeClr val="tx1">
                  <a:lumMod val="65000"/>
                  <a:lumOff val="35000"/>
                </a:schemeClr>
              </a:solidFill>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pPr algn="l"/>
            <a:endParaRPr lang="en-US" dirty="0">
              <a:solidFill>
                <a:schemeClr val="tx1">
                  <a:lumMod val="65000"/>
                  <a:lumOff val="35000"/>
                </a:schemeClr>
              </a:solidFill>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endParaRPr lang="en-IN" dirty="0"/>
          </a:p>
        </p:txBody>
      </p:sp>
      <p:pic>
        <p:nvPicPr>
          <p:cNvPr id="3074" name="Picture 2" descr="@atliq">
            <a:extLst>
              <a:ext uri="{FF2B5EF4-FFF2-40B4-BE49-F238E27FC236}">
                <a16:creationId xmlns:a16="http://schemas.microsoft.com/office/drawing/2014/main" id="{39649A43-A1FD-BD2D-B940-389B66FC9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776" y="4045110"/>
            <a:ext cx="1236662" cy="1236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CA708EF-3801-8CEA-A2C3-0F5A8E1DFA7B}"/>
              </a:ext>
            </a:extLst>
          </p:cNvPr>
          <p:cNvSpPr txBox="1">
            <a:spLocks noGrp="1"/>
          </p:cNvSpPr>
          <p:nvPr>
            <p:ph type="title"/>
          </p:nvPr>
        </p:nvSpPr>
        <p:spPr>
          <a:xfrm>
            <a:off x="3351860" y="1251523"/>
            <a:ext cx="5489575" cy="597087"/>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ctr"/>
            <a:r>
              <a:rPr lang="en-US" sz="2800" b="1" dirty="0">
                <a:ln w="0"/>
                <a:solidFill>
                  <a:schemeClr val="tx1">
                    <a:lumMod val="65000"/>
                    <a:lumOff val="35000"/>
                  </a:schemeClr>
                </a:solidFill>
                <a:effectLst>
                  <a:outerShdw blurRad="38100" dist="19050" dir="2700000" algn="tl" rotWithShape="0">
                    <a:schemeClr val="dk1">
                      <a:alpha val="40000"/>
                    </a:schemeClr>
                  </a:outerShdw>
                </a:effectLst>
                <a:latin typeface="Bahnschrift" panose="020B0502040204020203" pitchFamily="34" charset="0"/>
              </a:rPr>
              <a:t>ATLIQ HARDWARE</a:t>
            </a:r>
            <a:endParaRPr lang="en-IN" sz="2800" dirty="0"/>
          </a:p>
        </p:txBody>
      </p:sp>
    </p:spTree>
    <p:extLst>
      <p:ext uri="{BB962C8B-B14F-4D97-AF65-F5344CB8AC3E}">
        <p14:creationId xmlns:p14="http://schemas.microsoft.com/office/powerpoint/2010/main" val="146605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0135EE-A3CE-7B4A-3034-EDAA38526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73368962-D4CE-996E-5DB6-479407EF53DA}"/>
              </a:ext>
            </a:extLst>
          </p:cNvPr>
          <p:cNvPicPr>
            <a:picLocks noChangeAspect="1"/>
          </p:cNvPicPr>
          <p:nvPr/>
        </p:nvPicPr>
        <p:blipFill rotWithShape="1">
          <a:blip r:embed="rId3"/>
          <a:srcRect t="1619" b="2797"/>
          <a:stretch/>
        </p:blipFill>
        <p:spPr>
          <a:xfrm>
            <a:off x="997816" y="347032"/>
            <a:ext cx="9368687" cy="3525397"/>
          </a:xfrm>
          <a:prstGeom prst="rect">
            <a:avLst/>
          </a:prstGeom>
          <a:ln w="28575">
            <a:solidFill>
              <a:schemeClr val="tx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2BAA54C-374B-42D1-4A4D-E730A95CA5F5}"/>
              </a:ext>
            </a:extLst>
          </p:cNvPr>
          <p:cNvSpPr txBox="1"/>
          <p:nvPr/>
        </p:nvSpPr>
        <p:spPr>
          <a:xfrm>
            <a:off x="1218154" y="4272677"/>
            <a:ext cx="9148349" cy="2308324"/>
          </a:xfrm>
          <a:prstGeom prst="rect">
            <a:avLst/>
          </a:prstGeom>
          <a:noFill/>
          <a:ln>
            <a:solidFill>
              <a:schemeClr val="tx1"/>
            </a:solidFill>
            <a:prstDash val="lgDashDotDot"/>
          </a:ln>
        </p:spPr>
        <p:txBody>
          <a:bodyPr wrap="square" rtlCol="0">
            <a:spAutoFit/>
          </a:bodyPr>
          <a:lstStyle/>
          <a:p>
            <a:endParaRPr lang="en-IN" sz="2400" dirty="0"/>
          </a:p>
          <a:p>
            <a:r>
              <a:rPr lang="en-IN" sz="2400" dirty="0"/>
              <a:t>The maximum quantity was sold in the Quarter 1 in the fiscal year of 2020.</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4796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50" y="579576"/>
            <a:ext cx="10278147" cy="646331"/>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Which channel helped to bring more gross sales in the fiscal year 2021 and the percentage of contribution?</a:t>
            </a:r>
            <a:endParaRPr lang="en-IN"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11442" y="136631"/>
            <a:ext cx="1686560" cy="646331"/>
          </a:xfrm>
          <a:prstGeom prst="rect">
            <a:avLst/>
          </a:prstGeom>
          <a:noFill/>
        </p:spPr>
        <p:txBody>
          <a:bodyPr wrap="square" rtlCol="0">
            <a:spAutoFit/>
          </a:bodyPr>
          <a:lstStyle/>
          <a:p>
            <a:r>
              <a:rPr lang="en-US" b="1" u="sng" dirty="0">
                <a:solidFill>
                  <a:schemeClr val="accent6">
                    <a:lumMod val="50000"/>
                  </a:schemeClr>
                </a:solidFill>
              </a:rPr>
              <a:t>Request-9: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7349987" y="2645163"/>
            <a:ext cx="3866324"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47" y="1928735"/>
            <a:ext cx="6795037" cy="4585871"/>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select sum(</a:t>
            </a:r>
            <a:r>
              <a:rPr lang="en-US" sz="1600" dirty="0" err="1">
                <a:solidFill>
                  <a:schemeClr val="bg1"/>
                </a:solidFill>
                <a:effectLst>
                  <a:outerShdw blurRad="38100" dist="38100" dir="2700000" algn="tl">
                    <a:srgbClr val="000000">
                      <a:alpha val="43137"/>
                    </a:srgbClr>
                  </a:outerShdw>
                </a:effectLst>
              </a:rPr>
              <a:t>sold_quantity</a:t>
            </a:r>
            <a:r>
              <a:rPr lang="en-US" sz="1600" dirty="0">
                <a:solidFill>
                  <a:schemeClr val="bg1"/>
                </a:solidFill>
                <a:effectLst>
                  <a:outerShdw blurRad="38100" dist="38100" dir="2700000" algn="tl">
                    <a:srgbClr val="000000">
                      <a:alpha val="43137"/>
                    </a:srgbClr>
                  </a:outerShdw>
                </a:effectLst>
              </a:rPr>
              <a:t>*</a:t>
            </a:r>
            <a:r>
              <a:rPr lang="en-US" sz="1600" dirty="0" err="1">
                <a:solidFill>
                  <a:schemeClr val="bg1"/>
                </a:solidFill>
                <a:effectLst>
                  <a:outerShdw blurRad="38100" dist="38100" dir="2700000" algn="tl">
                    <a:srgbClr val="000000">
                      <a:alpha val="43137"/>
                    </a:srgbClr>
                  </a:outerShdw>
                </a:effectLst>
              </a:rPr>
              <a:t>gross_price</a:t>
            </a:r>
            <a:r>
              <a:rPr lang="en-US" sz="1600" dirty="0">
                <a:solidFill>
                  <a:schemeClr val="bg1"/>
                </a:solidFill>
                <a:effectLst>
                  <a:outerShdw blurRad="38100" dist="38100" dir="2700000" algn="tl">
                    <a:srgbClr val="000000">
                      <a:alpha val="43137"/>
                    </a:srgbClr>
                  </a:outerShdw>
                </a:effectLst>
              </a:rPr>
              <a:t>) into @Total_salefrom </a:t>
            </a:r>
            <a:r>
              <a:rPr lang="en-US" sz="1600" dirty="0" err="1">
                <a:solidFill>
                  <a:schemeClr val="bg1"/>
                </a:solidFill>
                <a:effectLst>
                  <a:outerShdw blurRad="38100" dist="38100" dir="2700000" algn="tl">
                    <a:srgbClr val="000000">
                      <a:alpha val="43137"/>
                    </a:srgbClr>
                  </a:outerShdw>
                </a:effectLst>
              </a:rPr>
              <a:t>fact_sales_monthlyinner</a:t>
            </a:r>
            <a:r>
              <a:rPr lang="en-US" sz="1600" dirty="0">
                <a:solidFill>
                  <a:schemeClr val="bg1"/>
                </a:solidFill>
                <a:effectLst>
                  <a:outerShdw blurRad="38100" dist="38100" dir="2700000" algn="tl">
                    <a:srgbClr val="000000">
                      <a:alpha val="43137"/>
                    </a:srgbClr>
                  </a:outerShdw>
                </a:effectLst>
              </a:rPr>
              <a:t> </a:t>
            </a:r>
            <a:r>
              <a:rPr lang="en-US" sz="1600" dirty="0" err="1">
                <a:solidFill>
                  <a:schemeClr val="bg1"/>
                </a:solidFill>
                <a:effectLst>
                  <a:outerShdw blurRad="38100" dist="38100" dir="2700000" algn="tl">
                    <a:srgbClr val="000000">
                      <a:alpha val="43137"/>
                    </a:srgbClr>
                  </a:outerShdw>
                </a:effectLst>
              </a:rPr>
              <a:t>joinfact_gross_priceusing</a:t>
            </a:r>
            <a:r>
              <a:rPr lang="en-US" sz="1600" dirty="0">
                <a:solidFill>
                  <a:schemeClr val="bg1"/>
                </a:solidFill>
                <a:effectLst>
                  <a:outerShdw blurRad="38100" dist="38100" dir="2700000" algn="tl">
                    <a:srgbClr val="000000">
                      <a:alpha val="43137"/>
                    </a:srgbClr>
                  </a:outerShdw>
                </a:effectLst>
              </a:rPr>
              <a:t>(</a:t>
            </a:r>
            <a:r>
              <a:rPr lang="en-US" sz="1600" dirty="0" err="1">
                <a:solidFill>
                  <a:schemeClr val="bg1"/>
                </a:solidFill>
                <a:effectLst>
                  <a:outerShdw blurRad="38100" dist="38100" dir="2700000" algn="tl">
                    <a:srgbClr val="000000">
                      <a:alpha val="43137"/>
                    </a:srgbClr>
                  </a:outerShdw>
                </a:effectLst>
              </a:rPr>
              <a:t>product_code,fiscal_year</a:t>
            </a:r>
            <a:r>
              <a:rPr lang="en-US" sz="1600" dirty="0">
                <a:solidFill>
                  <a:schemeClr val="bg1"/>
                </a:solidFill>
                <a:effectLst>
                  <a:outerShdw blurRad="38100" dist="38100" dir="2700000" algn="tl">
                    <a:srgbClr val="000000">
                      <a:alpha val="43137"/>
                    </a:srgbClr>
                  </a:outerShdw>
                </a:effectLst>
              </a:rPr>
              <a:t>)where </a:t>
            </a:r>
            <a:r>
              <a:rPr lang="en-US" sz="1600" dirty="0" err="1">
                <a:solidFill>
                  <a:schemeClr val="bg1"/>
                </a:solidFill>
                <a:effectLst>
                  <a:outerShdw blurRad="38100" dist="38100" dir="2700000" algn="tl">
                    <a:srgbClr val="000000">
                      <a:alpha val="43137"/>
                    </a:srgbClr>
                  </a:outerShdw>
                </a:effectLst>
              </a:rPr>
              <a:t>fiscal_year</a:t>
            </a:r>
            <a:r>
              <a:rPr lang="en-US" sz="1600" dirty="0">
                <a:solidFill>
                  <a:schemeClr val="bg1"/>
                </a:solidFill>
                <a:effectLst>
                  <a:outerShdw blurRad="38100" dist="38100" dir="2700000" algn="tl">
                    <a:srgbClr val="000000">
                      <a:alpha val="43137"/>
                    </a:srgbClr>
                  </a:outerShdw>
                </a:effectLst>
              </a:rPr>
              <a:t>=2021;</a:t>
            </a:r>
          </a:p>
          <a:p>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select channel, sum(</a:t>
            </a:r>
            <a:r>
              <a:rPr lang="en-US" sz="1600" dirty="0" err="1">
                <a:solidFill>
                  <a:schemeClr val="bg1"/>
                </a:solidFill>
                <a:effectLst>
                  <a:outerShdw blurRad="38100" dist="38100" dir="2700000" algn="tl">
                    <a:srgbClr val="000000">
                      <a:alpha val="43137"/>
                    </a:srgbClr>
                  </a:outerShdw>
                </a:effectLst>
              </a:rPr>
              <a:t>sold_quantity</a:t>
            </a:r>
            <a:r>
              <a:rPr lang="en-US" sz="1600" dirty="0">
                <a:solidFill>
                  <a:schemeClr val="bg1"/>
                </a:solidFill>
                <a:effectLst>
                  <a:outerShdw blurRad="38100" dist="38100" dir="2700000" algn="tl">
                    <a:srgbClr val="000000">
                      <a:alpha val="43137"/>
                    </a:srgbClr>
                  </a:outerShdw>
                </a:effectLst>
              </a:rPr>
              <a:t>*</a:t>
            </a:r>
            <a:r>
              <a:rPr lang="en-US" sz="1600" dirty="0" err="1">
                <a:solidFill>
                  <a:schemeClr val="bg1"/>
                </a:solidFill>
                <a:effectLst>
                  <a:outerShdw blurRad="38100" dist="38100" dir="2700000" algn="tl">
                    <a:srgbClr val="000000">
                      <a:alpha val="43137"/>
                    </a:srgbClr>
                  </a:outerShdw>
                </a:effectLst>
              </a:rPr>
              <a:t>gross_price</a:t>
            </a:r>
            <a:r>
              <a:rPr lang="en-US" sz="1600" dirty="0">
                <a:solidFill>
                  <a:schemeClr val="bg1"/>
                </a:solidFill>
                <a:effectLst>
                  <a:outerShdw blurRad="38100" dist="38100" dir="2700000" algn="tl">
                    <a:srgbClr val="000000">
                      <a:alpha val="43137"/>
                    </a:srgbClr>
                  </a:outerShdw>
                </a:effectLst>
              </a:rPr>
              <a:t>) as </a:t>
            </a:r>
            <a:r>
              <a:rPr lang="en-US" sz="1600" dirty="0" err="1">
                <a:solidFill>
                  <a:schemeClr val="bg1"/>
                </a:solidFill>
                <a:effectLst>
                  <a:outerShdw blurRad="38100" dist="38100" dir="2700000" algn="tl">
                    <a:srgbClr val="000000">
                      <a:alpha val="43137"/>
                    </a:srgbClr>
                  </a:outerShdw>
                </a:effectLst>
              </a:rPr>
              <a:t>gross_sales_mln</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round((sum(</a:t>
            </a:r>
            <a:r>
              <a:rPr lang="en-US" sz="1600" dirty="0" err="1">
                <a:solidFill>
                  <a:schemeClr val="bg1"/>
                </a:solidFill>
                <a:effectLst>
                  <a:outerShdw blurRad="38100" dist="38100" dir="2700000" algn="tl">
                    <a:srgbClr val="000000">
                      <a:alpha val="43137"/>
                    </a:srgbClr>
                  </a:outerShdw>
                </a:effectLst>
              </a:rPr>
              <a:t>sold_quantity</a:t>
            </a:r>
            <a:r>
              <a:rPr lang="en-US" sz="1600" dirty="0">
                <a:solidFill>
                  <a:schemeClr val="bg1"/>
                </a:solidFill>
                <a:effectLst>
                  <a:outerShdw blurRad="38100" dist="38100" dir="2700000" algn="tl">
                    <a:srgbClr val="000000">
                      <a:alpha val="43137"/>
                    </a:srgbClr>
                  </a:outerShdw>
                </a:effectLst>
              </a:rPr>
              <a:t>*</a:t>
            </a:r>
            <a:r>
              <a:rPr lang="en-US" sz="1600" dirty="0" err="1">
                <a:solidFill>
                  <a:schemeClr val="bg1"/>
                </a:solidFill>
                <a:effectLst>
                  <a:outerShdw blurRad="38100" dist="38100" dir="2700000" algn="tl">
                    <a:srgbClr val="000000">
                      <a:alpha val="43137"/>
                    </a:srgbClr>
                  </a:outerShdw>
                </a:effectLst>
              </a:rPr>
              <a:t>gross_price</a:t>
            </a:r>
            <a:r>
              <a:rPr lang="en-US" sz="1600" dirty="0">
                <a:solidFill>
                  <a:schemeClr val="bg1"/>
                </a:solidFill>
                <a:effectLst>
                  <a:outerShdw blurRad="38100" dist="38100" dir="2700000" algn="tl">
                    <a:srgbClr val="000000">
                      <a:alpha val="43137"/>
                    </a:srgbClr>
                  </a:outerShdw>
                </a:effectLst>
              </a:rPr>
              <a:t>))/@Total_sale *100,2) as Percentage from </a:t>
            </a:r>
            <a:r>
              <a:rPr lang="en-US" sz="1600" dirty="0" err="1">
                <a:solidFill>
                  <a:schemeClr val="bg1"/>
                </a:solidFill>
                <a:effectLst>
                  <a:outerShdw blurRad="38100" dist="38100" dir="2700000" algn="tl">
                    <a:srgbClr val="000000">
                      <a:alpha val="43137"/>
                    </a:srgbClr>
                  </a:outerShdw>
                </a:effectLst>
              </a:rPr>
              <a:t>dim_customer</a:t>
            </a:r>
            <a:r>
              <a:rPr lang="en-US" sz="1600" dirty="0">
                <a:solidFill>
                  <a:schemeClr val="bg1"/>
                </a:solidFill>
                <a:effectLst>
                  <a:outerShdw blurRad="38100" dist="38100" dir="2700000" algn="tl">
                    <a:srgbClr val="000000">
                      <a:alpha val="43137"/>
                    </a:srgbClr>
                  </a:outerShdw>
                </a:effectLst>
              </a:rPr>
              <a:t> inner join </a:t>
            </a:r>
            <a:r>
              <a:rPr lang="en-US" sz="1600" dirty="0" err="1">
                <a:solidFill>
                  <a:schemeClr val="bg1"/>
                </a:solidFill>
                <a:effectLst>
                  <a:outerShdw blurRad="38100" dist="38100" dir="2700000" algn="tl">
                    <a:srgbClr val="000000">
                      <a:alpha val="43137"/>
                    </a:srgbClr>
                  </a:outerShdw>
                </a:effectLst>
              </a:rPr>
              <a:t>fact_sales_monthly</a:t>
            </a:r>
            <a:r>
              <a:rPr lang="en-US" sz="1600" dirty="0">
                <a:solidFill>
                  <a:schemeClr val="bg1"/>
                </a:solidFill>
                <a:effectLst>
                  <a:outerShdw blurRad="38100" dist="38100" dir="2700000" algn="tl">
                    <a:srgbClr val="000000">
                      <a:alpha val="43137"/>
                    </a:srgbClr>
                  </a:outerShdw>
                </a:effectLst>
              </a:rPr>
              <a:t> using(</a:t>
            </a:r>
            <a:r>
              <a:rPr lang="en-US" sz="1600" dirty="0" err="1">
                <a:solidFill>
                  <a:schemeClr val="bg1"/>
                </a:solidFill>
                <a:effectLst>
                  <a:outerShdw blurRad="38100" dist="38100" dir="2700000" algn="tl">
                    <a:srgbClr val="000000">
                      <a:alpha val="43137"/>
                    </a:srgbClr>
                  </a:outerShdw>
                </a:effectLst>
              </a:rPr>
              <a:t>customer_code</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inner join</a:t>
            </a:r>
          </a:p>
          <a:p>
            <a:r>
              <a:rPr lang="en-US" sz="1600" dirty="0" err="1">
                <a:solidFill>
                  <a:schemeClr val="bg1"/>
                </a:solidFill>
                <a:effectLst>
                  <a:outerShdw blurRad="38100" dist="38100" dir="2700000" algn="tl">
                    <a:srgbClr val="000000">
                      <a:alpha val="43137"/>
                    </a:srgbClr>
                  </a:outerShdw>
                </a:effectLst>
              </a:rPr>
              <a:t>fact_gross_price</a:t>
            </a:r>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using(</a:t>
            </a:r>
            <a:r>
              <a:rPr lang="en-US" sz="1600" dirty="0" err="1">
                <a:solidFill>
                  <a:schemeClr val="bg1"/>
                </a:solidFill>
                <a:effectLst>
                  <a:outerShdw blurRad="38100" dist="38100" dir="2700000" algn="tl">
                    <a:srgbClr val="000000">
                      <a:alpha val="43137"/>
                    </a:srgbClr>
                  </a:outerShdw>
                </a:effectLst>
              </a:rPr>
              <a:t>product_code,fiscal_year</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where </a:t>
            </a:r>
            <a:r>
              <a:rPr lang="en-US" sz="1600" dirty="0" err="1">
                <a:solidFill>
                  <a:schemeClr val="bg1"/>
                </a:solidFill>
                <a:effectLst>
                  <a:outerShdw blurRad="38100" dist="38100" dir="2700000" algn="tl">
                    <a:srgbClr val="000000">
                      <a:alpha val="43137"/>
                    </a:srgbClr>
                  </a:outerShdw>
                </a:effectLst>
              </a:rPr>
              <a:t>fiscal_year</a:t>
            </a:r>
            <a:r>
              <a:rPr lang="en-US" sz="1600" dirty="0">
                <a:solidFill>
                  <a:schemeClr val="bg1"/>
                </a:solidFill>
                <a:effectLst>
                  <a:outerShdw blurRad="38100" dist="38100" dir="2700000" algn="tl">
                    <a:srgbClr val="000000">
                      <a:alpha val="43137"/>
                    </a:srgbClr>
                  </a:outerShdw>
                </a:effectLst>
              </a:rPr>
              <a:t>=2021</a:t>
            </a:r>
          </a:p>
          <a:p>
            <a:r>
              <a:rPr lang="en-US" sz="1600" dirty="0">
                <a:solidFill>
                  <a:schemeClr val="bg1"/>
                </a:solidFill>
                <a:effectLst>
                  <a:outerShdw blurRad="38100" dist="38100" dir="2700000" algn="tl">
                    <a:srgbClr val="000000">
                      <a:alpha val="43137"/>
                    </a:srgbClr>
                  </a:outerShdw>
                </a:effectLst>
              </a:rPr>
              <a:t>group by channel</a:t>
            </a:r>
          </a:p>
          <a:p>
            <a:r>
              <a:rPr lang="en-US" sz="1600" dirty="0">
                <a:solidFill>
                  <a:schemeClr val="bg1"/>
                </a:solidFill>
                <a:effectLst>
                  <a:outerShdw blurRad="38100" dist="38100" dir="2700000" algn="tl">
                    <a:srgbClr val="000000">
                      <a:alpha val="43137"/>
                    </a:srgbClr>
                  </a:outerShdw>
                </a:effectLst>
              </a:rPr>
              <a:t>order by 2 desc;</a:t>
            </a:r>
          </a:p>
          <a:p>
            <a:endParaRPr lang="en-US" sz="1600"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47" y="1485790"/>
            <a:ext cx="6795037"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7094A7B5-2061-A16F-16A0-BB4A742D18E1}"/>
              </a:ext>
            </a:extLst>
          </p:cNvPr>
          <p:cNvPicPr>
            <a:picLocks noChangeAspect="1"/>
          </p:cNvPicPr>
          <p:nvPr/>
        </p:nvPicPr>
        <p:blipFill>
          <a:blip r:embed="rId2"/>
          <a:stretch>
            <a:fillRect/>
          </a:stretch>
        </p:blipFill>
        <p:spPr>
          <a:xfrm>
            <a:off x="7349987" y="3050399"/>
            <a:ext cx="3866324" cy="1592633"/>
          </a:xfrm>
          <a:prstGeom prst="rect">
            <a:avLst/>
          </a:prstGeom>
        </p:spPr>
      </p:pic>
    </p:spTree>
    <p:extLst>
      <p:ext uri="{BB962C8B-B14F-4D97-AF65-F5344CB8AC3E}">
        <p14:creationId xmlns:p14="http://schemas.microsoft.com/office/powerpoint/2010/main" val="303008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EB440D-6505-C7B2-358F-C3ABCB4B3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804CB327-94A9-83D6-ADC0-9C37490EB8D3}"/>
              </a:ext>
            </a:extLst>
          </p:cNvPr>
          <p:cNvPicPr>
            <a:picLocks noChangeAspect="1"/>
          </p:cNvPicPr>
          <p:nvPr/>
        </p:nvPicPr>
        <p:blipFill>
          <a:blip r:embed="rId3"/>
          <a:stretch>
            <a:fillRect/>
          </a:stretch>
        </p:blipFill>
        <p:spPr>
          <a:xfrm>
            <a:off x="369782" y="339734"/>
            <a:ext cx="8411780" cy="597292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C29B68D-757E-535A-F49E-663F000A764E}"/>
              </a:ext>
            </a:extLst>
          </p:cNvPr>
          <p:cNvSpPr txBox="1"/>
          <p:nvPr/>
        </p:nvSpPr>
        <p:spPr>
          <a:xfrm>
            <a:off x="9001900" y="694710"/>
            <a:ext cx="2820318" cy="5262979"/>
          </a:xfrm>
          <a:prstGeom prst="rect">
            <a:avLst/>
          </a:prstGeom>
          <a:noFill/>
          <a:ln>
            <a:solidFill>
              <a:schemeClr val="tx1"/>
            </a:solidFill>
            <a:prstDash val="lgDashDotDot"/>
          </a:ln>
        </p:spPr>
        <p:txBody>
          <a:bodyPr wrap="square" rtlCol="0">
            <a:spAutoFit/>
          </a:bodyPr>
          <a:lstStyle/>
          <a:p>
            <a:endParaRPr lang="en-US" sz="2800" dirty="0"/>
          </a:p>
          <a:p>
            <a:endParaRPr lang="en-US" sz="2800" dirty="0"/>
          </a:p>
          <a:p>
            <a:r>
              <a:rPr lang="en-US" sz="2800" dirty="0"/>
              <a:t>Retailers helped to bring more gross sales in the fiscal year 2021</a:t>
            </a:r>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52244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440650" y="579576"/>
            <a:ext cx="10278147" cy="646331"/>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Get the Top 3 products in each division that have a high </a:t>
            </a:r>
            <a:r>
              <a:rPr lang="en-US" dirty="0" err="1"/>
              <a:t>total_sold_quantity</a:t>
            </a:r>
            <a:r>
              <a:rPr lang="en-US" dirty="0"/>
              <a:t> in the </a:t>
            </a:r>
            <a:r>
              <a:rPr lang="en-US" dirty="0" err="1"/>
              <a:t>fiscal_year</a:t>
            </a:r>
            <a:r>
              <a:rPr lang="en-US" dirty="0"/>
              <a:t> 2021?</a:t>
            </a:r>
            <a:endParaRPr lang="en-IN" dirty="0"/>
          </a:p>
        </p:txBody>
      </p:sp>
      <p:sp>
        <p:nvSpPr>
          <p:cNvPr id="3" name="TextBox 2">
            <a:extLst>
              <a:ext uri="{FF2B5EF4-FFF2-40B4-BE49-F238E27FC236}">
                <a16:creationId xmlns:a16="http://schemas.microsoft.com/office/drawing/2014/main" id="{F94A5894-F976-E9FE-99AF-93B9EA0EEFF7}"/>
              </a:ext>
            </a:extLst>
          </p:cNvPr>
          <p:cNvSpPr txBox="1"/>
          <p:nvPr/>
        </p:nvSpPr>
        <p:spPr>
          <a:xfrm>
            <a:off x="311442" y="136631"/>
            <a:ext cx="1686560" cy="646331"/>
          </a:xfrm>
          <a:prstGeom prst="rect">
            <a:avLst/>
          </a:prstGeom>
          <a:noFill/>
        </p:spPr>
        <p:txBody>
          <a:bodyPr wrap="square" rtlCol="0">
            <a:spAutoFit/>
          </a:bodyPr>
          <a:lstStyle/>
          <a:p>
            <a:r>
              <a:rPr lang="en-US" b="1" u="sng" dirty="0">
                <a:solidFill>
                  <a:schemeClr val="accent6">
                    <a:lumMod val="50000"/>
                  </a:schemeClr>
                </a:solidFill>
              </a:rPr>
              <a:t>Request-10: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490251" y="2390713"/>
            <a:ext cx="4667252"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440648" y="2031797"/>
            <a:ext cx="5900517" cy="4093428"/>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With </a:t>
            </a:r>
            <a:r>
              <a:rPr lang="en-US" sz="1600" dirty="0" err="1">
                <a:solidFill>
                  <a:schemeClr val="bg1"/>
                </a:solidFill>
                <a:effectLst>
                  <a:outerShdw blurRad="38100" dist="38100" dir="2700000" algn="tl">
                    <a:srgbClr val="000000">
                      <a:alpha val="43137"/>
                    </a:srgbClr>
                  </a:outerShdw>
                </a:effectLst>
              </a:rPr>
              <a:t>Product_Sales</a:t>
            </a:r>
            <a:r>
              <a:rPr lang="en-US" sz="1600" dirty="0">
                <a:solidFill>
                  <a:schemeClr val="bg1"/>
                </a:solidFill>
                <a:effectLst>
                  <a:outerShdw blurRad="38100" dist="38100" dir="2700000" algn="tl">
                    <a:srgbClr val="000000">
                      <a:alpha val="43137"/>
                    </a:srgbClr>
                  </a:outerShdw>
                </a:effectLst>
              </a:rPr>
              <a:t> as(with </a:t>
            </a:r>
            <a:r>
              <a:rPr lang="en-US" sz="1600" dirty="0" err="1">
                <a:solidFill>
                  <a:schemeClr val="bg1"/>
                </a:solidFill>
                <a:effectLst>
                  <a:outerShdw blurRad="38100" dist="38100" dir="2700000" algn="tl">
                    <a:srgbClr val="000000">
                      <a:alpha val="43137"/>
                    </a:srgbClr>
                  </a:outerShdw>
                </a:effectLst>
              </a:rPr>
              <a:t>Product_Sales_Quntity</a:t>
            </a:r>
            <a:r>
              <a:rPr lang="en-US" sz="1600" dirty="0">
                <a:solidFill>
                  <a:schemeClr val="bg1"/>
                </a:solidFill>
                <a:effectLst>
                  <a:outerShdw blurRad="38100" dist="38100" dir="2700000" algn="tl">
                    <a:srgbClr val="000000">
                      <a:alpha val="43137"/>
                    </a:srgbClr>
                  </a:outerShdw>
                </a:effectLst>
              </a:rPr>
              <a:t> </a:t>
            </a:r>
          </a:p>
          <a:p>
            <a:r>
              <a:rPr lang="en-US" sz="1600" dirty="0">
                <a:solidFill>
                  <a:schemeClr val="bg1"/>
                </a:solidFill>
                <a:effectLst>
                  <a:outerShdw blurRad="38100" dist="38100" dir="2700000" algn="tl">
                    <a:srgbClr val="000000">
                      <a:alpha val="43137"/>
                    </a:srgbClr>
                  </a:outerShdw>
                </a:effectLst>
              </a:rPr>
              <a:t>As</a:t>
            </a:r>
          </a:p>
          <a:p>
            <a:r>
              <a:rPr lang="en-US" sz="1600" dirty="0">
                <a:solidFill>
                  <a:schemeClr val="bg1"/>
                </a:solidFill>
                <a:effectLst>
                  <a:outerShdw blurRad="38100" dist="38100" dir="2700000" algn="tl">
                    <a:srgbClr val="000000">
                      <a:alpha val="43137"/>
                    </a:srgbClr>
                  </a:outerShdw>
                </a:effectLst>
              </a:rPr>
              <a:t>(select division, </a:t>
            </a:r>
            <a:r>
              <a:rPr lang="en-US" sz="1600" dirty="0" err="1">
                <a:solidFill>
                  <a:schemeClr val="bg1"/>
                </a:solidFill>
                <a:effectLst>
                  <a:outerShdw blurRad="38100" dist="38100" dir="2700000" algn="tl">
                    <a:srgbClr val="000000">
                      <a:alpha val="43137"/>
                    </a:srgbClr>
                  </a:outerShdw>
                </a:effectLst>
              </a:rPr>
              <a:t>product_code</a:t>
            </a:r>
            <a:r>
              <a:rPr lang="en-US" sz="1600" dirty="0">
                <a:solidFill>
                  <a:schemeClr val="bg1"/>
                </a:solidFill>
                <a:effectLst>
                  <a:outerShdw blurRad="38100" dist="38100" dir="2700000" algn="tl">
                    <a:srgbClr val="000000">
                      <a:alpha val="43137"/>
                    </a:srgbClr>
                  </a:outerShdw>
                </a:effectLst>
              </a:rPr>
              <a:t>, product, sum(</a:t>
            </a:r>
            <a:r>
              <a:rPr lang="en-US" sz="1600" dirty="0" err="1">
                <a:solidFill>
                  <a:schemeClr val="bg1"/>
                </a:solidFill>
                <a:effectLst>
                  <a:outerShdw blurRad="38100" dist="38100" dir="2700000" algn="tl">
                    <a:srgbClr val="000000">
                      <a:alpha val="43137"/>
                    </a:srgbClr>
                  </a:outerShdw>
                </a:effectLst>
              </a:rPr>
              <a:t>sold_quantity</a:t>
            </a:r>
            <a:r>
              <a:rPr lang="en-US" sz="1600" dirty="0">
                <a:solidFill>
                  <a:schemeClr val="bg1"/>
                </a:solidFill>
                <a:effectLst>
                  <a:outerShdw blurRad="38100" dist="38100" dir="2700000" algn="tl">
                    <a:srgbClr val="000000">
                      <a:alpha val="43137"/>
                    </a:srgbClr>
                  </a:outerShdw>
                </a:effectLst>
              </a:rPr>
              <a:t>) as </a:t>
            </a:r>
            <a:r>
              <a:rPr lang="en-US" sz="1600" dirty="0" err="1">
                <a:solidFill>
                  <a:schemeClr val="bg1"/>
                </a:solidFill>
                <a:effectLst>
                  <a:outerShdw blurRad="38100" dist="38100" dir="2700000" algn="tl">
                    <a:srgbClr val="000000">
                      <a:alpha val="43137"/>
                    </a:srgbClr>
                  </a:outerShdw>
                </a:effectLst>
              </a:rPr>
              <a:t>total_sold_quantity</a:t>
            </a:r>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effectLst>
                  <a:outerShdw blurRad="38100" dist="38100" dir="2700000" algn="tl">
                    <a:srgbClr val="000000">
                      <a:alpha val="43137"/>
                    </a:srgbClr>
                  </a:outerShdw>
                </a:effectLst>
              </a:rPr>
              <a:t>from </a:t>
            </a:r>
            <a:r>
              <a:rPr lang="en-US" sz="1600" dirty="0" err="1">
                <a:solidFill>
                  <a:schemeClr val="bg1"/>
                </a:solidFill>
                <a:effectLst>
                  <a:outerShdw blurRad="38100" dist="38100" dir="2700000" algn="tl">
                    <a:srgbClr val="000000">
                      <a:alpha val="43137"/>
                    </a:srgbClr>
                  </a:outerShdw>
                </a:effectLst>
              </a:rPr>
              <a:t>dim_product</a:t>
            </a:r>
            <a:r>
              <a:rPr lang="en-US" sz="1600" dirty="0">
                <a:solidFill>
                  <a:schemeClr val="bg1"/>
                </a:solidFill>
                <a:effectLst>
                  <a:outerShdw blurRad="38100" dist="38100" dir="2700000" algn="tl">
                    <a:srgbClr val="000000">
                      <a:alpha val="43137"/>
                    </a:srgbClr>
                  </a:outerShdw>
                </a:effectLst>
              </a:rPr>
              <a:t> inner join </a:t>
            </a:r>
            <a:r>
              <a:rPr lang="en-US" sz="1600" dirty="0" err="1">
                <a:solidFill>
                  <a:schemeClr val="bg1"/>
                </a:solidFill>
                <a:effectLst>
                  <a:outerShdw blurRad="38100" dist="38100" dir="2700000" algn="tl">
                    <a:srgbClr val="000000">
                      <a:alpha val="43137"/>
                    </a:srgbClr>
                  </a:outerShdw>
                </a:effectLst>
              </a:rPr>
              <a:t>fact_sales_monthly</a:t>
            </a:r>
            <a:r>
              <a:rPr lang="en-US" sz="1600" dirty="0">
                <a:solidFill>
                  <a:schemeClr val="bg1"/>
                </a:solidFill>
                <a:effectLst>
                  <a:outerShdw blurRad="38100" dist="38100" dir="2700000" algn="tl">
                    <a:srgbClr val="000000">
                      <a:alpha val="43137"/>
                    </a:srgbClr>
                  </a:outerShdw>
                </a:effectLst>
              </a:rPr>
              <a:t> using(</a:t>
            </a:r>
            <a:r>
              <a:rPr lang="en-US" sz="1600" dirty="0" err="1">
                <a:solidFill>
                  <a:schemeClr val="bg1"/>
                </a:solidFill>
                <a:effectLst>
                  <a:outerShdw blurRad="38100" dist="38100" dir="2700000" algn="tl">
                    <a:srgbClr val="000000">
                      <a:alpha val="43137"/>
                    </a:srgbClr>
                  </a:outerShdw>
                </a:effectLst>
              </a:rPr>
              <a:t>product_code</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where </a:t>
            </a:r>
            <a:r>
              <a:rPr lang="en-US" sz="1600" dirty="0" err="1">
                <a:solidFill>
                  <a:schemeClr val="bg1"/>
                </a:solidFill>
                <a:effectLst>
                  <a:outerShdw blurRad="38100" dist="38100" dir="2700000" algn="tl">
                    <a:srgbClr val="000000">
                      <a:alpha val="43137"/>
                    </a:srgbClr>
                  </a:outerShdw>
                </a:effectLst>
              </a:rPr>
              <a:t>fiscal_year</a:t>
            </a:r>
            <a:r>
              <a:rPr lang="en-US" sz="1600" dirty="0">
                <a:solidFill>
                  <a:schemeClr val="bg1"/>
                </a:solidFill>
                <a:effectLst>
                  <a:outerShdw blurRad="38100" dist="38100" dir="2700000" algn="tl">
                    <a:srgbClr val="000000">
                      <a:alpha val="43137"/>
                    </a:srgbClr>
                  </a:outerShdw>
                </a:effectLst>
              </a:rPr>
              <a:t>=2021</a:t>
            </a:r>
          </a:p>
          <a:p>
            <a:r>
              <a:rPr lang="en-US" sz="1600" dirty="0">
                <a:solidFill>
                  <a:schemeClr val="bg1"/>
                </a:solidFill>
                <a:effectLst>
                  <a:outerShdw blurRad="38100" dist="38100" dir="2700000" algn="tl">
                    <a:srgbClr val="000000">
                      <a:alpha val="43137"/>
                    </a:srgbClr>
                  </a:outerShdw>
                </a:effectLst>
              </a:rPr>
              <a:t>group by </a:t>
            </a:r>
            <a:r>
              <a:rPr lang="en-US" sz="1600" dirty="0" err="1">
                <a:solidFill>
                  <a:schemeClr val="bg1"/>
                </a:solidFill>
                <a:effectLst>
                  <a:outerShdw blurRad="38100" dist="38100" dir="2700000" algn="tl">
                    <a:srgbClr val="000000">
                      <a:alpha val="43137"/>
                    </a:srgbClr>
                  </a:outerShdw>
                </a:effectLst>
              </a:rPr>
              <a:t>product_code</a:t>
            </a:r>
            <a:r>
              <a:rPr lang="en-US" sz="1600" dirty="0">
                <a:solidFill>
                  <a:schemeClr val="bg1"/>
                </a:solidFill>
                <a:effectLst>
                  <a:outerShdw blurRad="38100" dist="38100" dir="2700000" algn="tl">
                    <a:srgbClr val="000000">
                      <a:alpha val="43137"/>
                    </a:srgbClr>
                  </a:outerShdw>
                </a:effectLst>
              </a:rPr>
              <a:t> )</a:t>
            </a:r>
          </a:p>
          <a:p>
            <a:r>
              <a:rPr lang="en-US" sz="1600" dirty="0">
                <a:solidFill>
                  <a:schemeClr val="bg1"/>
                </a:solidFill>
                <a:effectLst>
                  <a:outerShdw blurRad="38100" dist="38100" dir="2700000" algn="tl">
                    <a:srgbClr val="000000">
                      <a:alpha val="43137"/>
                    </a:srgbClr>
                  </a:outerShdw>
                </a:effectLst>
              </a:rPr>
              <a:t>select *, </a:t>
            </a:r>
            <a:r>
              <a:rPr lang="en-US" sz="1600" dirty="0" err="1">
                <a:solidFill>
                  <a:schemeClr val="bg1"/>
                </a:solidFill>
                <a:effectLst>
                  <a:outerShdw blurRad="38100" dist="38100" dir="2700000" algn="tl">
                    <a:srgbClr val="000000">
                      <a:alpha val="43137"/>
                    </a:srgbClr>
                  </a:outerShdw>
                </a:effectLst>
              </a:rPr>
              <a:t>dense_rank</a:t>
            </a:r>
            <a:r>
              <a:rPr lang="en-US" sz="1600" dirty="0">
                <a:solidFill>
                  <a:schemeClr val="bg1"/>
                </a:solidFill>
                <a:effectLst>
                  <a:outerShdw blurRad="38100" dist="38100" dir="2700000" algn="tl">
                    <a:srgbClr val="000000">
                      <a:alpha val="43137"/>
                    </a:srgbClr>
                  </a:outerShdw>
                </a:effectLst>
              </a:rPr>
              <a:t>() over (partition by division order by </a:t>
            </a:r>
            <a:r>
              <a:rPr lang="en-US" sz="1600" dirty="0" err="1">
                <a:solidFill>
                  <a:schemeClr val="bg1"/>
                </a:solidFill>
                <a:effectLst>
                  <a:outerShdw blurRad="38100" dist="38100" dir="2700000" algn="tl">
                    <a:srgbClr val="000000">
                      <a:alpha val="43137"/>
                    </a:srgbClr>
                  </a:outerShdw>
                </a:effectLst>
              </a:rPr>
              <a:t>total_sold_quantity</a:t>
            </a:r>
            <a:r>
              <a:rPr lang="en-US" sz="1600" dirty="0">
                <a:solidFill>
                  <a:schemeClr val="bg1"/>
                </a:solidFill>
                <a:effectLst>
                  <a:outerShdw blurRad="38100" dist="38100" dir="2700000" algn="tl">
                    <a:srgbClr val="000000">
                      <a:alpha val="43137"/>
                    </a:srgbClr>
                  </a:outerShdw>
                </a:effectLst>
              </a:rPr>
              <a:t> desc)as </a:t>
            </a:r>
            <a:r>
              <a:rPr lang="en-US" sz="1600" dirty="0" err="1">
                <a:solidFill>
                  <a:schemeClr val="bg1"/>
                </a:solidFill>
                <a:effectLst>
                  <a:outerShdw blurRad="38100" dist="38100" dir="2700000" algn="tl">
                    <a:srgbClr val="000000">
                      <a:alpha val="43137"/>
                    </a:srgbClr>
                  </a:outerShdw>
                </a:effectLst>
              </a:rPr>
              <a:t>rank_order</a:t>
            </a:r>
            <a:r>
              <a:rPr lang="en-US" sz="1600" dirty="0">
                <a:solidFill>
                  <a:schemeClr val="bg1"/>
                </a:solidFill>
                <a:effectLst>
                  <a:outerShdw blurRad="38100" dist="38100" dir="2700000" algn="tl">
                    <a:srgbClr val="000000">
                      <a:alpha val="43137"/>
                    </a:srgbClr>
                  </a:outerShdw>
                </a:effectLst>
              </a:rPr>
              <a:t> from </a:t>
            </a:r>
            <a:r>
              <a:rPr lang="en-US" sz="1600" dirty="0" err="1">
                <a:solidFill>
                  <a:schemeClr val="bg1"/>
                </a:solidFill>
                <a:effectLst>
                  <a:outerShdw blurRad="38100" dist="38100" dir="2700000" algn="tl">
                    <a:srgbClr val="000000">
                      <a:alpha val="43137"/>
                    </a:srgbClr>
                  </a:outerShdw>
                </a:effectLst>
              </a:rPr>
              <a:t>Product_Sales_Quntity</a:t>
            </a:r>
            <a:r>
              <a:rPr lang="en-US" sz="1600" dirty="0">
                <a:solidFill>
                  <a:schemeClr val="bg1"/>
                </a:solidFill>
                <a:effectLst>
                  <a:outerShdw blurRad="38100" dist="38100" dir="2700000" algn="tl">
                    <a:srgbClr val="000000">
                      <a:alpha val="43137"/>
                    </a:srgbClr>
                  </a:outerShdw>
                </a:effectLst>
              </a:rPr>
              <a:t>)</a:t>
            </a:r>
          </a:p>
          <a:p>
            <a:r>
              <a:rPr lang="en-US" sz="1600" dirty="0">
                <a:solidFill>
                  <a:schemeClr val="bg1"/>
                </a:solidFill>
                <a:effectLst>
                  <a:outerShdw blurRad="38100" dist="38100" dir="2700000" algn="tl">
                    <a:srgbClr val="000000">
                      <a:alpha val="43137"/>
                    </a:srgbClr>
                  </a:outerShdw>
                </a:effectLst>
              </a:rPr>
              <a:t>select * from </a:t>
            </a:r>
            <a:r>
              <a:rPr lang="en-US" sz="1600" dirty="0" err="1">
                <a:solidFill>
                  <a:schemeClr val="bg1"/>
                </a:solidFill>
                <a:effectLst>
                  <a:outerShdw blurRad="38100" dist="38100" dir="2700000" algn="tl">
                    <a:srgbClr val="000000">
                      <a:alpha val="43137"/>
                    </a:srgbClr>
                  </a:outerShdw>
                </a:effectLst>
              </a:rPr>
              <a:t>Product_Sales</a:t>
            </a:r>
            <a:r>
              <a:rPr lang="en-US" sz="1600" dirty="0">
                <a:solidFill>
                  <a:schemeClr val="bg1"/>
                </a:solidFill>
                <a:effectLst>
                  <a:outerShdw blurRad="38100" dist="38100" dir="2700000" algn="tl">
                    <a:srgbClr val="000000">
                      <a:alpha val="43137"/>
                    </a:srgbClr>
                  </a:outerShdw>
                </a:effectLst>
              </a:rPr>
              <a:t> where </a:t>
            </a:r>
            <a:r>
              <a:rPr lang="en-US" sz="1600" dirty="0" err="1">
                <a:solidFill>
                  <a:schemeClr val="bg1"/>
                </a:solidFill>
                <a:effectLst>
                  <a:outerShdw blurRad="38100" dist="38100" dir="2700000" algn="tl">
                    <a:srgbClr val="000000">
                      <a:alpha val="43137"/>
                    </a:srgbClr>
                  </a:outerShdw>
                </a:effectLst>
              </a:rPr>
              <a:t>rank_order</a:t>
            </a:r>
            <a:r>
              <a:rPr lang="en-US" sz="1600" dirty="0">
                <a:solidFill>
                  <a:schemeClr val="bg1"/>
                </a:solidFill>
                <a:effectLst>
                  <a:outerShdw blurRad="38100" dist="38100" dir="2700000" algn="tl">
                    <a:srgbClr val="000000">
                      <a:alpha val="43137"/>
                    </a:srgbClr>
                  </a:outerShdw>
                </a:effectLst>
              </a:rPr>
              <a:t>&lt;4;</a:t>
            </a:r>
          </a:p>
          <a:p>
            <a:endParaRPr lang="en-US" sz="1600" dirty="0">
              <a:solidFill>
                <a:schemeClr val="bg1"/>
              </a:solidFill>
              <a:effectLst>
                <a:outerShdw blurRad="38100" dist="38100" dir="2700000" algn="tl">
                  <a:srgbClr val="000000">
                    <a:alpha val="43137"/>
                  </a:srgbClr>
                </a:outerShdw>
              </a:effectLst>
            </a:endParaRPr>
          </a:p>
          <a:p>
            <a:endParaRPr lang="en-US" sz="1600"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6330DAEF-872D-72FC-B5F9-17E3BBDECF89}"/>
              </a:ext>
            </a:extLst>
          </p:cNvPr>
          <p:cNvSpPr txBox="1"/>
          <p:nvPr/>
        </p:nvSpPr>
        <p:spPr>
          <a:xfrm>
            <a:off x="440648" y="1588852"/>
            <a:ext cx="5900517" cy="369332"/>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0F51603-5DF3-C401-5F30-FE43ECC26F33}"/>
              </a:ext>
            </a:extLst>
          </p:cNvPr>
          <p:cNvPicPr>
            <a:picLocks noChangeAspect="1"/>
          </p:cNvPicPr>
          <p:nvPr/>
        </p:nvPicPr>
        <p:blipFill>
          <a:blip r:embed="rId2"/>
          <a:stretch>
            <a:fillRect/>
          </a:stretch>
        </p:blipFill>
        <p:spPr>
          <a:xfrm>
            <a:off x="6490251" y="2760045"/>
            <a:ext cx="4667253" cy="3023810"/>
          </a:xfrm>
          <a:prstGeom prst="rect">
            <a:avLst/>
          </a:prstGeom>
        </p:spPr>
      </p:pic>
    </p:spTree>
    <p:extLst>
      <p:ext uri="{BB962C8B-B14F-4D97-AF65-F5344CB8AC3E}">
        <p14:creationId xmlns:p14="http://schemas.microsoft.com/office/powerpoint/2010/main" val="37677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FA3B37-65BE-6799-0190-D9685EAE9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C5FFEF2E-B091-1304-4862-FAF1600A6449}"/>
              </a:ext>
            </a:extLst>
          </p:cNvPr>
          <p:cNvPicPr>
            <a:picLocks noChangeAspect="1"/>
          </p:cNvPicPr>
          <p:nvPr/>
        </p:nvPicPr>
        <p:blipFill>
          <a:blip r:embed="rId3"/>
          <a:stretch>
            <a:fillRect/>
          </a:stretch>
        </p:blipFill>
        <p:spPr>
          <a:xfrm>
            <a:off x="-5217" y="1270607"/>
            <a:ext cx="4258442" cy="5325607"/>
          </a:xfrm>
          <a:prstGeom prst="rect">
            <a:avLst/>
          </a:prstGeom>
        </p:spPr>
      </p:pic>
      <p:pic>
        <p:nvPicPr>
          <p:cNvPr id="5" name="Picture 4">
            <a:extLst>
              <a:ext uri="{FF2B5EF4-FFF2-40B4-BE49-F238E27FC236}">
                <a16:creationId xmlns:a16="http://schemas.microsoft.com/office/drawing/2014/main" id="{15E85B9D-AB59-25FB-F6B7-82537D48A344}"/>
              </a:ext>
            </a:extLst>
          </p:cNvPr>
          <p:cNvPicPr>
            <a:picLocks noChangeAspect="1"/>
          </p:cNvPicPr>
          <p:nvPr/>
        </p:nvPicPr>
        <p:blipFill rotWithShape="1">
          <a:blip r:embed="rId4"/>
          <a:srcRect l="5882"/>
          <a:stretch/>
        </p:blipFill>
        <p:spPr>
          <a:xfrm>
            <a:off x="3807040" y="1858485"/>
            <a:ext cx="4087256" cy="4282051"/>
          </a:xfrm>
          <a:prstGeom prst="rect">
            <a:avLst/>
          </a:prstGeom>
        </p:spPr>
      </p:pic>
      <p:pic>
        <p:nvPicPr>
          <p:cNvPr id="7" name="Picture 6">
            <a:extLst>
              <a:ext uri="{FF2B5EF4-FFF2-40B4-BE49-F238E27FC236}">
                <a16:creationId xmlns:a16="http://schemas.microsoft.com/office/drawing/2014/main" id="{2572B084-F217-CB7F-FA34-94132EF1705E}"/>
              </a:ext>
            </a:extLst>
          </p:cNvPr>
          <p:cNvPicPr>
            <a:picLocks noChangeAspect="1"/>
          </p:cNvPicPr>
          <p:nvPr/>
        </p:nvPicPr>
        <p:blipFill rotWithShape="1">
          <a:blip r:embed="rId5"/>
          <a:srcRect l="5817"/>
          <a:stretch/>
        </p:blipFill>
        <p:spPr>
          <a:xfrm>
            <a:off x="7448111" y="3040253"/>
            <a:ext cx="4258442" cy="3230820"/>
          </a:xfrm>
          <a:prstGeom prst="rect">
            <a:avLst/>
          </a:prstGeom>
        </p:spPr>
      </p:pic>
      <p:sp>
        <p:nvSpPr>
          <p:cNvPr id="2" name="TextBox 1">
            <a:extLst>
              <a:ext uri="{FF2B5EF4-FFF2-40B4-BE49-F238E27FC236}">
                <a16:creationId xmlns:a16="http://schemas.microsoft.com/office/drawing/2014/main" id="{30E8391D-8C92-7D32-A92F-6592528C9E7D}"/>
              </a:ext>
            </a:extLst>
          </p:cNvPr>
          <p:cNvSpPr txBox="1"/>
          <p:nvPr/>
        </p:nvSpPr>
        <p:spPr>
          <a:xfrm>
            <a:off x="1430355" y="6271073"/>
            <a:ext cx="892366" cy="369332"/>
          </a:xfrm>
          <a:prstGeom prst="rect">
            <a:avLst/>
          </a:prstGeom>
          <a:solidFill>
            <a:schemeClr val="accent1">
              <a:lumMod val="60000"/>
              <a:lumOff val="40000"/>
            </a:schemeClr>
          </a:solidFill>
        </p:spPr>
        <p:txBody>
          <a:bodyPr wrap="square" rtlCol="0">
            <a:spAutoFit/>
          </a:bodyPr>
          <a:lstStyle/>
          <a:p>
            <a:r>
              <a:rPr lang="en-IN" dirty="0"/>
              <a:t>N &amp;S</a:t>
            </a:r>
          </a:p>
        </p:txBody>
      </p:sp>
      <p:sp>
        <p:nvSpPr>
          <p:cNvPr id="10" name="TextBox 9">
            <a:extLst>
              <a:ext uri="{FF2B5EF4-FFF2-40B4-BE49-F238E27FC236}">
                <a16:creationId xmlns:a16="http://schemas.microsoft.com/office/drawing/2014/main" id="{809EBF1E-78F0-33B4-98E6-7A2AFDFCE004}"/>
              </a:ext>
            </a:extLst>
          </p:cNvPr>
          <p:cNvSpPr txBox="1"/>
          <p:nvPr/>
        </p:nvSpPr>
        <p:spPr>
          <a:xfrm>
            <a:off x="5088378" y="6271073"/>
            <a:ext cx="892366" cy="369332"/>
          </a:xfrm>
          <a:prstGeom prst="rect">
            <a:avLst/>
          </a:prstGeom>
          <a:solidFill>
            <a:schemeClr val="accent3">
              <a:lumMod val="60000"/>
              <a:lumOff val="40000"/>
            </a:schemeClr>
          </a:solidFill>
        </p:spPr>
        <p:txBody>
          <a:bodyPr wrap="square" rtlCol="0">
            <a:spAutoFit/>
          </a:bodyPr>
          <a:lstStyle/>
          <a:p>
            <a:r>
              <a:rPr lang="en-IN" dirty="0"/>
              <a:t>P &amp; A</a:t>
            </a:r>
          </a:p>
        </p:txBody>
      </p:sp>
      <p:sp>
        <p:nvSpPr>
          <p:cNvPr id="11" name="TextBox 10">
            <a:extLst>
              <a:ext uri="{FF2B5EF4-FFF2-40B4-BE49-F238E27FC236}">
                <a16:creationId xmlns:a16="http://schemas.microsoft.com/office/drawing/2014/main" id="{4A6454ED-2F76-9302-0198-EC51C83FBD4F}"/>
              </a:ext>
            </a:extLst>
          </p:cNvPr>
          <p:cNvSpPr txBox="1"/>
          <p:nvPr/>
        </p:nvSpPr>
        <p:spPr>
          <a:xfrm>
            <a:off x="9296402" y="6240498"/>
            <a:ext cx="892366" cy="369332"/>
          </a:xfrm>
          <a:prstGeom prst="rect">
            <a:avLst/>
          </a:prstGeom>
          <a:solidFill>
            <a:schemeClr val="bg1">
              <a:lumMod val="75000"/>
            </a:schemeClr>
          </a:solidFill>
        </p:spPr>
        <p:txBody>
          <a:bodyPr wrap="square" rtlCol="0">
            <a:spAutoFit/>
          </a:bodyPr>
          <a:lstStyle/>
          <a:p>
            <a:pPr algn="ctr"/>
            <a:r>
              <a:rPr lang="en-IN" dirty="0"/>
              <a:t>PC</a:t>
            </a:r>
          </a:p>
        </p:txBody>
      </p:sp>
      <p:sp>
        <p:nvSpPr>
          <p:cNvPr id="12" name="TextBox 11">
            <a:extLst>
              <a:ext uri="{FF2B5EF4-FFF2-40B4-BE49-F238E27FC236}">
                <a16:creationId xmlns:a16="http://schemas.microsoft.com/office/drawing/2014/main" id="{84BC53C7-50E4-A826-6CB7-93286F75E903}"/>
              </a:ext>
            </a:extLst>
          </p:cNvPr>
          <p:cNvSpPr txBox="1"/>
          <p:nvPr/>
        </p:nvSpPr>
        <p:spPr>
          <a:xfrm>
            <a:off x="226302" y="479477"/>
            <a:ext cx="11480251" cy="923330"/>
          </a:xfrm>
          <a:prstGeom prst="rect">
            <a:avLst/>
          </a:prstGeom>
          <a:noFill/>
          <a:ln>
            <a:solidFill>
              <a:schemeClr val="tx1"/>
            </a:solidFill>
            <a:prstDash val="lgDashDotDot"/>
          </a:ln>
        </p:spPr>
        <p:txBody>
          <a:bodyPr wrap="square" rtlCol="0">
            <a:spAutoFit/>
          </a:bodyPr>
          <a:lstStyle/>
          <a:p>
            <a:r>
              <a:rPr lang="en-IN" sz="1200" dirty="0">
                <a:solidFill>
                  <a:schemeClr val="accent3">
                    <a:lumMod val="50000"/>
                  </a:schemeClr>
                </a:solidFill>
              </a:rPr>
              <a:t>1.N &amp;S Division: AQ </a:t>
            </a:r>
            <a:r>
              <a:rPr lang="en-IN" sz="1200" dirty="0" err="1">
                <a:solidFill>
                  <a:schemeClr val="accent3">
                    <a:lumMod val="50000"/>
                  </a:schemeClr>
                </a:solidFill>
              </a:rPr>
              <a:t>Pendrive</a:t>
            </a:r>
            <a:r>
              <a:rPr lang="en-IN" sz="1200" dirty="0">
                <a:solidFill>
                  <a:schemeClr val="accent3">
                    <a:lumMod val="50000"/>
                  </a:schemeClr>
                </a:solidFill>
              </a:rPr>
              <a:t> 2 in 1 Premium                   </a:t>
            </a:r>
            <a:r>
              <a:rPr lang="en-IN" sz="1200" dirty="0">
                <a:solidFill>
                  <a:schemeClr val="accent2">
                    <a:lumMod val="50000"/>
                  </a:schemeClr>
                </a:solidFill>
              </a:rPr>
              <a:t>2. P&amp; A Division: AQ Gamers MS Standard </a:t>
            </a:r>
            <a:r>
              <a:rPr lang="en-IN" sz="1200" dirty="0">
                <a:solidFill>
                  <a:schemeClr val="tx1">
                    <a:lumMod val="75000"/>
                    <a:lumOff val="25000"/>
                  </a:schemeClr>
                </a:solidFill>
              </a:rPr>
              <a:t>2                                3.PC Division: AQ Digital Standard Blue        </a:t>
            </a:r>
          </a:p>
          <a:p>
            <a:r>
              <a:rPr lang="en-IN" sz="1200" dirty="0">
                <a:solidFill>
                  <a:schemeClr val="accent3">
                    <a:lumMod val="50000"/>
                  </a:schemeClr>
                </a:solidFill>
              </a:rPr>
              <a:t>                              AQ </a:t>
            </a:r>
            <a:r>
              <a:rPr lang="en-IN" sz="1200" dirty="0" err="1">
                <a:solidFill>
                  <a:schemeClr val="accent3">
                    <a:lumMod val="50000"/>
                  </a:schemeClr>
                </a:solidFill>
              </a:rPr>
              <a:t>Pendrive</a:t>
            </a:r>
            <a:r>
              <a:rPr lang="en-IN" sz="1200" dirty="0">
                <a:solidFill>
                  <a:schemeClr val="accent3">
                    <a:lumMod val="50000"/>
                  </a:schemeClr>
                </a:solidFill>
              </a:rPr>
              <a:t> DRC Plus                                                          </a:t>
            </a:r>
            <a:r>
              <a:rPr lang="en-IN" sz="1200" dirty="0">
                <a:solidFill>
                  <a:schemeClr val="accent2">
                    <a:lumMod val="50000"/>
                  </a:schemeClr>
                </a:solidFill>
              </a:rPr>
              <a:t>  AQ Maxima Ms Standard 1                                                           </a:t>
            </a:r>
            <a:r>
              <a:rPr lang="en-IN" sz="1200" dirty="0"/>
              <a:t>AQ </a:t>
            </a:r>
            <a:r>
              <a:rPr lang="en-IN" sz="1200" dirty="0" err="1"/>
              <a:t>VelocityPlus</a:t>
            </a:r>
            <a:r>
              <a:rPr lang="en-IN" sz="1200" dirty="0"/>
              <a:t> Red</a:t>
            </a:r>
          </a:p>
          <a:p>
            <a:r>
              <a:rPr lang="en-IN" sz="1200" dirty="0"/>
              <a:t>                              </a:t>
            </a:r>
            <a:r>
              <a:rPr lang="en-IN" sz="1200" dirty="0">
                <a:solidFill>
                  <a:schemeClr val="accent3">
                    <a:lumMod val="50000"/>
                  </a:schemeClr>
                </a:solidFill>
              </a:rPr>
              <a:t>AQ </a:t>
            </a:r>
            <a:r>
              <a:rPr lang="en-IN" sz="1200" dirty="0" err="1">
                <a:solidFill>
                  <a:schemeClr val="accent3">
                    <a:lumMod val="50000"/>
                  </a:schemeClr>
                </a:solidFill>
              </a:rPr>
              <a:t>Pendrive</a:t>
            </a:r>
            <a:r>
              <a:rPr lang="en-IN" sz="1200" dirty="0">
                <a:solidFill>
                  <a:schemeClr val="accent3">
                    <a:lumMod val="50000"/>
                  </a:schemeClr>
                </a:solidFill>
              </a:rPr>
              <a:t> DRC Premium                                                   </a:t>
            </a:r>
            <a:r>
              <a:rPr lang="en-IN" sz="1200" dirty="0">
                <a:solidFill>
                  <a:schemeClr val="accent2">
                    <a:lumMod val="50000"/>
                  </a:schemeClr>
                </a:solidFill>
              </a:rPr>
              <a:t>AQ Maxima </a:t>
            </a:r>
            <a:r>
              <a:rPr lang="en-IN" sz="1200" dirty="0" err="1">
                <a:solidFill>
                  <a:schemeClr val="accent2">
                    <a:lumMod val="50000"/>
                  </a:schemeClr>
                </a:solidFill>
              </a:rPr>
              <a:t>MsPlus</a:t>
            </a:r>
            <a:r>
              <a:rPr lang="en-IN" sz="1200" dirty="0">
                <a:solidFill>
                  <a:schemeClr val="accent2">
                    <a:lumMod val="50000"/>
                  </a:schemeClr>
                </a:solidFill>
              </a:rPr>
              <a:t> 2                                                                     </a:t>
            </a:r>
            <a:r>
              <a:rPr lang="en-IN" sz="1200" dirty="0"/>
              <a:t>AQ </a:t>
            </a:r>
            <a:r>
              <a:rPr lang="en-IN" sz="1200" dirty="0" err="1"/>
              <a:t>DigitPremium</a:t>
            </a:r>
            <a:r>
              <a:rPr lang="en-IN" sz="1200" dirty="0"/>
              <a:t> Misty Green       </a:t>
            </a:r>
            <a:endParaRPr lang="en-IN" sz="1400" dirty="0"/>
          </a:p>
          <a:p>
            <a:endParaRPr lang="en-IN" dirty="0"/>
          </a:p>
        </p:txBody>
      </p:sp>
      <p:sp>
        <p:nvSpPr>
          <p:cNvPr id="13" name="TextBox 12">
            <a:extLst>
              <a:ext uri="{FF2B5EF4-FFF2-40B4-BE49-F238E27FC236}">
                <a16:creationId xmlns:a16="http://schemas.microsoft.com/office/drawing/2014/main" id="{F9811F02-F760-5E7D-BE76-27EA6866C2D1}"/>
              </a:ext>
            </a:extLst>
          </p:cNvPr>
          <p:cNvSpPr txBox="1"/>
          <p:nvPr/>
        </p:nvSpPr>
        <p:spPr>
          <a:xfrm>
            <a:off x="226302" y="156311"/>
            <a:ext cx="4510951" cy="646331"/>
          </a:xfrm>
          <a:prstGeom prst="rect">
            <a:avLst/>
          </a:prstGeom>
          <a:noFill/>
        </p:spPr>
        <p:txBody>
          <a:bodyPr wrap="square" rtlCol="0">
            <a:spAutoFit/>
          </a:bodyPr>
          <a:lstStyle/>
          <a:p>
            <a:r>
              <a:rPr lang="en-IN" sz="1800" dirty="0">
                <a:solidFill>
                  <a:schemeClr val="accent3">
                    <a:lumMod val="50000"/>
                  </a:schemeClr>
                </a:solidFill>
              </a:rPr>
              <a:t>Top 3 Products</a:t>
            </a:r>
          </a:p>
          <a:p>
            <a:endParaRPr lang="en-IN" dirty="0"/>
          </a:p>
        </p:txBody>
      </p:sp>
    </p:spTree>
    <p:extLst>
      <p:ext uri="{BB962C8B-B14F-4D97-AF65-F5344CB8AC3E}">
        <p14:creationId xmlns:p14="http://schemas.microsoft.com/office/powerpoint/2010/main" val="141395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4A6D-07DE-E84A-543A-0736887CF273}"/>
              </a:ext>
            </a:extLst>
          </p:cNvPr>
          <p:cNvSpPr>
            <a:spLocks noGrp="1"/>
          </p:cNvSpPr>
          <p:nvPr>
            <p:ph type="ctrTitle"/>
          </p:nvPr>
        </p:nvSpPr>
        <p:spPr/>
        <p:txBody>
          <a:bodyPr/>
          <a:lstStyle/>
          <a:p>
            <a:r>
              <a:rPr lang="en-IN" b="1" dirty="0"/>
              <a:t>Thank You</a:t>
            </a:r>
          </a:p>
        </p:txBody>
      </p:sp>
    </p:spTree>
    <p:extLst>
      <p:ext uri="{BB962C8B-B14F-4D97-AF65-F5344CB8AC3E}">
        <p14:creationId xmlns:p14="http://schemas.microsoft.com/office/powerpoint/2010/main" val="10336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3E5FE9-FEC3-BF42-2F38-3B2D60A4E662}"/>
              </a:ext>
            </a:extLst>
          </p:cNvPr>
          <p:cNvSpPr>
            <a:spLocks noGrp="1"/>
          </p:cNvSpPr>
          <p:nvPr>
            <p:ph type="body" idx="1"/>
          </p:nvPr>
        </p:nvSpPr>
        <p:spPr>
          <a:xfrm>
            <a:off x="3428530" y="2215391"/>
            <a:ext cx="5334940" cy="2702560"/>
          </a:xfrm>
          <a:ln>
            <a:solidFill>
              <a:schemeClr val="tx1">
                <a:lumMod val="50000"/>
                <a:lumOff val="50000"/>
              </a:schemeClr>
            </a:solidFill>
          </a:ln>
          <a:effectLst>
            <a:outerShdw blurRad="63500" sx="102000" sy="102000" algn="ctr" rotWithShape="0">
              <a:prstClr val="black">
                <a:alpha val="40000"/>
              </a:prstClr>
            </a:outerShdw>
          </a:effectLst>
        </p:spPr>
        <p:txBody>
          <a:bodyPr/>
          <a:lstStyle/>
          <a:p>
            <a:pPr algn="l"/>
            <a:r>
              <a:rPr lang="en-US" b="1" i="0" dirty="0">
                <a:solidFill>
                  <a:schemeClr val="tx1">
                    <a:lumMod val="75000"/>
                    <a:lumOff val="25000"/>
                  </a:schemeClr>
                </a:solidFill>
                <a:effectLst/>
                <a:latin typeface="manrope"/>
              </a:rPr>
              <a:t>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endParaRPr lang="en-US" sz="1800" b="1" i="0" dirty="0">
              <a:solidFill>
                <a:schemeClr val="tx1">
                  <a:lumMod val="75000"/>
                  <a:lumOff val="25000"/>
                </a:schemeClr>
              </a:solidFill>
              <a:effectLst/>
              <a:latin typeface="Bahnschrift" panose="020B0502040204020203" pitchFamily="34" charset="0"/>
            </a:endParaRPr>
          </a:p>
          <a:p>
            <a:pPr algn="l"/>
            <a:endParaRPr lang="en-US" b="1" dirty="0">
              <a:solidFill>
                <a:schemeClr val="tx1">
                  <a:lumMod val="65000"/>
                  <a:lumOff val="35000"/>
                </a:schemeClr>
              </a:solidFill>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pPr algn="l"/>
            <a:endParaRPr lang="en-US" dirty="0">
              <a:solidFill>
                <a:schemeClr val="tx1">
                  <a:lumMod val="65000"/>
                  <a:lumOff val="35000"/>
                </a:schemeClr>
              </a:solidFill>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endParaRPr lang="en-IN" dirty="0"/>
          </a:p>
        </p:txBody>
      </p:sp>
      <p:sp>
        <p:nvSpPr>
          <p:cNvPr id="5" name="Title 4">
            <a:extLst>
              <a:ext uri="{FF2B5EF4-FFF2-40B4-BE49-F238E27FC236}">
                <a16:creationId xmlns:a16="http://schemas.microsoft.com/office/drawing/2014/main" id="{4CA708EF-3801-8CEA-A2C3-0F5A8E1DFA7B}"/>
              </a:ext>
            </a:extLst>
          </p:cNvPr>
          <p:cNvSpPr txBox="1">
            <a:spLocks noGrp="1"/>
          </p:cNvSpPr>
          <p:nvPr>
            <p:ph type="title"/>
          </p:nvPr>
        </p:nvSpPr>
        <p:spPr>
          <a:xfrm>
            <a:off x="3351860" y="1303845"/>
            <a:ext cx="5489575" cy="544765"/>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ctr"/>
            <a:r>
              <a:rPr lang="en-US" sz="2400" b="1" dirty="0">
                <a:ln w="0"/>
                <a:solidFill>
                  <a:schemeClr val="tx1">
                    <a:lumMod val="65000"/>
                    <a:lumOff val="35000"/>
                  </a:schemeClr>
                </a:solidFill>
                <a:effectLst>
                  <a:outerShdw blurRad="38100" dist="19050" dir="2700000" algn="tl" rotWithShape="0">
                    <a:schemeClr val="dk1">
                      <a:alpha val="40000"/>
                    </a:schemeClr>
                  </a:outerShdw>
                </a:effectLst>
                <a:latin typeface="Bookman Old Style" panose="02050604050505020204" pitchFamily="18" charset="0"/>
              </a:rPr>
              <a:t>PROBLEM STATEMENT</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168483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3E5FE9-FEC3-BF42-2F38-3B2D60A4E662}"/>
              </a:ext>
            </a:extLst>
          </p:cNvPr>
          <p:cNvSpPr>
            <a:spLocks noGrp="1"/>
          </p:cNvSpPr>
          <p:nvPr>
            <p:ph type="body" idx="1"/>
          </p:nvPr>
        </p:nvSpPr>
        <p:spPr>
          <a:xfrm>
            <a:off x="3344215" y="2103121"/>
            <a:ext cx="5490223" cy="2702560"/>
          </a:xfrm>
          <a:effectLst>
            <a:outerShdw blurRad="63500" sx="102000" sy="102000" algn="ctr" rotWithShape="0">
              <a:prstClr val="black">
                <a:alpha val="40000"/>
              </a:prstClr>
            </a:outerShdw>
          </a:effectLst>
        </p:spPr>
        <p:txBody>
          <a:bodyPr/>
          <a:lstStyle/>
          <a:p>
            <a:pPr algn="l"/>
            <a:endParaRPr lang="en-US" sz="1800" b="0" i="0" dirty="0">
              <a:solidFill>
                <a:schemeClr val="tx1">
                  <a:lumMod val="65000"/>
                  <a:lumOff val="35000"/>
                </a:schemeClr>
              </a:solidFill>
              <a:effectLst/>
              <a:latin typeface="Bahnschrift" panose="020B0502040204020203" pitchFamily="34" charset="0"/>
            </a:endParaRPr>
          </a:p>
          <a:p>
            <a:pPr algn="l"/>
            <a:endParaRPr lang="en-US" dirty="0">
              <a:solidFill>
                <a:schemeClr val="tx1">
                  <a:lumMod val="65000"/>
                  <a:lumOff val="35000"/>
                </a:schemeClr>
              </a:solidFill>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pPr algn="l"/>
            <a:endParaRPr lang="en-US" sz="1800" b="0" i="0" dirty="0">
              <a:solidFill>
                <a:schemeClr val="tx1">
                  <a:lumMod val="65000"/>
                  <a:lumOff val="35000"/>
                </a:schemeClr>
              </a:solidFill>
              <a:effectLst/>
              <a:latin typeface="Bahnschrift" panose="020B0502040204020203" pitchFamily="34" charset="0"/>
            </a:endParaRPr>
          </a:p>
          <a:p>
            <a:endParaRPr lang="en-IN" dirty="0"/>
          </a:p>
        </p:txBody>
      </p:sp>
      <p:sp>
        <p:nvSpPr>
          <p:cNvPr id="5" name="Title 4">
            <a:extLst>
              <a:ext uri="{FF2B5EF4-FFF2-40B4-BE49-F238E27FC236}">
                <a16:creationId xmlns:a16="http://schemas.microsoft.com/office/drawing/2014/main" id="{4CA708EF-3801-8CEA-A2C3-0F5A8E1DFA7B}"/>
              </a:ext>
            </a:extLst>
          </p:cNvPr>
          <p:cNvSpPr txBox="1">
            <a:spLocks noGrp="1"/>
          </p:cNvSpPr>
          <p:nvPr>
            <p:ph type="title"/>
          </p:nvPr>
        </p:nvSpPr>
        <p:spPr>
          <a:xfrm>
            <a:off x="3351860" y="1251523"/>
            <a:ext cx="5489575" cy="597087"/>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ctr"/>
            <a:r>
              <a:rPr lang="en-US" sz="2800" b="1" dirty="0">
                <a:ln w="0"/>
                <a:solidFill>
                  <a:schemeClr val="tx1">
                    <a:lumMod val="65000"/>
                    <a:lumOff val="35000"/>
                  </a:schemeClr>
                </a:solidFill>
                <a:latin typeface="Bookman Old Style" panose="02050604050505020204" pitchFamily="18" charset="0"/>
              </a:rPr>
              <a:t>TASK</a:t>
            </a:r>
            <a:endParaRPr lang="en-IN" sz="2800" dirty="0">
              <a:latin typeface="Bookman Old Style" panose="02050604050505020204" pitchFamily="18" charset="0"/>
            </a:endParaRPr>
          </a:p>
        </p:txBody>
      </p:sp>
      <p:sp>
        <p:nvSpPr>
          <p:cNvPr id="2" name="Text Placeholder 2">
            <a:extLst>
              <a:ext uri="{FF2B5EF4-FFF2-40B4-BE49-F238E27FC236}">
                <a16:creationId xmlns:a16="http://schemas.microsoft.com/office/drawing/2014/main" id="{62C18A86-4919-251C-27D0-04A67113E95B}"/>
              </a:ext>
            </a:extLst>
          </p:cNvPr>
          <p:cNvSpPr txBox="1">
            <a:spLocks/>
          </p:cNvSpPr>
          <p:nvPr/>
        </p:nvSpPr>
        <p:spPr>
          <a:xfrm>
            <a:off x="3428530" y="2215391"/>
            <a:ext cx="5334940" cy="2702560"/>
          </a:xfrm>
          <a:prstGeom prst="rect">
            <a:avLst/>
          </a:prstGeom>
          <a:ln>
            <a:solidFill>
              <a:schemeClr val="tx1">
                <a:lumMod val="50000"/>
                <a:lumOff val="50000"/>
              </a:schemeClr>
            </a:solidFill>
          </a:ln>
          <a:effectLst>
            <a:outerShdw blurRad="63500" sx="102000" sy="102000" algn="ctr" rotWithShape="0">
              <a:prstClr val="black">
                <a:alpha val="40000"/>
              </a:prstClr>
            </a:outerShdw>
          </a:effectLst>
        </p:spPr>
        <p:txBody>
          <a:bodyPr vert="horz" lIns="91440" tIns="0" rIns="91440" bIns="45720" rtlCol="0">
            <a:norm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1800" kern="1200">
                <a:solidFill>
                  <a:srgbClr val="FFFEFF"/>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b="1" i="0" dirty="0">
                <a:solidFill>
                  <a:schemeClr val="tx1">
                    <a:lumMod val="75000"/>
                    <a:lumOff val="25000"/>
                  </a:schemeClr>
                </a:solidFill>
                <a:effectLst/>
                <a:latin typeface="manrope"/>
              </a:rPr>
              <a:t>As an applicant for this role the following task need to be performed.</a:t>
            </a:r>
            <a:br>
              <a:rPr lang="en-US" b="1" dirty="0">
                <a:solidFill>
                  <a:schemeClr val="tx1">
                    <a:lumMod val="75000"/>
                    <a:lumOff val="25000"/>
                  </a:schemeClr>
                </a:solidFill>
              </a:rPr>
            </a:br>
            <a:r>
              <a:rPr lang="en-US" b="1" i="0" dirty="0">
                <a:solidFill>
                  <a:schemeClr val="tx1">
                    <a:lumMod val="75000"/>
                    <a:lumOff val="25000"/>
                  </a:schemeClr>
                </a:solidFill>
                <a:effectLst/>
                <a:latin typeface="manrope"/>
              </a:rPr>
              <a:t>1.  The ‘ad-hoc-requests.pdf’ has to be checked. </a:t>
            </a:r>
            <a:r>
              <a:rPr lang="en-US" b="1" dirty="0">
                <a:solidFill>
                  <a:schemeClr val="tx1">
                    <a:lumMod val="75000"/>
                    <a:lumOff val="25000"/>
                  </a:schemeClr>
                </a:solidFill>
                <a:latin typeface="manrope"/>
              </a:rPr>
              <a:t>T</a:t>
            </a:r>
            <a:r>
              <a:rPr lang="en-US" b="1" i="0" dirty="0">
                <a:solidFill>
                  <a:schemeClr val="tx1">
                    <a:lumMod val="75000"/>
                    <a:lumOff val="25000"/>
                  </a:schemeClr>
                </a:solidFill>
                <a:effectLst/>
                <a:latin typeface="manrope"/>
              </a:rPr>
              <a:t>here are 10 ad hoc requests for which the business needs insights.</a:t>
            </a:r>
            <a:br>
              <a:rPr lang="en-US" b="1" dirty="0">
                <a:solidFill>
                  <a:schemeClr val="tx1">
                    <a:lumMod val="75000"/>
                    <a:lumOff val="25000"/>
                  </a:schemeClr>
                </a:solidFill>
              </a:rPr>
            </a:br>
            <a:r>
              <a:rPr lang="en-US" b="1" i="0" dirty="0">
                <a:solidFill>
                  <a:schemeClr val="tx1">
                    <a:lumMod val="75000"/>
                    <a:lumOff val="25000"/>
                  </a:schemeClr>
                </a:solidFill>
                <a:effectLst/>
                <a:latin typeface="manrope"/>
              </a:rPr>
              <a:t>2.  SQL queries need to </a:t>
            </a:r>
            <a:r>
              <a:rPr lang="en-US" b="1" dirty="0">
                <a:solidFill>
                  <a:schemeClr val="tx1">
                    <a:lumMod val="75000"/>
                    <a:lumOff val="25000"/>
                  </a:schemeClr>
                </a:solidFill>
                <a:latin typeface="manrope"/>
              </a:rPr>
              <a:t>be run </a:t>
            </a:r>
            <a:r>
              <a:rPr lang="en-US" b="1" i="0" dirty="0">
                <a:solidFill>
                  <a:schemeClr val="tx1">
                    <a:lumMod val="75000"/>
                    <a:lumOff val="25000"/>
                  </a:schemeClr>
                </a:solidFill>
                <a:effectLst/>
                <a:latin typeface="manrope"/>
              </a:rPr>
              <a:t>to answer these requests. </a:t>
            </a:r>
            <a:br>
              <a:rPr lang="en-US" dirty="0"/>
            </a:br>
            <a:endParaRPr lang="en-US" dirty="0">
              <a:solidFill>
                <a:schemeClr val="tx1">
                  <a:lumMod val="65000"/>
                  <a:lumOff val="35000"/>
                </a:schemeClr>
              </a:solidFill>
              <a:latin typeface="Bahnschrift" panose="020B0502040204020203" pitchFamily="34" charset="0"/>
            </a:endParaRPr>
          </a:p>
          <a:p>
            <a:pPr algn="l"/>
            <a:endParaRPr lang="en-US" dirty="0">
              <a:solidFill>
                <a:schemeClr val="tx1">
                  <a:lumMod val="65000"/>
                  <a:lumOff val="35000"/>
                </a:schemeClr>
              </a:solidFill>
              <a:latin typeface="Bahnschrift" panose="020B0502040204020203" pitchFamily="34" charset="0"/>
            </a:endParaRPr>
          </a:p>
          <a:p>
            <a:pPr algn="l"/>
            <a:endParaRPr lang="en-US" dirty="0">
              <a:solidFill>
                <a:schemeClr val="tx1">
                  <a:lumMod val="65000"/>
                  <a:lumOff val="35000"/>
                </a:schemeClr>
              </a:solidFill>
              <a:latin typeface="Bahnschrift" panose="020B0502040204020203" pitchFamily="34" charset="0"/>
            </a:endParaRPr>
          </a:p>
          <a:p>
            <a:endParaRPr lang="en-IN" dirty="0"/>
          </a:p>
        </p:txBody>
      </p:sp>
    </p:spTree>
    <p:extLst>
      <p:ext uri="{BB962C8B-B14F-4D97-AF65-F5344CB8AC3E}">
        <p14:creationId xmlns:p14="http://schemas.microsoft.com/office/powerpoint/2010/main" val="366089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664172" y="853440"/>
            <a:ext cx="10278147" cy="646331"/>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dirty="0"/>
              <a:t>Provide the list of markets in which customer "Atliq Exclusive" operates its business in the APAC region. </a:t>
            </a:r>
            <a:endParaRPr lang="en-IN" b="1" dirty="0"/>
          </a:p>
        </p:txBody>
      </p:sp>
      <p:sp>
        <p:nvSpPr>
          <p:cNvPr id="3" name="TextBox 2">
            <a:extLst>
              <a:ext uri="{FF2B5EF4-FFF2-40B4-BE49-F238E27FC236}">
                <a16:creationId xmlns:a16="http://schemas.microsoft.com/office/drawing/2014/main" id="{F94A5894-F976-E9FE-99AF-93B9EA0EEFF7}"/>
              </a:ext>
            </a:extLst>
          </p:cNvPr>
          <p:cNvSpPr txBox="1"/>
          <p:nvPr/>
        </p:nvSpPr>
        <p:spPr>
          <a:xfrm>
            <a:off x="508000" y="449176"/>
            <a:ext cx="1686560" cy="646331"/>
          </a:xfrm>
          <a:prstGeom prst="rect">
            <a:avLst/>
          </a:prstGeom>
          <a:noFill/>
        </p:spPr>
        <p:txBody>
          <a:bodyPr wrap="square" rtlCol="0">
            <a:spAutoFit/>
          </a:bodyPr>
          <a:lstStyle/>
          <a:p>
            <a:r>
              <a:rPr lang="en-US" b="1" u="sng" dirty="0">
                <a:solidFill>
                  <a:schemeClr val="accent6">
                    <a:lumMod val="50000"/>
                  </a:schemeClr>
                </a:solidFill>
              </a:rPr>
              <a:t>Request-1: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7315200" y="2022373"/>
            <a:ext cx="2580640"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664173" y="2509520"/>
            <a:ext cx="6193827" cy="3693319"/>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distinct market from dim_customer where region="APAC“ and customer="Atliq Exclusive";</a:t>
            </a: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p>
          <a:p>
            <a:endParaRPr lang="en-US" dirty="0"/>
          </a:p>
          <a:p>
            <a:endParaRPr lang="en-US" dirty="0"/>
          </a:p>
          <a:p>
            <a:endParaRPr lang="en-US" dirty="0"/>
          </a:p>
          <a:p>
            <a:endParaRPr lang="en-IN" dirty="0"/>
          </a:p>
        </p:txBody>
      </p:sp>
      <p:sp>
        <p:nvSpPr>
          <p:cNvPr id="12" name="TextBox 11">
            <a:extLst>
              <a:ext uri="{FF2B5EF4-FFF2-40B4-BE49-F238E27FC236}">
                <a16:creationId xmlns:a16="http://schemas.microsoft.com/office/drawing/2014/main" id="{6330DAEF-872D-72FC-B5F9-17E3BBDECF89}"/>
              </a:ext>
            </a:extLst>
          </p:cNvPr>
          <p:cNvSpPr txBox="1"/>
          <p:nvPr/>
        </p:nvSpPr>
        <p:spPr>
          <a:xfrm>
            <a:off x="731519" y="2028791"/>
            <a:ext cx="6193826"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14" name="Picture 13">
            <a:extLst>
              <a:ext uri="{FF2B5EF4-FFF2-40B4-BE49-F238E27FC236}">
                <a16:creationId xmlns:a16="http://schemas.microsoft.com/office/drawing/2014/main" id="{7E74D502-03E4-791E-1EB9-D88183B78AA2}"/>
              </a:ext>
            </a:extLst>
          </p:cNvPr>
          <p:cNvPicPr>
            <a:picLocks noChangeAspect="1"/>
          </p:cNvPicPr>
          <p:nvPr/>
        </p:nvPicPr>
        <p:blipFill>
          <a:blip r:embed="rId2"/>
          <a:stretch>
            <a:fillRect/>
          </a:stretch>
        </p:blipFill>
        <p:spPr>
          <a:xfrm>
            <a:off x="7315200" y="2509520"/>
            <a:ext cx="2247926" cy="3840480"/>
          </a:xfrm>
          <a:prstGeom prst="rect">
            <a:avLst/>
          </a:prstGeom>
        </p:spPr>
      </p:pic>
    </p:spTree>
    <p:extLst>
      <p:ext uri="{BB962C8B-B14F-4D97-AF65-F5344CB8AC3E}">
        <p14:creationId xmlns:p14="http://schemas.microsoft.com/office/powerpoint/2010/main" val="242576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EBCFBD-E3D1-D06A-22B2-A00DBAA74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E2C677A2-F686-B02E-E7D4-D82760E7DEBD}"/>
              </a:ext>
            </a:extLst>
          </p:cNvPr>
          <p:cNvPicPr>
            <a:picLocks noChangeAspect="1"/>
          </p:cNvPicPr>
          <p:nvPr/>
        </p:nvPicPr>
        <p:blipFill>
          <a:blip r:embed="rId3"/>
          <a:stretch>
            <a:fillRect/>
          </a:stretch>
        </p:blipFill>
        <p:spPr>
          <a:xfrm>
            <a:off x="1369781" y="1091653"/>
            <a:ext cx="9036489" cy="4158144"/>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8A99B939-57D7-4871-8477-C5718688EFA2}"/>
              </a:ext>
            </a:extLst>
          </p:cNvPr>
          <p:cNvSpPr txBox="1"/>
          <p:nvPr/>
        </p:nvSpPr>
        <p:spPr>
          <a:xfrm>
            <a:off x="1412851" y="5366237"/>
            <a:ext cx="10303618" cy="400110"/>
          </a:xfrm>
          <a:prstGeom prst="rect">
            <a:avLst/>
          </a:prstGeom>
          <a:noFill/>
        </p:spPr>
        <p:txBody>
          <a:bodyPr wrap="square" rtlCol="0">
            <a:spAutoFit/>
          </a:bodyPr>
          <a:lstStyle/>
          <a:p>
            <a:r>
              <a:rPr lang="en-US" sz="2000" b="1" dirty="0"/>
              <a:t>markets in which customer "Atliq Exclusive" operates its business in the APAC region.</a:t>
            </a:r>
            <a:endParaRPr lang="en-IN" sz="2000" dirty="0"/>
          </a:p>
        </p:txBody>
      </p:sp>
    </p:spTree>
    <p:extLst>
      <p:ext uri="{BB962C8B-B14F-4D97-AF65-F5344CB8AC3E}">
        <p14:creationId xmlns:p14="http://schemas.microsoft.com/office/powerpoint/2010/main" val="30900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664170" y="404280"/>
            <a:ext cx="10278147"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 What is the percentage of unique product increase in 2021 vs. 2020? </a:t>
            </a:r>
            <a:endParaRPr lang="en-IN" b="1" dirty="0"/>
          </a:p>
        </p:txBody>
      </p:sp>
      <p:sp>
        <p:nvSpPr>
          <p:cNvPr id="3" name="TextBox 2">
            <a:extLst>
              <a:ext uri="{FF2B5EF4-FFF2-40B4-BE49-F238E27FC236}">
                <a16:creationId xmlns:a16="http://schemas.microsoft.com/office/drawing/2014/main" id="{F94A5894-F976-E9FE-99AF-93B9EA0EEFF7}"/>
              </a:ext>
            </a:extLst>
          </p:cNvPr>
          <p:cNvSpPr txBox="1"/>
          <p:nvPr/>
        </p:nvSpPr>
        <p:spPr>
          <a:xfrm>
            <a:off x="664170" y="56207"/>
            <a:ext cx="1686560" cy="646331"/>
          </a:xfrm>
          <a:prstGeom prst="rect">
            <a:avLst/>
          </a:prstGeom>
          <a:noFill/>
        </p:spPr>
        <p:txBody>
          <a:bodyPr wrap="square" rtlCol="0">
            <a:spAutoFit/>
          </a:bodyPr>
          <a:lstStyle/>
          <a:p>
            <a:r>
              <a:rPr lang="en-US" b="1" u="sng" dirty="0">
                <a:solidFill>
                  <a:schemeClr val="accent6">
                    <a:lumMod val="50000"/>
                  </a:schemeClr>
                </a:solidFill>
              </a:rPr>
              <a:t>Request-2: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772815" y="2161652"/>
            <a:ext cx="4260944" cy="38099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664170" y="1589408"/>
            <a:ext cx="5970310" cy="4247317"/>
          </a:xfrm>
          <a:prstGeom prst="rect">
            <a:avLst/>
          </a:prstGeom>
          <a:solidFill>
            <a:srgbClr val="6C7A56"/>
          </a:solidFill>
        </p:spPr>
        <p:txBody>
          <a:bodyPr wrap="square" rtlCol="0">
            <a:spAutoFit/>
          </a:bodyPr>
          <a:lstStyle/>
          <a:p>
            <a:r>
              <a:rPr lang="en-US" dirty="0">
                <a:solidFill>
                  <a:schemeClr val="bg1"/>
                </a:solidFill>
                <a:effectLst>
                  <a:outerShdw blurRad="38100" dist="38100" dir="2700000" algn="tl">
                    <a:srgbClr val="000000">
                      <a:alpha val="43137"/>
                    </a:srgbClr>
                  </a:outerShdw>
                </a:effectLst>
              </a:rPr>
              <a:t>with Unq2020 as</a:t>
            </a:r>
          </a:p>
          <a:p>
            <a:r>
              <a:rPr lang="en-US" dirty="0">
                <a:solidFill>
                  <a:schemeClr val="bg1"/>
                </a:solidFill>
                <a:effectLst>
                  <a:outerShdw blurRad="38100" dist="38100" dir="2700000" algn="tl">
                    <a:srgbClr val="000000">
                      <a:alpha val="43137"/>
                    </a:srgbClr>
                  </a:outerShdw>
                </a:effectLst>
              </a:rPr>
              <a:t>(select count(distinct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as unique_products_2020 from </a:t>
            </a:r>
            <a:r>
              <a:rPr lang="en-US" dirty="0" err="1">
                <a:solidFill>
                  <a:schemeClr val="bg1"/>
                </a:solidFill>
                <a:effectLst>
                  <a:outerShdw blurRad="38100" dist="38100" dir="2700000" algn="tl">
                    <a:srgbClr val="000000">
                      <a:alpha val="43137"/>
                    </a:srgbClr>
                  </a:outerShdw>
                </a:effectLst>
              </a:rPr>
              <a:t>fact_sales_monthly</a:t>
            </a:r>
            <a:r>
              <a:rPr lang="en-US" dirty="0">
                <a:solidFill>
                  <a:schemeClr val="bg1"/>
                </a:solidFill>
                <a:effectLst>
                  <a:outerShdw blurRad="38100" dist="38100" dir="2700000" algn="tl">
                    <a:srgbClr val="000000">
                      <a:alpha val="43137"/>
                    </a:srgbClr>
                  </a:outerShdw>
                </a:effectLst>
              </a:rPr>
              <a:t> where </a:t>
            </a:r>
            <a:r>
              <a:rPr lang="en-US" dirty="0" err="1">
                <a:solidFill>
                  <a:schemeClr val="bg1"/>
                </a:solidFill>
                <a:effectLst>
                  <a:outerShdw blurRad="38100" dist="38100" dir="2700000" algn="tl">
                    <a:srgbClr val="000000">
                      <a:alpha val="43137"/>
                    </a:srgbClr>
                  </a:outerShdw>
                </a:effectLst>
              </a:rPr>
              <a:t>fiscal_year</a:t>
            </a:r>
            <a:r>
              <a:rPr lang="en-US" dirty="0">
                <a:solidFill>
                  <a:schemeClr val="bg1"/>
                </a:solidFill>
                <a:effectLst>
                  <a:outerShdw blurRad="38100" dist="38100" dir="2700000" algn="tl">
                    <a:srgbClr val="000000">
                      <a:alpha val="43137"/>
                    </a:srgbClr>
                  </a:outerShdw>
                </a:effectLst>
              </a:rPr>
              <a:t>=2020),</a:t>
            </a: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Unq2021 as</a:t>
            </a:r>
          </a:p>
          <a:p>
            <a:r>
              <a:rPr lang="en-US" dirty="0">
                <a:solidFill>
                  <a:schemeClr val="bg1"/>
                </a:solidFill>
                <a:effectLst>
                  <a:outerShdw blurRad="38100" dist="38100" dir="2700000" algn="tl">
                    <a:srgbClr val="000000">
                      <a:alpha val="43137"/>
                    </a:srgbClr>
                  </a:outerShdw>
                </a:effectLst>
              </a:rPr>
              <a:t>(select count(distinct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as unique_products_2021 from </a:t>
            </a:r>
            <a:r>
              <a:rPr lang="en-US" dirty="0" err="1">
                <a:solidFill>
                  <a:schemeClr val="bg1"/>
                </a:solidFill>
                <a:effectLst>
                  <a:outerShdw blurRad="38100" dist="38100" dir="2700000" algn="tl">
                    <a:srgbClr val="000000">
                      <a:alpha val="43137"/>
                    </a:srgbClr>
                  </a:outerShdw>
                </a:effectLst>
              </a:rPr>
              <a:t>fact_sales_monthly</a:t>
            </a:r>
            <a:r>
              <a:rPr lang="en-US" dirty="0">
                <a:solidFill>
                  <a:schemeClr val="bg1"/>
                </a:solidFill>
                <a:effectLst>
                  <a:outerShdw blurRad="38100" dist="38100" dir="2700000" algn="tl">
                    <a:srgbClr val="000000">
                      <a:alpha val="43137"/>
                    </a:srgbClr>
                  </a:outerShdw>
                </a:effectLst>
              </a:rPr>
              <a:t> where </a:t>
            </a:r>
            <a:r>
              <a:rPr lang="en-US" dirty="0" err="1">
                <a:solidFill>
                  <a:schemeClr val="bg1"/>
                </a:solidFill>
                <a:effectLst>
                  <a:outerShdw blurRad="38100" dist="38100" dir="2700000" algn="tl">
                    <a:srgbClr val="000000">
                      <a:alpha val="43137"/>
                    </a:srgbClr>
                  </a:outerShdw>
                </a:effectLst>
              </a:rPr>
              <a:t>fiscal_year</a:t>
            </a:r>
            <a:r>
              <a:rPr lang="en-US" dirty="0">
                <a:solidFill>
                  <a:schemeClr val="bg1"/>
                </a:solidFill>
                <a:effectLst>
                  <a:outerShdw blurRad="38100" dist="38100" dir="2700000" algn="tl">
                    <a:srgbClr val="000000">
                      <a:alpha val="43137"/>
                    </a:srgbClr>
                  </a:outerShdw>
                </a:effectLst>
              </a:rPr>
              <a:t>=2021)</a:t>
            </a: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unique_products_2020, unique_products_2021,</a:t>
            </a:r>
          </a:p>
          <a:p>
            <a:r>
              <a:rPr lang="en-US" dirty="0" err="1">
                <a:solidFill>
                  <a:schemeClr val="bg1"/>
                </a:solidFill>
                <a:effectLst>
                  <a:outerShdw blurRad="38100" dist="38100" dir="2700000" algn="tl">
                    <a:srgbClr val="000000">
                      <a:alpha val="43137"/>
                    </a:srgbClr>
                  </a:outerShdw>
                </a:effectLst>
              </a:rPr>
              <a:t>concat</a:t>
            </a:r>
            <a:r>
              <a:rPr lang="en-US" dirty="0">
                <a:solidFill>
                  <a:schemeClr val="bg1"/>
                </a:solidFill>
                <a:effectLst>
                  <a:outerShdw blurRad="38100" dist="38100" dir="2700000" algn="tl">
                    <a:srgbClr val="000000">
                      <a:alpha val="43137"/>
                    </a:srgbClr>
                  </a:outerShdw>
                </a:effectLst>
              </a:rPr>
              <a:t>(round((unique_products_2021-unique_products_2020)/unique_products_2020*100,2), "%") as </a:t>
            </a:r>
            <a:r>
              <a:rPr lang="en-US" dirty="0" err="1">
                <a:solidFill>
                  <a:schemeClr val="bg1"/>
                </a:solidFill>
                <a:effectLst>
                  <a:outerShdw blurRad="38100" dist="38100" dir="2700000" algn="tl">
                    <a:srgbClr val="000000">
                      <a:alpha val="43137"/>
                    </a:srgbClr>
                  </a:outerShdw>
                </a:effectLst>
              </a:rPr>
              <a:t>percentage_chg</a:t>
            </a:r>
            <a:r>
              <a:rPr lang="en-US" dirty="0">
                <a:solidFill>
                  <a:schemeClr val="bg1"/>
                </a:solidFill>
                <a:effectLst>
                  <a:outerShdw blurRad="38100" dist="38100" dir="2700000" algn="tl">
                    <a:srgbClr val="000000">
                      <a:alpha val="43137"/>
                    </a:srgbClr>
                  </a:outerShdw>
                </a:effectLst>
              </a:rPr>
              <a:t> from Unq2020, Unq2021;</a:t>
            </a:r>
          </a:p>
          <a:p>
            <a:endParaRPr lang="en-US" dirty="0"/>
          </a:p>
        </p:txBody>
      </p:sp>
      <p:sp>
        <p:nvSpPr>
          <p:cNvPr id="12" name="TextBox 11">
            <a:extLst>
              <a:ext uri="{FF2B5EF4-FFF2-40B4-BE49-F238E27FC236}">
                <a16:creationId xmlns:a16="http://schemas.microsoft.com/office/drawing/2014/main" id="{6330DAEF-872D-72FC-B5F9-17E3BBDECF89}"/>
              </a:ext>
            </a:extLst>
          </p:cNvPr>
          <p:cNvSpPr txBox="1"/>
          <p:nvPr/>
        </p:nvSpPr>
        <p:spPr>
          <a:xfrm>
            <a:off x="664170" y="1223285"/>
            <a:ext cx="5970310"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EC2961A8-58BF-4F5F-A428-8EE6E45ABE0F}"/>
              </a:ext>
            </a:extLst>
          </p:cNvPr>
          <p:cNvPicPr>
            <a:picLocks noChangeAspect="1"/>
          </p:cNvPicPr>
          <p:nvPr/>
        </p:nvPicPr>
        <p:blipFill>
          <a:blip r:embed="rId2"/>
          <a:stretch>
            <a:fillRect/>
          </a:stretch>
        </p:blipFill>
        <p:spPr>
          <a:xfrm>
            <a:off x="6772816" y="2542644"/>
            <a:ext cx="4260944" cy="26511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04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0507C-7A26-93A8-FAE2-218DCAF01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81B8D15-34F9-845C-8952-B1AA421E5667}"/>
              </a:ext>
            </a:extLst>
          </p:cNvPr>
          <p:cNvSpPr txBox="1"/>
          <p:nvPr/>
        </p:nvSpPr>
        <p:spPr>
          <a:xfrm>
            <a:off x="7399959" y="1431022"/>
            <a:ext cx="4358640" cy="4154984"/>
          </a:xfrm>
          <a:prstGeom prst="rect">
            <a:avLst/>
          </a:prstGeom>
          <a:noFill/>
          <a:ln>
            <a:solidFill>
              <a:schemeClr val="tx1"/>
            </a:solidFill>
            <a:prstDash val="lgDashDotDot"/>
          </a:ln>
        </p:spPr>
        <p:txBody>
          <a:bodyPr wrap="square" rtlCol="0">
            <a:spAutoFit/>
          </a:bodyPr>
          <a:lstStyle/>
          <a:p>
            <a:endParaRPr lang="en-US" sz="2400" b="1" dirty="0"/>
          </a:p>
          <a:p>
            <a:endParaRPr lang="en-US" sz="2400" b="1" dirty="0"/>
          </a:p>
          <a:p>
            <a:r>
              <a:rPr lang="en-US" sz="2400" b="1" dirty="0"/>
              <a:t>The number of products sold by </a:t>
            </a:r>
            <a:r>
              <a:rPr lang="en-US" sz="2400" b="1" dirty="0" err="1"/>
              <a:t>Atliq</a:t>
            </a:r>
            <a:r>
              <a:rPr lang="en-US" sz="2400" b="1" dirty="0"/>
              <a:t> Hardware has increased by 36.33% from 2020 to 2021</a:t>
            </a:r>
          </a:p>
          <a:p>
            <a:endParaRPr lang="en-US" sz="2400" b="1" dirty="0"/>
          </a:p>
          <a:p>
            <a:endParaRPr lang="en-US" sz="2400" b="1" dirty="0"/>
          </a:p>
          <a:p>
            <a:endParaRPr lang="en-US" sz="2400" b="1" dirty="0"/>
          </a:p>
          <a:p>
            <a:endParaRPr lang="en-US" sz="2400" b="1" dirty="0"/>
          </a:p>
          <a:p>
            <a:endParaRPr lang="en-US" sz="2400" b="1" dirty="0"/>
          </a:p>
          <a:p>
            <a:endParaRPr lang="en-IN" sz="2400" b="1" dirty="0"/>
          </a:p>
        </p:txBody>
      </p:sp>
      <p:pic>
        <p:nvPicPr>
          <p:cNvPr id="8" name="Picture 7">
            <a:extLst>
              <a:ext uri="{FF2B5EF4-FFF2-40B4-BE49-F238E27FC236}">
                <a16:creationId xmlns:a16="http://schemas.microsoft.com/office/drawing/2014/main" id="{5C9B45AE-8F78-C69C-FC43-D4BB6C69A229}"/>
              </a:ext>
            </a:extLst>
          </p:cNvPr>
          <p:cNvPicPr>
            <a:picLocks noChangeAspect="1"/>
          </p:cNvPicPr>
          <p:nvPr/>
        </p:nvPicPr>
        <p:blipFill>
          <a:blip r:embed="rId3"/>
          <a:stretch>
            <a:fillRect/>
          </a:stretch>
        </p:blipFill>
        <p:spPr>
          <a:xfrm>
            <a:off x="548180" y="990276"/>
            <a:ext cx="6632681" cy="5036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86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440BC-17F3-BA0B-05D5-52AA2450A79D}"/>
              </a:ext>
            </a:extLst>
          </p:cNvPr>
          <p:cNvSpPr txBox="1"/>
          <p:nvPr/>
        </p:nvSpPr>
        <p:spPr>
          <a:xfrm>
            <a:off x="664170" y="455080"/>
            <a:ext cx="10278147" cy="646331"/>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t>Provide a report with all the unique product counts for each segment and sort them in descending order of product counts.</a:t>
            </a:r>
            <a:endParaRPr lang="en-IN" b="1" dirty="0"/>
          </a:p>
        </p:txBody>
      </p:sp>
      <p:sp>
        <p:nvSpPr>
          <p:cNvPr id="3" name="TextBox 2">
            <a:extLst>
              <a:ext uri="{FF2B5EF4-FFF2-40B4-BE49-F238E27FC236}">
                <a16:creationId xmlns:a16="http://schemas.microsoft.com/office/drawing/2014/main" id="{F94A5894-F976-E9FE-99AF-93B9EA0EEFF7}"/>
              </a:ext>
            </a:extLst>
          </p:cNvPr>
          <p:cNvSpPr txBox="1"/>
          <p:nvPr/>
        </p:nvSpPr>
        <p:spPr>
          <a:xfrm>
            <a:off x="664170" y="56207"/>
            <a:ext cx="1686560" cy="646331"/>
          </a:xfrm>
          <a:prstGeom prst="rect">
            <a:avLst/>
          </a:prstGeom>
          <a:noFill/>
        </p:spPr>
        <p:txBody>
          <a:bodyPr wrap="square" rtlCol="0">
            <a:spAutoFit/>
          </a:bodyPr>
          <a:lstStyle/>
          <a:p>
            <a:r>
              <a:rPr lang="en-US" b="1" u="sng" dirty="0">
                <a:solidFill>
                  <a:schemeClr val="accent6">
                    <a:lumMod val="50000"/>
                  </a:schemeClr>
                </a:solidFill>
              </a:rPr>
              <a:t>Request-3: </a:t>
            </a:r>
          </a:p>
          <a:p>
            <a:endParaRPr lang="en-IN" b="1" dirty="0">
              <a:solidFill>
                <a:schemeClr val="tx2">
                  <a:lumMod val="60000"/>
                  <a:lumOff val="40000"/>
                </a:schemeClr>
              </a:solidFill>
            </a:endParaRPr>
          </a:p>
        </p:txBody>
      </p:sp>
      <p:sp>
        <p:nvSpPr>
          <p:cNvPr id="10" name="TextBox 9">
            <a:extLst>
              <a:ext uri="{FF2B5EF4-FFF2-40B4-BE49-F238E27FC236}">
                <a16:creationId xmlns:a16="http://schemas.microsoft.com/office/drawing/2014/main" id="{3FDA4371-1699-07BB-E9CA-E5574320D801}"/>
              </a:ext>
            </a:extLst>
          </p:cNvPr>
          <p:cNvSpPr txBox="1"/>
          <p:nvPr/>
        </p:nvSpPr>
        <p:spPr>
          <a:xfrm>
            <a:off x="6772816" y="2161653"/>
            <a:ext cx="3803744" cy="36612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Output:</a:t>
            </a:r>
            <a:endParaRPr lang="en-IN"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5C8A35B0-EF4B-76B6-FBBA-E61198491213}"/>
              </a:ext>
            </a:extLst>
          </p:cNvPr>
          <p:cNvSpPr txBox="1"/>
          <p:nvPr/>
        </p:nvSpPr>
        <p:spPr>
          <a:xfrm>
            <a:off x="664170" y="2239648"/>
            <a:ext cx="5970310" cy="3970318"/>
          </a:xfrm>
          <a:prstGeom prst="rect">
            <a:avLst/>
          </a:prstGeom>
          <a:solidFill>
            <a:srgbClr val="6C7A56"/>
          </a:solidFill>
        </p:spPr>
        <p:txBody>
          <a:bodyPr wrap="square" rtlCol="0">
            <a:spAutoFit/>
          </a:bodyPr>
          <a:lstStyle/>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select segment, count(distinct </a:t>
            </a:r>
            <a:r>
              <a:rPr lang="en-US" dirty="0" err="1">
                <a:solidFill>
                  <a:schemeClr val="bg1"/>
                </a:solidFill>
                <a:effectLst>
                  <a:outerShdw blurRad="38100" dist="38100" dir="2700000" algn="tl">
                    <a:srgbClr val="000000">
                      <a:alpha val="43137"/>
                    </a:srgbClr>
                  </a:outerShdw>
                </a:effectLst>
              </a:rPr>
              <a:t>product_code</a:t>
            </a:r>
            <a:r>
              <a:rPr lang="en-US" dirty="0">
                <a:solidFill>
                  <a:schemeClr val="bg1"/>
                </a:solidFill>
                <a:effectLst>
                  <a:outerShdw blurRad="38100" dist="38100" dir="2700000" algn="tl">
                    <a:srgbClr val="000000">
                      <a:alpha val="43137"/>
                    </a:srgbClr>
                  </a:outerShdw>
                </a:effectLst>
              </a:rPr>
              <a:t>) as </a:t>
            </a:r>
            <a:r>
              <a:rPr lang="en-US" dirty="0" err="1">
                <a:solidFill>
                  <a:schemeClr val="bg1"/>
                </a:solidFill>
                <a:effectLst>
                  <a:outerShdw blurRad="38100" dist="38100" dir="2700000" algn="tl">
                    <a:srgbClr val="000000">
                      <a:alpha val="43137"/>
                    </a:srgbClr>
                  </a:outerShdw>
                </a:effectLst>
              </a:rPr>
              <a:t>product_count</a:t>
            </a:r>
            <a:r>
              <a:rPr lang="en-US" dirty="0">
                <a:solidFill>
                  <a:schemeClr val="bg1"/>
                </a:solidFill>
                <a:effectLst>
                  <a:outerShdw blurRad="38100" dist="38100" dir="2700000" algn="tl">
                    <a:srgbClr val="000000">
                      <a:alpha val="43137"/>
                    </a:srgbClr>
                  </a:outerShdw>
                </a:effectLst>
              </a:rPr>
              <a:t> from </a:t>
            </a:r>
            <a:r>
              <a:rPr lang="en-US" dirty="0" err="1">
                <a:solidFill>
                  <a:schemeClr val="bg1"/>
                </a:solidFill>
                <a:effectLst>
                  <a:outerShdw blurRad="38100" dist="38100" dir="2700000" algn="tl">
                    <a:srgbClr val="000000">
                      <a:alpha val="43137"/>
                    </a:srgbClr>
                  </a:outerShdw>
                </a:effectLst>
              </a:rPr>
              <a:t>dim_product</a:t>
            </a:r>
            <a:r>
              <a:rPr lang="en-US" dirty="0">
                <a:solidFill>
                  <a:schemeClr val="bg1"/>
                </a:solidFill>
                <a:effectLst>
                  <a:outerShdw blurRad="38100" dist="38100" dir="2700000" algn="tl">
                    <a:srgbClr val="000000">
                      <a:alpha val="43137"/>
                    </a:srgbClr>
                  </a:outerShdw>
                </a:effectLst>
              </a:rPr>
              <a:t> group by segment order by 2 desc;</a:t>
            </a: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a:p>
            <a:endParaRPr lang="en-US" dirty="0"/>
          </a:p>
        </p:txBody>
      </p:sp>
      <p:sp>
        <p:nvSpPr>
          <p:cNvPr id="12" name="TextBox 11">
            <a:extLst>
              <a:ext uri="{FF2B5EF4-FFF2-40B4-BE49-F238E27FC236}">
                <a16:creationId xmlns:a16="http://schemas.microsoft.com/office/drawing/2014/main" id="{6330DAEF-872D-72FC-B5F9-17E3BBDECF89}"/>
              </a:ext>
            </a:extLst>
          </p:cNvPr>
          <p:cNvSpPr txBox="1"/>
          <p:nvPr/>
        </p:nvSpPr>
        <p:spPr>
          <a:xfrm>
            <a:off x="664170" y="1795530"/>
            <a:ext cx="5970310" cy="366123"/>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bg1"/>
                </a:solidFill>
                <a:effectLst>
                  <a:outerShdw blurRad="38100" dist="38100" dir="2700000" algn="tl">
                    <a:srgbClr val="000000">
                      <a:alpha val="43137"/>
                    </a:srgbClr>
                  </a:outerShdw>
                </a:effectLst>
              </a:rPr>
              <a:t>SQL Query:</a:t>
            </a:r>
            <a:endParaRPr lang="en-IN"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3293CF86-00FB-D471-E51A-1EB7DB5E9551}"/>
              </a:ext>
            </a:extLst>
          </p:cNvPr>
          <p:cNvPicPr>
            <a:picLocks noChangeAspect="1"/>
          </p:cNvPicPr>
          <p:nvPr/>
        </p:nvPicPr>
        <p:blipFill>
          <a:blip r:embed="rId2"/>
          <a:stretch>
            <a:fillRect/>
          </a:stretch>
        </p:blipFill>
        <p:spPr>
          <a:xfrm>
            <a:off x="6772816" y="2728384"/>
            <a:ext cx="3958516" cy="3197263"/>
          </a:xfrm>
          <a:prstGeom prst="rect">
            <a:avLst/>
          </a:prstGeom>
        </p:spPr>
      </p:pic>
    </p:spTree>
    <p:extLst>
      <p:ext uri="{BB962C8B-B14F-4D97-AF65-F5344CB8AC3E}">
        <p14:creationId xmlns:p14="http://schemas.microsoft.com/office/powerpoint/2010/main" val="3509035501"/>
      </p:ext>
    </p:extLst>
  </p:cSld>
  <p:clrMapOvr>
    <a:masterClrMapping/>
  </p:clrMapOvr>
</p:sld>
</file>

<file path=ppt/theme/theme1.xml><?xml version="1.0" encoding="utf-8"?>
<a:theme xmlns:a="http://schemas.openxmlformats.org/drawingml/2006/main" name="Atla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View">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TotalTime>
  <Words>1639</Words>
  <Application>Microsoft Office PowerPoint</Application>
  <PresentationFormat>Widescreen</PresentationFormat>
  <Paragraphs>210</Paragraphs>
  <Slides>25</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Arial</vt:lpstr>
      <vt:lpstr>Bahnschrift</vt:lpstr>
      <vt:lpstr>Bookman Old Style</vt:lpstr>
      <vt:lpstr>Calibri</vt:lpstr>
      <vt:lpstr>Calibri Light</vt:lpstr>
      <vt:lpstr>Century Schoolbook</vt:lpstr>
      <vt:lpstr>manrope</vt:lpstr>
      <vt:lpstr>Rockwell</vt:lpstr>
      <vt:lpstr>Wingdings</vt:lpstr>
      <vt:lpstr>Wingdings 2</vt:lpstr>
      <vt:lpstr>Atlas</vt:lpstr>
      <vt:lpstr>View</vt:lpstr>
      <vt:lpstr>Office Theme</vt:lpstr>
      <vt:lpstr> </vt:lpstr>
      <vt:lpstr>ATLIQ HARDWARE</vt:lpstr>
      <vt:lpstr>PROBLEM STATEMENT</vt:lpstr>
      <vt:lpstr>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Shreetama Dasgupta</dc:creator>
  <cp:lastModifiedBy>Shreetama Dasgupta</cp:lastModifiedBy>
  <cp:revision>11</cp:revision>
  <dcterms:created xsi:type="dcterms:W3CDTF">2023-03-03T14:36:59Z</dcterms:created>
  <dcterms:modified xsi:type="dcterms:W3CDTF">2023-03-05T09:00:32Z</dcterms:modified>
</cp:coreProperties>
</file>