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AC8B"/>
    <a:srgbClr val="14213D"/>
    <a:srgbClr val="7C7170"/>
    <a:srgbClr val="618B88"/>
    <a:srgbClr val="846879"/>
    <a:srgbClr val="D99C13"/>
    <a:srgbClr val="BDE3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75" autoAdjust="0"/>
    <p:restoredTop sz="94660"/>
  </p:normalViewPr>
  <p:slideViewPr>
    <p:cSldViewPr snapToGrid="0">
      <p:cViewPr>
        <p:scale>
          <a:sx n="59" d="100"/>
          <a:sy n="59" d="100"/>
        </p:scale>
        <p:origin x="10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40E339-08A5-45DD-AEBF-78A987FA4A1D}" type="datetimeFigureOut">
              <a:rPr lang="en-IN" smtClean="0"/>
              <a:t>26-02-2023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F7CCF1-55BB-4EEF-BF0C-EE67B575664C}" type="slidenum">
              <a:rPr lang="en-IN" smtClean="0"/>
              <a:t>‹#›</a:t>
            </a:fld>
            <a:endParaRPr lang="en-IN"/>
          </a:p>
        </p:txBody>
      </p:sp>
    </p:spTree>
    <p:extLst>
      <p:ext uri="{BB962C8B-B14F-4D97-AF65-F5344CB8AC3E}">
        <p14:creationId xmlns:p14="http://schemas.microsoft.com/office/powerpoint/2010/main" val="235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F7CCF1-55BB-4EEF-BF0C-EE67B575664C}" type="slidenum">
              <a:rPr lang="en-IN" smtClean="0"/>
              <a:t>1</a:t>
            </a:fld>
            <a:endParaRPr lang="en-IN"/>
          </a:p>
        </p:txBody>
      </p:sp>
    </p:spTree>
    <p:extLst>
      <p:ext uri="{BB962C8B-B14F-4D97-AF65-F5344CB8AC3E}">
        <p14:creationId xmlns:p14="http://schemas.microsoft.com/office/powerpoint/2010/main" val="2814189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F7CCF1-55BB-4EEF-BF0C-EE67B575664C}" type="slidenum">
              <a:rPr lang="en-IN" smtClean="0"/>
              <a:t>4</a:t>
            </a:fld>
            <a:endParaRPr lang="en-IN"/>
          </a:p>
        </p:txBody>
      </p:sp>
    </p:spTree>
    <p:extLst>
      <p:ext uri="{BB962C8B-B14F-4D97-AF65-F5344CB8AC3E}">
        <p14:creationId xmlns:p14="http://schemas.microsoft.com/office/powerpoint/2010/main" val="791160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F7CCF1-55BB-4EEF-BF0C-EE67B575664C}" type="slidenum">
              <a:rPr lang="en-IN" smtClean="0"/>
              <a:t>8</a:t>
            </a:fld>
            <a:endParaRPr lang="en-IN"/>
          </a:p>
        </p:txBody>
      </p:sp>
    </p:spTree>
    <p:extLst>
      <p:ext uri="{BB962C8B-B14F-4D97-AF65-F5344CB8AC3E}">
        <p14:creationId xmlns:p14="http://schemas.microsoft.com/office/powerpoint/2010/main" val="1628836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F7CCF1-55BB-4EEF-BF0C-EE67B575664C}" type="slidenum">
              <a:rPr lang="en-IN" smtClean="0"/>
              <a:t>10</a:t>
            </a:fld>
            <a:endParaRPr lang="en-IN"/>
          </a:p>
        </p:txBody>
      </p:sp>
    </p:spTree>
    <p:extLst>
      <p:ext uri="{BB962C8B-B14F-4D97-AF65-F5344CB8AC3E}">
        <p14:creationId xmlns:p14="http://schemas.microsoft.com/office/powerpoint/2010/main" val="1806647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F7CCF1-55BB-4EEF-BF0C-EE67B575664C}" type="slidenum">
              <a:rPr lang="en-IN" smtClean="0"/>
              <a:t>12</a:t>
            </a:fld>
            <a:endParaRPr lang="en-IN"/>
          </a:p>
        </p:txBody>
      </p:sp>
    </p:spTree>
    <p:extLst>
      <p:ext uri="{BB962C8B-B14F-4D97-AF65-F5344CB8AC3E}">
        <p14:creationId xmlns:p14="http://schemas.microsoft.com/office/powerpoint/2010/main" val="1349109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F7CCF1-55BB-4EEF-BF0C-EE67B575664C}" type="slidenum">
              <a:rPr lang="en-IN" smtClean="0"/>
              <a:t>15</a:t>
            </a:fld>
            <a:endParaRPr lang="en-IN"/>
          </a:p>
        </p:txBody>
      </p:sp>
    </p:spTree>
    <p:extLst>
      <p:ext uri="{BB962C8B-B14F-4D97-AF65-F5344CB8AC3E}">
        <p14:creationId xmlns:p14="http://schemas.microsoft.com/office/powerpoint/2010/main" val="383982626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98D416-0C1C-406C-B346-F90E32294E80}"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91F0A5D6-2AF2-428F-B60D-53768D09FEA0}" type="slidenum">
              <a:rPr lang="en-IN" smtClean="0"/>
              <a:t>‹#›</a:t>
            </a:fld>
            <a:endParaRPr lang="en-IN"/>
          </a:p>
        </p:txBody>
      </p:sp>
    </p:spTree>
    <p:extLst>
      <p:ext uri="{BB962C8B-B14F-4D97-AF65-F5344CB8AC3E}">
        <p14:creationId xmlns:p14="http://schemas.microsoft.com/office/powerpoint/2010/main" val="880485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98D416-0C1C-406C-B346-F90E32294E80}"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F0A5D6-2AF2-428F-B60D-53768D09FEA0}" type="slidenum">
              <a:rPr lang="en-IN" smtClean="0"/>
              <a:t>‹#›</a:t>
            </a:fld>
            <a:endParaRPr lang="en-IN"/>
          </a:p>
        </p:txBody>
      </p:sp>
    </p:spTree>
    <p:extLst>
      <p:ext uri="{BB962C8B-B14F-4D97-AF65-F5344CB8AC3E}">
        <p14:creationId xmlns:p14="http://schemas.microsoft.com/office/powerpoint/2010/main" val="2439897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98D416-0C1C-406C-B346-F90E32294E80}"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F0A5D6-2AF2-428F-B60D-53768D09FEA0}" type="slidenum">
              <a:rPr lang="en-IN" smtClean="0"/>
              <a:t>‹#›</a:t>
            </a:fld>
            <a:endParaRPr lang="en-IN"/>
          </a:p>
        </p:txBody>
      </p:sp>
    </p:spTree>
    <p:extLst>
      <p:ext uri="{BB962C8B-B14F-4D97-AF65-F5344CB8AC3E}">
        <p14:creationId xmlns:p14="http://schemas.microsoft.com/office/powerpoint/2010/main" val="153685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98D416-0C1C-406C-B346-F90E32294E80}"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F0A5D6-2AF2-428F-B60D-53768D09FEA0}" type="slidenum">
              <a:rPr lang="en-IN" smtClean="0"/>
              <a:t>‹#›</a:t>
            </a:fld>
            <a:endParaRPr lang="en-IN"/>
          </a:p>
        </p:txBody>
      </p:sp>
    </p:spTree>
    <p:extLst>
      <p:ext uri="{BB962C8B-B14F-4D97-AF65-F5344CB8AC3E}">
        <p14:creationId xmlns:p14="http://schemas.microsoft.com/office/powerpoint/2010/main" val="3913668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B998D416-0C1C-406C-B346-F90E32294E80}" type="datetimeFigureOut">
              <a:rPr lang="en-IN" smtClean="0"/>
              <a:t>26-02-2023</a:t>
            </a:fld>
            <a:endParaRPr lang="en-IN"/>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1F0A5D6-2AF2-428F-B60D-53768D09FEA0}" type="slidenum">
              <a:rPr lang="en-IN" smtClean="0"/>
              <a:t>‹#›</a:t>
            </a:fld>
            <a:endParaRPr lang="en-IN"/>
          </a:p>
        </p:txBody>
      </p:sp>
    </p:spTree>
    <p:extLst>
      <p:ext uri="{BB962C8B-B14F-4D97-AF65-F5344CB8AC3E}">
        <p14:creationId xmlns:p14="http://schemas.microsoft.com/office/powerpoint/2010/main" val="2482418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98D416-0C1C-406C-B346-F90E32294E80}"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F0A5D6-2AF2-428F-B60D-53768D09FEA0}" type="slidenum">
              <a:rPr lang="en-IN" smtClean="0"/>
              <a:t>‹#›</a:t>
            </a:fld>
            <a:endParaRPr lang="en-IN"/>
          </a:p>
        </p:txBody>
      </p:sp>
    </p:spTree>
    <p:extLst>
      <p:ext uri="{BB962C8B-B14F-4D97-AF65-F5344CB8AC3E}">
        <p14:creationId xmlns:p14="http://schemas.microsoft.com/office/powerpoint/2010/main" val="2166305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98D416-0C1C-406C-B346-F90E32294E80}" type="datetimeFigureOut">
              <a:rPr lang="en-IN" smtClean="0"/>
              <a:t>26-02-2023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F0A5D6-2AF2-428F-B60D-53768D09FEA0}" type="slidenum">
              <a:rPr lang="en-IN" smtClean="0"/>
              <a:t>‹#›</a:t>
            </a:fld>
            <a:endParaRPr lang="en-IN"/>
          </a:p>
        </p:txBody>
      </p:sp>
    </p:spTree>
    <p:extLst>
      <p:ext uri="{BB962C8B-B14F-4D97-AF65-F5344CB8AC3E}">
        <p14:creationId xmlns:p14="http://schemas.microsoft.com/office/powerpoint/2010/main" val="77287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98D416-0C1C-406C-B346-F90E32294E80}" type="datetimeFigureOut">
              <a:rPr lang="en-IN" smtClean="0"/>
              <a:t>26-02-2023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F0A5D6-2AF2-428F-B60D-53768D09FEA0}" type="slidenum">
              <a:rPr lang="en-IN" smtClean="0"/>
              <a:t>‹#›</a:t>
            </a:fld>
            <a:endParaRPr lang="en-IN"/>
          </a:p>
        </p:txBody>
      </p:sp>
    </p:spTree>
    <p:extLst>
      <p:ext uri="{BB962C8B-B14F-4D97-AF65-F5344CB8AC3E}">
        <p14:creationId xmlns:p14="http://schemas.microsoft.com/office/powerpoint/2010/main" val="1063673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8D416-0C1C-406C-B346-F90E32294E80}" type="datetimeFigureOut">
              <a:rPr lang="en-IN" smtClean="0"/>
              <a:t>26-02-2023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F0A5D6-2AF2-428F-B60D-53768D09FEA0}" type="slidenum">
              <a:rPr lang="en-IN" smtClean="0"/>
              <a:t>‹#›</a:t>
            </a:fld>
            <a:endParaRPr lang="en-IN"/>
          </a:p>
        </p:txBody>
      </p:sp>
    </p:spTree>
    <p:extLst>
      <p:ext uri="{BB962C8B-B14F-4D97-AF65-F5344CB8AC3E}">
        <p14:creationId xmlns:p14="http://schemas.microsoft.com/office/powerpoint/2010/main" val="1544639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98D416-0C1C-406C-B346-F90E32294E80}"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1F0A5D6-2AF2-428F-B60D-53768D09FEA0}" type="slidenum">
              <a:rPr lang="en-IN" smtClean="0"/>
              <a:t>‹#›</a:t>
            </a:fld>
            <a:endParaRPr lang="en-IN"/>
          </a:p>
        </p:txBody>
      </p:sp>
    </p:spTree>
    <p:extLst>
      <p:ext uri="{BB962C8B-B14F-4D97-AF65-F5344CB8AC3E}">
        <p14:creationId xmlns:p14="http://schemas.microsoft.com/office/powerpoint/2010/main" val="390268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B998D416-0C1C-406C-B346-F90E32294E80}" type="datetimeFigureOut">
              <a:rPr lang="en-IN" smtClean="0"/>
              <a:t>26-02-2023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1F0A5D6-2AF2-428F-B60D-53768D09FEA0}" type="slidenum">
              <a:rPr lang="en-IN" smtClean="0"/>
              <a:t>‹#›</a:t>
            </a:fld>
            <a:endParaRPr lang="en-IN"/>
          </a:p>
        </p:txBody>
      </p:sp>
    </p:spTree>
    <p:extLst>
      <p:ext uri="{BB962C8B-B14F-4D97-AF65-F5344CB8AC3E}">
        <p14:creationId xmlns:p14="http://schemas.microsoft.com/office/powerpoint/2010/main" val="914252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B998D416-0C1C-406C-B346-F90E32294E80}" type="datetimeFigureOut">
              <a:rPr lang="en-IN" smtClean="0"/>
              <a:t>26-02-2023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1F0A5D6-2AF2-428F-B60D-53768D09FEA0}" type="slidenum">
              <a:rPr lang="en-IN" smtClean="0"/>
              <a:t>‹#›</a:t>
            </a:fld>
            <a:endParaRPr lang="en-IN"/>
          </a:p>
        </p:txBody>
      </p:sp>
    </p:spTree>
    <p:extLst>
      <p:ext uri="{BB962C8B-B14F-4D97-AF65-F5344CB8AC3E}">
        <p14:creationId xmlns:p14="http://schemas.microsoft.com/office/powerpoint/2010/main" val="7481461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microsoft.com/office/2007/relationships/hdphoto" Target="../media/hdphoto5.wdp"/><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1.png"/><Relationship Id="rId4" Type="http://schemas.microsoft.com/office/2007/relationships/hdphoto" Target="../media/hdphoto6.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09C0EED-393E-1F82-2D03-C83C50D702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915" y="1433377"/>
            <a:ext cx="4677661" cy="4020364"/>
          </a:xfrm>
          <a:prstGeom prst="round2DiagRect">
            <a:avLst>
              <a:gd name="adj1" fmla="val 16667"/>
              <a:gd name="adj2" fmla="val 0"/>
            </a:avLst>
          </a:prstGeom>
          <a:ln w="88900" cap="sq">
            <a:solidFill>
              <a:schemeClr val="accent2"/>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42826CA-64C6-9798-54EB-F68CACD4D884}"/>
              </a:ext>
            </a:extLst>
          </p:cNvPr>
          <p:cNvSpPr txBox="1"/>
          <p:nvPr/>
        </p:nvSpPr>
        <p:spPr>
          <a:xfrm>
            <a:off x="5007428" y="1458684"/>
            <a:ext cx="5965372" cy="1446550"/>
          </a:xfrm>
          <a:prstGeom prst="rect">
            <a:avLst/>
          </a:prstGeom>
          <a:noFill/>
        </p:spPr>
        <p:txBody>
          <a:bodyPr wrap="square" rtlCol="0">
            <a:spAutoFit/>
          </a:bodyPr>
          <a:lstStyle/>
          <a:p>
            <a:pPr algn="ctr"/>
            <a:r>
              <a:rPr lang="en-US" sz="3200" b="1" u="sng" dirty="0">
                <a:solidFill>
                  <a:schemeClr val="accent4">
                    <a:lumMod val="50000"/>
                  </a:schemeClr>
                </a:solidFill>
              </a:rPr>
              <a:t>Exploratory Data Analysis of EdTech Company </a:t>
            </a:r>
          </a:p>
          <a:p>
            <a:pPr algn="ctr"/>
            <a:endParaRPr lang="en-US" sz="2400" dirty="0">
              <a:solidFill>
                <a:schemeClr val="tx1">
                  <a:lumMod val="65000"/>
                  <a:lumOff val="35000"/>
                </a:schemeClr>
              </a:solidFill>
            </a:endParaRPr>
          </a:p>
        </p:txBody>
      </p:sp>
      <p:sp>
        <p:nvSpPr>
          <p:cNvPr id="7" name="TextBox 6">
            <a:extLst>
              <a:ext uri="{FF2B5EF4-FFF2-40B4-BE49-F238E27FC236}">
                <a16:creationId xmlns:a16="http://schemas.microsoft.com/office/drawing/2014/main" id="{CE4EA22F-DD49-2EB0-20C2-ECF1E37017F6}"/>
              </a:ext>
            </a:extLst>
          </p:cNvPr>
          <p:cNvSpPr txBox="1"/>
          <p:nvPr/>
        </p:nvSpPr>
        <p:spPr>
          <a:xfrm>
            <a:off x="0" y="-1775"/>
            <a:ext cx="12192000" cy="523220"/>
          </a:xfrm>
          <a:prstGeom prst="rect">
            <a:avLst/>
          </a:prstGeom>
          <a:solidFill>
            <a:schemeClr val="accent2"/>
          </a:solidFill>
          <a:ln>
            <a:solidFill>
              <a:schemeClr val="accent2"/>
            </a:solidFill>
          </a:ln>
        </p:spPr>
        <p:txBody>
          <a:bodyPr wrap="square" rtlCol="0">
            <a:spAutoFit/>
          </a:bodyPr>
          <a:lstStyle/>
          <a:p>
            <a:pPr algn="ctr"/>
            <a:r>
              <a:rPr lang="en-US" sz="2800" b="1" dirty="0">
                <a:solidFill>
                  <a:schemeClr val="bg1"/>
                </a:solidFill>
              </a:rPr>
              <a:t>   SQL Project</a:t>
            </a:r>
            <a:endParaRPr lang="en-IN" sz="2800" b="1" dirty="0">
              <a:solidFill>
                <a:schemeClr val="bg1"/>
              </a:solidFill>
            </a:endParaRPr>
          </a:p>
        </p:txBody>
      </p:sp>
      <p:sp>
        <p:nvSpPr>
          <p:cNvPr id="8" name="TextBox 7">
            <a:extLst>
              <a:ext uri="{FF2B5EF4-FFF2-40B4-BE49-F238E27FC236}">
                <a16:creationId xmlns:a16="http://schemas.microsoft.com/office/drawing/2014/main" id="{79E9CB6B-E979-4839-535D-4BE3A4C3D69E}"/>
              </a:ext>
            </a:extLst>
          </p:cNvPr>
          <p:cNvSpPr txBox="1"/>
          <p:nvPr/>
        </p:nvSpPr>
        <p:spPr>
          <a:xfrm>
            <a:off x="5704114" y="2759329"/>
            <a:ext cx="4343400" cy="830997"/>
          </a:xfrm>
          <a:prstGeom prst="rect">
            <a:avLst/>
          </a:prstGeom>
          <a:noFill/>
          <a:ln>
            <a:solidFill>
              <a:schemeClr val="tx1"/>
            </a:solidFill>
            <a:prstDash val="dashDot"/>
          </a:ln>
        </p:spPr>
        <p:txBody>
          <a:bodyPr wrap="square" rtlCol="0">
            <a:spAutoFit/>
          </a:bodyPr>
          <a:lstStyle/>
          <a:p>
            <a:pPr algn="ctr"/>
            <a:r>
              <a:rPr lang="en-US" sz="2400" b="1" dirty="0">
                <a:solidFill>
                  <a:schemeClr val="tx1">
                    <a:lumMod val="75000"/>
                    <a:lumOff val="25000"/>
                  </a:schemeClr>
                </a:solidFill>
              </a:rPr>
              <a:t>By</a:t>
            </a:r>
          </a:p>
          <a:p>
            <a:pPr algn="ctr"/>
            <a:r>
              <a:rPr lang="en-US" sz="2400" b="1" dirty="0">
                <a:solidFill>
                  <a:schemeClr val="tx1">
                    <a:lumMod val="75000"/>
                    <a:lumOff val="25000"/>
                  </a:schemeClr>
                </a:solidFill>
              </a:rPr>
              <a:t>Shreetama Dasgupta</a:t>
            </a:r>
            <a:endParaRPr lang="en-IN" sz="2400" b="1" dirty="0">
              <a:solidFill>
                <a:schemeClr val="tx1">
                  <a:lumMod val="75000"/>
                  <a:lumOff val="25000"/>
                </a:schemeClr>
              </a:solidFill>
            </a:endParaRPr>
          </a:p>
        </p:txBody>
      </p:sp>
    </p:spTree>
    <p:extLst>
      <p:ext uri="{BB962C8B-B14F-4D97-AF65-F5344CB8AC3E}">
        <p14:creationId xmlns:p14="http://schemas.microsoft.com/office/powerpoint/2010/main" val="508812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7D026E-3671-E8B0-5A57-D04392D383A9}"/>
              </a:ext>
            </a:extLst>
          </p:cNvPr>
          <p:cNvSpPr txBox="1"/>
          <p:nvPr/>
        </p:nvSpPr>
        <p:spPr>
          <a:xfrm>
            <a:off x="304799" y="22594"/>
            <a:ext cx="11538858" cy="400110"/>
          </a:xfrm>
          <a:prstGeom prst="rect">
            <a:avLst/>
          </a:prstGeom>
          <a:solidFill>
            <a:schemeClr val="accent3">
              <a:lumMod val="60000"/>
              <a:lumOff val="40000"/>
            </a:schemeClr>
          </a:solidFill>
          <a:ln>
            <a:noFill/>
          </a:ln>
          <a:effectLst>
            <a:outerShdw blurRad="63500" sx="102000" sy="102000" algn="ctr" rotWithShape="0">
              <a:prstClr val="black">
                <a:alpha val="40000"/>
              </a:prstClr>
            </a:outerShdw>
          </a:effectLst>
        </p:spPr>
        <p:txBody>
          <a:bodyPr wrap="square" rtlCol="0">
            <a:spAutoFit/>
          </a:bodyPr>
          <a:lstStyle/>
          <a:p>
            <a:pPr algn="ctr"/>
            <a:r>
              <a:rPr lang="en-US" sz="2000" b="1" dirty="0"/>
              <a:t> Educational background of the leads</a:t>
            </a:r>
            <a:endParaRPr lang="en-IN" sz="2000" b="1" dirty="0"/>
          </a:p>
        </p:txBody>
      </p:sp>
      <p:pic>
        <p:nvPicPr>
          <p:cNvPr id="4" name="Picture 3">
            <a:extLst>
              <a:ext uri="{FF2B5EF4-FFF2-40B4-BE49-F238E27FC236}">
                <a16:creationId xmlns:a16="http://schemas.microsoft.com/office/drawing/2014/main" id="{BA0F525A-8694-A438-DD4F-B564000C739D}"/>
              </a:ext>
            </a:extLst>
          </p:cNvPr>
          <p:cNvPicPr>
            <a:picLocks noChangeAspect="1"/>
          </p:cNvPicPr>
          <p:nvPr/>
        </p:nvPicPr>
        <p:blipFill>
          <a:blip r:embed="rId3"/>
          <a:stretch>
            <a:fillRect/>
          </a:stretch>
        </p:blipFill>
        <p:spPr>
          <a:xfrm>
            <a:off x="304799" y="715913"/>
            <a:ext cx="11538858" cy="1436030"/>
          </a:xfrm>
          <a:prstGeom prst="rect">
            <a:avLst/>
          </a:prstGeom>
          <a:ln>
            <a:solidFill>
              <a:schemeClr val="tx1"/>
            </a:solidFill>
            <a:prstDash val="dashDot"/>
          </a:ln>
        </p:spPr>
      </p:pic>
      <p:pic>
        <p:nvPicPr>
          <p:cNvPr id="6" name="Picture 5">
            <a:extLst>
              <a:ext uri="{FF2B5EF4-FFF2-40B4-BE49-F238E27FC236}">
                <a16:creationId xmlns:a16="http://schemas.microsoft.com/office/drawing/2014/main" id="{F7D9962F-3059-79E6-B7A0-F57BF5DBAB38}"/>
              </a:ext>
            </a:extLst>
          </p:cNvPr>
          <p:cNvPicPr>
            <a:picLocks noChangeAspect="1"/>
          </p:cNvPicPr>
          <p:nvPr/>
        </p:nvPicPr>
        <p:blipFill>
          <a:blip r:embed="rId4">
            <a:extLst>
              <a:ext uri="{BEBA8EAE-BF5A-486C-A8C5-ECC9F3942E4B}">
                <a14:imgProps xmlns:a14="http://schemas.microsoft.com/office/drawing/2010/main">
                  <a14:imgLayer r:embed="rId5">
                    <a14:imgEffect>
                      <a14:saturation sat="33000"/>
                    </a14:imgEffect>
                  </a14:imgLayer>
                </a14:imgProps>
              </a:ext>
            </a:extLst>
          </a:blip>
          <a:stretch>
            <a:fillRect/>
          </a:stretch>
        </p:blipFill>
        <p:spPr>
          <a:xfrm>
            <a:off x="304799" y="2325409"/>
            <a:ext cx="5791201" cy="3785652"/>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003ACCE3-D396-6817-5F33-933EA5F26C9D}"/>
              </a:ext>
            </a:extLst>
          </p:cNvPr>
          <p:cNvSpPr txBox="1"/>
          <p:nvPr/>
        </p:nvSpPr>
        <p:spPr>
          <a:xfrm>
            <a:off x="6281057" y="2379838"/>
            <a:ext cx="5606144" cy="3785652"/>
          </a:xfrm>
          <a:prstGeom prst="rect">
            <a:avLst/>
          </a:prstGeom>
          <a:solidFill>
            <a:schemeClr val="accent3">
              <a:lumMod val="60000"/>
              <a:lumOff val="40000"/>
            </a:schemeClr>
          </a:solidFill>
        </p:spPr>
        <p:txBody>
          <a:bodyPr wrap="square" rtlCol="0">
            <a:spAutoFit/>
          </a:bodyPr>
          <a:lstStyle/>
          <a:p>
            <a:pPr algn="ctr"/>
            <a:r>
              <a:rPr lang="en-US" sz="2400" b="1" u="sng" dirty="0">
                <a:solidFill>
                  <a:schemeClr val="accent3">
                    <a:lumMod val="50000"/>
                  </a:schemeClr>
                </a:solidFill>
              </a:rPr>
              <a:t>Observation</a:t>
            </a:r>
          </a:p>
          <a:p>
            <a:pPr algn="ctr"/>
            <a:endParaRPr lang="en-US" dirty="0"/>
          </a:p>
          <a:p>
            <a:endParaRPr lang="en-US" dirty="0"/>
          </a:p>
          <a:p>
            <a:pPr marL="285750" indent="-285750">
              <a:buFont typeface="Arial" panose="020B0604020202020204" pitchFamily="34" charset="0"/>
              <a:buChar char="•"/>
            </a:pPr>
            <a:r>
              <a:rPr lang="en-US" dirty="0"/>
              <a:t>Maximum number of leads have B.Tech educational background or are looking for job.</a:t>
            </a:r>
          </a:p>
          <a:p>
            <a:endParaRPr lang="en-US" b="1"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3531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BE755E-7D5D-633B-F057-5F6F7C140F0A}"/>
              </a:ext>
            </a:extLst>
          </p:cNvPr>
          <p:cNvSpPr txBox="1"/>
          <p:nvPr/>
        </p:nvSpPr>
        <p:spPr>
          <a:xfrm>
            <a:off x="347266" y="141514"/>
            <a:ext cx="11497467" cy="400110"/>
          </a:xfrm>
          <a:prstGeom prst="rect">
            <a:avLst/>
          </a:prstGeom>
          <a:solidFill>
            <a:schemeClr val="accent2">
              <a:lumMod val="60000"/>
              <a:lumOff val="40000"/>
            </a:schemeClr>
          </a:solidFill>
          <a:ln>
            <a:noFill/>
          </a:ln>
          <a:effectLst>
            <a:outerShdw blurRad="63500" sx="102000" sy="102000" algn="ctr" rotWithShape="0">
              <a:prstClr val="black">
                <a:alpha val="40000"/>
              </a:prstClr>
            </a:outerShdw>
          </a:effectLst>
        </p:spPr>
        <p:txBody>
          <a:bodyPr wrap="square" rtlCol="0">
            <a:spAutoFit/>
          </a:bodyPr>
          <a:lstStyle/>
          <a:p>
            <a:pPr algn="ctr"/>
            <a:r>
              <a:rPr lang="en-US" sz="2000" b="1" dirty="0"/>
              <a:t>Most preferred language for demo</a:t>
            </a:r>
            <a:endParaRPr lang="en-IN" sz="2000" b="1" dirty="0"/>
          </a:p>
        </p:txBody>
      </p:sp>
      <p:pic>
        <p:nvPicPr>
          <p:cNvPr id="4" name="Picture 3">
            <a:extLst>
              <a:ext uri="{FF2B5EF4-FFF2-40B4-BE49-F238E27FC236}">
                <a16:creationId xmlns:a16="http://schemas.microsoft.com/office/drawing/2014/main" id="{AD84FEED-A08C-4164-3EDB-08FD6791B503}"/>
              </a:ext>
            </a:extLst>
          </p:cNvPr>
          <p:cNvPicPr>
            <a:picLocks noChangeAspect="1"/>
          </p:cNvPicPr>
          <p:nvPr/>
        </p:nvPicPr>
        <p:blipFill rotWithShape="1">
          <a:blip r:embed="rId2"/>
          <a:srcRect l="438" t="554" r="30993" b="-554"/>
          <a:stretch/>
        </p:blipFill>
        <p:spPr>
          <a:xfrm>
            <a:off x="468086" y="715796"/>
            <a:ext cx="6749143" cy="2375747"/>
          </a:xfrm>
          <a:prstGeom prst="rect">
            <a:avLst/>
          </a:prstGeom>
          <a:ln>
            <a:solidFill>
              <a:schemeClr val="tx1"/>
            </a:solidFill>
            <a:prstDash val="dashDot"/>
          </a:ln>
        </p:spPr>
      </p:pic>
      <p:pic>
        <p:nvPicPr>
          <p:cNvPr id="6" name="Picture 5">
            <a:extLst>
              <a:ext uri="{FF2B5EF4-FFF2-40B4-BE49-F238E27FC236}">
                <a16:creationId xmlns:a16="http://schemas.microsoft.com/office/drawing/2014/main" id="{545CFF42-3B6C-DA01-D390-F0E8D78DA014}"/>
              </a:ext>
            </a:extLst>
          </p:cNvPr>
          <p:cNvPicPr>
            <a:picLocks noChangeAspect="1"/>
          </p:cNvPicPr>
          <p:nvPr/>
        </p:nvPicPr>
        <p:blipFill>
          <a:blip r:embed="rId3"/>
          <a:stretch>
            <a:fillRect/>
          </a:stretch>
        </p:blipFill>
        <p:spPr>
          <a:xfrm>
            <a:off x="7739744" y="715796"/>
            <a:ext cx="3559628" cy="2245118"/>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9DB29E7F-58F4-7FA3-F8C3-CAC9E61581B5}"/>
              </a:ext>
            </a:extLst>
          </p:cNvPr>
          <p:cNvPicPr>
            <a:picLocks noChangeAspect="1"/>
          </p:cNvPicPr>
          <p:nvPr/>
        </p:nvPicPr>
        <p:blipFill>
          <a:blip r:embed="rId4"/>
          <a:stretch>
            <a:fillRect/>
          </a:stretch>
        </p:blipFill>
        <p:spPr>
          <a:xfrm>
            <a:off x="489856" y="3194296"/>
            <a:ext cx="6139543" cy="3522190"/>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76544660-81E6-59C9-77C3-9D84D9582AE3}"/>
              </a:ext>
            </a:extLst>
          </p:cNvPr>
          <p:cNvSpPr txBox="1"/>
          <p:nvPr/>
        </p:nvSpPr>
        <p:spPr>
          <a:xfrm>
            <a:off x="6890658" y="3471724"/>
            <a:ext cx="5084704" cy="3231654"/>
          </a:xfrm>
          <a:prstGeom prst="rect">
            <a:avLst/>
          </a:prstGeom>
          <a:solidFill>
            <a:schemeClr val="accent2"/>
          </a:solidFill>
        </p:spPr>
        <p:txBody>
          <a:bodyPr wrap="square" rtlCol="0">
            <a:spAutoFit/>
          </a:bodyPr>
          <a:lstStyle/>
          <a:p>
            <a:pPr algn="ctr"/>
            <a:r>
              <a:rPr lang="en-US" sz="2400" u="sng" dirty="0">
                <a:ln w="0"/>
                <a:effectLst>
                  <a:outerShdw blurRad="38100" dist="19050" dir="2700000" algn="tl" rotWithShape="0">
                    <a:schemeClr val="dk1">
                      <a:alpha val="40000"/>
                    </a:schemeClr>
                  </a:outerShdw>
                </a:effectLst>
              </a:rPr>
              <a:t>Observation</a:t>
            </a:r>
          </a:p>
          <a:p>
            <a:endParaRPr lang="en-US" dirty="0"/>
          </a:p>
          <a:p>
            <a:endParaRPr lang="en-US" dirty="0"/>
          </a:p>
          <a:p>
            <a:r>
              <a:rPr lang="en-US" dirty="0"/>
              <a:t>English is the most preferred language followed by Telugu which is mostly spoken in Hyderabad and Visakhapatnam.</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3114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26AD1C-6C70-AC40-5E73-94F5DF524F71}"/>
              </a:ext>
            </a:extLst>
          </p:cNvPr>
          <p:cNvPicPr>
            <a:picLocks noChangeAspect="1"/>
          </p:cNvPicPr>
          <p:nvPr/>
        </p:nvPicPr>
        <p:blipFill>
          <a:blip r:embed="rId3"/>
          <a:stretch>
            <a:fillRect/>
          </a:stretch>
        </p:blipFill>
        <p:spPr>
          <a:xfrm>
            <a:off x="4876801" y="2658294"/>
            <a:ext cx="6828314" cy="4828913"/>
          </a:xfrm>
          <a:prstGeom prst="rect">
            <a:avLst/>
          </a:prstGeom>
        </p:spPr>
      </p:pic>
      <p:sp>
        <p:nvSpPr>
          <p:cNvPr id="5" name="TextBox 4">
            <a:extLst>
              <a:ext uri="{FF2B5EF4-FFF2-40B4-BE49-F238E27FC236}">
                <a16:creationId xmlns:a16="http://schemas.microsoft.com/office/drawing/2014/main" id="{048BDA08-C80A-3E80-619B-7049740E36D8}"/>
              </a:ext>
            </a:extLst>
          </p:cNvPr>
          <p:cNvSpPr txBox="1"/>
          <p:nvPr/>
        </p:nvSpPr>
        <p:spPr>
          <a:xfrm>
            <a:off x="375555" y="2393791"/>
            <a:ext cx="5751874" cy="2877711"/>
          </a:xfrm>
          <a:prstGeom prst="rect">
            <a:avLst/>
          </a:prstGeom>
          <a:solidFill>
            <a:srgbClr val="7C7170"/>
          </a:solidFill>
        </p:spPr>
        <p:txBody>
          <a:bodyPr wrap="square" rtlCol="0">
            <a:spAutoFit/>
          </a:bodyPr>
          <a:lstStyle/>
          <a:p>
            <a:pPr algn="ctr"/>
            <a:r>
              <a:rPr lang="en-US" sz="2800" b="1" u="sng" dirty="0">
                <a:solidFill>
                  <a:schemeClr val="tx1">
                    <a:lumMod val="85000"/>
                    <a:lumOff val="15000"/>
                  </a:schemeClr>
                </a:solidFill>
              </a:rPr>
              <a:t>Observation</a:t>
            </a:r>
          </a:p>
          <a:p>
            <a:pPr algn="ctr"/>
            <a:endParaRPr lang="en-US" sz="1200" b="1" u="sng" dirty="0">
              <a:solidFill>
                <a:schemeClr val="tx1">
                  <a:lumMod val="95000"/>
                  <a:lumOff val="5000"/>
                </a:schemeClr>
              </a:solidFill>
            </a:endParaRPr>
          </a:p>
          <a:p>
            <a:pPr marL="342900" indent="-342900">
              <a:buFont typeface="Arial" panose="020B0604020202020204" pitchFamily="34" charset="0"/>
              <a:buChar char="•"/>
            </a:pPr>
            <a:r>
              <a:rPr lang="en-US" dirty="0">
                <a:solidFill>
                  <a:schemeClr val="tx1">
                    <a:lumMod val="95000"/>
                    <a:lumOff val="5000"/>
                  </a:schemeClr>
                </a:solidFill>
              </a:rPr>
              <a:t>More than 50% of the leads are watching less than 60% of the video</a:t>
            </a:r>
          </a:p>
          <a:p>
            <a:endParaRPr lang="en-US" dirty="0">
              <a:solidFill>
                <a:schemeClr val="tx1">
                  <a:lumMod val="95000"/>
                  <a:lumOff val="5000"/>
                </a:schemeClr>
              </a:solidFill>
            </a:endParaRPr>
          </a:p>
          <a:p>
            <a:pPr marL="342900" indent="-342900">
              <a:buFont typeface="Arial" panose="020B0604020202020204" pitchFamily="34" charset="0"/>
              <a:buChar char="•"/>
            </a:pPr>
            <a:r>
              <a:rPr lang="en-US" dirty="0">
                <a:solidFill>
                  <a:schemeClr val="tx1">
                    <a:lumMod val="95000"/>
                    <a:lumOff val="5000"/>
                  </a:schemeClr>
                </a:solidFill>
              </a:rPr>
              <a:t>The watched percentage can be increased if the demo is brief and concise as well as of shorter duration.</a:t>
            </a:r>
          </a:p>
          <a:p>
            <a:pPr marL="342900" indent="-342900">
              <a:buFont typeface="Arial" panose="020B0604020202020204" pitchFamily="34" charset="0"/>
              <a:buChar char="•"/>
            </a:pPr>
            <a:endParaRPr lang="en-US" sz="1100" dirty="0">
              <a:solidFill>
                <a:schemeClr val="tx1">
                  <a:lumMod val="95000"/>
                  <a:lumOff val="5000"/>
                </a:schemeClr>
              </a:solidFill>
            </a:endParaRPr>
          </a:p>
          <a:p>
            <a:endParaRPr lang="en-US" sz="1100" dirty="0">
              <a:solidFill>
                <a:schemeClr val="tx1">
                  <a:lumMod val="95000"/>
                  <a:lumOff val="5000"/>
                </a:schemeClr>
              </a:solidFill>
            </a:endParaRPr>
          </a:p>
          <a:p>
            <a:endParaRPr lang="en-US" sz="1100" dirty="0">
              <a:solidFill>
                <a:schemeClr val="tx1">
                  <a:lumMod val="95000"/>
                  <a:lumOff val="5000"/>
                </a:schemeClr>
              </a:solidFill>
            </a:endParaRPr>
          </a:p>
        </p:txBody>
      </p:sp>
      <p:sp>
        <p:nvSpPr>
          <p:cNvPr id="2" name="TextBox 1">
            <a:extLst>
              <a:ext uri="{FF2B5EF4-FFF2-40B4-BE49-F238E27FC236}">
                <a16:creationId xmlns:a16="http://schemas.microsoft.com/office/drawing/2014/main" id="{27D2C9A4-5F43-C0DA-7CC9-C119050BC2C8}"/>
              </a:ext>
            </a:extLst>
          </p:cNvPr>
          <p:cNvSpPr txBox="1"/>
          <p:nvPr/>
        </p:nvSpPr>
        <p:spPr>
          <a:xfrm>
            <a:off x="375556" y="109362"/>
            <a:ext cx="11440888" cy="412835"/>
          </a:xfrm>
          <a:prstGeom prst="rect">
            <a:avLst/>
          </a:prstGeom>
          <a:solidFill>
            <a:srgbClr val="7C7170"/>
          </a:solidFill>
          <a:ln>
            <a:noFill/>
          </a:ln>
          <a:effectLst>
            <a:outerShdw blurRad="63500" sx="102000" sy="102000" algn="ctr" rotWithShape="0">
              <a:prstClr val="black">
                <a:alpha val="40000"/>
              </a:prstClr>
            </a:outerShdw>
          </a:effectLst>
        </p:spPr>
        <p:txBody>
          <a:bodyPr wrap="square" rtlCol="0">
            <a:spAutoFit/>
          </a:bodyPr>
          <a:lstStyle/>
          <a:p>
            <a:pPr algn="ctr"/>
            <a:r>
              <a:rPr lang="en-US" sz="2000" b="1" dirty="0"/>
              <a:t>Percentage of the demo video watched by people</a:t>
            </a:r>
            <a:endParaRPr lang="en-IN" sz="2000" b="1" dirty="0"/>
          </a:p>
        </p:txBody>
      </p:sp>
      <p:pic>
        <p:nvPicPr>
          <p:cNvPr id="6" name="Picture 5">
            <a:extLst>
              <a:ext uri="{FF2B5EF4-FFF2-40B4-BE49-F238E27FC236}">
                <a16:creationId xmlns:a16="http://schemas.microsoft.com/office/drawing/2014/main" id="{75C40452-F697-1548-CC7D-B7660A2551D1}"/>
              </a:ext>
            </a:extLst>
          </p:cNvPr>
          <p:cNvPicPr>
            <a:picLocks noChangeAspect="1"/>
          </p:cNvPicPr>
          <p:nvPr/>
        </p:nvPicPr>
        <p:blipFill rotWithShape="1">
          <a:blip r:embed="rId4"/>
          <a:srcRect b="14375"/>
          <a:stretch/>
        </p:blipFill>
        <p:spPr>
          <a:xfrm>
            <a:off x="375555" y="815044"/>
            <a:ext cx="11503749" cy="1285900"/>
          </a:xfrm>
          <a:prstGeom prst="rect">
            <a:avLst/>
          </a:prstGeom>
          <a:ln>
            <a:solidFill>
              <a:schemeClr val="tx1"/>
            </a:solidFill>
            <a:prstDash val="dashDot"/>
          </a:ln>
        </p:spPr>
      </p:pic>
    </p:spTree>
    <p:extLst>
      <p:ext uri="{BB962C8B-B14F-4D97-AF65-F5344CB8AC3E}">
        <p14:creationId xmlns:p14="http://schemas.microsoft.com/office/powerpoint/2010/main" val="1490585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27BC24-559C-4DE4-7006-A458A833E5F1}"/>
              </a:ext>
            </a:extLst>
          </p:cNvPr>
          <p:cNvSpPr txBox="1"/>
          <p:nvPr/>
        </p:nvSpPr>
        <p:spPr>
          <a:xfrm>
            <a:off x="375556" y="0"/>
            <a:ext cx="11440888" cy="412835"/>
          </a:xfrm>
          <a:prstGeom prst="rect">
            <a:avLst/>
          </a:prstGeom>
          <a:solidFill>
            <a:schemeClr val="accent3">
              <a:lumMod val="75000"/>
            </a:schemeClr>
          </a:solidFill>
          <a:ln>
            <a:noFill/>
          </a:ln>
          <a:effectLst>
            <a:outerShdw blurRad="63500" sx="102000" sy="102000" algn="ctr" rotWithShape="0">
              <a:prstClr val="black">
                <a:alpha val="40000"/>
              </a:prstClr>
            </a:outerShdw>
          </a:effectLst>
        </p:spPr>
        <p:txBody>
          <a:bodyPr wrap="square" rtlCol="0">
            <a:spAutoFit/>
          </a:bodyPr>
          <a:lstStyle/>
          <a:p>
            <a:pPr algn="ctr"/>
            <a:r>
              <a:rPr lang="en-US" sz="2000" b="1" dirty="0">
                <a:solidFill>
                  <a:schemeClr val="tx1">
                    <a:lumMod val="85000"/>
                    <a:lumOff val="15000"/>
                  </a:schemeClr>
                </a:solidFill>
              </a:rPr>
              <a:t>Percentage of successful calls</a:t>
            </a:r>
            <a:endParaRPr lang="en-IN" sz="2000" b="1" dirty="0">
              <a:solidFill>
                <a:schemeClr val="tx1">
                  <a:lumMod val="85000"/>
                  <a:lumOff val="15000"/>
                </a:schemeClr>
              </a:solidFill>
            </a:endParaRPr>
          </a:p>
        </p:txBody>
      </p:sp>
      <p:pic>
        <p:nvPicPr>
          <p:cNvPr id="4" name="Picture 3">
            <a:extLst>
              <a:ext uri="{FF2B5EF4-FFF2-40B4-BE49-F238E27FC236}">
                <a16:creationId xmlns:a16="http://schemas.microsoft.com/office/drawing/2014/main" id="{B47B001C-3EEE-E89A-F506-E459C73CE04E}"/>
              </a:ext>
            </a:extLst>
          </p:cNvPr>
          <p:cNvPicPr>
            <a:picLocks noChangeAspect="1"/>
          </p:cNvPicPr>
          <p:nvPr/>
        </p:nvPicPr>
        <p:blipFill rotWithShape="1">
          <a:blip r:embed="rId2"/>
          <a:srcRect l="7400" r="24308"/>
          <a:stretch/>
        </p:blipFill>
        <p:spPr>
          <a:xfrm>
            <a:off x="7422987" y="597819"/>
            <a:ext cx="3898156" cy="3324215"/>
          </a:xfrm>
          <a:prstGeom prst="rect">
            <a:avLst/>
          </a:prstGeom>
        </p:spPr>
      </p:pic>
      <p:pic>
        <p:nvPicPr>
          <p:cNvPr id="6" name="Picture 5">
            <a:extLst>
              <a:ext uri="{FF2B5EF4-FFF2-40B4-BE49-F238E27FC236}">
                <a16:creationId xmlns:a16="http://schemas.microsoft.com/office/drawing/2014/main" id="{B606C422-8805-7ADD-316F-1E65A1B77EBC}"/>
              </a:ext>
            </a:extLst>
          </p:cNvPr>
          <p:cNvPicPr>
            <a:picLocks noChangeAspect="1"/>
          </p:cNvPicPr>
          <p:nvPr/>
        </p:nvPicPr>
        <p:blipFill rotWithShape="1">
          <a:blip r:embed="rId3">
            <a:duotone>
              <a:prstClr val="black"/>
              <a:schemeClr val="accent3">
                <a:tint val="45000"/>
                <a:satMod val="400000"/>
              </a:schemeClr>
            </a:duotone>
          </a:blip>
          <a:srcRect l="2226" t="1284" r="7919" b="6154"/>
          <a:stretch/>
        </p:blipFill>
        <p:spPr>
          <a:xfrm>
            <a:off x="346690" y="3429000"/>
            <a:ext cx="6591302" cy="3313065"/>
          </a:xfrm>
          <a:prstGeom prst="rect">
            <a:avLst/>
          </a:prstGeom>
        </p:spPr>
      </p:pic>
      <p:pic>
        <p:nvPicPr>
          <p:cNvPr id="8" name="Picture 7">
            <a:extLst>
              <a:ext uri="{FF2B5EF4-FFF2-40B4-BE49-F238E27FC236}">
                <a16:creationId xmlns:a16="http://schemas.microsoft.com/office/drawing/2014/main" id="{75B8EE6C-8D32-A9A0-4888-132CCB7A734E}"/>
              </a:ext>
            </a:extLst>
          </p:cNvPr>
          <p:cNvPicPr>
            <a:picLocks noChangeAspect="1"/>
          </p:cNvPicPr>
          <p:nvPr/>
        </p:nvPicPr>
        <p:blipFill>
          <a:blip r:embed="rId4"/>
          <a:stretch>
            <a:fillRect/>
          </a:stretch>
        </p:blipFill>
        <p:spPr>
          <a:xfrm>
            <a:off x="228017" y="555094"/>
            <a:ext cx="6828648" cy="2668866"/>
          </a:xfrm>
          <a:prstGeom prst="rect">
            <a:avLst/>
          </a:prstGeom>
          <a:ln>
            <a:solidFill>
              <a:schemeClr val="tx1"/>
            </a:solidFill>
            <a:prstDash val="lgDashDot"/>
          </a:ln>
        </p:spPr>
      </p:pic>
      <p:sp>
        <p:nvSpPr>
          <p:cNvPr id="11" name="TextBox 10">
            <a:extLst>
              <a:ext uri="{FF2B5EF4-FFF2-40B4-BE49-F238E27FC236}">
                <a16:creationId xmlns:a16="http://schemas.microsoft.com/office/drawing/2014/main" id="{C5B9748C-7751-F1DD-5E0A-6DEF305D2FB3}"/>
              </a:ext>
            </a:extLst>
          </p:cNvPr>
          <p:cNvSpPr txBox="1"/>
          <p:nvPr/>
        </p:nvSpPr>
        <p:spPr>
          <a:xfrm>
            <a:off x="7174262" y="3787410"/>
            <a:ext cx="4671048" cy="2954655"/>
          </a:xfrm>
          <a:prstGeom prst="rect">
            <a:avLst/>
          </a:prstGeom>
          <a:solidFill>
            <a:schemeClr val="accent3">
              <a:lumMod val="75000"/>
            </a:schemeClr>
          </a:solidFill>
        </p:spPr>
        <p:txBody>
          <a:bodyPr wrap="square" rtlCol="0">
            <a:spAutoFit/>
          </a:bodyPr>
          <a:lstStyle/>
          <a:p>
            <a:pPr algn="ctr"/>
            <a:r>
              <a:rPr lang="en-US" sz="2400" u="sng" dirty="0">
                <a:ln w="0"/>
                <a:effectLst>
                  <a:outerShdw blurRad="38100" dist="19050" dir="2700000" algn="tl" rotWithShape="0">
                    <a:schemeClr val="dk1">
                      <a:alpha val="40000"/>
                    </a:schemeClr>
                  </a:outerShdw>
                </a:effectLst>
              </a:rPr>
              <a:t>Observation</a:t>
            </a:r>
          </a:p>
          <a:p>
            <a:endParaRPr lang="en-US" dirty="0"/>
          </a:p>
          <a:p>
            <a:r>
              <a:rPr lang="en-US" dirty="0"/>
              <a:t>Most of the leads with successful call status are having </a:t>
            </a:r>
            <a:r>
              <a:rPr lang="en-US" dirty="0" err="1"/>
              <a:t>B.Tech</a:t>
            </a:r>
            <a:r>
              <a:rPr lang="en-US" dirty="0"/>
              <a:t> educational background or are on the verge of job hunting</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77467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E99539-75F6-4BB7-4B37-86A0CB29D480}"/>
              </a:ext>
            </a:extLst>
          </p:cNvPr>
          <p:cNvSpPr txBox="1"/>
          <p:nvPr/>
        </p:nvSpPr>
        <p:spPr>
          <a:xfrm>
            <a:off x="740109" y="139450"/>
            <a:ext cx="2846614" cy="584775"/>
          </a:xfrm>
          <a:prstGeom prst="rect">
            <a:avLst/>
          </a:prstGeom>
          <a:solidFill>
            <a:schemeClr val="accent4">
              <a:lumMod val="75000"/>
            </a:schemeClr>
          </a:solidFill>
          <a:ln>
            <a:noFill/>
          </a:ln>
          <a:effectLst>
            <a:outerShdw blurRad="63500" sx="102000" sy="102000" algn="ctr" rotWithShape="0">
              <a:prstClr val="black">
                <a:alpha val="40000"/>
              </a:prstClr>
            </a:outerShdw>
          </a:effectLst>
        </p:spPr>
        <p:txBody>
          <a:bodyPr wrap="square" rtlCol="0">
            <a:spAutoFit/>
          </a:bodyPr>
          <a:lstStyle/>
          <a:p>
            <a:pPr algn="ctr"/>
            <a:r>
              <a:rPr lang="en-US" sz="1600" b="1" dirty="0">
                <a:solidFill>
                  <a:schemeClr val="bg1"/>
                </a:solidFill>
              </a:rPr>
              <a:t>Reasons leads are not interested in demo</a:t>
            </a:r>
            <a:endParaRPr lang="en-IN" sz="1600" b="1" dirty="0">
              <a:solidFill>
                <a:schemeClr val="bg1"/>
              </a:solidFill>
            </a:endParaRPr>
          </a:p>
        </p:txBody>
      </p:sp>
      <p:sp>
        <p:nvSpPr>
          <p:cNvPr id="5" name="TextBox 4">
            <a:extLst>
              <a:ext uri="{FF2B5EF4-FFF2-40B4-BE49-F238E27FC236}">
                <a16:creationId xmlns:a16="http://schemas.microsoft.com/office/drawing/2014/main" id="{E1D4F738-F75F-08E8-E074-1EB192B5C0B1}"/>
              </a:ext>
            </a:extLst>
          </p:cNvPr>
          <p:cNvSpPr txBox="1"/>
          <p:nvPr/>
        </p:nvSpPr>
        <p:spPr>
          <a:xfrm>
            <a:off x="4487634" y="150336"/>
            <a:ext cx="2922816" cy="584775"/>
          </a:xfrm>
          <a:prstGeom prst="rect">
            <a:avLst/>
          </a:prstGeom>
          <a:solidFill>
            <a:schemeClr val="accent4">
              <a:lumMod val="75000"/>
            </a:schemeClr>
          </a:solidFill>
          <a:ln>
            <a:noFill/>
          </a:ln>
          <a:effectLst>
            <a:outerShdw blurRad="63500" sx="102000" sy="102000" algn="ctr" rotWithShape="0">
              <a:prstClr val="black">
                <a:alpha val="40000"/>
              </a:prstClr>
            </a:outerShdw>
          </a:effectLst>
        </p:spPr>
        <p:txBody>
          <a:bodyPr wrap="square" rtlCol="0">
            <a:spAutoFit/>
          </a:bodyPr>
          <a:lstStyle/>
          <a:p>
            <a:pPr algn="ctr"/>
            <a:r>
              <a:rPr lang="en-US" sz="1600" b="1" dirty="0">
                <a:solidFill>
                  <a:schemeClr val="bg1"/>
                </a:solidFill>
              </a:rPr>
              <a:t>Reasons leads are not interested to consider</a:t>
            </a:r>
            <a:endParaRPr lang="en-IN" sz="1600" b="1" dirty="0">
              <a:solidFill>
                <a:schemeClr val="bg1"/>
              </a:solidFill>
            </a:endParaRPr>
          </a:p>
        </p:txBody>
      </p:sp>
      <p:sp>
        <p:nvSpPr>
          <p:cNvPr id="6" name="TextBox 5">
            <a:extLst>
              <a:ext uri="{FF2B5EF4-FFF2-40B4-BE49-F238E27FC236}">
                <a16:creationId xmlns:a16="http://schemas.microsoft.com/office/drawing/2014/main" id="{5F80332F-02B3-423F-67E7-7BEE0807D232}"/>
              </a:ext>
            </a:extLst>
          </p:cNvPr>
          <p:cNvSpPr txBox="1"/>
          <p:nvPr/>
        </p:nvSpPr>
        <p:spPr>
          <a:xfrm>
            <a:off x="8920842" y="139450"/>
            <a:ext cx="2846614" cy="584775"/>
          </a:xfrm>
          <a:prstGeom prst="rect">
            <a:avLst/>
          </a:prstGeom>
          <a:solidFill>
            <a:schemeClr val="accent4">
              <a:lumMod val="75000"/>
            </a:schemeClr>
          </a:solidFill>
          <a:ln>
            <a:noFill/>
          </a:ln>
          <a:effectLst>
            <a:outerShdw blurRad="63500" sx="102000" sy="102000" algn="ctr" rotWithShape="0">
              <a:prstClr val="black">
                <a:alpha val="40000"/>
              </a:prstClr>
            </a:outerShdw>
          </a:effectLst>
        </p:spPr>
        <p:txBody>
          <a:bodyPr wrap="square" rtlCol="0">
            <a:spAutoFit/>
          </a:bodyPr>
          <a:lstStyle/>
          <a:p>
            <a:pPr algn="ctr"/>
            <a:r>
              <a:rPr lang="en-US" sz="1600" b="1" dirty="0">
                <a:solidFill>
                  <a:schemeClr val="bg1"/>
                </a:solidFill>
              </a:rPr>
              <a:t>Reasons leads are not interested to convert</a:t>
            </a:r>
            <a:endParaRPr lang="en-IN" sz="1600" b="1" dirty="0">
              <a:solidFill>
                <a:schemeClr val="bg1"/>
              </a:solidFill>
            </a:endParaRPr>
          </a:p>
        </p:txBody>
      </p:sp>
      <p:pic>
        <p:nvPicPr>
          <p:cNvPr id="8" name="Picture 7">
            <a:extLst>
              <a:ext uri="{FF2B5EF4-FFF2-40B4-BE49-F238E27FC236}">
                <a16:creationId xmlns:a16="http://schemas.microsoft.com/office/drawing/2014/main" id="{DEFF84D6-9732-448D-8D8C-65A16F5D62BC}"/>
              </a:ext>
            </a:extLst>
          </p:cNvPr>
          <p:cNvPicPr>
            <a:picLocks noChangeAspect="1"/>
          </p:cNvPicPr>
          <p:nvPr/>
        </p:nvPicPr>
        <p:blipFill rotWithShape="1">
          <a:blip r:embed="rId2"/>
          <a:srcRect l="1327" r="-1"/>
          <a:stretch/>
        </p:blipFill>
        <p:spPr>
          <a:xfrm>
            <a:off x="152400" y="735111"/>
            <a:ext cx="3733800" cy="3735578"/>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F5FD6DC2-6C44-01BC-B6E3-BC16719E87D0}"/>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l="1113" t="7312"/>
          <a:stretch/>
        </p:blipFill>
        <p:spPr>
          <a:xfrm>
            <a:off x="4044042" y="724225"/>
            <a:ext cx="3810000" cy="3746464"/>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75940040-B440-E99A-E083-26B99FD220E9}"/>
              </a:ext>
            </a:extLst>
          </p:cNvPr>
          <p:cNvPicPr>
            <a:picLocks noChangeAspect="1"/>
          </p:cNvPicPr>
          <p:nvPr/>
        </p:nvPicPr>
        <p:blipFill>
          <a:blip r:embed="rId5"/>
          <a:stretch>
            <a:fillRect/>
          </a:stretch>
        </p:blipFill>
        <p:spPr>
          <a:xfrm>
            <a:off x="8011885" y="735111"/>
            <a:ext cx="4027715" cy="3586518"/>
          </a:xfrm>
          <a:prstGeom prst="rect">
            <a:avLst/>
          </a:prstGeom>
          <a:ln>
            <a:noFill/>
          </a:ln>
          <a:effectLst>
            <a:outerShdw blurRad="292100" dist="139700" dir="2700000" algn="tl" rotWithShape="0">
              <a:srgbClr val="333333">
                <a:alpha val="65000"/>
              </a:srgbClr>
            </a:outerShdw>
          </a:effectLst>
        </p:spPr>
      </p:pic>
      <p:sp>
        <p:nvSpPr>
          <p:cNvPr id="13" name="TextBox 12">
            <a:extLst>
              <a:ext uri="{FF2B5EF4-FFF2-40B4-BE49-F238E27FC236}">
                <a16:creationId xmlns:a16="http://schemas.microsoft.com/office/drawing/2014/main" id="{668094DE-1B0C-8B06-1207-007CD9415E03}"/>
              </a:ext>
            </a:extLst>
          </p:cNvPr>
          <p:cNvSpPr txBox="1"/>
          <p:nvPr/>
        </p:nvSpPr>
        <p:spPr>
          <a:xfrm>
            <a:off x="152400" y="4647440"/>
            <a:ext cx="11887200" cy="2215991"/>
          </a:xfrm>
          <a:prstGeom prst="rect">
            <a:avLst/>
          </a:prstGeom>
          <a:solidFill>
            <a:schemeClr val="accent4">
              <a:lumMod val="75000"/>
            </a:schemeClr>
          </a:solidFill>
        </p:spPr>
        <p:txBody>
          <a:bodyPr wrap="square" rtlCol="0">
            <a:spAutoFit/>
          </a:bodyPr>
          <a:lstStyle/>
          <a:p>
            <a:pPr algn="ctr"/>
            <a:r>
              <a:rPr lang="en-IN" sz="2400" u="sng" dirty="0">
                <a:ln w="0"/>
                <a:effectLst>
                  <a:outerShdw blurRad="38100" dist="19050" dir="2700000" algn="tl" rotWithShape="0">
                    <a:schemeClr val="dk1">
                      <a:alpha val="40000"/>
                    </a:schemeClr>
                  </a:outerShdw>
                </a:effectLst>
              </a:rPr>
              <a:t>Observation</a:t>
            </a:r>
          </a:p>
          <a:p>
            <a:pPr algn="ctr"/>
            <a:endParaRPr lang="en-IN" sz="2000" b="1" u="sng" dirty="0">
              <a:solidFill>
                <a:schemeClr val="bg1"/>
              </a:solidFill>
            </a:endParaRPr>
          </a:p>
          <a:p>
            <a:r>
              <a:rPr lang="en-US" dirty="0">
                <a:solidFill>
                  <a:schemeClr val="bg1"/>
                </a:solidFill>
              </a:rPr>
              <a:t>Most of the leads are dropping at different stages due to affordability. Since most of the leads are students or are in the job hunting stage, higher price of the course can be an issue.</a:t>
            </a:r>
          </a:p>
          <a:p>
            <a:endParaRPr lang="en-US" dirty="0"/>
          </a:p>
          <a:p>
            <a:endParaRPr lang="en-US" dirty="0"/>
          </a:p>
          <a:p>
            <a:endParaRPr lang="en-IN" dirty="0"/>
          </a:p>
        </p:txBody>
      </p:sp>
    </p:spTree>
    <p:extLst>
      <p:ext uri="{BB962C8B-B14F-4D97-AF65-F5344CB8AC3E}">
        <p14:creationId xmlns:p14="http://schemas.microsoft.com/office/powerpoint/2010/main" val="3989990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2826CA-64C6-9798-54EB-F68CACD4D884}"/>
              </a:ext>
            </a:extLst>
          </p:cNvPr>
          <p:cNvSpPr txBox="1"/>
          <p:nvPr/>
        </p:nvSpPr>
        <p:spPr>
          <a:xfrm>
            <a:off x="2841171" y="2296884"/>
            <a:ext cx="5965372" cy="707886"/>
          </a:xfrm>
          <a:prstGeom prst="rect">
            <a:avLst/>
          </a:prstGeom>
          <a:noFill/>
        </p:spPr>
        <p:txBody>
          <a:bodyPr wrap="square" rtlCol="0">
            <a:spAutoFit/>
          </a:bodyPr>
          <a:lstStyle/>
          <a:p>
            <a:pPr algn="ctr"/>
            <a:r>
              <a:rPr lang="en-US" sz="4000" b="1" dirty="0">
                <a:solidFill>
                  <a:schemeClr val="tx1">
                    <a:lumMod val="65000"/>
                    <a:lumOff val="35000"/>
                  </a:schemeClr>
                </a:solidFill>
              </a:rPr>
              <a:t>Thanking You.</a:t>
            </a:r>
          </a:p>
        </p:txBody>
      </p:sp>
    </p:spTree>
    <p:extLst>
      <p:ext uri="{BB962C8B-B14F-4D97-AF65-F5344CB8AC3E}">
        <p14:creationId xmlns:p14="http://schemas.microsoft.com/office/powerpoint/2010/main" val="217765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DE31F2-0E9B-9EE1-E1DB-9A9EFE569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169" y="572095"/>
            <a:ext cx="4718860" cy="5148943"/>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03DA3D5E-98C4-7448-B9DA-F41CAFAEB4EC}"/>
              </a:ext>
            </a:extLst>
          </p:cNvPr>
          <p:cNvSpPr txBox="1"/>
          <p:nvPr/>
        </p:nvSpPr>
        <p:spPr>
          <a:xfrm>
            <a:off x="5236029" y="1262743"/>
            <a:ext cx="6291942" cy="4001095"/>
          </a:xfrm>
          <a:prstGeom prst="rect">
            <a:avLst/>
          </a:prstGeom>
          <a:solidFill>
            <a:schemeClr val="bg1">
              <a:lumMod val="65000"/>
            </a:schemeClr>
          </a:solidFill>
          <a:effectLst>
            <a:outerShdw blurRad="63500" sx="102000" sy="102000" algn="ctr" rotWithShape="0">
              <a:schemeClr val="accent2">
                <a:lumMod val="75000"/>
                <a:alpha val="40000"/>
              </a:schemeClr>
            </a:outerShdw>
          </a:effectLst>
        </p:spPr>
        <p:txBody>
          <a:bodyPr wrap="square" rtlCol="0">
            <a:spAutoFit/>
          </a:bodyPr>
          <a:lstStyle/>
          <a:p>
            <a:pPr algn="l"/>
            <a:r>
              <a:rPr lang="en-US" sz="2000" b="1" i="0" dirty="0">
                <a:solidFill>
                  <a:schemeClr val="tx1">
                    <a:lumMod val="95000"/>
                    <a:lumOff val="5000"/>
                  </a:schemeClr>
                </a:solidFill>
                <a:effectLst/>
                <a:latin typeface="+mj-lt"/>
              </a:rPr>
              <a:t>Edtech, or education technology, is the practice of introducing information and communication technology tools into the classroom to create more engaging, inclusive and individualized learning experiences.</a:t>
            </a:r>
          </a:p>
          <a:p>
            <a:pPr algn="l"/>
            <a:endParaRPr lang="en-US" sz="2000" b="1" i="0" dirty="0">
              <a:solidFill>
                <a:schemeClr val="tx1">
                  <a:lumMod val="95000"/>
                  <a:lumOff val="5000"/>
                </a:schemeClr>
              </a:solidFill>
              <a:effectLst/>
              <a:latin typeface="+mj-lt"/>
            </a:endParaRPr>
          </a:p>
          <a:p>
            <a:pPr algn="l"/>
            <a:r>
              <a:rPr lang="en-US" sz="2000" b="1" i="0" dirty="0">
                <a:solidFill>
                  <a:schemeClr val="tx1">
                    <a:lumMod val="95000"/>
                    <a:lumOff val="5000"/>
                  </a:schemeClr>
                </a:solidFill>
                <a:effectLst/>
                <a:latin typeface="+mj-lt"/>
              </a:rPr>
              <a:t>EdTech is short for “education technology.” It uses computers, computer programs, and educational systems to provide learning and training to students and employees.</a:t>
            </a:r>
          </a:p>
          <a:p>
            <a:pPr algn="l"/>
            <a:endParaRPr lang="en-US" i="0" dirty="0">
              <a:solidFill>
                <a:srgbClr val="57595D"/>
              </a:solidFill>
              <a:effectLst/>
              <a:latin typeface="Open Sans" panose="020B0606030504020204" pitchFamily="34" charset="0"/>
            </a:endParaRPr>
          </a:p>
          <a:p>
            <a:br>
              <a:rPr lang="en-US" dirty="0"/>
            </a:br>
            <a:endParaRPr lang="en-IN" dirty="0"/>
          </a:p>
        </p:txBody>
      </p:sp>
      <p:sp>
        <p:nvSpPr>
          <p:cNvPr id="7" name="TextBox 6">
            <a:extLst>
              <a:ext uri="{FF2B5EF4-FFF2-40B4-BE49-F238E27FC236}">
                <a16:creationId xmlns:a16="http://schemas.microsoft.com/office/drawing/2014/main" id="{780449F8-6A53-0EDA-EBA5-F5B178DE0269}"/>
              </a:ext>
            </a:extLst>
          </p:cNvPr>
          <p:cNvSpPr txBox="1"/>
          <p:nvPr/>
        </p:nvSpPr>
        <p:spPr>
          <a:xfrm>
            <a:off x="0" y="-12865"/>
            <a:ext cx="12192000" cy="584775"/>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scene3d>
              <a:camera prst="orthographicFront"/>
              <a:lightRig rig="soft" dir="t">
                <a:rot lat="0" lon="0" rev="15600000"/>
              </a:lightRig>
            </a:scene3d>
            <a:sp3d extrusionH="57150" prstMaterial="softEdge">
              <a:bevelT w="25400" h="38100"/>
            </a:sp3d>
          </a:bodyPr>
          <a:lstStyle/>
          <a:p>
            <a:pPr algn="ctr"/>
            <a:r>
              <a:rPr lang="en-US" sz="3200" b="1" dirty="0">
                <a:ln/>
                <a:solidFill>
                  <a:schemeClr val="bg1"/>
                </a:solidFill>
              </a:rPr>
              <a:t>What is an Edtech?</a:t>
            </a:r>
            <a:endParaRPr lang="en-IN" sz="3200" b="1" dirty="0">
              <a:ln/>
              <a:solidFill>
                <a:schemeClr val="bg1"/>
              </a:solidFill>
            </a:endParaRPr>
          </a:p>
        </p:txBody>
      </p:sp>
    </p:spTree>
    <p:extLst>
      <p:ext uri="{BB962C8B-B14F-4D97-AF65-F5344CB8AC3E}">
        <p14:creationId xmlns:p14="http://schemas.microsoft.com/office/powerpoint/2010/main" val="994798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AE3993-223F-6387-A73D-005AAC95E34B}"/>
              </a:ext>
            </a:extLst>
          </p:cNvPr>
          <p:cNvSpPr txBox="1"/>
          <p:nvPr/>
        </p:nvSpPr>
        <p:spPr>
          <a:xfrm>
            <a:off x="957943" y="718103"/>
            <a:ext cx="10668000" cy="584775"/>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scene3d>
              <a:camera prst="orthographicFront"/>
              <a:lightRig rig="soft" dir="t">
                <a:rot lat="0" lon="0" rev="15600000"/>
              </a:lightRig>
            </a:scene3d>
            <a:sp3d extrusionH="57150" prstMaterial="softEdge">
              <a:bevelT w="25400" h="38100"/>
            </a:sp3d>
          </a:bodyPr>
          <a:lstStyle/>
          <a:p>
            <a:pPr algn="ctr"/>
            <a:r>
              <a:rPr lang="en-IN" sz="3200" b="1" dirty="0">
                <a:ln/>
                <a:solidFill>
                  <a:schemeClr val="bg1"/>
                </a:solidFill>
              </a:rPr>
              <a:t>Business Objective </a:t>
            </a:r>
          </a:p>
        </p:txBody>
      </p:sp>
      <p:sp>
        <p:nvSpPr>
          <p:cNvPr id="5" name="TextBox 4">
            <a:extLst>
              <a:ext uri="{FF2B5EF4-FFF2-40B4-BE49-F238E27FC236}">
                <a16:creationId xmlns:a16="http://schemas.microsoft.com/office/drawing/2014/main" id="{7D15ECEE-7373-57F5-7863-5C04A62EC14B}"/>
              </a:ext>
            </a:extLst>
          </p:cNvPr>
          <p:cNvSpPr txBox="1"/>
          <p:nvPr/>
        </p:nvSpPr>
        <p:spPr>
          <a:xfrm>
            <a:off x="1077686" y="1665514"/>
            <a:ext cx="10450285" cy="2554545"/>
          </a:xfrm>
          <a:prstGeom prst="rect">
            <a:avLst/>
          </a:prstGeom>
          <a:solidFill>
            <a:schemeClr val="accent2">
              <a:lumMod val="60000"/>
              <a:lumOff val="40000"/>
            </a:schemeClr>
          </a:solidFill>
          <a:ln>
            <a:solidFill>
              <a:schemeClr val="accent2">
                <a:lumMod val="20000"/>
                <a:lumOff val="80000"/>
              </a:schemeClr>
            </a:solidFill>
          </a:ln>
          <a:effectLst>
            <a:glow rad="139700">
              <a:schemeClr val="accent2">
                <a:satMod val="175000"/>
                <a:alpha val="40000"/>
              </a:schemeClr>
            </a:glow>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N" sz="2000" b="1" dirty="0">
                <a:solidFill>
                  <a:schemeClr val="tx1">
                    <a:lumMod val="95000"/>
                    <a:lumOff val="5000"/>
                  </a:schemeClr>
                </a:solidFill>
                <a:latin typeface="+mj-lt"/>
              </a:rPr>
              <a:t>The Edtech company is focused on </a:t>
            </a:r>
            <a:r>
              <a:rPr lang="en-US" sz="2000" b="1" i="0" dirty="0">
                <a:solidFill>
                  <a:schemeClr val="tx1">
                    <a:lumMod val="95000"/>
                    <a:lumOff val="5000"/>
                  </a:schemeClr>
                </a:solidFill>
                <a:effectLst/>
                <a:latin typeface="+mj-lt"/>
              </a:rPr>
              <a:t>accelerating its growth by increasing the number of enrolled users.</a:t>
            </a:r>
          </a:p>
          <a:p>
            <a:endParaRPr lang="en-US" sz="2000" b="1" dirty="0">
              <a:solidFill>
                <a:schemeClr val="tx1">
                  <a:lumMod val="95000"/>
                  <a:lumOff val="5000"/>
                </a:schemeClr>
              </a:solidFill>
              <a:latin typeface="+mj-lt"/>
            </a:endParaRPr>
          </a:p>
          <a:p>
            <a:r>
              <a:rPr lang="en-US" sz="2000" b="1" dirty="0">
                <a:solidFill>
                  <a:schemeClr val="tx1">
                    <a:lumMod val="95000"/>
                    <a:lumOff val="5000"/>
                  </a:schemeClr>
                </a:solidFill>
                <a:latin typeface="+mj-lt"/>
              </a:rPr>
              <a:t>The objective is to </a:t>
            </a:r>
            <a:r>
              <a:rPr lang="en-US" sz="2000" b="1" i="0" dirty="0">
                <a:solidFill>
                  <a:schemeClr val="tx1">
                    <a:lumMod val="95000"/>
                    <a:lumOff val="5000"/>
                  </a:schemeClr>
                </a:solidFill>
                <a:effectLst/>
                <a:latin typeface="+mj-lt"/>
              </a:rPr>
              <a:t>analyze various aspects of customer acquisition to see the status of new users’ growth in the company. The insights discovered will help the business team in designing a better marketing strategy for the company.</a:t>
            </a:r>
          </a:p>
          <a:p>
            <a:endParaRPr lang="en-US" sz="2000" dirty="0">
              <a:solidFill>
                <a:schemeClr val="tx1">
                  <a:lumMod val="95000"/>
                  <a:lumOff val="5000"/>
                </a:schemeClr>
              </a:solidFill>
              <a:latin typeface="+mj-lt"/>
            </a:endParaRPr>
          </a:p>
          <a:p>
            <a:endParaRPr lang="en-IN" sz="2000" dirty="0">
              <a:solidFill>
                <a:schemeClr val="tx1">
                  <a:lumMod val="95000"/>
                  <a:lumOff val="5000"/>
                </a:schemeClr>
              </a:solidFill>
              <a:latin typeface="+mj-lt"/>
            </a:endParaRPr>
          </a:p>
        </p:txBody>
      </p:sp>
    </p:spTree>
    <p:extLst>
      <p:ext uri="{BB962C8B-B14F-4D97-AF65-F5344CB8AC3E}">
        <p14:creationId xmlns:p14="http://schemas.microsoft.com/office/powerpoint/2010/main" val="38790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
            <a:extLst>
              <a:ext uri="{FF2B5EF4-FFF2-40B4-BE49-F238E27FC236}">
                <a16:creationId xmlns:a16="http://schemas.microsoft.com/office/drawing/2014/main" id="{1CEBEDA6-1FCC-7DBA-D248-F0A90C0E0190}"/>
              </a:ext>
            </a:extLst>
          </p:cNvPr>
          <p:cNvSpPr>
            <a:spLocks noChangeArrowheads="1"/>
          </p:cNvSpPr>
          <p:nvPr/>
        </p:nvSpPr>
        <p:spPr bwMode="auto">
          <a:xfrm>
            <a:off x="794657" y="2553287"/>
            <a:ext cx="65" cy="553998"/>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FB8EDBF9-D1DC-8C95-6C6A-B346D0008E3C}"/>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5993608" y="4614389"/>
            <a:ext cx="5500632" cy="1511648"/>
          </a:xfrm>
          <a:prstGeom prst="rect">
            <a:avLst/>
          </a:prstGeom>
          <a:ln>
            <a:noFill/>
          </a:ln>
          <a:effectLst>
            <a:outerShdw blurRad="292100" dist="139700" dir="2700000" algn="tl" rotWithShape="0">
              <a:srgbClr val="333333">
                <a:alpha val="65000"/>
              </a:srgbClr>
            </a:outerShdw>
          </a:effectLst>
        </p:spPr>
      </p:pic>
      <p:pic>
        <p:nvPicPr>
          <p:cNvPr id="20" name="Picture 19">
            <a:extLst>
              <a:ext uri="{FF2B5EF4-FFF2-40B4-BE49-F238E27FC236}">
                <a16:creationId xmlns:a16="http://schemas.microsoft.com/office/drawing/2014/main" id="{2B4EC9F2-8CB0-4B69-9AC8-D8E342C993F9}"/>
              </a:ext>
            </a:extLst>
          </p:cNvPr>
          <p:cNvPicPr>
            <a:picLocks noChangeAspect="1"/>
          </p:cNvPicPr>
          <p:nvPr/>
        </p:nvPicPr>
        <p:blipFill>
          <a:blip r:embed="rId5">
            <a:duotone>
              <a:prstClr val="black"/>
              <a:schemeClr val="accent1">
                <a:tint val="45000"/>
                <a:satMod val="400000"/>
              </a:schemeClr>
            </a:duotone>
          </a:blip>
          <a:stretch>
            <a:fillRect/>
          </a:stretch>
        </p:blipFill>
        <p:spPr>
          <a:xfrm>
            <a:off x="5855755" y="979478"/>
            <a:ext cx="5776338" cy="1673942"/>
          </a:xfrm>
          <a:prstGeom prst="rect">
            <a:avLst/>
          </a:prstGeom>
          <a:ln>
            <a:noFill/>
          </a:ln>
          <a:effectLst>
            <a:outerShdw blurRad="292100" dist="139700" dir="2700000" algn="tl" rotWithShape="0">
              <a:srgbClr val="333333">
                <a:alpha val="65000"/>
              </a:srgbClr>
            </a:outerShdw>
          </a:effectLst>
        </p:spPr>
      </p:pic>
      <p:pic>
        <p:nvPicPr>
          <p:cNvPr id="22" name="Picture 21">
            <a:extLst>
              <a:ext uri="{FF2B5EF4-FFF2-40B4-BE49-F238E27FC236}">
                <a16:creationId xmlns:a16="http://schemas.microsoft.com/office/drawing/2014/main" id="{461BC325-9D6C-949B-3EEE-AC2B0F5F12EE}"/>
              </a:ext>
            </a:extLst>
          </p:cNvPr>
          <p:cNvPicPr>
            <a:picLocks noChangeAspect="1"/>
          </p:cNvPicPr>
          <p:nvPr/>
        </p:nvPicPr>
        <p:blipFill rotWithShape="1">
          <a:blip r:embed="rId6">
            <a:duotone>
              <a:prstClr val="black"/>
              <a:schemeClr val="accent6">
                <a:tint val="45000"/>
                <a:satMod val="400000"/>
              </a:schemeClr>
            </a:duotone>
          </a:blip>
          <a:srcRect b="52054"/>
          <a:stretch/>
        </p:blipFill>
        <p:spPr>
          <a:xfrm>
            <a:off x="381705" y="1446944"/>
            <a:ext cx="5253044" cy="2170412"/>
          </a:xfrm>
          <a:prstGeom prst="rect">
            <a:avLst/>
          </a:prstGeom>
          <a:ln>
            <a:noFill/>
          </a:ln>
          <a:effectLst>
            <a:outerShdw blurRad="292100" dist="139700" dir="2700000" algn="tl" rotWithShape="0">
              <a:srgbClr val="333333">
                <a:alpha val="65000"/>
              </a:srgbClr>
            </a:outerShdw>
          </a:effectLst>
        </p:spPr>
      </p:pic>
      <p:pic>
        <p:nvPicPr>
          <p:cNvPr id="24" name="Picture 23">
            <a:extLst>
              <a:ext uri="{FF2B5EF4-FFF2-40B4-BE49-F238E27FC236}">
                <a16:creationId xmlns:a16="http://schemas.microsoft.com/office/drawing/2014/main" id="{E27F8B9E-319A-E086-D98A-56A9DB114F90}"/>
              </a:ext>
            </a:extLst>
          </p:cNvPr>
          <p:cNvPicPr>
            <a:picLocks noChangeAspect="1"/>
          </p:cNvPicPr>
          <p:nvPr/>
        </p:nvPicPr>
        <p:blipFill>
          <a:blip r:embed="rId7">
            <a:duotone>
              <a:prstClr val="black"/>
              <a:schemeClr val="accent5">
                <a:lumMod val="40000"/>
                <a:lumOff val="60000"/>
                <a:tint val="45000"/>
                <a:satMod val="400000"/>
              </a:schemeClr>
            </a:duotone>
          </a:blip>
          <a:stretch>
            <a:fillRect/>
          </a:stretch>
        </p:blipFill>
        <p:spPr>
          <a:xfrm>
            <a:off x="5855755" y="2830286"/>
            <a:ext cx="5776339" cy="1511647"/>
          </a:xfrm>
          <a:prstGeom prst="rect">
            <a:avLst/>
          </a:prstGeom>
          <a:ln>
            <a:noFill/>
          </a:ln>
          <a:effectLst>
            <a:outerShdw blurRad="292100" dist="139700" dir="2700000" algn="tl" rotWithShape="0">
              <a:srgbClr val="333333">
                <a:alpha val="65000"/>
              </a:srgbClr>
            </a:outerShdw>
          </a:effectLst>
        </p:spPr>
      </p:pic>
      <p:pic>
        <p:nvPicPr>
          <p:cNvPr id="26" name="Picture 25">
            <a:extLst>
              <a:ext uri="{FF2B5EF4-FFF2-40B4-BE49-F238E27FC236}">
                <a16:creationId xmlns:a16="http://schemas.microsoft.com/office/drawing/2014/main" id="{C3BE6078-ED35-46F0-741E-22BDE0506B89}"/>
              </a:ext>
            </a:extLst>
          </p:cNvPr>
          <p:cNvPicPr>
            <a:picLocks noChangeAspect="1"/>
          </p:cNvPicPr>
          <p:nvPr/>
        </p:nvPicPr>
        <p:blipFill>
          <a:blip r:embed="rId8">
            <a:duotone>
              <a:prstClr val="black"/>
              <a:schemeClr val="accent5">
                <a:tint val="45000"/>
                <a:satMod val="400000"/>
              </a:schemeClr>
            </a:duotone>
          </a:blip>
          <a:stretch>
            <a:fillRect/>
          </a:stretch>
        </p:blipFill>
        <p:spPr>
          <a:xfrm>
            <a:off x="381705" y="4227401"/>
            <a:ext cx="5253044" cy="1511647"/>
          </a:xfrm>
          <a:prstGeom prst="rect">
            <a:avLst/>
          </a:prstGeom>
          <a:ln>
            <a:noFill/>
          </a:ln>
          <a:effectLst>
            <a:outerShdw blurRad="292100" dist="139700" dir="2700000" algn="tl" rotWithShape="0">
              <a:srgbClr val="333333">
                <a:alpha val="65000"/>
              </a:srgbClr>
            </a:outerShdw>
          </a:effectLst>
        </p:spPr>
      </p:pic>
      <p:sp>
        <p:nvSpPr>
          <p:cNvPr id="27" name="TextBox 26">
            <a:extLst>
              <a:ext uri="{FF2B5EF4-FFF2-40B4-BE49-F238E27FC236}">
                <a16:creationId xmlns:a16="http://schemas.microsoft.com/office/drawing/2014/main" id="{4FC1A6DD-B367-227E-1BED-2293B3BA9C0E}"/>
              </a:ext>
            </a:extLst>
          </p:cNvPr>
          <p:cNvSpPr txBox="1"/>
          <p:nvPr/>
        </p:nvSpPr>
        <p:spPr>
          <a:xfrm>
            <a:off x="0" y="0"/>
            <a:ext cx="12192000" cy="523220"/>
          </a:xfrm>
          <a:prstGeom prst="rect">
            <a:avLst/>
          </a:prstGeom>
          <a:solidFill>
            <a:schemeClr val="accent2">
              <a:lumMod val="75000"/>
            </a:schemeClr>
          </a:solidFill>
          <a:ln>
            <a:solidFill>
              <a:schemeClr val="accent2">
                <a:lumMod val="60000"/>
                <a:lumOff val="40000"/>
              </a:schemeClr>
            </a:solidFill>
            <a:prstDash val="lgDashDotDot"/>
          </a:ln>
          <a:effectLst/>
        </p:spPr>
        <p:style>
          <a:lnRef idx="2">
            <a:schemeClr val="accent5"/>
          </a:lnRef>
          <a:fillRef idx="1">
            <a:schemeClr val="lt1"/>
          </a:fillRef>
          <a:effectRef idx="0">
            <a:schemeClr val="accent5"/>
          </a:effectRef>
          <a:fontRef idx="minor">
            <a:schemeClr val="dk1"/>
          </a:fontRef>
        </p:style>
        <p:txBody>
          <a:bodyPr wrap="square" rtlCol="0">
            <a:spAutoFit/>
            <a:scene3d>
              <a:camera prst="orthographicFront"/>
              <a:lightRig rig="soft" dir="t">
                <a:rot lat="0" lon="0" rev="15600000"/>
              </a:lightRig>
            </a:scene3d>
            <a:sp3d extrusionH="57150" prstMaterial="softEdge">
              <a:bevelT w="25400" h="38100"/>
            </a:sp3d>
          </a:bodyPr>
          <a:lstStyle/>
          <a:p>
            <a:pPr algn="ctr"/>
            <a:r>
              <a:rPr lang="en-IN" sz="2800" b="1" u="sng" dirty="0">
                <a:ln/>
                <a:solidFill>
                  <a:schemeClr val="bg1"/>
                </a:solidFill>
              </a:rPr>
              <a:t>Understanding the dataset</a:t>
            </a:r>
          </a:p>
        </p:txBody>
      </p:sp>
    </p:spTree>
    <p:extLst>
      <p:ext uri="{BB962C8B-B14F-4D97-AF65-F5344CB8AC3E}">
        <p14:creationId xmlns:p14="http://schemas.microsoft.com/office/powerpoint/2010/main" val="3593253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C0050E-BBF6-043B-6B13-24AE6B63150E}"/>
              </a:ext>
            </a:extLst>
          </p:cNvPr>
          <p:cNvPicPr>
            <a:picLocks noChangeAspect="1"/>
          </p:cNvPicPr>
          <p:nvPr/>
        </p:nvPicPr>
        <p:blipFill rotWithShape="1">
          <a:blip r:embed="rId2"/>
          <a:srcRect t="4830" r="2909"/>
          <a:stretch/>
        </p:blipFill>
        <p:spPr>
          <a:xfrm>
            <a:off x="461832" y="1175655"/>
            <a:ext cx="10641598" cy="5355772"/>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26D487DA-1989-AB3B-2FC6-EF1C128947CE}"/>
              </a:ext>
            </a:extLst>
          </p:cNvPr>
          <p:cNvSpPr txBox="1"/>
          <p:nvPr/>
        </p:nvSpPr>
        <p:spPr>
          <a:xfrm>
            <a:off x="0" y="1"/>
            <a:ext cx="12192000" cy="523220"/>
          </a:xfrm>
          <a:prstGeom prst="rect">
            <a:avLst/>
          </a:prstGeom>
          <a:solidFill>
            <a:schemeClr val="accent2"/>
          </a:solidFill>
          <a:ln>
            <a:solidFill>
              <a:schemeClr val="accent1"/>
            </a:solidFill>
          </a:ln>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IN" sz="2800" b="1" u="sng" dirty="0">
                <a:ln/>
                <a:solidFill>
                  <a:schemeClr val="bg1"/>
                </a:solidFill>
              </a:rPr>
              <a:t>Data Cleaning.</a:t>
            </a:r>
          </a:p>
        </p:txBody>
      </p:sp>
      <p:sp>
        <p:nvSpPr>
          <p:cNvPr id="5" name="TextBox 4">
            <a:extLst>
              <a:ext uri="{FF2B5EF4-FFF2-40B4-BE49-F238E27FC236}">
                <a16:creationId xmlns:a16="http://schemas.microsoft.com/office/drawing/2014/main" id="{1CA828B7-67A6-1162-1406-3E8FA87D724F}"/>
              </a:ext>
            </a:extLst>
          </p:cNvPr>
          <p:cNvSpPr txBox="1"/>
          <p:nvPr/>
        </p:nvSpPr>
        <p:spPr>
          <a:xfrm>
            <a:off x="461832" y="633994"/>
            <a:ext cx="10565397" cy="369332"/>
          </a:xfrm>
          <a:prstGeom prst="rect">
            <a:avLst/>
          </a:prstGeom>
          <a:solidFill>
            <a:schemeClr val="accent5">
              <a:lumMod val="75000"/>
            </a:schemeClr>
          </a:solidFill>
          <a:ln>
            <a:noFill/>
            <a:prstDash val="sysDash"/>
          </a:ln>
          <a:effectLst>
            <a:glow rad="63500">
              <a:schemeClr val="accent2">
                <a:satMod val="175000"/>
                <a:alpha val="40000"/>
              </a:schemeClr>
            </a:glow>
          </a:effectLst>
        </p:spPr>
        <p:txBody>
          <a:bodyPr wrap="square" rtlCol="0">
            <a:spAutoFit/>
          </a:bodyPr>
          <a:lstStyle/>
          <a:p>
            <a:r>
              <a:rPr lang="en-US" b="1" dirty="0">
                <a:solidFill>
                  <a:schemeClr val="bg1"/>
                </a:solidFill>
              </a:rPr>
              <a:t>Removing the outliers from the table leads_basic_details</a:t>
            </a:r>
            <a:endParaRPr lang="en-IN" b="1" dirty="0">
              <a:solidFill>
                <a:schemeClr val="bg1"/>
              </a:solidFill>
            </a:endParaRPr>
          </a:p>
        </p:txBody>
      </p:sp>
    </p:spTree>
    <p:extLst>
      <p:ext uri="{BB962C8B-B14F-4D97-AF65-F5344CB8AC3E}">
        <p14:creationId xmlns:p14="http://schemas.microsoft.com/office/powerpoint/2010/main" val="620514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EAC15B-8574-7CD3-E0E5-B4D25C94074B}"/>
              </a:ext>
            </a:extLst>
          </p:cNvPr>
          <p:cNvSpPr txBox="1"/>
          <p:nvPr/>
        </p:nvSpPr>
        <p:spPr>
          <a:xfrm>
            <a:off x="483603" y="830718"/>
            <a:ext cx="10809155" cy="369332"/>
          </a:xfrm>
          <a:prstGeom prst="rect">
            <a:avLst/>
          </a:prstGeom>
          <a:solidFill>
            <a:schemeClr val="accent5">
              <a:lumMod val="75000"/>
            </a:schemeClr>
          </a:solidFill>
          <a:ln>
            <a:noFill/>
            <a:prstDash val="sysDash"/>
          </a:ln>
          <a:effectLst>
            <a:glow rad="63500">
              <a:schemeClr val="accent2">
                <a:satMod val="175000"/>
                <a:alpha val="40000"/>
              </a:schemeClr>
            </a:glow>
          </a:effectLst>
        </p:spPr>
        <p:txBody>
          <a:bodyPr wrap="square" rtlCol="0">
            <a:spAutoFit/>
          </a:bodyPr>
          <a:lstStyle/>
          <a:p>
            <a:r>
              <a:rPr lang="en-US" b="1" dirty="0">
                <a:solidFill>
                  <a:schemeClr val="bg1"/>
                </a:solidFill>
              </a:rPr>
              <a:t>Removing the outliers from the table </a:t>
            </a:r>
            <a:r>
              <a:rPr lang="en-US" b="1" dirty="0" err="1">
                <a:solidFill>
                  <a:schemeClr val="bg1"/>
                </a:solidFill>
              </a:rPr>
              <a:t>leads_demo_watched_details</a:t>
            </a:r>
            <a:endParaRPr lang="en-IN" b="1" dirty="0">
              <a:solidFill>
                <a:schemeClr val="bg1"/>
              </a:solidFill>
            </a:endParaRPr>
          </a:p>
        </p:txBody>
      </p:sp>
      <p:pic>
        <p:nvPicPr>
          <p:cNvPr id="10" name="Picture 9">
            <a:extLst>
              <a:ext uri="{FF2B5EF4-FFF2-40B4-BE49-F238E27FC236}">
                <a16:creationId xmlns:a16="http://schemas.microsoft.com/office/drawing/2014/main" id="{5113C011-1ACF-212C-CA67-1E9F5FD67B88}"/>
              </a:ext>
            </a:extLst>
          </p:cNvPr>
          <p:cNvPicPr>
            <a:picLocks noChangeAspect="1"/>
          </p:cNvPicPr>
          <p:nvPr/>
        </p:nvPicPr>
        <p:blipFill rotWithShape="1">
          <a:blip r:embed="rId2"/>
          <a:srcRect t="2158"/>
          <a:stretch/>
        </p:blipFill>
        <p:spPr>
          <a:xfrm>
            <a:off x="402067" y="1695550"/>
            <a:ext cx="10890691" cy="3962400"/>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73B20650-1286-10EA-0F95-247761C50F9F}"/>
              </a:ext>
            </a:extLst>
          </p:cNvPr>
          <p:cNvSpPr txBox="1"/>
          <p:nvPr/>
        </p:nvSpPr>
        <p:spPr>
          <a:xfrm>
            <a:off x="0" y="1"/>
            <a:ext cx="12192000" cy="523220"/>
          </a:xfrm>
          <a:prstGeom prst="rect">
            <a:avLst/>
          </a:prstGeom>
          <a:solidFill>
            <a:schemeClr val="accent2"/>
          </a:solidFill>
          <a:ln>
            <a:solidFill>
              <a:schemeClr val="accent1"/>
            </a:solidFill>
          </a:ln>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IN" sz="2800" b="1" u="sng" dirty="0">
                <a:ln/>
                <a:solidFill>
                  <a:schemeClr val="bg1"/>
                </a:solidFill>
              </a:rPr>
              <a:t>Data Cleaning.</a:t>
            </a:r>
          </a:p>
        </p:txBody>
      </p:sp>
    </p:spTree>
    <p:extLst>
      <p:ext uri="{BB962C8B-B14F-4D97-AF65-F5344CB8AC3E}">
        <p14:creationId xmlns:p14="http://schemas.microsoft.com/office/powerpoint/2010/main" val="3653611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2640E4-7133-3582-F495-BA0764C68EC9}"/>
              </a:ext>
            </a:extLst>
          </p:cNvPr>
          <p:cNvSpPr txBox="1"/>
          <p:nvPr/>
        </p:nvSpPr>
        <p:spPr>
          <a:xfrm>
            <a:off x="287660" y="819051"/>
            <a:ext cx="11174997" cy="369332"/>
          </a:xfrm>
          <a:prstGeom prst="rect">
            <a:avLst/>
          </a:prstGeom>
          <a:solidFill>
            <a:schemeClr val="accent5">
              <a:lumMod val="75000"/>
            </a:schemeClr>
          </a:solidFill>
          <a:ln>
            <a:noFill/>
            <a:prstDash val="sysDash"/>
          </a:ln>
          <a:effectLst>
            <a:glow rad="63500">
              <a:schemeClr val="accent2">
                <a:satMod val="175000"/>
                <a:alpha val="40000"/>
              </a:schemeClr>
            </a:glow>
          </a:effectLst>
        </p:spPr>
        <p:txBody>
          <a:bodyPr wrap="square" rtlCol="0">
            <a:spAutoFit/>
          </a:bodyPr>
          <a:lstStyle/>
          <a:p>
            <a:r>
              <a:rPr lang="en-US" b="1" dirty="0">
                <a:solidFill>
                  <a:schemeClr val="bg1"/>
                </a:solidFill>
              </a:rPr>
              <a:t>Handling the blank values in the table </a:t>
            </a:r>
            <a:r>
              <a:rPr lang="en-US" b="1" dirty="0" err="1">
                <a:solidFill>
                  <a:schemeClr val="bg1"/>
                </a:solidFill>
              </a:rPr>
              <a:t>leads_reasons_for_no_interest</a:t>
            </a:r>
            <a:endParaRPr lang="en-IN" b="1" dirty="0">
              <a:solidFill>
                <a:schemeClr val="bg1"/>
              </a:solidFill>
            </a:endParaRPr>
          </a:p>
        </p:txBody>
      </p:sp>
      <p:pic>
        <p:nvPicPr>
          <p:cNvPr id="5" name="Picture 4">
            <a:extLst>
              <a:ext uri="{FF2B5EF4-FFF2-40B4-BE49-F238E27FC236}">
                <a16:creationId xmlns:a16="http://schemas.microsoft.com/office/drawing/2014/main" id="{8A00BEE9-0675-33AD-87AA-22501B42D5F3}"/>
              </a:ext>
            </a:extLst>
          </p:cNvPr>
          <p:cNvPicPr>
            <a:picLocks noChangeAspect="1"/>
          </p:cNvPicPr>
          <p:nvPr/>
        </p:nvPicPr>
        <p:blipFill>
          <a:blip r:embed="rId2"/>
          <a:stretch>
            <a:fillRect/>
          </a:stretch>
        </p:blipFill>
        <p:spPr>
          <a:xfrm>
            <a:off x="287659" y="1334429"/>
            <a:ext cx="11174998" cy="5175227"/>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1DB99EF2-E608-1B6F-BF64-01CE8915446D}"/>
              </a:ext>
            </a:extLst>
          </p:cNvPr>
          <p:cNvSpPr txBox="1"/>
          <p:nvPr/>
        </p:nvSpPr>
        <p:spPr>
          <a:xfrm>
            <a:off x="0" y="-21770"/>
            <a:ext cx="12192000" cy="523220"/>
          </a:xfrm>
          <a:prstGeom prst="rect">
            <a:avLst/>
          </a:prstGeom>
          <a:solidFill>
            <a:schemeClr val="accent2"/>
          </a:solidFill>
          <a:ln>
            <a:solidFill>
              <a:schemeClr val="accent1"/>
            </a:solidFill>
          </a:ln>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IN" sz="2800" b="1" u="sng" dirty="0">
                <a:ln/>
                <a:solidFill>
                  <a:schemeClr val="bg1"/>
                </a:solidFill>
              </a:rPr>
              <a:t>Data Cleaning</a:t>
            </a:r>
          </a:p>
        </p:txBody>
      </p:sp>
    </p:spTree>
    <p:extLst>
      <p:ext uri="{BB962C8B-B14F-4D97-AF65-F5344CB8AC3E}">
        <p14:creationId xmlns:p14="http://schemas.microsoft.com/office/powerpoint/2010/main" val="1310003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BDAC2A-96C3-3498-2814-9196C8C52899}"/>
              </a:ext>
            </a:extLst>
          </p:cNvPr>
          <p:cNvSpPr txBox="1"/>
          <p:nvPr/>
        </p:nvSpPr>
        <p:spPr>
          <a:xfrm>
            <a:off x="239486" y="108857"/>
            <a:ext cx="11497467" cy="400110"/>
          </a:xfrm>
          <a:prstGeom prst="rect">
            <a:avLst/>
          </a:prstGeom>
          <a:solidFill>
            <a:schemeClr val="accent6">
              <a:lumMod val="60000"/>
              <a:lumOff val="40000"/>
            </a:schemeClr>
          </a:solidFill>
          <a:ln>
            <a:noFill/>
          </a:ln>
          <a:effectLst>
            <a:outerShdw blurRad="63500" sx="102000" sy="102000" algn="ctr" rotWithShape="0">
              <a:prstClr val="black">
                <a:alpha val="40000"/>
              </a:prstClr>
            </a:outerShdw>
          </a:effectLst>
        </p:spPr>
        <p:txBody>
          <a:bodyPr wrap="square" rtlCol="0">
            <a:spAutoFit/>
          </a:bodyPr>
          <a:lstStyle/>
          <a:p>
            <a:pPr algn="ctr"/>
            <a:r>
              <a:rPr lang="en-US" sz="2000" b="1" dirty="0"/>
              <a:t>Rank of the cities with respect to the number of leads</a:t>
            </a:r>
            <a:endParaRPr lang="en-IN" sz="2000" b="1" dirty="0"/>
          </a:p>
        </p:txBody>
      </p:sp>
      <p:sp>
        <p:nvSpPr>
          <p:cNvPr id="10" name="TextBox 9">
            <a:extLst>
              <a:ext uri="{FF2B5EF4-FFF2-40B4-BE49-F238E27FC236}">
                <a16:creationId xmlns:a16="http://schemas.microsoft.com/office/drawing/2014/main" id="{1E377AB0-9910-BAEF-A78A-AECE1A1A29CB}"/>
              </a:ext>
            </a:extLst>
          </p:cNvPr>
          <p:cNvSpPr txBox="1"/>
          <p:nvPr/>
        </p:nvSpPr>
        <p:spPr>
          <a:xfrm>
            <a:off x="6281057" y="2499375"/>
            <a:ext cx="5455896" cy="3785652"/>
          </a:xfrm>
          <a:prstGeom prst="rect">
            <a:avLst/>
          </a:prstGeom>
          <a:solidFill>
            <a:schemeClr val="accent6"/>
          </a:solidFill>
          <a:ln>
            <a:noFill/>
            <a:prstDash val="lgDashDotDot"/>
          </a:ln>
        </p:spPr>
        <p:txBody>
          <a:bodyPr wrap="square" rtlCol="0">
            <a:spAutoFit/>
          </a:bodyPr>
          <a:lstStyle/>
          <a:p>
            <a:pPr algn="ctr"/>
            <a:r>
              <a:rPr lang="en-US" sz="2400" b="1" u="sng" dirty="0"/>
              <a:t>Observation</a:t>
            </a:r>
          </a:p>
          <a:p>
            <a:pPr algn="ctr"/>
            <a:endParaRPr lang="en-US" dirty="0">
              <a:solidFill>
                <a:schemeClr val="bg1"/>
              </a:solidFill>
            </a:endParaRPr>
          </a:p>
          <a:p>
            <a:pPr marL="285750" indent="-285750">
              <a:buFont typeface="Arial" panose="020B0604020202020204" pitchFamily="34" charset="0"/>
              <a:buChar char="•"/>
            </a:pPr>
            <a:r>
              <a:rPr lang="en-US" dirty="0"/>
              <a:t>Visakhapatnam and Hyderabad have the maximum number of leads.</a:t>
            </a:r>
          </a:p>
          <a:p>
            <a:endParaRPr lang="en-US" dirty="0"/>
          </a:p>
          <a:p>
            <a:pPr marL="285750" indent="-285750">
              <a:buFont typeface="Arial" panose="020B0604020202020204" pitchFamily="34" charset="0"/>
              <a:buChar char="•"/>
            </a:pPr>
            <a:r>
              <a:rPr lang="en-US" dirty="0"/>
              <a:t>Mumbai and Chennai have comparatively lesser number of candidates. New strategies should be developed to attract more leads in these cities.</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12" name="Picture 11">
            <a:extLst>
              <a:ext uri="{FF2B5EF4-FFF2-40B4-BE49-F238E27FC236}">
                <a16:creationId xmlns:a16="http://schemas.microsoft.com/office/drawing/2014/main" id="{218A48E4-AE6E-3D17-5664-E909A5F577E0}"/>
              </a:ext>
            </a:extLst>
          </p:cNvPr>
          <p:cNvPicPr>
            <a:picLocks noChangeAspect="1"/>
          </p:cNvPicPr>
          <p:nvPr/>
        </p:nvPicPr>
        <p:blipFill>
          <a:blip r:embed="rId3"/>
          <a:stretch>
            <a:fillRect/>
          </a:stretch>
        </p:blipFill>
        <p:spPr>
          <a:xfrm>
            <a:off x="239486" y="2547925"/>
            <a:ext cx="5856513" cy="3688552"/>
          </a:xfrm>
          <a:prstGeom prst="rect">
            <a:avLst/>
          </a:prstGeom>
          <a:ln>
            <a:solidFill>
              <a:schemeClr val="accent6">
                <a:lumMod val="50000"/>
              </a:schemeClr>
            </a:solidFill>
          </a:ln>
          <a:effectLst>
            <a:outerShdw blurRad="63500" sx="102000" sy="102000" algn="ctr" rotWithShape="0">
              <a:prstClr val="black">
                <a:alpha val="40000"/>
              </a:prstClr>
            </a:outerShdw>
          </a:effectLst>
        </p:spPr>
      </p:pic>
      <p:pic>
        <p:nvPicPr>
          <p:cNvPr id="14" name="Picture 13">
            <a:extLst>
              <a:ext uri="{FF2B5EF4-FFF2-40B4-BE49-F238E27FC236}">
                <a16:creationId xmlns:a16="http://schemas.microsoft.com/office/drawing/2014/main" id="{5660821E-2764-7898-4468-1745F5BF252F}"/>
              </a:ext>
            </a:extLst>
          </p:cNvPr>
          <p:cNvPicPr>
            <a:picLocks noChangeAspect="1"/>
          </p:cNvPicPr>
          <p:nvPr/>
        </p:nvPicPr>
        <p:blipFill rotWithShape="1">
          <a:blip r:embed="rId4"/>
          <a:srcRect l="1453"/>
          <a:stretch/>
        </p:blipFill>
        <p:spPr>
          <a:xfrm>
            <a:off x="239487" y="868865"/>
            <a:ext cx="11497466" cy="1449791"/>
          </a:xfrm>
          <a:prstGeom prst="rect">
            <a:avLst/>
          </a:prstGeom>
          <a:ln>
            <a:solidFill>
              <a:schemeClr val="tx1"/>
            </a:solidFill>
            <a:prstDash val="dash"/>
          </a:ln>
        </p:spPr>
      </p:pic>
    </p:spTree>
    <p:extLst>
      <p:ext uri="{BB962C8B-B14F-4D97-AF65-F5344CB8AC3E}">
        <p14:creationId xmlns:p14="http://schemas.microsoft.com/office/powerpoint/2010/main" val="2029328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C3A22C-9B18-DFFC-E6E7-644676E67632}"/>
              </a:ext>
            </a:extLst>
          </p:cNvPr>
          <p:cNvSpPr txBox="1"/>
          <p:nvPr/>
        </p:nvSpPr>
        <p:spPr>
          <a:xfrm>
            <a:off x="278168" y="185562"/>
            <a:ext cx="11440888" cy="412835"/>
          </a:xfrm>
          <a:prstGeom prst="rect">
            <a:avLst/>
          </a:prstGeom>
          <a:solidFill>
            <a:schemeClr val="tx2">
              <a:lumMod val="75000"/>
            </a:schemeClr>
          </a:solidFill>
          <a:ln>
            <a:noFill/>
          </a:ln>
          <a:effectLst>
            <a:outerShdw blurRad="63500" sx="102000" sy="102000" algn="ctr" rotWithShape="0">
              <a:prstClr val="black">
                <a:alpha val="40000"/>
              </a:prstClr>
            </a:outerShdw>
          </a:effectLst>
        </p:spPr>
        <p:txBody>
          <a:bodyPr wrap="square" rtlCol="0">
            <a:spAutoFit/>
          </a:bodyPr>
          <a:lstStyle/>
          <a:p>
            <a:pPr algn="ctr"/>
            <a:r>
              <a:rPr lang="en-US" sz="2000" b="1" dirty="0"/>
              <a:t>Major sources of generation of leads</a:t>
            </a:r>
            <a:endParaRPr lang="en-IN" sz="2000" b="1" dirty="0"/>
          </a:p>
        </p:txBody>
      </p:sp>
      <p:pic>
        <p:nvPicPr>
          <p:cNvPr id="7" name="Picture 6">
            <a:extLst>
              <a:ext uri="{FF2B5EF4-FFF2-40B4-BE49-F238E27FC236}">
                <a16:creationId xmlns:a16="http://schemas.microsoft.com/office/drawing/2014/main" id="{5C22F176-ED70-86CA-59B9-FB4291669CE1}"/>
              </a:ext>
            </a:extLst>
          </p:cNvPr>
          <p:cNvPicPr>
            <a:picLocks noChangeAspect="1"/>
          </p:cNvPicPr>
          <p:nvPr/>
        </p:nvPicPr>
        <p:blipFill>
          <a:blip r:embed="rId2"/>
          <a:stretch>
            <a:fillRect/>
          </a:stretch>
        </p:blipFill>
        <p:spPr>
          <a:xfrm>
            <a:off x="387025" y="3009892"/>
            <a:ext cx="5078187" cy="3751748"/>
          </a:xfrm>
          <a:prstGeom prst="rect">
            <a:avLst/>
          </a:prstGeom>
          <a:ln>
            <a:noFill/>
          </a:ln>
          <a:effectLst>
            <a:outerShdw blurRad="50800" dist="38100" dir="5400000" algn="t" rotWithShape="0">
              <a:prstClr val="black">
                <a:alpha val="40000"/>
              </a:prstClr>
            </a:outerShdw>
          </a:effectLst>
        </p:spPr>
      </p:pic>
      <p:pic>
        <p:nvPicPr>
          <p:cNvPr id="9" name="Picture 8">
            <a:extLst>
              <a:ext uri="{FF2B5EF4-FFF2-40B4-BE49-F238E27FC236}">
                <a16:creationId xmlns:a16="http://schemas.microsoft.com/office/drawing/2014/main" id="{FF4BFDC2-46E8-E346-D291-1328D6DE1C9C}"/>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278168" y="706939"/>
            <a:ext cx="11543718" cy="1916518"/>
          </a:xfrm>
          <a:prstGeom prst="rect">
            <a:avLst/>
          </a:prstGeom>
          <a:ln>
            <a:solidFill>
              <a:schemeClr val="tx1"/>
            </a:solidFill>
            <a:prstDash val="dash"/>
          </a:ln>
        </p:spPr>
      </p:pic>
      <p:sp>
        <p:nvSpPr>
          <p:cNvPr id="3" name="TextBox 2">
            <a:extLst>
              <a:ext uri="{FF2B5EF4-FFF2-40B4-BE49-F238E27FC236}">
                <a16:creationId xmlns:a16="http://schemas.microsoft.com/office/drawing/2014/main" id="{44C4C26B-1384-3396-341F-09D021331DC3}"/>
              </a:ext>
            </a:extLst>
          </p:cNvPr>
          <p:cNvSpPr txBox="1"/>
          <p:nvPr/>
        </p:nvSpPr>
        <p:spPr>
          <a:xfrm>
            <a:off x="5594672" y="2992940"/>
            <a:ext cx="6319160" cy="3785652"/>
          </a:xfrm>
          <a:prstGeom prst="rect">
            <a:avLst/>
          </a:prstGeom>
          <a:solidFill>
            <a:schemeClr val="tx2">
              <a:lumMod val="60000"/>
              <a:lumOff val="40000"/>
            </a:schemeClr>
          </a:solidFill>
        </p:spPr>
        <p:txBody>
          <a:bodyPr wrap="square" rtlCol="0">
            <a:spAutoFit/>
          </a:bodyPr>
          <a:lstStyle/>
          <a:p>
            <a:pPr algn="ctr"/>
            <a:r>
              <a:rPr lang="en-US" sz="2400" b="1" u="sng" dirty="0"/>
              <a:t>Observation</a:t>
            </a:r>
          </a:p>
          <a:p>
            <a:endParaRPr lang="en-US" dirty="0"/>
          </a:p>
          <a:p>
            <a:pPr marL="285750" indent="-285750">
              <a:buFont typeface="Arial" panose="020B0604020202020204" pitchFamily="34" charset="0"/>
              <a:buChar char="•"/>
            </a:pPr>
            <a:r>
              <a:rPr lang="en-US" dirty="0"/>
              <a:t>Some of the major sources for generating leads can be Social Media, SEO and Email Marketing.</a:t>
            </a:r>
          </a:p>
          <a:p>
            <a:endParaRPr lang="en-US" dirty="0"/>
          </a:p>
          <a:p>
            <a:pPr marL="285750" indent="-285750">
              <a:buFont typeface="Arial" panose="020B0604020202020204" pitchFamily="34" charset="0"/>
              <a:buChar char="•"/>
            </a:pPr>
            <a:r>
              <a:rPr lang="en-US" dirty="0"/>
              <a:t>About 24% of the leads came to know about the company through social media.</a:t>
            </a:r>
          </a:p>
          <a:p>
            <a:endParaRPr lang="en-US" dirty="0"/>
          </a:p>
          <a:p>
            <a:pPr marL="285750" indent="-285750">
              <a:buFont typeface="Arial" panose="020B0604020202020204" pitchFamily="34" charset="0"/>
              <a:buChar char="•"/>
            </a:pPr>
            <a:r>
              <a:rPr lang="en-US" dirty="0"/>
              <a:t>The next important sources were SEO and email marketing each contributing 21% and 20 % respectively.</a:t>
            </a:r>
          </a:p>
          <a:p>
            <a:endParaRPr lang="en-US" dirty="0"/>
          </a:p>
          <a:p>
            <a:endParaRPr lang="en-IN" dirty="0"/>
          </a:p>
        </p:txBody>
      </p:sp>
    </p:spTree>
    <p:extLst>
      <p:ext uri="{BB962C8B-B14F-4D97-AF65-F5344CB8AC3E}">
        <p14:creationId xmlns:p14="http://schemas.microsoft.com/office/powerpoint/2010/main" val="41305466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1500</TotalTime>
  <Words>480</Words>
  <Application>Microsoft Office PowerPoint</Application>
  <PresentationFormat>Widescreen</PresentationFormat>
  <Paragraphs>82</Paragraphs>
  <Slides>15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Calibri</vt:lpstr>
      <vt:lpstr>Century Gothic</vt:lpstr>
      <vt:lpstr>Open Sans</vt:lpstr>
      <vt:lpstr>Wingdings</vt:lpstr>
      <vt:lpstr>Wood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Shreetama Dasgupta</dc:creator>
  <cp:lastModifiedBy>Shreetama Dasgupta</cp:lastModifiedBy>
  <cp:revision>11</cp:revision>
  <dcterms:created xsi:type="dcterms:W3CDTF">2023-02-22T15:46:03Z</dcterms:created>
  <dcterms:modified xsi:type="dcterms:W3CDTF">2023-02-26T17:52:16Z</dcterms:modified>
</cp:coreProperties>
</file>