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3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8523" y="5953318"/>
            <a:ext cx="10318418" cy="7422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2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A22F609B-DD4D-16EA-060F-7BFB50BA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CFE02-2621-4755-7C89-6564B8F2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04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60DE4597-DCD7-DBB0-3265-E7EB70B2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B0330-0047-93B1-0E5A-30782D06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6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79454E9-64A4-5BCD-DBB2-0A8C47461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7EF47-0E28-324A-BFDB-6DA237E7E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7" y="382385"/>
            <a:ext cx="10523379" cy="18000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51677" y="2286001"/>
            <a:ext cx="10523379" cy="359359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FC0-9ED7-4DA0-9A6D-A9792B567791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6875113-6CF9-DCB5-3194-7B5DC7D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9FEF-52A0-808F-183C-E69D0BD7D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655604"/>
            <a:ext cx="4028348" cy="5387886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80026" y="655604"/>
            <a:ext cx="5986078" cy="53878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629D6-C81C-6C07-314D-B2D901A7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530964" y="0"/>
              <a:ext cx="666103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D54FFD-5890-0058-F8A8-53847637E554}"/>
                </a:ext>
              </a:extLst>
            </p:cNvPr>
            <p:cNvGrpSpPr/>
            <p:nvPr userDrawn="1"/>
          </p:nvGrpSpPr>
          <p:grpSpPr>
            <a:xfrm>
              <a:off x="196964" y="0"/>
              <a:ext cx="7377024" cy="6858000"/>
              <a:chOff x="196964" y="0"/>
              <a:chExt cx="7377024" cy="6858000"/>
            </a:xfrm>
          </p:grpSpPr>
          <p:sp>
            <p:nvSpPr>
              <p:cNvPr id="10" name="Freeform 6" title="Left scallop edge">
                <a:extLst>
                  <a:ext uri="{FF2B5EF4-FFF2-40B4-BE49-F238E27FC236}">
                    <a16:creationId xmlns:a16="http://schemas.microsoft.com/office/drawing/2014/main" id="{79990210-1F9B-2CE1-E438-60E6728E96E4}"/>
                  </a:ext>
                </a:extLst>
              </p:cNvPr>
              <p:cNvSpPr/>
              <p:nvPr userDrawn="1"/>
            </p:nvSpPr>
            <p:spPr bwMode="auto">
              <a:xfrm>
                <a:off x="6688163" y="0"/>
                <a:ext cx="885825" cy="6858000"/>
              </a:xfrm>
              <a:custGeom>
                <a:avLst/>
                <a:gdLst/>
                <a:ahLst/>
                <a:cxnLst/>
                <a:rect l="0" t="0" r="r" b="b"/>
                <a:pathLst>
                  <a:path w="558" h="4320">
                    <a:moveTo>
                      <a:pt x="0" y="0"/>
                    </a:moveTo>
                    <a:lnTo>
                      <a:pt x="447" y="0"/>
                    </a:lnTo>
                    <a:lnTo>
                      <a:pt x="448" y="43"/>
                    </a:lnTo>
                    <a:lnTo>
                      <a:pt x="453" y="81"/>
                    </a:lnTo>
                    <a:lnTo>
                      <a:pt x="460" y="114"/>
                    </a:lnTo>
                    <a:lnTo>
                      <a:pt x="469" y="143"/>
                    </a:lnTo>
                    <a:lnTo>
                      <a:pt x="479" y="169"/>
                    </a:lnTo>
                    <a:lnTo>
                      <a:pt x="491" y="192"/>
                    </a:lnTo>
                    <a:lnTo>
                      <a:pt x="503" y="216"/>
                    </a:lnTo>
                    <a:lnTo>
                      <a:pt x="515" y="240"/>
                    </a:lnTo>
                    <a:lnTo>
                      <a:pt x="525" y="263"/>
                    </a:lnTo>
                    <a:lnTo>
                      <a:pt x="535" y="289"/>
                    </a:lnTo>
                    <a:lnTo>
                      <a:pt x="545" y="318"/>
                    </a:lnTo>
                    <a:lnTo>
                      <a:pt x="552" y="351"/>
                    </a:lnTo>
                    <a:lnTo>
                      <a:pt x="556" y="389"/>
                    </a:lnTo>
                    <a:lnTo>
                      <a:pt x="558" y="432"/>
                    </a:lnTo>
                    <a:lnTo>
                      <a:pt x="556" y="475"/>
                    </a:lnTo>
                    <a:lnTo>
                      <a:pt x="552" y="513"/>
                    </a:lnTo>
                    <a:lnTo>
                      <a:pt x="545" y="546"/>
                    </a:lnTo>
                    <a:lnTo>
                      <a:pt x="535" y="575"/>
                    </a:lnTo>
                    <a:lnTo>
                      <a:pt x="525" y="601"/>
                    </a:lnTo>
                    <a:lnTo>
                      <a:pt x="515" y="624"/>
                    </a:lnTo>
                    <a:lnTo>
                      <a:pt x="503" y="648"/>
                    </a:lnTo>
                    <a:lnTo>
                      <a:pt x="491" y="672"/>
                    </a:lnTo>
                    <a:lnTo>
                      <a:pt x="479" y="695"/>
                    </a:lnTo>
                    <a:lnTo>
                      <a:pt x="469" y="721"/>
                    </a:lnTo>
                    <a:lnTo>
                      <a:pt x="460" y="750"/>
                    </a:lnTo>
                    <a:lnTo>
                      <a:pt x="453" y="783"/>
                    </a:lnTo>
                    <a:lnTo>
                      <a:pt x="448" y="821"/>
                    </a:lnTo>
                    <a:lnTo>
                      <a:pt x="447" y="864"/>
                    </a:lnTo>
                    <a:lnTo>
                      <a:pt x="448" y="907"/>
                    </a:lnTo>
                    <a:lnTo>
                      <a:pt x="453" y="945"/>
                    </a:lnTo>
                    <a:lnTo>
                      <a:pt x="460" y="978"/>
                    </a:lnTo>
                    <a:lnTo>
                      <a:pt x="469" y="1007"/>
                    </a:lnTo>
                    <a:lnTo>
                      <a:pt x="479" y="1033"/>
                    </a:lnTo>
                    <a:lnTo>
                      <a:pt x="491" y="1056"/>
                    </a:lnTo>
                    <a:lnTo>
                      <a:pt x="503" y="1080"/>
                    </a:lnTo>
                    <a:lnTo>
                      <a:pt x="515" y="1104"/>
                    </a:lnTo>
                    <a:lnTo>
                      <a:pt x="525" y="1127"/>
                    </a:lnTo>
                    <a:lnTo>
                      <a:pt x="535" y="1153"/>
                    </a:lnTo>
                    <a:lnTo>
                      <a:pt x="545" y="1182"/>
                    </a:lnTo>
                    <a:lnTo>
                      <a:pt x="552" y="1215"/>
                    </a:lnTo>
                    <a:lnTo>
                      <a:pt x="556" y="1253"/>
                    </a:lnTo>
                    <a:lnTo>
                      <a:pt x="558" y="1296"/>
                    </a:lnTo>
                    <a:lnTo>
                      <a:pt x="556" y="1339"/>
                    </a:lnTo>
                    <a:lnTo>
                      <a:pt x="552" y="1377"/>
                    </a:lnTo>
                    <a:lnTo>
                      <a:pt x="545" y="1410"/>
                    </a:lnTo>
                    <a:lnTo>
                      <a:pt x="535" y="1439"/>
                    </a:lnTo>
                    <a:lnTo>
                      <a:pt x="525" y="1465"/>
                    </a:lnTo>
                    <a:lnTo>
                      <a:pt x="515" y="1488"/>
                    </a:lnTo>
                    <a:lnTo>
                      <a:pt x="503" y="1512"/>
                    </a:lnTo>
                    <a:lnTo>
                      <a:pt x="491" y="1536"/>
                    </a:lnTo>
                    <a:lnTo>
                      <a:pt x="479" y="1559"/>
                    </a:lnTo>
                    <a:lnTo>
                      <a:pt x="469" y="1585"/>
                    </a:lnTo>
                    <a:lnTo>
                      <a:pt x="460" y="1614"/>
                    </a:lnTo>
                    <a:lnTo>
                      <a:pt x="453" y="1647"/>
                    </a:lnTo>
                    <a:lnTo>
                      <a:pt x="448" y="1685"/>
                    </a:lnTo>
                    <a:lnTo>
                      <a:pt x="447" y="1728"/>
                    </a:lnTo>
                    <a:lnTo>
                      <a:pt x="448" y="1771"/>
                    </a:lnTo>
                    <a:lnTo>
                      <a:pt x="453" y="1809"/>
                    </a:lnTo>
                    <a:lnTo>
                      <a:pt x="460" y="1842"/>
                    </a:lnTo>
                    <a:lnTo>
                      <a:pt x="469" y="1871"/>
                    </a:lnTo>
                    <a:lnTo>
                      <a:pt x="479" y="1897"/>
                    </a:lnTo>
                    <a:lnTo>
                      <a:pt x="491" y="1920"/>
                    </a:lnTo>
                    <a:lnTo>
                      <a:pt x="503" y="1944"/>
                    </a:lnTo>
                    <a:lnTo>
                      <a:pt x="515" y="1968"/>
                    </a:lnTo>
                    <a:lnTo>
                      <a:pt x="525" y="1991"/>
                    </a:lnTo>
                    <a:lnTo>
                      <a:pt x="535" y="2017"/>
                    </a:lnTo>
                    <a:lnTo>
                      <a:pt x="545" y="2046"/>
                    </a:lnTo>
                    <a:lnTo>
                      <a:pt x="552" y="2079"/>
                    </a:lnTo>
                    <a:lnTo>
                      <a:pt x="556" y="2117"/>
                    </a:lnTo>
                    <a:lnTo>
                      <a:pt x="558" y="2159"/>
                    </a:lnTo>
                    <a:lnTo>
                      <a:pt x="556" y="2203"/>
                    </a:lnTo>
                    <a:lnTo>
                      <a:pt x="552" y="2241"/>
                    </a:lnTo>
                    <a:lnTo>
                      <a:pt x="545" y="2274"/>
                    </a:lnTo>
                    <a:lnTo>
                      <a:pt x="535" y="2303"/>
                    </a:lnTo>
                    <a:lnTo>
                      <a:pt x="525" y="2329"/>
                    </a:lnTo>
                    <a:lnTo>
                      <a:pt x="515" y="2352"/>
                    </a:lnTo>
                    <a:lnTo>
                      <a:pt x="503" y="2376"/>
                    </a:lnTo>
                    <a:lnTo>
                      <a:pt x="491" y="2400"/>
                    </a:lnTo>
                    <a:lnTo>
                      <a:pt x="479" y="2423"/>
                    </a:lnTo>
                    <a:lnTo>
                      <a:pt x="469" y="2449"/>
                    </a:lnTo>
                    <a:lnTo>
                      <a:pt x="460" y="2478"/>
                    </a:lnTo>
                    <a:lnTo>
                      <a:pt x="453" y="2511"/>
                    </a:lnTo>
                    <a:lnTo>
                      <a:pt x="448" y="2549"/>
                    </a:lnTo>
                    <a:lnTo>
                      <a:pt x="447" y="2592"/>
                    </a:lnTo>
                    <a:lnTo>
                      <a:pt x="448" y="2635"/>
                    </a:lnTo>
                    <a:lnTo>
                      <a:pt x="453" y="2673"/>
                    </a:lnTo>
                    <a:lnTo>
                      <a:pt x="460" y="2706"/>
                    </a:lnTo>
                    <a:lnTo>
                      <a:pt x="469" y="2735"/>
                    </a:lnTo>
                    <a:lnTo>
                      <a:pt x="479" y="2761"/>
                    </a:lnTo>
                    <a:lnTo>
                      <a:pt x="491" y="2784"/>
                    </a:lnTo>
                    <a:lnTo>
                      <a:pt x="515" y="2832"/>
                    </a:lnTo>
                    <a:lnTo>
                      <a:pt x="525" y="2855"/>
                    </a:lnTo>
                    <a:lnTo>
                      <a:pt x="535" y="2881"/>
                    </a:lnTo>
                    <a:lnTo>
                      <a:pt x="545" y="2910"/>
                    </a:lnTo>
                    <a:lnTo>
                      <a:pt x="552" y="2943"/>
                    </a:lnTo>
                    <a:lnTo>
                      <a:pt x="556" y="2981"/>
                    </a:lnTo>
                    <a:lnTo>
                      <a:pt x="558" y="3024"/>
                    </a:lnTo>
                    <a:lnTo>
                      <a:pt x="556" y="3067"/>
                    </a:lnTo>
                    <a:lnTo>
                      <a:pt x="552" y="3105"/>
                    </a:lnTo>
                    <a:lnTo>
                      <a:pt x="545" y="3138"/>
                    </a:lnTo>
                    <a:lnTo>
                      <a:pt x="535" y="3167"/>
                    </a:lnTo>
                    <a:lnTo>
                      <a:pt x="525" y="3193"/>
                    </a:lnTo>
                    <a:lnTo>
                      <a:pt x="515" y="3216"/>
                    </a:lnTo>
                    <a:lnTo>
                      <a:pt x="503" y="3240"/>
                    </a:lnTo>
                    <a:lnTo>
                      <a:pt x="491" y="3264"/>
                    </a:lnTo>
                    <a:lnTo>
                      <a:pt x="479" y="3287"/>
                    </a:lnTo>
                    <a:lnTo>
                      <a:pt x="469" y="3313"/>
                    </a:lnTo>
                    <a:lnTo>
                      <a:pt x="460" y="3342"/>
                    </a:lnTo>
                    <a:lnTo>
                      <a:pt x="453" y="3375"/>
                    </a:lnTo>
                    <a:lnTo>
                      <a:pt x="448" y="3413"/>
                    </a:lnTo>
                    <a:lnTo>
                      <a:pt x="447" y="3456"/>
                    </a:lnTo>
                    <a:lnTo>
                      <a:pt x="448" y="3499"/>
                    </a:lnTo>
                    <a:lnTo>
                      <a:pt x="453" y="3537"/>
                    </a:lnTo>
                    <a:lnTo>
                      <a:pt x="460" y="3570"/>
                    </a:lnTo>
                    <a:lnTo>
                      <a:pt x="469" y="3599"/>
                    </a:lnTo>
                    <a:lnTo>
                      <a:pt x="479" y="3625"/>
                    </a:lnTo>
                    <a:lnTo>
                      <a:pt x="491" y="3648"/>
                    </a:lnTo>
                    <a:lnTo>
                      <a:pt x="503" y="3672"/>
                    </a:lnTo>
                    <a:lnTo>
                      <a:pt x="515" y="3696"/>
                    </a:lnTo>
                    <a:lnTo>
                      <a:pt x="525" y="3719"/>
                    </a:lnTo>
                    <a:lnTo>
                      <a:pt x="535" y="3745"/>
                    </a:lnTo>
                    <a:lnTo>
                      <a:pt x="545" y="3774"/>
                    </a:lnTo>
                    <a:lnTo>
                      <a:pt x="552" y="3807"/>
                    </a:lnTo>
                    <a:lnTo>
                      <a:pt x="556" y="3845"/>
                    </a:lnTo>
                    <a:lnTo>
                      <a:pt x="558" y="3888"/>
                    </a:lnTo>
                    <a:lnTo>
                      <a:pt x="556" y="3931"/>
                    </a:lnTo>
                    <a:lnTo>
                      <a:pt x="552" y="3969"/>
                    </a:lnTo>
                    <a:lnTo>
                      <a:pt x="545" y="4002"/>
                    </a:lnTo>
                    <a:lnTo>
                      <a:pt x="535" y="4031"/>
                    </a:lnTo>
                    <a:lnTo>
                      <a:pt x="525" y="4057"/>
                    </a:lnTo>
                    <a:lnTo>
                      <a:pt x="515" y="4080"/>
                    </a:lnTo>
                    <a:lnTo>
                      <a:pt x="503" y="4104"/>
                    </a:lnTo>
                    <a:lnTo>
                      <a:pt x="491" y="4128"/>
                    </a:lnTo>
                    <a:lnTo>
                      <a:pt x="479" y="4151"/>
                    </a:lnTo>
                    <a:lnTo>
                      <a:pt x="469" y="4177"/>
                    </a:lnTo>
                    <a:lnTo>
                      <a:pt x="460" y="4206"/>
                    </a:lnTo>
                    <a:lnTo>
                      <a:pt x="453" y="4239"/>
                    </a:lnTo>
                    <a:lnTo>
                      <a:pt x="448" y="4277"/>
                    </a:lnTo>
                    <a:lnTo>
                      <a:pt x="447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EED43-19C6-3D75-5205-DBAE6551B347}"/>
                  </a:ext>
                </a:extLst>
              </p:cNvPr>
              <p:cNvSpPr/>
              <p:nvPr userDrawn="1"/>
            </p:nvSpPr>
            <p:spPr>
              <a:xfrm>
                <a:off x="196964" y="0"/>
                <a:ext cx="6661036" cy="685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39820" y="382385"/>
            <a:ext cx="3709358" cy="5742370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376" y="508959"/>
            <a:ext cx="6305911" cy="56157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CA508-3C86-3580-504F-B66601B7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8688" cy="6858000"/>
            <a:chOff x="0" y="0"/>
            <a:chExt cx="12198688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727928" y="0"/>
              <a:ext cx="647076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" title="Left scallop edge">
              <a:extLst>
                <a:ext uri="{FF2B5EF4-FFF2-40B4-BE49-F238E27FC236}">
                  <a16:creationId xmlns:a16="http://schemas.microsoft.com/office/drawing/2014/main" id="{79990210-1F9B-2CE1-E438-60E6728E96E4}"/>
                </a:ext>
              </a:extLst>
            </p:cNvPr>
            <p:cNvSpPr/>
            <p:nvPr userDrawn="1"/>
          </p:nvSpPr>
          <p:spPr bwMode="auto">
            <a:xfrm>
              <a:off x="5399865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4EED43-19C6-3D75-5205-DBAE6551B347}"/>
                </a:ext>
              </a:extLst>
            </p:cNvPr>
            <p:cNvSpPr/>
            <p:nvPr userDrawn="1"/>
          </p:nvSpPr>
          <p:spPr>
            <a:xfrm>
              <a:off x="196964" y="0"/>
              <a:ext cx="5334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4958" y="526210"/>
            <a:ext cx="4464908" cy="5817106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19977" y="526210"/>
            <a:ext cx="4921464" cy="5817106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32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7CCFE93-3875-D188-55BA-86E16415C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1D729-2B26-A81B-0CB0-4E0A1AEA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477" y="1061049"/>
            <a:ext cx="6358152" cy="3666225"/>
          </a:xfrm>
        </p:spPr>
        <p:txBody>
          <a:bodyPr anchor="ctr">
            <a:normAutofit/>
          </a:bodyPr>
          <a:lstStyle>
            <a:lvl1pPr algn="ctr">
              <a:defRPr sz="4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CE9BDE-37AB-2DA6-B4F2-3E7F0F66AB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945" y="1690688"/>
            <a:ext cx="3401568" cy="340156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2DFA44-C5AA-7A71-CCFD-2B79F5B2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0477" y="4856009"/>
            <a:ext cx="6358153" cy="17780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all" spc="40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2pPr>
            <a:lvl3pPr marL="9144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3pPr>
            <a:lvl4pPr marL="13716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4pPr>
            <a:lvl5pPr marL="18288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244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768" y="416664"/>
            <a:ext cx="7788938" cy="3221482"/>
          </a:xfrm>
        </p:spPr>
        <p:txBody>
          <a:bodyPr anchor="b">
            <a:noAutofit/>
          </a:bodyPr>
          <a:lstStyle>
            <a:lvl1pPr>
              <a:defRPr sz="40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89768" y="4197347"/>
            <a:ext cx="778893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 b="0" i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91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9D4F4AB8-D880-91F9-0D11-F20D0050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DB69F-EBF7-DEBE-7DFD-A9D36DCE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56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3A6D7BE-752B-EB58-A926-E58EBEF60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428EF-AEF1-9AF0-0271-91E838A4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212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6CF2C5-A504-4E1C-85DF-EB6BBDB37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3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224-73C8-C1F5-342E-F2CDA3F5B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447006"/>
          </a:xfrm>
        </p:spPr>
        <p:txBody>
          <a:bodyPr/>
          <a:lstStyle/>
          <a:p>
            <a:r>
              <a:rPr lang="en-CA" b="1" dirty="0"/>
              <a:t>Blinkit 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4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06C8A-43BA-B6A7-DD8A-B6CF89F9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69" y="420329"/>
            <a:ext cx="10673618" cy="60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C600-74B3-CBBA-BC4B-AFB67B4A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3"/>
            <a:ext cx="10515600" cy="792924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Blinkit 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7D4F-B8DC-3E53-0F4F-192479A7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852" y="979737"/>
            <a:ext cx="9996948" cy="5197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000" b="1" dirty="0">
                <a:solidFill>
                  <a:schemeClr val="accent1">
                    <a:lumMod val="50000"/>
                  </a:schemeClr>
                </a:solidFill>
                <a:cs typeface="Segoe UI Semibold" panose="020B0702040204020203" pitchFamily="34" charset="0"/>
              </a:rPr>
              <a:t>STEPS IN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Requirement Gathering / Business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Data Walkthrough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Data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Data Cleaning / Quality Check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Data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Data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DAX Calculations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Dashboard Lay outing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Chats Development and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Dashboard / Report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>
                <a:latin typeface="Aptos" panose="020B0004020202020204" pitchFamily="34" charset="0"/>
              </a:rPr>
              <a:t>Insights Generation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07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BEE2-543C-1E88-8C9C-CCA1CDB0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Blinkit 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3D35-481B-48C7-0ADE-A33E854C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1101213"/>
            <a:ext cx="10213258" cy="507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b="1" dirty="0">
                <a:solidFill>
                  <a:schemeClr val="accent1">
                    <a:lumMod val="50000"/>
                  </a:schemeClr>
                </a:solidFill>
              </a:rPr>
              <a:t>BUISNESS REQUIREMENT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cs typeface="Segoe UI Semibold" panose="020B0702040204020203" pitchFamily="34" charset="0"/>
              </a:rPr>
              <a:t>To conduct a comprehensive analysis of </a:t>
            </a:r>
            <a:r>
              <a:rPr lang="en-CA" sz="2400" dirty="0" err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cs typeface="Segoe UI Semibold" panose="020B0702040204020203" pitchFamily="34" charset="0"/>
              </a:rPr>
              <a:t>Blinkit’s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cs typeface="Segoe UI Semibold" panose="020B0702040204020203" pitchFamily="34" charset="0"/>
              </a:rPr>
              <a:t> sales performance, customer satisfaction, and inventory distribution to identify key insights and opportunities for optimization using various KPIS and visualizations in Power BI.</a:t>
            </a:r>
          </a:p>
          <a:p>
            <a:pPr marL="0" indent="0">
              <a:buNone/>
            </a:pPr>
            <a:r>
              <a:rPr lang="en-CA" sz="2400" b="1" dirty="0">
                <a:latin typeface="Aptos" panose="020B0004020202020204" pitchFamily="34" charset="0"/>
              </a:rPr>
              <a:t>KPI’s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b="1" dirty="0">
                <a:latin typeface="Aptos" panose="020B0004020202020204" pitchFamily="34" charset="0"/>
              </a:rPr>
              <a:t>Total Sales </a:t>
            </a:r>
            <a:r>
              <a:rPr lang="en-CA" sz="2200" dirty="0">
                <a:latin typeface="Aptos" panose="020B0004020202020204" pitchFamily="34" charset="0"/>
              </a:rPr>
              <a:t>: The overall revenue generated from all items sold.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b="1" dirty="0">
                <a:latin typeface="Aptos" panose="020B0004020202020204" pitchFamily="34" charset="0"/>
              </a:rPr>
              <a:t>Average Sales </a:t>
            </a:r>
            <a:r>
              <a:rPr lang="en-CA" sz="2200" dirty="0">
                <a:latin typeface="Aptos" panose="020B0004020202020204" pitchFamily="34" charset="0"/>
              </a:rPr>
              <a:t>: The average revenue per sale.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b="1" dirty="0">
                <a:latin typeface="Aptos" panose="020B0004020202020204" pitchFamily="34" charset="0"/>
              </a:rPr>
              <a:t>Number of Items </a:t>
            </a:r>
            <a:r>
              <a:rPr lang="en-CA" sz="2200" dirty="0">
                <a:latin typeface="Aptos" panose="020B0004020202020204" pitchFamily="34" charset="0"/>
              </a:rPr>
              <a:t>: The total count of different items sold.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b="1" dirty="0">
                <a:latin typeface="Aptos" panose="020B0004020202020204" pitchFamily="34" charset="0"/>
              </a:rPr>
              <a:t>Average Rating </a:t>
            </a:r>
            <a:r>
              <a:rPr lang="en-CA" sz="2200" dirty="0">
                <a:latin typeface="Aptos" panose="020B0004020202020204" pitchFamily="34" charset="0"/>
              </a:rPr>
              <a:t>: The average customer rating for items sold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2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BEE2-543C-1E88-8C9C-CCA1CDB0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Blinkit 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3D35-481B-48C7-0ADE-A33E854C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042219"/>
            <a:ext cx="9810135" cy="5134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BUISNESS REQUIREMENT</a:t>
            </a:r>
          </a:p>
          <a:p>
            <a:pPr marL="0" indent="0">
              <a:buNone/>
            </a:pPr>
            <a:r>
              <a:rPr lang="en-CA" sz="2600" b="1" dirty="0">
                <a:latin typeface="Aptos" panose="020B0004020202020204" pitchFamily="34" charset="0"/>
              </a:rPr>
              <a:t>Chart’s Requirements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1.Total Sales by Fat Content 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Analyze the impact of fat content on total sales.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Additional KPI Metrics: </a:t>
            </a:r>
            <a:r>
              <a:rPr lang="en-CA" sz="1800" dirty="0">
                <a:latin typeface="Aptos" panose="020B0004020202020204" pitchFamily="34" charset="0"/>
              </a:rPr>
              <a:t>Assess how other KPIs (Average Sales, Number  of Items, Average 	Rating) vary with fat content.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Donut Chart.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2. Total Sales by Item Type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Identify the performance of different item types in terms of total 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Additional KPI Metrics: </a:t>
            </a:r>
            <a:r>
              <a:rPr lang="en-CA" sz="1800" dirty="0">
                <a:latin typeface="Aptos" panose="020B0004020202020204" pitchFamily="34" charset="0"/>
              </a:rPr>
              <a:t>Assess how other KPIs (Average Sales, Number  of Items, Average 	Rating) vary with fat content.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Bar Chart.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3. Fat Content by Outlet for Total Sales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Compare total sales across different outlets segmented by fat content.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Additional KPI Metrics: </a:t>
            </a:r>
            <a:r>
              <a:rPr lang="en-CA" sz="1800" dirty="0">
                <a:latin typeface="Aptos" panose="020B0004020202020204" pitchFamily="34" charset="0"/>
              </a:rPr>
              <a:t>Assess how other KPIs (Average Sales, Number  of Items, Average 	Rating) vary with fat content.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Stacked Column Chart.</a:t>
            </a:r>
          </a:p>
          <a:p>
            <a:pPr marL="0" indent="0">
              <a:spcBef>
                <a:spcPts val="0"/>
              </a:spcBef>
              <a:buNone/>
            </a:pPr>
            <a:endParaRPr lang="en-CA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5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BEE2-543C-1E88-8C9C-CCA1CDB0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Blinkit 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3D35-481B-48C7-0ADE-A33E854C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1061884"/>
            <a:ext cx="10065774" cy="5115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BUISNESS REQUIREMENT</a:t>
            </a:r>
          </a:p>
          <a:p>
            <a:pPr marL="0" indent="0">
              <a:buNone/>
            </a:pPr>
            <a:r>
              <a:rPr lang="en-CA" sz="2600" b="1" dirty="0">
                <a:latin typeface="Aptos" panose="020B0004020202020204" pitchFamily="34" charset="0"/>
              </a:rPr>
              <a:t>Chart’s Requirements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4.Total Sales by Outlet Establishment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Evaluate how the age or type of outlet establishment influence total sales.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Line Chart.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5. Sales by Outlet Size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Analyze the correlation between outlet size and total sales.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Donut / Pie</a:t>
            </a:r>
            <a:r>
              <a:rPr lang="en-CA" sz="1800" dirty="0">
                <a:latin typeface="Aptos" panose="020B0004020202020204" pitchFamily="34" charset="0"/>
              </a:rPr>
              <a:t> Chart.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6. Sales by Outlet Location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Assess the geographic distribution of sales across different locations.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Funnel Map.</a:t>
            </a:r>
          </a:p>
          <a:p>
            <a:pPr marL="0" indent="0">
              <a:buNone/>
            </a:pPr>
            <a:r>
              <a:rPr lang="en-CA" sz="2000" b="1" dirty="0">
                <a:latin typeface="Aptos" panose="020B0004020202020204" pitchFamily="34" charset="0"/>
              </a:rPr>
              <a:t>7. All Metrics by Outlet Type</a:t>
            </a:r>
            <a:r>
              <a:rPr lang="en-CA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Objective: </a:t>
            </a:r>
            <a:r>
              <a:rPr lang="en-CA" sz="1800" dirty="0">
                <a:latin typeface="Aptos" panose="020B0004020202020204" pitchFamily="34" charset="0"/>
              </a:rPr>
              <a:t>Provide a comprehensive view of all key metrics (Total Sales, Average Sales, Number 	of Items, Average Rating) broken down by different outlet type.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latin typeface="Aptos" panose="020B0004020202020204" pitchFamily="34" charset="0"/>
              </a:rPr>
              <a:t>	</a:t>
            </a:r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Chart Type: </a:t>
            </a:r>
            <a:r>
              <a:rPr lang="en-CA" sz="1800" dirty="0">
                <a:latin typeface="Aptos" panose="020B0004020202020204" pitchFamily="34" charset="0"/>
              </a:rPr>
              <a:t>Matrix Card.</a:t>
            </a:r>
          </a:p>
          <a:p>
            <a:pPr marL="0" indent="0">
              <a:spcBef>
                <a:spcPts val="0"/>
              </a:spcBef>
              <a:buNone/>
            </a:pPr>
            <a:endParaRPr lang="en-CA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908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ustom 91">
      <a:majorFont>
        <a:latin typeface="Bodoni MT"/>
        <a:ea typeface=""/>
        <a:cs typeface=""/>
      </a:majorFont>
      <a:minorFont>
        <a:latin typeface="Times New Roman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5916208_Getting to know your teacher_win32_SL_V2" id="{117468CD-FD74-421B-80C2-54C2E280903C}" vid="{F6B88795-ACAF-4739-9DA3-36C970FAD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194</TotalTime>
  <Words>438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Bodoni MT</vt:lpstr>
      <vt:lpstr>Gill Sans MT</vt:lpstr>
      <vt:lpstr>Segoe UI Semibold</vt:lpstr>
      <vt:lpstr>Times New Roman</vt:lpstr>
      <vt:lpstr>Wingdings</vt:lpstr>
      <vt:lpstr>Badge</vt:lpstr>
      <vt:lpstr>Blinkit Analysis</vt:lpstr>
      <vt:lpstr>PowerPoint Presentation</vt:lpstr>
      <vt:lpstr>Blinkit Analysis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Chiranjeevi Cheruku</dc:creator>
  <cp:lastModifiedBy>Chiranjeevi Cheruku</cp:lastModifiedBy>
  <cp:revision>4</cp:revision>
  <dcterms:created xsi:type="dcterms:W3CDTF">2024-08-20T17:13:24Z</dcterms:created>
  <dcterms:modified xsi:type="dcterms:W3CDTF">2024-08-20T20:27:29Z</dcterms:modified>
</cp:coreProperties>
</file>