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76" r:id="rId5"/>
    <p:sldId id="265" r:id="rId6"/>
    <p:sldId id="259" r:id="rId7"/>
    <p:sldId id="274" r:id="rId8"/>
    <p:sldId id="273" r:id="rId9"/>
    <p:sldId id="260" r:id="rId10"/>
    <p:sldId id="261" r:id="rId11"/>
    <p:sldId id="267" r:id="rId12"/>
    <p:sldId id="266" r:id="rId13"/>
    <p:sldId id="268" r:id="rId14"/>
    <p:sldId id="269" r:id="rId15"/>
    <p:sldId id="270" r:id="rId16"/>
    <p:sldId id="275" r:id="rId17"/>
    <p:sldId id="281" r:id="rId18"/>
    <p:sldId id="262" r:id="rId19"/>
    <p:sldId id="277" r:id="rId20"/>
    <p:sldId id="278" r:id="rId21"/>
    <p:sldId id="279" r:id="rId22"/>
    <p:sldId id="282" r:id="rId23"/>
    <p:sldId id="263" r:id="rId24"/>
    <p:sldId id="28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4"/>
    <a:srgbClr val="DAB6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D3919-CFCE-4DE1-9E70-6CA54E3783D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C27F0F-8F5B-4522-923A-5CE6F83CD154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Undergrad CDR-2yrs and 3yrs for each university</a:t>
          </a:r>
        </a:p>
      </dgm:t>
    </dgm:pt>
    <dgm:pt modelId="{8D054462-13EE-405A-9C8C-2F0842E93678}" type="parTrans" cxnId="{04D1619E-2A0F-48E2-BA7F-EF7488A7AA47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A37E60-95CA-4672-8980-22AEE935DE14}" type="sibTrans" cxnId="{04D1619E-2A0F-48E2-BA7F-EF7488A7AA47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A72E0-4CFD-4AC7-8DC6-1EC6AD636F8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Forbes Rankings (Scraped from Forbes website)</a:t>
          </a:r>
        </a:p>
      </dgm:t>
    </dgm:pt>
    <dgm:pt modelId="{14F8EF2C-CE9B-4BA2-82BA-7B9DF0DC7B4E}" type="parTrans" cxnId="{39B814FF-D0D1-4D8B-B17D-6E991367008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7C816-8E72-49F0-A35B-CE5242B2D493}" type="sibTrans" cxnId="{39B814FF-D0D1-4D8B-B17D-6E991367008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598AB-B774-40CF-8321-9357AC993276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Fuzzy match the university names in base data to get the ranks</a:t>
          </a:r>
        </a:p>
      </dgm:t>
    </dgm:pt>
    <dgm:pt modelId="{7B56374E-937B-4E3D-AFBA-8FB9BD359693}" type="parTrans" cxnId="{0959E7F9-6194-4F4D-8BF8-2932CF7F292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39C444-1F78-4DF7-A7CB-8137AD9DE55F}" type="sibTrans" cxnId="{0959E7F9-6194-4F4D-8BF8-2932CF7F292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008232-964E-4891-950C-6679943A17A6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NSLDS (National Student Loan Database System)</a:t>
          </a:r>
        </a:p>
      </dgm:t>
    </dgm:pt>
    <dgm:pt modelId="{9623580B-1037-49CB-BE27-495A029FF593}" type="parTrans" cxnId="{46122975-029C-4186-88B2-430384BD985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2F86AE-CDCB-4521-9299-F81CD7712D67}" type="sibTrans" cxnId="{46122975-029C-4186-88B2-430384BD985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89297F-C774-4819-A9FB-93564139E469}">
      <dgm:prSet phldrT="[Text]" custT="1"/>
      <dgm:spPr/>
      <dgm:t>
        <a:bodyPr/>
        <a:lstStyle/>
        <a:p>
          <a:pPr>
            <a:buFont typeface="+mj-lt"/>
            <a:buAutoNum type="romanUcPeriod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Yearly Undergrad and Grad CDR data (at public/private/for-profit university aggregation)</a:t>
          </a:r>
        </a:p>
      </dgm:t>
    </dgm:pt>
    <dgm:pt modelId="{B7A8FC3E-8CC6-400F-A4AB-146E2AF9D2A6}" type="parTrans" cxnId="{91C45C33-F707-43AC-B5EC-4D21B9D0DED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23FBA4-8944-40D6-B375-2445B25FCF85}" type="sibTrans" cxnId="{91C45C33-F707-43AC-B5EC-4D21B9D0DED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142DED-FDD2-4739-A648-004331F1D37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Base Data (DOE – College Scorecard)</a:t>
          </a:r>
        </a:p>
      </dgm:t>
    </dgm:pt>
    <dgm:pt modelId="{2B5A45E0-4D1C-4D68-9ACC-B368F081BDE0}" type="sibTrans" cxnId="{9ABF0AD9-4005-4247-8B0A-04A6DC60CED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2E33B-AF81-4A36-8857-8656523DFAB6}" type="parTrans" cxnId="{9ABF0AD9-4005-4247-8B0A-04A6DC60CED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CF2F6-FCF4-44AB-8DCD-8949398DA640}">
      <dgm:prSet phldrT="[Text]" custT="1"/>
      <dgm:spPr/>
      <dgm:t>
        <a:bodyPr/>
        <a:lstStyle/>
        <a:p>
          <a:pPr>
            <a:buFont typeface="+mj-lt"/>
            <a:buAutoNum type="romanUcPeriod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NSLDS Data for UG major wise</a:t>
          </a:r>
        </a:p>
      </dgm:t>
    </dgm:pt>
    <dgm:pt modelId="{F1EC1764-1A36-4B43-A32D-79B77A09ABEA}" type="parTrans" cxnId="{ACF0B3EA-53EC-4130-8C1B-AB13D6F86B3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9C966A-D70D-4BD3-88B8-461D037CADAD}" type="sibTrans" cxnId="{ACF0B3EA-53EC-4130-8C1B-AB13D6F86B3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964DA9-F6E8-4BD2-8559-0B500D09A19F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Used CDR UG:G proportions to scale the values in base data</a:t>
          </a:r>
        </a:p>
      </dgm:t>
    </dgm:pt>
    <dgm:pt modelId="{5F77A7D7-CEAF-4CA9-AFD2-3FC08CAAB688}" type="parTrans" cxnId="{DB601543-27E3-4451-A6E1-2FE583BC559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1137B3-F076-472C-AC6A-F8AEA5C674C6}" type="sibTrans" cxnId="{DB601543-27E3-4451-A6E1-2FE583BC559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454690-E698-43E0-B46E-E77BBEF8F0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We get the UG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Arts:Business:STEM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CDR ratios from this data</a:t>
          </a:r>
        </a:p>
      </dgm:t>
    </dgm:pt>
    <dgm:pt modelId="{A6E91A7A-4030-4209-B2F8-25346C3F7B13}" type="parTrans" cxnId="{918169D3-C734-4270-B0E3-C50A1C0A1C8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C18808-5456-4C7B-8A60-2FCE51650526}" type="sibTrans" cxnId="{918169D3-C734-4270-B0E3-C50A1C0A1C8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AB47FB-C7C4-40F3-951F-C819F034044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We used approximate number of students in each major from the base data along with the ratios in 4 to get the UG major wise CDRs</a:t>
          </a:r>
        </a:p>
      </dgm:t>
    </dgm:pt>
    <dgm:pt modelId="{5D7AC125-9721-4AF5-A7C5-94AF200B61E9}" type="parTrans" cxnId="{02433C75-A3E9-41EF-81DB-B45DECFF56E1}">
      <dgm:prSet/>
      <dgm:spPr/>
      <dgm:t>
        <a:bodyPr/>
        <a:lstStyle/>
        <a:p>
          <a:endParaRPr lang="en-US" sz="2400"/>
        </a:p>
      </dgm:t>
    </dgm:pt>
    <dgm:pt modelId="{D23AAB3A-D104-4328-96CB-D341B4864C28}" type="sibTrans" cxnId="{02433C75-A3E9-41EF-81DB-B45DECFF56E1}">
      <dgm:prSet/>
      <dgm:spPr/>
      <dgm:t>
        <a:bodyPr/>
        <a:lstStyle/>
        <a:p>
          <a:endParaRPr lang="en-US" sz="2400"/>
        </a:p>
      </dgm:t>
    </dgm:pt>
    <dgm:pt modelId="{9EE3FC86-6C5E-4C17-ACC1-298E0F6BF79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Once we have UG major wise CDRs, we use the same method as (3) to get the Graduate major wise CDRs</a:t>
          </a:r>
        </a:p>
      </dgm:t>
    </dgm:pt>
    <dgm:pt modelId="{8ABDDD70-C230-4C9F-8090-F48DAAE7D235}" type="parTrans" cxnId="{A028BC3B-9279-482B-85F4-EA0F7268E144}">
      <dgm:prSet/>
      <dgm:spPr/>
      <dgm:t>
        <a:bodyPr/>
        <a:lstStyle/>
        <a:p>
          <a:endParaRPr lang="en-US" sz="2400"/>
        </a:p>
      </dgm:t>
    </dgm:pt>
    <dgm:pt modelId="{7EA3C3EF-F4F4-4075-AD61-B6200ADA0056}" type="sibTrans" cxnId="{A028BC3B-9279-482B-85F4-EA0F7268E144}">
      <dgm:prSet/>
      <dgm:spPr/>
      <dgm:t>
        <a:bodyPr/>
        <a:lstStyle/>
        <a:p>
          <a:endParaRPr lang="en-US" sz="2400"/>
        </a:p>
      </dgm:t>
    </dgm:pt>
    <dgm:pt modelId="{92D4A415-4109-4A6F-B6F9-0E0827603BA8}" type="pres">
      <dgm:prSet presAssocID="{613D3919-CFCE-4DE1-9E70-6CA54E3783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EDE31F-3638-47A4-9203-CC491AD862F3}" type="pres">
      <dgm:prSet presAssocID="{AF142DED-FDD2-4739-A648-004331F1D379}" presName="parentLin" presStyleCnt="0"/>
      <dgm:spPr/>
    </dgm:pt>
    <dgm:pt modelId="{CD2A6164-65B9-4F4D-9FEF-8A73C1208C36}" type="pres">
      <dgm:prSet presAssocID="{AF142DED-FDD2-4739-A648-004331F1D37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6FD679E-6BFF-4935-9DFB-FBFE324EED97}" type="pres">
      <dgm:prSet presAssocID="{AF142DED-FDD2-4739-A648-004331F1D379}" presName="parentText" presStyleLbl="node1" presStyleIdx="0" presStyleCnt="3" custScaleY="113918" custLinFactNeighborY="-60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6F6D7-E721-4585-ABBD-97F321D99F50}" type="pres">
      <dgm:prSet presAssocID="{AF142DED-FDD2-4739-A648-004331F1D379}" presName="negativeSpace" presStyleCnt="0"/>
      <dgm:spPr/>
    </dgm:pt>
    <dgm:pt modelId="{864E93C6-C2DB-4226-94E5-C048BF80D0E2}" type="pres">
      <dgm:prSet presAssocID="{AF142DED-FDD2-4739-A648-004331F1D379}" presName="childText" presStyleLbl="conFgAcc1" presStyleIdx="0" presStyleCnt="3" custLinFactNeighborX="-777" custLinFactNeighborY="18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2652B-E7CD-42CA-91AF-B0BBB8B49E9C}" type="pres">
      <dgm:prSet presAssocID="{2B5A45E0-4D1C-4D68-9ACC-B368F081BDE0}" presName="spaceBetweenRectangles" presStyleCnt="0"/>
      <dgm:spPr/>
    </dgm:pt>
    <dgm:pt modelId="{559D4A61-A014-4540-B3A3-8BA5D1C8DE02}" type="pres">
      <dgm:prSet presAssocID="{CB7A72E0-4CFD-4AC7-8DC6-1EC6AD636F8B}" presName="parentLin" presStyleCnt="0"/>
      <dgm:spPr/>
    </dgm:pt>
    <dgm:pt modelId="{21D105EB-C4F0-44C7-BD89-076F7656EA96}" type="pres">
      <dgm:prSet presAssocID="{CB7A72E0-4CFD-4AC7-8DC6-1EC6AD636F8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7A74C3-199D-493A-8CEB-119E0B27412B}" type="pres">
      <dgm:prSet presAssocID="{CB7A72E0-4CFD-4AC7-8DC6-1EC6AD636F8B}" presName="parentText" presStyleLbl="node1" presStyleIdx="1" presStyleCnt="3" custScaleY="1056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363C0-4073-446B-99A7-8051ED4DE172}" type="pres">
      <dgm:prSet presAssocID="{CB7A72E0-4CFD-4AC7-8DC6-1EC6AD636F8B}" presName="negativeSpace" presStyleCnt="0"/>
      <dgm:spPr/>
    </dgm:pt>
    <dgm:pt modelId="{E9161D2C-AACD-4AE8-B2B8-F25B45BE1AEA}" type="pres">
      <dgm:prSet presAssocID="{CB7A72E0-4CFD-4AC7-8DC6-1EC6AD636F8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9B000-F54A-4379-A4BB-FD8506BC4D12}" type="pres">
      <dgm:prSet presAssocID="{2067C816-8E72-49F0-A35B-CE5242B2D493}" presName="spaceBetweenRectangles" presStyleCnt="0"/>
      <dgm:spPr/>
    </dgm:pt>
    <dgm:pt modelId="{4A59BBBA-3911-4BC5-8D2D-0024BB56D5F4}" type="pres">
      <dgm:prSet presAssocID="{B8008232-964E-4891-950C-6679943A17A6}" presName="parentLin" presStyleCnt="0"/>
      <dgm:spPr/>
    </dgm:pt>
    <dgm:pt modelId="{0DC812CC-FF85-4625-A7EB-74D2772B1C56}" type="pres">
      <dgm:prSet presAssocID="{B8008232-964E-4891-950C-6679943A17A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B9AE954-E022-4FAF-845E-CF59CF21AAE8}" type="pres">
      <dgm:prSet presAssocID="{B8008232-964E-4891-950C-6679943A17A6}" presName="parentText" presStyleLbl="node1" presStyleIdx="2" presStyleCnt="3" custScaleY="104390" custLinFactNeighborY="8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955F3-51CD-4655-BB14-7B0D68B82092}" type="pres">
      <dgm:prSet presAssocID="{B8008232-964E-4891-950C-6679943A17A6}" presName="negativeSpace" presStyleCnt="0"/>
      <dgm:spPr/>
    </dgm:pt>
    <dgm:pt modelId="{6A6FE240-165D-4460-9B31-83D005B120A2}" type="pres">
      <dgm:prSet presAssocID="{B8008232-964E-4891-950C-6679943A17A6}" presName="childText" presStyleLbl="conFgAcc1" presStyleIdx="2" presStyleCnt="3" custScaleY="101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A01E6-1984-4CFD-8FC2-6D17064210AB}" type="presOf" srcId="{E2964DA9-F6E8-4BD2-8559-0B500D09A19F}" destId="{6A6FE240-165D-4460-9B31-83D005B120A2}" srcOrd="0" destOrd="1" presId="urn:microsoft.com/office/officeart/2005/8/layout/list1"/>
    <dgm:cxn modelId="{39B814FF-D0D1-4D8B-B17D-6E991367008F}" srcId="{613D3919-CFCE-4DE1-9E70-6CA54E3783D9}" destId="{CB7A72E0-4CFD-4AC7-8DC6-1EC6AD636F8B}" srcOrd="1" destOrd="0" parTransId="{14F8EF2C-CE9B-4BA2-82BA-7B9DF0DC7B4E}" sibTransId="{2067C816-8E72-49F0-A35B-CE5242B2D493}"/>
    <dgm:cxn modelId="{04D1619E-2A0F-48E2-BA7F-EF7488A7AA47}" srcId="{AF142DED-FDD2-4739-A648-004331F1D379}" destId="{ADC27F0F-8F5B-4522-923A-5CE6F83CD154}" srcOrd="0" destOrd="0" parTransId="{8D054462-13EE-405A-9C8C-2F0842E93678}" sibTransId="{A0A37E60-95CA-4672-8980-22AEE935DE14}"/>
    <dgm:cxn modelId="{A028BC3B-9279-482B-85F4-EA0F7268E144}" srcId="{708CF2F6-FCF4-44AB-8DCD-8949398DA640}" destId="{9EE3FC86-6C5E-4C17-ACC1-298E0F6BF797}" srcOrd="2" destOrd="0" parTransId="{8ABDDD70-C230-4C9F-8090-F48DAAE7D235}" sibTransId="{7EA3C3EF-F4F4-4075-AD61-B6200ADA0056}"/>
    <dgm:cxn modelId="{35C65D08-A73F-46EC-8217-F08640FCB6D6}" type="presOf" srcId="{CB7A72E0-4CFD-4AC7-8DC6-1EC6AD636F8B}" destId="{21D105EB-C4F0-44C7-BD89-076F7656EA96}" srcOrd="0" destOrd="0" presId="urn:microsoft.com/office/officeart/2005/8/layout/list1"/>
    <dgm:cxn modelId="{10354049-4BE9-4C41-8836-364E528FFE42}" type="presOf" srcId="{8F89297F-C774-4819-A9FB-93564139E469}" destId="{6A6FE240-165D-4460-9B31-83D005B120A2}" srcOrd="0" destOrd="0" presId="urn:microsoft.com/office/officeart/2005/8/layout/list1"/>
    <dgm:cxn modelId="{0A786A79-26CE-4538-9366-5CD7C0D1175E}" type="presOf" srcId="{ADC27F0F-8F5B-4522-923A-5CE6F83CD154}" destId="{864E93C6-C2DB-4226-94E5-C048BF80D0E2}" srcOrd="0" destOrd="0" presId="urn:microsoft.com/office/officeart/2005/8/layout/list1"/>
    <dgm:cxn modelId="{5709FDF7-D437-43E6-A684-0E7F49D8279A}" type="presOf" srcId="{708CF2F6-FCF4-44AB-8DCD-8949398DA640}" destId="{6A6FE240-165D-4460-9B31-83D005B120A2}" srcOrd="0" destOrd="2" presId="urn:microsoft.com/office/officeart/2005/8/layout/list1"/>
    <dgm:cxn modelId="{91C45C33-F707-43AC-B5EC-4D21B9D0DED3}" srcId="{B8008232-964E-4891-950C-6679943A17A6}" destId="{8F89297F-C774-4819-A9FB-93564139E469}" srcOrd="0" destOrd="0" parTransId="{B7A8FC3E-8CC6-400F-A4AB-146E2AF9D2A6}" sibTransId="{1C23FBA4-8944-40D6-B375-2445B25FCF85}"/>
    <dgm:cxn modelId="{DF1EF79B-9589-494D-8AE6-D3FDCDF36439}" type="presOf" srcId="{77AB47FB-C7C4-40F3-951F-C819F034044A}" destId="{6A6FE240-165D-4460-9B31-83D005B120A2}" srcOrd="0" destOrd="4" presId="urn:microsoft.com/office/officeart/2005/8/layout/list1"/>
    <dgm:cxn modelId="{8E18685E-1695-4784-910D-61204F4A17BD}" type="presOf" srcId="{B8008232-964E-4891-950C-6679943A17A6}" destId="{7B9AE954-E022-4FAF-845E-CF59CF21AAE8}" srcOrd="1" destOrd="0" presId="urn:microsoft.com/office/officeart/2005/8/layout/list1"/>
    <dgm:cxn modelId="{66CBC85D-BFBD-4D7F-AE6E-B35F3898FD36}" type="presOf" srcId="{AF142DED-FDD2-4739-A648-004331F1D379}" destId="{CD2A6164-65B9-4F4D-9FEF-8A73C1208C36}" srcOrd="0" destOrd="0" presId="urn:microsoft.com/office/officeart/2005/8/layout/list1"/>
    <dgm:cxn modelId="{ACF0B3EA-53EC-4130-8C1B-AB13D6F86B3C}" srcId="{B8008232-964E-4891-950C-6679943A17A6}" destId="{708CF2F6-FCF4-44AB-8DCD-8949398DA640}" srcOrd="1" destOrd="0" parTransId="{F1EC1764-1A36-4B43-A32D-79B77A09ABEA}" sibTransId="{7F9C966A-D70D-4BD3-88B8-461D037CADAD}"/>
    <dgm:cxn modelId="{46122975-029C-4186-88B2-430384BD985A}" srcId="{613D3919-CFCE-4DE1-9E70-6CA54E3783D9}" destId="{B8008232-964E-4891-950C-6679943A17A6}" srcOrd="2" destOrd="0" parTransId="{9623580B-1037-49CB-BE27-495A029FF593}" sibTransId="{712F86AE-CDCB-4521-9299-F81CD7712D67}"/>
    <dgm:cxn modelId="{02433C75-A3E9-41EF-81DB-B45DECFF56E1}" srcId="{708CF2F6-FCF4-44AB-8DCD-8949398DA640}" destId="{77AB47FB-C7C4-40F3-951F-C819F034044A}" srcOrd="1" destOrd="0" parTransId="{5D7AC125-9721-4AF5-A7C5-94AF200B61E9}" sibTransId="{D23AAB3A-D104-4328-96CB-D341B4864C28}"/>
    <dgm:cxn modelId="{918169D3-C734-4270-B0E3-C50A1C0A1C85}" srcId="{708CF2F6-FCF4-44AB-8DCD-8949398DA640}" destId="{DB454690-E698-43E0-B46E-E77BBEF8F06E}" srcOrd="0" destOrd="0" parTransId="{A6E91A7A-4030-4209-B2F8-25346C3F7B13}" sibTransId="{4FC18808-5456-4C7B-8A60-2FCE51650526}"/>
    <dgm:cxn modelId="{7AD2E484-C1DF-4F5B-9582-CA84AC2D1F32}" type="presOf" srcId="{9EE3FC86-6C5E-4C17-ACC1-298E0F6BF797}" destId="{6A6FE240-165D-4460-9B31-83D005B120A2}" srcOrd="0" destOrd="5" presId="urn:microsoft.com/office/officeart/2005/8/layout/list1"/>
    <dgm:cxn modelId="{0959E7F9-6194-4F4D-8BF8-2932CF7F292D}" srcId="{CB7A72E0-4CFD-4AC7-8DC6-1EC6AD636F8B}" destId="{90A598AB-B774-40CF-8321-9357AC993276}" srcOrd="0" destOrd="0" parTransId="{7B56374E-937B-4E3D-AFBA-8FB9BD359693}" sibTransId="{4039C444-1F78-4DF7-A7CB-8137AD9DE55F}"/>
    <dgm:cxn modelId="{4C4C074C-CD13-4909-BF19-687968B39144}" type="presOf" srcId="{CB7A72E0-4CFD-4AC7-8DC6-1EC6AD636F8B}" destId="{FF7A74C3-199D-493A-8CEB-119E0B27412B}" srcOrd="1" destOrd="0" presId="urn:microsoft.com/office/officeart/2005/8/layout/list1"/>
    <dgm:cxn modelId="{DB601543-27E3-4451-A6E1-2FE583BC5591}" srcId="{8F89297F-C774-4819-A9FB-93564139E469}" destId="{E2964DA9-F6E8-4BD2-8559-0B500D09A19F}" srcOrd="0" destOrd="0" parTransId="{5F77A7D7-CEAF-4CA9-AFD2-3FC08CAAB688}" sibTransId="{9C1137B3-F076-472C-AC6A-F8AEA5C674C6}"/>
    <dgm:cxn modelId="{CD716D64-20A0-4E12-B8E2-A45300E562BA}" type="presOf" srcId="{AF142DED-FDD2-4739-A648-004331F1D379}" destId="{36FD679E-6BFF-4935-9DFB-FBFE324EED97}" srcOrd="1" destOrd="0" presId="urn:microsoft.com/office/officeart/2005/8/layout/list1"/>
    <dgm:cxn modelId="{2137AED7-5F7B-4BC3-BBFC-99DD588B1165}" type="presOf" srcId="{B8008232-964E-4891-950C-6679943A17A6}" destId="{0DC812CC-FF85-4625-A7EB-74D2772B1C56}" srcOrd="0" destOrd="0" presId="urn:microsoft.com/office/officeart/2005/8/layout/list1"/>
    <dgm:cxn modelId="{94284719-84C8-4799-99F9-9FBA173D3641}" type="presOf" srcId="{DB454690-E698-43E0-B46E-E77BBEF8F06E}" destId="{6A6FE240-165D-4460-9B31-83D005B120A2}" srcOrd="0" destOrd="3" presId="urn:microsoft.com/office/officeart/2005/8/layout/list1"/>
    <dgm:cxn modelId="{FC14A0A7-69B7-4277-81BC-8284CF933F53}" type="presOf" srcId="{613D3919-CFCE-4DE1-9E70-6CA54E3783D9}" destId="{92D4A415-4109-4A6F-B6F9-0E0827603BA8}" srcOrd="0" destOrd="0" presId="urn:microsoft.com/office/officeart/2005/8/layout/list1"/>
    <dgm:cxn modelId="{9ABF0AD9-4005-4247-8B0A-04A6DC60CED3}" srcId="{613D3919-CFCE-4DE1-9E70-6CA54E3783D9}" destId="{AF142DED-FDD2-4739-A648-004331F1D379}" srcOrd="0" destOrd="0" parTransId="{C362E33B-AF81-4A36-8857-8656523DFAB6}" sibTransId="{2B5A45E0-4D1C-4D68-9ACC-B368F081BDE0}"/>
    <dgm:cxn modelId="{4D132FC8-077D-467A-9D42-6ED22B40ED0D}" type="presOf" srcId="{90A598AB-B774-40CF-8321-9357AC993276}" destId="{E9161D2C-AACD-4AE8-B2B8-F25B45BE1AEA}" srcOrd="0" destOrd="0" presId="urn:microsoft.com/office/officeart/2005/8/layout/list1"/>
    <dgm:cxn modelId="{66F3FE42-2BDB-463A-AF7C-D016237FFE72}" type="presParOf" srcId="{92D4A415-4109-4A6F-B6F9-0E0827603BA8}" destId="{1EEDE31F-3638-47A4-9203-CC491AD862F3}" srcOrd="0" destOrd="0" presId="urn:microsoft.com/office/officeart/2005/8/layout/list1"/>
    <dgm:cxn modelId="{4A36855B-96BC-4916-BEC7-854D0D2556BE}" type="presParOf" srcId="{1EEDE31F-3638-47A4-9203-CC491AD862F3}" destId="{CD2A6164-65B9-4F4D-9FEF-8A73C1208C36}" srcOrd="0" destOrd="0" presId="urn:microsoft.com/office/officeart/2005/8/layout/list1"/>
    <dgm:cxn modelId="{034C50D3-F114-45D9-BD6E-C4FF732EE7CB}" type="presParOf" srcId="{1EEDE31F-3638-47A4-9203-CC491AD862F3}" destId="{36FD679E-6BFF-4935-9DFB-FBFE324EED97}" srcOrd="1" destOrd="0" presId="urn:microsoft.com/office/officeart/2005/8/layout/list1"/>
    <dgm:cxn modelId="{0B45EED8-D413-402A-95B2-751FAB166A24}" type="presParOf" srcId="{92D4A415-4109-4A6F-B6F9-0E0827603BA8}" destId="{1ED6F6D7-E721-4585-ABBD-97F321D99F50}" srcOrd="1" destOrd="0" presId="urn:microsoft.com/office/officeart/2005/8/layout/list1"/>
    <dgm:cxn modelId="{18575373-80F9-4CC6-923B-20BDDC151678}" type="presParOf" srcId="{92D4A415-4109-4A6F-B6F9-0E0827603BA8}" destId="{864E93C6-C2DB-4226-94E5-C048BF80D0E2}" srcOrd="2" destOrd="0" presId="urn:microsoft.com/office/officeart/2005/8/layout/list1"/>
    <dgm:cxn modelId="{2AFCFC53-9EA6-4220-B8C2-07F42B76AD0D}" type="presParOf" srcId="{92D4A415-4109-4A6F-B6F9-0E0827603BA8}" destId="{9652652B-E7CD-42CA-91AF-B0BBB8B49E9C}" srcOrd="3" destOrd="0" presId="urn:microsoft.com/office/officeart/2005/8/layout/list1"/>
    <dgm:cxn modelId="{21711718-492C-4504-BF17-DB4078F97B1A}" type="presParOf" srcId="{92D4A415-4109-4A6F-B6F9-0E0827603BA8}" destId="{559D4A61-A014-4540-B3A3-8BA5D1C8DE02}" srcOrd="4" destOrd="0" presId="urn:microsoft.com/office/officeart/2005/8/layout/list1"/>
    <dgm:cxn modelId="{72E293C2-4DB6-46CA-BC27-AF62D06FE8BA}" type="presParOf" srcId="{559D4A61-A014-4540-B3A3-8BA5D1C8DE02}" destId="{21D105EB-C4F0-44C7-BD89-076F7656EA96}" srcOrd="0" destOrd="0" presId="urn:microsoft.com/office/officeart/2005/8/layout/list1"/>
    <dgm:cxn modelId="{431D4189-9051-4135-9473-A281E6FA9A5F}" type="presParOf" srcId="{559D4A61-A014-4540-B3A3-8BA5D1C8DE02}" destId="{FF7A74C3-199D-493A-8CEB-119E0B27412B}" srcOrd="1" destOrd="0" presId="urn:microsoft.com/office/officeart/2005/8/layout/list1"/>
    <dgm:cxn modelId="{A1DFE9F5-8985-4F1E-910B-6A224276E457}" type="presParOf" srcId="{92D4A415-4109-4A6F-B6F9-0E0827603BA8}" destId="{D80363C0-4073-446B-99A7-8051ED4DE172}" srcOrd="5" destOrd="0" presId="urn:microsoft.com/office/officeart/2005/8/layout/list1"/>
    <dgm:cxn modelId="{54B4559F-C60E-46B0-9D57-5D9E9CACC23F}" type="presParOf" srcId="{92D4A415-4109-4A6F-B6F9-0E0827603BA8}" destId="{E9161D2C-AACD-4AE8-B2B8-F25B45BE1AEA}" srcOrd="6" destOrd="0" presId="urn:microsoft.com/office/officeart/2005/8/layout/list1"/>
    <dgm:cxn modelId="{81BFA1B5-9164-4A41-808F-1FD3D2BD661F}" type="presParOf" srcId="{92D4A415-4109-4A6F-B6F9-0E0827603BA8}" destId="{27A9B000-F54A-4379-A4BB-FD8506BC4D12}" srcOrd="7" destOrd="0" presId="urn:microsoft.com/office/officeart/2005/8/layout/list1"/>
    <dgm:cxn modelId="{6156517E-AB60-4EB4-816B-26565F061461}" type="presParOf" srcId="{92D4A415-4109-4A6F-B6F9-0E0827603BA8}" destId="{4A59BBBA-3911-4BC5-8D2D-0024BB56D5F4}" srcOrd="8" destOrd="0" presId="urn:microsoft.com/office/officeart/2005/8/layout/list1"/>
    <dgm:cxn modelId="{F9F751EC-B417-455A-93BB-8736C0C70F93}" type="presParOf" srcId="{4A59BBBA-3911-4BC5-8D2D-0024BB56D5F4}" destId="{0DC812CC-FF85-4625-A7EB-74D2772B1C56}" srcOrd="0" destOrd="0" presId="urn:microsoft.com/office/officeart/2005/8/layout/list1"/>
    <dgm:cxn modelId="{C5684DCF-BF7B-4832-BAAB-3978A528B933}" type="presParOf" srcId="{4A59BBBA-3911-4BC5-8D2D-0024BB56D5F4}" destId="{7B9AE954-E022-4FAF-845E-CF59CF21AAE8}" srcOrd="1" destOrd="0" presId="urn:microsoft.com/office/officeart/2005/8/layout/list1"/>
    <dgm:cxn modelId="{5C00B6C0-63BB-4D8C-B264-9F22F18A19AC}" type="presParOf" srcId="{92D4A415-4109-4A6F-B6F9-0E0827603BA8}" destId="{F52955F3-51CD-4655-BB14-7B0D68B82092}" srcOrd="9" destOrd="0" presId="urn:microsoft.com/office/officeart/2005/8/layout/list1"/>
    <dgm:cxn modelId="{E65E7E20-AB3C-4EB7-BB84-CA08BD84F831}" type="presParOf" srcId="{92D4A415-4109-4A6F-B6F9-0E0827603BA8}" destId="{6A6FE240-165D-4460-9B31-83D005B12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93C6-C2DB-4226-94E5-C048BF80D0E2}">
      <dsp:nvSpPr>
        <dsp:cNvPr id="0" name=""/>
        <dsp:cNvSpPr/>
      </dsp:nvSpPr>
      <dsp:spPr>
        <a:xfrm>
          <a:off x="0" y="274582"/>
          <a:ext cx="10384944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987" tIns="270764" rIns="80598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Undergrad CDR-2yrs and 3yrs for each university</a:t>
          </a:r>
        </a:p>
      </dsp:txBody>
      <dsp:txXfrm>
        <a:off x="0" y="274582"/>
        <a:ext cx="10384944" cy="696150"/>
      </dsp:txXfrm>
    </dsp:sp>
    <dsp:sp modelId="{36FD679E-6BFF-4935-9DFB-FBFE324EED97}">
      <dsp:nvSpPr>
        <dsp:cNvPr id="0" name=""/>
        <dsp:cNvSpPr/>
      </dsp:nvSpPr>
      <dsp:spPr>
        <a:xfrm>
          <a:off x="519247" y="0"/>
          <a:ext cx="7269460" cy="4371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768" tIns="0" rIns="2747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Data (DOE – College Scorecard)</a:t>
          </a:r>
        </a:p>
      </dsp:txBody>
      <dsp:txXfrm>
        <a:off x="540588" y="21341"/>
        <a:ext cx="7226778" cy="394489"/>
      </dsp:txXfrm>
    </dsp:sp>
    <dsp:sp modelId="{E9161D2C-AACD-4AE8-B2B8-F25B45BE1AEA}">
      <dsp:nvSpPr>
        <dsp:cNvPr id="0" name=""/>
        <dsp:cNvSpPr/>
      </dsp:nvSpPr>
      <dsp:spPr>
        <a:xfrm>
          <a:off x="0" y="1241415"/>
          <a:ext cx="10384944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987" tIns="270764" rIns="80598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Fuzzy match the university names in base data to get the ranks</a:t>
          </a:r>
        </a:p>
      </dsp:txBody>
      <dsp:txXfrm>
        <a:off x="0" y="1241415"/>
        <a:ext cx="10384944" cy="696150"/>
      </dsp:txXfrm>
    </dsp:sp>
    <dsp:sp modelId="{FF7A74C3-199D-493A-8CEB-119E0B27412B}">
      <dsp:nvSpPr>
        <dsp:cNvPr id="0" name=""/>
        <dsp:cNvSpPr/>
      </dsp:nvSpPr>
      <dsp:spPr>
        <a:xfrm>
          <a:off x="519247" y="1027768"/>
          <a:ext cx="7269460" cy="405526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768" tIns="0" rIns="2747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Forbes Rankings (Scraped from Forbes website)</a:t>
          </a:r>
        </a:p>
      </dsp:txBody>
      <dsp:txXfrm>
        <a:off x="539043" y="1047564"/>
        <a:ext cx="7229868" cy="365934"/>
      </dsp:txXfrm>
    </dsp:sp>
    <dsp:sp modelId="{6A6FE240-165D-4460-9B31-83D005B120A2}">
      <dsp:nvSpPr>
        <dsp:cNvPr id="0" name=""/>
        <dsp:cNvSpPr/>
      </dsp:nvSpPr>
      <dsp:spPr>
        <a:xfrm>
          <a:off x="0" y="2216492"/>
          <a:ext cx="10384944" cy="30702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987" tIns="270764" rIns="80598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Yearly Undergrad and Grad CDR data (at public/private/for-profit university aggregation)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CDR UG:G proportions to scale the values in base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NSLDS Data for UG major wise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get the UG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Arts:Business:STEM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CDR ratios from this data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used approximate number of students in each major from the base data along with the ratios in 4 to get the UG major wise CDRs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Once we have UG major wise CDRs, we use the same method as (3) to get the Graduate major wise CDRs</a:t>
          </a:r>
        </a:p>
      </dsp:txBody>
      <dsp:txXfrm>
        <a:off x="0" y="2216492"/>
        <a:ext cx="10384944" cy="3070239"/>
      </dsp:txXfrm>
    </dsp:sp>
    <dsp:sp modelId="{7B9AE954-E022-4FAF-845E-CF59CF21AAE8}">
      <dsp:nvSpPr>
        <dsp:cNvPr id="0" name=""/>
        <dsp:cNvSpPr/>
      </dsp:nvSpPr>
      <dsp:spPr>
        <a:xfrm>
          <a:off x="519247" y="2011150"/>
          <a:ext cx="7269460" cy="400607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768" tIns="0" rIns="2747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NSLDS (National Student Loan Database System)</a:t>
          </a:r>
        </a:p>
      </dsp:txBody>
      <dsp:txXfrm>
        <a:off x="538803" y="2030706"/>
        <a:ext cx="7230348" cy="36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17BCB-2884-4874-AAA5-2FF1D0CCF7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A285-8364-4EAC-80C2-56E55255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7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4225-AC46-4E37-A2A1-2D914C09CE5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3977E-8B86-4C9F-A400-803ADC88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2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6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6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4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1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54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3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1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0" y="6629400"/>
            <a:ext cx="12192000" cy="228599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txBody>
          <a:bodyPr vert="horz" lIns="91440" tIns="45720" rIns="91440" bIns="45720" numCol="2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aseline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DSC 483 Capstone  						                                                                                                               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VestEdu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8A319-A727-4ABA-A923-ABD95897C38E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3C3738-B732-472F-B01C-69BF028989BD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3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4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6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32A7C-8764-4690-957F-97BAD41B74A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5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61ECAF-D7A9-4975-A988-2752D394058B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959B9-273E-4CA9-97C9-9B84BF90AB1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AB4CC-9F2B-47B9-8FD7-F0E19A1F2B75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0AEFB7-87E8-44EE-AC25-F8C617BDE0D9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252E72-5C4F-4524-9C65-51CAB68F34D0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ABCA8A-4E35-4B9B-AC5E-2F27AC9364C8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76A5A3-05BC-427B-A30B-2FD74819E906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1221"/>
            <a:ext cx="12192000" cy="2849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1221"/>
            <a:ext cx="12192000" cy="284920"/>
          </a:xfrm>
          <a:prstGeom prst="rect">
            <a:avLst/>
          </a:prstGeom>
        </p:spPr>
        <p:txBody>
          <a:bodyPr/>
          <a:lstStyle/>
          <a:p>
            <a:fld id="{DA97F807-6D65-4A22-A458-49C788AE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56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txBody>
          <a:bodyPr numCol="2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DSC 483 Capstone  						                                                                                                               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VestEdu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F51-1CC5-43C7-9CB9-319FB819ED4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0458-F0A5-4505-AFFA-DE8C8FD8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2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83541" y="1797143"/>
            <a:ext cx="704626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0" y="3184602"/>
            <a:ext cx="12191999" cy="2033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Mehta,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Vandana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Kachroo, </a:t>
            </a:r>
            <a:endParaRPr lang="en-US" sz="28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Shrikant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Adhikarla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Scott </a:t>
            </a:r>
            <a:r>
              <a:rPr lang="en-US" sz="28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Kirschner</a:t>
            </a:r>
            <a:endParaRPr lang="en-US" sz="2800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Goergen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for Data Science 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Rochester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2019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2783541" y="2028155"/>
            <a:ext cx="7046259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VestEdu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Cramer’s V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91" y="1805879"/>
            <a:ext cx="5605283" cy="4251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438" y="2110679"/>
            <a:ext cx="5472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V is a measure of correlation between two nominal (categorical) variables with values ranging from 0 to 1.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represents no correlation and 1 represents complete correlation. It is an extension of Pearson’s Chi Squared correlation when the contingency table is larger than 2x2.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shows Cramer’s V correlation values for how university rank, major, education level, and loan status. </a:t>
            </a:r>
          </a:p>
        </p:txBody>
      </p:sp>
    </p:spTree>
    <p:extLst>
      <p:ext uri="{BB962C8B-B14F-4D97-AF65-F5344CB8AC3E}">
        <p14:creationId xmlns:p14="http://schemas.microsoft.com/office/powerpoint/2010/main" val="37749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2891117" y="282389"/>
            <a:ext cx="5876365" cy="5876364"/>
          </a:xfrm>
          <a:prstGeom prst="donut">
            <a:avLst>
              <a:gd name="adj" fmla="val 13106"/>
            </a:avLst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4236" y="2689413"/>
            <a:ext cx="435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- 2</a:t>
            </a:r>
          </a:p>
        </p:txBody>
      </p:sp>
    </p:spTree>
    <p:extLst>
      <p:ext uri="{BB962C8B-B14F-4D97-AF65-F5344CB8AC3E}">
        <p14:creationId xmlns:p14="http://schemas.microsoft.com/office/powerpoint/2010/main" val="2838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527878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4BC77F8F-1121-4F82-9718-1CE98BFD2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758351"/>
              </p:ext>
            </p:extLst>
          </p:nvPr>
        </p:nvGraphicFramePr>
        <p:xfrm>
          <a:off x="439938" y="1194156"/>
          <a:ext cx="10384944" cy="530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1577" y="6158461"/>
            <a:ext cx="284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CDR = Cohort Default Rate</a:t>
            </a:r>
          </a:p>
        </p:txBody>
      </p:sp>
    </p:spTree>
    <p:extLst>
      <p:ext uri="{BB962C8B-B14F-4D97-AF65-F5344CB8AC3E}">
        <p14:creationId xmlns:p14="http://schemas.microsoft.com/office/powerpoint/2010/main" val="17636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57" y="1187404"/>
            <a:ext cx="1130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indicating how CDR values change by tiers, majors, degree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4314"/>
          <a:stretch/>
        </p:blipFill>
        <p:spPr>
          <a:xfrm>
            <a:off x="53788" y="1650468"/>
            <a:ext cx="5865309" cy="4897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"/>
          <a:stretch/>
        </p:blipFill>
        <p:spPr>
          <a:xfrm>
            <a:off x="5865310" y="1579485"/>
            <a:ext cx="6156362" cy="3395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7" b="20653"/>
          <a:stretch/>
        </p:blipFill>
        <p:spPr>
          <a:xfrm>
            <a:off x="5051214" y="4975412"/>
            <a:ext cx="7140786" cy="1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859" y="1573306"/>
            <a:ext cx="11308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Spline Regression is a non-parametric regression technique that splits the dataset into individual bins or intervals, each with its own regression fit.  Essentially, each subset of data has a linear regression model fit to it separately. The interfaces between the bins are called knots and can be seen by the sharp changes in the fit. 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chose to look at a spline model as we hypothesized that different groups of universities by rank would have CDR rates that behaved differently.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identified knots at rank 100 and rank 200 as can be seen by the steep uptick and downtick at those locations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86" y="3269798"/>
            <a:ext cx="4645374" cy="3340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87" y="3179801"/>
            <a:ext cx="4770543" cy="34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557" y="1387459"/>
            <a:ext cx="1081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CDR2/3 ~ Rank + Major + 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2 features at a time for splitting the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was better than simple linear regression and also splines with the following in-sample and out-of-sample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68" y="2352927"/>
            <a:ext cx="3939048" cy="10357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2927"/>
            <a:ext cx="4016188" cy="10298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3557" y="3861718"/>
            <a:ext cx="10811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based on Gini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(mean decrease in impurity over all the fully grown trees generated)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68" y="4401918"/>
            <a:ext cx="4570266" cy="12976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01919"/>
            <a:ext cx="4974265" cy="12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557" y="1387459"/>
            <a:ext cx="813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Degree:Rank:Major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6:3:1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4087820-4C24-4DA6-92C5-683931275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852379"/>
            <a:ext cx="5106089" cy="4534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1BFEABB-13CE-4A11-A58D-E617AC6B1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484" y="1852379"/>
            <a:ext cx="5055610" cy="44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095" y="1251965"/>
            <a:ext cx="8175810" cy="53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2891117" y="282389"/>
            <a:ext cx="5876365" cy="5876364"/>
          </a:xfrm>
          <a:prstGeom prst="donut">
            <a:avLst>
              <a:gd name="adj" fmla="val 13106"/>
            </a:avLst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4236" y="1974076"/>
            <a:ext cx="4350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– 2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Interest Rate from 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</a:t>
            </a:r>
          </a:p>
        </p:txBody>
      </p:sp>
    </p:spTree>
    <p:extLst>
      <p:ext uri="{BB962C8B-B14F-4D97-AF65-F5344CB8AC3E}">
        <p14:creationId xmlns:p14="http://schemas.microsoft.com/office/powerpoint/2010/main" val="1675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XG-Boost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859" y="1573306"/>
            <a:ext cx="11308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 is an ensemble learning technique. It uses a technique called boosting to optimize the performance of weak learners. 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over the following parameters: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 [2 - 10]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Estimators [60 - 200]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[0.05 - 0.1]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03" y="3327632"/>
            <a:ext cx="7597309" cy="32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2567219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2749" y="1667441"/>
            <a:ext cx="78530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xmlns="" id="{46F2EDD4-DEAB-4E38-BF03-0C36C42E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6" y="24336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878" y="1296307"/>
            <a:ext cx="1130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interest rate follows a very similar distribution to train data despite of a different distribution of Income and Debt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Mean value of MSE over 10 runs using the best estimator: 6.43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87" y="2219637"/>
            <a:ext cx="3863879" cy="449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70" y="2219637"/>
            <a:ext cx="3863879" cy="44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878" y="1525779"/>
            <a:ext cx="11308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CDR3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explains more variance and provides best results with lowest residuals and highest R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Ranking : Major : Degree</a:t>
            </a:r>
          </a:p>
          <a:p>
            <a:pPr lvl="1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: 5 : 63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up to 1 SD for predicted interest rate falls in the same range as LC.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95242"/>
              </p:ext>
            </p:extLst>
          </p:nvPr>
        </p:nvGraphicFramePr>
        <p:xfrm>
          <a:off x="5087404" y="4469104"/>
          <a:ext cx="23755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7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12843" y="4099772"/>
            <a:ext cx="242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0104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878" y="1387459"/>
            <a:ext cx="113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times going back/forth to populate a dataset that would support the goal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0" y="2415032"/>
            <a:ext cx="11989459" cy="32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878" y="1403318"/>
            <a:ext cx="11308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RESTful API which reads a JSON file with educational parameters and based on the weights provide a risk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performance of existing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the DOE and CDR data by degree to recalculate the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6534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527878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70646" y="2756647"/>
            <a:ext cx="12541624" cy="193899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Prakash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Goswami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Sponsor, CEO</a:t>
            </a:r>
          </a:p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VestEdu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Pedro J. Fernandez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Mentor, Capstone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Rochester</a:t>
            </a: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Professor, Capstone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20336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002306" cy="6615953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619514" y="811864"/>
            <a:ext cx="3763276" cy="1998571"/>
          </a:xfrm>
          <a:prstGeom prst="rect">
            <a:avLst/>
          </a:prstGeom>
        </p:spPr>
      </p:pic>
      <p:pic>
        <p:nvPicPr>
          <p:cNvPr id="10" name="VestEdu_logo.pdf" descr="VestEdu_logo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11" y="3307976"/>
            <a:ext cx="4331683" cy="151608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5446059" y="255494"/>
            <a:ext cx="652182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44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where birthplace does not determine our destiny.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journey is from a small village in India to the Silicon Valley, USA; living through the experience, we are committed to change the world for better.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000" b="1" dirty="0">
                <a:solidFill>
                  <a:srgbClr val="0044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contribution of educational parameters: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Ranking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education (Degree)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creditworthiness of a loan borrower.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 the interest rate from LC for such loan borrowers.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2891117" y="282389"/>
            <a:ext cx="5876365" cy="5876364"/>
          </a:xfrm>
          <a:prstGeom prst="donut">
            <a:avLst>
              <a:gd name="adj" fmla="val 13106"/>
            </a:avLst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4236" y="2689413"/>
            <a:ext cx="435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- 1</a:t>
            </a:r>
          </a:p>
        </p:txBody>
      </p:sp>
    </p:spTree>
    <p:extLst>
      <p:ext uri="{BB962C8B-B14F-4D97-AF65-F5344CB8AC3E}">
        <p14:creationId xmlns:p14="http://schemas.microsoft.com/office/powerpoint/2010/main" val="28580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756547"/>
              </p:ext>
            </p:extLst>
          </p:nvPr>
        </p:nvGraphicFramePr>
        <p:xfrm>
          <a:off x="326431" y="2480128"/>
          <a:ext cx="11600378" cy="183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Worksheet" r:id="rId4" imgW="13373117" imgH="2114586" progId="Excel.Sheet.12">
                  <p:embed/>
                </p:oleObj>
              </mc:Choice>
              <mc:Fallback>
                <p:oleObj name="Worksheet" r:id="rId4" imgW="13373117" imgH="21145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431" y="2480128"/>
                        <a:ext cx="11600378" cy="1835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527878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57" y="1261393"/>
            <a:ext cx="1130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 Department of Education's College Scorecard Data expanded to add new data elements including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 earnings of students one-year after graduation by field of study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 cumulative loan debt of borrowers by field of study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3557" y="2371132"/>
            <a:ext cx="751159" cy="206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972" y="4542349"/>
            <a:ext cx="220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300 Universities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Clubbed into 6 Tiers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41228" y="4501093"/>
            <a:ext cx="344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~250 Majors categorized into 4 Majors: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Tech &amp;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Arts &amp; Humanities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Medicine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6908" y="4482619"/>
            <a:ext cx="1756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Degree Levels: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80684" y="4405675"/>
            <a:ext cx="2852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Monthly_Repy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PMT(rate/12, periods, -amount)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= 5%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 = 120 months (10 years)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= mean debt value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22676" y="4499981"/>
            <a:ext cx="2206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Monthly_DTI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0.3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80536" y="2367741"/>
            <a:ext cx="3510401" cy="206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95310" y="2377485"/>
            <a:ext cx="1804264" cy="206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05711" y="2371131"/>
            <a:ext cx="1281290" cy="206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68683" y="2363375"/>
            <a:ext cx="1020339" cy="206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0819" y="3769293"/>
            <a:ext cx="11832951" cy="245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3557" y="6033063"/>
            <a:ext cx="953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PrivacySuppressed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entries removed and so 216639 rows come down to 7614 rows, 12 columns</a:t>
            </a:r>
          </a:p>
        </p:txBody>
      </p:sp>
    </p:spTree>
    <p:extLst>
      <p:ext uri="{BB962C8B-B14F-4D97-AF65-F5344CB8AC3E}">
        <p14:creationId xmlns:p14="http://schemas.microsoft.com/office/powerpoint/2010/main" val="17752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/>
      <p:bldP spid="31" grpId="0"/>
      <p:bldP spid="3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57" y="1387459"/>
            <a:ext cx="1130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 and Debt values for various Majors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7568"/>
          <a:stretch/>
        </p:blipFill>
        <p:spPr>
          <a:xfrm>
            <a:off x="1509621" y="1864967"/>
            <a:ext cx="9167828" cy="46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4467" t="15253" r="18321" b="14027"/>
          <a:stretch/>
        </p:blipFill>
        <p:spPr>
          <a:xfrm>
            <a:off x="10435651" y="1315136"/>
            <a:ext cx="1467836" cy="7288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3557" y="1387459"/>
            <a:ext cx="1130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Debt and Income for different degree levels which explains the proportions of loan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8606"/>
            <a:ext cx="6139180" cy="387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410" y="2238606"/>
            <a:ext cx="6139179" cy="38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00" y="1737587"/>
            <a:ext cx="4873778" cy="4820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13901" r="4980" b="14273"/>
          <a:stretch/>
        </p:blipFill>
        <p:spPr>
          <a:xfrm>
            <a:off x="840440" y="1694130"/>
            <a:ext cx="4908177" cy="486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10393891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57" y="1387459"/>
            <a:ext cx="1130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Fully Paid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(FP)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Charged Off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entries at the majors and degree level.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496" y="3947605"/>
            <a:ext cx="10757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4106" y="3925877"/>
            <a:ext cx="15078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588" y="2525862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72%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8846" y="3127874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28%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4341" y="5286991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68%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7379" y="6134156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32%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1330" y="5594768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0198" y="4541798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35%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9689966">
            <a:off x="8181558" y="1878709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347147">
            <a:off x="8192926" y="5794482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239469">
            <a:off x="9079132" y="5666457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98%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00081" y="3906119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2%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462680">
            <a:off x="3147781" y="2894498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46.7%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283889">
            <a:off x="2122980" y="4955238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35.4%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3904" y="4872641"/>
            <a:ext cx="92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17.9%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8518802">
            <a:off x="7469114" y="3029307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75.9%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239469">
            <a:off x="9079132" y="4444524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24.1%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  <a:solidFill>
            <a:srgbClr val="0044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4" b="31902"/>
          <a:stretch/>
        </p:blipFill>
        <p:spPr>
          <a:xfrm>
            <a:off x="10677448" y="126065"/>
            <a:ext cx="1702812" cy="90431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83557" y="231012"/>
            <a:ext cx="9532796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XG-Boost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859" y="1573306"/>
            <a:ext cx="11308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 is an ensemble learning technique. It uses a technique called boosting to optimize the performance of weak learners. 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over the following parameters: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 [2 - 10]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Estimators [60 - 200]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[0.05 - 0.1]</a:t>
            </a: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on University Rank, Major and Degree to predict the Loan 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44454"/>
              </p:ext>
            </p:extLst>
          </p:nvPr>
        </p:nvGraphicFramePr>
        <p:xfrm>
          <a:off x="3044837" y="3644386"/>
          <a:ext cx="5943600" cy="92964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Metrics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 (80% data)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(20% data)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AUC Score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92.14%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92.17%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94.04%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93.95%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62835" y="3869301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557" y="4887095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168"/>
          <a:stretch/>
        </p:blipFill>
        <p:spPr>
          <a:xfrm>
            <a:off x="283557" y="5350891"/>
            <a:ext cx="11643984" cy="8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813</Words>
  <Application>Microsoft Office PowerPoint</Application>
  <PresentationFormat>Widescreen</PresentationFormat>
  <Paragraphs>177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Custom Design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Mehta</dc:creator>
  <cp:lastModifiedBy>Sakshi Mehta</cp:lastModifiedBy>
  <cp:revision>198</cp:revision>
  <dcterms:created xsi:type="dcterms:W3CDTF">2019-11-29T21:53:58Z</dcterms:created>
  <dcterms:modified xsi:type="dcterms:W3CDTF">2019-12-10T21:01:02Z</dcterms:modified>
</cp:coreProperties>
</file>