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US" sz="2800" dirty="0">
                <a:latin typeface="Times New Roman" panose="02020603050405020304" pitchFamily="18" charset="0"/>
                <a:cs typeface="Times New Roman" panose="02020603050405020304" pitchFamily="18" charset="0"/>
              </a:rPr>
              <a:t>SHREEVARSHA G</a:t>
            </a:r>
            <a:endParaRPr lang="en-IN" sz="2800" dirty="0">
              <a:latin typeface="Times New Roman" panose="02020603050405020304" pitchFamily="18" charset="0"/>
              <a:cs typeface="Times New Roman" panose="02020603050405020304" pitchFamily="18" charset="0"/>
            </a:endParaRPr>
          </a:p>
          <a:p>
            <a:pPr marL="12700">
              <a:spcBef>
                <a:spcPts val="130"/>
              </a:spcBef>
            </a:pPr>
            <a:r>
              <a:rPr lang="en-IN" sz="2800" dirty="0">
                <a:latin typeface="Times New Roman" panose="02020603050405020304" pitchFamily="18" charset="0"/>
                <a:cs typeface="Times New Roman" panose="02020603050405020304" pitchFamily="18" charset="0"/>
              </a:rPr>
              <a:t>au711721205051</a:t>
            </a:r>
          </a:p>
          <a:p>
            <a:pPr marL="12700">
              <a:spcBef>
                <a:spcPts val="130"/>
              </a:spcBef>
            </a:pPr>
            <a:r>
              <a:rPr lang="en-IN" sz="2800" dirty="0" err="1">
                <a:latin typeface="Times New Roman" panose="02020603050405020304" pitchFamily="18" charset="0"/>
                <a:cs typeface="Times New Roman" panose="02020603050405020304" pitchFamily="18" charset="0"/>
              </a:rPr>
              <a:t>KGiSL</a:t>
            </a:r>
            <a:r>
              <a:rPr lang="en-IN" sz="2800" dirty="0">
                <a:latin typeface="Times New Roman" panose="02020603050405020304" pitchFamily="18" charset="0"/>
                <a:cs typeface="Times New Roman" panose="02020603050405020304" pitchFamily="18" charset="0"/>
              </a:rPr>
              <a:t>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107996"/>
          </a:xfrm>
        </p:spPr>
        <p:txBody>
          <a:bodyPr/>
          <a:lstStyle/>
          <a:p>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endParaRPr lang="en-IN" sz="36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09600" y="1577340"/>
            <a:ext cx="10972800" cy="2769989"/>
          </a:xfrm>
        </p:spPr>
        <p:txBody>
          <a:bodyPr/>
          <a:lstStyle/>
          <a:p>
            <a:r>
              <a:rPr lang="en-US" sz="1800" dirty="0">
                <a:latin typeface="Times New Roman" panose="02020603050405020304" pitchFamily="18" charset="0"/>
                <a:cs typeface="Times New Roman" panose="02020603050405020304" pitchFamily="18" charset="0"/>
              </a:rPr>
              <a:t>4. Transformer-Based Models:</a:t>
            </a:r>
          </a:p>
          <a:p>
            <a:r>
              <a:rPr lang="en-US" sz="1800" dirty="0">
                <a:latin typeface="Times New Roman" panose="02020603050405020304" pitchFamily="18" charset="0"/>
                <a:cs typeface="Times New Roman" panose="02020603050405020304" pitchFamily="18" charset="0"/>
              </a:rPr>
              <a:t>   - BERT (Bidirectional Encoder Representations from Transformers)</a:t>
            </a:r>
          </a:p>
          <a:p>
            <a:r>
              <a:rPr lang="en-US" sz="1800" dirty="0">
                <a:latin typeface="Times New Roman" panose="02020603050405020304" pitchFamily="18" charset="0"/>
                <a:cs typeface="Times New Roman" panose="02020603050405020304" pitchFamily="18" charset="0"/>
              </a:rPr>
              <a:t>   - GPT (Generative Pre-trained Transformer)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Generative Adversarial Networks (GANs):</a:t>
            </a:r>
          </a:p>
          <a:p>
            <a:r>
              <a:rPr lang="en-US" dirty="0">
                <a:latin typeface="Times New Roman" panose="02020603050405020304" pitchFamily="18" charset="0"/>
                <a:cs typeface="Times New Roman" panose="02020603050405020304" pitchFamily="18" charset="0"/>
              </a:rPr>
              <a:t>   - GANs can be used to generate fake news articles for data augmentation or to detect patterns in fake news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Hybrid Models:</a:t>
            </a:r>
          </a:p>
          <a:p>
            <a:r>
              <a:rPr lang="en-US" dirty="0">
                <a:latin typeface="Times New Roman" panose="02020603050405020304" pitchFamily="18" charset="0"/>
                <a:cs typeface="Times New Roman" panose="02020603050405020304" pitchFamily="18" charset="0"/>
              </a:rPr>
              <a:t>   - Combining multiple models and techniques to improve overall performance and robustness.</a:t>
            </a:r>
          </a:p>
          <a:p>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extLst>
      <p:ext uri="{BB962C8B-B14F-4D97-AF65-F5344CB8AC3E}">
        <p14:creationId xmlns:p14="http://schemas.microsoft.com/office/powerpoint/2010/main" val="38913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4" name="Picture 3">
            <a:extLst>
              <a:ext uri="{FF2B5EF4-FFF2-40B4-BE49-F238E27FC236}">
                <a16:creationId xmlns:a16="http://schemas.microsoft.com/office/drawing/2014/main" id="{5B6F30A4-46EB-BB93-755C-7ABBD4D27E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6472" y="1458563"/>
            <a:ext cx="4429123" cy="3940874"/>
          </a:xfrm>
          <a:prstGeom prst="rect">
            <a:avLst/>
          </a:prstGeom>
        </p:spPr>
      </p:pic>
      <p:pic>
        <p:nvPicPr>
          <p:cNvPr id="5" name="Picture 4">
            <a:extLst>
              <a:ext uri="{FF2B5EF4-FFF2-40B4-BE49-F238E27FC236}">
                <a16:creationId xmlns:a16="http://schemas.microsoft.com/office/drawing/2014/main" id="{C33EDE65-A900-4A1B-91BB-7980686E4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390" y="1383348"/>
            <a:ext cx="5891477" cy="4091303"/>
          </a:xfrm>
          <a:prstGeom prst="rect">
            <a:avLst/>
          </a:prstGeom>
        </p:spPr>
      </p:pic>
      <p:sp>
        <p:nvSpPr>
          <p:cNvPr id="10" name="TextBox 9">
            <a:extLst>
              <a:ext uri="{FF2B5EF4-FFF2-40B4-BE49-F238E27FC236}">
                <a16:creationId xmlns:a16="http://schemas.microsoft.com/office/drawing/2014/main" id="{DA50423B-B759-41A1-8DC4-711627914D52}"/>
              </a:ext>
            </a:extLst>
          </p:cNvPr>
          <p:cNvSpPr txBox="1"/>
          <p:nvPr/>
        </p:nvSpPr>
        <p:spPr>
          <a:xfrm>
            <a:off x="512446" y="5772334"/>
            <a:ext cx="10764772" cy="369332"/>
          </a:xfrm>
          <a:prstGeom prst="rect">
            <a:avLst/>
          </a:prstGeom>
          <a:noFill/>
        </p:spPr>
        <p:txBody>
          <a:bodyPr wrap="square" rtlCol="0">
            <a:spAutoFit/>
          </a:bodyPr>
          <a:lstStyle/>
          <a:p>
            <a:r>
              <a:rPr lang="en-IN" dirty="0"/>
              <a:t>https://drive.google.com/drive/folders/1TuB8v3loLZcKu4usS2lOdnGqYo0YYO7f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7" name="Picture 26">
            <a:extLst>
              <a:ext uri="{FF2B5EF4-FFF2-40B4-BE49-F238E27FC236}">
                <a16:creationId xmlns:a16="http://schemas.microsoft.com/office/drawing/2014/main" id="{BCE9C81C-8A42-66B2-C6A0-3AA6F42DB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209800"/>
            <a:ext cx="5276852" cy="37337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676275" y="2366685"/>
            <a:ext cx="8010525" cy="2727029"/>
          </a:xfrm>
        </p:spPr>
        <p:txBody>
          <a:bodyPr/>
          <a:lstStyle/>
          <a:p>
            <a:endParaRPr lang="en-US" dirty="0"/>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The task involves developing a robust fake news detection system capable of accurately distinguishing between real and fake news articles. Given the proliferation of misinformation on social media and other online platforms, the goal is to create a solution that can automatically identify deceptive or misleading content, thereby helping to mitigate the spread of false information and preserve the integrity of online discourse.</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9" y="1293728"/>
            <a:ext cx="8458200" cy="4526047"/>
          </a:xfrm>
        </p:spPr>
        <p: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Generative Adversarial Networks (GANs) and autoencoders have distinct roles in machine learning. GANs generate new data resembling a given dataset by training a generator and discriminator simultaneously.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Autoencoders compress input data into a lower-dimensional representation and reconstruct it. While GANs and autoencoders have applications in data generation and dimensionality reduction, they aren't commonly used directly for fake news detection. Fake news detection systems primarily employ NLP techniques like text classification and sentiment analysis, often using supervised learning with algorithms like SVMs, random forests, or deep learning models like RNNs and CNNs.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Thus, while GANs and autoencoders play roles in data processing, they aren't the primary methods for fake news detection</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23400"/>
          </a:xfrm>
        </p:spPr>
        <p:txBody>
          <a:bodyPr/>
          <a:lstStyle/>
          <a:p>
            <a:endParaRPr lang="en-US" dirty="0"/>
          </a:p>
          <a:p>
            <a:pPr lvl="2">
              <a:lnSpc>
                <a:spcPct val="200000"/>
              </a:lnSpc>
            </a:pPr>
            <a:r>
              <a:rPr lang="en-US" dirty="0"/>
              <a:t>1</a:t>
            </a:r>
            <a:r>
              <a:rPr lang="en-US" dirty="0">
                <a:latin typeface="Times New Roman" panose="02020603050405020304" pitchFamily="18" charset="0"/>
                <a:cs typeface="Times New Roman" panose="02020603050405020304" pitchFamily="18" charset="0"/>
              </a:rPr>
              <a:t>. Social Media Platforms</a:t>
            </a:r>
          </a:p>
          <a:p>
            <a:pPr lvl="2">
              <a:lnSpc>
                <a:spcPct val="200000"/>
              </a:lnSpc>
            </a:pPr>
            <a:r>
              <a:rPr lang="en-US" dirty="0">
                <a:latin typeface="Times New Roman" panose="02020603050405020304" pitchFamily="18" charset="0"/>
                <a:cs typeface="Times New Roman" panose="02020603050405020304" pitchFamily="18" charset="0"/>
              </a:rPr>
              <a:t>2. News Organizations</a:t>
            </a:r>
          </a:p>
          <a:p>
            <a:pPr lvl="2">
              <a:lnSpc>
                <a:spcPct val="200000"/>
              </a:lnSpc>
            </a:pPr>
            <a:r>
              <a:rPr lang="en-US" dirty="0">
                <a:latin typeface="Times New Roman" panose="02020603050405020304" pitchFamily="18" charset="0"/>
                <a:cs typeface="Times New Roman" panose="02020603050405020304" pitchFamily="18" charset="0"/>
              </a:rPr>
              <a:t>3. Government Agencies</a:t>
            </a:r>
          </a:p>
          <a:p>
            <a:pPr lvl="2">
              <a:lnSpc>
                <a:spcPct val="200000"/>
              </a:lnSpc>
            </a:pPr>
            <a:r>
              <a:rPr lang="en-US" dirty="0">
                <a:latin typeface="Times New Roman" panose="02020603050405020304" pitchFamily="18" charset="0"/>
                <a:cs typeface="Times New Roman" panose="02020603050405020304" pitchFamily="18" charset="0"/>
              </a:rPr>
              <a:t>4. Educational Institutions</a:t>
            </a:r>
          </a:p>
          <a:p>
            <a:pPr lvl="2">
              <a:lnSpc>
                <a:spcPct val="200000"/>
              </a:lnSpc>
            </a:pPr>
            <a:r>
              <a:rPr lang="en-US" dirty="0">
                <a:latin typeface="Times New Roman" panose="02020603050405020304" pitchFamily="18" charset="0"/>
                <a:cs typeface="Times New Roman" panose="02020603050405020304" pitchFamily="18" charset="0"/>
              </a:rPr>
              <a:t>5. Fact-Checking Organizations</a:t>
            </a:r>
          </a:p>
          <a:p>
            <a:pPr lvl="2">
              <a:lnSpc>
                <a:spcPct val="200000"/>
              </a:lnSpc>
            </a:pPr>
            <a:r>
              <a:rPr lang="en-US" dirty="0">
                <a:latin typeface="Times New Roman" panose="02020603050405020304" pitchFamily="18" charset="0"/>
                <a:cs typeface="Times New Roman" panose="02020603050405020304" pitchFamily="18" charset="0"/>
              </a:rPr>
              <a:t>6. General Public</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5478423"/>
          </a:xfrm>
          <a:prstGeom prst="rect">
            <a:avLst/>
          </a:prstGeom>
          <a:noFill/>
        </p:spPr>
        <p:txBody>
          <a:bodyPr wrap="square">
            <a:spAutoFit/>
          </a:bodyPr>
          <a:lstStyle/>
          <a:p>
            <a:pPr algn="just"/>
            <a:endParaRPr lang="en-IN" sz="1400" dirty="0"/>
          </a:p>
          <a:p>
            <a:pPr algn="just"/>
            <a:endParaRPr lang="en-IN" sz="1400" dirty="0"/>
          </a:p>
          <a:p>
            <a:pPr marL="285750" indent="-285750" algn="just">
              <a:buFont typeface="Wingdings" panose="05000000000000000000" pitchFamily="2" charset="2"/>
              <a:buChar char="§"/>
            </a:pPr>
            <a:r>
              <a:rPr lang="en-IN" sz="1400" dirty="0"/>
              <a:t>  Autoencoders for Feature Extraction: Autoencoders are utilized to extract meaningful features from the textual content of news articles. By encoding the input data into a lower-dimensional representation, autoencoders capture the underlying patterns and semantics that distinguish between genuine and fake news.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Generative Adversarial Networks for Data Augmentation: GANs are employed to generate synthetic examples of both real and fake news articles. This process helps in augmenting the dataset, enabling the model to learn a more comprehensive set of features and improve its robustness to different types of fake news.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Model Integration and Training: The extracted features from autoencoders and synthetic data from GANs are combined to train a classification model. This model learns to distinguish between real and fake news articles based on the learned representations. The training process involves optimizing the model parameters to minimize classification errors and improve overall accuracy.</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Evaluation and Validation: The performance of the fake news detection system is evaluated using standard metrics such as accuracy, precision, recall, and F1-score. The system is validated using a separate test dataset to assess its generalization ability and effectiveness in real-world scenarios.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Deployment and Application: Once trained and validated, the fake news detection system can be deployed in various contexts such as social media platforms, news websites, and online forums. It serves as a valuable tool for identifying and combating misinformation, thereby promoting informed decision-making and safeguarding the integrity of information dissemination channels.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3607141"/>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Feature Extraction</a:t>
            </a:r>
          </a:p>
          <a:p>
            <a:pPr lvl="6">
              <a:lnSpc>
                <a:spcPct val="200000"/>
              </a:lnSpc>
            </a:pPr>
            <a:r>
              <a:rPr lang="en-US" sz="2000" dirty="0">
                <a:latin typeface="Times New Roman" panose="02020603050405020304" pitchFamily="18" charset="0"/>
                <a:cs typeface="Times New Roman" panose="02020603050405020304" pitchFamily="18" charset="0"/>
              </a:rPr>
              <a:t>2. Data Augmentation</a:t>
            </a:r>
          </a:p>
          <a:p>
            <a:pPr lvl="6">
              <a:lnSpc>
                <a:spcPct val="200000"/>
              </a:lnSpc>
            </a:pPr>
            <a:r>
              <a:rPr lang="en-US" sz="2000" dirty="0">
                <a:latin typeface="Times New Roman" panose="02020603050405020304" pitchFamily="18" charset="0"/>
                <a:cs typeface="Times New Roman" panose="02020603050405020304" pitchFamily="18" charset="0"/>
              </a:rPr>
              <a:t>3. Improved Performance</a:t>
            </a:r>
          </a:p>
          <a:p>
            <a:pPr lvl="6">
              <a:lnSpc>
                <a:spcPct val="200000"/>
              </a:lnSpc>
            </a:pPr>
            <a:r>
              <a:rPr lang="en-US" sz="2000" dirty="0">
                <a:latin typeface="Times New Roman" panose="02020603050405020304" pitchFamily="18" charset="0"/>
                <a:cs typeface="Times New Roman" panose="02020603050405020304" pitchFamily="18" charset="0"/>
              </a:rPr>
              <a:t>4. Enhanced Generalization</a:t>
            </a:r>
          </a:p>
          <a:p>
            <a:pPr lvl="6">
              <a:lnSpc>
                <a:spcPct val="200000"/>
              </a:lnSpc>
            </a:pPr>
            <a:r>
              <a:rPr lang="en-US" sz="2000" dirty="0">
                <a:latin typeface="Times New Roman" panose="02020603050405020304" pitchFamily="18" charset="0"/>
                <a:cs typeface="Times New Roman" panose="02020603050405020304" pitchFamily="18" charset="0"/>
              </a:rPr>
              <a:t>5. Reduced Overfitting</a:t>
            </a:r>
          </a:p>
          <a:p>
            <a:pPr lvl="6">
              <a:lnSpc>
                <a:spcPct val="200000"/>
              </a:lnSpc>
            </a:pPr>
            <a:r>
              <a:rPr lang="en-US" sz="2000" dirty="0">
                <a:latin typeface="Times New Roman" panose="02020603050405020304" pitchFamily="18" charset="0"/>
                <a:cs typeface="Times New Roman" panose="02020603050405020304" pitchFamily="18" charset="0"/>
              </a:rPr>
              <a:t>6. Adaptability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5970865"/>
          </a:xfrm>
        </p:spPr>
        <p:txBody>
          <a:bodyPr/>
          <a:lstStyle/>
          <a:p>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fake news detection, various models and techniques can be employed depending on the nature of the data and the specific requirements of the task. Here are some common models used in fake news detection: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Traditional Machine Learning Models:</a:t>
            </a:r>
          </a:p>
          <a:p>
            <a:r>
              <a:rPr lang="en-US" dirty="0">
                <a:latin typeface="Times New Roman" panose="02020603050405020304" pitchFamily="18" charset="0"/>
                <a:cs typeface="Times New Roman" panose="02020603050405020304" pitchFamily="18" charset="0"/>
              </a:rPr>
              <a:t>   - Logistic Regression</a:t>
            </a:r>
          </a:p>
          <a:p>
            <a:r>
              <a:rPr lang="en-US" dirty="0">
                <a:latin typeface="Times New Roman" panose="02020603050405020304" pitchFamily="18" charset="0"/>
                <a:cs typeface="Times New Roman" panose="02020603050405020304" pitchFamily="18" charset="0"/>
              </a:rPr>
              <a:t>   - Support Vector Machines (SVM)</a:t>
            </a:r>
          </a:p>
          <a:p>
            <a:r>
              <a:rPr lang="en-US" dirty="0">
                <a:latin typeface="Times New Roman" panose="02020603050405020304" pitchFamily="18" charset="0"/>
                <a:cs typeface="Times New Roman" panose="02020603050405020304" pitchFamily="18" charset="0"/>
              </a:rPr>
              <a:t>   - Random Forest</a:t>
            </a:r>
          </a:p>
          <a:p>
            <a:r>
              <a:rPr lang="en-US" dirty="0">
                <a:latin typeface="Times New Roman" panose="02020603050405020304" pitchFamily="18" charset="0"/>
                <a:cs typeface="Times New Roman" panose="02020603050405020304" pitchFamily="18" charset="0"/>
              </a:rPr>
              <a:t>   - Naive Bayes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Deep Learning Models:</a:t>
            </a:r>
          </a:p>
          <a:p>
            <a:r>
              <a:rPr lang="en-US" dirty="0">
                <a:latin typeface="Times New Roman" panose="02020603050405020304" pitchFamily="18" charset="0"/>
                <a:cs typeface="Times New Roman" panose="02020603050405020304" pitchFamily="18" charset="0"/>
              </a:rPr>
              <a:t>   - Recurrent Neural Networks (RNNs)</a:t>
            </a:r>
          </a:p>
          <a:p>
            <a:r>
              <a:rPr lang="en-US" dirty="0">
                <a:latin typeface="Times New Roman" panose="02020603050405020304" pitchFamily="18" charset="0"/>
                <a:cs typeface="Times New Roman" panose="02020603050405020304" pitchFamily="18" charset="0"/>
              </a:rPr>
              <a:t>   - Convolutional Neural Networks (CNNs)</a:t>
            </a:r>
          </a:p>
          <a:p>
            <a:r>
              <a:rPr lang="en-US" dirty="0">
                <a:latin typeface="Times New Roman" panose="02020603050405020304" pitchFamily="18" charset="0"/>
                <a:cs typeface="Times New Roman" panose="02020603050405020304" pitchFamily="18" charset="0"/>
              </a:rPr>
              <a:t>   - Long Short-Term Memory (LSTM) Networks</a:t>
            </a:r>
          </a:p>
          <a:p>
            <a:r>
              <a:rPr lang="en-US" dirty="0">
                <a:latin typeface="Times New Roman" panose="02020603050405020304" pitchFamily="18" charset="0"/>
                <a:cs typeface="Times New Roman" panose="02020603050405020304" pitchFamily="18" charset="0"/>
              </a:rPr>
              <a:t>   - Gated Recurrent Units (GRUs)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Ensemble Models:</a:t>
            </a:r>
          </a:p>
          <a:p>
            <a:r>
              <a:rPr lang="en-US" dirty="0">
                <a:latin typeface="Times New Roman" panose="02020603050405020304" pitchFamily="18" charset="0"/>
                <a:cs typeface="Times New Roman" panose="02020603050405020304" pitchFamily="18" charset="0"/>
              </a:rPr>
              <a:t>   - Voting Classifier</a:t>
            </a:r>
          </a:p>
          <a:p>
            <a:r>
              <a:rPr lang="en-US" dirty="0">
                <a:latin typeface="Times New Roman" panose="02020603050405020304" pitchFamily="18" charset="0"/>
                <a:cs typeface="Times New Roman" panose="02020603050405020304" pitchFamily="18" charset="0"/>
              </a:rPr>
              <a:t>   - Bagging and Boosting Techniques (e.g., AdaBoost,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823</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FAKE NEWS DETECTION USING AUTOENCODERS</vt:lpstr>
      <vt:lpstr>FAKE NEWS DETECTION USING AUTOENCODERS</vt:lpstr>
      <vt:lpstr>AGENDA</vt:lpstr>
      <vt:lpstr>PROBLEM STATEMENT</vt:lpstr>
      <vt:lpstr>PROJECT OVERVIEW</vt:lpstr>
      <vt:lpstr>WHO ARE THE END USERS?</vt:lpstr>
      <vt:lpstr> SOLUTION AND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Dell</cp:lastModifiedBy>
  <cp:revision>10</cp:revision>
  <dcterms:created xsi:type="dcterms:W3CDTF">2024-04-03T05:24:48Z</dcterms:created>
  <dcterms:modified xsi:type="dcterms:W3CDTF">2024-05-11T07:21:10Z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