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6DCF61E-19EC-4E68-AF95-2FCC64E797A4}" v="57" dt="2024-09-11T05:38:14.37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3203" autoAdjust="0"/>
  </p:normalViewPr>
  <p:slideViewPr>
    <p:cSldViewPr snapToGrid="0">
      <p:cViewPr varScale="1">
        <p:scale>
          <a:sx n="77" d="100"/>
          <a:sy n="77" d="100"/>
        </p:scale>
        <p:origin x="91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7659E8-66E4-4023-BC5E-1458C8ED8027}" type="datetimeFigureOut">
              <a:rPr lang="en-IN" smtClean="0"/>
              <a:t>11-09-2024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54DAA4-1BDB-4C52-A1D0-FDC90D196C0D}" type="slidenum">
              <a:rPr lang="en-IN" smtClean="0"/>
              <a:t>‹#›</a:t>
            </a:fld>
            <a:endParaRPr lang="en-IN"/>
          </a:p>
        </p:txBody>
      </p:sp>
    </p:spTree>
    <p:extLst>
      <p:ext uri="{BB962C8B-B14F-4D97-AF65-F5344CB8AC3E}">
        <p14:creationId xmlns:p14="http://schemas.microsoft.com/office/powerpoint/2010/main" val="33172119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5797B7DE-D832-46C1-B850-B0118B700FAC}" type="datetimeFigureOut">
              <a:rPr lang="en-IN" smtClean="0"/>
              <a:t>11-09-2024</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8F901D1A-0B70-4DA8-B3F7-491EE8DA9ED4}" type="slidenum">
              <a:rPr lang="en-IN" smtClean="0"/>
              <a:t>‹#›</a:t>
            </a:fld>
            <a:endParaRPr lang="en-IN"/>
          </a:p>
        </p:txBody>
      </p:sp>
    </p:spTree>
    <p:extLst>
      <p:ext uri="{BB962C8B-B14F-4D97-AF65-F5344CB8AC3E}">
        <p14:creationId xmlns:p14="http://schemas.microsoft.com/office/powerpoint/2010/main" val="23313124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797B7DE-D832-46C1-B850-B0118B700FAC}" type="datetimeFigureOut">
              <a:rPr lang="en-IN" smtClean="0"/>
              <a:t>11-09-2024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F901D1A-0B70-4DA8-B3F7-491EE8DA9ED4}" type="slidenum">
              <a:rPr lang="en-IN" smtClean="0"/>
              <a:t>‹#›</a:t>
            </a:fld>
            <a:endParaRPr lang="en-IN"/>
          </a:p>
        </p:txBody>
      </p:sp>
    </p:spTree>
    <p:extLst>
      <p:ext uri="{BB962C8B-B14F-4D97-AF65-F5344CB8AC3E}">
        <p14:creationId xmlns:p14="http://schemas.microsoft.com/office/powerpoint/2010/main" val="4006845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5797B7DE-D832-46C1-B850-B0118B700FAC}" type="datetimeFigureOut">
              <a:rPr lang="en-IN" smtClean="0"/>
              <a:t>11-09-2024</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8F901D1A-0B70-4DA8-B3F7-491EE8DA9ED4}" type="slidenum">
              <a:rPr lang="en-IN" smtClean="0"/>
              <a:t>‹#›</a:t>
            </a:fld>
            <a:endParaRPr lang="en-IN"/>
          </a:p>
        </p:txBody>
      </p:sp>
    </p:spTree>
    <p:extLst>
      <p:ext uri="{BB962C8B-B14F-4D97-AF65-F5344CB8AC3E}">
        <p14:creationId xmlns:p14="http://schemas.microsoft.com/office/powerpoint/2010/main" val="40515411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5797B7DE-D832-46C1-B850-B0118B700FAC}" type="datetimeFigureOut">
              <a:rPr lang="en-IN" smtClean="0"/>
              <a:t>11-09-2024</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8F901D1A-0B70-4DA8-B3F7-491EE8DA9ED4}" type="slidenum">
              <a:rPr lang="en-IN" smtClean="0"/>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6233658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5797B7DE-D832-46C1-B850-B0118B700FAC}" type="datetimeFigureOut">
              <a:rPr lang="en-IN" smtClean="0"/>
              <a:t>11-09-2024</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8F901D1A-0B70-4DA8-B3F7-491EE8DA9ED4}" type="slidenum">
              <a:rPr lang="en-IN" smtClean="0"/>
              <a:t>‹#›</a:t>
            </a:fld>
            <a:endParaRPr lang="en-IN"/>
          </a:p>
        </p:txBody>
      </p:sp>
    </p:spTree>
    <p:extLst>
      <p:ext uri="{BB962C8B-B14F-4D97-AF65-F5344CB8AC3E}">
        <p14:creationId xmlns:p14="http://schemas.microsoft.com/office/powerpoint/2010/main" val="21540562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797B7DE-D832-46C1-B850-B0118B700FAC}" type="datetimeFigureOut">
              <a:rPr lang="en-IN" smtClean="0"/>
              <a:t>11-09-2024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F901D1A-0B70-4DA8-B3F7-491EE8DA9ED4}" type="slidenum">
              <a:rPr lang="en-IN" smtClean="0"/>
              <a:t>‹#›</a:t>
            </a:fld>
            <a:endParaRPr lang="en-IN"/>
          </a:p>
        </p:txBody>
      </p:sp>
    </p:spTree>
    <p:extLst>
      <p:ext uri="{BB962C8B-B14F-4D97-AF65-F5344CB8AC3E}">
        <p14:creationId xmlns:p14="http://schemas.microsoft.com/office/powerpoint/2010/main" val="34626103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797B7DE-D832-46C1-B850-B0118B700FAC}" type="datetimeFigureOut">
              <a:rPr lang="en-IN" smtClean="0"/>
              <a:t>11-09-2024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F901D1A-0B70-4DA8-B3F7-491EE8DA9ED4}" type="slidenum">
              <a:rPr lang="en-IN" smtClean="0"/>
              <a:t>‹#›</a:t>
            </a:fld>
            <a:endParaRPr lang="en-IN"/>
          </a:p>
        </p:txBody>
      </p:sp>
    </p:spTree>
    <p:extLst>
      <p:ext uri="{BB962C8B-B14F-4D97-AF65-F5344CB8AC3E}">
        <p14:creationId xmlns:p14="http://schemas.microsoft.com/office/powerpoint/2010/main" val="1436441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97B7DE-D832-46C1-B850-B0118B700FAC}" type="datetimeFigureOut">
              <a:rPr lang="en-IN" smtClean="0"/>
              <a:t>11-09-2024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901D1A-0B70-4DA8-B3F7-491EE8DA9ED4}" type="slidenum">
              <a:rPr lang="en-IN" smtClean="0"/>
              <a:t>‹#›</a:t>
            </a:fld>
            <a:endParaRPr lang="en-IN"/>
          </a:p>
        </p:txBody>
      </p:sp>
    </p:spTree>
    <p:extLst>
      <p:ext uri="{BB962C8B-B14F-4D97-AF65-F5344CB8AC3E}">
        <p14:creationId xmlns:p14="http://schemas.microsoft.com/office/powerpoint/2010/main" val="27765669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5797B7DE-D832-46C1-B850-B0118B700FAC}" type="datetimeFigureOut">
              <a:rPr lang="en-IN" smtClean="0"/>
              <a:t>11-09-2024</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8F901D1A-0B70-4DA8-B3F7-491EE8DA9ED4}" type="slidenum">
              <a:rPr lang="en-IN" smtClean="0"/>
              <a:t>‹#›</a:t>
            </a:fld>
            <a:endParaRPr lang="en-IN"/>
          </a:p>
        </p:txBody>
      </p:sp>
    </p:spTree>
    <p:extLst>
      <p:ext uri="{BB962C8B-B14F-4D97-AF65-F5344CB8AC3E}">
        <p14:creationId xmlns:p14="http://schemas.microsoft.com/office/powerpoint/2010/main" val="21113055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97B7DE-D832-46C1-B850-B0118B700FAC}" type="datetimeFigureOut">
              <a:rPr lang="en-IN" smtClean="0"/>
              <a:t>11-09-2024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901D1A-0B70-4DA8-B3F7-491EE8DA9ED4}" type="slidenum">
              <a:rPr lang="en-IN" smtClean="0"/>
              <a:t>‹#›</a:t>
            </a:fld>
            <a:endParaRPr lang="en-IN"/>
          </a:p>
        </p:txBody>
      </p:sp>
    </p:spTree>
    <p:extLst>
      <p:ext uri="{BB962C8B-B14F-4D97-AF65-F5344CB8AC3E}">
        <p14:creationId xmlns:p14="http://schemas.microsoft.com/office/powerpoint/2010/main" val="26325600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5797B7DE-D832-46C1-B850-B0118B700FAC}" type="datetimeFigureOut">
              <a:rPr lang="en-IN" smtClean="0"/>
              <a:t>11-09-2024</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8F901D1A-0B70-4DA8-B3F7-491EE8DA9ED4}" type="slidenum">
              <a:rPr lang="en-IN" smtClean="0"/>
              <a:t>‹#›</a:t>
            </a:fld>
            <a:endParaRPr lang="en-IN"/>
          </a:p>
        </p:txBody>
      </p:sp>
    </p:spTree>
    <p:extLst>
      <p:ext uri="{BB962C8B-B14F-4D97-AF65-F5344CB8AC3E}">
        <p14:creationId xmlns:p14="http://schemas.microsoft.com/office/powerpoint/2010/main" val="28154384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97B7DE-D832-46C1-B850-B0118B700FAC}" type="datetimeFigureOut">
              <a:rPr lang="en-IN" smtClean="0"/>
              <a:t>11-09-2024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F901D1A-0B70-4DA8-B3F7-491EE8DA9ED4}" type="slidenum">
              <a:rPr lang="en-IN" smtClean="0"/>
              <a:t>‹#›</a:t>
            </a:fld>
            <a:endParaRPr lang="en-IN"/>
          </a:p>
        </p:txBody>
      </p:sp>
    </p:spTree>
    <p:extLst>
      <p:ext uri="{BB962C8B-B14F-4D97-AF65-F5344CB8AC3E}">
        <p14:creationId xmlns:p14="http://schemas.microsoft.com/office/powerpoint/2010/main" val="2026417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797B7DE-D832-46C1-B850-B0118B700FAC}" type="datetimeFigureOut">
              <a:rPr lang="en-IN" smtClean="0"/>
              <a:t>11-09-2024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F901D1A-0B70-4DA8-B3F7-491EE8DA9ED4}" type="slidenum">
              <a:rPr lang="en-IN" smtClean="0"/>
              <a:t>‹#›</a:t>
            </a:fld>
            <a:endParaRPr lang="en-IN"/>
          </a:p>
        </p:txBody>
      </p:sp>
    </p:spTree>
    <p:extLst>
      <p:ext uri="{BB962C8B-B14F-4D97-AF65-F5344CB8AC3E}">
        <p14:creationId xmlns:p14="http://schemas.microsoft.com/office/powerpoint/2010/main" val="11789839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797B7DE-D832-46C1-B850-B0118B700FAC}" type="datetimeFigureOut">
              <a:rPr lang="en-IN" smtClean="0"/>
              <a:t>11-09-2024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F901D1A-0B70-4DA8-B3F7-491EE8DA9ED4}" type="slidenum">
              <a:rPr lang="en-IN" smtClean="0"/>
              <a:t>‹#›</a:t>
            </a:fld>
            <a:endParaRPr lang="en-IN"/>
          </a:p>
        </p:txBody>
      </p:sp>
    </p:spTree>
    <p:extLst>
      <p:ext uri="{BB962C8B-B14F-4D97-AF65-F5344CB8AC3E}">
        <p14:creationId xmlns:p14="http://schemas.microsoft.com/office/powerpoint/2010/main" val="2229434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97B7DE-D832-46C1-B850-B0118B700FAC}" type="datetimeFigureOut">
              <a:rPr lang="en-IN" smtClean="0"/>
              <a:t>11-09-2024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F901D1A-0B70-4DA8-B3F7-491EE8DA9ED4}" type="slidenum">
              <a:rPr lang="en-IN" smtClean="0"/>
              <a:t>‹#›</a:t>
            </a:fld>
            <a:endParaRPr lang="en-IN"/>
          </a:p>
        </p:txBody>
      </p:sp>
    </p:spTree>
    <p:extLst>
      <p:ext uri="{BB962C8B-B14F-4D97-AF65-F5344CB8AC3E}">
        <p14:creationId xmlns:p14="http://schemas.microsoft.com/office/powerpoint/2010/main" val="2528581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797B7DE-D832-46C1-B850-B0118B700FAC}" type="datetimeFigureOut">
              <a:rPr lang="en-IN" smtClean="0"/>
              <a:t>11-09-2024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F901D1A-0B70-4DA8-B3F7-491EE8DA9ED4}" type="slidenum">
              <a:rPr lang="en-IN" smtClean="0"/>
              <a:t>‹#›</a:t>
            </a:fld>
            <a:endParaRPr lang="en-IN"/>
          </a:p>
        </p:txBody>
      </p:sp>
    </p:spTree>
    <p:extLst>
      <p:ext uri="{BB962C8B-B14F-4D97-AF65-F5344CB8AC3E}">
        <p14:creationId xmlns:p14="http://schemas.microsoft.com/office/powerpoint/2010/main" val="36550576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797B7DE-D832-46C1-B850-B0118B700FAC}" type="datetimeFigureOut">
              <a:rPr lang="en-IN" smtClean="0"/>
              <a:t>11-09-2024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F901D1A-0B70-4DA8-B3F7-491EE8DA9ED4}" type="slidenum">
              <a:rPr lang="en-IN" smtClean="0"/>
              <a:t>‹#›</a:t>
            </a:fld>
            <a:endParaRPr lang="en-IN"/>
          </a:p>
        </p:txBody>
      </p:sp>
    </p:spTree>
    <p:extLst>
      <p:ext uri="{BB962C8B-B14F-4D97-AF65-F5344CB8AC3E}">
        <p14:creationId xmlns:p14="http://schemas.microsoft.com/office/powerpoint/2010/main" val="4009440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1-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797B7DE-D832-46C1-B850-B0118B700FAC}" type="datetimeFigureOut">
              <a:rPr lang="en-IN" smtClean="0"/>
              <a:t>11-09-2024</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F901D1A-0B70-4DA8-B3F7-491EE8DA9ED4}" type="slidenum">
              <a:rPr lang="en-IN" smtClean="0"/>
              <a:t>‹#›</a:t>
            </a:fld>
            <a:endParaRPr lang="en-IN"/>
          </a:p>
        </p:txBody>
      </p:sp>
    </p:spTree>
    <p:extLst>
      <p:ext uri="{BB962C8B-B14F-4D97-AF65-F5344CB8AC3E}">
        <p14:creationId xmlns:p14="http://schemas.microsoft.com/office/powerpoint/2010/main" val="2653770316"/>
      </p:ext>
    </p:extLst>
  </p:cSld>
  <p:clrMap bg1="dk1" tx1="lt1" bg2="dk2" tx2="lt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 id="2147483776" r:id="rId14"/>
    <p:sldLayoutId id="2147483777" r:id="rId15"/>
    <p:sldLayoutId id="2147483778" r:id="rId16"/>
    <p:sldLayoutId id="214748377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3.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78277-6028-B526-4B9C-DA6B8D5F9E08}"/>
              </a:ext>
            </a:extLst>
          </p:cNvPr>
          <p:cNvSpPr>
            <a:spLocks noGrp="1"/>
          </p:cNvSpPr>
          <p:nvPr>
            <p:ph type="ctrTitle"/>
          </p:nvPr>
        </p:nvSpPr>
        <p:spPr>
          <a:xfrm>
            <a:off x="875071" y="806246"/>
            <a:ext cx="11120284" cy="1120878"/>
          </a:xfrm>
        </p:spPr>
        <p:txBody>
          <a:bodyPr>
            <a:normAutofit fontScale="90000"/>
          </a:bodyPr>
          <a:lstStyle/>
          <a:p>
            <a:r>
              <a:rPr lang="en-IN" sz="4000" dirty="0">
                <a:latin typeface="Arial Rounded MT Bold" panose="020F0704030504030204" pitchFamily="34" charset="0"/>
              </a:rPr>
              <a:t>Employee data analysis using excel</a:t>
            </a:r>
            <a:br>
              <a:rPr lang="en-IN" sz="4000" dirty="0">
                <a:latin typeface="Arial Rounded MT Bold" panose="020F0704030504030204" pitchFamily="34" charset="0"/>
              </a:rPr>
            </a:br>
            <a:br>
              <a:rPr lang="en-IN" sz="4000" dirty="0">
                <a:latin typeface="Arial Rounded MT Bold" panose="020F0704030504030204" pitchFamily="34" charset="0"/>
              </a:rPr>
            </a:br>
            <a:endParaRPr lang="en-IN" sz="4000" dirty="0">
              <a:latin typeface="Arial Rounded MT Bold" panose="020F0704030504030204" pitchFamily="34" charset="0"/>
            </a:endParaRPr>
          </a:p>
        </p:txBody>
      </p:sp>
      <p:sp>
        <p:nvSpPr>
          <p:cNvPr id="6" name="TextBox 5">
            <a:extLst>
              <a:ext uri="{FF2B5EF4-FFF2-40B4-BE49-F238E27FC236}">
                <a16:creationId xmlns:a16="http://schemas.microsoft.com/office/drawing/2014/main" id="{97EB64E2-C789-3A30-564C-E0A349455C98}"/>
              </a:ext>
            </a:extLst>
          </p:cNvPr>
          <p:cNvSpPr txBox="1"/>
          <p:nvPr/>
        </p:nvSpPr>
        <p:spPr>
          <a:xfrm>
            <a:off x="2045110" y="2054942"/>
            <a:ext cx="9468464" cy="3785652"/>
          </a:xfrm>
          <a:prstGeom prst="rect">
            <a:avLst/>
          </a:prstGeom>
          <a:noFill/>
        </p:spPr>
        <p:txBody>
          <a:bodyPr wrap="square" rtlCol="0">
            <a:spAutoFit/>
          </a:bodyPr>
          <a:lstStyle/>
          <a:p>
            <a:r>
              <a:rPr lang="en-IN" sz="2000" dirty="0">
                <a:latin typeface="Arial Black" panose="020B0A04020102020204" pitchFamily="34" charset="0"/>
              </a:rPr>
              <a:t>STUDENT NAME: SHREE VARSHINI G</a:t>
            </a:r>
          </a:p>
          <a:p>
            <a:endParaRPr lang="en-IN" sz="2000" dirty="0">
              <a:latin typeface="Arial Black" panose="020B0A04020102020204" pitchFamily="34" charset="0"/>
            </a:endParaRPr>
          </a:p>
          <a:p>
            <a:r>
              <a:rPr lang="en-IN" sz="2000" dirty="0">
                <a:latin typeface="Arial Black" panose="020B0A04020102020204" pitchFamily="34" charset="0"/>
              </a:rPr>
              <a:t>REGISTER NO    :  312217961</a:t>
            </a:r>
          </a:p>
          <a:p>
            <a:endParaRPr lang="en-IN" sz="2000" dirty="0">
              <a:latin typeface="Arial Black" panose="020B0A04020102020204" pitchFamily="34" charset="0"/>
            </a:endParaRPr>
          </a:p>
          <a:p>
            <a:r>
              <a:rPr lang="en-IN" sz="2000" dirty="0">
                <a:latin typeface="Arial Black" panose="020B0A04020102020204" pitchFamily="34" charset="0"/>
              </a:rPr>
              <a:t>NM ID                 :   1E180D29EBF1FBAAE284D0EDE62AB60F</a:t>
            </a:r>
          </a:p>
          <a:p>
            <a:endParaRPr lang="en-IN" sz="2000" dirty="0">
              <a:latin typeface="Arial Black" panose="020B0A04020102020204" pitchFamily="34" charset="0"/>
            </a:endParaRPr>
          </a:p>
          <a:p>
            <a:r>
              <a:rPr lang="en-IN" sz="2000" dirty="0">
                <a:latin typeface="Arial Black" panose="020B0A04020102020204" pitchFamily="34" charset="0"/>
              </a:rPr>
              <a:t>DEPARTMENT    :   BCOM (ACCOUNTING AND FINANCE)</a:t>
            </a:r>
          </a:p>
          <a:p>
            <a:endParaRPr lang="en-IN" sz="2000" dirty="0">
              <a:latin typeface="Arial Black" panose="020B0A04020102020204" pitchFamily="34" charset="0"/>
            </a:endParaRPr>
          </a:p>
          <a:p>
            <a:r>
              <a:rPr lang="en-IN" sz="2000" dirty="0">
                <a:latin typeface="Arial Black" panose="020B0A04020102020204" pitchFamily="34" charset="0"/>
              </a:rPr>
              <a:t>COLLEGE           :    ST. ANNE’S ARTS AND SCIENCE COLLEGE</a:t>
            </a:r>
          </a:p>
          <a:p>
            <a:endParaRPr lang="en-IN" sz="2000" dirty="0">
              <a:latin typeface="Arial Black" panose="020B0A04020102020204" pitchFamily="34" charset="0"/>
            </a:endParaRPr>
          </a:p>
          <a:p>
            <a:r>
              <a:rPr lang="en-IN" sz="2000" dirty="0">
                <a:latin typeface="Arial Black" panose="020B0A04020102020204" pitchFamily="34" charset="0"/>
              </a:rPr>
              <a:t> </a:t>
            </a:r>
          </a:p>
          <a:p>
            <a:endParaRPr lang="en-IN" sz="2000" dirty="0">
              <a:latin typeface="Arial Black" panose="020B0A04020102020204" pitchFamily="34" charset="0"/>
            </a:endParaRPr>
          </a:p>
        </p:txBody>
      </p:sp>
    </p:spTree>
    <p:extLst>
      <p:ext uri="{BB962C8B-B14F-4D97-AF65-F5344CB8AC3E}">
        <p14:creationId xmlns:p14="http://schemas.microsoft.com/office/powerpoint/2010/main" val="1538626463"/>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C95843C-F201-E563-239B-36D1C40C7DC2}"/>
              </a:ext>
            </a:extLst>
          </p:cNvPr>
          <p:cNvSpPr txBox="1"/>
          <p:nvPr/>
        </p:nvSpPr>
        <p:spPr>
          <a:xfrm>
            <a:off x="560331" y="358556"/>
            <a:ext cx="10373032" cy="707886"/>
          </a:xfrm>
          <a:prstGeom prst="rect">
            <a:avLst/>
          </a:prstGeom>
          <a:noFill/>
        </p:spPr>
        <p:txBody>
          <a:bodyPr wrap="square" rtlCol="0">
            <a:spAutoFit/>
          </a:bodyPr>
          <a:lstStyle/>
          <a:p>
            <a:r>
              <a:rPr lang="en-IN" sz="4000" dirty="0">
                <a:latin typeface="Arial Rounded MT Bold" panose="020F0704030504030204" pitchFamily="34" charset="0"/>
              </a:rPr>
              <a:t>MODELLING AND APPROACH</a:t>
            </a:r>
          </a:p>
        </p:txBody>
      </p:sp>
      <p:sp>
        <p:nvSpPr>
          <p:cNvPr id="7" name="TextBox 6">
            <a:extLst>
              <a:ext uri="{FF2B5EF4-FFF2-40B4-BE49-F238E27FC236}">
                <a16:creationId xmlns:a16="http://schemas.microsoft.com/office/drawing/2014/main" id="{4B5718FE-FC1C-5081-5D0F-5B958FB310B5}"/>
              </a:ext>
            </a:extLst>
          </p:cNvPr>
          <p:cNvSpPr txBox="1"/>
          <p:nvPr/>
        </p:nvSpPr>
        <p:spPr>
          <a:xfrm>
            <a:off x="285028" y="1236465"/>
            <a:ext cx="11264242" cy="5262979"/>
          </a:xfrm>
          <a:prstGeom prst="rect">
            <a:avLst/>
          </a:prstGeom>
          <a:noFill/>
        </p:spPr>
        <p:txBody>
          <a:bodyPr wrap="square" rtlCol="0">
            <a:spAutoFit/>
          </a:bodyPr>
          <a:lstStyle/>
          <a:p>
            <a:r>
              <a:rPr lang="en-US" sz="2400" dirty="0">
                <a:latin typeface="Arial Black" panose="020B0A04020102020204" pitchFamily="34" charset="0"/>
              </a:rPr>
              <a:t>DATA COLLECTION:</a:t>
            </a:r>
          </a:p>
          <a:p>
            <a:r>
              <a:rPr lang="en-US" sz="2400" dirty="0">
                <a:latin typeface="Arial Black" panose="020B0A04020102020204" pitchFamily="34" charset="0"/>
              </a:rPr>
              <a:t>   Data source: </a:t>
            </a:r>
            <a:r>
              <a:rPr lang="en-US" sz="2400" dirty="0" err="1">
                <a:latin typeface="Arial Black" panose="020B0A04020102020204" pitchFamily="34" charset="0"/>
              </a:rPr>
              <a:t>Edunet</a:t>
            </a:r>
            <a:r>
              <a:rPr lang="en-US" sz="2400" dirty="0">
                <a:latin typeface="Arial Black" panose="020B0A04020102020204" pitchFamily="34" charset="0"/>
              </a:rPr>
              <a:t> Foundation</a:t>
            </a:r>
          </a:p>
          <a:p>
            <a:r>
              <a:rPr lang="en-US" sz="2400" dirty="0">
                <a:latin typeface="Arial Black" panose="020B0A04020102020204" pitchFamily="34" charset="0"/>
              </a:rPr>
              <a:t>   Dashboard Basis: Employee dataset</a:t>
            </a:r>
          </a:p>
          <a:p>
            <a:r>
              <a:rPr lang="en-US" sz="2400" dirty="0">
                <a:latin typeface="Arial Black" panose="020B0A04020102020204" pitchFamily="34" charset="0"/>
              </a:rPr>
              <a:t>DATA PREPARATION: </a:t>
            </a:r>
          </a:p>
          <a:p>
            <a:r>
              <a:rPr lang="en-US" sz="2400" dirty="0">
                <a:latin typeface="Arial Black" panose="020B0A04020102020204" pitchFamily="34" charset="0"/>
              </a:rPr>
              <a:t>   Feature selection: Selected based on Performance</a:t>
            </a:r>
          </a:p>
          <a:p>
            <a:r>
              <a:rPr lang="en-US" sz="2400" dirty="0">
                <a:latin typeface="Arial Black" panose="020B0A04020102020204" pitchFamily="34" charset="0"/>
              </a:rPr>
              <a:t>   Features: First Name, Department, Gender code, performance level, Employee type</a:t>
            </a:r>
          </a:p>
          <a:p>
            <a:r>
              <a:rPr lang="en-US" sz="2400" dirty="0">
                <a:latin typeface="Arial Black" panose="020B0A04020102020204" pitchFamily="34" charset="0"/>
              </a:rPr>
              <a:t>DATA CLEANING:</a:t>
            </a:r>
          </a:p>
          <a:p>
            <a:r>
              <a:rPr lang="en-US" sz="2400" dirty="0">
                <a:latin typeface="Arial Black" panose="020B0A04020102020204" pitchFamily="34" charset="0"/>
              </a:rPr>
              <a:t>   Conditional Formatting: Missing values was identified</a:t>
            </a:r>
          </a:p>
          <a:p>
            <a:r>
              <a:rPr lang="en-US" sz="2400" dirty="0">
                <a:latin typeface="Arial Black" panose="020B0A04020102020204" pitchFamily="34" charset="0"/>
              </a:rPr>
              <a:t>DATA AGGREGATION: </a:t>
            </a:r>
          </a:p>
          <a:p>
            <a:r>
              <a:rPr lang="en-US" sz="2400" dirty="0">
                <a:latin typeface="Arial Black" panose="020B0A04020102020204" pitchFamily="34" charset="0"/>
              </a:rPr>
              <a:t>   Excel function: IFS function used for categorizing employees on the basis of their performance level</a:t>
            </a:r>
          </a:p>
          <a:p>
            <a:r>
              <a:rPr lang="en-US" sz="2400" dirty="0">
                <a:latin typeface="Arial Black" panose="020B0A04020102020204" pitchFamily="34" charset="0"/>
              </a:rPr>
              <a:t>   Performance level categories: 5 - Very high4 - High3 - Medium 2 &amp;1 – Low </a:t>
            </a:r>
            <a:endParaRPr lang="en-IN" sz="2400" dirty="0">
              <a:latin typeface="Arial Black" panose="020B0A04020102020204" pitchFamily="34" charset="0"/>
            </a:endParaRPr>
          </a:p>
        </p:txBody>
      </p:sp>
      <p:sp>
        <p:nvSpPr>
          <p:cNvPr id="8" name="TextBox 7">
            <a:extLst>
              <a:ext uri="{FF2B5EF4-FFF2-40B4-BE49-F238E27FC236}">
                <a16:creationId xmlns:a16="http://schemas.microsoft.com/office/drawing/2014/main" id="{96229E43-748E-966B-F7AF-9144EEB3F2B4}"/>
              </a:ext>
            </a:extLst>
          </p:cNvPr>
          <p:cNvSpPr txBox="1"/>
          <p:nvPr/>
        </p:nvSpPr>
        <p:spPr>
          <a:xfrm>
            <a:off x="1002891" y="1568470"/>
            <a:ext cx="3834581" cy="830997"/>
          </a:xfrm>
          <a:prstGeom prst="rect">
            <a:avLst/>
          </a:prstGeom>
          <a:noFill/>
        </p:spPr>
        <p:txBody>
          <a:bodyPr wrap="square" rtlCol="0">
            <a:spAutoFit/>
          </a:bodyPr>
          <a:lstStyle/>
          <a:p>
            <a:endParaRPr lang="en-IN" sz="2400" dirty="0">
              <a:latin typeface="Arial Black" panose="020B0A04020102020204" pitchFamily="34" charset="0"/>
            </a:endParaRPr>
          </a:p>
          <a:p>
            <a:endParaRPr lang="en-IN" sz="2400" dirty="0">
              <a:latin typeface="Arial Black" panose="020B0A04020102020204" pitchFamily="34" charset="0"/>
            </a:endParaRPr>
          </a:p>
        </p:txBody>
      </p:sp>
    </p:spTree>
    <p:extLst>
      <p:ext uri="{BB962C8B-B14F-4D97-AF65-F5344CB8AC3E}">
        <p14:creationId xmlns:p14="http://schemas.microsoft.com/office/powerpoint/2010/main" val="207711386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D584B2C-3F8D-A679-D3F7-BD268C192042}"/>
              </a:ext>
            </a:extLst>
          </p:cNvPr>
          <p:cNvSpPr txBox="1"/>
          <p:nvPr/>
        </p:nvSpPr>
        <p:spPr>
          <a:xfrm>
            <a:off x="347870" y="675861"/>
            <a:ext cx="10098156" cy="707886"/>
          </a:xfrm>
          <a:prstGeom prst="rect">
            <a:avLst/>
          </a:prstGeom>
          <a:noFill/>
        </p:spPr>
        <p:txBody>
          <a:bodyPr wrap="square" rtlCol="0">
            <a:spAutoFit/>
          </a:bodyPr>
          <a:lstStyle/>
          <a:p>
            <a:r>
              <a:rPr lang="en-IN" sz="4000" dirty="0">
                <a:latin typeface="Arial Rounded MT Bold" panose="020F0704030504030204" pitchFamily="34" charset="0"/>
              </a:rPr>
              <a:t>MODELLING AND APPROACH</a:t>
            </a:r>
          </a:p>
        </p:txBody>
      </p:sp>
      <p:sp>
        <p:nvSpPr>
          <p:cNvPr id="6" name="TextBox 5">
            <a:extLst>
              <a:ext uri="{FF2B5EF4-FFF2-40B4-BE49-F238E27FC236}">
                <a16:creationId xmlns:a16="http://schemas.microsoft.com/office/drawing/2014/main" id="{8CDBB665-2170-2D8A-30FD-A05F2BE45269}"/>
              </a:ext>
            </a:extLst>
          </p:cNvPr>
          <p:cNvSpPr txBox="1"/>
          <p:nvPr/>
        </p:nvSpPr>
        <p:spPr>
          <a:xfrm>
            <a:off x="1063487" y="1383747"/>
            <a:ext cx="8130209" cy="5262979"/>
          </a:xfrm>
          <a:prstGeom prst="rect">
            <a:avLst/>
          </a:prstGeom>
          <a:noFill/>
        </p:spPr>
        <p:txBody>
          <a:bodyPr wrap="square" rtlCol="0">
            <a:spAutoFit/>
          </a:bodyPr>
          <a:lstStyle/>
          <a:p>
            <a:r>
              <a:rPr lang="en-US" sz="2400" dirty="0">
                <a:latin typeface="Arial Black" panose="020B0A04020102020204" pitchFamily="34" charset="0"/>
              </a:rPr>
              <a:t> DATA ANALYSIS: </a:t>
            </a:r>
          </a:p>
          <a:p>
            <a:r>
              <a:rPr lang="en-US" sz="2400" dirty="0">
                <a:latin typeface="Arial Black" panose="020B0A04020102020204" pitchFamily="34" charset="0"/>
              </a:rPr>
              <a:t>    Pivot table: Pivot table was generated to summarize data and cross tabulation ( performance level by department; Filtered by Gender)</a:t>
            </a:r>
          </a:p>
          <a:p>
            <a:r>
              <a:rPr lang="en-US" sz="2400" dirty="0">
                <a:latin typeface="Arial Black" panose="020B0A04020102020204" pitchFamily="34" charset="0"/>
              </a:rPr>
              <a:t>    Slicer: To filter/ slice the data to scrutinize and sort particular information (Employee type )</a:t>
            </a:r>
          </a:p>
          <a:p>
            <a:r>
              <a:rPr lang="en-US" sz="2400" dirty="0">
                <a:latin typeface="Arial Black" panose="020B0A04020102020204" pitchFamily="34" charset="0"/>
              </a:rPr>
              <a:t>VISUALIZATION OF DATA: </a:t>
            </a:r>
          </a:p>
          <a:p>
            <a:r>
              <a:rPr lang="en-US" sz="2400" dirty="0">
                <a:latin typeface="Arial Black" panose="020B0A04020102020204" pitchFamily="34" charset="0"/>
              </a:rPr>
              <a:t>    Chart: Recommended charts (Column chart) was used</a:t>
            </a:r>
          </a:p>
          <a:p>
            <a:r>
              <a:rPr lang="en-US" sz="2400" dirty="0">
                <a:latin typeface="Arial Black" panose="020B0A04020102020204" pitchFamily="34" charset="0"/>
              </a:rPr>
              <a:t>    Chart Element: Chart title was added</a:t>
            </a:r>
          </a:p>
          <a:p>
            <a:r>
              <a:rPr lang="en-US" sz="2400" dirty="0">
                <a:latin typeface="Arial Black" panose="020B0A04020102020204" pitchFamily="34" charset="0"/>
              </a:rPr>
              <a:t>    Trendline: Linear and exponential line was used</a:t>
            </a:r>
            <a:endParaRPr lang="en-IN" sz="2400" dirty="0">
              <a:latin typeface="Arial Black" panose="020B0A04020102020204" pitchFamily="34" charset="0"/>
            </a:endParaRPr>
          </a:p>
        </p:txBody>
      </p:sp>
    </p:spTree>
    <p:extLst>
      <p:ext uri="{BB962C8B-B14F-4D97-AF65-F5344CB8AC3E}">
        <p14:creationId xmlns:p14="http://schemas.microsoft.com/office/powerpoint/2010/main" val="1798578476"/>
      </p:ext>
    </p:ext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DC2E7DB-DC01-82EE-B860-5B6610B0F13F}"/>
              </a:ext>
            </a:extLst>
          </p:cNvPr>
          <p:cNvSpPr txBox="1"/>
          <p:nvPr/>
        </p:nvSpPr>
        <p:spPr>
          <a:xfrm>
            <a:off x="337931" y="556591"/>
            <a:ext cx="8328992" cy="1692771"/>
          </a:xfrm>
          <a:prstGeom prst="rect">
            <a:avLst/>
          </a:prstGeom>
          <a:noFill/>
        </p:spPr>
        <p:txBody>
          <a:bodyPr wrap="square" rtlCol="0">
            <a:spAutoFit/>
          </a:bodyPr>
          <a:lstStyle/>
          <a:p>
            <a:r>
              <a:rPr lang="en-IN" sz="4000" dirty="0">
                <a:latin typeface="Arial Rounded MT Bold" panose="020F0704030504030204" pitchFamily="34" charset="0"/>
              </a:rPr>
              <a:t>RESULT</a:t>
            </a:r>
          </a:p>
          <a:p>
            <a:endParaRPr lang="en-IN" sz="4000" dirty="0">
              <a:latin typeface="Arial Rounded MT Bold" panose="020F0704030504030204" pitchFamily="34" charset="0"/>
            </a:endParaRPr>
          </a:p>
          <a:p>
            <a:r>
              <a:rPr lang="en-IN" sz="2400" dirty="0">
                <a:latin typeface="Arial Black" panose="020B0A04020102020204" pitchFamily="34" charset="0"/>
              </a:rPr>
              <a:t>COLUMN CHART</a:t>
            </a:r>
          </a:p>
        </p:txBody>
      </p:sp>
      <p:pic>
        <p:nvPicPr>
          <p:cNvPr id="7" name="Graphic 6">
            <a:extLst>
              <a:ext uri="{FF2B5EF4-FFF2-40B4-BE49-F238E27FC236}">
                <a16:creationId xmlns:a16="http://schemas.microsoft.com/office/drawing/2014/main" id="{EDC17E06-9A2B-CB01-1410-26779C915D1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574885" y="2249362"/>
            <a:ext cx="6563317" cy="3832777"/>
          </a:xfrm>
          <a:prstGeom prst="rect">
            <a:avLst/>
          </a:prstGeom>
        </p:spPr>
      </p:pic>
    </p:spTree>
    <p:extLst>
      <p:ext uri="{BB962C8B-B14F-4D97-AF65-F5344CB8AC3E}">
        <p14:creationId xmlns:p14="http://schemas.microsoft.com/office/powerpoint/2010/main" val="2526347198"/>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1E8E50D-51CD-8DC0-E812-E27B05757522}"/>
              </a:ext>
            </a:extLst>
          </p:cNvPr>
          <p:cNvSpPr txBox="1"/>
          <p:nvPr/>
        </p:nvSpPr>
        <p:spPr>
          <a:xfrm>
            <a:off x="318052" y="745434"/>
            <a:ext cx="7722705" cy="1938992"/>
          </a:xfrm>
          <a:prstGeom prst="rect">
            <a:avLst/>
          </a:prstGeom>
          <a:noFill/>
        </p:spPr>
        <p:txBody>
          <a:bodyPr wrap="square" rtlCol="0">
            <a:spAutoFit/>
          </a:bodyPr>
          <a:lstStyle/>
          <a:p>
            <a:r>
              <a:rPr lang="en-IN" sz="4000" dirty="0">
                <a:latin typeface="Arial Rounded MT Bold" panose="020F0704030504030204" pitchFamily="34" charset="0"/>
              </a:rPr>
              <a:t>RESULT</a:t>
            </a:r>
          </a:p>
          <a:p>
            <a:endParaRPr lang="en-IN" sz="4000" dirty="0">
              <a:latin typeface="Arial Rounded MT Bold" panose="020F0704030504030204" pitchFamily="34" charset="0"/>
            </a:endParaRPr>
          </a:p>
          <a:p>
            <a:endParaRPr lang="en-IN" sz="4000" dirty="0">
              <a:latin typeface="Arial Black" panose="020B0A04020102020204" pitchFamily="34" charset="0"/>
            </a:endParaRPr>
          </a:p>
        </p:txBody>
      </p:sp>
      <p:sp>
        <p:nvSpPr>
          <p:cNvPr id="7" name="TextBox 6">
            <a:extLst>
              <a:ext uri="{FF2B5EF4-FFF2-40B4-BE49-F238E27FC236}">
                <a16:creationId xmlns:a16="http://schemas.microsoft.com/office/drawing/2014/main" id="{7E958AB0-355B-DB84-6D14-6EAAD22949A3}"/>
              </a:ext>
            </a:extLst>
          </p:cNvPr>
          <p:cNvSpPr txBox="1"/>
          <p:nvPr/>
        </p:nvSpPr>
        <p:spPr>
          <a:xfrm>
            <a:off x="576471" y="1948070"/>
            <a:ext cx="4820478" cy="461665"/>
          </a:xfrm>
          <a:prstGeom prst="rect">
            <a:avLst/>
          </a:prstGeom>
          <a:noFill/>
        </p:spPr>
        <p:txBody>
          <a:bodyPr wrap="square" rtlCol="0">
            <a:spAutoFit/>
          </a:bodyPr>
          <a:lstStyle/>
          <a:p>
            <a:r>
              <a:rPr lang="en-IN" sz="2400" dirty="0">
                <a:latin typeface="Arial Black" panose="020B0A04020102020204" pitchFamily="34" charset="0"/>
              </a:rPr>
              <a:t>PIE CHART</a:t>
            </a:r>
          </a:p>
        </p:txBody>
      </p:sp>
      <p:pic>
        <p:nvPicPr>
          <p:cNvPr id="10" name="Graphic 9">
            <a:extLst>
              <a:ext uri="{FF2B5EF4-FFF2-40B4-BE49-F238E27FC236}">
                <a16:creationId xmlns:a16="http://schemas.microsoft.com/office/drawing/2014/main" id="{2E84C213-DE6B-EED9-00DB-570A9CF85FF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806147" y="2684426"/>
            <a:ext cx="6579705" cy="3306743"/>
          </a:xfrm>
          <a:prstGeom prst="rect">
            <a:avLst/>
          </a:prstGeom>
        </p:spPr>
      </p:pic>
    </p:spTree>
    <p:extLst>
      <p:ext uri="{BB962C8B-B14F-4D97-AF65-F5344CB8AC3E}">
        <p14:creationId xmlns:p14="http://schemas.microsoft.com/office/powerpoint/2010/main" val="489278858"/>
      </p:ext>
    </p:extLst>
  </p:cSld>
  <p:clrMapOvr>
    <a:masterClrMapping/>
  </p:clrMapOvr>
  <mc:AlternateContent xmlns:mc="http://schemas.openxmlformats.org/markup-compatibility/2006">
    <mc:Choice xmlns:p14="http://schemas.microsoft.com/office/powerpoint/2010/main" Requires="p14">
      <p:transition spd="slow" p14:dur="3000">
        <p14:shred/>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4DE275F-EC92-EB16-DBEB-30E2FDA157CB}"/>
              </a:ext>
            </a:extLst>
          </p:cNvPr>
          <p:cNvSpPr txBox="1"/>
          <p:nvPr/>
        </p:nvSpPr>
        <p:spPr>
          <a:xfrm>
            <a:off x="357809" y="1033670"/>
            <a:ext cx="7822095" cy="707886"/>
          </a:xfrm>
          <a:prstGeom prst="rect">
            <a:avLst/>
          </a:prstGeom>
          <a:noFill/>
        </p:spPr>
        <p:txBody>
          <a:bodyPr wrap="square" rtlCol="0">
            <a:spAutoFit/>
          </a:bodyPr>
          <a:lstStyle/>
          <a:p>
            <a:r>
              <a:rPr lang="en-IN" sz="4000" dirty="0">
                <a:latin typeface="Arial Rounded MT Bold" panose="020F0704030504030204" pitchFamily="34" charset="0"/>
              </a:rPr>
              <a:t>CONCLUSION</a:t>
            </a:r>
          </a:p>
        </p:txBody>
      </p:sp>
      <p:sp>
        <p:nvSpPr>
          <p:cNvPr id="5" name="TextBox 4">
            <a:extLst>
              <a:ext uri="{FF2B5EF4-FFF2-40B4-BE49-F238E27FC236}">
                <a16:creationId xmlns:a16="http://schemas.microsoft.com/office/drawing/2014/main" id="{CAEDFC31-AABE-3BFE-F03A-719F80205325}"/>
              </a:ext>
            </a:extLst>
          </p:cNvPr>
          <p:cNvSpPr txBox="1"/>
          <p:nvPr/>
        </p:nvSpPr>
        <p:spPr>
          <a:xfrm>
            <a:off x="1023730" y="2136913"/>
            <a:ext cx="9124122" cy="3785652"/>
          </a:xfrm>
          <a:prstGeom prst="rect">
            <a:avLst/>
          </a:prstGeom>
          <a:noFill/>
        </p:spPr>
        <p:txBody>
          <a:bodyPr wrap="square" rtlCol="0">
            <a:spAutoFit/>
          </a:bodyPr>
          <a:lstStyle/>
          <a:p>
            <a:r>
              <a:rPr lang="en-US" sz="2400" dirty="0">
                <a:latin typeface="Arial Black" panose="020B0A04020102020204" pitchFamily="34" charset="0"/>
              </a:rPr>
              <a:t>This project focuses on employee performance analysis conducted using Excel, it is evident that key performance indicators such as productivity, efficiency play a crucial role in overall performance. The analysis highlights top-performing employees and areas needing improvement. Recommendations include targeted training and better resource allocation. This approach can help enhance employee performance and achieve organizational goals more effectively.</a:t>
            </a:r>
            <a:endParaRPr lang="en-IN" sz="2400" dirty="0">
              <a:latin typeface="Arial Black" panose="020B0A04020102020204" pitchFamily="34" charset="0"/>
            </a:endParaRPr>
          </a:p>
        </p:txBody>
      </p:sp>
    </p:spTree>
    <p:extLst>
      <p:ext uri="{BB962C8B-B14F-4D97-AF65-F5344CB8AC3E}">
        <p14:creationId xmlns:p14="http://schemas.microsoft.com/office/powerpoint/2010/main" val="327833583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632F0F9-D795-2307-BD47-754D2F95E092}"/>
              </a:ext>
            </a:extLst>
          </p:cNvPr>
          <p:cNvSpPr txBox="1"/>
          <p:nvPr/>
        </p:nvSpPr>
        <p:spPr>
          <a:xfrm>
            <a:off x="1818968" y="589935"/>
            <a:ext cx="7875638" cy="707886"/>
          </a:xfrm>
          <a:prstGeom prst="rect">
            <a:avLst/>
          </a:prstGeom>
          <a:noFill/>
        </p:spPr>
        <p:txBody>
          <a:bodyPr wrap="square" rtlCol="0">
            <a:spAutoFit/>
          </a:bodyPr>
          <a:lstStyle/>
          <a:p>
            <a:r>
              <a:rPr lang="en-IN" sz="4000" dirty="0">
                <a:latin typeface="Arial Rounded MT Bold" panose="020F0704030504030204" pitchFamily="34" charset="0"/>
              </a:rPr>
              <a:t>PROJECT  TITLE:</a:t>
            </a:r>
          </a:p>
        </p:txBody>
      </p:sp>
      <p:sp>
        <p:nvSpPr>
          <p:cNvPr id="5" name="TextBox 4">
            <a:extLst>
              <a:ext uri="{FF2B5EF4-FFF2-40B4-BE49-F238E27FC236}">
                <a16:creationId xmlns:a16="http://schemas.microsoft.com/office/drawing/2014/main" id="{EBDC1830-01CD-E7EC-51AB-D5865C751CF5}"/>
              </a:ext>
            </a:extLst>
          </p:cNvPr>
          <p:cNvSpPr txBox="1"/>
          <p:nvPr/>
        </p:nvSpPr>
        <p:spPr>
          <a:xfrm>
            <a:off x="1592826" y="2094271"/>
            <a:ext cx="9566787" cy="523220"/>
          </a:xfrm>
          <a:prstGeom prst="rect">
            <a:avLst/>
          </a:prstGeom>
          <a:noFill/>
        </p:spPr>
        <p:txBody>
          <a:bodyPr wrap="square" rtlCol="0">
            <a:spAutoFit/>
          </a:bodyPr>
          <a:lstStyle/>
          <a:p>
            <a:r>
              <a:rPr lang="en-IN" sz="2800" dirty="0">
                <a:latin typeface="Arial Black" panose="020B0A04020102020204" pitchFamily="34" charset="0"/>
              </a:rPr>
              <a:t>“ Employee Performance Analysis using Excel “</a:t>
            </a:r>
          </a:p>
        </p:txBody>
      </p:sp>
    </p:spTree>
    <p:extLst>
      <p:ext uri="{BB962C8B-B14F-4D97-AF65-F5344CB8AC3E}">
        <p14:creationId xmlns:p14="http://schemas.microsoft.com/office/powerpoint/2010/main" val="1947901876"/>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2822AC-BA0E-68AF-4162-C0733F92B224}"/>
              </a:ext>
            </a:extLst>
          </p:cNvPr>
          <p:cNvSpPr txBox="1"/>
          <p:nvPr/>
        </p:nvSpPr>
        <p:spPr>
          <a:xfrm>
            <a:off x="1651819" y="550606"/>
            <a:ext cx="8917858" cy="1938992"/>
          </a:xfrm>
          <a:prstGeom prst="rect">
            <a:avLst/>
          </a:prstGeom>
          <a:noFill/>
        </p:spPr>
        <p:txBody>
          <a:bodyPr wrap="square" rtlCol="0">
            <a:spAutoFit/>
          </a:bodyPr>
          <a:lstStyle/>
          <a:p>
            <a:r>
              <a:rPr lang="en-IN" sz="4000" dirty="0">
                <a:latin typeface="Arial Rounded MT Bold" panose="020F0704030504030204" pitchFamily="34" charset="0"/>
              </a:rPr>
              <a:t>AGENDA</a:t>
            </a:r>
          </a:p>
          <a:p>
            <a:endParaRPr lang="en-IN" sz="4000" dirty="0">
              <a:latin typeface="Arial Rounded MT Bold" panose="020F0704030504030204" pitchFamily="34" charset="0"/>
            </a:endParaRPr>
          </a:p>
          <a:p>
            <a:r>
              <a:rPr lang="en-IN" sz="4000" dirty="0">
                <a:latin typeface="Arial Rounded MT Bold" panose="020F0704030504030204" pitchFamily="34" charset="0"/>
              </a:rPr>
              <a:t>        </a:t>
            </a:r>
          </a:p>
        </p:txBody>
      </p:sp>
      <p:sp>
        <p:nvSpPr>
          <p:cNvPr id="7" name="TextBox 6">
            <a:extLst>
              <a:ext uri="{FF2B5EF4-FFF2-40B4-BE49-F238E27FC236}">
                <a16:creationId xmlns:a16="http://schemas.microsoft.com/office/drawing/2014/main" id="{CF437A14-F03F-9EC0-4A2D-FD7E539B5450}"/>
              </a:ext>
            </a:extLst>
          </p:cNvPr>
          <p:cNvSpPr txBox="1"/>
          <p:nvPr/>
        </p:nvSpPr>
        <p:spPr>
          <a:xfrm>
            <a:off x="1838632" y="1927123"/>
            <a:ext cx="7570839" cy="3416320"/>
          </a:xfrm>
          <a:prstGeom prst="rect">
            <a:avLst/>
          </a:prstGeom>
          <a:noFill/>
        </p:spPr>
        <p:txBody>
          <a:bodyPr wrap="square" rtlCol="0">
            <a:spAutoFit/>
          </a:bodyPr>
          <a:lstStyle/>
          <a:p>
            <a:pPr marL="342900" indent="-342900">
              <a:buClr>
                <a:schemeClr val="accent2"/>
              </a:buClr>
              <a:buFont typeface="Wingdings" panose="05000000000000000000" pitchFamily="2" charset="2"/>
              <a:buChar char="Ø"/>
            </a:pPr>
            <a:r>
              <a:rPr lang="en-IN" sz="2400" dirty="0">
                <a:latin typeface="Arial Black" panose="020B0A04020102020204" pitchFamily="34" charset="0"/>
              </a:rPr>
              <a:t>Project Statement</a:t>
            </a:r>
          </a:p>
          <a:p>
            <a:pPr marL="342900" indent="-342900">
              <a:buClr>
                <a:schemeClr val="accent2"/>
              </a:buClr>
              <a:buFont typeface="Wingdings" panose="05000000000000000000" pitchFamily="2" charset="2"/>
              <a:buChar char="Ø"/>
            </a:pPr>
            <a:r>
              <a:rPr lang="en-IN" sz="2400" dirty="0">
                <a:latin typeface="Arial Black" panose="020B0A04020102020204" pitchFamily="34" charset="0"/>
              </a:rPr>
              <a:t>Project Overview</a:t>
            </a:r>
          </a:p>
          <a:p>
            <a:pPr marL="342900" indent="-342900">
              <a:buClr>
                <a:schemeClr val="accent2"/>
              </a:buClr>
              <a:buFont typeface="Wingdings" panose="05000000000000000000" pitchFamily="2" charset="2"/>
              <a:buChar char="Ø"/>
            </a:pPr>
            <a:r>
              <a:rPr lang="en-IN" sz="2400" dirty="0">
                <a:latin typeface="Arial Black" panose="020B0A04020102020204" pitchFamily="34" charset="0"/>
              </a:rPr>
              <a:t>End Users</a:t>
            </a:r>
          </a:p>
          <a:p>
            <a:pPr marL="342900" indent="-342900">
              <a:buClr>
                <a:schemeClr val="accent2"/>
              </a:buClr>
              <a:buFont typeface="Wingdings" panose="05000000000000000000" pitchFamily="2" charset="2"/>
              <a:buChar char="Ø"/>
            </a:pPr>
            <a:r>
              <a:rPr lang="en-IN" sz="2400" dirty="0">
                <a:latin typeface="Arial Black" panose="020B0A04020102020204" pitchFamily="34" charset="0"/>
              </a:rPr>
              <a:t>Our Solution and Proposition</a:t>
            </a:r>
          </a:p>
          <a:p>
            <a:pPr marL="342900" indent="-342900">
              <a:buClr>
                <a:schemeClr val="accent2"/>
              </a:buClr>
              <a:buFont typeface="Wingdings" panose="05000000000000000000" pitchFamily="2" charset="2"/>
              <a:buChar char="Ø"/>
            </a:pPr>
            <a:r>
              <a:rPr lang="en-IN" sz="2400" dirty="0">
                <a:latin typeface="Arial Black" panose="020B0A04020102020204" pitchFamily="34" charset="0"/>
              </a:rPr>
              <a:t>Dataset Description</a:t>
            </a:r>
          </a:p>
          <a:p>
            <a:pPr marL="342900" indent="-342900">
              <a:buClr>
                <a:schemeClr val="accent2"/>
              </a:buClr>
              <a:buFont typeface="Wingdings" panose="05000000000000000000" pitchFamily="2" charset="2"/>
              <a:buChar char="Ø"/>
            </a:pPr>
            <a:r>
              <a:rPr lang="en-IN" sz="2400" dirty="0">
                <a:latin typeface="Arial Black" panose="020B0A04020102020204" pitchFamily="34" charset="0"/>
              </a:rPr>
              <a:t>Modelling Approach</a:t>
            </a:r>
          </a:p>
          <a:p>
            <a:pPr marL="342900" indent="-342900">
              <a:buClr>
                <a:schemeClr val="accent2"/>
              </a:buClr>
              <a:buFont typeface="Wingdings" panose="05000000000000000000" pitchFamily="2" charset="2"/>
              <a:buChar char="Ø"/>
            </a:pPr>
            <a:r>
              <a:rPr lang="en-IN" sz="2400" dirty="0">
                <a:latin typeface="Arial Black" panose="020B0A04020102020204" pitchFamily="34" charset="0"/>
              </a:rPr>
              <a:t>Results and Discussion</a:t>
            </a:r>
          </a:p>
          <a:p>
            <a:pPr marL="342900" indent="-342900">
              <a:buClr>
                <a:schemeClr val="accent2"/>
              </a:buClr>
              <a:buFont typeface="Wingdings" panose="05000000000000000000" pitchFamily="2" charset="2"/>
              <a:buChar char="Ø"/>
            </a:pPr>
            <a:r>
              <a:rPr lang="en-IN" sz="2400" dirty="0">
                <a:latin typeface="Arial Black" panose="020B0A04020102020204" pitchFamily="34" charset="0"/>
              </a:rPr>
              <a:t>Conclusion</a:t>
            </a:r>
          </a:p>
          <a:p>
            <a:pPr marL="342900" indent="-342900">
              <a:buClr>
                <a:schemeClr val="bg1"/>
              </a:buClr>
              <a:buFont typeface="Wingdings" panose="05000000000000000000" pitchFamily="2" charset="2"/>
              <a:buChar char="§"/>
            </a:pPr>
            <a:endParaRPr lang="en-IN" sz="2400" dirty="0">
              <a:latin typeface="Arial Black" panose="020B0A04020102020204" pitchFamily="34" charset="0"/>
            </a:endParaRPr>
          </a:p>
        </p:txBody>
      </p:sp>
    </p:spTree>
    <p:extLst>
      <p:ext uri="{BB962C8B-B14F-4D97-AF65-F5344CB8AC3E}">
        <p14:creationId xmlns:p14="http://schemas.microsoft.com/office/powerpoint/2010/main" val="3239482530"/>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B3A0527-9658-64EE-1864-6E0E9B16C1C5}"/>
              </a:ext>
            </a:extLst>
          </p:cNvPr>
          <p:cNvSpPr txBox="1"/>
          <p:nvPr/>
        </p:nvSpPr>
        <p:spPr>
          <a:xfrm>
            <a:off x="560440" y="1120877"/>
            <a:ext cx="10166555" cy="3170099"/>
          </a:xfrm>
          <a:prstGeom prst="rect">
            <a:avLst/>
          </a:prstGeom>
          <a:noFill/>
        </p:spPr>
        <p:txBody>
          <a:bodyPr wrap="square" rtlCol="0">
            <a:spAutoFit/>
          </a:bodyPr>
          <a:lstStyle/>
          <a:p>
            <a:r>
              <a:rPr lang="en-IN" sz="4000" dirty="0">
                <a:latin typeface="Arial Rounded MT Bold" panose="020F0704030504030204" pitchFamily="34" charset="0"/>
              </a:rPr>
              <a:t>PROBLEM STATEMENT</a:t>
            </a:r>
          </a:p>
          <a:p>
            <a:endParaRPr lang="en-IN" sz="4000" dirty="0">
              <a:latin typeface="Arial Rounded MT Bold" panose="020F0704030504030204" pitchFamily="34" charset="0"/>
            </a:endParaRPr>
          </a:p>
          <a:p>
            <a:r>
              <a:rPr lang="en-US" sz="2400" dirty="0">
                <a:latin typeface="Arial Black" panose="020B0A04020102020204" pitchFamily="34" charset="0"/>
              </a:rPr>
              <a:t>This project aims to analyze employee performance based on satisfaction levels using Excel. The goal is to identify patterns and correlations within the data to help improve employee satisfaction and performance across different demographics and business units.</a:t>
            </a:r>
            <a:endParaRPr lang="en-IN" sz="2400" dirty="0">
              <a:latin typeface="Arial Black" panose="020B0A04020102020204" pitchFamily="34" charset="0"/>
            </a:endParaRPr>
          </a:p>
        </p:txBody>
      </p:sp>
    </p:spTree>
    <p:extLst>
      <p:ext uri="{BB962C8B-B14F-4D97-AF65-F5344CB8AC3E}">
        <p14:creationId xmlns:p14="http://schemas.microsoft.com/office/powerpoint/2010/main" val="383104386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C2D135D-6767-09A6-4188-B00F7ACCB89B}"/>
              </a:ext>
            </a:extLst>
          </p:cNvPr>
          <p:cNvSpPr txBox="1"/>
          <p:nvPr/>
        </p:nvSpPr>
        <p:spPr>
          <a:xfrm>
            <a:off x="1140542" y="471949"/>
            <a:ext cx="10432026" cy="1692771"/>
          </a:xfrm>
          <a:prstGeom prst="rect">
            <a:avLst/>
          </a:prstGeom>
          <a:noFill/>
        </p:spPr>
        <p:txBody>
          <a:bodyPr wrap="square" rtlCol="0">
            <a:spAutoFit/>
          </a:bodyPr>
          <a:lstStyle/>
          <a:p>
            <a:r>
              <a:rPr lang="en-IN" sz="4000" dirty="0">
                <a:latin typeface="Arial Rounded MT Bold" panose="020F0704030504030204" pitchFamily="34" charset="0"/>
              </a:rPr>
              <a:t>PROJECT OVERVIEW</a:t>
            </a:r>
          </a:p>
          <a:p>
            <a:endParaRPr lang="en-IN" sz="4000" dirty="0">
              <a:latin typeface="Arial Rounded MT Bold" panose="020F0704030504030204" pitchFamily="34" charset="0"/>
            </a:endParaRPr>
          </a:p>
          <a:p>
            <a:endParaRPr lang="en-IN" sz="2400" dirty="0">
              <a:latin typeface="Arial Black" panose="020B0A04020102020204" pitchFamily="34" charset="0"/>
            </a:endParaRPr>
          </a:p>
        </p:txBody>
      </p:sp>
      <p:sp>
        <p:nvSpPr>
          <p:cNvPr id="7" name="TextBox 6">
            <a:extLst>
              <a:ext uri="{FF2B5EF4-FFF2-40B4-BE49-F238E27FC236}">
                <a16:creationId xmlns:a16="http://schemas.microsoft.com/office/drawing/2014/main" id="{4036055C-8029-0A88-9A43-286B34CF0F4F}"/>
              </a:ext>
            </a:extLst>
          </p:cNvPr>
          <p:cNvSpPr txBox="1"/>
          <p:nvPr/>
        </p:nvSpPr>
        <p:spPr>
          <a:xfrm>
            <a:off x="619431" y="1584799"/>
            <a:ext cx="10078065" cy="4524315"/>
          </a:xfrm>
          <a:prstGeom prst="rect">
            <a:avLst/>
          </a:prstGeom>
          <a:noFill/>
        </p:spPr>
        <p:txBody>
          <a:bodyPr wrap="square">
            <a:spAutoFit/>
          </a:bodyPr>
          <a:lstStyle/>
          <a:p>
            <a:r>
              <a:rPr lang="en-IN" sz="2400" dirty="0">
                <a:latin typeface="Arial Black" panose="020B0A04020102020204" pitchFamily="34" charset="0"/>
              </a:rPr>
              <a:t>The "Employee Performance Analysis Using Excel" project focuses on evaluating employee performance by </a:t>
            </a:r>
            <a:r>
              <a:rPr lang="en-IN" sz="2400" dirty="0" err="1">
                <a:latin typeface="Arial Black" panose="020B0A04020102020204" pitchFamily="34" charset="0"/>
              </a:rPr>
              <a:t>analyzing</a:t>
            </a:r>
            <a:r>
              <a:rPr lang="en-IN" sz="2400" dirty="0">
                <a:latin typeface="Arial Black" panose="020B0A04020102020204" pitchFamily="34" charset="0"/>
              </a:rPr>
              <a:t> key factors such as satisfaction levels, gender, and business unit. The project involves collecting and organizing employee data in Excel, followed by detailed analysis using statistical functions and data visualization tools. By identifying trends and correlations, the analysis will provide insights into how different factors impact performance across various demographics and departments. The findings will support data-driven decision-making to enhance employee satisfaction and optimize performance within the organization</a:t>
            </a:r>
            <a:r>
              <a:rPr lang="en-IN" dirty="0"/>
              <a:t>.</a:t>
            </a:r>
          </a:p>
        </p:txBody>
      </p:sp>
    </p:spTree>
    <p:extLst>
      <p:ext uri="{BB962C8B-B14F-4D97-AF65-F5344CB8AC3E}">
        <p14:creationId xmlns:p14="http://schemas.microsoft.com/office/powerpoint/2010/main" val="49613531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250">
        <p15:prstTrans prst="origami"/>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4DEC71D-3CEB-637F-A02B-71DB4F136C03}"/>
              </a:ext>
            </a:extLst>
          </p:cNvPr>
          <p:cNvSpPr txBox="1"/>
          <p:nvPr/>
        </p:nvSpPr>
        <p:spPr>
          <a:xfrm>
            <a:off x="1592826" y="835742"/>
            <a:ext cx="7728155" cy="1323439"/>
          </a:xfrm>
          <a:prstGeom prst="rect">
            <a:avLst/>
          </a:prstGeom>
          <a:noFill/>
        </p:spPr>
        <p:txBody>
          <a:bodyPr wrap="square" rtlCol="0">
            <a:spAutoFit/>
          </a:bodyPr>
          <a:lstStyle/>
          <a:p>
            <a:r>
              <a:rPr lang="en-IN" sz="4000" dirty="0">
                <a:latin typeface="Arial Rounded MT Bold" panose="020F0704030504030204" pitchFamily="34" charset="0"/>
              </a:rPr>
              <a:t>WHO ARE THE END USERS?</a:t>
            </a:r>
          </a:p>
          <a:p>
            <a:endParaRPr lang="en-IN" sz="4000" dirty="0">
              <a:latin typeface="Arial Rounded MT Bold" panose="020F0704030504030204" pitchFamily="34" charset="0"/>
            </a:endParaRPr>
          </a:p>
        </p:txBody>
      </p:sp>
      <p:pic>
        <p:nvPicPr>
          <p:cNvPr id="3" name="Picture 2">
            <a:extLst>
              <a:ext uri="{FF2B5EF4-FFF2-40B4-BE49-F238E27FC236}">
                <a16:creationId xmlns:a16="http://schemas.microsoft.com/office/drawing/2014/main" id="{E98090A1-A9EA-8D14-DA4F-86C46F3D61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4829" y="1759221"/>
            <a:ext cx="3266397" cy="1762000"/>
          </a:xfrm>
          <a:prstGeom prst="rect">
            <a:avLst/>
          </a:prstGeom>
        </p:spPr>
      </p:pic>
      <p:pic>
        <p:nvPicPr>
          <p:cNvPr id="6" name="Picture 5">
            <a:extLst>
              <a:ext uri="{FF2B5EF4-FFF2-40B4-BE49-F238E27FC236}">
                <a16:creationId xmlns:a16="http://schemas.microsoft.com/office/drawing/2014/main" id="{5C5B4D99-1808-A92E-89A6-0243FC6A02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71204" y="1759221"/>
            <a:ext cx="2649591" cy="1790928"/>
          </a:xfrm>
          <a:prstGeom prst="rect">
            <a:avLst/>
          </a:prstGeom>
        </p:spPr>
      </p:pic>
      <p:pic>
        <p:nvPicPr>
          <p:cNvPr id="8" name="Picture 7">
            <a:extLst>
              <a:ext uri="{FF2B5EF4-FFF2-40B4-BE49-F238E27FC236}">
                <a16:creationId xmlns:a16="http://schemas.microsoft.com/office/drawing/2014/main" id="{BE79A4EA-5B14-58CD-49FC-5F1125460F2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37256" y="1759221"/>
            <a:ext cx="3266397" cy="1853983"/>
          </a:xfrm>
          <a:prstGeom prst="rect">
            <a:avLst/>
          </a:prstGeom>
        </p:spPr>
      </p:pic>
      <p:pic>
        <p:nvPicPr>
          <p:cNvPr id="10" name="Picture 9">
            <a:extLst>
              <a:ext uri="{FF2B5EF4-FFF2-40B4-BE49-F238E27FC236}">
                <a16:creationId xmlns:a16="http://schemas.microsoft.com/office/drawing/2014/main" id="{21CA3998-242B-6A43-3937-E936A69DAEB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30694" y="4473628"/>
            <a:ext cx="2901744" cy="1840457"/>
          </a:xfrm>
          <a:prstGeom prst="rect">
            <a:avLst/>
          </a:prstGeom>
        </p:spPr>
      </p:pic>
      <p:pic>
        <p:nvPicPr>
          <p:cNvPr id="12" name="Picture 11">
            <a:extLst>
              <a:ext uri="{FF2B5EF4-FFF2-40B4-BE49-F238E27FC236}">
                <a16:creationId xmlns:a16="http://schemas.microsoft.com/office/drawing/2014/main" id="{4BCF9BE7-0693-9E2D-A7F8-F80DC61749A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75695" y="4473628"/>
            <a:ext cx="2745286" cy="1863235"/>
          </a:xfrm>
          <a:prstGeom prst="rect">
            <a:avLst/>
          </a:prstGeom>
        </p:spPr>
      </p:pic>
      <p:sp>
        <p:nvSpPr>
          <p:cNvPr id="13" name="TextBox 12">
            <a:extLst>
              <a:ext uri="{FF2B5EF4-FFF2-40B4-BE49-F238E27FC236}">
                <a16:creationId xmlns:a16="http://schemas.microsoft.com/office/drawing/2014/main" id="{C8FFB197-3A5D-AFEC-4DF0-AA4FD3E7EA88}"/>
              </a:ext>
            </a:extLst>
          </p:cNvPr>
          <p:cNvSpPr txBox="1"/>
          <p:nvPr/>
        </p:nvSpPr>
        <p:spPr>
          <a:xfrm>
            <a:off x="1032387" y="3613204"/>
            <a:ext cx="2664542" cy="461665"/>
          </a:xfrm>
          <a:prstGeom prst="rect">
            <a:avLst/>
          </a:prstGeom>
          <a:noFill/>
        </p:spPr>
        <p:txBody>
          <a:bodyPr wrap="square" rtlCol="0">
            <a:spAutoFit/>
          </a:bodyPr>
          <a:lstStyle/>
          <a:p>
            <a:r>
              <a:rPr lang="en-IN" sz="2400" dirty="0">
                <a:latin typeface="Arial Black" panose="020B0A04020102020204" pitchFamily="34" charset="0"/>
              </a:rPr>
              <a:t>HR MANAGER</a:t>
            </a:r>
          </a:p>
        </p:txBody>
      </p:sp>
      <p:sp>
        <p:nvSpPr>
          <p:cNvPr id="15" name="TextBox 14">
            <a:extLst>
              <a:ext uri="{FF2B5EF4-FFF2-40B4-BE49-F238E27FC236}">
                <a16:creationId xmlns:a16="http://schemas.microsoft.com/office/drawing/2014/main" id="{5248D51E-3ABE-A9A9-4382-A261F406A877}"/>
              </a:ext>
            </a:extLst>
          </p:cNvPr>
          <p:cNvSpPr txBox="1"/>
          <p:nvPr/>
        </p:nvSpPr>
        <p:spPr>
          <a:xfrm>
            <a:off x="4832553" y="3613204"/>
            <a:ext cx="2526891" cy="830997"/>
          </a:xfrm>
          <a:prstGeom prst="rect">
            <a:avLst/>
          </a:prstGeom>
          <a:noFill/>
        </p:spPr>
        <p:txBody>
          <a:bodyPr wrap="square" rtlCol="0">
            <a:spAutoFit/>
          </a:bodyPr>
          <a:lstStyle/>
          <a:p>
            <a:pPr algn="ctr"/>
            <a:r>
              <a:rPr lang="en-IN" sz="2400" dirty="0">
                <a:latin typeface="Arial Black" panose="020B0A04020102020204" pitchFamily="34" charset="0"/>
              </a:rPr>
              <a:t>DEPARTMENT MANAGER</a:t>
            </a:r>
          </a:p>
        </p:txBody>
      </p:sp>
      <p:sp>
        <p:nvSpPr>
          <p:cNvPr id="16" name="TextBox 15">
            <a:extLst>
              <a:ext uri="{FF2B5EF4-FFF2-40B4-BE49-F238E27FC236}">
                <a16:creationId xmlns:a16="http://schemas.microsoft.com/office/drawing/2014/main" id="{C922E590-8E71-C802-E4FE-3AC5964D447F}"/>
              </a:ext>
            </a:extLst>
          </p:cNvPr>
          <p:cNvSpPr txBox="1"/>
          <p:nvPr/>
        </p:nvSpPr>
        <p:spPr>
          <a:xfrm>
            <a:off x="8205447" y="3613203"/>
            <a:ext cx="2930013" cy="461665"/>
          </a:xfrm>
          <a:prstGeom prst="rect">
            <a:avLst/>
          </a:prstGeom>
          <a:noFill/>
        </p:spPr>
        <p:txBody>
          <a:bodyPr wrap="square" rtlCol="0">
            <a:spAutoFit/>
          </a:bodyPr>
          <a:lstStyle/>
          <a:p>
            <a:r>
              <a:rPr lang="en-IN" sz="2400" dirty="0">
                <a:latin typeface="Arial Black" panose="020B0A04020102020204" pitchFamily="34" charset="0"/>
              </a:rPr>
              <a:t>DATA ANALYST</a:t>
            </a:r>
          </a:p>
        </p:txBody>
      </p:sp>
      <p:sp>
        <p:nvSpPr>
          <p:cNvPr id="17" name="TextBox 16">
            <a:extLst>
              <a:ext uri="{FF2B5EF4-FFF2-40B4-BE49-F238E27FC236}">
                <a16:creationId xmlns:a16="http://schemas.microsoft.com/office/drawing/2014/main" id="{7EBB27D4-07A0-3278-4B5A-771107F16FD4}"/>
              </a:ext>
            </a:extLst>
          </p:cNvPr>
          <p:cNvSpPr txBox="1"/>
          <p:nvPr/>
        </p:nvSpPr>
        <p:spPr>
          <a:xfrm>
            <a:off x="2563247" y="6336863"/>
            <a:ext cx="2569191" cy="461665"/>
          </a:xfrm>
          <a:prstGeom prst="rect">
            <a:avLst/>
          </a:prstGeom>
          <a:noFill/>
        </p:spPr>
        <p:txBody>
          <a:bodyPr wrap="square" rtlCol="0">
            <a:spAutoFit/>
          </a:bodyPr>
          <a:lstStyle/>
          <a:p>
            <a:r>
              <a:rPr lang="en-IN" sz="2400" dirty="0">
                <a:latin typeface="Arial Black" panose="020B0A04020102020204" pitchFamily="34" charset="0"/>
              </a:rPr>
              <a:t>EMPLOYEES</a:t>
            </a:r>
          </a:p>
        </p:txBody>
      </p:sp>
      <p:sp>
        <p:nvSpPr>
          <p:cNvPr id="18" name="TextBox 17">
            <a:extLst>
              <a:ext uri="{FF2B5EF4-FFF2-40B4-BE49-F238E27FC236}">
                <a16:creationId xmlns:a16="http://schemas.microsoft.com/office/drawing/2014/main" id="{F8A3CC41-34F5-19C2-1F11-734FFCD4062A}"/>
              </a:ext>
            </a:extLst>
          </p:cNvPr>
          <p:cNvSpPr txBox="1"/>
          <p:nvPr/>
        </p:nvSpPr>
        <p:spPr>
          <a:xfrm>
            <a:off x="6789174" y="6304280"/>
            <a:ext cx="2318327" cy="461665"/>
          </a:xfrm>
          <a:prstGeom prst="rect">
            <a:avLst/>
          </a:prstGeom>
          <a:noFill/>
        </p:spPr>
        <p:txBody>
          <a:bodyPr wrap="square" rtlCol="0">
            <a:spAutoFit/>
          </a:bodyPr>
          <a:lstStyle/>
          <a:p>
            <a:r>
              <a:rPr lang="en-IN" sz="2400" dirty="0">
                <a:latin typeface="Arial Black" panose="020B0A04020102020204" pitchFamily="34" charset="0"/>
              </a:rPr>
              <a:t>EXECUTIVE</a:t>
            </a:r>
          </a:p>
        </p:txBody>
      </p:sp>
    </p:spTree>
    <p:extLst>
      <p:ext uri="{BB962C8B-B14F-4D97-AF65-F5344CB8AC3E}">
        <p14:creationId xmlns:p14="http://schemas.microsoft.com/office/powerpoint/2010/main" val="321099589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DA03D09-7788-D223-5D2C-D97BAFBD065E}"/>
              </a:ext>
            </a:extLst>
          </p:cNvPr>
          <p:cNvSpPr txBox="1"/>
          <p:nvPr/>
        </p:nvSpPr>
        <p:spPr>
          <a:xfrm>
            <a:off x="147484" y="580102"/>
            <a:ext cx="11729884" cy="5262979"/>
          </a:xfrm>
          <a:prstGeom prst="rect">
            <a:avLst/>
          </a:prstGeom>
          <a:noFill/>
        </p:spPr>
        <p:txBody>
          <a:bodyPr wrap="square" rtlCol="0">
            <a:spAutoFit/>
          </a:bodyPr>
          <a:lstStyle/>
          <a:p>
            <a:r>
              <a:rPr lang="en-IN" sz="4000" dirty="0">
                <a:latin typeface="Arial Rounded MT Bold" panose="020F0704030504030204" pitchFamily="34" charset="0"/>
              </a:rPr>
              <a:t>OUR SOLUTION AND ITS VALUE PROPOSITION</a:t>
            </a:r>
            <a:br>
              <a:rPr lang="en-IN" sz="4000" dirty="0">
                <a:latin typeface="Arial Rounded MT Bold" panose="020F0704030504030204" pitchFamily="34" charset="0"/>
              </a:rPr>
            </a:br>
            <a:endParaRPr lang="en-IN" sz="4000" dirty="0">
              <a:latin typeface="Arial Rounded MT Bold" panose="020F0704030504030204" pitchFamily="34" charset="0"/>
            </a:endParaRPr>
          </a:p>
          <a:p>
            <a:r>
              <a:rPr lang="en-US" sz="2400" dirty="0">
                <a:latin typeface="Arial Black" panose="020B0A04020102020204" pitchFamily="34" charset="0"/>
              </a:rPr>
              <a:t>CONDITIONAL FORMATTING</a:t>
            </a:r>
          </a:p>
          <a:p>
            <a:r>
              <a:rPr lang="en-US" sz="2400" dirty="0">
                <a:latin typeface="Arial Black" panose="020B0A04020102020204" pitchFamily="34" charset="0"/>
              </a:rPr>
              <a:t>  Highlighting cells that are blanks or have no value</a:t>
            </a:r>
          </a:p>
          <a:p>
            <a:r>
              <a:rPr lang="en-US" sz="2400" dirty="0">
                <a:latin typeface="Arial Black" panose="020B0A04020102020204" pitchFamily="34" charset="0"/>
              </a:rPr>
              <a:t>FILTER: Focusing on blank cells and removing them</a:t>
            </a:r>
          </a:p>
          <a:p>
            <a:r>
              <a:rPr lang="en-US" sz="2400" dirty="0">
                <a:latin typeface="Arial Black" panose="020B0A04020102020204" pitchFamily="34" charset="0"/>
              </a:rPr>
              <a:t>FORMULA: For identifying the age category from late 20s to early60s</a:t>
            </a:r>
          </a:p>
          <a:p>
            <a:r>
              <a:rPr lang="en-US" sz="2400" dirty="0">
                <a:latin typeface="Arial Black" panose="020B0A04020102020204" pitchFamily="34" charset="0"/>
              </a:rPr>
              <a:t>PIVOT TABLE: Summarizing data and analyzing relationship and generating report</a:t>
            </a:r>
          </a:p>
          <a:p>
            <a:r>
              <a:rPr lang="en-US" sz="2400" dirty="0">
                <a:latin typeface="Arial Black" panose="020B0A04020102020204" pitchFamily="34" charset="0"/>
              </a:rPr>
              <a:t>SLICER: Filtering data for enhancing user experience and highlight clear view of specific data</a:t>
            </a:r>
          </a:p>
          <a:p>
            <a:r>
              <a:rPr lang="en-US" sz="2400" dirty="0">
                <a:latin typeface="Arial Black" panose="020B0A04020102020204" pitchFamily="34" charset="0"/>
              </a:rPr>
              <a:t>GRAPH: For data visualization</a:t>
            </a:r>
            <a:endParaRPr lang="en-IN" sz="2400" dirty="0">
              <a:latin typeface="Arial Black" panose="020B0A04020102020204" pitchFamily="34" charset="0"/>
            </a:endParaRPr>
          </a:p>
        </p:txBody>
      </p:sp>
    </p:spTree>
    <p:extLst>
      <p:ext uri="{BB962C8B-B14F-4D97-AF65-F5344CB8AC3E}">
        <p14:creationId xmlns:p14="http://schemas.microsoft.com/office/powerpoint/2010/main" val="3808621525"/>
      </p:ext>
    </p:extLst>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72480A0-2CEC-4A72-6362-4C0DE0A38C99}"/>
              </a:ext>
            </a:extLst>
          </p:cNvPr>
          <p:cNvSpPr txBox="1"/>
          <p:nvPr/>
        </p:nvSpPr>
        <p:spPr>
          <a:xfrm>
            <a:off x="167149" y="462117"/>
            <a:ext cx="12250993" cy="5632311"/>
          </a:xfrm>
          <a:prstGeom prst="rect">
            <a:avLst/>
          </a:prstGeom>
          <a:noFill/>
        </p:spPr>
        <p:txBody>
          <a:bodyPr wrap="square" rtlCol="0">
            <a:spAutoFit/>
          </a:bodyPr>
          <a:lstStyle/>
          <a:p>
            <a:r>
              <a:rPr lang="en-IN" sz="4000" dirty="0">
                <a:latin typeface="Arial Rounded MT Bold" panose="020F0704030504030204" pitchFamily="34" charset="0"/>
              </a:rPr>
              <a:t>DATASET DESCRIPTION</a:t>
            </a:r>
          </a:p>
          <a:p>
            <a:endParaRPr lang="en-IN" sz="4000" dirty="0">
              <a:latin typeface="Arial Rounded MT Bold" panose="020F0704030504030204" pitchFamily="34" charset="0"/>
            </a:endParaRPr>
          </a:p>
          <a:p>
            <a:r>
              <a:rPr lang="en-IN" sz="2000" dirty="0">
                <a:latin typeface="Arial Black" panose="020B0A04020102020204" pitchFamily="34" charset="0"/>
              </a:rPr>
              <a:t>Dataset Name: Employee Performance Analysis </a:t>
            </a:r>
          </a:p>
          <a:p>
            <a:r>
              <a:rPr lang="en-IN" sz="2000" dirty="0" err="1">
                <a:latin typeface="Arial Black" panose="020B0A04020102020204" pitchFamily="34" charset="0"/>
              </a:rPr>
              <a:t>DataDescription</a:t>
            </a:r>
            <a:r>
              <a:rPr lang="en-IN" sz="2000" dirty="0">
                <a:latin typeface="Arial Black" panose="020B0A04020102020204" pitchFamily="34" charset="0"/>
              </a:rPr>
              <a:t>: Contains performance metrics for employees, including satisfaction scores, performance ratings, and demographic details.</a:t>
            </a:r>
          </a:p>
          <a:p>
            <a:r>
              <a:rPr lang="en-IN" sz="2000" dirty="0">
                <a:latin typeface="Arial Black" panose="020B0A04020102020204" pitchFamily="34" charset="0"/>
              </a:rPr>
              <a:t>Source: </a:t>
            </a:r>
            <a:r>
              <a:rPr lang="en-IN" sz="2000" dirty="0" err="1">
                <a:latin typeface="Arial Black" panose="020B0A04020102020204" pitchFamily="34" charset="0"/>
              </a:rPr>
              <a:t>Edunet</a:t>
            </a:r>
            <a:r>
              <a:rPr lang="en-IN" sz="2000" dirty="0">
                <a:latin typeface="Arial Black" panose="020B0A04020102020204" pitchFamily="34" charset="0"/>
              </a:rPr>
              <a:t> Foundation</a:t>
            </a:r>
          </a:p>
          <a:p>
            <a:r>
              <a:rPr lang="en-IN" sz="2000" dirty="0">
                <a:latin typeface="Arial Black" panose="020B0A04020102020204" pitchFamily="34" charset="0"/>
              </a:rPr>
              <a:t>Variables/Columns:</a:t>
            </a:r>
          </a:p>
          <a:p>
            <a:r>
              <a:rPr lang="en-IN" sz="2000" dirty="0">
                <a:latin typeface="Arial Black" panose="020B0A04020102020204" pitchFamily="34" charset="0"/>
              </a:rPr>
              <a:t>Name: First </a:t>
            </a:r>
            <a:r>
              <a:rPr lang="en-IN" sz="2000" dirty="0" err="1">
                <a:latin typeface="Arial Black" panose="020B0A04020102020204" pitchFamily="34" charset="0"/>
              </a:rPr>
              <a:t>nameGender</a:t>
            </a:r>
            <a:r>
              <a:rPr lang="en-IN" sz="2000" dirty="0">
                <a:latin typeface="Arial Black" panose="020B0A04020102020204" pitchFamily="34" charset="0"/>
              </a:rPr>
              <a:t>: Male and Female </a:t>
            </a:r>
          </a:p>
          <a:p>
            <a:r>
              <a:rPr lang="en-IN" sz="2000" dirty="0">
                <a:latin typeface="Arial Black" panose="020B0A04020102020204" pitchFamily="34" charset="0"/>
              </a:rPr>
              <a:t>Business Unit: BPC, CCDR, EW, MSC, NEL, PL, PYZ, SVG, TNS, WBL Employee Type: contract, Full time, Part time</a:t>
            </a:r>
          </a:p>
          <a:p>
            <a:r>
              <a:rPr lang="en-IN" sz="2000" dirty="0">
                <a:latin typeface="Arial Black" panose="020B0A04020102020204" pitchFamily="34" charset="0"/>
              </a:rPr>
              <a:t>Performance Rating: Very high, High, Medium, Low</a:t>
            </a:r>
          </a:p>
          <a:p>
            <a:r>
              <a:rPr lang="en-IN" sz="2000" dirty="0">
                <a:latin typeface="Arial Black" panose="020B0A04020102020204" pitchFamily="34" charset="0"/>
              </a:rPr>
              <a:t>Satisfaction Score: 1-5</a:t>
            </a:r>
          </a:p>
          <a:p>
            <a:r>
              <a:rPr lang="en-IN" sz="2000" dirty="0">
                <a:latin typeface="Arial Black" panose="020B0A04020102020204" pitchFamily="34" charset="0"/>
              </a:rPr>
              <a:t>Data Types: Numeric and Text</a:t>
            </a:r>
          </a:p>
          <a:p>
            <a:r>
              <a:rPr lang="en-IN" sz="2000" dirty="0">
                <a:latin typeface="Arial Black" panose="020B0A04020102020204" pitchFamily="34" charset="0"/>
              </a:rPr>
              <a:t>Units of Measurement:</a:t>
            </a:r>
          </a:p>
          <a:p>
            <a:r>
              <a:rPr lang="en-IN" sz="2000" dirty="0">
                <a:latin typeface="Arial Black" panose="020B0A04020102020204" pitchFamily="34" charset="0"/>
              </a:rPr>
              <a:t>Satisfaction score: Scale of 1-5Performance rating: Very high, High, Medium, Low</a:t>
            </a:r>
          </a:p>
          <a:p>
            <a:r>
              <a:rPr lang="en-IN" sz="2000" dirty="0">
                <a:latin typeface="Arial Black" panose="020B0A04020102020204" pitchFamily="34" charset="0"/>
              </a:rPr>
              <a:t>Size: 26 records, 5 fields</a:t>
            </a:r>
          </a:p>
        </p:txBody>
      </p:sp>
    </p:spTree>
    <p:extLst>
      <p:ext uri="{BB962C8B-B14F-4D97-AF65-F5344CB8AC3E}">
        <p14:creationId xmlns:p14="http://schemas.microsoft.com/office/powerpoint/2010/main" val="159141569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A86AC82-452A-26EC-9025-4E7BA945C1DD}"/>
              </a:ext>
            </a:extLst>
          </p:cNvPr>
          <p:cNvSpPr txBox="1"/>
          <p:nvPr/>
        </p:nvSpPr>
        <p:spPr>
          <a:xfrm>
            <a:off x="1720645" y="511277"/>
            <a:ext cx="8967019" cy="707886"/>
          </a:xfrm>
          <a:prstGeom prst="rect">
            <a:avLst/>
          </a:prstGeom>
          <a:noFill/>
        </p:spPr>
        <p:txBody>
          <a:bodyPr wrap="square" rtlCol="0">
            <a:spAutoFit/>
          </a:bodyPr>
          <a:lstStyle/>
          <a:p>
            <a:r>
              <a:rPr lang="en-IN" sz="4000" dirty="0">
                <a:latin typeface="Arial Rounded MT Bold" panose="020F0704030504030204" pitchFamily="34" charset="0"/>
              </a:rPr>
              <a:t>THE “WOW” IN OUR SOLUTION</a:t>
            </a:r>
          </a:p>
        </p:txBody>
      </p:sp>
      <p:sp>
        <p:nvSpPr>
          <p:cNvPr id="6" name="TextBox 5">
            <a:extLst>
              <a:ext uri="{FF2B5EF4-FFF2-40B4-BE49-F238E27FC236}">
                <a16:creationId xmlns:a16="http://schemas.microsoft.com/office/drawing/2014/main" id="{F11F98C9-609F-A766-9245-5757800B0C11}"/>
              </a:ext>
            </a:extLst>
          </p:cNvPr>
          <p:cNvSpPr txBox="1"/>
          <p:nvPr/>
        </p:nvSpPr>
        <p:spPr>
          <a:xfrm>
            <a:off x="1946787" y="1740310"/>
            <a:ext cx="8082116" cy="2308324"/>
          </a:xfrm>
          <a:prstGeom prst="rect">
            <a:avLst/>
          </a:prstGeom>
          <a:noFill/>
        </p:spPr>
        <p:txBody>
          <a:bodyPr wrap="square" rtlCol="0">
            <a:spAutoFit/>
          </a:bodyPr>
          <a:lstStyle/>
          <a:p>
            <a:r>
              <a:rPr lang="en-US" sz="2400" dirty="0">
                <a:latin typeface="Arial Black" panose="020B0A04020102020204" pitchFamily="34" charset="0"/>
              </a:rPr>
              <a:t>FORMULA:</a:t>
            </a:r>
          </a:p>
          <a:p>
            <a:r>
              <a:rPr lang="en-US" sz="2400" dirty="0">
                <a:latin typeface="Arial Black" panose="020B0A04020102020204" pitchFamily="34" charset="0"/>
              </a:rPr>
              <a:t>Performance level =IF(Z8&gt;=5,"Very </a:t>
            </a:r>
            <a:r>
              <a:rPr lang="en-US" sz="2400" dirty="0" err="1">
                <a:latin typeface="Arial Black" panose="020B0A04020102020204" pitchFamily="34" charset="0"/>
              </a:rPr>
              <a:t>High",IF</a:t>
            </a:r>
            <a:r>
              <a:rPr lang="en-US" sz="2400" dirty="0">
                <a:latin typeface="Arial Black" panose="020B0A04020102020204" pitchFamily="34" charset="0"/>
              </a:rPr>
              <a:t>(Z8&gt;=4,"High",IF(Z8&gt;=3,"Medium",IF(Z8&lt;=2,"Low"))))</a:t>
            </a:r>
          </a:p>
          <a:p>
            <a:r>
              <a:rPr lang="en-US" sz="2400" dirty="0">
                <a:latin typeface="Arial Black" panose="020B0A04020102020204" pitchFamily="34" charset="0"/>
              </a:rPr>
              <a:t>INSIGHTS: Used to evaluate the scores as levels from low to very high.</a:t>
            </a:r>
            <a:endParaRPr lang="en-IN" sz="2400" dirty="0">
              <a:latin typeface="Arial Black" panose="020B0A04020102020204" pitchFamily="34" charset="0"/>
            </a:endParaRPr>
          </a:p>
        </p:txBody>
      </p:sp>
    </p:spTree>
    <p:extLst>
      <p:ext uri="{BB962C8B-B14F-4D97-AF65-F5344CB8AC3E}">
        <p14:creationId xmlns:p14="http://schemas.microsoft.com/office/powerpoint/2010/main" val="414040758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01D17D"/>
      </a:accent1>
      <a:accent2>
        <a:srgbClr val="84C72A"/>
      </a:accent2>
      <a:accent3>
        <a:srgbClr val="E1D126"/>
      </a:accent3>
      <a:accent4>
        <a:srgbClr val="E29932"/>
      </a:accent4>
      <a:accent5>
        <a:srgbClr val="E56526"/>
      </a:accent5>
      <a:accent6>
        <a:srgbClr val="D63731"/>
      </a:accent6>
      <a:hlink>
        <a:srgbClr val="35FA7F"/>
      </a:hlink>
      <a:folHlink>
        <a:srgbClr val="BAFC85"/>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2B2A868B-6BC2-4B3E-98B9-1258F41035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TM04033937[[fn=Vapor Trail]]</Template>
  <TotalTime>152</TotalTime>
  <Words>719</Words>
  <Application>Microsoft Office PowerPoint</Application>
  <PresentationFormat>Widescreen</PresentationFormat>
  <Paragraphs>89</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Arial Black</vt:lpstr>
      <vt:lpstr>Arial Rounded MT Bold</vt:lpstr>
      <vt:lpstr>Calibri</vt:lpstr>
      <vt:lpstr>Century Gothic</vt:lpstr>
      <vt:lpstr>Wingdings</vt:lpstr>
      <vt:lpstr>Vapor Trail</vt:lpstr>
      <vt:lpstr>Employee data analysis using excel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Shree Varshini</dc:creator>
  <cp:lastModifiedBy>Shree Varshini</cp:lastModifiedBy>
  <cp:revision>2</cp:revision>
  <dcterms:created xsi:type="dcterms:W3CDTF">2024-09-09T10:14:43Z</dcterms:created>
  <dcterms:modified xsi:type="dcterms:W3CDTF">2024-09-11T05:47:39Z</dcterms:modified>
</cp:coreProperties>
</file>