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8" r:id="rId5"/>
    <p:sldId id="262" r:id="rId6"/>
    <p:sldId id="263" r:id="rId7"/>
    <p:sldId id="265" r:id="rId8"/>
    <p:sldId id="268" r:id="rId9"/>
    <p:sldId id="271" r:id="rId10"/>
    <p:sldId id="266" r:id="rId11"/>
    <p:sldId id="267" r:id="rId12"/>
    <p:sldId id="270" r:id="rId13"/>
    <p:sldId id="269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F43EF-14D2-4259-B593-DD2CC8C5659B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91BC1-FD4B-4C34-8B18-20A1CCE014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80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91BC1-FD4B-4C34-8B18-20A1CCE0145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11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91BC1-FD4B-4C34-8B18-20A1CCE014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9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91BC1-FD4B-4C34-8B18-20A1CCE014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56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91BC1-FD4B-4C34-8B18-20A1CCE014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553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FA55D-E849-484F-92CE-E9CB2431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2BC17-D321-4BC6-8FF2-C6E41C746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1E1A-06A2-44CE-90EA-B9B7A2D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573C-DA18-4AEE-B0EA-891CA280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3B082-3D86-464C-A20C-65DD7151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8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DD3D-EA66-429E-96B0-0A6F522C0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C2786-F0C4-43B0-9965-658EC812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21852-0235-43D8-A3CD-B8E3DB5B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CBE08-67F7-47BF-8817-C41289B57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FE09-A8F1-4E72-8BAB-05927E5F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962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64E6A8-8A6B-4EB8-B03D-A6C85B2403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55127-F6C4-4E37-9BE7-8284E8A90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C02AA-4947-4226-AE56-EAC3D49C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3F3D7-9BE4-405C-A3AA-366BC549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C92A3-2636-42FC-A82C-CBA98404F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F57F-6928-496F-A3DF-AC2CF448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46688-6F1B-4D08-9196-FF8BFE982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17323-D665-4EBF-8D7D-3C58629CA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C2D74-75DE-43C6-A515-96334342B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C393A-71D6-48A5-8658-66573AEAA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6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CC885-EE35-4979-B549-99AEAA95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25B9-61F4-48F5-878C-375021CD8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2439D-BE4A-43A6-B013-25D0D69E8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EC643-7BF3-4768-95DA-C83E14495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91F4-3273-44A2-8B01-B707B86E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F16A-EF6B-401A-93ED-92DF14A0E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2710-8EA0-4FDF-858D-66B4FA0B8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3EFF-98BC-4154-9543-A74AD6A32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809FD-E56A-4750-9CE0-0E41B48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CDB58-4C1B-4F57-A250-92E1A382D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65D24-9DA5-40E9-94D5-3E79B571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14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C9A21-7227-4605-94C3-7E5F8D95F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9E16D-933E-4B1C-BE04-824B2766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0F6E3-B1C8-4ECF-8CC1-C762E1D034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DECEB9-63BC-4861-9A05-EF107CBC9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410D0-2CCF-4B0E-9071-A70A3E66D1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79BC1-D8BB-431C-8ABF-B77C5C3A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A1C12E-6D38-44D0-A066-17D7B731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05BF6-1B04-4FC7-84CB-58B54F1B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4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7ABE-AC9E-46EA-A4BE-BA5FC60F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110EDA-04F5-4E6D-B321-836E843C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87528F-147A-4509-9791-3641151A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A5ED-D186-49B8-B788-FAF24766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34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78F29-F207-4265-94AF-9671B3891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CC615-3029-47B7-A93A-DB314902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0B0C0-E93C-427B-8BAC-E735BFF6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FA3E-D4BF-4268-B3EC-520DC5F3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FCC7-D98D-4418-B144-E731A574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2D4C4-53F8-45A2-8608-3D48D48ED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B817B-0049-46A0-BC6A-BB7A2FADA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AFA3A-552A-4C29-94E8-395C90956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951AE-3D86-44FE-96DD-1C1CABC7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5B076-4F4B-4E5B-9E35-16CF0F9A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858A54-F8AD-478E-BEC1-66C22019A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B0BC2-F232-4FB0-A55E-579C2E6F6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5C939-9111-4F14-BC09-3284318A3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38D23-8759-4815-B495-D066A8CEC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A1AC-9791-468F-892B-8BA0872E7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6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807CF-3830-4103-9ED8-1723CC6CB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EC8B-02E0-410C-95E3-1BCDBB2F9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C2E5A-A3B5-4C37-AFBB-43122C69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59366B-754C-4B9C-AAC7-4D1CCD67C000}" type="datetimeFigureOut">
              <a:rPr lang="en-US" smtClean="0"/>
              <a:t>18/08/2025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DAB87-DBFF-4B63-8012-6427FEFDCE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2534-DF6D-41FA-B50A-DCFECF9325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386A5-6261-43DA-85E6-E7FC4BBDD4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3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77DB49-BF53-422F-AF6A-6FEBA6E7B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2" y="108048"/>
            <a:ext cx="2379980" cy="91942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6D7B8C1-E37E-4E16-AAFE-BD4B6A1A2F23}"/>
              </a:ext>
            </a:extLst>
          </p:cNvPr>
          <p:cNvCxnSpPr/>
          <p:nvPr/>
        </p:nvCxnSpPr>
        <p:spPr>
          <a:xfrm>
            <a:off x="0" y="120982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AEC4950-C1BA-447B-9879-8589755F7802}"/>
              </a:ext>
            </a:extLst>
          </p:cNvPr>
          <p:cNvSpPr txBox="1"/>
          <p:nvPr/>
        </p:nvSpPr>
        <p:spPr>
          <a:xfrm>
            <a:off x="2435472" y="66220"/>
            <a:ext cx="732105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E20000"/>
                </a:solidFill>
              </a:rPr>
              <a:t>International Conference on </a:t>
            </a:r>
          </a:p>
          <a:p>
            <a:pPr algn="ctr"/>
            <a:r>
              <a:rPr lang="en-US" sz="2400" b="1" dirty="0">
                <a:solidFill>
                  <a:srgbClr val="E20000"/>
                </a:solidFill>
              </a:rPr>
              <a:t>Emerging Techniques in Computational Intelligence</a:t>
            </a:r>
          </a:p>
          <a:p>
            <a:pPr algn="ctr"/>
            <a:r>
              <a:rPr lang="en-US" sz="2000" b="1" dirty="0">
                <a:solidFill>
                  <a:srgbClr val="E20000"/>
                </a:solidFill>
              </a:rPr>
              <a:t>21–23 August 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A1C783-893B-4E68-A9CE-C55E956E24EC}"/>
              </a:ext>
            </a:extLst>
          </p:cNvPr>
          <p:cNvSpPr txBox="1"/>
          <p:nvPr/>
        </p:nvSpPr>
        <p:spPr>
          <a:xfrm>
            <a:off x="1202788" y="2070309"/>
            <a:ext cx="1060703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Iron Shield Real Time Defense System Using Neural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4BAC9-41D6-4CA3-ABFB-4D47E6D29BF7}"/>
              </a:ext>
            </a:extLst>
          </p:cNvPr>
          <p:cNvSpPr txBox="1"/>
          <p:nvPr/>
        </p:nvSpPr>
        <p:spPr>
          <a:xfrm>
            <a:off x="1547447" y="2987408"/>
            <a:ext cx="9917723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 err="1"/>
              <a:t>Shreevarsinii</a:t>
            </a:r>
            <a:r>
              <a:rPr lang="en-US" sz="2000" b="1" dirty="0"/>
              <a:t> </a:t>
            </a:r>
            <a:r>
              <a:rPr lang="en-US" sz="2000" b="1" dirty="0" err="1"/>
              <a:t>Balasekar</a:t>
            </a:r>
            <a:r>
              <a:rPr lang="en-US" sz="2000" b="1" dirty="0"/>
              <a:t> </a:t>
            </a:r>
            <a:r>
              <a:rPr lang="en-US" sz="2000" dirty="0"/>
              <a:t>, Sanjay R , Dr. S. Manimaran</a:t>
            </a:r>
            <a:endParaRPr lang="en-US" sz="2000" baseline="30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B5B5AF-8A1C-402D-8C45-101628FCB3D9}"/>
              </a:ext>
            </a:extLst>
          </p:cNvPr>
          <p:cNvSpPr txBox="1"/>
          <p:nvPr/>
        </p:nvSpPr>
        <p:spPr>
          <a:xfrm>
            <a:off x="3397345" y="3920420"/>
            <a:ext cx="583809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cap="small" baseline="30000" dirty="0"/>
              <a:t>1</a:t>
            </a:r>
            <a:r>
              <a:rPr lang="en-US" sz="2400" b="1" baseline="30000" dirty="0"/>
              <a:t> Student of Artificial Intelligence Amrita Vishwa Vidyapeetham Coimbatore, India</a:t>
            </a:r>
            <a:endParaRPr lang="en-US" sz="2400" b="1" dirty="0"/>
          </a:p>
          <a:p>
            <a:pPr algn="ctr"/>
            <a:r>
              <a:rPr lang="en-US" sz="2400" baseline="30000" dirty="0"/>
              <a:t>2 Assistant Professor ( Sr. Gr.) School of Artificial Intelligence Amrita Vishwa Vidyapeetham Coimbatore, India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8B740B-81CE-4B51-90B1-7E960BD96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28" y="141119"/>
            <a:ext cx="2270269" cy="70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87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E6849-3586-419C-B019-8F8F54D8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88999"/>
            <a:ext cx="10515600" cy="1325563"/>
          </a:xfrm>
        </p:spPr>
        <p:txBody>
          <a:bodyPr/>
          <a:lstStyle/>
          <a:p>
            <a:r>
              <a:rPr lang="en-US" b="1" dirty="0"/>
              <a:t>Results and Comparison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15B273-8F78-4539-91F1-94E7BDB11AE5}"/>
              </a:ext>
            </a:extLst>
          </p:cNvPr>
          <p:cNvSpPr txBox="1"/>
          <p:nvPr/>
        </p:nvSpPr>
        <p:spPr>
          <a:xfrm>
            <a:off x="800099" y="1414562"/>
            <a:ext cx="1021080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Noise Simulation: Added Gaussian noise to mimic real-world uncertainty.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Preprocessing: Normalized features using </a:t>
            </a:r>
            <a:r>
              <a:rPr lang="en-US" sz="2800" b="0" i="0" dirty="0" err="1">
                <a:effectLst/>
                <a:latin typeface="fkGroteskNeue"/>
              </a:rPr>
              <a:t>StandardScaler</a:t>
            </a:r>
            <a:r>
              <a:rPr lang="en-US" sz="2800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Training Setup: Adam optimizer (LR=0.001), batch size = 32, early stopping.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Model Tuning: </a:t>
            </a:r>
            <a:r>
              <a:rPr lang="en-US" sz="2800" b="0" i="0" dirty="0" err="1">
                <a:effectLst/>
                <a:latin typeface="fkGroteskNeue"/>
              </a:rPr>
              <a:t>Keras</a:t>
            </a:r>
            <a:r>
              <a:rPr lang="en-US" sz="2800" b="0" i="0" dirty="0">
                <a:effectLst/>
                <a:latin typeface="fkGroteskNeue"/>
              </a:rPr>
              <a:t> Tuner optimized hidden units &amp; learning rate.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Final Model: 3 hidden layers (64, 32, 16), </a:t>
            </a:r>
            <a:r>
              <a:rPr lang="en-US" sz="2800" b="0" i="0" dirty="0" err="1">
                <a:effectLst/>
                <a:latin typeface="fkGroteskNeue"/>
              </a:rPr>
              <a:t>ReLU</a:t>
            </a:r>
            <a:r>
              <a:rPr lang="en-US" sz="2800" b="0" i="0" dirty="0">
                <a:effectLst/>
                <a:latin typeface="fkGroteskNeue"/>
              </a:rPr>
              <a:t> activations, 20% dropout.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Deployment: Converted to TensorFlow Lite for real-time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Reliability: Physics-based override check added.</a:t>
            </a:r>
          </a:p>
        </p:txBody>
      </p:sp>
    </p:spTree>
    <p:extLst>
      <p:ext uri="{BB962C8B-B14F-4D97-AF65-F5344CB8AC3E}">
        <p14:creationId xmlns:p14="http://schemas.microsoft.com/office/powerpoint/2010/main" val="375436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F9C41-1772-4BDD-B18D-6AB5483448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324100" y="4763"/>
            <a:ext cx="10515600" cy="1325563"/>
          </a:xfrm>
        </p:spPr>
        <p:txBody>
          <a:bodyPr/>
          <a:lstStyle/>
          <a:p>
            <a:r>
              <a:rPr lang="en-US" b="1" dirty="0"/>
              <a:t>Results (Performance Metrics)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1B689CDD-4268-443B-8DA7-967D2B32F3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B00223-9654-411F-B1B3-19CC09704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0496237"/>
              </p:ext>
            </p:extLst>
          </p:nvPr>
        </p:nvGraphicFramePr>
        <p:xfrm>
          <a:off x="495300" y="1300163"/>
          <a:ext cx="5486400" cy="246888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07208358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7314806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93935192"/>
                    </a:ext>
                  </a:extLst>
                </a:gridCol>
              </a:tblGrid>
              <a:tr h="27637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619294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88.6%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550865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r>
                        <a:rPr lang="en-US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94.2%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427318"/>
                  </a:ext>
                </a:extLst>
              </a:tr>
              <a:tr h="483656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859000"/>
                  </a:ext>
                </a:extLst>
              </a:tr>
              <a:tr h="276375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86.2%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3780879"/>
                  </a:ext>
                </a:extLst>
              </a:tr>
              <a:tr h="301556">
                <a:tc>
                  <a:txBody>
                    <a:bodyPr/>
                    <a:lstStyle/>
                    <a:p>
                      <a:r>
                        <a:rPr lang="en-US" b="1" dirty="0"/>
                        <a:t>FNN (Proposed)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99.0%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0.99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96238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D5A105-6C3E-4C80-A036-767317DFF5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953008"/>
              </p:ext>
            </p:extLst>
          </p:nvPr>
        </p:nvGraphicFramePr>
        <p:xfrm>
          <a:off x="7353300" y="1244465"/>
          <a:ext cx="4076700" cy="2524578"/>
        </p:xfrm>
        <a:graphic>
          <a:graphicData uri="http://schemas.openxmlformats.org/drawingml/2006/table">
            <a:tbl>
              <a:tblPr/>
              <a:tblGrid>
                <a:gridCol w="2038350">
                  <a:extLst>
                    <a:ext uri="{9D8B030D-6E8A-4147-A177-3AD203B41FA5}">
                      <a16:colId xmlns:a16="http://schemas.microsoft.com/office/drawing/2014/main" val="684731159"/>
                    </a:ext>
                  </a:extLst>
                </a:gridCol>
                <a:gridCol w="2038350">
                  <a:extLst>
                    <a:ext uri="{9D8B030D-6E8A-4147-A177-3AD203B41FA5}">
                      <a16:colId xmlns:a16="http://schemas.microsoft.com/office/drawing/2014/main" val="3308105488"/>
                    </a:ext>
                  </a:extLst>
                </a:gridCol>
              </a:tblGrid>
              <a:tr h="475766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Inference Time (ms)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8221544"/>
                  </a:ext>
                </a:extLst>
              </a:tr>
              <a:tr h="347194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5065596"/>
                  </a:ext>
                </a:extLst>
              </a:tr>
              <a:tr h="347194">
                <a:tc>
                  <a:txBody>
                    <a:bodyPr/>
                    <a:lstStyle/>
                    <a:p>
                      <a:r>
                        <a:rPr lang="en-US" dirty="0"/>
                        <a:t>SVM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608314"/>
                  </a:ext>
                </a:extLst>
              </a:tr>
              <a:tr h="475766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028939"/>
                  </a:ext>
                </a:extLst>
              </a:tr>
              <a:tr h="347194">
                <a:tc>
                  <a:txBody>
                    <a:bodyPr/>
                    <a:lstStyle/>
                    <a:p>
                      <a:r>
                        <a:rPr lang="en-US"/>
                        <a:t>Decision Tree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371234"/>
                  </a:ext>
                </a:extLst>
              </a:tr>
              <a:tr h="475766">
                <a:tc>
                  <a:txBody>
                    <a:bodyPr/>
                    <a:lstStyle/>
                    <a:p>
                      <a:r>
                        <a:rPr lang="en-US" b="1"/>
                        <a:t>FNN (Proposed)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0.28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5498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0C7BF9-B751-4137-9209-BACC4E9C0528}"/>
              </a:ext>
            </a:extLst>
          </p:cNvPr>
          <p:cNvSpPr txBox="1"/>
          <p:nvPr/>
        </p:nvSpPr>
        <p:spPr>
          <a:xfrm>
            <a:off x="495300" y="3962400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1. compares the performance of different models such as Random Forest, SVM, Logistic Regression, Decision Tree and FNN on the first dataset using raw input features.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87C3B4-6773-49C7-869B-125A31D2A602}"/>
              </a:ext>
            </a:extLst>
          </p:cNvPr>
          <p:cNvSpPr txBox="1"/>
          <p:nvPr/>
        </p:nvSpPr>
        <p:spPr>
          <a:xfrm>
            <a:off x="7353300" y="3962400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2. Represents the different model with the inference time</a:t>
            </a:r>
          </a:p>
        </p:txBody>
      </p:sp>
    </p:spTree>
    <p:extLst>
      <p:ext uri="{BB962C8B-B14F-4D97-AF65-F5344CB8AC3E}">
        <p14:creationId xmlns:p14="http://schemas.microsoft.com/office/powerpoint/2010/main" val="70408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C7BCBD-7B3D-405F-8A8A-DCDDAD56D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92" y="0"/>
            <a:ext cx="10872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509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B2FC9-3A5E-4762-9769-5D88EF51A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 and Future Works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BB592-99D7-4C28-9E30-F4F9CF1766A0}"/>
              </a:ext>
            </a:extLst>
          </p:cNvPr>
          <p:cNvSpPr txBox="1"/>
          <p:nvPr/>
        </p:nvSpPr>
        <p:spPr>
          <a:xfrm>
            <a:off x="914400" y="1690688"/>
            <a:ext cx="10934700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FNN achieved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99.49%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Ready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Inference time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0.28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(well below 10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Automated tuning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Tuner), probability calibration (Platt scaling), and post-processing rule added.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&amp; Reliable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Physics-based override + CLI for easy user interaction and decision validation.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Evaluation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Tested on unseen missile case → correctly classified as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(12.225 km away).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Extend to multi-target tracking, adversarial scenarios, and real-world battlefield integration.</a:t>
            </a:r>
          </a:p>
        </p:txBody>
      </p:sp>
    </p:spTree>
    <p:extLst>
      <p:ext uri="{BB962C8B-B14F-4D97-AF65-F5344CB8AC3E}">
        <p14:creationId xmlns:p14="http://schemas.microsoft.com/office/powerpoint/2010/main" val="210782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9C68-A7FA-42FB-A016-798F72C9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3F065D-8488-430E-9CC3-793261D1F6A6}"/>
              </a:ext>
            </a:extLst>
          </p:cNvPr>
          <p:cNvSpPr txBox="1"/>
          <p:nvPr/>
        </p:nvSpPr>
        <p:spPr>
          <a:xfrm>
            <a:off x="899160" y="1485959"/>
            <a:ext cx="111328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I., et al. (2025).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Dome of Delusion: The Many Costs of Ballistic Missile Defense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 if available].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Ahmad, I., et al. (2025).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Golden Dome Delusion: Prioritizing Missiles Over Humanity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 if available].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Yu, J., et al.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Safe Cooperative Guidance for Multi-Missile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Yu, J., et al.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Cooperative Guidance Policy for Multi-Missile Platforms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Lee, J.-Y., et al. (2020).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Intercept Point Prediction of Ballistic Missile Defense Using Neural Network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name].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Chyad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H., et al. (2021).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Novel Aircraft and Missile Accurate Positioning and Tracking System using Global Satellite Networks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[Journal/Conference name].</a:t>
            </a:r>
          </a:p>
        </p:txBody>
      </p:sp>
    </p:spTree>
    <p:extLst>
      <p:ext uri="{BB962C8B-B14F-4D97-AF65-F5344CB8AC3E}">
        <p14:creationId xmlns:p14="http://schemas.microsoft.com/office/powerpoint/2010/main" val="111474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F2340C-0989-4060-B83D-B85BF5D83355}"/>
              </a:ext>
            </a:extLst>
          </p:cNvPr>
          <p:cNvSpPr txBox="1"/>
          <p:nvPr/>
        </p:nvSpPr>
        <p:spPr>
          <a:xfrm>
            <a:off x="0" y="6508013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ICETCI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20F7C9-3E3F-46CB-904B-1E3967E7CC29}"/>
              </a:ext>
            </a:extLst>
          </p:cNvPr>
          <p:cNvSpPr txBox="1"/>
          <p:nvPr/>
        </p:nvSpPr>
        <p:spPr>
          <a:xfrm>
            <a:off x="10353822" y="6508013"/>
            <a:ext cx="183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2EFE9-9408-4C52-A143-7BEF2066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4299" y="86011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Introduction: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FCFC5-BCF3-4640-8BA5-AD83EC11AEB3}"/>
              </a:ext>
            </a:extLst>
          </p:cNvPr>
          <p:cNvSpPr txBox="1"/>
          <p:nvPr/>
        </p:nvSpPr>
        <p:spPr>
          <a:xfrm>
            <a:off x="838199" y="1411574"/>
            <a:ext cx="1069657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Modern defense needs real-time intelligent systems for tasks like missile interception.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Traditional rule-based methods work but struggle with fast-changing threats.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AI/ML can detect real threats, but many models are too slow for real-time use.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Solution: a lightweight feedforward neural network trained on simulated missile trajectories.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Optimized with </a:t>
            </a:r>
            <a:r>
              <a:rPr lang="en-US" sz="2400" b="0" i="0" dirty="0" err="1">
                <a:effectLst/>
                <a:latin typeface="fkGroteskNeue"/>
              </a:rPr>
              <a:t>Keras</a:t>
            </a:r>
            <a:r>
              <a:rPr lang="en-US" sz="2400" b="0" i="0" dirty="0">
                <a:effectLst/>
                <a:latin typeface="fkGroteskNeue"/>
              </a:rPr>
              <a:t> Tuner (99% accuracy) and refined using F1-score thresholding.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Deployed as a TensorFlow Lite model for fast use on edge devices.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A physics-based safety check is added to reduce false alarms.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Final system is accurate, fast, and practical for real-world defense.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81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F2340C-0989-4060-B83D-B85BF5D83355}"/>
              </a:ext>
            </a:extLst>
          </p:cNvPr>
          <p:cNvSpPr txBox="1"/>
          <p:nvPr/>
        </p:nvSpPr>
        <p:spPr>
          <a:xfrm>
            <a:off x="0" y="6508013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ICETCI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AD58E-6301-41F9-90EC-1C32AF804CF4}"/>
              </a:ext>
            </a:extLst>
          </p:cNvPr>
          <p:cNvSpPr txBox="1"/>
          <p:nvPr/>
        </p:nvSpPr>
        <p:spPr>
          <a:xfrm>
            <a:off x="10353822" y="6508013"/>
            <a:ext cx="183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4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9959F63-A9D3-4347-8705-2B4783473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862691"/>
              </p:ext>
            </p:extLst>
          </p:nvPr>
        </p:nvGraphicFramePr>
        <p:xfrm>
          <a:off x="838200" y="1825625"/>
          <a:ext cx="11201400" cy="2862006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587341507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801864954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4231265647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24171146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Dome of Delusion: The Many Costs of Ballistic Missile Defense [1]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Igor </a:t>
                      </a:r>
                      <a:r>
                        <a:rPr lang="en-US" dirty="0" err="1">
                          <a:effectLst/>
                        </a:rPr>
                        <a:t>Moric</a:t>
                      </a:r>
                      <a:r>
                        <a:rPr lang="en-US" dirty="0">
                          <a:effectLst/>
                        </a:rPr>
                        <a:t> et al.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2025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Critical analysis of cost-effectiveness and challenges in missile defense systems like Iron Dome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9171916"/>
                  </a:ext>
                </a:extLst>
              </a:tr>
              <a:tr h="437870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The Golden Dome Delusion: Prioritizing Missiles Over Humanity [2]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Irshad Ahmad et al.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2025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dirty="0">
                          <a:effectLst/>
                        </a:rPr>
                        <a:t>Examination of missile defense prioritization and humanitarian concerns</a:t>
                      </a:r>
                    </a:p>
                  </a:txBody>
                  <a:tcPr marL="76200" marR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6938566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sz="1600" i="1" dirty="0"/>
                        <a:t>Safe Cooperative Guidance for Multi-Missile Systems </a:t>
                      </a:r>
                      <a:r>
                        <a:rPr lang="en-US" sz="1600" i="0" dirty="0"/>
                        <a:t>[3]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Jianglong Yu et al.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 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Leader-follower guidance with artificial potential field + backstepping control.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935314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410E02B-E0B2-40D4-BB7D-011F6D08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826148"/>
              </p:ext>
            </p:extLst>
          </p:nvPr>
        </p:nvGraphicFramePr>
        <p:xfrm>
          <a:off x="838200" y="1554419"/>
          <a:ext cx="11201400" cy="271206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1705164323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103111841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788917000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591304283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Paper Title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Author(s)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Year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Key Methodology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524223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BD802C5-D492-4053-B24A-6CCEEF918592}"/>
              </a:ext>
            </a:extLst>
          </p:cNvPr>
          <p:cNvSpPr txBox="1"/>
          <p:nvPr/>
        </p:nvSpPr>
        <p:spPr>
          <a:xfrm>
            <a:off x="3175000" y="468197"/>
            <a:ext cx="6096000" cy="76944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4400" b="1" dirty="0"/>
              <a:t>Literature review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1995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F2340C-0989-4060-B83D-B85BF5D83355}"/>
              </a:ext>
            </a:extLst>
          </p:cNvPr>
          <p:cNvSpPr txBox="1"/>
          <p:nvPr/>
        </p:nvSpPr>
        <p:spPr>
          <a:xfrm>
            <a:off x="0" y="6508013"/>
            <a:ext cx="1219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ICETCI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FA1DE-BDF3-411A-B869-8B1A1411EDF6}"/>
              </a:ext>
            </a:extLst>
          </p:cNvPr>
          <p:cNvSpPr txBox="1"/>
          <p:nvPr/>
        </p:nvSpPr>
        <p:spPr>
          <a:xfrm>
            <a:off x="10353822" y="6508013"/>
            <a:ext cx="18381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02D4D2-932A-422A-8121-94F83D3CC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25" y="185737"/>
            <a:ext cx="10515600" cy="1325563"/>
          </a:xfrm>
        </p:spPr>
        <p:txBody>
          <a:bodyPr/>
          <a:lstStyle/>
          <a:p>
            <a:r>
              <a:rPr lang="en-US" b="1" dirty="0"/>
              <a:t>Literature review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D2BF43-46DE-44E0-A27F-9858BA9D4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066777"/>
              </p:ext>
            </p:extLst>
          </p:nvPr>
        </p:nvGraphicFramePr>
        <p:xfrm>
          <a:off x="685800" y="1511300"/>
          <a:ext cx="11201400" cy="1788978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2528787832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759083635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3043433673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067080189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Paper Title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Author(s)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Year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Key Methodology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0774870"/>
                  </a:ext>
                </a:extLst>
              </a:tr>
              <a:tr h="437870">
                <a:tc>
                  <a:txBody>
                    <a:bodyPr/>
                    <a:lstStyle/>
                    <a:p>
                      <a:r>
                        <a:rPr lang="en-US" sz="1600" i="1" dirty="0"/>
                        <a:t>Secure Cooperative Guidance Policy for Multi-Missile Platforms </a:t>
                      </a:r>
                      <a:r>
                        <a:rPr lang="en-US" sz="1600" i="0" dirty="0"/>
                        <a:t>[4]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Jianglong Yu et al.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 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Time-to-go synchronization, multi-missile coordination, robust under cyber-attacks.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1273556"/>
                  </a:ext>
                </a:extLst>
              </a:tr>
              <a:tr h="355770">
                <a:tc>
                  <a:txBody>
                    <a:bodyPr/>
                    <a:lstStyle/>
                    <a:p>
                      <a:r>
                        <a:rPr lang="en-US" sz="1600" i="1" dirty="0"/>
                        <a:t>Intercept Point Prediction of Ballistic Missile Defense Using Neural Network Learning </a:t>
                      </a:r>
                      <a:r>
                        <a:rPr lang="en-US" sz="1600" i="0" dirty="0"/>
                        <a:t>[5]</a:t>
                      </a:r>
                      <a:endParaRPr lang="en-US" sz="1600" dirty="0"/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Jun-Yong Lee et al.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2020 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Neural network predicts intercept point (PIP) &amp; launch time; reduces computation time.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21234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604ED3-FF4A-42CA-8041-44C7F73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603534"/>
              </p:ext>
            </p:extLst>
          </p:nvPr>
        </p:nvGraphicFramePr>
        <p:xfrm>
          <a:off x="685800" y="3300278"/>
          <a:ext cx="11201400" cy="1002726"/>
        </p:xfrm>
        <a:graphic>
          <a:graphicData uri="http://schemas.openxmlformats.org/drawingml/2006/table">
            <a:tbl>
              <a:tblPr/>
              <a:tblGrid>
                <a:gridCol w="2800350">
                  <a:extLst>
                    <a:ext uri="{9D8B030D-6E8A-4147-A177-3AD203B41FA5}">
                      <a16:colId xmlns:a16="http://schemas.microsoft.com/office/drawing/2014/main" val="2883508653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2043438016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1504406029"/>
                    </a:ext>
                  </a:extLst>
                </a:gridCol>
                <a:gridCol w="2800350">
                  <a:extLst>
                    <a:ext uri="{9D8B030D-6E8A-4147-A177-3AD203B41FA5}">
                      <a16:colId xmlns:a16="http://schemas.microsoft.com/office/drawing/2014/main" val="562973386"/>
                    </a:ext>
                  </a:extLst>
                </a:gridCol>
              </a:tblGrid>
              <a:tr h="437870">
                <a:tc>
                  <a:txBody>
                    <a:bodyPr/>
                    <a:lstStyle/>
                    <a:p>
                      <a:r>
                        <a:rPr lang="en-US" sz="1600" i="1" dirty="0"/>
                        <a:t>A Novel Aircraft and Missile Accurate Positioning and Tracking System using Global Satellite Networks </a:t>
                      </a:r>
                      <a:r>
                        <a:rPr lang="en-US" sz="1600" i="0" dirty="0"/>
                        <a:t>[6]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Hayder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Chyad</a:t>
                      </a:r>
                      <a:r>
                        <a:rPr lang="en-US" sz="1600" dirty="0"/>
                        <a:t> et al.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2021 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High-precision real-time positioning &amp; tracking via satellite communications.</a:t>
                      </a:r>
                    </a:p>
                  </a:txBody>
                  <a:tcPr marL="27367" marR="27367" marT="13683" marB="136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591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15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4924-A254-4713-B885-EFD07F7C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5" y="-19146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Dataset Information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EA7DF-35DB-4379-B822-14BAA3CB643B}"/>
              </a:ext>
            </a:extLst>
          </p:cNvPr>
          <p:cNvSpPr txBox="1"/>
          <p:nvPr/>
        </p:nvSpPr>
        <p:spPr>
          <a:xfrm>
            <a:off x="600075" y="1134100"/>
            <a:ext cx="11287125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A synthetic dataset was generated to simulate missile trajectories.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Two classes: Intercept (1) and Ignore (0), with a balanced 50:50 split.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Total dataset size: 20,000 samples.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Each sample has 6 input features: initial position (x₀, y₀, z₀ in km) and initial velocity (</a:t>
            </a:r>
            <a:r>
              <a:rPr lang="en-US" sz="2400" b="0" i="0" dirty="0" err="1">
                <a:effectLst/>
                <a:latin typeface="fkGroteskNeue"/>
              </a:rPr>
              <a:t>vx</a:t>
            </a:r>
            <a:r>
              <a:rPr lang="en-US" sz="2400" b="0" i="0" dirty="0">
                <a:effectLst/>
                <a:latin typeface="fkGroteskNeue"/>
              </a:rPr>
              <a:t>, </a:t>
            </a:r>
            <a:r>
              <a:rPr lang="en-US" sz="2400" b="0" i="0" dirty="0" err="1">
                <a:effectLst/>
                <a:latin typeface="fkGroteskNeue"/>
              </a:rPr>
              <a:t>vy</a:t>
            </a:r>
            <a:r>
              <a:rPr lang="en-US" sz="2400" b="0" i="0" dirty="0">
                <a:effectLst/>
                <a:latin typeface="fkGroteskNeue"/>
              </a:rPr>
              <a:t>, </a:t>
            </a:r>
            <a:r>
              <a:rPr lang="en-US" sz="2400" b="0" i="0" dirty="0" err="1">
                <a:effectLst/>
                <a:latin typeface="fkGroteskNeue"/>
              </a:rPr>
              <a:t>vz</a:t>
            </a:r>
            <a:r>
              <a:rPr lang="en-US" sz="2400" b="0" i="0" dirty="0">
                <a:effectLst/>
                <a:latin typeface="fkGroteskNeue"/>
              </a:rPr>
              <a:t> in km/s).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Trajectories modeled with gravity (g = 0.0098 km/s²) and Gaussian noise (</a:t>
            </a:r>
            <a:r>
              <a:rPr lang="el-GR" sz="2400" b="0" i="0" dirty="0">
                <a:effectLst/>
                <a:latin typeface="fkGroteskNeue"/>
              </a:rPr>
              <a:t>σ = 0.1–0.5 </a:t>
            </a:r>
            <a:r>
              <a:rPr lang="en-US" sz="2400" b="0" i="0" dirty="0">
                <a:effectLst/>
                <a:latin typeface="fkGroteskNeue"/>
              </a:rPr>
              <a:t>km).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Position equations: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x(t) = x₀ + </a:t>
            </a:r>
            <a:r>
              <a:rPr lang="en-US" sz="2400" b="0" i="0" dirty="0" err="1">
                <a:effectLst/>
                <a:latin typeface="fkGroteskNeue"/>
              </a:rPr>
              <a:t>vx·t</a:t>
            </a:r>
            <a:r>
              <a:rPr lang="en-US" sz="2400" b="0" i="0" dirty="0">
                <a:effectLst/>
                <a:latin typeface="fkGroteskNeue"/>
              </a:rPr>
              <a:t> + noise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y(t) = y₀ + </a:t>
            </a:r>
            <a:r>
              <a:rPr lang="en-US" sz="2400" b="0" i="0" dirty="0" err="1">
                <a:effectLst/>
                <a:latin typeface="fkGroteskNeue"/>
              </a:rPr>
              <a:t>vy·t</a:t>
            </a:r>
            <a:r>
              <a:rPr lang="en-US" sz="2400" b="0" i="0" dirty="0">
                <a:effectLst/>
                <a:latin typeface="fkGroteskNeue"/>
              </a:rPr>
              <a:t> + noise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z(t) = z₀ + </a:t>
            </a:r>
            <a:r>
              <a:rPr lang="en-US" sz="2400" b="0" i="0" dirty="0" err="1">
                <a:effectLst/>
                <a:latin typeface="fkGroteskNeue"/>
              </a:rPr>
              <a:t>vz·t</a:t>
            </a:r>
            <a:r>
              <a:rPr lang="en-US" sz="2400" b="0" i="0" dirty="0">
                <a:effectLst/>
                <a:latin typeface="fkGroteskNeue"/>
              </a:rPr>
              <a:t> – ½·g·t² + noise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fkGroteskNeue"/>
              </a:rPr>
              <a:t>This dataset provides a realistic yet controlled environment for training the model.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2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ADE8-B41E-42D2-95C0-B873D41E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787" y="374650"/>
            <a:ext cx="10515600" cy="1325563"/>
          </a:xfrm>
        </p:spPr>
        <p:txBody>
          <a:bodyPr/>
          <a:lstStyle/>
          <a:p>
            <a:r>
              <a:rPr lang="en-US" b="1" dirty="0"/>
              <a:t>Dataset Information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AC378-09BA-48E3-8F87-7845D5F75CF4}"/>
              </a:ext>
            </a:extLst>
          </p:cNvPr>
          <p:cNvSpPr txBox="1"/>
          <p:nvPr/>
        </p:nvSpPr>
        <p:spPr>
          <a:xfrm>
            <a:off x="838200" y="1887915"/>
            <a:ext cx="1039177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Trajectories within 10 km defense zone → Intercept (1), else Ignore (0).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Dataset balanced to prevent bias.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Features scaled before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Data split: 70% train, 20% validation, 10% test.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Physics-based dataset ensures reliable training.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Future work: testing with real missile data (DRDO).</a:t>
            </a:r>
          </a:p>
        </p:txBody>
      </p:sp>
    </p:spTree>
    <p:extLst>
      <p:ext uri="{BB962C8B-B14F-4D97-AF65-F5344CB8AC3E}">
        <p14:creationId xmlns:p14="http://schemas.microsoft.com/office/powerpoint/2010/main" val="4061309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E0E-4EA0-4E50-A4FA-F6A0E2F66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275" y="0"/>
            <a:ext cx="10515600" cy="1325563"/>
          </a:xfrm>
        </p:spPr>
        <p:txBody>
          <a:bodyPr/>
          <a:lstStyle/>
          <a:p>
            <a:r>
              <a:rPr lang="en-US" b="1" dirty="0"/>
              <a:t>Proposed Work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238BDA-2E1D-4E60-A3C4-2D65C884E06E}"/>
              </a:ext>
            </a:extLst>
          </p:cNvPr>
          <p:cNvSpPr txBox="1"/>
          <p:nvPr/>
        </p:nvSpPr>
        <p:spPr>
          <a:xfrm>
            <a:off x="612775" y="1228397"/>
            <a:ext cx="1167765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Goal: Classify missiles → Intercept (threat) or Ignore (non-threat)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Dataset: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20k synthetic trajectories (6 features: position + velocity)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Physics-based, balanced labels (R = 10 km defense zone)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Preprocessing: Normalized (</a:t>
            </a:r>
            <a:r>
              <a:rPr lang="en-US" sz="2800" b="0" i="0" dirty="0" err="1">
                <a:effectLst/>
                <a:latin typeface="fkGroteskNeue"/>
              </a:rPr>
              <a:t>StandardScaler</a:t>
            </a:r>
            <a:r>
              <a:rPr lang="en-US" sz="2800" b="0" i="0" dirty="0">
                <a:effectLst/>
                <a:latin typeface="fkGroteskNeue"/>
              </a:rPr>
              <a:t>), randomized, split (70/20/10)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Model: Feedforward NN → layers, </a:t>
            </a:r>
            <a:r>
              <a:rPr lang="en-US" sz="2800" b="0" i="0" dirty="0" err="1">
                <a:effectLst/>
                <a:latin typeface="fkGroteskNeue"/>
              </a:rPr>
              <a:t>ReLU</a:t>
            </a:r>
            <a:r>
              <a:rPr lang="en-US" sz="2800" b="0" i="0" dirty="0">
                <a:effectLst/>
                <a:latin typeface="fkGroteskNeue"/>
              </a:rPr>
              <a:t> + Dropout, Sigmoid output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Optimization: </a:t>
            </a:r>
            <a:r>
              <a:rPr lang="en-US" sz="2800" b="0" i="0" dirty="0" err="1">
                <a:effectLst/>
                <a:latin typeface="fkGroteskNeue"/>
              </a:rPr>
              <a:t>Keras</a:t>
            </a:r>
            <a:r>
              <a:rPr lang="en-US" sz="2800" b="0" i="0" dirty="0">
                <a:effectLst/>
                <a:latin typeface="fkGroteskNeue"/>
              </a:rPr>
              <a:t> Tuner (learning rate &amp; layer size), F1-optimized threshold (0.8946)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Deployment: TensorFlow Lite on edge devices + physics-based override check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Result: Fast, accurate, resource-efficient real-time defense system</a:t>
            </a:r>
          </a:p>
        </p:txBody>
      </p:sp>
    </p:spTree>
    <p:extLst>
      <p:ext uri="{BB962C8B-B14F-4D97-AF65-F5344CB8AC3E}">
        <p14:creationId xmlns:p14="http://schemas.microsoft.com/office/powerpoint/2010/main" val="142047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8AF7-3BDF-4E24-85F7-D274E1958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3644" y="140933"/>
            <a:ext cx="10515600" cy="1325563"/>
          </a:xfrm>
        </p:spPr>
        <p:txBody>
          <a:bodyPr/>
          <a:lstStyle/>
          <a:p>
            <a:r>
              <a:rPr lang="en-US" b="1" dirty="0"/>
              <a:t>Proposed Work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93EF6-C5D5-405C-9BCD-12887626618A}"/>
              </a:ext>
            </a:extLst>
          </p:cNvPr>
          <p:cNvSpPr txBox="1"/>
          <p:nvPr/>
        </p:nvSpPr>
        <p:spPr>
          <a:xfrm>
            <a:off x="838200" y="2090172"/>
            <a:ext cx="1051559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>
                <a:effectLst/>
                <a:latin typeface="fkGroteskNeue"/>
              </a:rPr>
              <a:t>Insights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FNN gives the best performance for missile prediction.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Accuracy ≈ 99% with very fast inference (0.28 </a:t>
            </a:r>
            <a:r>
              <a:rPr lang="en-US" sz="2800" b="0" i="0" dirty="0" err="1">
                <a:effectLst/>
                <a:latin typeface="fkGroteskNeue"/>
              </a:rPr>
              <a:t>ms</a:t>
            </a:r>
            <a:r>
              <a:rPr lang="en-US" sz="2800" b="0" i="0" dirty="0">
                <a:effectLst/>
                <a:latin typeface="fkGroteskNeue"/>
              </a:rPr>
              <a:t>) → real-time ready.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Logistic Regression &amp; SVM = decent results; Decision Tree = weakest.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Robustness tested by noise variation &amp; feature removal.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fkGroteskNeue"/>
              </a:rPr>
              <a:t>System is accurate, fast, and reliable for defense use.</a:t>
            </a:r>
          </a:p>
        </p:txBody>
      </p:sp>
    </p:spTree>
    <p:extLst>
      <p:ext uri="{BB962C8B-B14F-4D97-AF65-F5344CB8AC3E}">
        <p14:creationId xmlns:p14="http://schemas.microsoft.com/office/powerpoint/2010/main" val="327041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A4B8A9-A022-46A3-AD7D-7CD6E1192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70" y="0"/>
            <a:ext cx="4307130" cy="684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47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1211</Words>
  <Application>Microsoft Office PowerPoint</Application>
  <PresentationFormat>Widescreen</PresentationFormat>
  <Paragraphs>151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fkGroteskNeue</vt:lpstr>
      <vt:lpstr>Office Theme</vt:lpstr>
      <vt:lpstr>PowerPoint Presentation</vt:lpstr>
      <vt:lpstr>Introduction:</vt:lpstr>
      <vt:lpstr>PowerPoint Presentation</vt:lpstr>
      <vt:lpstr>Literature review</vt:lpstr>
      <vt:lpstr>Dataset Information</vt:lpstr>
      <vt:lpstr>Dataset Information</vt:lpstr>
      <vt:lpstr>Proposed Work</vt:lpstr>
      <vt:lpstr>Proposed Work</vt:lpstr>
      <vt:lpstr>PowerPoint Presentation</vt:lpstr>
      <vt:lpstr>Results and Comparison </vt:lpstr>
      <vt:lpstr>Results (Performance Metrics)</vt:lpstr>
      <vt:lpstr>PowerPoint Presentation</vt:lpstr>
      <vt:lpstr>Conclusion and Future Works</vt:lpstr>
      <vt:lpstr>References: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MEC;Yaminidhar Reddy Bhavanam</dc:creator>
  <cp:lastModifiedBy>SHREEVARSINII B - [CB.AI.U4AIM24144]</cp:lastModifiedBy>
  <cp:revision>40</cp:revision>
  <dcterms:created xsi:type="dcterms:W3CDTF">2021-07-08T09:37:22Z</dcterms:created>
  <dcterms:modified xsi:type="dcterms:W3CDTF">2025-08-23T03:44:37Z</dcterms:modified>
</cp:coreProperties>
</file>