
<file path=[Content_Types].xml><?xml version="1.0" encoding="utf-8"?>
<Types xmlns="http://schemas.openxmlformats.org/package/2006/content-types">
  <Default Extension="glb" ContentType="model/gltf.binary"/>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5"/>
  </p:handoutMasterIdLst>
  <p:sldIdLst>
    <p:sldId id="256" r:id="rId2"/>
    <p:sldId id="259" r:id="rId3"/>
    <p:sldId id="305" r:id="rId4"/>
    <p:sldId id="306" r:id="rId5"/>
    <p:sldId id="261" r:id="rId6"/>
    <p:sldId id="265" r:id="rId7"/>
    <p:sldId id="268" r:id="rId8"/>
    <p:sldId id="307" r:id="rId9"/>
    <p:sldId id="308" r:id="rId10"/>
    <p:sldId id="298" r:id="rId11"/>
    <p:sldId id="299" r:id="rId12"/>
    <p:sldId id="272" r:id="rId13"/>
    <p:sldId id="300" r:id="rId14"/>
    <p:sldId id="309" r:id="rId15"/>
    <p:sldId id="273" r:id="rId16"/>
    <p:sldId id="274" r:id="rId17"/>
    <p:sldId id="275" r:id="rId18"/>
    <p:sldId id="276" r:id="rId19"/>
    <p:sldId id="302" r:id="rId20"/>
    <p:sldId id="303" r:id="rId21"/>
    <p:sldId id="304" r:id="rId22"/>
    <p:sldId id="310" r:id="rId23"/>
    <p:sldId id="296" r:id="rId24"/>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EBEBEB"/>
    <a:srgbClr val="595959"/>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8" autoAdjust="0"/>
    <p:restoredTop sz="94660"/>
  </p:normalViewPr>
  <p:slideViewPr>
    <p:cSldViewPr snapToGrid="0">
      <p:cViewPr varScale="1">
        <p:scale>
          <a:sx n="67" d="100"/>
          <a:sy n="67" d="100"/>
        </p:scale>
        <p:origin x="85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04D3F88A-01D7-4D90-919B-01BE45518A83}" type="datetimeFigureOut">
              <a:rPr lang="en-IN" smtClean="0"/>
              <a:t>05-04-2020</a:t>
            </a:fld>
            <a:endParaRPr lang="en-IN"/>
          </a:p>
        </p:txBody>
      </p:sp>
      <p:sp>
        <p:nvSpPr>
          <p:cNvPr id="4" name="Footer Placeholder 3"/>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127A5313-DFC3-498B-9017-C4A391B2E30B}" type="slidenum">
              <a:rPr lang="en-IN" smtClean="0"/>
              <a:t>‹#›</a:t>
            </a:fld>
            <a:endParaRPr lang="en-IN"/>
          </a:p>
        </p:txBody>
      </p:sp>
    </p:spTree>
    <p:extLst>
      <p:ext uri="{BB962C8B-B14F-4D97-AF65-F5344CB8AC3E}">
        <p14:creationId xmlns:p14="http://schemas.microsoft.com/office/powerpoint/2010/main" val="10973890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66E32E-7E27-4444-BD3B-DCA5AFFB79D4}"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563CA-DEDF-41AD-89CE-C23A233E8DF3}" type="slidenum">
              <a:rPr lang="en-IN" smtClean="0"/>
              <a:t>‹#›</a:t>
            </a:fld>
            <a:endParaRPr lang="en-IN"/>
          </a:p>
        </p:txBody>
      </p:sp>
    </p:spTree>
    <p:extLst>
      <p:ext uri="{BB962C8B-B14F-4D97-AF65-F5344CB8AC3E}">
        <p14:creationId xmlns:p14="http://schemas.microsoft.com/office/powerpoint/2010/main" val="3913020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6E32E-7E27-4444-BD3B-DCA5AFFB79D4}"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563CA-DEDF-41AD-89CE-C23A233E8DF3}" type="slidenum">
              <a:rPr lang="en-IN" smtClean="0"/>
              <a:t>‹#›</a:t>
            </a:fld>
            <a:endParaRPr lang="en-IN"/>
          </a:p>
        </p:txBody>
      </p:sp>
    </p:spTree>
    <p:extLst>
      <p:ext uri="{BB962C8B-B14F-4D97-AF65-F5344CB8AC3E}">
        <p14:creationId xmlns:p14="http://schemas.microsoft.com/office/powerpoint/2010/main" val="1990877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6E32E-7E27-4444-BD3B-DCA5AFFB79D4}"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563CA-DEDF-41AD-89CE-C23A233E8DF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85046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6E32E-7E27-4444-BD3B-DCA5AFFB79D4}"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563CA-DEDF-41AD-89CE-C23A233E8DF3}" type="slidenum">
              <a:rPr lang="en-IN" smtClean="0"/>
              <a:t>‹#›</a:t>
            </a:fld>
            <a:endParaRPr lang="en-IN"/>
          </a:p>
        </p:txBody>
      </p:sp>
    </p:spTree>
    <p:extLst>
      <p:ext uri="{BB962C8B-B14F-4D97-AF65-F5344CB8AC3E}">
        <p14:creationId xmlns:p14="http://schemas.microsoft.com/office/powerpoint/2010/main" val="3184265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6E32E-7E27-4444-BD3B-DCA5AFFB79D4}"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563CA-DEDF-41AD-89CE-C23A233E8DF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6037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6E32E-7E27-4444-BD3B-DCA5AFFB79D4}"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563CA-DEDF-41AD-89CE-C23A233E8DF3}" type="slidenum">
              <a:rPr lang="en-IN" smtClean="0"/>
              <a:t>‹#›</a:t>
            </a:fld>
            <a:endParaRPr lang="en-IN"/>
          </a:p>
        </p:txBody>
      </p:sp>
    </p:spTree>
    <p:extLst>
      <p:ext uri="{BB962C8B-B14F-4D97-AF65-F5344CB8AC3E}">
        <p14:creationId xmlns:p14="http://schemas.microsoft.com/office/powerpoint/2010/main" val="1525594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6E32E-7E27-4444-BD3B-DCA5AFFB79D4}"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563CA-DEDF-41AD-89CE-C23A233E8DF3}" type="slidenum">
              <a:rPr lang="en-IN" smtClean="0"/>
              <a:t>‹#›</a:t>
            </a:fld>
            <a:endParaRPr lang="en-IN"/>
          </a:p>
        </p:txBody>
      </p:sp>
    </p:spTree>
    <p:extLst>
      <p:ext uri="{BB962C8B-B14F-4D97-AF65-F5344CB8AC3E}">
        <p14:creationId xmlns:p14="http://schemas.microsoft.com/office/powerpoint/2010/main" val="3337486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6E32E-7E27-4444-BD3B-DCA5AFFB79D4}"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563CA-DEDF-41AD-89CE-C23A233E8DF3}" type="slidenum">
              <a:rPr lang="en-IN" smtClean="0"/>
              <a:t>‹#›</a:t>
            </a:fld>
            <a:endParaRPr lang="en-IN"/>
          </a:p>
        </p:txBody>
      </p:sp>
    </p:spTree>
    <p:extLst>
      <p:ext uri="{BB962C8B-B14F-4D97-AF65-F5344CB8AC3E}">
        <p14:creationId xmlns:p14="http://schemas.microsoft.com/office/powerpoint/2010/main" val="387587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6E32E-7E27-4444-BD3B-DCA5AFFB79D4}"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563CA-DEDF-41AD-89CE-C23A233E8DF3}" type="slidenum">
              <a:rPr lang="en-IN" smtClean="0"/>
              <a:t>‹#›</a:t>
            </a:fld>
            <a:endParaRPr lang="en-IN"/>
          </a:p>
        </p:txBody>
      </p:sp>
    </p:spTree>
    <p:extLst>
      <p:ext uri="{BB962C8B-B14F-4D97-AF65-F5344CB8AC3E}">
        <p14:creationId xmlns:p14="http://schemas.microsoft.com/office/powerpoint/2010/main" val="287786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6E32E-7E27-4444-BD3B-DCA5AFFB79D4}" type="datetimeFigureOut">
              <a:rPr lang="en-IN" smtClean="0"/>
              <a:t>05-04-2020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563CA-DEDF-41AD-89CE-C23A233E8DF3}" type="slidenum">
              <a:rPr lang="en-IN" smtClean="0"/>
              <a:t>‹#›</a:t>
            </a:fld>
            <a:endParaRPr lang="en-IN"/>
          </a:p>
        </p:txBody>
      </p:sp>
    </p:spTree>
    <p:extLst>
      <p:ext uri="{BB962C8B-B14F-4D97-AF65-F5344CB8AC3E}">
        <p14:creationId xmlns:p14="http://schemas.microsoft.com/office/powerpoint/2010/main" val="1960896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66E32E-7E27-4444-BD3B-DCA5AFFB79D4}" type="datetimeFigureOut">
              <a:rPr lang="en-IN" smtClean="0"/>
              <a:t>05-04-2020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A563CA-DEDF-41AD-89CE-C23A233E8DF3}" type="slidenum">
              <a:rPr lang="en-IN" smtClean="0"/>
              <a:t>‹#›</a:t>
            </a:fld>
            <a:endParaRPr lang="en-IN"/>
          </a:p>
        </p:txBody>
      </p:sp>
    </p:spTree>
    <p:extLst>
      <p:ext uri="{BB962C8B-B14F-4D97-AF65-F5344CB8AC3E}">
        <p14:creationId xmlns:p14="http://schemas.microsoft.com/office/powerpoint/2010/main" val="650706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6E32E-7E27-4444-BD3B-DCA5AFFB79D4}" type="datetimeFigureOut">
              <a:rPr lang="en-IN" smtClean="0"/>
              <a:t>05-04-2020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A563CA-DEDF-41AD-89CE-C23A233E8DF3}" type="slidenum">
              <a:rPr lang="en-IN" smtClean="0"/>
              <a:t>‹#›</a:t>
            </a:fld>
            <a:endParaRPr lang="en-IN"/>
          </a:p>
        </p:txBody>
      </p:sp>
    </p:spTree>
    <p:extLst>
      <p:ext uri="{BB962C8B-B14F-4D97-AF65-F5344CB8AC3E}">
        <p14:creationId xmlns:p14="http://schemas.microsoft.com/office/powerpoint/2010/main" val="3749931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66E32E-7E27-4444-BD3B-DCA5AFFB79D4}" type="datetimeFigureOut">
              <a:rPr lang="en-IN" smtClean="0"/>
              <a:t>05-04-2020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A563CA-DEDF-41AD-89CE-C23A233E8DF3}" type="slidenum">
              <a:rPr lang="en-IN" smtClean="0"/>
              <a:t>‹#›</a:t>
            </a:fld>
            <a:endParaRPr lang="en-IN"/>
          </a:p>
        </p:txBody>
      </p:sp>
    </p:spTree>
    <p:extLst>
      <p:ext uri="{BB962C8B-B14F-4D97-AF65-F5344CB8AC3E}">
        <p14:creationId xmlns:p14="http://schemas.microsoft.com/office/powerpoint/2010/main" val="2169334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6E32E-7E27-4444-BD3B-DCA5AFFB79D4}" type="datetimeFigureOut">
              <a:rPr lang="en-IN" smtClean="0"/>
              <a:t>05-04-2020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A563CA-DEDF-41AD-89CE-C23A233E8DF3}" type="slidenum">
              <a:rPr lang="en-IN" smtClean="0"/>
              <a:t>‹#›</a:t>
            </a:fld>
            <a:endParaRPr lang="en-IN"/>
          </a:p>
        </p:txBody>
      </p:sp>
    </p:spTree>
    <p:extLst>
      <p:ext uri="{BB962C8B-B14F-4D97-AF65-F5344CB8AC3E}">
        <p14:creationId xmlns:p14="http://schemas.microsoft.com/office/powerpoint/2010/main" val="2512362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6E32E-7E27-4444-BD3B-DCA5AFFB79D4}" type="datetimeFigureOut">
              <a:rPr lang="en-IN" smtClean="0"/>
              <a:t>05-04-2020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A563CA-DEDF-41AD-89CE-C23A233E8DF3}" type="slidenum">
              <a:rPr lang="en-IN" smtClean="0"/>
              <a:t>‹#›</a:t>
            </a:fld>
            <a:endParaRPr lang="en-IN"/>
          </a:p>
        </p:txBody>
      </p:sp>
    </p:spTree>
    <p:extLst>
      <p:ext uri="{BB962C8B-B14F-4D97-AF65-F5344CB8AC3E}">
        <p14:creationId xmlns:p14="http://schemas.microsoft.com/office/powerpoint/2010/main" val="2822023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6E32E-7E27-4444-BD3B-DCA5AFFB79D4}" type="datetimeFigureOut">
              <a:rPr lang="en-IN" smtClean="0"/>
              <a:t>05-04-2020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A563CA-DEDF-41AD-89CE-C23A233E8DF3}" type="slidenum">
              <a:rPr lang="en-IN" smtClean="0"/>
              <a:t>‹#›</a:t>
            </a:fld>
            <a:endParaRPr lang="en-IN"/>
          </a:p>
        </p:txBody>
      </p:sp>
    </p:spTree>
    <p:extLst>
      <p:ext uri="{BB962C8B-B14F-4D97-AF65-F5344CB8AC3E}">
        <p14:creationId xmlns:p14="http://schemas.microsoft.com/office/powerpoint/2010/main" val="2748902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66E32E-7E27-4444-BD3B-DCA5AFFB79D4}" type="datetimeFigureOut">
              <a:rPr lang="en-IN" smtClean="0"/>
              <a:t>05-04-2020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A563CA-DEDF-41AD-89CE-C23A233E8DF3}" type="slidenum">
              <a:rPr lang="en-IN" smtClean="0"/>
              <a:t>‹#›</a:t>
            </a:fld>
            <a:endParaRPr lang="en-IN"/>
          </a:p>
        </p:txBody>
      </p:sp>
    </p:spTree>
    <p:extLst>
      <p:ext uri="{BB962C8B-B14F-4D97-AF65-F5344CB8AC3E}">
        <p14:creationId xmlns:p14="http://schemas.microsoft.com/office/powerpoint/2010/main" val="1280581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tyle.mla.org/using-notes-in-mla-styl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mix3d.com/details/G009SXQB5MSM" TargetMode="External"/><Relationship Id="rId2" Type="http://schemas.microsoft.com/office/2017/06/relationships/model3d" Target="../media/model3d1.glb"/><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owl.purdue.edu/owl/research_and_citation/mla_style/mla_formatting_and_style_guide/mla_works_cited_page_book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owl.purdue.edu/owl/research_and_citation/mla_style/mla_formatting_and_style_guide/mla_works_cited_periodical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easybib.com/" TargetMode="External"/><Relationship Id="rId2" Type="http://schemas.openxmlformats.org/officeDocument/2006/relationships/hyperlink" Target="https://owl.purdue.edu/owl/research_and_citation/mla_style/mla_formatting_and_style_guide/mla_formatting_and_style_guide.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p:cNvSpPr>
            <a:spLocks noGrp="1"/>
          </p:cNvSpPr>
          <p:nvPr>
            <p:ph type="ctrTitle"/>
          </p:nvPr>
        </p:nvSpPr>
        <p:spPr>
          <a:xfrm>
            <a:off x="838199" y="4262034"/>
            <a:ext cx="6801321" cy="2000673"/>
          </a:xfrm>
        </p:spPr>
        <p:txBody>
          <a:bodyPr anchor="ctr">
            <a:normAutofit/>
          </a:bodyPr>
          <a:lstStyle/>
          <a:p>
            <a:pPr algn="r"/>
            <a:r>
              <a:rPr lang="en-IN" dirty="0"/>
              <a:t>Documenting Sources</a:t>
            </a:r>
            <a:br>
              <a:rPr lang="en-IN" dirty="0"/>
            </a:br>
            <a:r>
              <a:rPr lang="en-IN" dirty="0"/>
              <a:t>for Personal Project</a:t>
            </a:r>
          </a:p>
        </p:txBody>
      </p:sp>
      <p:sp>
        <p:nvSpPr>
          <p:cNvPr id="5" name="Subtitle 4"/>
          <p:cNvSpPr>
            <a:spLocks noGrp="1"/>
          </p:cNvSpPr>
          <p:nvPr>
            <p:ph type="subTitle" idx="1"/>
          </p:nvPr>
        </p:nvSpPr>
        <p:spPr>
          <a:xfrm>
            <a:off x="7961258" y="4525347"/>
            <a:ext cx="3258675" cy="1737360"/>
          </a:xfrm>
        </p:spPr>
        <p:txBody>
          <a:bodyPr anchor="ctr">
            <a:normAutofit/>
          </a:bodyPr>
          <a:lstStyle/>
          <a:p>
            <a:pPr algn="l">
              <a:spcBef>
                <a:spcPct val="0"/>
              </a:spcBef>
              <a:spcAft>
                <a:spcPts val="600"/>
              </a:spcAft>
              <a:defRPr/>
            </a:pPr>
            <a:endParaRPr lang="en-US" sz="1700" b="1" dirty="0"/>
          </a:p>
          <a:p>
            <a:pPr algn="l"/>
            <a:endParaRPr lang="en-IN" sz="1700" dirty="0"/>
          </a:p>
        </p:txBody>
      </p:sp>
    </p:spTree>
    <p:extLst>
      <p:ext uri="{BB962C8B-B14F-4D97-AF65-F5344CB8AC3E}">
        <p14:creationId xmlns:p14="http://schemas.microsoft.com/office/powerpoint/2010/main" val="1934353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Footnotes/End notes</a:t>
            </a:r>
            <a:endParaRPr lang="en-GB" dirty="0"/>
          </a:p>
        </p:txBody>
      </p:sp>
      <p:sp>
        <p:nvSpPr>
          <p:cNvPr id="3" name="Content Placeholder 2"/>
          <p:cNvSpPr>
            <a:spLocks noGrp="1"/>
          </p:cNvSpPr>
          <p:nvPr>
            <p:ph idx="1"/>
          </p:nvPr>
        </p:nvSpPr>
        <p:spPr/>
        <p:txBody>
          <a:bodyPr/>
          <a:lstStyle/>
          <a:p>
            <a:r>
              <a:rPr lang="en-US" dirty="0"/>
              <a:t>MLA generally discourages the overuse of footnotes/endnotes. They are used for two purposes:</a:t>
            </a:r>
          </a:p>
          <a:p>
            <a:pPr lvl="1"/>
            <a:r>
              <a:rPr lang="en-US" dirty="0"/>
              <a:t>Content notes: to provide readers comment, explanation or information that cannot be included without interrupting the flow of the text. </a:t>
            </a:r>
          </a:p>
          <a:p>
            <a:pPr lvl="1"/>
            <a:r>
              <a:rPr lang="en-US" dirty="0"/>
              <a:t>Bibliographic notes: To cite several sources or make evaluative comments on your sources. </a:t>
            </a:r>
          </a:p>
          <a:p>
            <a:pPr lvl="1"/>
            <a:r>
              <a:rPr lang="en-US" dirty="0"/>
              <a:t>They are indicated in-text using superscript numbers AFTER the punctuation. </a:t>
            </a:r>
          </a:p>
          <a:p>
            <a:pPr lvl="1"/>
            <a:r>
              <a:rPr lang="en-US" dirty="0"/>
              <a:t>Please see the below link for further information: </a:t>
            </a:r>
          </a:p>
          <a:p>
            <a:pPr lvl="1"/>
            <a:r>
              <a:rPr lang="en-US" dirty="0"/>
              <a:t> </a:t>
            </a:r>
            <a:r>
              <a:rPr lang="en-US" dirty="0">
                <a:hlinkClick r:id="rId2"/>
              </a:rPr>
              <a:t>https://style.mla.org/using-notes-in-mla-style/</a:t>
            </a:r>
            <a:endParaRPr lang="en-US" dirty="0"/>
          </a:p>
          <a:p>
            <a:pPr lvl="1"/>
            <a:r>
              <a:rPr lang="en-US" b="1" dirty="0"/>
              <a:t>NOTE: MLA 8 does not specify how to format footnotes. </a:t>
            </a:r>
          </a:p>
        </p:txBody>
      </p:sp>
    </p:spTree>
    <p:extLst>
      <p:ext uri="{BB962C8B-B14F-4D97-AF65-F5344CB8AC3E}">
        <p14:creationId xmlns:p14="http://schemas.microsoft.com/office/powerpoint/2010/main" val="2335467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Endnotes format</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808" y="1575372"/>
            <a:ext cx="7269776" cy="4263626"/>
          </a:xfrm>
        </p:spPr>
      </p:pic>
      <p:sp>
        <p:nvSpPr>
          <p:cNvPr id="6" name="TextBox 5"/>
          <p:cNvSpPr txBox="1"/>
          <p:nvPr/>
        </p:nvSpPr>
        <p:spPr>
          <a:xfrm>
            <a:off x="1840992" y="6083808"/>
            <a:ext cx="7815072" cy="646331"/>
          </a:xfrm>
          <a:prstGeom prst="rect">
            <a:avLst/>
          </a:prstGeom>
          <a:noFill/>
        </p:spPr>
        <p:txBody>
          <a:bodyPr wrap="square" rtlCol="0">
            <a:spAutoFit/>
          </a:bodyPr>
          <a:lstStyle/>
          <a:p>
            <a:r>
              <a:rPr lang="en-US" dirty="0"/>
              <a:t>From the OWL Purdue site. Please note that the endnotes format is different from the Works Cited page. </a:t>
            </a:r>
            <a:endParaRPr lang="en-GB" dirty="0"/>
          </a:p>
        </p:txBody>
      </p:sp>
    </p:spTree>
    <p:extLst>
      <p:ext uri="{BB962C8B-B14F-4D97-AF65-F5344CB8AC3E}">
        <p14:creationId xmlns:p14="http://schemas.microsoft.com/office/powerpoint/2010/main" val="58263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no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99067" y="2237477"/>
            <a:ext cx="3494362" cy="2383045"/>
          </a:xfrm>
        </p:spPr>
        <p:txBody>
          <a:bodyPr>
            <a:normAutofit/>
          </a:bodyPr>
          <a:lstStyle/>
          <a:p>
            <a:pPr algn="r"/>
            <a:r>
              <a:rPr lang="en-IN" b="1" dirty="0"/>
              <a:t>Works Cited</a:t>
            </a:r>
            <a:endParaRPr lang="en-IN" dirty="0">
              <a:solidFill>
                <a:schemeClr val="accent1"/>
              </a:solidFill>
            </a:endParaRPr>
          </a:p>
        </p:txBody>
      </p:sp>
      <p:sp>
        <p:nvSpPr>
          <p:cNvPr id="3" name="Content Placeholder 2"/>
          <p:cNvSpPr>
            <a:spLocks noGrp="1"/>
          </p:cNvSpPr>
          <p:nvPr>
            <p:ph idx="1"/>
          </p:nvPr>
        </p:nvSpPr>
        <p:spPr>
          <a:xfrm>
            <a:off x="4976031" y="963877"/>
            <a:ext cx="6377769" cy="4930246"/>
          </a:xfrm>
        </p:spPr>
        <p:txBody>
          <a:bodyPr anchor="ctr">
            <a:normAutofit lnSpcReduction="10000"/>
          </a:bodyPr>
          <a:lstStyle/>
          <a:p>
            <a:pPr marL="0" indent="0">
              <a:buNone/>
            </a:pPr>
            <a:r>
              <a:rPr lang="en-IN" sz="2000" dirty="0"/>
              <a:t>A reference is a way of indicating to the reader, in an orderly form, where information has been obtained. A reference provides all the information needed to find the source material.</a:t>
            </a:r>
          </a:p>
          <a:p>
            <a:pPr marL="0" indent="0">
              <a:buNone/>
            </a:pPr>
            <a:r>
              <a:rPr lang="en-IN" sz="2000" b="1" u="sng" dirty="0"/>
              <a:t>Fields required for reference</a:t>
            </a:r>
            <a:endParaRPr lang="en-IN" sz="2000" dirty="0"/>
          </a:p>
          <a:p>
            <a:r>
              <a:rPr lang="en-IN" sz="2000" dirty="0"/>
              <a:t>Author.</a:t>
            </a:r>
          </a:p>
          <a:p>
            <a:r>
              <a:rPr lang="en-IN" sz="2000" dirty="0"/>
              <a:t>Title of the chapter or section. </a:t>
            </a:r>
          </a:p>
          <a:p>
            <a:r>
              <a:rPr lang="en-IN" sz="2000" dirty="0"/>
              <a:t>Title of the book,</a:t>
            </a:r>
          </a:p>
          <a:p>
            <a:r>
              <a:rPr lang="en-IN" sz="2000" dirty="0"/>
              <a:t>Other contributors,</a:t>
            </a:r>
          </a:p>
          <a:p>
            <a:r>
              <a:rPr lang="en-IN" sz="2000" dirty="0"/>
              <a:t>Volume number of the book (if applicable),</a:t>
            </a:r>
          </a:p>
          <a:p>
            <a:r>
              <a:rPr lang="en-IN" sz="2000" dirty="0"/>
              <a:t>Publisher,</a:t>
            </a:r>
          </a:p>
          <a:p>
            <a:r>
              <a:rPr lang="en-IN" sz="2000" dirty="0"/>
              <a:t>Publication date,</a:t>
            </a:r>
          </a:p>
          <a:p>
            <a:r>
              <a:rPr lang="en-IN" sz="2000" dirty="0"/>
              <a:t>Location.</a:t>
            </a:r>
          </a:p>
        </p:txBody>
      </p:sp>
      <mc:AlternateContent xmlns:mc="http://schemas.openxmlformats.org/markup-compatibility/2006">
        <mc:Choice xmlns:am3d="http://schemas.microsoft.com/office/drawing/2017/model3d" Requires="am3d">
          <p:graphicFrame>
            <p:nvGraphicFramePr>
              <p:cNvPr id="9" name="3D Model 8" descr="Books">
                <a:extLst>
                  <a:ext uri="{FF2B5EF4-FFF2-40B4-BE49-F238E27FC236}">
                    <a16:creationId xmlns:a16="http://schemas.microsoft.com/office/drawing/2014/main" id="{AF48090E-91E0-4181-8334-EBFD7F168DA6}"/>
                  </a:ext>
                </a:extLst>
              </p:cNvPr>
              <p:cNvGraphicFramePr>
                <a:graphicFrameLocks noChangeAspect="1"/>
              </p:cNvGraphicFramePr>
              <p:nvPr>
                <p:extLst>
                  <p:ext uri="{D42A27DB-BD31-4B8C-83A1-F6EECF244321}">
                    <p14:modId xmlns:p14="http://schemas.microsoft.com/office/powerpoint/2010/main" val="2400626431"/>
                  </p:ext>
                </p:extLst>
              </p:nvPr>
            </p:nvGraphicFramePr>
            <p:xfrm>
              <a:off x="-1604033" y="3869939"/>
              <a:ext cx="3414368" cy="3176407"/>
            </p:xfrm>
            <a:graphic>
              <a:graphicData uri="http://schemas.microsoft.com/office/drawing/2017/model3d">
                <am3d:model3d r:embed="rId2">
                  <am3d:spPr>
                    <a:xfrm>
                      <a:off x="0" y="0"/>
                      <a:ext cx="3414368" cy="3176407"/>
                    </a:xfrm>
                    <a:prstGeom prst="rect">
                      <a:avLst/>
                    </a:prstGeom>
                  </am3d:spPr>
                  <am3d:camera>
                    <am3d:pos x="0" y="0" z="69236153"/>
                    <am3d:up dx="0" dy="36000000" dz="0"/>
                    <am3d:lookAt x="0" y="0" z="0"/>
                    <am3d:perspective fov="2700000"/>
                  </am3d:camera>
                  <am3d:trans>
                    <am3d:meterPerModelUnit n="2964344" d="1000000"/>
                    <am3d:preTrans dx="0" dy="-8821788" dz="0"/>
                    <am3d:scale>
                      <am3d:sx n="1000000" d="1000000"/>
                      <am3d:sy n="1000000" d="1000000"/>
                      <am3d:sz n="1000000" d="1000000"/>
                    </am3d:scale>
                    <am3d:rot ax="1119917"/>
                    <am3d:postTrans dx="0" dy="0" dz="0"/>
                  </am3d:trans>
                  <am3d:attrSrcUrl r:id="rId3"/>
                  <am3d:raster rName="Office3DRenderer" rVer="16.0.8326">
                    <am3d:blip r:embed="rId4"/>
                  </am3d:raster>
                  <am3d:objViewport viewportSz="512605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Books">
                <a:extLst>
                  <a:ext uri="{FF2B5EF4-FFF2-40B4-BE49-F238E27FC236}">
                    <a16:creationId xmlns:a16="http://schemas.microsoft.com/office/drawing/2014/main" id="{AF48090E-91E0-4181-8334-EBFD7F168DA6}"/>
                  </a:ext>
                </a:extLst>
              </p:cNvPr>
              <p:cNvPicPr>
                <a:picLocks noGrp="1" noRot="1" noChangeAspect="1" noMove="1" noResize="1" noEditPoints="1" noAdjustHandles="1" noChangeArrowheads="1" noChangeShapeType="1" noCrop="1"/>
              </p:cNvPicPr>
              <p:nvPr/>
            </p:nvPicPr>
            <p:blipFill>
              <a:blip r:embed="rId4"/>
              <a:stretch>
                <a:fillRect/>
              </a:stretch>
            </p:blipFill>
            <p:spPr>
              <a:xfrm>
                <a:off x="-1604033" y="3869939"/>
                <a:ext cx="3414368" cy="3176407"/>
              </a:xfrm>
              <a:prstGeom prst="rect">
                <a:avLst/>
              </a:prstGeom>
            </p:spPr>
          </p:pic>
        </mc:Fallback>
      </mc:AlternateContent>
    </p:spTree>
    <p:extLst>
      <p:ext uri="{BB962C8B-B14F-4D97-AF65-F5344CB8AC3E}">
        <p14:creationId xmlns:p14="http://schemas.microsoft.com/office/powerpoint/2010/main" val="1133984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for any works cited citation</a:t>
            </a:r>
            <a:endParaRPr lang="en-GB" dirty="0"/>
          </a:p>
        </p:txBody>
      </p:sp>
      <p:sp>
        <p:nvSpPr>
          <p:cNvPr id="3" name="Content Placeholder 2"/>
          <p:cNvSpPr>
            <a:spLocks noGrp="1"/>
          </p:cNvSpPr>
          <p:nvPr>
            <p:ph idx="1"/>
          </p:nvPr>
        </p:nvSpPr>
        <p:spPr/>
        <p:txBody>
          <a:bodyPr/>
          <a:lstStyle/>
          <a:p>
            <a:r>
              <a:rPr lang="en-US" dirty="0">
                <a:solidFill>
                  <a:srgbClr val="333333"/>
                </a:solidFill>
                <a:latin typeface="Georgia" panose="02040502050405020303" pitchFamily="18" charset="0"/>
              </a:rPr>
              <a:t>Author. Title of source. Title of container (self contained if book), Other contributors (translators or editors), Version (edition), Number (vol. and/or no.), Publisher, Publication Date, Location (pages, paragraphs URL or DOI). 2</a:t>
            </a:r>
            <a:r>
              <a:rPr lang="en-US" baseline="30000" dirty="0">
                <a:solidFill>
                  <a:srgbClr val="333333"/>
                </a:solidFill>
                <a:latin typeface="Georgia" panose="02040502050405020303" pitchFamily="18" charset="0"/>
              </a:rPr>
              <a:t>nd</a:t>
            </a:r>
            <a:r>
              <a:rPr lang="en-US" dirty="0">
                <a:solidFill>
                  <a:srgbClr val="333333"/>
                </a:solidFill>
                <a:latin typeface="Georgia" panose="02040502050405020303" pitchFamily="18" charset="0"/>
              </a:rPr>
              <a:t> container’s title, Other contributors, Version, Number, Publisher, Publication date, Location, Date of Access (if applicable)</a:t>
            </a:r>
          </a:p>
          <a:p>
            <a:endParaRPr lang="en-US" dirty="0">
              <a:solidFill>
                <a:srgbClr val="333333"/>
              </a:solidFill>
              <a:latin typeface="Georgia" panose="02040502050405020303" pitchFamily="18" charset="0"/>
            </a:endParaRPr>
          </a:p>
          <a:p>
            <a:r>
              <a:rPr lang="en-US" dirty="0">
                <a:solidFill>
                  <a:srgbClr val="333333"/>
                </a:solidFill>
                <a:latin typeface="Georgia" panose="02040502050405020303" pitchFamily="18" charset="0"/>
              </a:rPr>
              <a:t>From OWL Purdue</a:t>
            </a:r>
            <a:endParaRPr lang="en-GB" dirty="0"/>
          </a:p>
        </p:txBody>
      </p:sp>
    </p:spTree>
    <p:extLst>
      <p:ext uri="{BB962C8B-B14F-4D97-AF65-F5344CB8AC3E}">
        <p14:creationId xmlns:p14="http://schemas.microsoft.com/office/powerpoint/2010/main" val="1170547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F2F5B-5FFF-8E48-925B-AB01D8A5033A}"/>
              </a:ext>
            </a:extLst>
          </p:cNvPr>
          <p:cNvSpPr>
            <a:spLocks noGrp="1"/>
          </p:cNvSpPr>
          <p:nvPr>
            <p:ph type="title"/>
          </p:nvPr>
        </p:nvSpPr>
        <p:spPr/>
        <p:txBody>
          <a:bodyPr/>
          <a:lstStyle/>
          <a:p>
            <a:r>
              <a:rPr lang="en-US" dirty="0"/>
              <a:t>MLA 8: the information needed across the board</a:t>
            </a:r>
          </a:p>
        </p:txBody>
      </p:sp>
      <p:pic>
        <p:nvPicPr>
          <p:cNvPr id="4" name="Picture 6">
            <a:extLst>
              <a:ext uri="{FF2B5EF4-FFF2-40B4-BE49-F238E27FC236}">
                <a16:creationId xmlns:a16="http://schemas.microsoft.com/office/drawing/2014/main" id="{47746FFF-816F-9944-9E55-40E2E6CEF93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6019" y="2266156"/>
            <a:ext cx="254000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5672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IN" b="1" dirty="0">
                <a:latin typeface="+mn-lt"/>
              </a:rPr>
              <a:t>Examples: Book with a single author </a:t>
            </a:r>
            <a:endParaRPr lang="en-IN" dirty="0">
              <a:latin typeface="+mn-lt"/>
            </a:endParaRPr>
          </a:p>
        </p:txBody>
      </p:sp>
      <p:sp>
        <p:nvSpPr>
          <p:cNvPr id="3" name="Content Placeholder 2"/>
          <p:cNvSpPr>
            <a:spLocks noGrp="1"/>
          </p:cNvSpPr>
          <p:nvPr>
            <p:ph idx="1"/>
          </p:nvPr>
        </p:nvSpPr>
        <p:spPr>
          <a:xfrm>
            <a:off x="838200" y="2057400"/>
            <a:ext cx="10515600" cy="3871762"/>
          </a:xfrm>
        </p:spPr>
        <p:txBody>
          <a:bodyPr>
            <a:normAutofit/>
          </a:bodyPr>
          <a:lstStyle/>
          <a:p>
            <a:pPr marL="0" indent="0">
              <a:buNone/>
            </a:pPr>
            <a:r>
              <a:rPr lang="en-IN" sz="2400" b="1" u="sng" dirty="0"/>
              <a:t>Format: </a:t>
            </a:r>
          </a:p>
          <a:p>
            <a:pPr marL="0" indent="0">
              <a:buNone/>
            </a:pPr>
            <a:r>
              <a:rPr lang="en-US" sz="2400" dirty="0"/>
              <a:t>Last Name, First Name. </a:t>
            </a:r>
            <a:r>
              <a:rPr lang="en-US" sz="2400" i="1" dirty="0"/>
              <a:t>Title of Book</a:t>
            </a:r>
            <a:r>
              <a:rPr lang="en-US" sz="2400" dirty="0"/>
              <a:t>. City of Publication, Publisher, Publication Date</a:t>
            </a:r>
            <a:endParaRPr lang="en-US" sz="2400" b="1" dirty="0"/>
          </a:p>
          <a:p>
            <a:pPr marL="0" indent="0">
              <a:buNone/>
            </a:pPr>
            <a:r>
              <a:rPr lang="en-US" sz="2400" b="1" dirty="0"/>
              <a:t>Corresponding Reference entry:</a:t>
            </a:r>
            <a:endParaRPr lang="en-IN" sz="2400" dirty="0"/>
          </a:p>
          <a:p>
            <a:pPr marL="457200" indent="-457200">
              <a:buFont typeface="+mj-lt"/>
              <a:buAutoNum type="arabicPeriod"/>
            </a:pPr>
            <a:r>
              <a:rPr lang="en-US" sz="2400" dirty="0" err="1"/>
              <a:t>Gleick</a:t>
            </a:r>
            <a:r>
              <a:rPr lang="en-US" sz="2400" dirty="0"/>
              <a:t>, James. </a:t>
            </a:r>
            <a:r>
              <a:rPr lang="en-US" sz="2400" i="1" dirty="0"/>
              <a:t>Chaos: Making a New Science</a:t>
            </a:r>
            <a:r>
              <a:rPr lang="en-US" sz="2400" dirty="0"/>
              <a:t>. Penguin, 1987.</a:t>
            </a:r>
            <a:endParaRPr lang="en-IN" sz="2400" dirty="0"/>
          </a:p>
        </p:txBody>
      </p:sp>
    </p:spTree>
    <p:extLst>
      <p:ext uri="{BB962C8B-B14F-4D97-AF65-F5344CB8AC3E}">
        <p14:creationId xmlns:p14="http://schemas.microsoft.com/office/powerpoint/2010/main" val="1945793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IN" b="1" dirty="0">
                <a:latin typeface="+mn-lt"/>
              </a:rPr>
              <a:t>Book with two authors</a:t>
            </a:r>
          </a:p>
        </p:txBody>
      </p:sp>
      <p:sp>
        <p:nvSpPr>
          <p:cNvPr id="3" name="Content Placeholder 2"/>
          <p:cNvSpPr>
            <a:spLocks noGrp="1"/>
          </p:cNvSpPr>
          <p:nvPr>
            <p:ph idx="1"/>
          </p:nvPr>
        </p:nvSpPr>
        <p:spPr>
          <a:xfrm>
            <a:off x="838200" y="2057400"/>
            <a:ext cx="10515600" cy="3871762"/>
          </a:xfrm>
        </p:spPr>
        <p:txBody>
          <a:bodyPr>
            <a:normAutofit/>
          </a:bodyPr>
          <a:lstStyle/>
          <a:p>
            <a:pPr marL="514350" indent="-514350">
              <a:buFont typeface="+mj-lt"/>
              <a:buAutoNum type="arabicPeriod"/>
            </a:pPr>
            <a:r>
              <a:rPr lang="en-US" sz="2400" dirty="0"/>
              <a:t>Gillespie, Paula, and Neal Lerner. </a:t>
            </a:r>
            <a:r>
              <a:rPr lang="en-US" sz="2400" i="1" dirty="0"/>
              <a:t>The Allyn and Bacon Guide to Peer Tutoring</a:t>
            </a:r>
            <a:r>
              <a:rPr lang="en-US" sz="2400" dirty="0"/>
              <a:t>. Allyn and Bacon, 2000.</a:t>
            </a:r>
            <a:endParaRPr lang="en-IN" sz="2400" dirty="0"/>
          </a:p>
        </p:txBody>
      </p:sp>
    </p:spTree>
    <p:extLst>
      <p:ext uri="{BB962C8B-B14F-4D97-AF65-F5344CB8AC3E}">
        <p14:creationId xmlns:p14="http://schemas.microsoft.com/office/powerpoint/2010/main" val="1826058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IN" b="1" dirty="0">
                <a:latin typeface="+mn-lt"/>
              </a:rPr>
              <a:t>Book with three or more authors</a:t>
            </a:r>
          </a:p>
        </p:txBody>
      </p:sp>
      <p:sp>
        <p:nvSpPr>
          <p:cNvPr id="3" name="Content Placeholder 2"/>
          <p:cNvSpPr>
            <a:spLocks noGrp="1"/>
          </p:cNvSpPr>
          <p:nvPr>
            <p:ph idx="1"/>
          </p:nvPr>
        </p:nvSpPr>
        <p:spPr>
          <a:xfrm>
            <a:off x="838200" y="2057400"/>
            <a:ext cx="10515600" cy="3871762"/>
          </a:xfrm>
        </p:spPr>
        <p:txBody>
          <a:bodyPr>
            <a:normAutofit/>
          </a:bodyPr>
          <a:lstStyle/>
          <a:p>
            <a:pPr marL="0" indent="0">
              <a:buNone/>
            </a:pPr>
            <a:r>
              <a:rPr lang="en-IN" sz="2400" dirty="0"/>
              <a:t>Include the author that is listed first on the source. Omit the other authors’ names and include the term et al., which translates to “and others” in Latin.</a:t>
            </a:r>
          </a:p>
          <a:p>
            <a:pPr marL="0" indent="0">
              <a:buNone/>
            </a:pPr>
            <a:endParaRPr lang="en-IN" sz="2400" dirty="0"/>
          </a:p>
          <a:p>
            <a:pPr marL="514350" indent="-514350">
              <a:buFont typeface="+mj-lt"/>
              <a:buAutoNum type="arabicPeriod"/>
            </a:pPr>
            <a:r>
              <a:rPr lang="en-US" sz="2400" dirty="0" err="1"/>
              <a:t>Wysocki</a:t>
            </a:r>
            <a:r>
              <a:rPr lang="en-US" sz="2400" dirty="0"/>
              <a:t>, Anne Frances, et al. </a:t>
            </a:r>
            <a:r>
              <a:rPr lang="en-US" sz="2400" i="1" dirty="0"/>
              <a:t>Writing New Media: Theory and Applications for Expanding the Teaching of Composition</a:t>
            </a:r>
            <a:r>
              <a:rPr lang="en-US" sz="2400" dirty="0"/>
              <a:t>. Utah State UP, 2004.</a:t>
            </a:r>
            <a:endParaRPr lang="en-IN" sz="2400" dirty="0"/>
          </a:p>
        </p:txBody>
      </p:sp>
    </p:spTree>
    <p:extLst>
      <p:ext uri="{BB962C8B-B14F-4D97-AF65-F5344CB8AC3E}">
        <p14:creationId xmlns:p14="http://schemas.microsoft.com/office/powerpoint/2010/main" val="3793630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IN" b="1" dirty="0">
                <a:latin typeface="+mn-lt"/>
              </a:rPr>
              <a:t>Other entries for books</a:t>
            </a:r>
          </a:p>
        </p:txBody>
      </p:sp>
      <p:sp>
        <p:nvSpPr>
          <p:cNvPr id="3" name="Content Placeholder 2"/>
          <p:cNvSpPr>
            <a:spLocks noGrp="1"/>
          </p:cNvSpPr>
          <p:nvPr>
            <p:ph idx="1"/>
          </p:nvPr>
        </p:nvSpPr>
        <p:spPr>
          <a:xfrm>
            <a:off x="838200" y="2057400"/>
            <a:ext cx="10515600" cy="3871762"/>
          </a:xfrm>
        </p:spPr>
        <p:txBody>
          <a:bodyPr>
            <a:normAutofit/>
          </a:bodyPr>
          <a:lstStyle/>
          <a:p>
            <a:pPr marL="514350" indent="-514350">
              <a:buFont typeface="+mj-lt"/>
              <a:buAutoNum type="arabicPeriod"/>
            </a:pPr>
            <a:r>
              <a:rPr lang="en-US" sz="2400" dirty="0"/>
              <a:t>Please check: </a:t>
            </a:r>
            <a:r>
              <a:rPr lang="en-US" sz="2400" dirty="0">
                <a:hlinkClick r:id="rId2"/>
              </a:rPr>
              <a:t>https://owl.purdue.edu/owl/research_and_citation/mla_style/mla_formatting_and_style_guide/mla_works_cited_page_books.html</a:t>
            </a:r>
            <a:endParaRPr lang="en-US" sz="2400" dirty="0"/>
          </a:p>
          <a:p>
            <a:pPr marL="514350" indent="-514350">
              <a:buFont typeface="+mj-lt"/>
              <a:buAutoNum type="arabicPeriod"/>
            </a:pPr>
            <a:endParaRPr lang="en-US" sz="2400" dirty="0"/>
          </a:p>
          <a:p>
            <a:pPr marL="514350" indent="-514350">
              <a:buFont typeface="+mj-lt"/>
              <a:buAutoNum type="arabicPeriod"/>
            </a:pPr>
            <a:endParaRPr lang="en-IN" sz="2400" dirty="0"/>
          </a:p>
        </p:txBody>
      </p:sp>
    </p:spTree>
    <p:extLst>
      <p:ext uri="{BB962C8B-B14F-4D97-AF65-F5344CB8AC3E}">
        <p14:creationId xmlns:p14="http://schemas.microsoft.com/office/powerpoint/2010/main" val="896892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IN" b="1" dirty="0">
                <a:latin typeface="+mn-lt"/>
              </a:rPr>
              <a:t>Entries for Periodicals</a:t>
            </a:r>
          </a:p>
        </p:txBody>
      </p:sp>
      <p:sp>
        <p:nvSpPr>
          <p:cNvPr id="3" name="Content Placeholder 2"/>
          <p:cNvSpPr>
            <a:spLocks noGrp="1"/>
          </p:cNvSpPr>
          <p:nvPr>
            <p:ph idx="1"/>
          </p:nvPr>
        </p:nvSpPr>
        <p:spPr>
          <a:xfrm>
            <a:off x="838200" y="1239864"/>
            <a:ext cx="10515600" cy="5145438"/>
          </a:xfrm>
        </p:spPr>
        <p:txBody>
          <a:bodyPr>
            <a:normAutofit fontScale="92500" lnSpcReduction="20000"/>
          </a:bodyPr>
          <a:lstStyle/>
          <a:p>
            <a:pPr marL="514350" indent="-514350">
              <a:buFont typeface="+mj-lt"/>
              <a:buAutoNum type="arabicPeriod"/>
            </a:pPr>
            <a:r>
              <a:rPr lang="en-IN" sz="2800" dirty="0"/>
              <a:t>Works cited entries for periodical sources include three main elements—the author of the article, the title of the article, and information about the magazine, newspaper, or journal. </a:t>
            </a:r>
          </a:p>
          <a:p>
            <a:pPr marL="514350" indent="-514350">
              <a:buFont typeface="+mj-lt"/>
              <a:buAutoNum type="arabicPeriod"/>
            </a:pPr>
            <a:r>
              <a:rPr lang="en-IN" sz="2300" dirty="0"/>
              <a:t>Article in a magazine </a:t>
            </a:r>
          </a:p>
          <a:p>
            <a:pPr marL="914400" lvl="1" indent="-514350">
              <a:buFont typeface="+mj-lt"/>
              <a:buAutoNum type="arabicPeriod"/>
            </a:pPr>
            <a:r>
              <a:rPr lang="en-IN" sz="2300" dirty="0"/>
              <a:t>Author(s). "Title of Article." </a:t>
            </a:r>
            <a:r>
              <a:rPr lang="en-IN" sz="2300" i="1" dirty="0"/>
              <a:t>Title of Periodical</a:t>
            </a:r>
            <a:r>
              <a:rPr lang="en-IN" sz="2300" dirty="0"/>
              <a:t>, Day Month Year, pages.</a:t>
            </a:r>
          </a:p>
          <a:p>
            <a:pPr marL="514350" indent="-514350">
              <a:buFont typeface="+mj-lt"/>
              <a:buAutoNum type="arabicPeriod"/>
            </a:pPr>
            <a:r>
              <a:rPr lang="en-IN" sz="2300" dirty="0"/>
              <a:t>Article in a Newspaper: </a:t>
            </a:r>
          </a:p>
          <a:p>
            <a:pPr marL="914400" lvl="1" indent="-514350">
              <a:buFont typeface="+mj-lt"/>
              <a:buAutoNum type="arabicPeriod"/>
            </a:pPr>
            <a:r>
              <a:rPr lang="en-IN" sz="2300" dirty="0"/>
              <a:t>Brubaker, Bill. "New Health </a:t>
            </a:r>
            <a:r>
              <a:rPr lang="en-IN" sz="2300" dirty="0" err="1"/>
              <a:t>Center</a:t>
            </a:r>
            <a:r>
              <a:rPr lang="en-IN" sz="2300" dirty="0"/>
              <a:t> Targets County's Uninsured Patients." </a:t>
            </a:r>
            <a:r>
              <a:rPr lang="en-IN" sz="2300" i="1" dirty="0"/>
              <a:t>Washington Post,</a:t>
            </a:r>
            <a:r>
              <a:rPr lang="en-IN" sz="2300" dirty="0"/>
              <a:t> 24 May 2007, p. LZ01.</a:t>
            </a:r>
          </a:p>
          <a:p>
            <a:pPr marL="514350" indent="-514350">
              <a:buFont typeface="+mj-lt"/>
              <a:buAutoNum type="arabicPeriod"/>
            </a:pPr>
            <a:r>
              <a:rPr lang="en-IN" sz="2300" dirty="0"/>
              <a:t>Article in a journal: </a:t>
            </a:r>
          </a:p>
          <a:p>
            <a:pPr marL="914400" lvl="1" indent="-514350">
              <a:buFont typeface="+mj-lt"/>
              <a:buAutoNum type="arabicPeriod"/>
            </a:pPr>
            <a:r>
              <a:rPr lang="en-IN" sz="2300" dirty="0" err="1"/>
              <a:t>Bagchi</a:t>
            </a:r>
            <a:r>
              <a:rPr lang="en-IN" sz="2300" dirty="0"/>
              <a:t>, </a:t>
            </a:r>
            <a:r>
              <a:rPr lang="en-IN" sz="2300" dirty="0" err="1"/>
              <a:t>Alaknanda</a:t>
            </a:r>
            <a:r>
              <a:rPr lang="en-IN" sz="2300" dirty="0"/>
              <a:t>. "Conflicting Nationalisms: The Voice of the Subaltern in </a:t>
            </a:r>
            <a:r>
              <a:rPr lang="en-IN" sz="2300" dirty="0" err="1"/>
              <a:t>Mahasweta</a:t>
            </a:r>
            <a:r>
              <a:rPr lang="en-IN" sz="2300" dirty="0"/>
              <a:t> Devi's </a:t>
            </a:r>
            <a:r>
              <a:rPr lang="en-IN" sz="2300" i="1" dirty="0" err="1"/>
              <a:t>Bashai</a:t>
            </a:r>
            <a:r>
              <a:rPr lang="en-IN" sz="2300" i="1" dirty="0"/>
              <a:t> </a:t>
            </a:r>
            <a:r>
              <a:rPr lang="en-IN" sz="2300" i="1" dirty="0" err="1"/>
              <a:t>Tudu</a:t>
            </a:r>
            <a:r>
              <a:rPr lang="en-IN" sz="2300" dirty="0"/>
              <a:t>." </a:t>
            </a:r>
            <a:r>
              <a:rPr lang="en-IN" sz="2300" i="1" dirty="0"/>
              <a:t>Tulsa Studies in Women's Literature,</a:t>
            </a:r>
            <a:r>
              <a:rPr lang="en-IN" sz="2300" dirty="0"/>
              <a:t> vol. 15, no. 1, 1996, pp. 41-50.</a:t>
            </a:r>
          </a:p>
          <a:p>
            <a:pPr marL="514350" indent="-514350">
              <a:buFont typeface="+mj-lt"/>
              <a:buAutoNum type="arabicPeriod"/>
            </a:pPr>
            <a:r>
              <a:rPr lang="en-US" sz="1900" dirty="0"/>
              <a:t>Please check: </a:t>
            </a:r>
            <a:r>
              <a:rPr lang="en-US" sz="1900" dirty="0">
                <a:hlinkClick r:id="rId2"/>
              </a:rPr>
              <a:t>https://owl.purdue.edu/owl/research_and_citation/mla_style/mla_formatting_and_style_guide/mla_works_cited_periodicals.html</a:t>
            </a:r>
            <a:endParaRPr lang="en-US" sz="1900" dirty="0"/>
          </a:p>
          <a:p>
            <a:pPr marL="514350" indent="-514350">
              <a:buFont typeface="+mj-lt"/>
              <a:buAutoNum type="arabicPeriod"/>
            </a:pPr>
            <a:endParaRPr lang="en-IN" sz="2400" dirty="0"/>
          </a:p>
        </p:txBody>
      </p:sp>
    </p:spTree>
    <p:extLst>
      <p:ext uri="{BB962C8B-B14F-4D97-AF65-F5344CB8AC3E}">
        <p14:creationId xmlns:p14="http://schemas.microsoft.com/office/powerpoint/2010/main" val="175568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no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IN" b="1">
                <a:solidFill>
                  <a:schemeClr val="accent1"/>
                </a:solidFill>
                <a:latin typeface="Times New Roman" panose="02020603050405020304" pitchFamily="18" charset="0"/>
                <a:cs typeface="Times New Roman" panose="02020603050405020304" pitchFamily="18" charset="0"/>
              </a:rPr>
              <a:t>Style guide:</a:t>
            </a:r>
            <a:endParaRPr lang="en-IN">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76031" y="963877"/>
            <a:ext cx="6377769" cy="4930246"/>
          </a:xfrm>
        </p:spPr>
        <p:txBody>
          <a:bodyPr anchor="ctr">
            <a:normAutofit/>
          </a:bodyPr>
          <a:lstStyle/>
          <a:p>
            <a:pPr marL="0" indent="0">
              <a:buNone/>
            </a:pPr>
            <a:r>
              <a:rPr lang="en-IN" sz="2000" dirty="0"/>
              <a:t>A style guide is a published manual that gives guidance on citation and references. Style guides also give advice on spelling, abbreviations, punctuation, and so on. </a:t>
            </a:r>
          </a:p>
          <a:p>
            <a:pPr marL="0" indent="0">
              <a:buNone/>
            </a:pPr>
            <a:endParaRPr lang="en-IN" sz="2000" dirty="0"/>
          </a:p>
          <a:p>
            <a:pPr marL="0" indent="0">
              <a:buNone/>
            </a:pPr>
            <a:r>
              <a:rPr lang="en-IN" sz="2000" dirty="0"/>
              <a:t>While there are multiple style guides, INDUS suggests using the MLA format. </a:t>
            </a:r>
          </a:p>
          <a:p>
            <a:endParaRPr lang="en-IN" sz="2000" dirty="0"/>
          </a:p>
          <a:p>
            <a:endParaRPr lang="en-IN" sz="2000" dirty="0"/>
          </a:p>
        </p:txBody>
      </p:sp>
    </p:spTree>
    <p:extLst>
      <p:ext uri="{BB962C8B-B14F-4D97-AF65-F5344CB8AC3E}">
        <p14:creationId xmlns:p14="http://schemas.microsoft.com/office/powerpoint/2010/main" val="3946538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IN" b="1" dirty="0">
                <a:latin typeface="+mn-lt"/>
              </a:rPr>
              <a:t>Entries for Electronic sources</a:t>
            </a:r>
          </a:p>
        </p:txBody>
      </p:sp>
      <p:sp>
        <p:nvSpPr>
          <p:cNvPr id="3" name="Content Placeholder 2"/>
          <p:cNvSpPr>
            <a:spLocks noGrp="1"/>
          </p:cNvSpPr>
          <p:nvPr>
            <p:ph idx="1"/>
          </p:nvPr>
        </p:nvSpPr>
        <p:spPr>
          <a:xfrm>
            <a:off x="838200" y="2057400"/>
            <a:ext cx="10515600" cy="3871762"/>
          </a:xfrm>
        </p:spPr>
        <p:txBody>
          <a:bodyPr>
            <a:normAutofit/>
          </a:bodyPr>
          <a:lstStyle/>
          <a:p>
            <a:pPr marL="514350" indent="-514350">
              <a:buFont typeface="+mj-lt"/>
              <a:buAutoNum type="arabicPeriod"/>
            </a:pPr>
            <a:r>
              <a:rPr lang="en-US" sz="2400" dirty="0"/>
              <a:t>https://owl.purdue.edu/owl/research_and_citation/mla_style/mla_formatting_and_style_guide/mla_works_cited_electronic_sources.html</a:t>
            </a:r>
            <a:endParaRPr lang="en-IN" sz="2400" dirty="0"/>
          </a:p>
        </p:txBody>
      </p:sp>
    </p:spTree>
    <p:extLst>
      <p:ext uri="{BB962C8B-B14F-4D97-AF65-F5344CB8AC3E}">
        <p14:creationId xmlns:p14="http://schemas.microsoft.com/office/powerpoint/2010/main" val="2039564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31825"/>
            <a:ext cx="10515600" cy="1325563"/>
          </a:xfrm>
        </p:spPr>
        <p:txBody>
          <a:bodyPr>
            <a:normAutofit/>
          </a:bodyPr>
          <a:lstStyle/>
          <a:p>
            <a:r>
              <a:rPr lang="en-IN" b="1" dirty="0">
                <a:latin typeface="+mn-lt"/>
              </a:rPr>
              <a:t>MLA HELP</a:t>
            </a:r>
          </a:p>
        </p:txBody>
      </p:sp>
      <p:sp>
        <p:nvSpPr>
          <p:cNvPr id="3" name="Content Placeholder 2"/>
          <p:cNvSpPr>
            <a:spLocks noGrp="1"/>
          </p:cNvSpPr>
          <p:nvPr>
            <p:ph idx="1"/>
          </p:nvPr>
        </p:nvSpPr>
        <p:spPr>
          <a:xfrm>
            <a:off x="838200" y="2057400"/>
            <a:ext cx="10515600" cy="3871762"/>
          </a:xfrm>
        </p:spPr>
        <p:txBody>
          <a:bodyPr>
            <a:normAutofit/>
          </a:bodyPr>
          <a:lstStyle/>
          <a:p>
            <a:r>
              <a:rPr lang="en-GB" sz="2400" dirty="0">
                <a:hlinkClick r:id="rId2"/>
              </a:rPr>
              <a:t>https://owl.purdue.edu/owl/research_and_citation/mla_style/mla_formatting_and_style_guide/mla_formatting_and_style_guide.html</a:t>
            </a:r>
            <a:endParaRPr lang="en-GB" sz="2400" dirty="0"/>
          </a:p>
          <a:p>
            <a:r>
              <a:rPr lang="en-US" sz="2400" dirty="0">
                <a:hlinkClick r:id="rId3"/>
              </a:rPr>
              <a:t>www.easybib.com</a:t>
            </a:r>
            <a:endParaRPr lang="en-US" sz="2400" dirty="0"/>
          </a:p>
          <a:p>
            <a:r>
              <a:rPr lang="en-US" sz="2400" dirty="0"/>
              <a:t>Microsoft Word Citations (Use the reference feature in Microsoft Word) </a:t>
            </a:r>
          </a:p>
        </p:txBody>
      </p:sp>
    </p:spTree>
    <p:extLst>
      <p:ext uri="{BB962C8B-B14F-4D97-AF65-F5344CB8AC3E}">
        <p14:creationId xmlns:p14="http://schemas.microsoft.com/office/powerpoint/2010/main" val="3322158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670D-02A4-9643-8DA4-367D3C577868}"/>
              </a:ext>
            </a:extLst>
          </p:cNvPr>
          <p:cNvSpPr>
            <a:spLocks noGrp="1"/>
          </p:cNvSpPr>
          <p:nvPr>
            <p:ph type="title"/>
          </p:nvPr>
        </p:nvSpPr>
        <p:spPr/>
        <p:txBody>
          <a:bodyPr/>
          <a:lstStyle/>
          <a:p>
            <a:r>
              <a:rPr lang="en-US" dirty="0"/>
              <a:t>Evaluating sources</a:t>
            </a:r>
          </a:p>
        </p:txBody>
      </p:sp>
      <p:sp>
        <p:nvSpPr>
          <p:cNvPr id="3" name="Content Placeholder 2">
            <a:extLst>
              <a:ext uri="{FF2B5EF4-FFF2-40B4-BE49-F238E27FC236}">
                <a16:creationId xmlns:a16="http://schemas.microsoft.com/office/drawing/2014/main" id="{E3DA9C94-127D-CF4E-A882-E5C97778874F}"/>
              </a:ext>
            </a:extLst>
          </p:cNvPr>
          <p:cNvSpPr>
            <a:spLocks noGrp="1"/>
          </p:cNvSpPr>
          <p:nvPr>
            <p:ph idx="1"/>
          </p:nvPr>
        </p:nvSpPr>
        <p:spPr/>
        <p:txBody>
          <a:bodyPr/>
          <a:lstStyle/>
          <a:p>
            <a:r>
              <a:rPr lang="en-US" dirty="0"/>
              <a:t>Articles published in scholarly journals</a:t>
            </a:r>
          </a:p>
          <a:p>
            <a:r>
              <a:rPr lang="en-US" dirty="0"/>
              <a:t>Materials at websites that focus on scholarly resources (such as Google scholar)</a:t>
            </a:r>
          </a:p>
          <a:p>
            <a:r>
              <a:rPr lang="en-US" dirty="0"/>
              <a:t>Look for peer-reviewed work, which is </a:t>
            </a:r>
            <a:r>
              <a:rPr lang="en-US" b="1" dirty="0"/>
              <a:t>timely (date of creation/update), reliable (use of sources, facts vs opinions, working links), based on authority (credentials of the writer, reputable publisher), and not biased (use of ads, opinions etc.)</a:t>
            </a:r>
          </a:p>
          <a:p>
            <a:r>
              <a:rPr lang="en-US" b="1" dirty="0"/>
              <a:t>Ask personal </a:t>
            </a:r>
            <a:r>
              <a:rPr lang="en-US" b="1"/>
              <a:t>project advisor for help. </a:t>
            </a:r>
            <a:endParaRPr lang="en-US" b="1" dirty="0"/>
          </a:p>
        </p:txBody>
      </p:sp>
    </p:spTree>
    <p:extLst>
      <p:ext uri="{BB962C8B-B14F-4D97-AF65-F5344CB8AC3E}">
        <p14:creationId xmlns:p14="http://schemas.microsoft.com/office/powerpoint/2010/main" val="3377304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8386171-E87D-46AB-8718-4CE2A88748B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26">
            <a:extLst>
              <a:ext uri="{FF2B5EF4-FFF2-40B4-BE49-F238E27FC236}">
                <a16:creationId xmlns:a16="http://schemas.microsoft.com/office/drawing/2014/main" id="{207CB456-8849-413C-8210-B663779A32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13936D-D1EB-4E42-A97F-942BA1F3DF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CED3A4-1D09-407A-8748-547F396C267A}"/>
              </a:ext>
            </a:extLst>
          </p:cNvPr>
          <p:cNvSpPr>
            <a:spLocks noGrp="1"/>
          </p:cNvSpPr>
          <p:nvPr>
            <p:ph type="title"/>
          </p:nvPr>
        </p:nvSpPr>
        <p:spPr>
          <a:xfrm>
            <a:off x="1534952" y="2976158"/>
            <a:ext cx="9144000" cy="905662"/>
          </a:xfrm>
        </p:spPr>
        <p:txBody>
          <a:bodyPr vert="horz" lIns="91440" tIns="45720" rIns="91440" bIns="45720" rtlCol="0" anchor="b">
            <a:normAutofit fontScale="90000"/>
          </a:bodyPr>
          <a:lstStyle/>
          <a:p>
            <a:pPr algn="ctr"/>
            <a:r>
              <a:rPr lang="en-US" sz="5400" kern="1200" dirty="0">
                <a:solidFill>
                  <a:schemeClr val="tx1"/>
                </a:solidFill>
                <a:effectLst>
                  <a:outerShdw blurRad="38100" dist="38100" dir="2700000" algn="tl">
                    <a:srgbClr val="000000">
                      <a:alpha val="43137"/>
                    </a:srgbClr>
                  </a:outerShdw>
                </a:effectLst>
                <a:latin typeface="+mj-lt"/>
                <a:ea typeface="+mj-ea"/>
                <a:cs typeface="+mj-cs"/>
              </a:rPr>
              <a:t>Thank you</a:t>
            </a:r>
          </a:p>
        </p:txBody>
      </p:sp>
    </p:spTree>
    <p:extLst>
      <p:ext uri="{BB962C8B-B14F-4D97-AF65-F5344CB8AC3E}">
        <p14:creationId xmlns:p14="http://schemas.microsoft.com/office/powerpoint/2010/main" val="1821761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EBD23-EDE7-2046-ACA7-0FAC2377B43B}"/>
              </a:ext>
            </a:extLst>
          </p:cNvPr>
          <p:cNvSpPr>
            <a:spLocks noGrp="1"/>
          </p:cNvSpPr>
          <p:nvPr>
            <p:ph type="title"/>
          </p:nvPr>
        </p:nvSpPr>
        <p:spPr/>
        <p:txBody>
          <a:bodyPr/>
          <a:lstStyle/>
          <a:p>
            <a:r>
              <a:rPr lang="en-US" dirty="0"/>
              <a:t>MLA FORMAT: </a:t>
            </a:r>
          </a:p>
        </p:txBody>
      </p:sp>
      <p:sp>
        <p:nvSpPr>
          <p:cNvPr id="3" name="Content Placeholder 2">
            <a:extLst>
              <a:ext uri="{FF2B5EF4-FFF2-40B4-BE49-F238E27FC236}">
                <a16:creationId xmlns:a16="http://schemas.microsoft.com/office/drawing/2014/main" id="{A936E687-F77C-5A44-AE50-E159A0B5058F}"/>
              </a:ext>
            </a:extLst>
          </p:cNvPr>
          <p:cNvSpPr>
            <a:spLocks noGrp="1"/>
          </p:cNvSpPr>
          <p:nvPr>
            <p:ph idx="1"/>
          </p:nvPr>
        </p:nvSpPr>
        <p:spPr/>
        <p:txBody>
          <a:bodyPr>
            <a:normAutofit/>
          </a:bodyPr>
          <a:lstStyle/>
          <a:p>
            <a:pPr>
              <a:lnSpc>
                <a:spcPct val="150000"/>
              </a:lnSpc>
              <a:spcBef>
                <a:spcPct val="0"/>
              </a:spcBef>
            </a:pPr>
            <a:r>
              <a:rPr lang="en-US" altLang="en-US" sz="2400" dirty="0">
                <a:latin typeface="Optima" panose="02000503060000020004" pitchFamily="2" charset="0"/>
                <a:ea typeface="ヒラギノ角ゴ Pro W3" panose="020B0300000000000000" pitchFamily="34" charset="-128"/>
              </a:rPr>
              <a:t>	Typed on white 8.5</a:t>
            </a:r>
            <a:r>
              <a:rPr lang="en-US" altLang="ja-JP" sz="2400" dirty="0">
                <a:latin typeface="Optima" panose="02000503060000020004" pitchFamily="2" charset="0"/>
                <a:ea typeface="ヒラギノ角ゴ Pro W3" panose="020B0300000000000000" pitchFamily="34" charset="-128"/>
              </a:rPr>
              <a:t>“ x 11“ paper</a:t>
            </a:r>
            <a:endParaRPr lang="en-US" altLang="ja-JP" sz="1200" dirty="0">
              <a:latin typeface="Optima" panose="02000503060000020004" pitchFamily="2" charset="0"/>
              <a:ea typeface="ヒラギノ角ゴ Pro W3" panose="020B0300000000000000" pitchFamily="34" charset="-128"/>
            </a:endParaRPr>
          </a:p>
          <a:p>
            <a:pPr>
              <a:lnSpc>
                <a:spcPct val="150000"/>
              </a:lnSpc>
              <a:spcBef>
                <a:spcPct val="0"/>
              </a:spcBef>
            </a:pPr>
            <a:r>
              <a:rPr lang="en-US" altLang="en-US" sz="2400" dirty="0">
                <a:latin typeface="Optima" panose="02000503060000020004" pitchFamily="2" charset="0"/>
                <a:ea typeface="ヒラギノ角ゴ Pro W3" panose="020B0300000000000000" pitchFamily="34" charset="-128"/>
              </a:rPr>
              <a:t>Double-spaced </a:t>
            </a:r>
            <a:endParaRPr lang="en-US" altLang="en-US" sz="1200" dirty="0">
              <a:latin typeface="Optima" panose="02000503060000020004" pitchFamily="2" charset="0"/>
              <a:ea typeface="ヒラギノ角ゴ Pro W3" panose="020B0300000000000000" pitchFamily="34" charset="-128"/>
            </a:endParaRPr>
          </a:p>
          <a:p>
            <a:pPr>
              <a:lnSpc>
                <a:spcPct val="150000"/>
              </a:lnSpc>
              <a:spcBef>
                <a:spcPct val="0"/>
              </a:spcBef>
            </a:pPr>
            <a:r>
              <a:rPr lang="en-US" altLang="en-US" sz="2400" dirty="0">
                <a:latin typeface="Optima" panose="02000503060000020004" pitchFamily="2" charset="0"/>
                <a:ea typeface="ヒラギノ角ゴ Pro W3" panose="020B0300000000000000" pitchFamily="34" charset="-128"/>
              </a:rPr>
              <a:t> 12 pt. Times New Roman (or similar) font </a:t>
            </a:r>
            <a:endParaRPr lang="en-US" altLang="en-US" sz="1200" dirty="0">
              <a:latin typeface="Optima" panose="02000503060000020004" pitchFamily="2" charset="0"/>
              <a:ea typeface="ヒラギノ角ゴ Pro W3" panose="020B0300000000000000" pitchFamily="34" charset="-128"/>
            </a:endParaRPr>
          </a:p>
          <a:p>
            <a:pPr>
              <a:lnSpc>
                <a:spcPct val="150000"/>
              </a:lnSpc>
              <a:spcBef>
                <a:spcPct val="0"/>
              </a:spcBef>
            </a:pPr>
            <a:r>
              <a:rPr lang="en-US" altLang="en-US" sz="2400" dirty="0">
                <a:latin typeface="Optima" panose="02000503060000020004" pitchFamily="2" charset="0"/>
                <a:ea typeface="ヒラギノ角ゴ Pro W3" panose="020B0300000000000000" pitchFamily="34" charset="-128"/>
              </a:rPr>
              <a:t>Only one space after punctuation</a:t>
            </a:r>
            <a:endParaRPr lang="en-US" altLang="en-US" sz="1200" dirty="0">
              <a:latin typeface="Optima" panose="02000503060000020004" pitchFamily="2" charset="0"/>
              <a:ea typeface="ヒラギノ角ゴ Pro W3" panose="020B0300000000000000" pitchFamily="34" charset="-128"/>
            </a:endParaRPr>
          </a:p>
          <a:p>
            <a:pPr>
              <a:lnSpc>
                <a:spcPct val="150000"/>
              </a:lnSpc>
              <a:spcBef>
                <a:spcPct val="0"/>
              </a:spcBef>
            </a:pPr>
            <a:r>
              <a:rPr lang="en-US" altLang="en-US" sz="2400" dirty="0">
                <a:latin typeface="Optima" panose="02000503060000020004" pitchFamily="2" charset="0"/>
                <a:ea typeface="ヒラギノ角ゴ Pro W3" panose="020B0300000000000000" pitchFamily="34" charset="-128"/>
              </a:rPr>
              <a:t> All margins set to 1 inch on all sides</a:t>
            </a:r>
            <a:endParaRPr lang="en-US" altLang="en-US" sz="1200" dirty="0">
              <a:latin typeface="Optima" panose="02000503060000020004" pitchFamily="2" charset="0"/>
              <a:ea typeface="ヒラギノ角ゴ Pro W3" panose="020B0300000000000000" pitchFamily="34" charset="-128"/>
            </a:endParaRPr>
          </a:p>
          <a:p>
            <a:pPr>
              <a:lnSpc>
                <a:spcPct val="150000"/>
              </a:lnSpc>
              <a:spcBef>
                <a:spcPct val="0"/>
              </a:spcBef>
            </a:pPr>
            <a:r>
              <a:rPr lang="en-US" altLang="en-US" sz="2400" dirty="0">
                <a:latin typeface="Optima" panose="02000503060000020004" pitchFamily="2" charset="0"/>
                <a:ea typeface="ヒラギノ角ゴ Pro W3" panose="020B0300000000000000" pitchFamily="34" charset="-128"/>
              </a:rPr>
              <a:t>Indent the first line of paragraphs one half-inch</a:t>
            </a:r>
          </a:p>
          <a:p>
            <a:endParaRPr lang="en-US" dirty="0"/>
          </a:p>
        </p:txBody>
      </p:sp>
    </p:spTree>
    <p:extLst>
      <p:ext uri="{BB962C8B-B14F-4D97-AF65-F5344CB8AC3E}">
        <p14:creationId xmlns:p14="http://schemas.microsoft.com/office/powerpoint/2010/main" val="256394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B978-9AC4-4F46-BDD1-20A57F2635C0}"/>
              </a:ext>
            </a:extLst>
          </p:cNvPr>
          <p:cNvSpPr>
            <a:spLocks noGrp="1"/>
          </p:cNvSpPr>
          <p:nvPr>
            <p:ph type="title"/>
          </p:nvPr>
        </p:nvSpPr>
        <p:spPr/>
        <p:txBody>
          <a:bodyPr/>
          <a:lstStyle/>
          <a:p>
            <a:r>
              <a:rPr lang="en-US" dirty="0"/>
              <a:t>MLA Format</a:t>
            </a:r>
          </a:p>
        </p:txBody>
      </p:sp>
      <p:sp>
        <p:nvSpPr>
          <p:cNvPr id="3" name="Content Placeholder 2">
            <a:extLst>
              <a:ext uri="{FF2B5EF4-FFF2-40B4-BE49-F238E27FC236}">
                <a16:creationId xmlns:a16="http://schemas.microsoft.com/office/drawing/2014/main" id="{55DE33DB-8B8B-6045-80DF-947A4C98612E}"/>
              </a:ext>
            </a:extLst>
          </p:cNvPr>
          <p:cNvSpPr>
            <a:spLocks noGrp="1"/>
          </p:cNvSpPr>
          <p:nvPr>
            <p:ph idx="1"/>
          </p:nvPr>
        </p:nvSpPr>
        <p:spPr/>
        <p:txBody>
          <a:bodyPr/>
          <a:lstStyle/>
          <a:p>
            <a:pPr marL="236538" indent="-236538">
              <a:lnSpc>
                <a:spcPct val="150000"/>
              </a:lnSpc>
              <a:spcBef>
                <a:spcPts val="0"/>
              </a:spcBef>
              <a:buFont typeface="Arial" pitchFamily="34" charset="0"/>
              <a:buChar char="•"/>
              <a:defRPr/>
            </a:pPr>
            <a:r>
              <a:rPr lang="en-US" sz="2400" dirty="0">
                <a:latin typeface="Optima"/>
                <a:ea typeface="ＭＳ Ｐゴシック" charset="0"/>
                <a:cs typeface="ＭＳ Ｐゴシック" charset="0"/>
              </a:rPr>
              <a:t>Have a header with page numbers located in the upper right-hand corner</a:t>
            </a:r>
          </a:p>
          <a:p>
            <a:pPr marL="236538" indent="-236538">
              <a:lnSpc>
                <a:spcPct val="150000"/>
              </a:lnSpc>
              <a:spcBef>
                <a:spcPts val="0"/>
              </a:spcBef>
              <a:buFont typeface="Arial" pitchFamily="34" charset="0"/>
              <a:buChar char="•"/>
              <a:defRPr/>
            </a:pPr>
            <a:r>
              <a:rPr lang="en-US" sz="2400" dirty="0">
                <a:latin typeface="Optima"/>
                <a:ea typeface="ＭＳ Ｐゴシック" charset="0"/>
                <a:cs typeface="ＭＳ Ｐゴシック" charset="0"/>
              </a:rPr>
              <a:t>Use italics for titles</a:t>
            </a:r>
          </a:p>
          <a:p>
            <a:pPr marL="236538" indent="-236538">
              <a:lnSpc>
                <a:spcPct val="150000"/>
              </a:lnSpc>
              <a:spcBef>
                <a:spcPts val="0"/>
              </a:spcBef>
              <a:buFont typeface="Arial" pitchFamily="34" charset="0"/>
              <a:buChar char="•"/>
              <a:defRPr/>
            </a:pPr>
            <a:r>
              <a:rPr lang="en-US" sz="2400" dirty="0">
                <a:latin typeface="Optima"/>
                <a:ea typeface="ＭＳ Ｐゴシック" charset="0"/>
                <a:cs typeface="ＭＳ Ｐゴシック" charset="0"/>
              </a:rPr>
              <a:t>Place endnotes on a separate page before the list of works cited</a:t>
            </a:r>
          </a:p>
          <a:p>
            <a:endParaRPr lang="en-US" dirty="0"/>
          </a:p>
        </p:txBody>
      </p:sp>
    </p:spTree>
    <p:extLst>
      <p:ext uri="{BB962C8B-B14F-4D97-AF65-F5344CB8AC3E}">
        <p14:creationId xmlns:p14="http://schemas.microsoft.com/office/powerpoint/2010/main" val="1365326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noFill/>
          </a:ln>
        </p:spPr>
        <p:style>
          <a:lnRef idx="1">
            <a:schemeClr val="accent1"/>
          </a:lnRef>
          <a:fillRef idx="0">
            <a:schemeClr val="accent1"/>
          </a:fillRef>
          <a:effectRef idx="0">
            <a:schemeClr val="accent1"/>
          </a:effectRef>
          <a:fontRef idx="minor">
            <a:schemeClr val="tx1"/>
          </a:fontRef>
        </p:style>
      </p:cxnSp>
      <p:sp>
        <p:nvSpPr>
          <p:cNvPr id="13" name="Title 12"/>
          <p:cNvSpPr>
            <a:spLocks noGrp="1"/>
          </p:cNvSpPr>
          <p:nvPr>
            <p:ph type="title"/>
          </p:nvPr>
        </p:nvSpPr>
        <p:spPr>
          <a:xfrm>
            <a:off x="838200" y="963877"/>
            <a:ext cx="3494362" cy="4930246"/>
          </a:xfrm>
        </p:spPr>
        <p:txBody>
          <a:bodyPr>
            <a:normAutofit fontScale="90000"/>
          </a:bodyPr>
          <a:lstStyle/>
          <a:p>
            <a:pPr algn="r"/>
            <a:br>
              <a:rPr lang="en-IN" sz="3700">
                <a:solidFill>
                  <a:schemeClr val="accent1"/>
                </a:solidFill>
              </a:rPr>
            </a:br>
            <a:br>
              <a:rPr lang="en-IN" sz="3700">
                <a:solidFill>
                  <a:schemeClr val="accent1"/>
                </a:solidFill>
              </a:rPr>
            </a:br>
            <a:r>
              <a:rPr lang="en-IN" sz="3700">
                <a:solidFill>
                  <a:schemeClr val="accent1"/>
                </a:solidFill>
              </a:rPr>
              <a:t>Difference between Citation, Reference and Bibliography </a:t>
            </a:r>
            <a:br>
              <a:rPr lang="en-IN" sz="3700">
                <a:solidFill>
                  <a:schemeClr val="accent1"/>
                </a:solidFill>
              </a:rPr>
            </a:br>
            <a:br>
              <a:rPr lang="en-IN" sz="3700">
                <a:solidFill>
                  <a:schemeClr val="accent1"/>
                </a:solidFill>
              </a:rPr>
            </a:br>
            <a:endParaRPr lang="en-IN" sz="3700">
              <a:solidFill>
                <a:schemeClr val="accent1"/>
              </a:solidFill>
            </a:endParaRPr>
          </a:p>
        </p:txBody>
      </p:sp>
      <p:sp>
        <p:nvSpPr>
          <p:cNvPr id="41" name="Content Placeholder 2">
            <a:extLst>
              <a:ext uri="{FF2B5EF4-FFF2-40B4-BE49-F238E27FC236}">
                <a16:creationId xmlns:a16="http://schemas.microsoft.com/office/drawing/2014/main" id="{BFE45969-B92E-43F3-9B28-EE04D67F8FFB}"/>
              </a:ext>
            </a:extLst>
          </p:cNvPr>
          <p:cNvSpPr>
            <a:spLocks noGrp="1"/>
          </p:cNvSpPr>
          <p:nvPr>
            <p:ph idx="1"/>
          </p:nvPr>
        </p:nvSpPr>
        <p:spPr>
          <a:xfrm>
            <a:off x="4976031" y="1225825"/>
            <a:ext cx="6377769" cy="4668297"/>
          </a:xfrm>
        </p:spPr>
        <p:txBody>
          <a:bodyPr anchor="ctr">
            <a:normAutofit/>
          </a:bodyPr>
          <a:lstStyle/>
          <a:p>
            <a:pPr marL="342900" indent="-342900">
              <a:spcAft>
                <a:spcPts val="0"/>
              </a:spcAft>
              <a:buFont typeface="Wingdings" panose="05000000000000000000" pitchFamily="2" charset="2"/>
              <a:buChar char="Ø"/>
            </a:pPr>
            <a:r>
              <a:rPr lang="en-IN" sz="2000" dirty="0">
                <a:latin typeface="Times New Roman" panose="02020603050405020304" pitchFamily="18" charset="0"/>
                <a:ea typeface="Calibri" panose="020F0502020204030204" pitchFamily="34" charset="0"/>
                <a:cs typeface="Times New Roman" panose="02020603050405020304" pitchFamily="18" charset="0"/>
              </a:rPr>
              <a:t>A citation is a method of making a reference in the body of an essay, either as an in-text citation or footnote/endnote.</a:t>
            </a:r>
          </a:p>
          <a:p>
            <a:pPr marL="0" indent="0">
              <a:spcAft>
                <a:spcPts val="0"/>
              </a:spcAft>
              <a:buNone/>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spcAft>
                <a:spcPts val="0"/>
              </a:spcAft>
              <a:buFont typeface="Wingdings" panose="05000000000000000000" pitchFamily="2" charset="2"/>
              <a:buChar char="Ø"/>
            </a:pPr>
            <a:r>
              <a:rPr lang="en-IN" sz="2000" dirty="0">
                <a:latin typeface="Times New Roman" panose="02020603050405020304" pitchFamily="18" charset="0"/>
                <a:ea typeface="Calibri" panose="020F0502020204030204" pitchFamily="34" charset="0"/>
                <a:cs typeface="Times New Roman" panose="02020603050405020304" pitchFamily="18" charset="0"/>
              </a:rPr>
              <a:t>Each entry in a bibliography are called a reference </a:t>
            </a:r>
          </a:p>
          <a:p>
            <a:pPr marL="0" indent="0">
              <a:spcAft>
                <a:spcPts val="0"/>
              </a:spcAft>
              <a:buNone/>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spcAft>
                <a:spcPts val="0"/>
              </a:spcAft>
              <a:buFont typeface="Wingdings" panose="05000000000000000000" pitchFamily="2" charset="2"/>
              <a:buChar char="Ø"/>
            </a:pPr>
            <a:r>
              <a:rPr lang="en-IN" sz="2000" dirty="0">
                <a:latin typeface="Times New Roman" panose="02020603050405020304" pitchFamily="18" charset="0"/>
                <a:ea typeface="Calibri" panose="020F0502020204030204" pitchFamily="34" charset="0"/>
                <a:cs typeface="Times New Roman" panose="02020603050405020304" pitchFamily="18" charset="0"/>
              </a:rPr>
              <a:t>An alphabetical list of all the references (sources) utilised in the process of completing the work is called a bibliography </a:t>
            </a:r>
          </a:p>
          <a:p>
            <a:pPr marL="0" indent="0">
              <a:spcAft>
                <a:spcPts val="0"/>
              </a:spcAft>
              <a:buNone/>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spcAft>
                <a:spcPts val="0"/>
              </a:spcAft>
              <a:buNone/>
            </a:pPr>
            <a:r>
              <a:rPr lang="en-IN" sz="2000" dirty="0">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IN" sz="2000" dirty="0"/>
          </a:p>
        </p:txBody>
      </p:sp>
    </p:spTree>
    <p:extLst>
      <p:ext uri="{BB962C8B-B14F-4D97-AF65-F5344CB8AC3E}">
        <p14:creationId xmlns:p14="http://schemas.microsoft.com/office/powerpoint/2010/main" val="203303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6C20283-73E0-40EC-8AD8-057F581F64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384039" y="365125"/>
            <a:ext cx="7164493" cy="1325563"/>
          </a:xfrm>
        </p:spPr>
        <p:txBody>
          <a:bodyPr>
            <a:normAutofit/>
          </a:bodyPr>
          <a:lstStyle/>
          <a:p>
            <a:r>
              <a:rPr lang="en-IN" b="1" dirty="0"/>
              <a:t>What to cite?</a:t>
            </a:r>
            <a:endParaRPr lang="en-IN" dirty="0"/>
          </a:p>
        </p:txBody>
      </p:sp>
      <p:sp>
        <p:nvSpPr>
          <p:cNvPr id="3" name="Content Placeholder 2"/>
          <p:cNvSpPr>
            <a:spLocks noGrp="1"/>
          </p:cNvSpPr>
          <p:nvPr>
            <p:ph idx="1"/>
          </p:nvPr>
        </p:nvSpPr>
        <p:spPr>
          <a:xfrm>
            <a:off x="4387515" y="1587795"/>
            <a:ext cx="7161017" cy="4713768"/>
          </a:xfrm>
        </p:spPr>
        <p:txBody>
          <a:bodyPr>
            <a:normAutofit/>
          </a:bodyPr>
          <a:lstStyle/>
          <a:p>
            <a:pPr marL="0" indent="0">
              <a:buNone/>
            </a:pPr>
            <a:r>
              <a:rPr lang="en-IN" sz="2000" dirty="0"/>
              <a:t>Any ideas that aren’t yours (that you may have summarised, paraphrased, or quoted). These include: </a:t>
            </a:r>
          </a:p>
          <a:p>
            <a:r>
              <a:rPr lang="en-IN" sz="2000" dirty="0"/>
              <a:t>Facts, figures, ideas, words, theories, or exact language that another person used in other publications</a:t>
            </a:r>
          </a:p>
          <a:p>
            <a:r>
              <a:rPr lang="en-IN" sz="2000" dirty="0"/>
              <a:t>Books, book chapters, articles, web pages, theses, etc.</a:t>
            </a:r>
          </a:p>
          <a:p>
            <a:r>
              <a:rPr lang="en-IN" sz="2000" dirty="0"/>
              <a:t>Basic/Common knowledge in a field does not need to be cited. </a:t>
            </a:r>
          </a:p>
          <a:p>
            <a:pPr marL="0" indent="0">
              <a:buNone/>
            </a:pPr>
            <a:endParaRPr lang="en-IN" sz="2000" dirty="0"/>
          </a:p>
        </p:txBody>
      </p:sp>
    </p:spTree>
    <p:extLst>
      <p:ext uri="{BB962C8B-B14F-4D97-AF65-F5344CB8AC3E}">
        <p14:creationId xmlns:p14="http://schemas.microsoft.com/office/powerpoint/2010/main" val="74881189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no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IN" b="1" dirty="0"/>
              <a:t>In-text citation</a:t>
            </a:r>
            <a:br>
              <a:rPr lang="en-IN" dirty="0">
                <a:solidFill>
                  <a:schemeClr val="accent1"/>
                </a:solidFill>
              </a:rPr>
            </a:br>
            <a:endParaRPr lang="en-IN" dirty="0">
              <a:solidFill>
                <a:schemeClr val="accent1"/>
              </a:solidFill>
            </a:endParaRPr>
          </a:p>
        </p:txBody>
      </p:sp>
      <p:sp>
        <p:nvSpPr>
          <p:cNvPr id="3" name="Content Placeholder 2"/>
          <p:cNvSpPr>
            <a:spLocks noGrp="1"/>
          </p:cNvSpPr>
          <p:nvPr>
            <p:ph idx="1"/>
          </p:nvPr>
        </p:nvSpPr>
        <p:spPr>
          <a:xfrm>
            <a:off x="4976031" y="963877"/>
            <a:ext cx="6377769" cy="4930246"/>
          </a:xfrm>
        </p:spPr>
        <p:txBody>
          <a:bodyPr anchor="ctr">
            <a:normAutofit/>
          </a:bodyPr>
          <a:lstStyle/>
          <a:p>
            <a:pPr marL="0" indent="0">
              <a:buNone/>
            </a:pPr>
            <a:r>
              <a:rPr lang="en-IN" sz="2400" dirty="0"/>
              <a:t>An in-text citation is a brief reference in your text that indicates the source you consulted.  In the MLA format a citation, which utilises the author’s name and page number, in the body would look as follows: </a:t>
            </a:r>
          </a:p>
          <a:p>
            <a:pPr marL="0" indent="0">
              <a:buNone/>
            </a:pPr>
            <a:endParaRPr lang="en-IN" sz="2400" dirty="0"/>
          </a:p>
          <a:p>
            <a:r>
              <a:rPr lang="en-US" sz="1700" dirty="0">
                <a:solidFill>
                  <a:srgbClr val="333333"/>
                </a:solidFill>
                <a:latin typeface="Georgia" panose="02040502050405020303" pitchFamily="18" charset="0"/>
              </a:rPr>
              <a:t>Wordsworth stated that Romantic poetry was marked by a "spontaneous overflow of powerful feelings" (263).</a:t>
            </a:r>
          </a:p>
          <a:p>
            <a:r>
              <a:rPr lang="en-US" sz="1700" dirty="0">
                <a:solidFill>
                  <a:srgbClr val="333333"/>
                </a:solidFill>
                <a:latin typeface="Georgia" panose="02040502050405020303" pitchFamily="18" charset="0"/>
              </a:rPr>
              <a:t>Romantic poetry is characterized by the "spontaneous overflow of powerful feelings" (Wordsworth 263).</a:t>
            </a:r>
          </a:p>
          <a:p>
            <a:r>
              <a:rPr lang="en-US" sz="1700" dirty="0">
                <a:solidFill>
                  <a:srgbClr val="333333"/>
                </a:solidFill>
                <a:latin typeface="Georgia" panose="02040502050405020303" pitchFamily="18" charset="0"/>
              </a:rPr>
              <a:t>Wordsworth extensively explored the role of emotion in the creative process (263).</a:t>
            </a:r>
          </a:p>
          <a:p>
            <a:pPr marL="0" indent="0">
              <a:buNone/>
            </a:pPr>
            <a:endParaRPr lang="en-IN" sz="2400" dirty="0"/>
          </a:p>
        </p:txBody>
      </p:sp>
    </p:spTree>
    <p:extLst>
      <p:ext uri="{BB962C8B-B14F-4D97-AF65-F5344CB8AC3E}">
        <p14:creationId xmlns:p14="http://schemas.microsoft.com/office/powerpoint/2010/main" val="7829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C0E4-E8C0-7849-9B3E-6A7250B7B7CE}"/>
              </a:ext>
            </a:extLst>
          </p:cNvPr>
          <p:cNvSpPr>
            <a:spLocks noGrp="1"/>
          </p:cNvSpPr>
          <p:nvPr>
            <p:ph type="title"/>
          </p:nvPr>
        </p:nvSpPr>
        <p:spPr/>
        <p:txBody>
          <a:bodyPr/>
          <a:lstStyle/>
          <a:p>
            <a:r>
              <a:rPr lang="en-US" dirty="0"/>
              <a:t>Other cases</a:t>
            </a:r>
          </a:p>
        </p:txBody>
      </p:sp>
      <p:sp>
        <p:nvSpPr>
          <p:cNvPr id="3" name="Content Placeholder 2">
            <a:extLst>
              <a:ext uri="{FF2B5EF4-FFF2-40B4-BE49-F238E27FC236}">
                <a16:creationId xmlns:a16="http://schemas.microsoft.com/office/drawing/2014/main" id="{A938764B-8A51-AB4E-9987-689A313957B6}"/>
              </a:ext>
            </a:extLst>
          </p:cNvPr>
          <p:cNvSpPr>
            <a:spLocks noGrp="1"/>
          </p:cNvSpPr>
          <p:nvPr>
            <p:ph idx="1"/>
          </p:nvPr>
        </p:nvSpPr>
        <p:spPr/>
        <p:txBody>
          <a:bodyPr>
            <a:normAutofit lnSpcReduction="10000"/>
          </a:bodyPr>
          <a:lstStyle/>
          <a:p>
            <a:r>
              <a:rPr lang="en-US" dirty="0"/>
              <a:t>Shortened Title in Quotes for unknown author. </a:t>
            </a:r>
          </a:p>
          <a:p>
            <a:pPr lvl="1"/>
            <a:r>
              <a:rPr lang="en-US" dirty="0"/>
              <a:t>“Poetry is the spontaneous overflow of powerful feelings” (“Lyrical Ballads 263)</a:t>
            </a:r>
          </a:p>
          <a:p>
            <a:r>
              <a:rPr lang="en-US" dirty="0"/>
              <a:t>Works with two authors </a:t>
            </a:r>
          </a:p>
          <a:p>
            <a:pPr lvl="1"/>
            <a:r>
              <a:rPr lang="en-US" dirty="0"/>
              <a:t>“Hamlet is terrible” (Rosencrantz and Guildenstern 22)</a:t>
            </a:r>
          </a:p>
          <a:p>
            <a:r>
              <a:rPr lang="en-US" dirty="0"/>
              <a:t>Works with multiple authors </a:t>
            </a:r>
          </a:p>
          <a:p>
            <a:pPr lvl="1"/>
            <a:r>
              <a:rPr lang="en-US" dirty="0"/>
              <a:t>“Hamlet is terrible” (Ophelia et al. 28)</a:t>
            </a:r>
          </a:p>
          <a:p>
            <a:r>
              <a:rPr lang="en-US" dirty="0"/>
              <a:t>Multiple works by the same author : shortened titles are used as part of the citation. </a:t>
            </a:r>
          </a:p>
          <a:p>
            <a:r>
              <a:rPr lang="en-US" dirty="0"/>
              <a:t>Indirect citations (qtd in Lyrical Ballad 23)</a:t>
            </a:r>
          </a:p>
          <a:p>
            <a:r>
              <a:rPr lang="en-US" dirty="0"/>
              <a:t>Multiple citations: (Wordsworth 26,27) Enter the citation at the end of the paragraph in case the same author is cited multiple times in the paragraph. </a:t>
            </a:r>
          </a:p>
          <a:p>
            <a:pPr marL="0" indent="0">
              <a:buNone/>
            </a:pPr>
            <a:endParaRPr lang="en-US" dirty="0"/>
          </a:p>
          <a:p>
            <a:pPr lvl="1"/>
            <a:endParaRPr lang="en-US" dirty="0"/>
          </a:p>
        </p:txBody>
      </p:sp>
    </p:spTree>
    <p:extLst>
      <p:ext uri="{BB962C8B-B14F-4D97-AF65-F5344CB8AC3E}">
        <p14:creationId xmlns:p14="http://schemas.microsoft.com/office/powerpoint/2010/main" val="1567061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B5AC-4C33-F34E-8907-6071BB732B7C}"/>
              </a:ext>
            </a:extLst>
          </p:cNvPr>
          <p:cNvSpPr>
            <a:spLocks noGrp="1"/>
          </p:cNvSpPr>
          <p:nvPr>
            <p:ph type="title"/>
          </p:nvPr>
        </p:nvSpPr>
        <p:spPr/>
        <p:txBody>
          <a:bodyPr/>
          <a:lstStyle/>
          <a:p>
            <a:r>
              <a:rPr lang="en-US" dirty="0"/>
              <a:t>Block quotes </a:t>
            </a:r>
          </a:p>
        </p:txBody>
      </p:sp>
      <p:sp>
        <p:nvSpPr>
          <p:cNvPr id="3" name="Content Placeholder 2">
            <a:extLst>
              <a:ext uri="{FF2B5EF4-FFF2-40B4-BE49-F238E27FC236}">
                <a16:creationId xmlns:a16="http://schemas.microsoft.com/office/drawing/2014/main" id="{4FFB1C6C-414F-B740-A7CC-D5CA087022D2}"/>
              </a:ext>
            </a:extLst>
          </p:cNvPr>
          <p:cNvSpPr>
            <a:spLocks noGrp="1"/>
          </p:cNvSpPr>
          <p:nvPr>
            <p:ph idx="1"/>
          </p:nvPr>
        </p:nvSpPr>
        <p:spPr/>
        <p:txBody>
          <a:bodyPr/>
          <a:lstStyle/>
          <a:p>
            <a:r>
              <a:rPr lang="en-US" dirty="0"/>
              <a:t>Used for five lines or more of text: </a:t>
            </a:r>
          </a:p>
          <a:p>
            <a:pPr>
              <a:lnSpc>
                <a:spcPct val="150000"/>
              </a:lnSpc>
              <a:spcBef>
                <a:spcPct val="0"/>
              </a:spcBef>
              <a:buNone/>
            </a:pPr>
            <a:r>
              <a:rPr lang="en-US" altLang="en-US" dirty="0">
                <a:solidFill>
                  <a:schemeClr val="tx1"/>
                </a:solidFill>
                <a:latin typeface="Optima" panose="02000503060000020004" pitchFamily="2" charset="0"/>
              </a:rPr>
              <a:t>Nelly Dean treats Heathcliff poorly and dehumanizes him throughout her narration:</a:t>
            </a:r>
          </a:p>
          <a:p>
            <a:pPr>
              <a:lnSpc>
                <a:spcPct val="150000"/>
              </a:lnSpc>
              <a:spcBef>
                <a:spcPct val="0"/>
              </a:spcBef>
              <a:buNone/>
            </a:pPr>
            <a:r>
              <a:rPr lang="en-US" altLang="en-US" dirty="0">
                <a:solidFill>
                  <a:schemeClr val="tx1"/>
                </a:solidFill>
                <a:latin typeface="Optima" panose="02000503060000020004" pitchFamily="2" charset="0"/>
              </a:rPr>
              <a:t>	They entirely refused to have it in bed with them, or even in their room, and I had no more sense, so, I put it on the landing of the stairs, hoping it would 	be gone on the morrow. By chance, or else attracted by hearing his voice, it crept to Mr. Earnshaw's door, and there he found it on quitting his chamber. Inquiries were made as to how it got there; I was obliged to confess, and in recompense for my cowardice and inhumanity was sent out of the house. 	(Bronte 78)</a:t>
            </a:r>
          </a:p>
          <a:p>
            <a:pPr>
              <a:lnSpc>
                <a:spcPct val="150000"/>
              </a:lnSpc>
              <a:spcBef>
                <a:spcPct val="0"/>
              </a:spcBef>
              <a:buNone/>
            </a:pPr>
            <a:r>
              <a:rPr lang="en-US" altLang="en-US" dirty="0">
                <a:solidFill>
                  <a:srgbClr val="FF0000"/>
                </a:solidFill>
                <a:latin typeface="Optima" panose="02000503060000020004" pitchFamily="2" charset="0"/>
              </a:rPr>
              <a:t>*Please use the tab to indent the lines </a:t>
            </a:r>
          </a:p>
          <a:p>
            <a:endParaRPr lang="en-US" dirty="0"/>
          </a:p>
        </p:txBody>
      </p:sp>
    </p:spTree>
    <p:extLst>
      <p:ext uri="{BB962C8B-B14F-4D97-AF65-F5344CB8AC3E}">
        <p14:creationId xmlns:p14="http://schemas.microsoft.com/office/powerpoint/2010/main" val="12122623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3258</TotalTime>
  <Words>1463</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Georgia</vt:lpstr>
      <vt:lpstr>Optima</vt:lpstr>
      <vt:lpstr>Times New Roman</vt:lpstr>
      <vt:lpstr>Trebuchet MS</vt:lpstr>
      <vt:lpstr>Wingdings</vt:lpstr>
      <vt:lpstr>Wingdings 3</vt:lpstr>
      <vt:lpstr>Facet</vt:lpstr>
      <vt:lpstr>Documenting Sources for Personal Project</vt:lpstr>
      <vt:lpstr>Style guide:</vt:lpstr>
      <vt:lpstr>MLA FORMAT: </vt:lpstr>
      <vt:lpstr>MLA Format</vt:lpstr>
      <vt:lpstr>  Difference between Citation, Reference and Bibliography   </vt:lpstr>
      <vt:lpstr>What to cite?</vt:lpstr>
      <vt:lpstr>In-text citation </vt:lpstr>
      <vt:lpstr>Other cases</vt:lpstr>
      <vt:lpstr>Block quotes </vt:lpstr>
      <vt:lpstr>Footnotes/End notes</vt:lpstr>
      <vt:lpstr>Endnotes format</vt:lpstr>
      <vt:lpstr>Works Cited</vt:lpstr>
      <vt:lpstr>Format for any works cited citation</vt:lpstr>
      <vt:lpstr>MLA 8: the information needed across the board</vt:lpstr>
      <vt:lpstr>Examples: Book with a single author </vt:lpstr>
      <vt:lpstr>Book with two authors</vt:lpstr>
      <vt:lpstr>Book with three or more authors</vt:lpstr>
      <vt:lpstr>Other entries for books</vt:lpstr>
      <vt:lpstr>Entries for Periodicals</vt:lpstr>
      <vt:lpstr>Entries for Electronic sources</vt:lpstr>
      <vt:lpstr>MLA HELP</vt:lpstr>
      <vt:lpstr>Evaluating 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Citation and referencing skills for the</dc:title>
  <dc:creator>Suraj Shankar</dc:creator>
  <cp:lastModifiedBy>Akhil Sagaran Kasturi</cp:lastModifiedBy>
  <cp:revision>10</cp:revision>
  <cp:lastPrinted>2019-09-21T03:25:36Z</cp:lastPrinted>
  <dcterms:created xsi:type="dcterms:W3CDTF">2018-04-24T11:11:39Z</dcterms:created>
  <dcterms:modified xsi:type="dcterms:W3CDTF">2020-04-05T11:33:03Z</dcterms:modified>
</cp:coreProperties>
</file>