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9" r:id="rId2"/>
    <p:sldId id="266" r:id="rId3"/>
    <p:sldId id="281" r:id="rId4"/>
    <p:sldId id="296" r:id="rId5"/>
    <p:sldId id="282" r:id="rId6"/>
    <p:sldId id="312" r:id="rId7"/>
    <p:sldId id="284" r:id="rId8"/>
    <p:sldId id="303" r:id="rId9"/>
    <p:sldId id="304" r:id="rId10"/>
    <p:sldId id="305" r:id="rId11"/>
    <p:sldId id="308" r:id="rId12"/>
    <p:sldId id="311" r:id="rId13"/>
    <p:sldId id="310" r:id="rId14"/>
    <p:sldId id="309" r:id="rId15"/>
    <p:sldId id="287" r:id="rId16"/>
    <p:sldId id="293" r:id="rId17"/>
    <p:sldId id="292" r:id="rId18"/>
    <p:sldId id="301" r:id="rId19"/>
    <p:sldId id="302" r:id="rId20"/>
    <p:sldId id="295"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45" autoAdjust="0"/>
    <p:restoredTop sz="94660"/>
  </p:normalViewPr>
  <p:slideViewPr>
    <p:cSldViewPr>
      <p:cViewPr varScale="1">
        <p:scale>
          <a:sx n="68" d="100"/>
          <a:sy n="68" d="100"/>
        </p:scale>
        <p:origin x="-1398"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499"/>
    </p:cViewPr>
  </p:sorterViewPr>
  <p:notesViewPr>
    <p:cSldViewPr>
      <p:cViewPr varScale="1">
        <p:scale>
          <a:sx n="65" d="100"/>
          <a:sy n="65" d="100"/>
        </p:scale>
        <p:origin x="2405"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35C014C-1FEA-7B54-168A-662FADFD1C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D2C42CAA-AC28-CF99-4F9A-2F70546DCA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44291A-E719-4993-AB67-34D041542F8F}" type="datetimeFigureOut">
              <a:rPr lang="en-IN" smtClean="0"/>
              <a:pPr/>
              <a:t>09-06-2023</a:t>
            </a:fld>
            <a:endParaRPr lang="en-IN"/>
          </a:p>
        </p:txBody>
      </p:sp>
      <p:sp>
        <p:nvSpPr>
          <p:cNvPr id="4" name="Footer Placeholder 3">
            <a:extLst>
              <a:ext uri="{FF2B5EF4-FFF2-40B4-BE49-F238E27FC236}">
                <a16:creationId xmlns:a16="http://schemas.microsoft.com/office/drawing/2014/main" xmlns="" id="{C30EA309-BA37-B389-8F9F-54BAF0226E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D7EFA-7403-3CD0-02F3-B20C5B6EC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5DA22A-27C0-4DF4-8BEB-D18B9671609C}" type="slidenum">
              <a:rPr lang="en-IN" smtClean="0"/>
              <a:pPr/>
              <a:t>‹#›</a:t>
            </a:fld>
            <a:endParaRPr lang="en-IN"/>
          </a:p>
        </p:txBody>
      </p:sp>
    </p:spTree>
    <p:extLst>
      <p:ext uri="{BB962C8B-B14F-4D97-AF65-F5344CB8AC3E}">
        <p14:creationId xmlns:p14="http://schemas.microsoft.com/office/powerpoint/2010/main" xmlns="" val="2807859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6FBB7-B2A7-474B-9670-DD08DC6B8FBD}" type="datetimeFigureOut">
              <a:rPr lang="en-IN" smtClean="0"/>
              <a:pPr/>
              <a:t>09-06-2023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88CE4-651C-45BB-96F4-82628D24ADAE}" type="slidenum">
              <a:rPr lang="en-IN" smtClean="0"/>
              <a:pPr/>
              <a:t>‹#›</a:t>
            </a:fld>
            <a:endParaRPr lang="en-IN"/>
          </a:p>
        </p:txBody>
      </p:sp>
    </p:spTree>
    <p:extLst>
      <p:ext uri="{BB962C8B-B14F-4D97-AF65-F5344CB8AC3E}">
        <p14:creationId xmlns:p14="http://schemas.microsoft.com/office/powerpoint/2010/main" xmlns="" val="245761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0474B-294A-4DE8-83C6-09382E2B8DBD}" type="datetime1">
              <a:rPr lang="en-US" smtClean="0"/>
              <a:pPr/>
              <a:t>6/9/2023</a:t>
            </a:fld>
            <a:endParaRPr lang="en-US" dirty="0"/>
          </a:p>
        </p:txBody>
      </p:sp>
      <p:sp>
        <p:nvSpPr>
          <p:cNvPr id="6" name="Slide Number Placeholder 5"/>
          <p:cNvSpPr>
            <a:spLocks noGrp="1"/>
          </p:cNvSpPr>
          <p:nvPr>
            <p:ph type="sldNum" sz="quarter" idx="12"/>
          </p:nvPr>
        </p:nvSpPr>
        <p:spPr>
          <a:xfrm>
            <a:off x="4381500" y="6364654"/>
            <a:ext cx="3810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29F57C97-B46C-4A57-8520-F5BBDB84AE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4BD70-5621-4718-BC56-A55155181595}" type="datetime1">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768043-0464-4EC0-995E-B4BE73D7F65B}" type="datetime1">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4E45-9003-41CB-869F-4DDCBB18E4AE}" type="datetime1">
              <a:rPr lang="en-US" smtClean="0"/>
              <a:pPr/>
              <a:t>6/9/2023</a:t>
            </a:fld>
            <a:endParaRPr lang="en-US" dirty="0"/>
          </a:p>
        </p:txBody>
      </p:sp>
      <p:sp>
        <p:nvSpPr>
          <p:cNvPr id="6" name="Slide Number Placeholder 5"/>
          <p:cNvSpPr>
            <a:spLocks noGrp="1"/>
          </p:cNvSpPr>
          <p:nvPr>
            <p:ph type="sldNum" sz="quarter" idx="12"/>
          </p:nvPr>
        </p:nvSpPr>
        <p:spPr>
          <a:xfrm>
            <a:off x="4381500" y="6308725"/>
            <a:ext cx="3810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29F57C97-B46C-4A57-8520-F5BBDB84AE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25254-2120-469E-9566-9951F18B99B1}" type="datetime1">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C85798-9487-44EE-B096-AAE6F1F2870C}" type="datetime1">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BF93D-640E-400B-90F4-0CEDFBC47A2D}" type="datetime1">
              <a:rPr lang="en-US" smtClean="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EF2F02-870A-419F-B5CB-BB1FD59BDAE8}" type="datetime1">
              <a:rPr lang="en-US" smtClean="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3EC53-71EB-47E4-AD2C-70F1BDAFB6CD}" type="datetime1">
              <a:rPr lang="en-US" smtClean="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07731-2D35-4E2D-9679-19C573992166}" type="datetime1">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5E4B-B903-4EB4-BCBA-11551B0C9B59}" type="datetime1">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3E27D-E956-4FD1-B35E-7FAE2C810E7F}" type="datetime1">
              <a:rPr lang="en-US" smtClean="0"/>
              <a:pPr/>
              <a:t>6/9/2023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928662" y="1500174"/>
            <a:ext cx="8004048" cy="954107"/>
          </a:xfrm>
          <a:prstGeom prst="rect">
            <a:avLst/>
          </a:prstGeom>
          <a:noFill/>
        </p:spPr>
        <p:txBody>
          <a:bodyPr wrap="square" rtlCol="0">
            <a:spAutoFit/>
          </a:bodyPr>
          <a:lstStyle/>
          <a:p>
            <a:pPr algn="ctr"/>
            <a:r>
              <a:rPr lang="en-US" sz="2800" dirty="0">
                <a:latin typeface="Times New Roman"/>
                <a:cs typeface="Times New Roman"/>
              </a:rPr>
              <a:t>AUTOMATED NOTARIZATION OF DOCUMENTS USING BLOCKCHAIN</a:t>
            </a:r>
          </a:p>
        </p:txBody>
      </p:sp>
      <p:sp>
        <p:nvSpPr>
          <p:cNvPr id="8" name="TextBox 7"/>
          <p:cNvSpPr txBox="1"/>
          <p:nvPr/>
        </p:nvSpPr>
        <p:spPr>
          <a:xfrm>
            <a:off x="4783172" y="3571876"/>
            <a:ext cx="4360828" cy="1200329"/>
          </a:xfrm>
          <a:prstGeom prst="rect">
            <a:avLst/>
          </a:prstGeom>
          <a:noFill/>
        </p:spPr>
        <p:txBody>
          <a:bodyPr wrap="square" rtlCol="0">
            <a:spAutoFit/>
          </a:bodyPr>
          <a:lstStyle/>
          <a:p>
            <a:r>
              <a:rPr lang="en-US" i="1" dirty="0">
                <a:latin typeface="Times New Roman"/>
                <a:cs typeface="Times New Roman"/>
              </a:rPr>
              <a:t>Under the guidance of</a:t>
            </a:r>
          </a:p>
          <a:p>
            <a:r>
              <a:rPr lang="en-IN" b="0" i="0" u="none" strike="noStrike" dirty="0">
                <a:solidFill>
                  <a:srgbClr val="000000"/>
                </a:solidFill>
                <a:effectLst/>
                <a:latin typeface="Times New Roman" panose="02020603050405020304" pitchFamily="18" charset="0"/>
              </a:rPr>
              <a:t>Dr. Deepak G,</a:t>
            </a:r>
          </a:p>
          <a:p>
            <a:r>
              <a:rPr lang="en-IN" b="0" i="0" u="none" strike="noStrike" dirty="0">
                <a:solidFill>
                  <a:srgbClr val="000000"/>
                </a:solidFill>
                <a:effectLst/>
                <a:latin typeface="Times New Roman" panose="02020603050405020304" pitchFamily="18" charset="0"/>
              </a:rPr>
              <a:t>Associate Professor</a:t>
            </a:r>
            <a:r>
              <a:rPr lang="en-US" dirty="0">
                <a:latin typeface="Times New Roman"/>
                <a:cs typeface="Times New Roman"/>
              </a:rPr>
              <a:t>, </a:t>
            </a:r>
          </a:p>
          <a:p>
            <a:r>
              <a:rPr lang="en-US" dirty="0">
                <a:latin typeface="Times New Roman"/>
                <a:cs typeface="Times New Roman"/>
              </a:rPr>
              <a:t>Dept of Computer Science and Engineering</a:t>
            </a:r>
          </a:p>
        </p:txBody>
      </p:sp>
      <p:sp>
        <p:nvSpPr>
          <p:cNvPr id="3" name="Slide Number Placeholder 2">
            <a:extLst>
              <a:ext uri="{FF2B5EF4-FFF2-40B4-BE49-F238E27FC236}">
                <a16:creationId xmlns:a16="http://schemas.microsoft.com/office/drawing/2014/main" xmlns="" id="{25366A71-73A1-1AC5-99B6-CD49DF7D25B4}"/>
              </a:ext>
            </a:extLst>
          </p:cNvPr>
          <p:cNvSpPr>
            <a:spLocks noGrp="1"/>
          </p:cNvSpPr>
          <p:nvPr>
            <p:ph type="sldNum" sz="quarter" idx="12"/>
          </p:nvPr>
        </p:nvSpPr>
        <p:spPr/>
        <p:txBody>
          <a:bodyPr/>
          <a:lstStyle/>
          <a:p>
            <a:fld id="{29F57C97-B46C-4A57-8520-F5BBDB84AE72}" type="slidenum">
              <a:rPr lang="en-US" smtClean="0"/>
              <a:pPr/>
              <a:t>1</a:t>
            </a:fld>
            <a:endParaRPr lang="en-US" dirty="0"/>
          </a:p>
        </p:txBody>
      </p:sp>
      <p:sp>
        <p:nvSpPr>
          <p:cNvPr id="11" name="TextBox 10"/>
          <p:cNvSpPr txBox="1"/>
          <p:nvPr/>
        </p:nvSpPr>
        <p:spPr>
          <a:xfrm>
            <a:off x="1142976" y="3429000"/>
            <a:ext cx="3429024" cy="1477328"/>
          </a:xfrm>
          <a:prstGeom prst="rect">
            <a:avLst/>
          </a:prstGeom>
          <a:noFill/>
        </p:spPr>
        <p:txBody>
          <a:bodyPr wrap="square" rtlCol="0">
            <a:spAutoFit/>
          </a:bodyPr>
          <a:lstStyle/>
          <a:p>
            <a:r>
              <a:rPr lang="en-US" i="1" dirty="0">
                <a:latin typeface="Times New Roman"/>
                <a:cs typeface="Times New Roman"/>
              </a:rPr>
              <a:t>Team members</a:t>
            </a:r>
          </a:p>
          <a:p>
            <a:pPr marL="342900" indent="-342900">
              <a:buFont typeface="+mj-lt"/>
              <a:buAutoNum type="arabicPeriod"/>
            </a:pPr>
            <a:r>
              <a:rPr lang="en-US" dirty="0">
                <a:latin typeface="Times New Roman"/>
                <a:cs typeface="Times New Roman"/>
              </a:rPr>
              <a:t>Ashwath S	</a:t>
            </a:r>
          </a:p>
          <a:p>
            <a:pPr marL="342900" indent="-342900">
              <a:buFont typeface="+mj-lt"/>
              <a:buAutoNum type="arabicPeriod"/>
            </a:pPr>
            <a:r>
              <a:rPr lang="en-IN" dirty="0">
                <a:solidFill>
                  <a:srgbClr val="000000"/>
                </a:solidFill>
                <a:latin typeface="Times New Roman" panose="02020603050405020304" pitchFamily="18" charset="0"/>
                <a:cs typeface="Times New Roman"/>
              </a:rPr>
              <a:t>Dushyanth V	</a:t>
            </a:r>
            <a:endParaRPr lang="en-US" dirty="0">
              <a:latin typeface="Times New Roman"/>
              <a:cs typeface="Times New Roman"/>
            </a:endParaRPr>
          </a:p>
          <a:p>
            <a:pPr marL="342900" indent="-342900">
              <a:buFont typeface="+mj-lt"/>
              <a:buAutoNum type="arabicPeriod"/>
            </a:pPr>
            <a:r>
              <a:rPr lang="en-US" sz="1800" b="0" i="0" u="none" strike="noStrike" dirty="0">
                <a:solidFill>
                  <a:srgbClr val="000000"/>
                </a:solidFill>
                <a:effectLst/>
                <a:latin typeface="Times New Roman" panose="02020603050405020304" pitchFamily="18" charset="0"/>
              </a:rPr>
              <a:t>G M Lohith	</a:t>
            </a:r>
            <a:endParaRPr lang="en-US" dirty="0">
              <a:latin typeface="Times New Roman"/>
              <a:cs typeface="Times New Roman"/>
            </a:endParaRPr>
          </a:p>
          <a:p>
            <a:pPr marL="342900" indent="-342900">
              <a:buFont typeface="+mj-lt"/>
              <a:buAutoNum type="arabicPeriod"/>
            </a:pPr>
            <a:r>
              <a:rPr lang="en-US" sz="1800" dirty="0">
                <a:latin typeface="Times New Roman"/>
                <a:cs typeface="Times New Roman"/>
              </a:rPr>
              <a:t>Shreevatsa U Upadhyaya</a:t>
            </a:r>
          </a:p>
        </p:txBody>
      </p:sp>
    </p:spTree>
    <p:extLst>
      <p:ext uri="{BB962C8B-B14F-4D97-AF65-F5344CB8AC3E}">
        <p14:creationId xmlns:p14="http://schemas.microsoft.com/office/powerpoint/2010/main" xmlns=""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14290"/>
            <a:ext cx="8229600" cy="492443"/>
          </a:xfrm>
          <a:prstGeom prst="rect">
            <a:avLst/>
          </a:prstGeom>
          <a:noFill/>
        </p:spPr>
        <p:txBody>
          <a:bodyPr wrap="square" rtlCol="0">
            <a:spAutoFit/>
          </a:bodyPr>
          <a:lstStyle/>
          <a:p>
            <a:pPr algn="ctr"/>
            <a:r>
              <a:rPr lang="en-IN" sz="2600" dirty="0">
                <a:latin typeface="Times New Roman" pitchFamily="18" charset="0"/>
                <a:cs typeface="Times New Roman" pitchFamily="18" charset="0"/>
              </a:rPr>
              <a:t>Flowchart of function of addition a documents exporters</a:t>
            </a:r>
            <a:endParaRPr lang="en-US" sz="26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xmlns="" id="{E9796412-3E0C-759E-7AE6-AD47F98E63F9}"/>
              </a:ext>
            </a:extLst>
          </p:cNvPr>
          <p:cNvPicPr>
            <a:picLocks noChangeAspect="1"/>
          </p:cNvPicPr>
          <p:nvPr/>
        </p:nvPicPr>
        <p:blipFill>
          <a:blip r:embed="rId3" cstate="print"/>
          <a:stretch>
            <a:fillRect/>
          </a:stretch>
        </p:blipFill>
        <p:spPr>
          <a:xfrm>
            <a:off x="1857356" y="714356"/>
            <a:ext cx="6572296" cy="5357850"/>
          </a:xfrm>
          <a:prstGeom prst="rect">
            <a:avLst/>
          </a:prstGeom>
        </p:spPr>
      </p:pic>
      <p:sp>
        <p:nvSpPr>
          <p:cNvPr id="6" name="Slide Number Placeholder 5">
            <a:extLst>
              <a:ext uri="{FF2B5EF4-FFF2-40B4-BE49-F238E27FC236}">
                <a16:creationId xmlns:a16="http://schemas.microsoft.com/office/drawing/2014/main" xmlns="" id="{9C81E803-F26B-DDB8-094D-ED3FC0F7A953}"/>
              </a:ext>
            </a:extLst>
          </p:cNvPr>
          <p:cNvSpPr>
            <a:spLocks noGrp="1"/>
          </p:cNvSpPr>
          <p:nvPr>
            <p:ph type="sldNum" sz="quarter" idx="12"/>
          </p:nvPr>
        </p:nvSpPr>
        <p:spPr/>
        <p:txBody>
          <a:bodyPr/>
          <a:lstStyle/>
          <a:p>
            <a:fld id="{29F57C97-B46C-4A57-8520-F5BBDB84AE72}" type="slidenum">
              <a:rPr lang="en-US" smtClean="0"/>
              <a:pPr/>
              <a:t>10</a:t>
            </a:fld>
            <a:endParaRPr lang="en-US" dirty="0"/>
          </a:p>
        </p:txBody>
      </p:sp>
    </p:spTree>
    <p:extLst>
      <p:ext uri="{BB962C8B-B14F-4D97-AF65-F5344CB8AC3E}">
        <p14:creationId xmlns:p14="http://schemas.microsoft.com/office/powerpoint/2010/main" xmlns="" val="213111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14290"/>
            <a:ext cx="8229600" cy="492443"/>
          </a:xfrm>
          <a:prstGeom prst="rect">
            <a:avLst/>
          </a:prstGeom>
          <a:noFill/>
        </p:spPr>
        <p:txBody>
          <a:bodyPr wrap="square" rtlCol="0">
            <a:spAutoFit/>
          </a:bodyPr>
          <a:lstStyle/>
          <a:p>
            <a:pPr algn="ctr"/>
            <a:r>
              <a:rPr lang="en-IN" sz="2600" dirty="0">
                <a:latin typeface="Times New Roman" pitchFamily="18" charset="0"/>
                <a:cs typeface="Times New Roman" pitchFamily="18" charset="0"/>
              </a:rPr>
              <a:t>Flowchart of function of deleting a document exporter</a:t>
            </a:r>
            <a:endParaRPr lang="en-US" sz="26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xmlns="" id="{E9796412-3E0C-759E-7AE6-AD47F98E63F9}"/>
              </a:ext>
            </a:extLst>
          </p:cNvPr>
          <p:cNvPicPr>
            <a:picLocks noChangeAspect="1"/>
          </p:cNvPicPr>
          <p:nvPr/>
        </p:nvPicPr>
        <p:blipFill>
          <a:blip r:embed="rId3" cstate="print"/>
          <a:stretch>
            <a:fillRect/>
          </a:stretch>
        </p:blipFill>
        <p:spPr>
          <a:xfrm>
            <a:off x="2797838" y="714356"/>
            <a:ext cx="4691332" cy="5357850"/>
          </a:xfrm>
          <a:prstGeom prst="rect">
            <a:avLst/>
          </a:prstGeom>
        </p:spPr>
      </p:pic>
      <p:sp>
        <p:nvSpPr>
          <p:cNvPr id="6" name="Slide Number Placeholder 5">
            <a:extLst>
              <a:ext uri="{FF2B5EF4-FFF2-40B4-BE49-F238E27FC236}">
                <a16:creationId xmlns:a16="http://schemas.microsoft.com/office/drawing/2014/main" xmlns="" id="{9C81E803-F26B-DDB8-094D-ED3FC0F7A953}"/>
              </a:ext>
            </a:extLst>
          </p:cNvPr>
          <p:cNvSpPr>
            <a:spLocks noGrp="1"/>
          </p:cNvSpPr>
          <p:nvPr>
            <p:ph type="sldNum" sz="quarter" idx="12"/>
          </p:nvPr>
        </p:nvSpPr>
        <p:spPr/>
        <p:txBody>
          <a:bodyPr/>
          <a:lstStyle/>
          <a:p>
            <a:fld id="{29F57C97-B46C-4A57-8520-F5BBDB84AE72}" type="slidenum">
              <a:rPr lang="en-US" smtClean="0"/>
              <a:pPr/>
              <a:t>11</a:t>
            </a:fld>
            <a:endParaRPr lang="en-US" dirty="0"/>
          </a:p>
        </p:txBody>
      </p:sp>
    </p:spTree>
    <p:extLst>
      <p:ext uri="{BB962C8B-B14F-4D97-AF65-F5344CB8AC3E}">
        <p14:creationId xmlns:p14="http://schemas.microsoft.com/office/powerpoint/2010/main" xmlns="" val="213111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14290"/>
            <a:ext cx="8229600" cy="492443"/>
          </a:xfrm>
          <a:prstGeom prst="rect">
            <a:avLst/>
          </a:prstGeom>
          <a:noFill/>
        </p:spPr>
        <p:txBody>
          <a:bodyPr wrap="square" rtlCol="0">
            <a:spAutoFit/>
          </a:bodyPr>
          <a:lstStyle/>
          <a:p>
            <a:pPr algn="ctr"/>
            <a:r>
              <a:rPr lang="en-IN" sz="2600" dirty="0">
                <a:latin typeface="Times New Roman" pitchFamily="18" charset="0"/>
                <a:cs typeface="Times New Roman" pitchFamily="18" charset="0"/>
              </a:rPr>
              <a:t>Flowchart of function of exporting documents</a:t>
            </a:r>
            <a:endParaRPr lang="en-US" sz="26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9C81E803-F26B-DDB8-094D-ED3FC0F7A953}"/>
              </a:ext>
            </a:extLst>
          </p:cNvPr>
          <p:cNvSpPr>
            <a:spLocks noGrp="1"/>
          </p:cNvSpPr>
          <p:nvPr>
            <p:ph type="sldNum" sz="quarter" idx="12"/>
          </p:nvPr>
        </p:nvSpPr>
        <p:spPr/>
        <p:txBody>
          <a:bodyPr/>
          <a:lstStyle/>
          <a:p>
            <a:fld id="{29F57C97-B46C-4A57-8520-F5BBDB84AE72}" type="slidenum">
              <a:rPr lang="en-US" smtClean="0"/>
              <a:pPr/>
              <a:t>12</a:t>
            </a:fld>
            <a:endParaRPr lang="en-US" dirty="0"/>
          </a:p>
        </p:txBody>
      </p:sp>
      <p:pic>
        <p:nvPicPr>
          <p:cNvPr id="9" name="Picture 8">
            <a:extLst>
              <a:ext uri="{FF2B5EF4-FFF2-40B4-BE49-F238E27FC236}">
                <a16:creationId xmlns:a16="http://schemas.microsoft.com/office/drawing/2014/main" xmlns="" id="{4CC61E37-62A1-D08A-D58D-A6258C8A552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71492" y="706733"/>
            <a:ext cx="5424844" cy="5170539"/>
          </a:xfrm>
          <a:prstGeom prst="rect">
            <a:avLst/>
          </a:prstGeom>
        </p:spPr>
      </p:pic>
    </p:spTree>
    <p:extLst>
      <p:ext uri="{BB962C8B-B14F-4D97-AF65-F5344CB8AC3E}">
        <p14:creationId xmlns:p14="http://schemas.microsoft.com/office/powerpoint/2010/main" xmlns="" val="213111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14290"/>
            <a:ext cx="8229600" cy="492443"/>
          </a:xfrm>
          <a:prstGeom prst="rect">
            <a:avLst/>
          </a:prstGeom>
          <a:noFill/>
        </p:spPr>
        <p:txBody>
          <a:bodyPr wrap="square" rtlCol="0">
            <a:spAutoFit/>
          </a:bodyPr>
          <a:lstStyle/>
          <a:p>
            <a:pPr algn="ctr"/>
            <a:r>
              <a:rPr lang="en-IN" sz="2600" dirty="0">
                <a:latin typeface="Times New Roman" pitchFamily="18" charset="0"/>
                <a:cs typeface="Times New Roman" pitchFamily="18" charset="0"/>
              </a:rPr>
              <a:t>Flowchart of function of verifying the documents</a:t>
            </a:r>
            <a:endParaRPr lang="en-US" sz="26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9C81E803-F26B-DDB8-094D-ED3FC0F7A953}"/>
              </a:ext>
            </a:extLst>
          </p:cNvPr>
          <p:cNvSpPr>
            <a:spLocks noGrp="1"/>
          </p:cNvSpPr>
          <p:nvPr>
            <p:ph type="sldNum" sz="quarter" idx="12"/>
          </p:nvPr>
        </p:nvSpPr>
        <p:spPr/>
        <p:txBody>
          <a:bodyPr/>
          <a:lstStyle/>
          <a:p>
            <a:fld id="{29F57C97-B46C-4A57-8520-F5BBDB84AE72}" type="slidenum">
              <a:rPr lang="en-US" smtClean="0"/>
              <a:pPr/>
              <a:t>13</a:t>
            </a:fld>
            <a:endParaRPr lang="en-US" dirty="0"/>
          </a:p>
        </p:txBody>
      </p:sp>
      <p:pic>
        <p:nvPicPr>
          <p:cNvPr id="9" name="Picture 8">
            <a:extLst>
              <a:ext uri="{FF2B5EF4-FFF2-40B4-BE49-F238E27FC236}">
                <a16:creationId xmlns:a16="http://schemas.microsoft.com/office/drawing/2014/main" xmlns="" id="{079218BB-4688-E447-04FD-B3C1BE5BF30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33304" y="764704"/>
            <a:ext cx="5286968" cy="5398474"/>
          </a:xfrm>
          <a:prstGeom prst="rect">
            <a:avLst/>
          </a:prstGeom>
        </p:spPr>
      </p:pic>
    </p:spTree>
    <p:extLst>
      <p:ext uri="{BB962C8B-B14F-4D97-AF65-F5344CB8AC3E}">
        <p14:creationId xmlns:p14="http://schemas.microsoft.com/office/powerpoint/2010/main" xmlns="" val="213111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14290"/>
            <a:ext cx="8229600" cy="492443"/>
          </a:xfrm>
          <a:prstGeom prst="rect">
            <a:avLst/>
          </a:prstGeom>
          <a:noFill/>
        </p:spPr>
        <p:txBody>
          <a:bodyPr wrap="square" rtlCol="0">
            <a:spAutoFit/>
          </a:bodyPr>
          <a:lstStyle/>
          <a:p>
            <a:pPr algn="ctr"/>
            <a:r>
              <a:rPr lang="en-IN" sz="2600" dirty="0">
                <a:latin typeface="Times New Roman" pitchFamily="18" charset="0"/>
                <a:cs typeface="Times New Roman" pitchFamily="18" charset="0"/>
              </a:rPr>
              <a:t>Flowchart of function of deleting the documents</a:t>
            </a:r>
            <a:endParaRPr lang="en-US" sz="26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9C81E803-F26B-DDB8-094D-ED3FC0F7A953}"/>
              </a:ext>
            </a:extLst>
          </p:cNvPr>
          <p:cNvSpPr>
            <a:spLocks noGrp="1"/>
          </p:cNvSpPr>
          <p:nvPr>
            <p:ph type="sldNum" sz="quarter" idx="12"/>
          </p:nvPr>
        </p:nvSpPr>
        <p:spPr/>
        <p:txBody>
          <a:bodyPr/>
          <a:lstStyle/>
          <a:p>
            <a:fld id="{29F57C97-B46C-4A57-8520-F5BBDB84AE72}" type="slidenum">
              <a:rPr lang="en-US" smtClean="0"/>
              <a:pPr/>
              <a:t>14</a:t>
            </a:fld>
            <a:endParaRPr lang="en-US" dirty="0"/>
          </a:p>
        </p:txBody>
      </p:sp>
      <p:pic>
        <p:nvPicPr>
          <p:cNvPr id="9" name="Picture 8">
            <a:extLst>
              <a:ext uri="{FF2B5EF4-FFF2-40B4-BE49-F238E27FC236}">
                <a16:creationId xmlns:a16="http://schemas.microsoft.com/office/drawing/2014/main" xmlns="" id="{C76FED2D-50E4-49EF-B5B9-CA1E306670A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97148" y="655079"/>
            <a:ext cx="5349704" cy="5547841"/>
          </a:xfrm>
          <a:prstGeom prst="rect">
            <a:avLst/>
          </a:prstGeom>
        </p:spPr>
      </p:pic>
    </p:spTree>
    <p:extLst>
      <p:ext uri="{BB962C8B-B14F-4D97-AF65-F5344CB8AC3E}">
        <p14:creationId xmlns:p14="http://schemas.microsoft.com/office/powerpoint/2010/main" xmlns="" val="213111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1371600" y="838200"/>
            <a:ext cx="7391400" cy="1143000"/>
          </a:xfrm>
        </p:spPr>
        <p:txBody>
          <a:bodyPr>
            <a:normAutofit/>
          </a:bodyPr>
          <a:lstStyle/>
          <a:p>
            <a:r>
              <a:rPr lang="en-IN" sz="2400" dirty="0">
                <a:latin typeface="Times New Roman" panose="02020603050405020304" pitchFamily="18" charset="0"/>
                <a:cs typeface="Times New Roman" panose="02020603050405020304" pitchFamily="18" charset="0"/>
              </a:rPr>
              <a:t>TECH FRAMEWORKS USED</a:t>
            </a:r>
            <a:endParaRPr lang="en-IN" sz="2400" dirty="0"/>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15</a:t>
            </a:fld>
            <a:endParaRPr lang="en-US" dirty="0"/>
          </a:p>
        </p:txBody>
      </p:sp>
      <p:sp>
        <p:nvSpPr>
          <p:cNvPr id="10" name="Content Placeholder 9">
            <a:extLst>
              <a:ext uri="{FF2B5EF4-FFF2-40B4-BE49-F238E27FC236}">
                <a16:creationId xmlns:a16="http://schemas.microsoft.com/office/drawing/2014/main" xmlns="" id="{E64AAE00-24BB-0957-C133-DFF4FCF45CCA}"/>
              </a:ext>
            </a:extLst>
          </p:cNvPr>
          <p:cNvSpPr>
            <a:spLocks noGrp="1"/>
          </p:cNvSpPr>
          <p:nvPr>
            <p:ph idx="1"/>
          </p:nvPr>
        </p:nvSpPr>
        <p:spPr>
          <a:xfrm>
            <a:off x="2209800" y="2133601"/>
            <a:ext cx="5715000" cy="2938473"/>
          </a:xfrm>
        </p:spPr>
        <p:txBody>
          <a:bodyPr>
            <a:normAutofit/>
          </a:bodyPr>
          <a:lstStyle/>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BLOCKCHAIN NETWORK</a:t>
            </a:r>
            <a:r>
              <a:rPr lang="en-IN" sz="1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Ethereum</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LOCAL BLOCKCHAIN</a:t>
            </a:r>
            <a:r>
              <a:rPr lang="en-IN" sz="2000" dirty="0">
                <a:latin typeface="Times New Roman" panose="02020603050405020304" pitchFamily="18" charset="0"/>
                <a:cs typeface="Times New Roman" panose="02020603050405020304" pitchFamily="18" charset="0"/>
              </a:rPr>
              <a:t> Ganache</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HTML, CSS, Bootstrap, Javascript</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IPFS SERVICE PROVIDER</a:t>
            </a:r>
            <a:r>
              <a:rPr lang="en-IN" sz="2000" dirty="0">
                <a:latin typeface="Times New Roman" panose="02020603050405020304" pitchFamily="18" charset="0"/>
                <a:cs typeface="Times New Roman" panose="02020603050405020304" pitchFamily="18" charset="0"/>
              </a:rPr>
              <a:t> Infura</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CRYPTOCURRENCY WALLET</a:t>
            </a:r>
            <a:r>
              <a:rPr lang="en-IN" sz="2000" dirty="0">
                <a:latin typeface="Times New Roman" panose="02020603050405020304" pitchFamily="18" charset="0"/>
                <a:cs typeface="Times New Roman" panose="02020603050405020304" pitchFamily="18" charset="0"/>
              </a:rPr>
              <a:t> MetaMask</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JAVASCRIPT FOR BLOCKCHAIN</a:t>
            </a:r>
            <a:r>
              <a:rPr lang="en-IN" sz="2000" dirty="0">
                <a:latin typeface="Times New Roman" panose="02020603050405020304" pitchFamily="18" charset="0"/>
                <a:cs typeface="Times New Roman" panose="02020603050405020304" pitchFamily="18" charset="0"/>
              </a:rPr>
              <a:t> Web3.js</a:t>
            </a:r>
          </a:p>
        </p:txBody>
      </p:sp>
      <p:sp>
        <p:nvSpPr>
          <p:cNvPr id="5" name="TextBox 4">
            <a:extLst>
              <a:ext uri="{FF2B5EF4-FFF2-40B4-BE49-F238E27FC236}">
                <a16:creationId xmlns:a16="http://schemas.microsoft.com/office/drawing/2014/main" xmlns=""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xmlns="" val="338216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BB3D75-DB1F-343B-737D-F95C11AF9FD0}"/>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1447800" y="533400"/>
            <a:ext cx="7086600" cy="759215"/>
          </a:xfrm>
          <a:noFill/>
        </p:spPr>
        <p:txBody>
          <a:bodyPr>
            <a:normAutofit/>
          </a:bodyPr>
          <a:lstStyle/>
          <a:p>
            <a:r>
              <a:rPr lang="en-IN" sz="2800" dirty="0">
                <a:latin typeface="Times New Roman" panose="02020603050405020304" pitchFamily="18" charset="0"/>
                <a:cs typeface="Times New Roman" panose="02020603050405020304" pitchFamily="18" charset="0"/>
              </a:rPr>
              <a:t>TEAM CONTRIBUTIONS</a:t>
            </a:r>
            <a:endParaRPr lang="en-IN" sz="2800" dirty="0"/>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16</a:t>
            </a:fld>
            <a:endParaRPr lang="en-US" dirty="0"/>
          </a:p>
        </p:txBody>
      </p:sp>
      <p:graphicFrame>
        <p:nvGraphicFramePr>
          <p:cNvPr id="6" name="Table 6">
            <a:extLst>
              <a:ext uri="{FF2B5EF4-FFF2-40B4-BE49-F238E27FC236}">
                <a16:creationId xmlns:a16="http://schemas.microsoft.com/office/drawing/2014/main" xmlns="" id="{0224CDE6-7F80-AD72-288B-18F1705137A8}"/>
              </a:ext>
            </a:extLst>
          </p:cNvPr>
          <p:cNvGraphicFramePr>
            <a:graphicFrameLocks noGrp="1"/>
          </p:cNvGraphicFramePr>
          <p:nvPr>
            <p:ph idx="1"/>
            <p:extLst>
              <p:ext uri="{D42A27DB-BD31-4B8C-83A1-F6EECF244321}">
                <p14:modId xmlns:p14="http://schemas.microsoft.com/office/powerpoint/2010/main" xmlns="" val="80542765"/>
              </p:ext>
            </p:extLst>
          </p:nvPr>
        </p:nvGraphicFramePr>
        <p:xfrm>
          <a:off x="1143000" y="1524000"/>
          <a:ext cx="7848600" cy="3810238"/>
        </p:xfrm>
        <a:graphic>
          <a:graphicData uri="http://schemas.openxmlformats.org/drawingml/2006/table">
            <a:tbl>
              <a:tblPr firstRow="1" bandRow="1">
                <a:tableStyleId>{2D5ABB26-0587-4C30-8999-92F81FD0307C}</a:tableStyleId>
              </a:tblPr>
              <a:tblGrid>
                <a:gridCol w="2252839">
                  <a:extLst>
                    <a:ext uri="{9D8B030D-6E8A-4147-A177-3AD203B41FA5}">
                      <a16:colId xmlns:a16="http://schemas.microsoft.com/office/drawing/2014/main" xmlns="" val="3970857738"/>
                    </a:ext>
                  </a:extLst>
                </a:gridCol>
                <a:gridCol w="5595761">
                  <a:extLst>
                    <a:ext uri="{9D8B030D-6E8A-4147-A177-3AD203B41FA5}">
                      <a16:colId xmlns:a16="http://schemas.microsoft.com/office/drawing/2014/main" xmlns="" val="3568284381"/>
                    </a:ext>
                  </a:extLst>
                </a:gridCol>
              </a:tblGrid>
              <a:tr h="644756">
                <a:tc>
                  <a:txBody>
                    <a:bodyPr/>
                    <a:lstStyle/>
                    <a:p>
                      <a:pPr algn="ctr"/>
                      <a:r>
                        <a:rPr lang="en-IN" sz="2000" b="1" dirty="0">
                          <a:latin typeface="Times New Roman" panose="02020603050405020304" pitchFamily="18" charset="0"/>
                          <a:cs typeface="Times New Roman" panose="02020603050405020304" pitchFamily="18" charset="0"/>
                        </a:rPr>
                        <a:t>Member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latin typeface="Times New Roman" panose="02020603050405020304" pitchFamily="18" charset="0"/>
                          <a:cs typeface="Times New Roman" panose="02020603050405020304" pitchFamily="18" charset="0"/>
                        </a:rPr>
                        <a:t>Contribution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65285646"/>
                  </a:ext>
                </a:extLst>
              </a:tr>
              <a:tr h="831616">
                <a:tc>
                  <a:txBody>
                    <a:bodyPr/>
                    <a:lstStyle/>
                    <a:p>
                      <a:pPr algn="ctr"/>
                      <a:r>
                        <a:rPr lang="en-IN" sz="1600" dirty="0">
                          <a:latin typeface="Times New Roman" panose="02020603050405020304" pitchFamily="18" charset="0"/>
                          <a:cs typeface="Times New Roman" panose="02020603050405020304" pitchFamily="18" charset="0"/>
                        </a:rPr>
                        <a:t>Ashwath</a:t>
                      </a:r>
                      <a:r>
                        <a:rPr lang="en-IN" sz="1600" baseline="0" dirty="0">
                          <a:latin typeface="Times New Roman" panose="02020603050405020304" pitchFamily="18" charset="0"/>
                          <a:cs typeface="Times New Roman" panose="02020603050405020304" pitchFamily="18" charset="0"/>
                        </a:rPr>
                        <a:t> S</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1DS19CS032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Development of </a:t>
                      </a:r>
                      <a:r>
                        <a:rPr lang="en-US" sz="1600" dirty="0">
                          <a:latin typeface="Consolas" panose="020B0609020204030204" pitchFamily="49" charset="0"/>
                          <a:cs typeface="Times New Roman" panose="02020603050405020304" pitchFamily="18" charset="0"/>
                        </a:rPr>
                        <a:t>Upload</a:t>
                      </a:r>
                      <a:r>
                        <a:rPr lang="en-US" sz="1600" dirty="0">
                          <a:latin typeface="Times New Roman" panose="02020603050405020304" pitchFamily="18" charset="0"/>
                          <a:cs typeface="Times New Roman" panose="02020603050405020304" pitchFamily="18" charset="0"/>
                        </a:rPr>
                        <a:t> page and </a:t>
                      </a:r>
                      <a:r>
                        <a:rPr lang="en-US" sz="1600" dirty="0">
                          <a:latin typeface="Consolas" panose="020B0609020204030204" pitchFamily="49" charset="0"/>
                          <a:cs typeface="Times New Roman" panose="02020603050405020304" pitchFamily="18" charset="0"/>
                        </a:rPr>
                        <a:t>Admin</a:t>
                      </a:r>
                      <a:r>
                        <a:rPr lang="en-US" sz="1600" dirty="0">
                          <a:latin typeface="Times New Roman" panose="02020603050405020304" pitchFamily="18" charset="0"/>
                          <a:cs typeface="Times New Roman" panose="02020603050405020304" pitchFamily="18" charset="0"/>
                        </a:rPr>
                        <a:t> page along with its backend</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3941590"/>
                  </a:ext>
                </a:extLst>
              </a:tr>
              <a:tr h="785818">
                <a:tc>
                  <a:txBody>
                    <a:bodyPr/>
                    <a:lstStyle/>
                    <a:p>
                      <a:pPr algn="ctr"/>
                      <a:r>
                        <a:rPr lang="en-IN" sz="1600" dirty="0">
                          <a:latin typeface="Times New Roman" panose="02020603050405020304" pitchFamily="18" charset="0"/>
                          <a:cs typeface="Times New Roman" panose="02020603050405020304" pitchFamily="18" charset="0"/>
                        </a:rPr>
                        <a:t>Dushyanth V</a:t>
                      </a:r>
                    </a:p>
                    <a:p>
                      <a:pPr algn="ctr"/>
                      <a:r>
                        <a:rPr lang="en-IN" sz="1600" dirty="0">
                          <a:latin typeface="Times New Roman" panose="02020603050405020304" pitchFamily="18" charset="0"/>
                          <a:cs typeface="Times New Roman" panose="02020603050405020304" pitchFamily="18" charset="0"/>
                        </a:rPr>
                        <a:t>1DS19CS046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600" dirty="0">
                          <a:latin typeface="Times New Roman" panose="02020603050405020304" pitchFamily="18" charset="0"/>
                          <a:cs typeface="Times New Roman" panose="02020603050405020304" pitchFamily="18" charset="0"/>
                        </a:rPr>
                        <a:t>Development of the </a:t>
                      </a:r>
                      <a:r>
                        <a:rPr lang="en-IN" sz="1600" dirty="0">
                          <a:latin typeface="Consolas" panose="020B0609020204030204" pitchFamily="49" charset="0"/>
                          <a:cs typeface="Times New Roman" panose="02020603050405020304" pitchFamily="18" charset="0"/>
                        </a:rPr>
                        <a:t>Verify</a:t>
                      </a:r>
                      <a:r>
                        <a:rPr lang="en-IN" sz="1600" dirty="0">
                          <a:latin typeface="Times New Roman" panose="02020603050405020304" pitchFamily="18" charset="0"/>
                          <a:cs typeface="Times New Roman" panose="02020603050405020304" pitchFamily="18" charset="0"/>
                        </a:rPr>
                        <a:t> page along with its backend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29189066"/>
                  </a:ext>
                </a:extLst>
              </a:tr>
              <a:tr h="760013">
                <a:tc>
                  <a:txBody>
                    <a:bodyPr/>
                    <a:lstStyle/>
                    <a:p>
                      <a:pPr algn="ctr"/>
                      <a:r>
                        <a:rPr lang="en-IN" sz="1600" dirty="0">
                          <a:latin typeface="Times New Roman" panose="02020603050405020304" pitchFamily="18" charset="0"/>
                          <a:cs typeface="Times New Roman" panose="02020603050405020304" pitchFamily="18" charset="0"/>
                        </a:rPr>
                        <a:t>G M Lohith</a:t>
                      </a:r>
                    </a:p>
                    <a:p>
                      <a:pPr algn="ctr"/>
                      <a:r>
                        <a:rPr lang="en-IN" sz="1600" dirty="0">
                          <a:latin typeface="Times New Roman" panose="02020603050405020304" pitchFamily="18" charset="0"/>
                          <a:cs typeface="Times New Roman" panose="02020603050405020304" pitchFamily="18" charset="0"/>
                        </a:rPr>
                        <a:t>1DS19CS050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600" dirty="0">
                          <a:latin typeface="Times New Roman" panose="02020603050405020304" pitchFamily="18" charset="0"/>
                          <a:cs typeface="Times New Roman" panose="02020603050405020304" pitchFamily="18" charset="0"/>
                        </a:rPr>
                        <a:t>Development of the </a:t>
                      </a:r>
                      <a:r>
                        <a:rPr lang="en-IN" sz="1600" dirty="0">
                          <a:latin typeface="Consolas" panose="020B0609020204030204" pitchFamily="49" charset="0"/>
                          <a:cs typeface="Times New Roman" panose="02020603050405020304" pitchFamily="18" charset="0"/>
                        </a:rPr>
                        <a:t>Delete</a:t>
                      </a:r>
                      <a:r>
                        <a:rPr lang="en-IN" sz="1600" dirty="0">
                          <a:latin typeface="Times New Roman" panose="02020603050405020304" pitchFamily="18" charset="0"/>
                          <a:cs typeface="Times New Roman" panose="02020603050405020304" pitchFamily="18" charset="0"/>
                        </a:rPr>
                        <a:t> page along with its backend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3452880"/>
                  </a:ext>
                </a:extLst>
              </a:tr>
              <a:tr h="788035">
                <a:tc>
                  <a:txBody>
                    <a:bodyPr/>
                    <a:lstStyle/>
                    <a:p>
                      <a:pPr marL="342900" indent="-342900">
                        <a:buFont typeface="+mj-lt"/>
                        <a:buNone/>
                      </a:pPr>
                      <a:r>
                        <a:rPr lang="en-US" sz="1600" dirty="0">
                          <a:latin typeface="Times New Roman"/>
                          <a:cs typeface="Times New Roman"/>
                        </a:rPr>
                        <a:t>Shreevatsa U Upadhyaya</a:t>
                      </a:r>
                    </a:p>
                    <a:p>
                      <a:pPr algn="ctr"/>
                      <a:r>
                        <a:rPr lang="en-IN" sz="1600" dirty="0">
                          <a:latin typeface="Times New Roman" panose="02020603050405020304" pitchFamily="18" charset="0"/>
                          <a:cs typeface="Times New Roman" panose="02020603050405020304" pitchFamily="18" charset="0"/>
                        </a:rPr>
                        <a:t>1DS19CS152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Design and development of </a:t>
                      </a:r>
                      <a:r>
                        <a:rPr lang="en-US" sz="1600" dirty="0">
                          <a:latin typeface="Consolas" panose="020B0609020204030204" pitchFamily="49" charset="0"/>
                          <a:cs typeface="Times New Roman" panose="02020603050405020304" pitchFamily="18" charset="0"/>
                        </a:rPr>
                        <a:t>Verification</a:t>
                      </a:r>
                      <a:r>
                        <a:rPr lang="en-US" sz="1600" dirty="0">
                          <a:latin typeface="Times New Roman" panose="02020603050405020304" pitchFamily="18" charset="0"/>
                          <a:cs typeface="Times New Roman" panose="02020603050405020304" pitchFamily="18" charset="0"/>
                        </a:rPr>
                        <a:t> smart contract</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9648305"/>
                  </a:ext>
                </a:extLst>
              </a:tr>
            </a:tbl>
          </a:graphicData>
        </a:graphic>
      </p:graphicFrame>
      <p:sp>
        <p:nvSpPr>
          <p:cNvPr id="5" name="TextBox 4">
            <a:extLst>
              <a:ext uri="{FF2B5EF4-FFF2-40B4-BE49-F238E27FC236}">
                <a16:creationId xmlns:a16="http://schemas.microsoft.com/office/drawing/2014/main" xmlns="" id="{8331DF62-6328-BB27-1210-AA57098E78DD}"/>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xmlns="" val="399155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9ABC35E-C58E-D9F5-0B29-205062CF50B1}"/>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1285852" y="714356"/>
            <a:ext cx="7464490" cy="685800"/>
          </a:xfrm>
        </p:spPr>
        <p:txBody>
          <a:bodyPr>
            <a:normAutofit/>
          </a:bodyPr>
          <a:lstStyle/>
          <a:p>
            <a:r>
              <a:rPr lang="en-IN" sz="2800" dirty="0">
                <a:latin typeface="Times New Roman" panose="02020603050405020304" pitchFamily="18" charset="0"/>
                <a:cs typeface="Times New Roman" panose="02020603050405020304" pitchFamily="18" charset="0"/>
              </a:rPr>
              <a:t>CO-GUIDE INTERACTIONS</a:t>
            </a:r>
            <a:endParaRPr lang="en-IN" sz="2800" dirty="0"/>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17</a:t>
            </a:fld>
            <a:endParaRPr lang="en-US" dirty="0"/>
          </a:p>
        </p:txBody>
      </p:sp>
      <p:graphicFrame>
        <p:nvGraphicFramePr>
          <p:cNvPr id="6" name="Table 6">
            <a:extLst>
              <a:ext uri="{FF2B5EF4-FFF2-40B4-BE49-F238E27FC236}">
                <a16:creationId xmlns:a16="http://schemas.microsoft.com/office/drawing/2014/main" xmlns="" id="{0224CDE6-7F80-AD72-288B-18F1705137A8}"/>
              </a:ext>
            </a:extLst>
          </p:cNvPr>
          <p:cNvGraphicFramePr>
            <a:graphicFrameLocks noGrp="1"/>
          </p:cNvGraphicFramePr>
          <p:nvPr>
            <p:ph idx="1"/>
            <p:extLst>
              <p:ext uri="{D42A27DB-BD31-4B8C-83A1-F6EECF244321}">
                <p14:modId xmlns:p14="http://schemas.microsoft.com/office/powerpoint/2010/main" xmlns="" val="4165294233"/>
              </p:ext>
            </p:extLst>
          </p:nvPr>
        </p:nvGraphicFramePr>
        <p:xfrm>
          <a:off x="1285852" y="2000240"/>
          <a:ext cx="7696200" cy="2926216"/>
        </p:xfrm>
        <a:graphic>
          <a:graphicData uri="http://schemas.openxmlformats.org/drawingml/2006/table">
            <a:tbl>
              <a:tblPr firstRow="1" bandRow="1">
                <a:tableStyleId>{2D5ABB26-0587-4C30-8999-92F81FD0307C}</a:tableStyleId>
              </a:tblPr>
              <a:tblGrid>
                <a:gridCol w="1639006">
                  <a:extLst>
                    <a:ext uri="{9D8B030D-6E8A-4147-A177-3AD203B41FA5}">
                      <a16:colId xmlns:a16="http://schemas.microsoft.com/office/drawing/2014/main" xmlns="" val="3970857738"/>
                    </a:ext>
                  </a:extLst>
                </a:gridCol>
                <a:gridCol w="6057194">
                  <a:extLst>
                    <a:ext uri="{9D8B030D-6E8A-4147-A177-3AD203B41FA5}">
                      <a16:colId xmlns:a16="http://schemas.microsoft.com/office/drawing/2014/main" xmlns="" val="3568284381"/>
                    </a:ext>
                  </a:extLst>
                </a:gridCol>
              </a:tblGrid>
              <a:tr h="609600">
                <a:tc>
                  <a:txBody>
                    <a:bodyPr/>
                    <a:lstStyle/>
                    <a:p>
                      <a:pPr algn="ctr"/>
                      <a:r>
                        <a:rPr lang="en-IN" sz="2000" b="1" dirty="0">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latin typeface="Times New Roman" panose="02020603050405020304" pitchFamily="18" charset="0"/>
                          <a:cs typeface="Times New Roman" panose="02020603050405020304" pitchFamily="18" charset="0"/>
                        </a:rPr>
                        <a:t>Particulars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65285646"/>
                  </a:ext>
                </a:extLst>
              </a:tr>
              <a:tr h="921133">
                <a:tc>
                  <a:txBody>
                    <a:bodyPr/>
                    <a:lstStyle/>
                    <a:p>
                      <a:pPr algn="ctr"/>
                      <a:r>
                        <a:rPr lang="en-IN" dirty="0">
                          <a:latin typeface="Times New Roman" panose="02020603050405020304" pitchFamily="18" charset="0"/>
                          <a:cs typeface="Times New Roman" panose="02020603050405020304" pitchFamily="18" charset="0"/>
                        </a:rPr>
                        <a:t>14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January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discussed the problem statement selected</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put forth our understanding of the base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3941590"/>
                  </a:ext>
                </a:extLst>
              </a:tr>
              <a:tr h="1395483">
                <a:tc>
                  <a:txBody>
                    <a:bodyPr/>
                    <a:lstStyle/>
                    <a:p>
                      <a:pPr algn="ctr"/>
                      <a:r>
                        <a:rPr lang="en-IN" dirty="0">
                          <a:latin typeface="Times New Roman" panose="02020603050405020304" pitchFamily="18" charset="0"/>
                          <a:cs typeface="Times New Roman" panose="02020603050405020304" pitchFamily="18" charset="0"/>
                        </a:rPr>
                        <a:t>30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January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presented our literature survey work</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Some implementation ideas were discussed</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Suggestions given:</a:t>
                      </a:r>
                    </a:p>
                    <a:p>
                      <a:pPr marL="742950" lvl="1" indent="-285750" algn="l">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Use boilerplate code to get started, and build from there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3452880"/>
                  </a:ext>
                </a:extLst>
              </a:tr>
            </a:tbl>
          </a:graphicData>
        </a:graphic>
      </p:graphicFrame>
      <p:sp>
        <p:nvSpPr>
          <p:cNvPr id="5" name="TextBox 4">
            <a:extLst>
              <a:ext uri="{FF2B5EF4-FFF2-40B4-BE49-F238E27FC236}">
                <a16:creationId xmlns:a16="http://schemas.microsoft.com/office/drawing/2014/main" xmlns="" id="{472FE69D-ACE4-7DAD-C65D-49EB6BC481B4}"/>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xmlns="" val="2427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822198" y="103767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CONCLUSION</a:t>
            </a:r>
            <a:endParaRPr lang="en-US" sz="4800" dirty="0">
              <a:latin typeface="Times New Roman"/>
              <a:cs typeface="Times New Roman"/>
            </a:endParaRPr>
          </a:p>
        </p:txBody>
      </p:sp>
      <p:sp>
        <p:nvSpPr>
          <p:cNvPr id="7" name="Slide Number Placeholder 6">
            <a:extLst>
              <a:ext uri="{FF2B5EF4-FFF2-40B4-BE49-F238E27FC236}">
                <a16:creationId xmlns:a16="http://schemas.microsoft.com/office/drawing/2014/main" xmlns="" id="{BF9B1F3C-A484-E55A-FC9E-1E2D9C8630EE}"/>
              </a:ext>
            </a:extLst>
          </p:cNvPr>
          <p:cNvSpPr>
            <a:spLocks noGrp="1"/>
          </p:cNvSpPr>
          <p:nvPr>
            <p:ph type="sldNum" sz="quarter" idx="12"/>
          </p:nvPr>
        </p:nvSpPr>
        <p:spPr/>
        <p:txBody>
          <a:bodyPr/>
          <a:lstStyle/>
          <a:p>
            <a:fld id="{29F57C97-B46C-4A57-8520-F5BBDB84AE72}" type="slidenum">
              <a:rPr lang="en-US" smtClean="0"/>
              <a:pPr/>
              <a:t>18</a:t>
            </a:fld>
            <a:endParaRPr lang="en-US" dirty="0"/>
          </a:p>
        </p:txBody>
      </p:sp>
      <p:sp>
        <p:nvSpPr>
          <p:cNvPr id="8" name="TextBox 7">
            <a:extLst>
              <a:ext uri="{FF2B5EF4-FFF2-40B4-BE49-F238E27FC236}">
                <a16:creationId xmlns:a16="http://schemas.microsoft.com/office/drawing/2014/main" xmlns="" id="{976AFE34-1EAE-CB1F-66B0-7049AC2045BC}"/>
              </a:ext>
            </a:extLst>
          </p:cNvPr>
          <p:cNvSpPr txBox="1"/>
          <p:nvPr/>
        </p:nvSpPr>
        <p:spPr>
          <a:xfrm>
            <a:off x="1415796" y="1795309"/>
            <a:ext cx="7042404" cy="2862322"/>
          </a:xfrm>
          <a:prstGeom prst="rect">
            <a:avLst/>
          </a:prstGeom>
          <a:noFill/>
        </p:spPr>
        <p:txBody>
          <a:bodyPr wrap="square">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Solution proposed automates the creation of Certificates, notarizing the documents and decreases the amount of manual work required for their verification. Additionally, there is a comparatively low chance of certificate loss for participants. We are reducing the amount of data that has been altered by employing an additional hashing algorithm. Since no two distinct inputs have produced the same output, the SHA3 hash algorithm has so far been demonstrated to be secure. In the same way, it is impossible to derive actual information from a hash if the generated hash cannot be used to retrieve the same document. The only method for retrieving the same document is IPFS.</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509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822198" y="103767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FUTURE WORK</a:t>
            </a:r>
            <a:endParaRPr lang="en-US" sz="4800" dirty="0">
              <a:latin typeface="Times New Roman"/>
              <a:cs typeface="Times New Roman"/>
            </a:endParaRPr>
          </a:p>
        </p:txBody>
      </p:sp>
      <p:sp>
        <p:nvSpPr>
          <p:cNvPr id="7" name="Slide Number Placeholder 6">
            <a:extLst>
              <a:ext uri="{FF2B5EF4-FFF2-40B4-BE49-F238E27FC236}">
                <a16:creationId xmlns:a16="http://schemas.microsoft.com/office/drawing/2014/main" xmlns="" id="{48634C1E-36DA-27F9-AB0E-6766C2132E23}"/>
              </a:ext>
            </a:extLst>
          </p:cNvPr>
          <p:cNvSpPr>
            <a:spLocks noGrp="1"/>
          </p:cNvSpPr>
          <p:nvPr>
            <p:ph type="sldNum" sz="quarter" idx="12"/>
          </p:nvPr>
        </p:nvSpPr>
        <p:spPr/>
        <p:txBody>
          <a:bodyPr/>
          <a:lstStyle/>
          <a:p>
            <a:fld id="{29F57C97-B46C-4A57-8520-F5BBDB84AE72}" type="slidenum">
              <a:rPr lang="en-US" smtClean="0"/>
              <a:pPr/>
              <a:t>19</a:t>
            </a:fld>
            <a:endParaRPr lang="en-US" dirty="0"/>
          </a:p>
        </p:txBody>
      </p:sp>
      <p:sp>
        <p:nvSpPr>
          <p:cNvPr id="9" name="TextBox 8">
            <a:extLst>
              <a:ext uri="{FF2B5EF4-FFF2-40B4-BE49-F238E27FC236}">
                <a16:creationId xmlns:a16="http://schemas.microsoft.com/office/drawing/2014/main" xmlns="" id="{052A08BB-C2F7-6D70-5423-FD26AF083D2B}"/>
              </a:ext>
            </a:extLst>
          </p:cNvPr>
          <p:cNvSpPr txBox="1"/>
          <p:nvPr/>
        </p:nvSpPr>
        <p:spPr>
          <a:xfrm>
            <a:off x="1588626" y="1973733"/>
            <a:ext cx="6696744" cy="2585323"/>
          </a:xfrm>
          <a:prstGeom prst="rect">
            <a:avLst/>
          </a:prstGeom>
          <a:noFill/>
        </p:spPr>
        <p:txBody>
          <a:bodyPr wrap="square">
            <a:spAutoFit/>
          </a:bodyPr>
          <a:lstStyle/>
          <a:p>
            <a:pPr marL="285750" indent="-285750">
              <a:buFont typeface="Arial" panose="020B0604020202020204" pitchFamily="34" charset="0"/>
              <a:buChar char="•"/>
            </a:pPr>
            <a:r>
              <a:rPr lang="en-IN" dirty="0"/>
              <a:t>Explore integration possibilities with existing systems and platforms, such as government databases, educational institutions, or financial institutions. This integration can streamline the verification process and enhance the interoperability of the blockchain-based solution.</a:t>
            </a:r>
          </a:p>
          <a:p>
            <a:pPr marL="285750" indent="-285750">
              <a:buFont typeface="Arial" panose="020B0604020202020204" pitchFamily="34" charset="0"/>
              <a:buChar char="•"/>
            </a:pPr>
            <a:r>
              <a:rPr lang="en-US" dirty="0"/>
              <a:t>Address scalability challenges by employing techniques like sharding or layer-two solutions. Enhance the performance of the blockchain network to handle a larger volume of document verification transactions efficiently.</a:t>
            </a:r>
            <a:endParaRPr lang="en-IN" dirty="0"/>
          </a:p>
        </p:txBody>
      </p:sp>
    </p:spTree>
    <p:extLst>
      <p:ext uri="{BB962C8B-B14F-4D97-AF65-F5344CB8AC3E}">
        <p14:creationId xmlns:p14="http://schemas.microsoft.com/office/powerpoint/2010/main" xmlns="" val="40031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285728"/>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TABLE OF CONTENTS</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xmlns="" id="{EBDFF02F-DA59-1D44-5E51-CB319017F8B5}"/>
              </a:ext>
            </a:extLst>
          </p:cNvPr>
          <p:cNvSpPr txBox="1"/>
          <p:nvPr/>
        </p:nvSpPr>
        <p:spPr>
          <a:xfrm>
            <a:off x="1928794" y="1000108"/>
            <a:ext cx="6400800" cy="4524315"/>
          </a:xfrm>
          <a:prstGeom prst="rect">
            <a:avLst/>
          </a:prstGeom>
          <a:noFill/>
        </p:spPr>
        <p:txBody>
          <a:bodyPr wrap="square" rtlCol="0">
            <a:spAutoFit/>
          </a:bodyPr>
          <a:lstStyle/>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Abstract					03</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Problem Statement				04</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Introduction					05</a:t>
            </a:r>
          </a:p>
          <a:p>
            <a:pPr marL="342900" indent="-342900" rtl="0">
              <a:spcBef>
                <a:spcPts val="0"/>
              </a:spcBef>
              <a:spcAft>
                <a:spcPts val="0"/>
              </a:spcAft>
              <a:buAutoNum type="arabicPeriod"/>
            </a:pPr>
            <a:r>
              <a:rPr lang="en-US" b="0" i="0" u="none" strike="noStrike" dirty="0">
                <a:solidFill>
                  <a:srgbClr val="000000"/>
                </a:solidFill>
                <a:effectLst/>
                <a:latin typeface="Times New Roman" panose="02020603050405020304" pitchFamily="18" charset="0"/>
              </a:rPr>
              <a:t>System Architecture				06</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Workflow					08</a:t>
            </a:r>
            <a:endParaRPr lang="en-US" b="0" i="0" u="none" strike="noStrike" dirty="0">
              <a:solidFill>
                <a:srgbClr val="000000"/>
              </a:solidFill>
              <a:effectLst/>
              <a:latin typeface="Times New Roman" panose="02020603050405020304" pitchFamily="18" charset="0"/>
            </a:endParaRPr>
          </a:p>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Smart Contracts	</a:t>
            </a:r>
            <a:r>
              <a:rPr lang="en-US" dirty="0">
                <a:solidFill>
                  <a:srgbClr val="000000"/>
                </a:solidFill>
                <a:latin typeface="Times New Roman" panose="02020603050405020304" pitchFamily="18" charset="0"/>
              </a:rPr>
              <a:t>				09</a:t>
            </a:r>
            <a:endParaRPr lang="en-US" sz="1800" b="0" i="0" u="none" strike="noStrike" dirty="0">
              <a:solidFill>
                <a:srgbClr val="000000"/>
              </a:solidFill>
              <a:effectLst/>
              <a:latin typeface="Times New Roman" panose="02020603050405020304" pitchFamily="18" charset="0"/>
            </a:endParaRPr>
          </a:p>
          <a:p>
            <a:pPr lvl="1">
              <a:buFont typeface="Wingdings" pitchFamily="2" charset="2"/>
              <a:buChar char="Ø"/>
            </a:pPr>
            <a:r>
              <a:rPr lang="en-IN" dirty="0">
                <a:latin typeface="Times New Roman" pitchFamily="18" charset="0"/>
                <a:cs typeface="Times New Roman" pitchFamily="18" charset="0"/>
              </a:rPr>
              <a:t> Adding and editing document exporters</a:t>
            </a:r>
          </a:p>
          <a:p>
            <a:pPr lvl="1">
              <a:buFont typeface="Wingdings" pitchFamily="2" charset="2"/>
              <a:buChar char="Ø"/>
            </a:pPr>
            <a:r>
              <a:rPr lang="en-IN" dirty="0">
                <a:latin typeface="Times New Roman" pitchFamily="18" charset="0"/>
                <a:cs typeface="Times New Roman" pitchFamily="18" charset="0"/>
              </a:rPr>
              <a:t> Deleting a document exporter</a:t>
            </a:r>
          </a:p>
          <a:p>
            <a:pPr lvl="1">
              <a:buFont typeface="Wingdings" pitchFamily="2" charset="2"/>
              <a:buChar char="Ø"/>
            </a:pPr>
            <a:r>
              <a:rPr lang="en-IN" dirty="0">
                <a:latin typeface="Times New Roman" pitchFamily="18" charset="0"/>
                <a:cs typeface="Times New Roman" pitchFamily="18" charset="0"/>
              </a:rPr>
              <a:t> Uploading a document</a:t>
            </a:r>
          </a:p>
          <a:p>
            <a:pPr lvl="1">
              <a:buFont typeface="Wingdings" pitchFamily="2" charset="2"/>
              <a:buChar char="Ø"/>
            </a:pPr>
            <a:r>
              <a:rPr lang="en-IN" dirty="0">
                <a:latin typeface="Times New Roman" pitchFamily="18" charset="0"/>
                <a:cs typeface="Times New Roman" pitchFamily="18" charset="0"/>
              </a:rPr>
              <a:t> Verification of documents</a:t>
            </a:r>
          </a:p>
          <a:p>
            <a:pPr lvl="1">
              <a:buFont typeface="Wingdings" pitchFamily="2" charset="2"/>
              <a:buChar char="Ø"/>
            </a:pPr>
            <a:r>
              <a:rPr lang="en-IN" dirty="0">
                <a:latin typeface="Times New Roman" pitchFamily="18" charset="0"/>
                <a:cs typeface="Times New Roman" pitchFamily="18" charset="0"/>
              </a:rPr>
              <a:t> Deleting a document</a:t>
            </a:r>
          </a:p>
          <a:p>
            <a:pPr marL="342900" indent="-342900">
              <a:buAutoNum type="arabicPeriod" startAt="7"/>
            </a:pPr>
            <a:r>
              <a:rPr lang="en-US" dirty="0">
                <a:solidFill>
                  <a:srgbClr val="000000"/>
                </a:solidFill>
                <a:latin typeface="Times New Roman" panose="02020603050405020304" pitchFamily="18" charset="0"/>
              </a:rPr>
              <a:t>Tech Frameworks Used				15</a:t>
            </a:r>
          </a:p>
          <a:p>
            <a:pPr marL="342900" indent="-342900">
              <a:buAutoNum type="arabicPeriod" startAt="7"/>
            </a:pPr>
            <a:r>
              <a:rPr lang="en-US" dirty="0">
                <a:solidFill>
                  <a:srgbClr val="000000"/>
                </a:solidFill>
                <a:latin typeface="Times New Roman" panose="02020603050405020304" pitchFamily="18" charset="0"/>
              </a:rPr>
              <a:t>Team Contributions				16</a:t>
            </a:r>
          </a:p>
          <a:p>
            <a:pPr marL="342900" indent="-342900">
              <a:buAutoNum type="arabicPeriod" startAt="7"/>
            </a:pPr>
            <a:r>
              <a:rPr lang="en-US" dirty="0">
                <a:solidFill>
                  <a:srgbClr val="000000"/>
                </a:solidFill>
                <a:latin typeface="Times New Roman" panose="02020603050405020304" pitchFamily="18" charset="0"/>
              </a:rPr>
              <a:t>Co-guide Interactions				17</a:t>
            </a:r>
          </a:p>
          <a:p>
            <a:pPr marL="342900" indent="-342900">
              <a:buAutoNum type="arabicPeriod" startAt="7"/>
            </a:pPr>
            <a:r>
              <a:rPr lang="en-US" dirty="0">
                <a:solidFill>
                  <a:srgbClr val="000000"/>
                </a:solidFill>
                <a:latin typeface="Times New Roman" panose="02020603050405020304" pitchFamily="18" charset="0"/>
              </a:rPr>
              <a:t>Conclusion and Future Work			18</a:t>
            </a:r>
          </a:p>
          <a:p>
            <a:pPr marL="342900" indent="-342900">
              <a:buAutoNum type="arabicPeriod" startAt="7"/>
            </a:pPr>
            <a:r>
              <a:rPr lang="en-US" dirty="0">
                <a:solidFill>
                  <a:srgbClr val="000000"/>
                </a:solidFill>
                <a:latin typeface="Times New Roman" panose="02020603050405020304" pitchFamily="18" charset="0"/>
              </a:rPr>
              <a:t>Project Management Tool				20</a:t>
            </a:r>
            <a:endParaRPr lang="en-US" sz="1800" b="0" i="0" u="none" strike="noStrike" dirty="0">
              <a:solidFill>
                <a:srgbClr val="000000"/>
              </a:solidFill>
              <a:effectLst/>
              <a:latin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F201900C-3B5F-212F-AE19-EC8E21E716C5}"/>
              </a:ext>
            </a:extLst>
          </p:cNvPr>
          <p:cNvSpPr>
            <a:spLocks noGrp="1"/>
          </p:cNvSpPr>
          <p:nvPr>
            <p:ph type="sldNum" sz="quarter" idx="12"/>
          </p:nvPr>
        </p:nvSpPr>
        <p:spPr/>
        <p:txBody>
          <a:bodyPr/>
          <a:lstStyle/>
          <a:p>
            <a:fld id="{29F57C97-B46C-4A57-8520-F5BBDB84AE72}" type="slidenum">
              <a:rPr lang="en-US" smtClean="0"/>
              <a:pPr/>
              <a:t>2</a:t>
            </a:fld>
            <a:endParaRPr lang="en-US" dirty="0"/>
          </a:p>
        </p:txBody>
      </p:sp>
    </p:spTree>
    <p:extLst>
      <p:ext uri="{BB962C8B-B14F-4D97-AF65-F5344CB8AC3E}">
        <p14:creationId xmlns:p14="http://schemas.microsoft.com/office/powerpoint/2010/main" xmlns="" val="6758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457200" y="304800"/>
            <a:ext cx="8229600" cy="1143000"/>
          </a:xfrm>
        </p:spPr>
        <p:txBody>
          <a:bodyPr>
            <a:normAutofit/>
          </a:bodyPr>
          <a:lstStyle/>
          <a:p>
            <a:r>
              <a:rPr lang="en-IN" sz="2400" dirty="0">
                <a:latin typeface="Times New Roman" panose="02020603050405020304" pitchFamily="18" charset="0"/>
                <a:cs typeface="Times New Roman" panose="02020603050405020304" pitchFamily="18" charset="0"/>
              </a:rPr>
              <a:t>PROJECT MANAGEMENT TOOL</a:t>
            </a:r>
            <a:br>
              <a:rPr lang="en-IN" sz="2400" dirty="0">
                <a:latin typeface="Times New Roman" panose="02020603050405020304" pitchFamily="18" charset="0"/>
                <a:cs typeface="Times New Roman" panose="02020603050405020304" pitchFamily="18" charset="0"/>
              </a:rPr>
            </a:br>
            <a:r>
              <a:rPr lang="en-IN" sz="2400" i="1" dirty="0">
                <a:solidFill>
                  <a:schemeClr val="tx2">
                    <a:lumMod val="75000"/>
                  </a:schemeClr>
                </a:solidFill>
                <a:latin typeface="Times New Roman" panose="02020603050405020304" pitchFamily="18" charset="0"/>
                <a:cs typeface="Times New Roman" panose="02020603050405020304" pitchFamily="18" charset="0"/>
              </a:rPr>
              <a:t>YouTrack</a:t>
            </a:r>
            <a:endParaRPr lang="en-IN" sz="2400" i="1" dirty="0">
              <a:solidFill>
                <a:schemeClr val="tx2">
                  <a:lumMod val="75000"/>
                </a:schemeClr>
              </a:solidFill>
            </a:endParaRPr>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20</a:t>
            </a:fld>
            <a:endParaRPr lang="en-US" dirty="0"/>
          </a:p>
        </p:txBody>
      </p:sp>
      <p:pic>
        <p:nvPicPr>
          <p:cNvPr id="7" name="Content Placeholder 6">
            <a:extLst>
              <a:ext uri="{FF2B5EF4-FFF2-40B4-BE49-F238E27FC236}">
                <a16:creationId xmlns:a16="http://schemas.microsoft.com/office/drawing/2014/main" xmlns="" id="{CA8B6C82-C642-4FE7-7378-2EA0EB0BFA01}"/>
              </a:ext>
            </a:extLst>
          </p:cNvPr>
          <p:cNvPicPr>
            <a:picLocks noGrp="1" noChangeAspect="1"/>
          </p:cNvPicPr>
          <p:nvPr>
            <p:ph idx="1"/>
          </p:nvPr>
        </p:nvPicPr>
        <p:blipFill>
          <a:blip r:embed="rId2"/>
          <a:stretch>
            <a:fillRect/>
          </a:stretch>
        </p:blipFill>
        <p:spPr>
          <a:xfrm>
            <a:off x="128342" y="1357297"/>
            <a:ext cx="8827139" cy="4694015"/>
          </a:xfrm>
          <a:prstGeom prst="rect">
            <a:avLst/>
          </a:prstGeom>
        </p:spPr>
      </p:pic>
    </p:spTree>
    <p:extLst>
      <p:ext uri="{BB962C8B-B14F-4D97-AF65-F5344CB8AC3E}">
        <p14:creationId xmlns:p14="http://schemas.microsoft.com/office/powerpoint/2010/main" xmlns="" val="78632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457200" y="304800"/>
            <a:ext cx="8229600" cy="1143000"/>
          </a:xfrm>
        </p:spPr>
        <p:txBody>
          <a:bodyPr>
            <a:normAutofit/>
          </a:bodyPr>
          <a:lstStyle/>
          <a:p>
            <a:r>
              <a:rPr lang="en-IN" sz="2400" dirty="0">
                <a:latin typeface="Times New Roman" panose="02020603050405020304" pitchFamily="18" charset="0"/>
                <a:cs typeface="Times New Roman" panose="02020603050405020304" pitchFamily="18" charset="0"/>
              </a:rPr>
              <a:t>PROJECT MANAGEMENT TOOL</a:t>
            </a:r>
            <a:br>
              <a:rPr lang="en-IN" sz="2400" dirty="0">
                <a:latin typeface="Times New Roman" panose="02020603050405020304" pitchFamily="18" charset="0"/>
                <a:cs typeface="Times New Roman" panose="02020603050405020304" pitchFamily="18" charset="0"/>
              </a:rPr>
            </a:br>
            <a:r>
              <a:rPr lang="en-IN" sz="2400" i="1" dirty="0">
                <a:solidFill>
                  <a:schemeClr val="tx2">
                    <a:lumMod val="75000"/>
                  </a:schemeClr>
                </a:solidFill>
                <a:latin typeface="Times New Roman" panose="02020603050405020304" pitchFamily="18" charset="0"/>
                <a:cs typeface="Times New Roman" panose="02020603050405020304" pitchFamily="18" charset="0"/>
              </a:rPr>
              <a:t>YouTrack</a:t>
            </a:r>
            <a:endParaRPr lang="en-IN" sz="2400" i="1" dirty="0">
              <a:solidFill>
                <a:schemeClr val="tx2">
                  <a:lumMod val="75000"/>
                </a:schemeClr>
              </a:solidFill>
            </a:endParaRPr>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21</a:t>
            </a:fld>
            <a:endParaRPr lang="en-US" dirty="0"/>
          </a:p>
        </p:txBody>
      </p:sp>
      <p:pic>
        <p:nvPicPr>
          <p:cNvPr id="6" name="Content Placeholder 5">
            <a:extLst>
              <a:ext uri="{FF2B5EF4-FFF2-40B4-BE49-F238E27FC236}">
                <a16:creationId xmlns:a16="http://schemas.microsoft.com/office/drawing/2014/main" xmlns="" id="{24D9C612-5DFA-41BD-84AE-FBEA570EFB7A}"/>
              </a:ext>
            </a:extLst>
          </p:cNvPr>
          <p:cNvPicPr>
            <a:picLocks noGrp="1" noChangeAspect="1"/>
          </p:cNvPicPr>
          <p:nvPr>
            <p:ph idx="1"/>
          </p:nvPr>
        </p:nvPicPr>
        <p:blipFill>
          <a:blip r:embed="rId2"/>
          <a:stretch>
            <a:fillRect/>
          </a:stretch>
        </p:blipFill>
        <p:spPr>
          <a:xfrm>
            <a:off x="214282" y="1285860"/>
            <a:ext cx="8755309" cy="4768865"/>
          </a:xfrm>
          <a:prstGeom prst="rect">
            <a:avLst/>
          </a:prstGeom>
        </p:spPr>
      </p:pic>
    </p:spTree>
    <p:extLst>
      <p:ext uri="{BB962C8B-B14F-4D97-AF65-F5344CB8AC3E}">
        <p14:creationId xmlns:p14="http://schemas.microsoft.com/office/powerpoint/2010/main" xmlns="" val="361615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967616"/>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ABSTRACT</a:t>
            </a:r>
            <a:endParaRPr lang="en-US" sz="4800" dirty="0">
              <a:latin typeface="Times New Roman"/>
              <a:cs typeface="Times New Roman"/>
            </a:endParaRPr>
          </a:p>
        </p:txBody>
      </p:sp>
      <p:sp>
        <p:nvSpPr>
          <p:cNvPr id="7" name="Slide Number Placeholder 6">
            <a:extLst>
              <a:ext uri="{FF2B5EF4-FFF2-40B4-BE49-F238E27FC236}">
                <a16:creationId xmlns:a16="http://schemas.microsoft.com/office/drawing/2014/main" xmlns="" id="{40B90389-D790-6D0F-834C-F62DC8715F2D}"/>
              </a:ext>
            </a:extLst>
          </p:cNvPr>
          <p:cNvSpPr>
            <a:spLocks noGrp="1"/>
          </p:cNvSpPr>
          <p:nvPr>
            <p:ph type="sldNum" sz="quarter" idx="12"/>
          </p:nvPr>
        </p:nvSpPr>
        <p:spPr/>
        <p:txBody>
          <a:bodyPr/>
          <a:lstStyle/>
          <a:p>
            <a:fld id="{29F57C97-B46C-4A57-8520-F5BBDB84AE72}" type="slidenum">
              <a:rPr lang="en-US" smtClean="0"/>
              <a:pPr/>
              <a:t>3</a:t>
            </a:fld>
            <a:endParaRPr lang="en-US" dirty="0"/>
          </a:p>
        </p:txBody>
      </p:sp>
      <p:sp>
        <p:nvSpPr>
          <p:cNvPr id="8" name="TextBox 7">
            <a:extLst>
              <a:ext uri="{FF2B5EF4-FFF2-40B4-BE49-F238E27FC236}">
                <a16:creationId xmlns:a16="http://schemas.microsoft.com/office/drawing/2014/main" xmlns="" id="{6DE99FF5-8D93-08E2-EEE1-129F3127F7D8}"/>
              </a:ext>
            </a:extLst>
          </p:cNvPr>
          <p:cNvSpPr txBox="1"/>
          <p:nvPr/>
        </p:nvSpPr>
        <p:spPr>
          <a:xfrm>
            <a:off x="1259632" y="1693470"/>
            <a:ext cx="7198568" cy="2585323"/>
          </a:xfrm>
          <a:prstGeom prst="rect">
            <a:avLst/>
          </a:prstGeom>
          <a:noFill/>
        </p:spPr>
        <p:txBody>
          <a:bodyPr wrap="square">
            <a:spAutoFit/>
          </a:bodyPr>
          <a:lstStyle/>
          <a:p>
            <a:pPr marL="742950" indent="-285750" algn="just">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In the modern world, the certification process for academic texts is laborious and time-consuming. Additionally, there is a chance that students could lose their diplomas. In order to validate academic materials, a cutting-edge and original method is needed.</a:t>
            </a:r>
          </a:p>
          <a:p>
            <a:pPr marL="742950" indent="-285750" algn="just">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Our project is an export and notarization management system for academic certificates. It automates certificate creation and reduces the cost and labor-intensive manual effort necessary for their verification. The idea behind our system's capacity to upload a diploma from a university.</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xmlns="" val="15544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28662" y="1035694"/>
            <a:ext cx="8215338" cy="523220"/>
          </a:xfrm>
          <a:prstGeom prst="rect">
            <a:avLst/>
          </a:prstGeom>
          <a:noFill/>
        </p:spPr>
        <p:txBody>
          <a:bodyPr wrap="square" rtlCol="0">
            <a:spAutoFit/>
          </a:bodyPr>
          <a:lstStyle/>
          <a:p>
            <a:pPr algn="ctr"/>
            <a:r>
              <a:rPr lang="en-US" sz="2800" dirty="0">
                <a:solidFill>
                  <a:srgbClr val="000000"/>
                </a:solidFill>
                <a:latin typeface="Times New Roman" panose="02020603050405020304" pitchFamily="18" charset="0"/>
                <a:cs typeface="Times New Roman"/>
              </a:rPr>
              <a:t>PROBLEM STATEMENT</a:t>
            </a:r>
            <a:endParaRPr lang="en-US" sz="4800" dirty="0">
              <a:latin typeface="Times New Roman"/>
              <a:cs typeface="Times New Roman"/>
            </a:endParaRPr>
          </a:p>
        </p:txBody>
      </p:sp>
      <p:sp>
        <p:nvSpPr>
          <p:cNvPr id="6" name="Slide Number Placeholder 5">
            <a:extLst>
              <a:ext uri="{FF2B5EF4-FFF2-40B4-BE49-F238E27FC236}">
                <a16:creationId xmlns:a16="http://schemas.microsoft.com/office/drawing/2014/main" xmlns="" id="{52E9BC31-6D0F-8BDA-96AA-BD63722EB438}"/>
              </a:ext>
            </a:extLst>
          </p:cNvPr>
          <p:cNvSpPr>
            <a:spLocks noGrp="1"/>
          </p:cNvSpPr>
          <p:nvPr>
            <p:ph type="sldNum" sz="quarter" idx="12"/>
          </p:nvPr>
        </p:nvSpPr>
        <p:spPr/>
        <p:txBody>
          <a:bodyPr/>
          <a:lstStyle/>
          <a:p>
            <a:fld id="{29F57C97-B46C-4A57-8520-F5BBDB84AE72}" type="slidenum">
              <a:rPr lang="en-US" smtClean="0"/>
              <a:pPr/>
              <a:t>4</a:t>
            </a:fld>
            <a:endParaRPr lang="en-US" dirty="0"/>
          </a:p>
        </p:txBody>
      </p:sp>
      <p:sp>
        <p:nvSpPr>
          <p:cNvPr id="8" name="TextBox 7">
            <a:extLst>
              <a:ext uri="{FF2B5EF4-FFF2-40B4-BE49-F238E27FC236}">
                <a16:creationId xmlns:a16="http://schemas.microsoft.com/office/drawing/2014/main" xmlns="" id="{FFFFE364-85A6-B8EB-1D62-E622272220F6}"/>
              </a:ext>
            </a:extLst>
          </p:cNvPr>
          <p:cNvSpPr txBox="1"/>
          <p:nvPr/>
        </p:nvSpPr>
        <p:spPr>
          <a:xfrm>
            <a:off x="1835697" y="1844664"/>
            <a:ext cx="6622504"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eliminate the need for a third party in the verification of the legitimacy of academic credentials granted by academic institutions. This will simplify, accelerate, and make verification safer and less expensive. The project will focus on using blockchain technology to notarize documents and determine the authenticity of certificates issued via the Ethereum network, as well as how to increase the legitimacy of certificate issuers within the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86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913836"/>
            <a:ext cx="8229600" cy="523220"/>
          </a:xfrm>
          <a:prstGeom prst="rect">
            <a:avLst/>
          </a:prstGeom>
          <a:noFill/>
        </p:spPr>
        <p:txBody>
          <a:bodyPr wrap="square" rtlCol="0">
            <a:spAutoFit/>
          </a:bodyPr>
          <a:lstStyle/>
          <a:p>
            <a:pPr algn="ctr"/>
            <a:r>
              <a:rPr lang="en-US" sz="2800" dirty="0">
                <a:solidFill>
                  <a:srgbClr val="000000"/>
                </a:solidFill>
                <a:latin typeface="Times New Roman" panose="02020603050405020304" pitchFamily="18" charset="0"/>
                <a:cs typeface="Times New Roman"/>
              </a:rPr>
              <a:t>INTRODUCTION</a:t>
            </a:r>
            <a:endParaRPr lang="en-US" sz="4800" dirty="0">
              <a:latin typeface="Times New Roman"/>
              <a:cs typeface="Times New Roman"/>
            </a:endParaRPr>
          </a:p>
        </p:txBody>
      </p:sp>
      <p:sp>
        <p:nvSpPr>
          <p:cNvPr id="6" name="Slide Number Placeholder 5">
            <a:extLst>
              <a:ext uri="{FF2B5EF4-FFF2-40B4-BE49-F238E27FC236}">
                <a16:creationId xmlns:a16="http://schemas.microsoft.com/office/drawing/2014/main" xmlns="" id="{ED8F4635-ED2D-6A59-E1EB-2B9C1E33930E}"/>
              </a:ext>
            </a:extLst>
          </p:cNvPr>
          <p:cNvSpPr>
            <a:spLocks noGrp="1"/>
          </p:cNvSpPr>
          <p:nvPr>
            <p:ph type="sldNum" sz="quarter" idx="12"/>
          </p:nvPr>
        </p:nvSpPr>
        <p:spPr/>
        <p:txBody>
          <a:bodyPr/>
          <a:lstStyle/>
          <a:p>
            <a:fld id="{29F57C97-B46C-4A57-8520-F5BBDB84AE72}" type="slidenum">
              <a:rPr lang="en-US" smtClean="0"/>
              <a:pPr/>
              <a:t>5</a:t>
            </a:fld>
            <a:endParaRPr lang="en-US" dirty="0"/>
          </a:p>
        </p:txBody>
      </p:sp>
      <p:sp>
        <p:nvSpPr>
          <p:cNvPr id="9" name="TextBox 8">
            <a:extLst>
              <a:ext uri="{FF2B5EF4-FFF2-40B4-BE49-F238E27FC236}">
                <a16:creationId xmlns:a16="http://schemas.microsoft.com/office/drawing/2014/main" xmlns="" id="{FA505B56-FB6F-3BD6-B575-3D779EBAB08F}"/>
              </a:ext>
            </a:extLst>
          </p:cNvPr>
          <p:cNvSpPr txBox="1"/>
          <p:nvPr/>
        </p:nvSpPr>
        <p:spPr>
          <a:xfrm>
            <a:off x="1388076" y="1716242"/>
            <a:ext cx="7369037"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majority of educational institutions in the country still issue certificates in physical form, which makes it difficult to verify their validity, share them with other organizations for use, and store them, which results in a lot of labor-intensive work and high costs. Technology can be used to develop methods for figuring out whether academic certifications are real or fake. A reliable and secure solution to use blockchain technology to create a certificate notarization system. Without relying on third parties, you can notarize using the blockchain. Because it cannot be altered or deleted, the information stored inside the blocks is unforgivable. Traditional cloud-based storage systems are less dependable, secure, and cost-effective than blockchain, which uses distributed ledger technology (DLT).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95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913836"/>
            <a:ext cx="8229600" cy="523220"/>
          </a:xfrm>
          <a:prstGeom prst="rect">
            <a:avLst/>
          </a:prstGeom>
          <a:noFill/>
        </p:spPr>
        <p:txBody>
          <a:bodyPr wrap="square" rtlCol="0">
            <a:spAutoFit/>
          </a:bodyPr>
          <a:lstStyle/>
          <a:p>
            <a:pPr algn="ctr"/>
            <a:r>
              <a:rPr lang="en-US" sz="2800" dirty="0">
                <a:solidFill>
                  <a:srgbClr val="000000"/>
                </a:solidFill>
                <a:latin typeface="Times New Roman" panose="02020603050405020304" pitchFamily="18" charset="0"/>
                <a:cs typeface="Times New Roman"/>
              </a:rPr>
              <a:t>SYSTEM ARCHITECTURE</a:t>
            </a:r>
            <a:endParaRPr lang="en-US" sz="4800" dirty="0">
              <a:latin typeface="Times New Roman"/>
              <a:cs typeface="Times New Roman"/>
            </a:endParaRPr>
          </a:p>
        </p:txBody>
      </p:sp>
      <p:sp>
        <p:nvSpPr>
          <p:cNvPr id="6" name="Slide Number Placeholder 5">
            <a:extLst>
              <a:ext uri="{FF2B5EF4-FFF2-40B4-BE49-F238E27FC236}">
                <a16:creationId xmlns:a16="http://schemas.microsoft.com/office/drawing/2014/main" xmlns="" id="{ED8F4635-ED2D-6A59-E1EB-2B9C1E33930E}"/>
              </a:ext>
            </a:extLst>
          </p:cNvPr>
          <p:cNvSpPr>
            <a:spLocks noGrp="1"/>
          </p:cNvSpPr>
          <p:nvPr>
            <p:ph type="sldNum" sz="quarter" idx="12"/>
          </p:nvPr>
        </p:nvSpPr>
        <p:spPr/>
        <p:txBody>
          <a:bodyPr/>
          <a:lstStyle/>
          <a:p>
            <a:fld id="{29F57C97-B46C-4A57-8520-F5BBDB84AE72}" type="slidenum">
              <a:rPr lang="en-US" smtClean="0"/>
              <a:pPr/>
              <a:t>6</a:t>
            </a:fld>
            <a:endParaRPr lang="en-US" dirty="0"/>
          </a:p>
        </p:txBody>
      </p:sp>
      <p:sp>
        <p:nvSpPr>
          <p:cNvPr id="9" name="TextBox 8">
            <a:extLst>
              <a:ext uri="{FF2B5EF4-FFF2-40B4-BE49-F238E27FC236}">
                <a16:creationId xmlns:a16="http://schemas.microsoft.com/office/drawing/2014/main" xmlns="" id="{FA505B56-FB6F-3BD6-B575-3D779EBAB08F}"/>
              </a:ext>
            </a:extLst>
          </p:cNvPr>
          <p:cNvSpPr txBox="1"/>
          <p:nvPr/>
        </p:nvSpPr>
        <p:spPr>
          <a:xfrm>
            <a:off x="1388076" y="1716242"/>
            <a:ext cx="7369037"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system architecture and workflow methodology consists of the university that issued the document, the graduating student, the </a:t>
            </a:r>
            <a:r>
              <a:rPr lang="en-US" sz="1800" b="0" i="0" u="none" strike="noStrike" dirty="0" smtClean="0">
                <a:solidFill>
                  <a:srgbClr val="000000"/>
                </a:solidFill>
                <a:effectLst/>
                <a:latin typeface="Arial" panose="020B0604020202020204" pitchFamily="34" charset="0"/>
              </a:rPr>
              <a:t>organization </a:t>
            </a:r>
            <a:r>
              <a:rPr lang="en-US" sz="1800" b="0" i="0" u="none" strike="noStrike" dirty="0">
                <a:solidFill>
                  <a:srgbClr val="000000"/>
                </a:solidFill>
                <a:effectLst/>
                <a:latin typeface="Arial" panose="020B0604020202020204" pitchFamily="34" charset="0"/>
              </a:rPr>
              <a:t>or location intended by the student for their own goals, and the university that stores the documentation of graduating students in its own archiving system (Blockchain). A student submits their PDF or QR code file to the </a:t>
            </a:r>
            <a:r>
              <a:rPr lang="en-US" sz="1800" b="0" i="0" u="none" strike="noStrike" dirty="0" smtClean="0">
                <a:solidFill>
                  <a:srgbClr val="000000"/>
                </a:solidFill>
                <a:effectLst/>
                <a:latin typeface="Arial" panose="020B0604020202020204" pitchFamily="34" charset="0"/>
              </a:rPr>
              <a:t>organization </a:t>
            </a:r>
            <a:r>
              <a:rPr lang="en-US" sz="1800" b="0" i="0" u="none" strike="noStrike" dirty="0">
                <a:solidFill>
                  <a:srgbClr val="000000"/>
                </a:solidFill>
                <a:effectLst/>
                <a:latin typeface="Arial" panose="020B0604020202020204" pitchFamily="34" charset="0"/>
              </a:rPr>
              <a:t>when applying for a job or finishing up postgraduate studies at a university, and the university that issued the document will check its legitimacy or reject 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639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xmlns="" id="{A9B93138-2169-9ADC-F0A0-87EC4C2190ED}"/>
              </a:ext>
            </a:extLst>
          </p:cNvPr>
          <p:cNvSpPr>
            <a:spLocks noGrp="1"/>
          </p:cNvSpPr>
          <p:nvPr>
            <p:ph type="title"/>
          </p:nvPr>
        </p:nvSpPr>
        <p:spPr>
          <a:xfrm>
            <a:off x="1043608" y="48857"/>
            <a:ext cx="7924800" cy="857256"/>
          </a:xfrm>
        </p:spPr>
        <p:txBody>
          <a:bodyPr>
            <a:normAutofit/>
          </a:bodyPr>
          <a:lstStyle/>
          <a:p>
            <a:r>
              <a:rPr lang="en-IN" sz="2800" dirty="0">
                <a:latin typeface="Times New Roman" panose="02020603050405020304" pitchFamily="18" charset="0"/>
                <a:cs typeface="Times New Roman" panose="02020603050405020304" pitchFamily="18" charset="0"/>
              </a:rPr>
              <a:t>SYSTEM ARCHITECTURE</a:t>
            </a:r>
            <a:endParaRPr lang="en-IN" sz="2800" dirty="0"/>
          </a:p>
        </p:txBody>
      </p:sp>
      <p:sp>
        <p:nvSpPr>
          <p:cNvPr id="4" name="Slide Number Placeholder 3">
            <a:extLst>
              <a:ext uri="{FF2B5EF4-FFF2-40B4-BE49-F238E27FC236}">
                <a16:creationId xmlns:a16="http://schemas.microsoft.com/office/drawing/2014/main" xmlns="" id="{4F95B39A-6216-9869-9315-EE17215B941D}"/>
              </a:ext>
            </a:extLst>
          </p:cNvPr>
          <p:cNvSpPr>
            <a:spLocks noGrp="1"/>
          </p:cNvSpPr>
          <p:nvPr>
            <p:ph type="sldNum" sz="quarter" idx="12"/>
          </p:nvPr>
        </p:nvSpPr>
        <p:spPr/>
        <p:txBody>
          <a:bodyPr/>
          <a:lstStyle/>
          <a:p>
            <a:fld id="{29F57C97-B46C-4A57-8520-F5BBDB84AE72}" type="slidenum">
              <a:rPr lang="en-US" smtClean="0"/>
              <a:pPr/>
              <a:t>7</a:t>
            </a:fld>
            <a:endParaRPr lang="en-US" dirty="0"/>
          </a:p>
        </p:txBody>
      </p:sp>
      <p:sp>
        <p:nvSpPr>
          <p:cNvPr id="3" name="TextBox 2">
            <a:extLst>
              <a:ext uri="{FF2B5EF4-FFF2-40B4-BE49-F238E27FC236}">
                <a16:creationId xmlns:a16="http://schemas.microsoft.com/office/drawing/2014/main" xmlns="" id="{E027A341-9D66-2081-3D1A-FE0DC02B757E}"/>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pic>
        <p:nvPicPr>
          <p:cNvPr id="7" name="Picture 6">
            <a:extLst>
              <a:ext uri="{FF2B5EF4-FFF2-40B4-BE49-F238E27FC236}">
                <a16:creationId xmlns:a16="http://schemas.microsoft.com/office/drawing/2014/main" xmlns="" id="{C49DDFE5-2AF5-71C4-B6F9-8D1F9EC6354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13620" y="997641"/>
            <a:ext cx="6984776" cy="4916095"/>
          </a:xfrm>
          <a:prstGeom prst="rect">
            <a:avLst/>
          </a:prstGeom>
        </p:spPr>
      </p:pic>
    </p:spTree>
    <p:extLst>
      <p:ext uri="{BB962C8B-B14F-4D97-AF65-F5344CB8AC3E}">
        <p14:creationId xmlns:p14="http://schemas.microsoft.com/office/powerpoint/2010/main" xmlns="" val="120531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60960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WORKFLOW OF THE IMPLEMENTATION</a:t>
            </a:r>
            <a:endParaRPr lang="en-US" sz="4800" dirty="0">
              <a:latin typeface="Times New Roman"/>
              <a:cs typeface="Times New Roman"/>
            </a:endParaRPr>
          </a:p>
        </p:txBody>
      </p:sp>
      <p:pic>
        <p:nvPicPr>
          <p:cNvPr id="11" name="Picture 10">
            <a:extLst>
              <a:ext uri="{FF2B5EF4-FFF2-40B4-BE49-F238E27FC236}">
                <a16:creationId xmlns:a16="http://schemas.microsoft.com/office/drawing/2014/main" xmlns="" id="{440B9E84-164F-58DA-83A6-221BA335D10F}"/>
              </a:ext>
            </a:extLst>
          </p:cNvPr>
          <p:cNvPicPr>
            <a:picLocks noChangeAspect="1"/>
          </p:cNvPicPr>
          <p:nvPr/>
        </p:nvPicPr>
        <p:blipFill>
          <a:blip r:embed="rId3" cstate="print"/>
          <a:stretch>
            <a:fillRect/>
          </a:stretch>
        </p:blipFill>
        <p:spPr>
          <a:xfrm>
            <a:off x="1000100" y="1214422"/>
            <a:ext cx="8143900" cy="4214842"/>
          </a:xfrm>
          <a:prstGeom prst="rect">
            <a:avLst/>
          </a:prstGeom>
        </p:spPr>
      </p:pic>
      <p:sp>
        <p:nvSpPr>
          <p:cNvPr id="6" name="Slide Number Placeholder 5">
            <a:extLst>
              <a:ext uri="{FF2B5EF4-FFF2-40B4-BE49-F238E27FC236}">
                <a16:creationId xmlns:a16="http://schemas.microsoft.com/office/drawing/2014/main" xmlns="" id="{AF503ABC-9346-3A81-335E-4BB28E9AAA4F}"/>
              </a:ext>
            </a:extLst>
          </p:cNvPr>
          <p:cNvSpPr>
            <a:spLocks noGrp="1"/>
          </p:cNvSpPr>
          <p:nvPr>
            <p:ph type="sldNum" sz="quarter" idx="12"/>
          </p:nvPr>
        </p:nvSpPr>
        <p:spPr/>
        <p:txBody>
          <a:bodyPr/>
          <a:lstStyle/>
          <a:p>
            <a:fld id="{29F57C97-B46C-4A57-8520-F5BBDB84AE72}" type="slidenum">
              <a:rPr lang="en-US" smtClean="0"/>
              <a:pPr/>
              <a:t>8</a:t>
            </a:fld>
            <a:endParaRPr lang="en-US" dirty="0"/>
          </a:p>
        </p:txBody>
      </p:sp>
    </p:spTree>
    <p:extLst>
      <p:ext uri="{BB962C8B-B14F-4D97-AF65-F5344CB8AC3E}">
        <p14:creationId xmlns:p14="http://schemas.microsoft.com/office/powerpoint/2010/main" xmlns="" val="280728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xmlns="" id="{6673C0C9-8C0B-90A9-8CF0-AB12DCD80B16}"/>
              </a:ext>
            </a:extLst>
          </p:cNvPr>
          <p:cNvSpPr txBox="1"/>
          <p:nvPr/>
        </p:nvSpPr>
        <p:spPr>
          <a:xfrm>
            <a:off x="914400" y="60960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SMART CONTRACT</a:t>
            </a:r>
            <a:endParaRPr lang="en-US" sz="4800" dirty="0">
              <a:latin typeface="Times New Roman"/>
              <a:cs typeface="Times New Roman"/>
            </a:endParaRPr>
          </a:p>
        </p:txBody>
      </p:sp>
      <p:sp>
        <p:nvSpPr>
          <p:cNvPr id="9" name="TextBox 8">
            <a:extLst>
              <a:ext uri="{FF2B5EF4-FFF2-40B4-BE49-F238E27FC236}">
                <a16:creationId xmlns:a16="http://schemas.microsoft.com/office/drawing/2014/main" xmlns="" id="{E5893BE8-696E-D0A6-3238-2CA4A2C2A666}"/>
              </a:ext>
            </a:extLst>
          </p:cNvPr>
          <p:cNvSpPr txBox="1"/>
          <p:nvPr/>
        </p:nvSpPr>
        <p:spPr>
          <a:xfrm>
            <a:off x="1571604" y="1500174"/>
            <a:ext cx="5715040" cy="461665"/>
          </a:xfrm>
          <a:prstGeom prst="rect">
            <a:avLst/>
          </a:prstGeom>
          <a:noFill/>
        </p:spPr>
        <p:txBody>
          <a:bodyPr wrap="square" rtlCol="0">
            <a:spAutoFit/>
          </a:bodyPr>
          <a:lstStyle/>
          <a:p>
            <a:pPr algn="ctr"/>
            <a:r>
              <a:rPr lang="en-IN" sz="2400" dirty="0">
                <a:solidFill>
                  <a:srgbClr val="000000"/>
                </a:solidFill>
                <a:latin typeface="Times New Roman" panose="02020603050405020304" pitchFamily="18" charset="0"/>
              </a:rPr>
              <a:t>The functionalities of the smart contract are :</a:t>
            </a:r>
            <a:endParaRPr lang="en-US" sz="2400" dirty="0">
              <a:latin typeface="Times New Roman"/>
              <a:cs typeface="Times New Roman"/>
            </a:endParaRPr>
          </a:p>
        </p:txBody>
      </p:sp>
      <p:sp>
        <p:nvSpPr>
          <p:cNvPr id="6" name="Slide Number Placeholder 5">
            <a:extLst>
              <a:ext uri="{FF2B5EF4-FFF2-40B4-BE49-F238E27FC236}">
                <a16:creationId xmlns:a16="http://schemas.microsoft.com/office/drawing/2014/main" xmlns="" id="{D4E60E54-61D8-6140-87C8-60554FA16AF1}"/>
              </a:ext>
            </a:extLst>
          </p:cNvPr>
          <p:cNvSpPr>
            <a:spLocks noGrp="1"/>
          </p:cNvSpPr>
          <p:nvPr>
            <p:ph type="sldNum" sz="quarter" idx="12"/>
          </p:nvPr>
        </p:nvSpPr>
        <p:spPr/>
        <p:txBody>
          <a:bodyPr/>
          <a:lstStyle/>
          <a:p>
            <a:fld id="{29F57C97-B46C-4A57-8520-F5BBDB84AE72}" type="slidenum">
              <a:rPr lang="en-US" smtClean="0"/>
              <a:pPr/>
              <a:t>9</a:t>
            </a:fld>
            <a:endParaRPr lang="en-US" dirty="0"/>
          </a:p>
        </p:txBody>
      </p:sp>
      <p:sp>
        <p:nvSpPr>
          <p:cNvPr id="10" name="TextBox 9"/>
          <p:cNvSpPr txBox="1"/>
          <p:nvPr/>
        </p:nvSpPr>
        <p:spPr>
          <a:xfrm>
            <a:off x="2214546" y="2357430"/>
            <a:ext cx="5572164" cy="1938992"/>
          </a:xfrm>
          <a:prstGeom prst="rect">
            <a:avLst/>
          </a:prstGeom>
          <a:noFill/>
        </p:spPr>
        <p:txBody>
          <a:bodyPr wrap="square" rtlCol="0">
            <a:spAutoFit/>
          </a:bodyPr>
          <a:lstStyle/>
          <a:p>
            <a:pPr>
              <a:buFont typeface="Wingdings" pitchFamily="2" charset="2"/>
              <a:buChar char="Ø"/>
            </a:pPr>
            <a:r>
              <a:rPr lang="en-IN" dirty="0"/>
              <a:t>      </a:t>
            </a:r>
            <a:r>
              <a:rPr lang="en-IN" sz="2400" dirty="0">
                <a:latin typeface="Times New Roman" pitchFamily="18" charset="0"/>
                <a:cs typeface="Times New Roman" pitchFamily="18" charset="0"/>
              </a:rPr>
              <a:t>Adding and editing document exporters</a:t>
            </a:r>
          </a:p>
          <a:p>
            <a:pPr>
              <a:buFont typeface="Wingdings" pitchFamily="2" charset="2"/>
              <a:buChar char="Ø"/>
            </a:pPr>
            <a:r>
              <a:rPr lang="en-IN" sz="2400" dirty="0">
                <a:latin typeface="Times New Roman" pitchFamily="18" charset="0"/>
                <a:cs typeface="Times New Roman" pitchFamily="18" charset="0"/>
              </a:rPr>
              <a:t>    Deleting a document exporter</a:t>
            </a:r>
          </a:p>
          <a:p>
            <a:pPr>
              <a:buFont typeface="Wingdings" pitchFamily="2" charset="2"/>
              <a:buChar char="Ø"/>
            </a:pPr>
            <a:r>
              <a:rPr lang="en-IN" sz="2400" dirty="0">
                <a:latin typeface="Times New Roman" pitchFamily="18" charset="0"/>
                <a:cs typeface="Times New Roman" pitchFamily="18" charset="0"/>
              </a:rPr>
              <a:t>    Uploading a document</a:t>
            </a:r>
          </a:p>
          <a:p>
            <a:pPr>
              <a:buFont typeface="Wingdings" pitchFamily="2" charset="2"/>
              <a:buChar char="Ø"/>
            </a:pPr>
            <a:r>
              <a:rPr lang="en-IN" sz="2400" dirty="0">
                <a:latin typeface="Times New Roman" pitchFamily="18" charset="0"/>
                <a:cs typeface="Times New Roman" pitchFamily="18" charset="0"/>
              </a:rPr>
              <a:t>    Verification of documents</a:t>
            </a:r>
          </a:p>
          <a:p>
            <a:pPr>
              <a:buFont typeface="Wingdings" pitchFamily="2" charset="2"/>
              <a:buChar char="Ø"/>
            </a:pPr>
            <a:r>
              <a:rPr lang="en-IN" sz="2400" dirty="0">
                <a:latin typeface="Times New Roman" pitchFamily="18" charset="0"/>
                <a:cs typeface="Times New Roman" pitchFamily="18" charset="0"/>
              </a:rPr>
              <a:t>    Deleting a document</a:t>
            </a:r>
          </a:p>
        </p:txBody>
      </p:sp>
    </p:spTree>
    <p:extLst>
      <p:ext uri="{BB962C8B-B14F-4D97-AF65-F5344CB8AC3E}">
        <p14:creationId xmlns:p14="http://schemas.microsoft.com/office/powerpoint/2010/main" xmlns="" val="385785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2257</TotalTime>
  <Words>994</Words>
  <Application>Microsoft Office PowerPoint</Application>
  <PresentationFormat>On-screen Show (4:3)</PresentationFormat>
  <Paragraphs>144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cv</vt:lpstr>
      <vt:lpstr>Slide 2</vt:lpstr>
      <vt:lpstr>cv</vt:lpstr>
      <vt:lpstr>cv</vt:lpstr>
      <vt:lpstr>cv</vt:lpstr>
      <vt:lpstr>cv</vt:lpstr>
      <vt:lpstr>SYSTEM ARCHITECTURE</vt:lpstr>
      <vt:lpstr>cv</vt:lpstr>
      <vt:lpstr>cv</vt:lpstr>
      <vt:lpstr>cv</vt:lpstr>
      <vt:lpstr>cv</vt:lpstr>
      <vt:lpstr>cv</vt:lpstr>
      <vt:lpstr>cv</vt:lpstr>
      <vt:lpstr>cv</vt:lpstr>
      <vt:lpstr>TECH FRAMEWORKS USED</vt:lpstr>
      <vt:lpstr>TEAM CONTRIBUTIONS</vt:lpstr>
      <vt:lpstr>CO-GUIDE INTERACTIONS</vt:lpstr>
      <vt:lpstr>cv</vt:lpstr>
      <vt:lpstr>cv</vt:lpstr>
      <vt:lpstr>PROJECT MANAGEMENT TOOL YouTrack</vt:lpstr>
      <vt:lpstr>PROJECT MANAGEMENT TOOL YouTrack</vt:lpstr>
    </vt:vector>
  </TitlesOfParts>
  <Company>DSCE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ashwath</cp:lastModifiedBy>
  <cp:revision>80</cp:revision>
  <dcterms:created xsi:type="dcterms:W3CDTF">2013-03-22T06:20:01Z</dcterms:created>
  <dcterms:modified xsi:type="dcterms:W3CDTF">2023-06-09T14:51:49Z</dcterms:modified>
</cp:coreProperties>
</file>