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70" r:id="rId6"/>
    <p:sldId id="260" r:id="rId7"/>
    <p:sldId id="261" r:id="rId8"/>
    <p:sldId id="262" r:id="rId9"/>
    <p:sldId id="268" r:id="rId10"/>
    <p:sldId id="267" r:id="rId11"/>
    <p:sldId id="269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16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4047CB-AE18-48EA-AC8F-DF97AA86588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F1E648-2841-4080-8DBD-07C4F6642518}">
      <dgm:prSet/>
      <dgm:spPr/>
      <dgm:t>
        <a:bodyPr/>
        <a:lstStyle/>
        <a:p>
          <a:r>
            <a:rPr lang="en-US" b="1"/>
            <a:t>CSV vs Parquet:</a:t>
          </a:r>
          <a:endParaRPr lang="en-US"/>
        </a:p>
      </dgm:t>
    </dgm:pt>
    <dgm:pt modelId="{BD5C2C9C-84A1-4FCB-9B5F-9EFBB05E3C96}" type="parTrans" cxnId="{30562941-6108-4EC6-8BAA-539F4DDDF155}">
      <dgm:prSet/>
      <dgm:spPr/>
      <dgm:t>
        <a:bodyPr/>
        <a:lstStyle/>
        <a:p>
          <a:endParaRPr lang="en-US"/>
        </a:p>
      </dgm:t>
    </dgm:pt>
    <dgm:pt modelId="{D38D8F83-FD24-413B-8466-53506FBBC723}" type="sibTrans" cxnId="{30562941-6108-4EC6-8BAA-539F4DDDF155}">
      <dgm:prSet/>
      <dgm:spPr/>
      <dgm:t>
        <a:bodyPr/>
        <a:lstStyle/>
        <a:p>
          <a:endParaRPr lang="en-US"/>
        </a:p>
      </dgm:t>
    </dgm:pt>
    <dgm:pt modelId="{3AA41ABE-1D26-46FD-BB25-81058F6F39F6}">
      <dgm:prSet/>
      <dgm:spPr/>
      <dgm:t>
        <a:bodyPr/>
        <a:lstStyle/>
        <a:p>
          <a:r>
            <a:rPr lang="en-US"/>
            <a:t>Query Time: 0.79s vs 0.0s</a:t>
          </a:r>
        </a:p>
      </dgm:t>
    </dgm:pt>
    <dgm:pt modelId="{F4256C0D-AED5-489A-909B-750E0EC46DB1}" type="parTrans" cxnId="{2A5F90DF-A66C-46AC-802E-3A53883EB8EF}">
      <dgm:prSet/>
      <dgm:spPr/>
      <dgm:t>
        <a:bodyPr/>
        <a:lstStyle/>
        <a:p>
          <a:endParaRPr lang="en-US"/>
        </a:p>
      </dgm:t>
    </dgm:pt>
    <dgm:pt modelId="{0684A799-16B8-462D-9118-4FF172F9A925}" type="sibTrans" cxnId="{2A5F90DF-A66C-46AC-802E-3A53883EB8EF}">
      <dgm:prSet/>
      <dgm:spPr/>
      <dgm:t>
        <a:bodyPr/>
        <a:lstStyle/>
        <a:p>
          <a:endParaRPr lang="en-US"/>
        </a:p>
      </dgm:t>
    </dgm:pt>
    <dgm:pt modelId="{25CB85C5-0614-40C3-8A24-A4FED9B22C97}">
      <dgm:prSet/>
      <dgm:spPr/>
      <dgm:t>
        <a:bodyPr/>
        <a:lstStyle/>
        <a:p>
          <a:r>
            <a:rPr lang="en-US"/>
            <a:t>Memory: 1.31KB vs 1.12KB</a:t>
          </a:r>
        </a:p>
      </dgm:t>
    </dgm:pt>
    <dgm:pt modelId="{60D68F03-B7AC-4253-BF14-4DCA78DE82F0}" type="parTrans" cxnId="{54601B26-7FC6-40AA-A60A-F6BA41ED9137}">
      <dgm:prSet/>
      <dgm:spPr/>
      <dgm:t>
        <a:bodyPr/>
        <a:lstStyle/>
        <a:p>
          <a:endParaRPr lang="en-US"/>
        </a:p>
      </dgm:t>
    </dgm:pt>
    <dgm:pt modelId="{393321CE-397C-4791-9027-3E13BF6A6C41}" type="sibTrans" cxnId="{54601B26-7FC6-40AA-A60A-F6BA41ED9137}">
      <dgm:prSet/>
      <dgm:spPr/>
      <dgm:t>
        <a:bodyPr/>
        <a:lstStyle/>
        <a:p>
          <a:endParaRPr lang="en-US"/>
        </a:p>
      </dgm:t>
    </dgm:pt>
    <dgm:pt modelId="{76751C0F-2AC3-4EDC-851C-88804AC9B991}">
      <dgm:prSet/>
      <dgm:spPr/>
      <dgm:t>
        <a:bodyPr/>
        <a:lstStyle/>
        <a:p>
          <a:r>
            <a:rPr lang="en-US"/>
            <a:t>File Size: 1629MB vs 229MB</a:t>
          </a:r>
        </a:p>
      </dgm:t>
    </dgm:pt>
    <dgm:pt modelId="{CB4355D4-6AFD-4FDC-8DB1-82DC2C38F635}" type="parTrans" cxnId="{14B8DE54-B32A-486E-998F-DD2A670BF902}">
      <dgm:prSet/>
      <dgm:spPr/>
      <dgm:t>
        <a:bodyPr/>
        <a:lstStyle/>
        <a:p>
          <a:endParaRPr lang="en-US"/>
        </a:p>
      </dgm:t>
    </dgm:pt>
    <dgm:pt modelId="{8E5B2C2C-68EE-4BBF-9813-F4FBFD3E9089}" type="sibTrans" cxnId="{14B8DE54-B32A-486E-998F-DD2A670BF902}">
      <dgm:prSet/>
      <dgm:spPr/>
      <dgm:t>
        <a:bodyPr/>
        <a:lstStyle/>
        <a:p>
          <a:endParaRPr lang="en-US"/>
        </a:p>
      </dgm:t>
    </dgm:pt>
    <dgm:pt modelId="{C49BD22C-837E-4777-AD20-340D2B7FA444}">
      <dgm:prSet/>
      <dgm:spPr/>
      <dgm:t>
        <a:bodyPr/>
        <a:lstStyle/>
        <a:p>
          <a:r>
            <a:rPr lang="en-US"/>
            <a:t>Full Scan Time: 0.83s vs 0.0s</a:t>
          </a:r>
        </a:p>
      </dgm:t>
    </dgm:pt>
    <dgm:pt modelId="{274361DD-AA75-4EA2-B393-ADF1383600E4}" type="parTrans" cxnId="{95E6CA18-8A08-4424-8E36-B31F8B5FAECA}">
      <dgm:prSet/>
      <dgm:spPr/>
      <dgm:t>
        <a:bodyPr/>
        <a:lstStyle/>
        <a:p>
          <a:endParaRPr lang="en-US"/>
        </a:p>
      </dgm:t>
    </dgm:pt>
    <dgm:pt modelId="{27BE5E6C-C234-4074-A918-0246D3E42C81}" type="sibTrans" cxnId="{95E6CA18-8A08-4424-8E36-B31F8B5FAECA}">
      <dgm:prSet/>
      <dgm:spPr/>
      <dgm:t>
        <a:bodyPr/>
        <a:lstStyle/>
        <a:p>
          <a:endParaRPr lang="en-US"/>
        </a:p>
      </dgm:t>
    </dgm:pt>
    <dgm:pt modelId="{33775C88-EC6E-F142-8654-B1FD3684E4A7}" type="pres">
      <dgm:prSet presAssocID="{EB4047CB-AE18-48EA-AC8F-DF97AA865888}" presName="diagram" presStyleCnt="0">
        <dgm:presLayoutVars>
          <dgm:dir/>
          <dgm:resizeHandles val="exact"/>
        </dgm:presLayoutVars>
      </dgm:prSet>
      <dgm:spPr/>
    </dgm:pt>
    <dgm:pt modelId="{AC0A77FC-A752-B847-B92E-F84C8FA40E15}" type="pres">
      <dgm:prSet presAssocID="{E1F1E648-2841-4080-8DBD-07C4F6642518}" presName="node" presStyleLbl="node1" presStyleIdx="0" presStyleCnt="5">
        <dgm:presLayoutVars>
          <dgm:bulletEnabled val="1"/>
        </dgm:presLayoutVars>
      </dgm:prSet>
      <dgm:spPr/>
    </dgm:pt>
    <dgm:pt modelId="{70275FBC-0B98-7C42-A1DD-AB0B500B322F}" type="pres">
      <dgm:prSet presAssocID="{D38D8F83-FD24-413B-8466-53506FBBC723}" presName="sibTrans" presStyleCnt="0"/>
      <dgm:spPr/>
    </dgm:pt>
    <dgm:pt modelId="{2A036170-4025-B54E-8A77-562D34C7E4D4}" type="pres">
      <dgm:prSet presAssocID="{3AA41ABE-1D26-46FD-BB25-81058F6F39F6}" presName="node" presStyleLbl="node1" presStyleIdx="1" presStyleCnt="5">
        <dgm:presLayoutVars>
          <dgm:bulletEnabled val="1"/>
        </dgm:presLayoutVars>
      </dgm:prSet>
      <dgm:spPr/>
    </dgm:pt>
    <dgm:pt modelId="{299E733A-5190-7F4A-97D4-2CD06AFEF3EE}" type="pres">
      <dgm:prSet presAssocID="{0684A799-16B8-462D-9118-4FF172F9A925}" presName="sibTrans" presStyleCnt="0"/>
      <dgm:spPr/>
    </dgm:pt>
    <dgm:pt modelId="{861A4D7F-F865-2441-843F-B5135091DBC5}" type="pres">
      <dgm:prSet presAssocID="{25CB85C5-0614-40C3-8A24-A4FED9B22C97}" presName="node" presStyleLbl="node1" presStyleIdx="2" presStyleCnt="5">
        <dgm:presLayoutVars>
          <dgm:bulletEnabled val="1"/>
        </dgm:presLayoutVars>
      </dgm:prSet>
      <dgm:spPr/>
    </dgm:pt>
    <dgm:pt modelId="{38199352-B179-3940-8A3A-F878EA1BA5CA}" type="pres">
      <dgm:prSet presAssocID="{393321CE-397C-4791-9027-3E13BF6A6C41}" presName="sibTrans" presStyleCnt="0"/>
      <dgm:spPr/>
    </dgm:pt>
    <dgm:pt modelId="{151E57AD-6A2A-4D44-B92F-14C0467C3D52}" type="pres">
      <dgm:prSet presAssocID="{76751C0F-2AC3-4EDC-851C-88804AC9B991}" presName="node" presStyleLbl="node1" presStyleIdx="3" presStyleCnt="5">
        <dgm:presLayoutVars>
          <dgm:bulletEnabled val="1"/>
        </dgm:presLayoutVars>
      </dgm:prSet>
      <dgm:spPr/>
    </dgm:pt>
    <dgm:pt modelId="{98CA25AD-6D4F-8247-8A58-1CCDBB9C8A2E}" type="pres">
      <dgm:prSet presAssocID="{8E5B2C2C-68EE-4BBF-9813-F4FBFD3E9089}" presName="sibTrans" presStyleCnt="0"/>
      <dgm:spPr/>
    </dgm:pt>
    <dgm:pt modelId="{10FA2493-5A9A-4745-8FC4-47E1E6036267}" type="pres">
      <dgm:prSet presAssocID="{C49BD22C-837E-4777-AD20-340D2B7FA444}" presName="node" presStyleLbl="node1" presStyleIdx="4" presStyleCnt="5">
        <dgm:presLayoutVars>
          <dgm:bulletEnabled val="1"/>
        </dgm:presLayoutVars>
      </dgm:prSet>
      <dgm:spPr/>
    </dgm:pt>
  </dgm:ptLst>
  <dgm:cxnLst>
    <dgm:cxn modelId="{95E6CA18-8A08-4424-8E36-B31F8B5FAECA}" srcId="{EB4047CB-AE18-48EA-AC8F-DF97AA865888}" destId="{C49BD22C-837E-4777-AD20-340D2B7FA444}" srcOrd="4" destOrd="0" parTransId="{274361DD-AA75-4EA2-B393-ADF1383600E4}" sibTransId="{27BE5E6C-C234-4074-A918-0246D3E42C81}"/>
    <dgm:cxn modelId="{3293D81A-5E7A-AF4E-805C-F92A445C60A5}" type="presOf" srcId="{25CB85C5-0614-40C3-8A24-A4FED9B22C97}" destId="{861A4D7F-F865-2441-843F-B5135091DBC5}" srcOrd="0" destOrd="0" presId="urn:microsoft.com/office/officeart/2005/8/layout/default"/>
    <dgm:cxn modelId="{54601B26-7FC6-40AA-A60A-F6BA41ED9137}" srcId="{EB4047CB-AE18-48EA-AC8F-DF97AA865888}" destId="{25CB85C5-0614-40C3-8A24-A4FED9B22C97}" srcOrd="2" destOrd="0" parTransId="{60D68F03-B7AC-4253-BF14-4DCA78DE82F0}" sibTransId="{393321CE-397C-4791-9027-3E13BF6A6C41}"/>
    <dgm:cxn modelId="{30562941-6108-4EC6-8BAA-539F4DDDF155}" srcId="{EB4047CB-AE18-48EA-AC8F-DF97AA865888}" destId="{E1F1E648-2841-4080-8DBD-07C4F6642518}" srcOrd="0" destOrd="0" parTransId="{BD5C2C9C-84A1-4FCB-9B5F-9EFBB05E3C96}" sibTransId="{D38D8F83-FD24-413B-8466-53506FBBC723}"/>
    <dgm:cxn modelId="{14B8DE54-B32A-486E-998F-DD2A670BF902}" srcId="{EB4047CB-AE18-48EA-AC8F-DF97AA865888}" destId="{76751C0F-2AC3-4EDC-851C-88804AC9B991}" srcOrd="3" destOrd="0" parTransId="{CB4355D4-6AFD-4FDC-8DB1-82DC2C38F635}" sibTransId="{8E5B2C2C-68EE-4BBF-9813-F4FBFD3E9089}"/>
    <dgm:cxn modelId="{5E6E4859-3C20-8D4B-A366-8808DD1BB32E}" type="presOf" srcId="{3AA41ABE-1D26-46FD-BB25-81058F6F39F6}" destId="{2A036170-4025-B54E-8A77-562D34C7E4D4}" srcOrd="0" destOrd="0" presId="urn:microsoft.com/office/officeart/2005/8/layout/default"/>
    <dgm:cxn modelId="{5A14326C-1CB5-994B-BB3D-960A0333FE3C}" type="presOf" srcId="{E1F1E648-2841-4080-8DBD-07C4F6642518}" destId="{AC0A77FC-A752-B847-B92E-F84C8FA40E15}" srcOrd="0" destOrd="0" presId="urn:microsoft.com/office/officeart/2005/8/layout/default"/>
    <dgm:cxn modelId="{813E557E-F73D-D242-B2F1-4750966C7A4F}" type="presOf" srcId="{EB4047CB-AE18-48EA-AC8F-DF97AA865888}" destId="{33775C88-EC6E-F142-8654-B1FD3684E4A7}" srcOrd="0" destOrd="0" presId="urn:microsoft.com/office/officeart/2005/8/layout/default"/>
    <dgm:cxn modelId="{CFA45683-898E-964B-A3E4-4AC8D56B939B}" type="presOf" srcId="{C49BD22C-837E-4777-AD20-340D2B7FA444}" destId="{10FA2493-5A9A-4745-8FC4-47E1E6036267}" srcOrd="0" destOrd="0" presId="urn:microsoft.com/office/officeart/2005/8/layout/default"/>
    <dgm:cxn modelId="{2A5F90DF-A66C-46AC-802E-3A53883EB8EF}" srcId="{EB4047CB-AE18-48EA-AC8F-DF97AA865888}" destId="{3AA41ABE-1D26-46FD-BB25-81058F6F39F6}" srcOrd="1" destOrd="0" parTransId="{F4256C0D-AED5-489A-909B-750E0EC46DB1}" sibTransId="{0684A799-16B8-462D-9118-4FF172F9A925}"/>
    <dgm:cxn modelId="{4792C9F0-101D-B949-A0F9-97D6E26E4CB2}" type="presOf" srcId="{76751C0F-2AC3-4EDC-851C-88804AC9B991}" destId="{151E57AD-6A2A-4D44-B92F-14C0467C3D52}" srcOrd="0" destOrd="0" presId="urn:microsoft.com/office/officeart/2005/8/layout/default"/>
    <dgm:cxn modelId="{C048C6A4-83F9-434A-8005-93212C5041AF}" type="presParOf" srcId="{33775C88-EC6E-F142-8654-B1FD3684E4A7}" destId="{AC0A77FC-A752-B847-B92E-F84C8FA40E15}" srcOrd="0" destOrd="0" presId="urn:microsoft.com/office/officeart/2005/8/layout/default"/>
    <dgm:cxn modelId="{4C9402F1-1C72-C94E-BDF4-EB0E61480EC5}" type="presParOf" srcId="{33775C88-EC6E-F142-8654-B1FD3684E4A7}" destId="{70275FBC-0B98-7C42-A1DD-AB0B500B322F}" srcOrd="1" destOrd="0" presId="urn:microsoft.com/office/officeart/2005/8/layout/default"/>
    <dgm:cxn modelId="{D8044256-CB01-7644-99BB-8625DAC904CA}" type="presParOf" srcId="{33775C88-EC6E-F142-8654-B1FD3684E4A7}" destId="{2A036170-4025-B54E-8A77-562D34C7E4D4}" srcOrd="2" destOrd="0" presId="urn:microsoft.com/office/officeart/2005/8/layout/default"/>
    <dgm:cxn modelId="{649068CE-6FD1-C84F-B494-AB6CFFFD2192}" type="presParOf" srcId="{33775C88-EC6E-F142-8654-B1FD3684E4A7}" destId="{299E733A-5190-7F4A-97D4-2CD06AFEF3EE}" srcOrd="3" destOrd="0" presId="urn:microsoft.com/office/officeart/2005/8/layout/default"/>
    <dgm:cxn modelId="{AC064FD9-7785-4342-9188-467C36D02528}" type="presParOf" srcId="{33775C88-EC6E-F142-8654-B1FD3684E4A7}" destId="{861A4D7F-F865-2441-843F-B5135091DBC5}" srcOrd="4" destOrd="0" presId="urn:microsoft.com/office/officeart/2005/8/layout/default"/>
    <dgm:cxn modelId="{9B6C8A2A-89CB-EA45-8D14-E39A164ED0C0}" type="presParOf" srcId="{33775C88-EC6E-F142-8654-B1FD3684E4A7}" destId="{38199352-B179-3940-8A3A-F878EA1BA5CA}" srcOrd="5" destOrd="0" presId="urn:microsoft.com/office/officeart/2005/8/layout/default"/>
    <dgm:cxn modelId="{FABF82A3-81E0-594D-9E61-7FDBFECEC16E}" type="presParOf" srcId="{33775C88-EC6E-F142-8654-B1FD3684E4A7}" destId="{151E57AD-6A2A-4D44-B92F-14C0467C3D52}" srcOrd="6" destOrd="0" presId="urn:microsoft.com/office/officeart/2005/8/layout/default"/>
    <dgm:cxn modelId="{CEC4C5B7-C161-1245-8F07-3A03A02306DE}" type="presParOf" srcId="{33775C88-EC6E-F142-8654-B1FD3684E4A7}" destId="{98CA25AD-6D4F-8247-8A58-1CCDBB9C8A2E}" srcOrd="7" destOrd="0" presId="urn:microsoft.com/office/officeart/2005/8/layout/default"/>
    <dgm:cxn modelId="{D7FAB5CE-E07B-354A-97D9-5C23AEF3FDF9}" type="presParOf" srcId="{33775C88-EC6E-F142-8654-B1FD3684E4A7}" destId="{10FA2493-5A9A-4745-8FC4-47E1E603626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3F65EE-C5B8-4851-925A-B7E9AB82AD5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E4E722-29A5-46B8-B91A-F815D4B2941A}">
      <dgm:prSet/>
      <dgm:spPr/>
      <dgm:t>
        <a:bodyPr/>
        <a:lstStyle/>
        <a:p>
          <a:r>
            <a:rPr lang="en-US"/>
            <a:t>Parquet outperforms CSV</a:t>
          </a:r>
        </a:p>
      </dgm:t>
    </dgm:pt>
    <dgm:pt modelId="{CAED5117-88D5-41C9-A30F-A6B106715234}" type="parTrans" cxnId="{D401DE86-05AF-414E-B816-4CB58997DE21}">
      <dgm:prSet/>
      <dgm:spPr/>
      <dgm:t>
        <a:bodyPr/>
        <a:lstStyle/>
        <a:p>
          <a:endParaRPr lang="en-US"/>
        </a:p>
      </dgm:t>
    </dgm:pt>
    <dgm:pt modelId="{1CE5339E-8047-4578-A077-55CB5839CA90}" type="sibTrans" cxnId="{D401DE86-05AF-414E-B816-4CB58997DE21}">
      <dgm:prSet/>
      <dgm:spPr/>
      <dgm:t>
        <a:bodyPr/>
        <a:lstStyle/>
        <a:p>
          <a:endParaRPr lang="en-US"/>
        </a:p>
      </dgm:t>
    </dgm:pt>
    <dgm:pt modelId="{B57EDE8D-2053-4EB6-A539-1CDDDAFDCD2C}">
      <dgm:prSet/>
      <dgm:spPr/>
      <dgm:t>
        <a:bodyPr/>
        <a:lstStyle/>
        <a:p>
          <a:r>
            <a:rPr lang="en-US"/>
            <a:t>DuckDB is efficient and flexible</a:t>
          </a:r>
        </a:p>
      </dgm:t>
    </dgm:pt>
    <dgm:pt modelId="{D34087D0-B035-4DD7-885C-56CC244E75B3}" type="parTrans" cxnId="{12E61C8C-A98A-4AD8-88D9-A3486D023281}">
      <dgm:prSet/>
      <dgm:spPr/>
      <dgm:t>
        <a:bodyPr/>
        <a:lstStyle/>
        <a:p>
          <a:endParaRPr lang="en-US"/>
        </a:p>
      </dgm:t>
    </dgm:pt>
    <dgm:pt modelId="{B2AAE526-693F-4AF3-A63C-46CF5201A23B}" type="sibTrans" cxnId="{12E61C8C-A98A-4AD8-88D9-A3486D023281}">
      <dgm:prSet/>
      <dgm:spPr/>
      <dgm:t>
        <a:bodyPr/>
        <a:lstStyle/>
        <a:p>
          <a:endParaRPr lang="en-US"/>
        </a:p>
      </dgm:t>
    </dgm:pt>
    <dgm:pt modelId="{57B9CAEB-0012-45AC-BFB1-5B94B1100116}">
      <dgm:prSet/>
      <dgm:spPr/>
      <dgm:t>
        <a:bodyPr/>
        <a:lstStyle/>
        <a:p>
          <a:r>
            <a:rPr lang="en-US"/>
            <a:t>Lambda logic can be locally simulated</a:t>
          </a:r>
        </a:p>
      </dgm:t>
    </dgm:pt>
    <dgm:pt modelId="{A98D7436-BB65-4170-BEB0-8AA5497BEF67}" type="parTrans" cxnId="{72C1BA3F-08A5-4486-8C8E-57A78ABE08F6}">
      <dgm:prSet/>
      <dgm:spPr/>
      <dgm:t>
        <a:bodyPr/>
        <a:lstStyle/>
        <a:p>
          <a:endParaRPr lang="en-US"/>
        </a:p>
      </dgm:t>
    </dgm:pt>
    <dgm:pt modelId="{D827A52C-C14D-47AC-9FC7-F564F36E7EED}" type="sibTrans" cxnId="{72C1BA3F-08A5-4486-8C8E-57A78ABE08F6}">
      <dgm:prSet/>
      <dgm:spPr/>
      <dgm:t>
        <a:bodyPr/>
        <a:lstStyle/>
        <a:p>
          <a:endParaRPr lang="en-US"/>
        </a:p>
      </dgm:t>
    </dgm:pt>
    <dgm:pt modelId="{43793365-45CF-42D4-92D3-D2422C78D810}">
      <dgm:prSet/>
      <dgm:spPr/>
      <dgm:t>
        <a:bodyPr/>
        <a:lstStyle/>
        <a:p>
          <a:r>
            <a:rPr lang="en-US"/>
            <a:t>Ideal for lightweight analytics &amp; ETL</a:t>
          </a:r>
        </a:p>
      </dgm:t>
    </dgm:pt>
    <dgm:pt modelId="{155477B3-36BF-4F44-A3D4-FD34DB0887AC}" type="parTrans" cxnId="{117D2517-386C-42BE-8DEA-AD30C7C976F4}">
      <dgm:prSet/>
      <dgm:spPr/>
      <dgm:t>
        <a:bodyPr/>
        <a:lstStyle/>
        <a:p>
          <a:endParaRPr lang="en-US"/>
        </a:p>
      </dgm:t>
    </dgm:pt>
    <dgm:pt modelId="{44D31D22-95A6-4C4C-B342-382F53CDE7A3}" type="sibTrans" cxnId="{117D2517-386C-42BE-8DEA-AD30C7C976F4}">
      <dgm:prSet/>
      <dgm:spPr/>
      <dgm:t>
        <a:bodyPr/>
        <a:lstStyle/>
        <a:p>
          <a:endParaRPr lang="en-US"/>
        </a:p>
      </dgm:t>
    </dgm:pt>
    <dgm:pt modelId="{DA5DB770-6B4D-2A4A-844E-C8D273B34460}" type="pres">
      <dgm:prSet presAssocID="{E83F65EE-C5B8-4851-925A-B7E9AB82AD57}" presName="linear" presStyleCnt="0">
        <dgm:presLayoutVars>
          <dgm:animLvl val="lvl"/>
          <dgm:resizeHandles val="exact"/>
        </dgm:presLayoutVars>
      </dgm:prSet>
      <dgm:spPr/>
    </dgm:pt>
    <dgm:pt modelId="{BCD39659-13E7-2D4D-92F2-8EC5A756D51B}" type="pres">
      <dgm:prSet presAssocID="{B6E4E722-29A5-46B8-B91A-F815D4B2941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8C42647-8C8C-D64A-93D4-3697D313BE32}" type="pres">
      <dgm:prSet presAssocID="{1CE5339E-8047-4578-A077-55CB5839CA90}" presName="spacer" presStyleCnt="0"/>
      <dgm:spPr/>
    </dgm:pt>
    <dgm:pt modelId="{29EB5C0A-E32B-0E4F-A39A-14D80A601F10}" type="pres">
      <dgm:prSet presAssocID="{B57EDE8D-2053-4EB6-A539-1CDDDAFDCD2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48FA5AA-4ED1-C340-B8E9-9803C0716350}" type="pres">
      <dgm:prSet presAssocID="{B2AAE526-693F-4AF3-A63C-46CF5201A23B}" presName="spacer" presStyleCnt="0"/>
      <dgm:spPr/>
    </dgm:pt>
    <dgm:pt modelId="{1C1D07E1-89A7-8045-9BB4-9198325F8D3D}" type="pres">
      <dgm:prSet presAssocID="{57B9CAEB-0012-45AC-BFB1-5B94B11001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29F8BC2-60FD-9E48-BAFB-47102A56A585}" type="pres">
      <dgm:prSet presAssocID="{D827A52C-C14D-47AC-9FC7-F564F36E7EED}" presName="spacer" presStyleCnt="0"/>
      <dgm:spPr/>
    </dgm:pt>
    <dgm:pt modelId="{6A76B151-0D97-4244-B7ED-1EDB9AC3103E}" type="pres">
      <dgm:prSet presAssocID="{43793365-45CF-42D4-92D3-D2422C78D81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3FA6F0D-F637-D24A-8317-1BE2C7953B95}" type="presOf" srcId="{B57EDE8D-2053-4EB6-A539-1CDDDAFDCD2C}" destId="{29EB5C0A-E32B-0E4F-A39A-14D80A601F10}" srcOrd="0" destOrd="0" presId="urn:microsoft.com/office/officeart/2005/8/layout/vList2"/>
    <dgm:cxn modelId="{117D2517-386C-42BE-8DEA-AD30C7C976F4}" srcId="{E83F65EE-C5B8-4851-925A-B7E9AB82AD57}" destId="{43793365-45CF-42D4-92D3-D2422C78D810}" srcOrd="3" destOrd="0" parTransId="{155477B3-36BF-4F44-A3D4-FD34DB0887AC}" sibTransId="{44D31D22-95A6-4C4C-B342-382F53CDE7A3}"/>
    <dgm:cxn modelId="{91C51A19-1D97-FB44-921D-7E8D9673FAE8}" type="presOf" srcId="{43793365-45CF-42D4-92D3-D2422C78D810}" destId="{6A76B151-0D97-4244-B7ED-1EDB9AC3103E}" srcOrd="0" destOrd="0" presId="urn:microsoft.com/office/officeart/2005/8/layout/vList2"/>
    <dgm:cxn modelId="{72C1BA3F-08A5-4486-8C8E-57A78ABE08F6}" srcId="{E83F65EE-C5B8-4851-925A-B7E9AB82AD57}" destId="{57B9CAEB-0012-45AC-BFB1-5B94B1100116}" srcOrd="2" destOrd="0" parTransId="{A98D7436-BB65-4170-BEB0-8AA5497BEF67}" sibTransId="{D827A52C-C14D-47AC-9FC7-F564F36E7EED}"/>
    <dgm:cxn modelId="{1750245F-7FC8-DD49-B757-98AC3852A5BF}" type="presOf" srcId="{E83F65EE-C5B8-4851-925A-B7E9AB82AD57}" destId="{DA5DB770-6B4D-2A4A-844E-C8D273B34460}" srcOrd="0" destOrd="0" presId="urn:microsoft.com/office/officeart/2005/8/layout/vList2"/>
    <dgm:cxn modelId="{D401DE86-05AF-414E-B816-4CB58997DE21}" srcId="{E83F65EE-C5B8-4851-925A-B7E9AB82AD57}" destId="{B6E4E722-29A5-46B8-B91A-F815D4B2941A}" srcOrd="0" destOrd="0" parTransId="{CAED5117-88D5-41C9-A30F-A6B106715234}" sibTransId="{1CE5339E-8047-4578-A077-55CB5839CA90}"/>
    <dgm:cxn modelId="{12E61C8C-A98A-4AD8-88D9-A3486D023281}" srcId="{E83F65EE-C5B8-4851-925A-B7E9AB82AD57}" destId="{B57EDE8D-2053-4EB6-A539-1CDDDAFDCD2C}" srcOrd="1" destOrd="0" parTransId="{D34087D0-B035-4DD7-885C-56CC244E75B3}" sibTransId="{B2AAE526-693F-4AF3-A63C-46CF5201A23B}"/>
    <dgm:cxn modelId="{310EABAA-55F4-7A41-85A2-E169FBEFAB74}" type="presOf" srcId="{57B9CAEB-0012-45AC-BFB1-5B94B1100116}" destId="{1C1D07E1-89A7-8045-9BB4-9198325F8D3D}" srcOrd="0" destOrd="0" presId="urn:microsoft.com/office/officeart/2005/8/layout/vList2"/>
    <dgm:cxn modelId="{231F34B9-3392-6D4F-ABE0-D067960C9003}" type="presOf" srcId="{B6E4E722-29A5-46B8-B91A-F815D4B2941A}" destId="{BCD39659-13E7-2D4D-92F2-8EC5A756D51B}" srcOrd="0" destOrd="0" presId="urn:microsoft.com/office/officeart/2005/8/layout/vList2"/>
    <dgm:cxn modelId="{5500E8B9-71B2-3247-A422-66501500E2B8}" type="presParOf" srcId="{DA5DB770-6B4D-2A4A-844E-C8D273B34460}" destId="{BCD39659-13E7-2D4D-92F2-8EC5A756D51B}" srcOrd="0" destOrd="0" presId="urn:microsoft.com/office/officeart/2005/8/layout/vList2"/>
    <dgm:cxn modelId="{4D6CA517-16CB-B743-8205-A7716F05A8A9}" type="presParOf" srcId="{DA5DB770-6B4D-2A4A-844E-C8D273B34460}" destId="{D8C42647-8C8C-D64A-93D4-3697D313BE32}" srcOrd="1" destOrd="0" presId="urn:microsoft.com/office/officeart/2005/8/layout/vList2"/>
    <dgm:cxn modelId="{363D992D-F2D1-D24F-876F-4A76958E6FB1}" type="presParOf" srcId="{DA5DB770-6B4D-2A4A-844E-C8D273B34460}" destId="{29EB5C0A-E32B-0E4F-A39A-14D80A601F10}" srcOrd="2" destOrd="0" presId="urn:microsoft.com/office/officeart/2005/8/layout/vList2"/>
    <dgm:cxn modelId="{1189983C-456B-1346-98EF-9EE0D6D9B558}" type="presParOf" srcId="{DA5DB770-6B4D-2A4A-844E-C8D273B34460}" destId="{748FA5AA-4ED1-C340-B8E9-9803C0716350}" srcOrd="3" destOrd="0" presId="urn:microsoft.com/office/officeart/2005/8/layout/vList2"/>
    <dgm:cxn modelId="{ECCD1653-A379-0F45-BCB2-50C742F6031F}" type="presParOf" srcId="{DA5DB770-6B4D-2A4A-844E-C8D273B34460}" destId="{1C1D07E1-89A7-8045-9BB4-9198325F8D3D}" srcOrd="4" destOrd="0" presId="urn:microsoft.com/office/officeart/2005/8/layout/vList2"/>
    <dgm:cxn modelId="{2E150B8F-D532-104D-9DA9-ED80B206A01C}" type="presParOf" srcId="{DA5DB770-6B4D-2A4A-844E-C8D273B34460}" destId="{229F8BC2-60FD-9E48-BAFB-47102A56A585}" srcOrd="5" destOrd="0" presId="urn:microsoft.com/office/officeart/2005/8/layout/vList2"/>
    <dgm:cxn modelId="{95E802DE-2126-0C46-87FB-5C5174785B12}" type="presParOf" srcId="{DA5DB770-6B4D-2A4A-844E-C8D273B34460}" destId="{6A76B151-0D97-4244-B7ED-1EDB9AC3103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A77FC-A752-B847-B92E-F84C8FA40E15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CSV vs Parquet:</a:t>
          </a:r>
          <a:endParaRPr lang="en-US" sz="3100" kern="1200"/>
        </a:p>
      </dsp:txBody>
      <dsp:txXfrm>
        <a:off x="0" y="431616"/>
        <a:ext cx="2561209" cy="1536725"/>
      </dsp:txXfrm>
    </dsp:sp>
    <dsp:sp modelId="{2A036170-4025-B54E-8A77-562D34C7E4D4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Query Time: 0.79s vs 0.0s</a:t>
          </a:r>
        </a:p>
      </dsp:txBody>
      <dsp:txXfrm>
        <a:off x="2817330" y="431616"/>
        <a:ext cx="2561209" cy="1536725"/>
      </dsp:txXfrm>
    </dsp:sp>
    <dsp:sp modelId="{861A4D7F-F865-2441-843F-B5135091DBC5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Memory: 1.31KB vs 1.12KB</a:t>
          </a:r>
        </a:p>
      </dsp:txBody>
      <dsp:txXfrm>
        <a:off x="5634661" y="431616"/>
        <a:ext cx="2561209" cy="1536725"/>
      </dsp:txXfrm>
    </dsp:sp>
    <dsp:sp modelId="{151E57AD-6A2A-4D44-B92F-14C0467C3D52}">
      <dsp:nvSpPr>
        <dsp:cNvPr id="0" name=""/>
        <dsp:cNvSpPr/>
      </dsp:nvSpPr>
      <dsp:spPr>
        <a:xfrm>
          <a:off x="1408665" y="2224462"/>
          <a:ext cx="2561209" cy="1536725"/>
        </a:xfrm>
        <a:prstGeom prst="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File Size: 1629MB vs 229MB</a:t>
          </a:r>
        </a:p>
      </dsp:txBody>
      <dsp:txXfrm>
        <a:off x="1408665" y="2224462"/>
        <a:ext cx="2561209" cy="1536725"/>
      </dsp:txXfrm>
    </dsp:sp>
    <dsp:sp modelId="{10FA2493-5A9A-4745-8FC4-47E1E6036267}">
      <dsp:nvSpPr>
        <dsp:cNvPr id="0" name=""/>
        <dsp:cNvSpPr/>
      </dsp:nvSpPr>
      <dsp:spPr>
        <a:xfrm>
          <a:off x="4225995" y="2224462"/>
          <a:ext cx="2561209" cy="1536725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Full Scan Time: 0.83s vs 0.0s</a:t>
          </a:r>
        </a:p>
      </dsp:txBody>
      <dsp:txXfrm>
        <a:off x="4225995" y="2224462"/>
        <a:ext cx="2561209" cy="1536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39659-13E7-2D4D-92F2-8EC5A756D51B}">
      <dsp:nvSpPr>
        <dsp:cNvPr id="0" name=""/>
        <dsp:cNvSpPr/>
      </dsp:nvSpPr>
      <dsp:spPr>
        <a:xfrm>
          <a:off x="0" y="4802"/>
          <a:ext cx="8195871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Parquet outperforms CSV</a:t>
          </a:r>
        </a:p>
      </dsp:txBody>
      <dsp:txXfrm>
        <a:off x="46834" y="51636"/>
        <a:ext cx="8102203" cy="865732"/>
      </dsp:txXfrm>
    </dsp:sp>
    <dsp:sp modelId="{29EB5C0A-E32B-0E4F-A39A-14D80A601F10}">
      <dsp:nvSpPr>
        <dsp:cNvPr id="0" name=""/>
        <dsp:cNvSpPr/>
      </dsp:nvSpPr>
      <dsp:spPr>
        <a:xfrm>
          <a:off x="0" y="1079402"/>
          <a:ext cx="8195871" cy="959400"/>
        </a:xfrm>
        <a:prstGeom prst="round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DuckDB is efficient and flexible</a:t>
          </a:r>
        </a:p>
      </dsp:txBody>
      <dsp:txXfrm>
        <a:off x="46834" y="1126236"/>
        <a:ext cx="8102203" cy="865732"/>
      </dsp:txXfrm>
    </dsp:sp>
    <dsp:sp modelId="{1C1D07E1-89A7-8045-9BB4-9198325F8D3D}">
      <dsp:nvSpPr>
        <dsp:cNvPr id="0" name=""/>
        <dsp:cNvSpPr/>
      </dsp:nvSpPr>
      <dsp:spPr>
        <a:xfrm>
          <a:off x="0" y="2154002"/>
          <a:ext cx="8195871" cy="95940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Lambda logic can be locally simulated</a:t>
          </a:r>
        </a:p>
      </dsp:txBody>
      <dsp:txXfrm>
        <a:off x="46834" y="2200836"/>
        <a:ext cx="8102203" cy="865732"/>
      </dsp:txXfrm>
    </dsp:sp>
    <dsp:sp modelId="{6A76B151-0D97-4244-B7ED-1EDB9AC3103E}">
      <dsp:nvSpPr>
        <dsp:cNvPr id="0" name=""/>
        <dsp:cNvSpPr/>
      </dsp:nvSpPr>
      <dsp:spPr>
        <a:xfrm>
          <a:off x="0" y="3228602"/>
          <a:ext cx="8195871" cy="95940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Ideal for lightweight analytics &amp; ETL</a:t>
          </a:r>
        </a:p>
      </dsp:txBody>
      <dsp:txXfrm>
        <a:off x="46834" y="3275436"/>
        <a:ext cx="8102203" cy="865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0645" y="0"/>
            <a:ext cx="5746451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60646" y="-6"/>
            <a:ext cx="8783354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406" y="857251"/>
            <a:ext cx="356046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DuckDB: Deep Dive &amp; Lambda Functions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20797" y="1034794"/>
            <a:ext cx="2502408" cy="9143999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406" y="4756265"/>
            <a:ext cx="3294958" cy="1244483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Shreevikas Bangalore Jagadish</a:t>
            </a:r>
          </a:p>
          <a:p>
            <a:pPr algn="l"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A20572109</a:t>
            </a:r>
          </a:p>
          <a:p>
            <a:pPr algn="l"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ITMD 526 – Data Warehousing</a:t>
            </a:r>
          </a:p>
          <a:p>
            <a:pPr algn="l"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Department of Information Technology &amp; Management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941" y="1062544"/>
            <a:ext cx="356712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yellow circle on a black background&#10;&#10;AI-generated content may be incorrect.">
            <a:extLst>
              <a:ext uri="{FF2B5EF4-FFF2-40B4-BE49-F238E27FC236}">
                <a16:creationId xmlns:a16="http://schemas.microsoft.com/office/drawing/2014/main" id="{8F60970E-2120-BE0E-6DE9-B51AEC61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419" y="2353215"/>
            <a:ext cx="2802873" cy="21658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A7FEA6-C471-F49A-FD14-D25BBF125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4C7B2-1AC9-E566-2EF7-80DE8ABB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Lambda Function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7BBF5-3C2E-8E93-2382-443F3C540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Local Python function mimicking AWS Lambda</a:t>
            </a:r>
          </a:p>
          <a:p>
            <a:r>
              <a:rPr lang="en-US" sz="2000" dirty="0"/>
              <a:t>Executes </a:t>
            </a:r>
            <a:r>
              <a:rPr lang="en-US" sz="2000" dirty="0" err="1"/>
              <a:t>DuckDB</a:t>
            </a:r>
            <a:r>
              <a:rPr lang="en-US" sz="2000" dirty="0"/>
              <a:t> queries inside function</a:t>
            </a:r>
          </a:p>
          <a:p>
            <a:r>
              <a:rPr lang="en-US" sz="2000" dirty="0"/>
              <a:t>Zero cost, serverless behavior achieved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 Why Simulate Lambda Locally (Like in This Project)?</a:t>
            </a:r>
          </a:p>
          <a:p>
            <a:pPr marL="0" indent="0">
              <a:buNone/>
            </a:pPr>
            <a:r>
              <a:rPr lang="en-US" sz="2000" dirty="0"/>
              <a:t>						</a:t>
            </a:r>
          </a:p>
          <a:p>
            <a:r>
              <a:rPr lang="en-US" sz="2000" dirty="0"/>
              <a:t>No AWS billing or deployment needed</a:t>
            </a:r>
          </a:p>
          <a:p>
            <a:r>
              <a:rPr lang="en-US" sz="2000" dirty="0"/>
              <a:t>Same logic and execution flow</a:t>
            </a:r>
          </a:p>
          <a:p>
            <a:r>
              <a:rPr lang="en-US" sz="2000" dirty="0"/>
              <a:t>Fast for prototyping and class demos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9196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0D8763-047B-1AAA-4EA9-5FAC9D013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8F5F2-399C-005E-7A5A-A50CA7D6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Realistic Limitations (Lambda) to Note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99B9B3-9801-0B79-C83A-D5EE65C08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453729"/>
              </p:ext>
            </p:extLst>
          </p:nvPr>
        </p:nvGraphicFramePr>
        <p:xfrm>
          <a:off x="483042" y="2720607"/>
          <a:ext cx="8195871" cy="3512028"/>
        </p:xfrm>
        <a:graphic>
          <a:graphicData uri="http://schemas.openxmlformats.org/drawingml/2006/table">
            <a:tbl>
              <a:tblPr/>
              <a:tblGrid>
                <a:gridCol w="4105488">
                  <a:extLst>
                    <a:ext uri="{9D8B030D-6E8A-4147-A177-3AD203B41FA5}">
                      <a16:colId xmlns:a16="http://schemas.microsoft.com/office/drawing/2014/main" val="1167650045"/>
                    </a:ext>
                  </a:extLst>
                </a:gridCol>
                <a:gridCol w="4090383">
                  <a:extLst>
                    <a:ext uri="{9D8B030D-6E8A-4147-A177-3AD203B41FA5}">
                      <a16:colId xmlns:a16="http://schemas.microsoft.com/office/drawing/2014/main" val="428223751"/>
                    </a:ext>
                  </a:extLst>
                </a:gridCol>
              </a:tblGrid>
              <a:tr h="602339">
                <a:tc>
                  <a:txBody>
                    <a:bodyPr/>
                    <a:lstStyle/>
                    <a:p>
                      <a:r>
                        <a:rPr lang="en-US" sz="2900" b="1"/>
                        <a:t>Challenge</a:t>
                      </a:r>
                    </a:p>
                  </a:txBody>
                  <a:tcPr marL="108755" marR="108755" marT="54377" marB="5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b="1"/>
                        <a:t>Workaround</a:t>
                      </a:r>
                    </a:p>
                  </a:txBody>
                  <a:tcPr marL="108755" marR="108755" marT="54377" marB="5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352201"/>
                  </a:ext>
                </a:extLst>
              </a:tr>
              <a:tr h="825427">
                <a:tc>
                  <a:txBody>
                    <a:bodyPr/>
                    <a:lstStyle/>
                    <a:p>
                      <a:r>
                        <a:rPr lang="en-US" sz="2100"/>
                        <a:t>Binary size limit (250 MB)</a:t>
                      </a:r>
                    </a:p>
                  </a:txBody>
                  <a:tcPr marL="108755" marR="108755" marT="54377" marB="5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Use Lambda Layers or containers</a:t>
                      </a:r>
                    </a:p>
                  </a:txBody>
                  <a:tcPr marL="108755" marR="108755" marT="54377" marB="5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333435"/>
                  </a:ext>
                </a:extLst>
              </a:tr>
              <a:tr h="490794">
                <a:tc>
                  <a:txBody>
                    <a:bodyPr/>
                    <a:lstStyle/>
                    <a:p>
                      <a:r>
                        <a:rPr lang="en-US" sz="2100"/>
                        <a:t>No persistent storage</a:t>
                      </a:r>
                    </a:p>
                  </a:txBody>
                  <a:tcPr marL="108755" marR="108755" marT="54377" marB="5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Use S3 for input/output</a:t>
                      </a:r>
                    </a:p>
                  </a:txBody>
                  <a:tcPr marL="108755" marR="108755" marT="54377" marB="5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996980"/>
                  </a:ext>
                </a:extLst>
              </a:tr>
              <a:tr h="825427">
                <a:tc>
                  <a:txBody>
                    <a:bodyPr/>
                    <a:lstStyle/>
                    <a:p>
                      <a:r>
                        <a:rPr lang="en-US" sz="2100" dirty="0"/>
                        <a:t>Cold start latency (0.5 – 5 secs)</a:t>
                      </a:r>
                    </a:p>
                  </a:txBody>
                  <a:tcPr marL="108755" marR="108755" marT="54377" marB="5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Use provisioned concurrency if needed</a:t>
                      </a:r>
                    </a:p>
                  </a:txBody>
                  <a:tcPr marL="108755" marR="108755" marT="54377" marB="5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977240"/>
                  </a:ext>
                </a:extLst>
              </a:tr>
              <a:tr h="768041">
                <a:tc>
                  <a:txBody>
                    <a:bodyPr/>
                    <a:lstStyle/>
                    <a:p>
                      <a:r>
                        <a:rPr lang="en-US" sz="2100"/>
                        <a:t>Python-only binding in Lambda</a:t>
                      </a:r>
                    </a:p>
                  </a:txBody>
                  <a:tcPr marL="108755" marR="108755" marT="54377" marB="5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Stay within </a:t>
                      </a:r>
                      <a:r>
                        <a:rPr lang="en-US" sz="2100" dirty="0" err="1"/>
                        <a:t>DuckDB’s</a:t>
                      </a:r>
                      <a:r>
                        <a:rPr lang="en-US" sz="2100" dirty="0"/>
                        <a:t> Python API usage</a:t>
                      </a:r>
                    </a:p>
                  </a:txBody>
                  <a:tcPr marL="108755" marR="108755" marT="54377" marB="5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422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53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Performance Benchmarks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F0C1BF-5961-7F63-74D7-B727F7F12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07251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D17A70-6899-0836-1F15-5DDEBA2A9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46122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DuckDB</a:t>
            </a:r>
            <a:r>
              <a:rPr lang="en-US" sz="2000" dirty="0"/>
              <a:t> is highly efficient for local analytics, especially when using Parquet files. This research demonstrated that serverless-style data processing can be simulated entirely offline with </a:t>
            </a:r>
            <a:r>
              <a:rPr lang="en-US" sz="2000" dirty="0" err="1"/>
              <a:t>DuckDB</a:t>
            </a:r>
            <a:r>
              <a:rPr lang="en-US" sz="2000" dirty="0"/>
              <a:t> and local Python functions. Parquet was the superior format for performance, memory efficiency, and storage.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Next steps:</a:t>
            </a:r>
          </a:p>
          <a:p>
            <a:r>
              <a:rPr lang="en-US" sz="2000" dirty="0"/>
              <a:t>Deploy to real AWS Lambda</a:t>
            </a:r>
          </a:p>
          <a:p>
            <a:r>
              <a:rPr lang="en-US" sz="2000" dirty="0"/>
              <a:t>Stream from cloud (e.g., S3)</a:t>
            </a:r>
          </a:p>
          <a:p>
            <a:r>
              <a:rPr lang="en-US" sz="2000" dirty="0"/>
              <a:t>Use system-level memory profilers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2000" dirty="0" err="1"/>
              <a:t>DuckDB</a:t>
            </a:r>
            <a:r>
              <a:rPr lang="en-US" sz="2000" dirty="0"/>
              <a:t> offers high-performance analytical querying for structured data and is known for its efficiency, especially on Parquet files. In parallel, AWS Lambda provides serverless computing for real-time data processing. This project simulates Lambda logic locally, using </a:t>
            </a:r>
            <a:r>
              <a:rPr lang="en-US" sz="2000" dirty="0" err="1"/>
              <a:t>DuckDB</a:t>
            </a:r>
            <a:r>
              <a:rPr lang="en-US" sz="2000" dirty="0"/>
              <a:t> for querying large datasets, thereby eliminating any dependency on cloud infrastructure or costs. The NYC Yellow Taxi trip dataset is used as the benchmark dataset.</a:t>
            </a:r>
          </a:p>
          <a:p>
            <a:pPr marL="0" indent="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 err="1"/>
              <a:t>DuckDB</a:t>
            </a:r>
            <a:r>
              <a:rPr lang="en-US" sz="2200" dirty="0"/>
              <a:t> was introduced in </a:t>
            </a:r>
            <a:r>
              <a:rPr lang="en-US" sz="2200" b="1" dirty="0"/>
              <a:t>2019</a:t>
            </a:r>
            <a:r>
              <a:rPr lang="en-US" sz="2200" dirty="0"/>
              <a:t> by </a:t>
            </a:r>
            <a:r>
              <a:rPr lang="en-US" sz="2200" b="1" dirty="0"/>
              <a:t>Hannes </a:t>
            </a:r>
            <a:r>
              <a:rPr lang="en-US" sz="2200" b="1" dirty="0" err="1"/>
              <a:t>Mühleisen</a:t>
            </a:r>
            <a:r>
              <a:rPr lang="en-US" sz="2200" dirty="0"/>
              <a:t> and </a:t>
            </a:r>
            <a:r>
              <a:rPr lang="en-US" sz="2200" b="1" dirty="0"/>
              <a:t>Mark </a:t>
            </a:r>
            <a:r>
              <a:rPr lang="en-US" sz="2200" b="1" dirty="0" err="1"/>
              <a:t>Raasveldt</a:t>
            </a:r>
            <a:r>
              <a:rPr lang="en-US" sz="2200" dirty="0"/>
              <a:t> from the </a:t>
            </a:r>
            <a:r>
              <a:rPr lang="en-US" sz="2200" b="1" dirty="0"/>
              <a:t>Centrum </a:t>
            </a:r>
            <a:r>
              <a:rPr lang="en-US" sz="2200" b="1" dirty="0" err="1"/>
              <a:t>Wiskunde</a:t>
            </a:r>
            <a:r>
              <a:rPr lang="en-US" sz="2200" b="1" dirty="0"/>
              <a:t> &amp; Informatica (CWI)</a:t>
            </a:r>
            <a:r>
              <a:rPr lang="en-US" sz="2200" dirty="0"/>
              <a:t> in the Netherlands.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Competitors to </a:t>
            </a:r>
            <a:r>
              <a:rPr lang="en-US" sz="2200" b="1" dirty="0" err="1"/>
              <a:t>DuckDB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SQLite:</a:t>
            </a:r>
            <a:r>
              <a:rPr lang="en-US" sz="2200" dirty="0"/>
              <a:t> Optimized for transactions (OLTP), not analytics (OLAP).</a:t>
            </a:r>
          </a:p>
          <a:p>
            <a:pPr marL="0" indent="0">
              <a:buNone/>
            </a:pPr>
            <a:r>
              <a:rPr lang="en-US" sz="2200" b="1" dirty="0"/>
              <a:t>Pandas:</a:t>
            </a:r>
            <a:r>
              <a:rPr lang="en-US" sz="2200" dirty="0"/>
              <a:t> Popular in Python, but memory-heavy and slow on large datasets.</a:t>
            </a:r>
          </a:p>
          <a:p>
            <a:pPr marL="0" indent="0">
              <a:buNone/>
            </a:pPr>
            <a:r>
              <a:rPr lang="en-US" sz="2200" b="1" dirty="0"/>
              <a:t>Apache Arrow + </a:t>
            </a:r>
            <a:r>
              <a:rPr lang="en-US" sz="2200" b="1" dirty="0" err="1"/>
              <a:t>DataFusion</a:t>
            </a:r>
            <a:r>
              <a:rPr lang="en-US" sz="2200" b="1" dirty="0"/>
              <a:t>/Acero:</a:t>
            </a:r>
            <a:r>
              <a:rPr lang="en-US" sz="2200" dirty="0"/>
              <a:t> Modern but still evolving; more often used internally in other tools.</a:t>
            </a:r>
          </a:p>
          <a:p>
            <a:pPr marL="0" indent="0">
              <a:buNone/>
            </a:pPr>
            <a:r>
              <a:rPr lang="en-US" sz="2200" b="1" dirty="0"/>
              <a:t>Presto/Trino, Spark SQL, </a:t>
            </a:r>
            <a:r>
              <a:rPr lang="en-US" sz="2200" b="1" dirty="0" err="1"/>
              <a:t>ClickHouse</a:t>
            </a:r>
            <a:r>
              <a:rPr lang="en-US" sz="2200" b="1" dirty="0"/>
              <a:t>:</a:t>
            </a:r>
            <a:r>
              <a:rPr lang="en-US" sz="2200" dirty="0"/>
              <a:t> Distributed and powerful, but require server or cluster setup.</a:t>
            </a:r>
          </a:p>
          <a:p>
            <a:pPr marL="0" indent="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A8D831-5168-15A8-0F14-6AC1F633C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0B47E-7D30-4815-B5FD-C95E49A4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375" y="489508"/>
            <a:ext cx="4316172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choose DuckDB?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D4027-36D7-81A6-BB86-D1597FEF6FE9}"/>
              </a:ext>
            </a:extLst>
          </p:cNvPr>
          <p:cNvSpPr txBox="1"/>
          <p:nvPr/>
        </p:nvSpPr>
        <p:spPr>
          <a:xfrm>
            <a:off x="4355030" y="2405894"/>
            <a:ext cx="4158518" cy="3197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DuckDB</a:t>
            </a:r>
            <a:r>
              <a:rPr lang="en-US" sz="2000" dirty="0"/>
              <a:t> has become a preferred choice for local, lightweight analytics workflows, including serverless-style processing such as with AWS Lambda, thanks to its ease of use, speed, and ability to work well with large files.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7AD15A-4A69-2A55-8063-9DC4F3C58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404645"/>
              </p:ext>
            </p:extLst>
          </p:nvPr>
        </p:nvGraphicFramePr>
        <p:xfrm>
          <a:off x="157655" y="585522"/>
          <a:ext cx="4039720" cy="5373841"/>
        </p:xfrm>
        <a:graphic>
          <a:graphicData uri="http://schemas.openxmlformats.org/drawingml/2006/table">
            <a:tbl>
              <a:tblPr/>
              <a:tblGrid>
                <a:gridCol w="1597573">
                  <a:extLst>
                    <a:ext uri="{9D8B030D-6E8A-4147-A177-3AD203B41FA5}">
                      <a16:colId xmlns:a16="http://schemas.microsoft.com/office/drawing/2014/main" val="1882545879"/>
                    </a:ext>
                  </a:extLst>
                </a:gridCol>
                <a:gridCol w="2442147">
                  <a:extLst>
                    <a:ext uri="{9D8B030D-6E8A-4147-A177-3AD203B41FA5}">
                      <a16:colId xmlns:a16="http://schemas.microsoft.com/office/drawing/2014/main" val="3602717101"/>
                    </a:ext>
                  </a:extLst>
                </a:gridCol>
              </a:tblGrid>
              <a:tr h="825395">
                <a:tc>
                  <a:txBody>
                    <a:bodyPr/>
                    <a:lstStyle/>
                    <a:p>
                      <a:r>
                        <a:rPr lang="en-US" sz="2400" b="1" dirty="0"/>
                        <a:t>Feature</a:t>
                      </a:r>
                    </a:p>
                  </a:txBody>
                  <a:tcPr marL="54708" marR="54708" marT="27354" marB="27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DuckDB Advantage</a:t>
                      </a:r>
                    </a:p>
                  </a:txBody>
                  <a:tcPr marL="54708" marR="54708" marT="27354" marB="27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845615"/>
                  </a:ext>
                </a:extLst>
              </a:tr>
              <a:tr h="649778">
                <a:tc>
                  <a:txBody>
                    <a:bodyPr/>
                    <a:lstStyle/>
                    <a:p>
                      <a:r>
                        <a:rPr lang="en-US" sz="1800" b="0" dirty="0"/>
                        <a:t>Embedded</a:t>
                      </a:r>
                    </a:p>
                  </a:txBody>
                  <a:tcPr marL="54708" marR="54708" marT="27354" marB="27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Runs without a server, like SQLite</a:t>
                      </a:r>
                    </a:p>
                  </a:txBody>
                  <a:tcPr marL="54708" marR="54708" marT="27354" marB="27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303765"/>
                  </a:ext>
                </a:extLst>
              </a:tr>
              <a:tr h="649778">
                <a:tc>
                  <a:txBody>
                    <a:bodyPr/>
                    <a:lstStyle/>
                    <a:p>
                      <a:r>
                        <a:rPr lang="en-US" sz="1800" b="0" dirty="0"/>
                        <a:t>Columnar Engine</a:t>
                      </a:r>
                    </a:p>
                  </a:txBody>
                  <a:tcPr marL="54708" marR="54708" marT="27354" marB="27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Efficient OLAP performance</a:t>
                      </a:r>
                    </a:p>
                  </a:txBody>
                  <a:tcPr marL="54708" marR="54708" marT="27354" marB="27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032445"/>
                  </a:ext>
                </a:extLst>
              </a:tr>
              <a:tr h="649778">
                <a:tc>
                  <a:txBody>
                    <a:bodyPr/>
                    <a:lstStyle/>
                    <a:p>
                      <a:r>
                        <a:rPr lang="en-US" sz="1800" b="0" dirty="0"/>
                        <a:t>Parquet-native</a:t>
                      </a:r>
                    </a:p>
                  </a:txBody>
                  <a:tcPr marL="54708" marR="54708" marT="27354" marB="27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Directly queries Parquet files</a:t>
                      </a:r>
                    </a:p>
                  </a:txBody>
                  <a:tcPr marL="54708" marR="54708" marT="27354" marB="27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373820"/>
                  </a:ext>
                </a:extLst>
              </a:tr>
              <a:tr h="649778">
                <a:tc>
                  <a:txBody>
                    <a:bodyPr/>
                    <a:lstStyle/>
                    <a:p>
                      <a:r>
                        <a:rPr lang="en-US" sz="1800" b="0"/>
                        <a:t>Low Memory Usage</a:t>
                      </a:r>
                    </a:p>
                  </a:txBody>
                  <a:tcPr marL="54708" marR="54708" marT="27354" marB="27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Handles large files efficiently</a:t>
                      </a:r>
                    </a:p>
                  </a:txBody>
                  <a:tcPr marL="54708" marR="54708" marT="27354" marB="27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298231"/>
                  </a:ext>
                </a:extLst>
              </a:tr>
              <a:tr h="649778">
                <a:tc>
                  <a:txBody>
                    <a:bodyPr/>
                    <a:lstStyle/>
                    <a:p>
                      <a:r>
                        <a:rPr lang="en-US" sz="1800" b="0"/>
                        <a:t>Multi-language Support</a:t>
                      </a:r>
                    </a:p>
                  </a:txBody>
                  <a:tcPr marL="54708" marR="54708" marT="27354" marB="27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Available in Python, R, C++, etc.</a:t>
                      </a:r>
                    </a:p>
                  </a:txBody>
                  <a:tcPr marL="54708" marR="54708" marT="27354" marB="27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924218"/>
                  </a:ext>
                </a:extLst>
              </a:tr>
              <a:tr h="649778">
                <a:tc>
                  <a:txBody>
                    <a:bodyPr/>
                    <a:lstStyle/>
                    <a:p>
                      <a:r>
                        <a:rPr lang="en-US" sz="1800" b="0"/>
                        <a:t>No Setup Needed</a:t>
                      </a:r>
                    </a:p>
                  </a:txBody>
                  <a:tcPr marL="54708" marR="54708" marT="27354" marB="27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Ideal for notebooks and lightweight apps</a:t>
                      </a:r>
                    </a:p>
                  </a:txBody>
                  <a:tcPr marL="54708" marR="54708" marT="27354" marB="27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560134"/>
                  </a:ext>
                </a:extLst>
              </a:tr>
              <a:tr h="649778">
                <a:tc>
                  <a:txBody>
                    <a:bodyPr/>
                    <a:lstStyle/>
                    <a:p>
                      <a:r>
                        <a:rPr lang="en-US" sz="1800" b="0"/>
                        <a:t>Open-source</a:t>
                      </a:r>
                    </a:p>
                  </a:txBody>
                  <a:tcPr marL="54708" marR="54708" marT="27354" marB="27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Fast-growing and community-supported</a:t>
                      </a:r>
                    </a:p>
                  </a:txBody>
                  <a:tcPr marL="54708" marR="54708" marT="27354" marB="27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907362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40C16726-B31F-AAAA-FE5D-87119ECF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81306"/>
            <a:ext cx="1297150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Choose DuckDB?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04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9F0FC1-D6E6-70C0-BCF5-242083D91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94F1C-FBE3-4A9E-3437-B0868AC0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Limitations of DuckDB?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E51868D-91ED-2204-78DF-4AC4DABDB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81306"/>
            <a:ext cx="1297150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Choose DuckDB?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1538E0-FD2F-4DFE-E3C4-A46B568BC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40838"/>
              </p:ext>
            </p:extLst>
          </p:nvPr>
        </p:nvGraphicFramePr>
        <p:xfrm>
          <a:off x="3376821" y="639965"/>
          <a:ext cx="5419313" cy="5578075"/>
        </p:xfrm>
        <a:graphic>
          <a:graphicData uri="http://schemas.openxmlformats.org/drawingml/2006/table">
            <a:tbl>
              <a:tblPr/>
              <a:tblGrid>
                <a:gridCol w="1154028">
                  <a:extLst>
                    <a:ext uri="{9D8B030D-6E8A-4147-A177-3AD203B41FA5}">
                      <a16:colId xmlns:a16="http://schemas.microsoft.com/office/drawing/2014/main" val="2122019907"/>
                    </a:ext>
                  </a:extLst>
                </a:gridCol>
                <a:gridCol w="2247728">
                  <a:extLst>
                    <a:ext uri="{9D8B030D-6E8A-4147-A177-3AD203B41FA5}">
                      <a16:colId xmlns:a16="http://schemas.microsoft.com/office/drawing/2014/main" val="3728349302"/>
                    </a:ext>
                  </a:extLst>
                </a:gridCol>
                <a:gridCol w="2017557">
                  <a:extLst>
                    <a:ext uri="{9D8B030D-6E8A-4147-A177-3AD203B41FA5}">
                      <a16:colId xmlns:a16="http://schemas.microsoft.com/office/drawing/2014/main" val="132767239"/>
                    </a:ext>
                  </a:extLst>
                </a:gridCol>
              </a:tblGrid>
              <a:tr h="634233">
                <a:tc>
                  <a:txBody>
                    <a:bodyPr/>
                    <a:lstStyle/>
                    <a:p>
                      <a:r>
                        <a:rPr lang="en-US" sz="1800" b="1" dirty="0"/>
                        <a:t>Area</a:t>
                      </a:r>
                    </a:p>
                  </a:txBody>
                  <a:tcPr marL="64767" marR="64767" marT="32383" marB="323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DuckDB Limitation</a:t>
                      </a:r>
                    </a:p>
                  </a:txBody>
                  <a:tcPr marL="64767" marR="64767" marT="32383" marB="323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Competitor Advantage</a:t>
                      </a:r>
                    </a:p>
                  </a:txBody>
                  <a:tcPr marL="64767" marR="64767" marT="32383" marB="323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145824"/>
                  </a:ext>
                </a:extLst>
              </a:tr>
              <a:tr h="678722">
                <a:tc>
                  <a:txBody>
                    <a:bodyPr/>
                    <a:lstStyle/>
                    <a:p>
                      <a:r>
                        <a:rPr lang="en-US" sz="1300" b="0" dirty="0"/>
                        <a:t>Scalability</a:t>
                      </a:r>
                    </a:p>
                  </a:txBody>
                  <a:tcPr marL="64767" marR="64767" marT="32383" marB="323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Not distributed — runs on a single machine</a:t>
                      </a:r>
                    </a:p>
                  </a:txBody>
                  <a:tcPr marL="64767" marR="64767" marT="32383" marB="323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Spark</a:t>
                      </a:r>
                      <a:r>
                        <a:rPr lang="en-US" sz="1300"/>
                        <a:t>, </a:t>
                      </a:r>
                      <a:r>
                        <a:rPr lang="en-US" sz="1300" b="1"/>
                        <a:t>Trino</a:t>
                      </a:r>
                      <a:r>
                        <a:rPr lang="en-US" sz="1300"/>
                        <a:t>, </a:t>
                      </a:r>
                      <a:r>
                        <a:rPr lang="en-US" sz="1300" b="1"/>
                        <a:t>ClickHouse</a:t>
                      </a:r>
                      <a:r>
                        <a:rPr lang="en-US" sz="1300"/>
                        <a:t> can run across clusters</a:t>
                      </a:r>
                    </a:p>
                  </a:txBody>
                  <a:tcPr marL="64767" marR="64767" marT="32383" marB="323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154914"/>
                  </a:ext>
                </a:extLst>
              </a:tr>
              <a:tr h="678722">
                <a:tc>
                  <a:txBody>
                    <a:bodyPr/>
                    <a:lstStyle/>
                    <a:p>
                      <a:r>
                        <a:rPr lang="en-US" sz="1300" b="0" dirty="0"/>
                        <a:t>Concurrency</a:t>
                      </a:r>
                    </a:p>
                  </a:txBody>
                  <a:tcPr marL="64767" marR="64767" marT="32383" marB="323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 built-in concurrent query handling</a:t>
                      </a:r>
                    </a:p>
                  </a:txBody>
                  <a:tcPr marL="64767" marR="64767" marT="32383" marB="323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PostgreSQL</a:t>
                      </a:r>
                      <a:r>
                        <a:rPr lang="en-US" sz="1300"/>
                        <a:t>, </a:t>
                      </a:r>
                      <a:r>
                        <a:rPr lang="en-US" sz="1300" b="1"/>
                        <a:t>ClickHouse</a:t>
                      </a:r>
                      <a:r>
                        <a:rPr lang="en-US" sz="1300"/>
                        <a:t> handle multiple users/queries well</a:t>
                      </a:r>
                    </a:p>
                  </a:txBody>
                  <a:tcPr marL="64767" marR="64767" marT="32383" marB="323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430555"/>
                  </a:ext>
                </a:extLst>
              </a:tr>
              <a:tr h="678722">
                <a:tc>
                  <a:txBody>
                    <a:bodyPr/>
                    <a:lstStyle/>
                    <a:p>
                      <a:r>
                        <a:rPr lang="en-US" sz="1300" b="0" dirty="0"/>
                        <a:t>Streaming Support</a:t>
                      </a:r>
                    </a:p>
                  </a:txBody>
                  <a:tcPr marL="64767" marR="64767" marT="32383" marB="323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Not built for real-time streaming</a:t>
                      </a:r>
                    </a:p>
                  </a:txBody>
                  <a:tcPr marL="64767" marR="64767" marT="32383" marB="323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Flink</a:t>
                      </a:r>
                      <a:r>
                        <a:rPr lang="en-US" sz="1300"/>
                        <a:t>, </a:t>
                      </a:r>
                      <a:r>
                        <a:rPr lang="en-US" sz="1300" b="1"/>
                        <a:t>Spark Streaming</a:t>
                      </a:r>
                      <a:r>
                        <a:rPr lang="en-US" sz="1300"/>
                        <a:t> excel at stream processing</a:t>
                      </a:r>
                    </a:p>
                  </a:txBody>
                  <a:tcPr marL="64767" marR="64767" marT="32383" marB="323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810966"/>
                  </a:ext>
                </a:extLst>
              </a:tr>
              <a:tr h="871510">
                <a:tc>
                  <a:txBody>
                    <a:bodyPr/>
                    <a:lstStyle/>
                    <a:p>
                      <a:r>
                        <a:rPr lang="en-US" sz="1300" b="0" dirty="0"/>
                        <a:t>Write Capabilities</a:t>
                      </a:r>
                    </a:p>
                  </a:txBody>
                  <a:tcPr marL="64767" marR="64767" marT="32383" marB="323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Limited support for transactional updates</a:t>
                      </a:r>
                    </a:p>
                  </a:txBody>
                  <a:tcPr marL="64767" marR="64767" marT="32383" marB="323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PostgreSQL</a:t>
                      </a:r>
                      <a:r>
                        <a:rPr lang="en-US" sz="1300"/>
                        <a:t>, </a:t>
                      </a:r>
                      <a:r>
                        <a:rPr lang="en-US" sz="1300" b="1"/>
                        <a:t>SQLite</a:t>
                      </a:r>
                      <a:r>
                        <a:rPr lang="en-US" sz="1300"/>
                        <a:t>, </a:t>
                      </a:r>
                      <a:r>
                        <a:rPr lang="en-US" sz="1300" b="1"/>
                        <a:t>ClickHouse</a:t>
                      </a:r>
                      <a:r>
                        <a:rPr lang="en-US" sz="1300"/>
                        <a:t> support robust INSERT/UPDATE workflows</a:t>
                      </a:r>
                    </a:p>
                  </a:txBody>
                  <a:tcPr marL="64767" marR="64767" marT="32383" marB="323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062698"/>
                  </a:ext>
                </a:extLst>
              </a:tr>
              <a:tr h="678722">
                <a:tc>
                  <a:txBody>
                    <a:bodyPr/>
                    <a:lstStyle/>
                    <a:p>
                      <a:r>
                        <a:rPr lang="en-US" sz="1300" b="0" dirty="0"/>
                        <a:t>Cloud-native Integration</a:t>
                      </a:r>
                    </a:p>
                  </a:txBody>
                  <a:tcPr marL="64767" marR="64767" marT="32383" marB="323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Basic S3 support only, no native GCP/Azure connectors</a:t>
                      </a:r>
                    </a:p>
                  </a:txBody>
                  <a:tcPr marL="64767" marR="64767" marT="32383" marB="323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BigQuery</a:t>
                      </a:r>
                      <a:r>
                        <a:rPr lang="en-US" sz="1300"/>
                        <a:t>, </a:t>
                      </a:r>
                      <a:r>
                        <a:rPr lang="en-US" sz="1300" b="1"/>
                        <a:t>Snowflake</a:t>
                      </a:r>
                      <a:r>
                        <a:rPr lang="en-US" sz="1300"/>
                        <a:t> have strong cloud ecosystem integration</a:t>
                      </a:r>
                    </a:p>
                  </a:txBody>
                  <a:tcPr marL="64767" marR="64767" marT="32383" marB="323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813470"/>
                  </a:ext>
                </a:extLst>
              </a:tr>
              <a:tr h="678722">
                <a:tc>
                  <a:txBody>
                    <a:bodyPr/>
                    <a:lstStyle/>
                    <a:p>
                      <a:r>
                        <a:rPr lang="en-US" sz="1300" b="0" dirty="0"/>
                        <a:t>Security Features</a:t>
                      </a:r>
                    </a:p>
                  </a:txBody>
                  <a:tcPr marL="64767" marR="64767" marT="32383" marB="323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 user authentication or access control</a:t>
                      </a:r>
                    </a:p>
                  </a:txBody>
                  <a:tcPr marL="64767" marR="64767" marT="32383" marB="323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PostgreSQL</a:t>
                      </a:r>
                      <a:r>
                        <a:rPr lang="en-US" sz="1300"/>
                        <a:t>, </a:t>
                      </a:r>
                      <a:r>
                        <a:rPr lang="en-US" sz="1300" b="1"/>
                        <a:t>Databricks</a:t>
                      </a:r>
                      <a:r>
                        <a:rPr lang="en-US" sz="1300"/>
                        <a:t>, </a:t>
                      </a:r>
                      <a:r>
                        <a:rPr lang="en-US" sz="1300" b="1"/>
                        <a:t>Snowflake</a:t>
                      </a:r>
                      <a:r>
                        <a:rPr lang="en-US" sz="1300"/>
                        <a:t> have enterprise-grade security</a:t>
                      </a:r>
                    </a:p>
                  </a:txBody>
                  <a:tcPr marL="64767" marR="64767" marT="32383" marB="323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924974"/>
                  </a:ext>
                </a:extLst>
              </a:tr>
              <a:tr h="678722">
                <a:tc>
                  <a:txBody>
                    <a:bodyPr/>
                    <a:lstStyle/>
                    <a:p>
                      <a:r>
                        <a:rPr lang="en-US" sz="1300" b="0" dirty="0"/>
                        <a:t>Data Types</a:t>
                      </a:r>
                    </a:p>
                  </a:txBody>
                  <a:tcPr marL="64767" marR="64767" marT="32383" marB="323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 support for nested or complex JSON types (yet)</a:t>
                      </a:r>
                    </a:p>
                  </a:txBody>
                  <a:tcPr marL="64767" marR="64767" marT="32383" marB="323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 err="1"/>
                        <a:t>BigQuery</a:t>
                      </a:r>
                      <a:r>
                        <a:rPr lang="en-US" sz="1300" dirty="0"/>
                        <a:t>, </a:t>
                      </a:r>
                      <a:r>
                        <a:rPr lang="en-US" sz="1300" b="1" dirty="0"/>
                        <a:t>Snowflake</a:t>
                      </a:r>
                      <a:r>
                        <a:rPr lang="en-US" sz="1300" dirty="0"/>
                        <a:t>, </a:t>
                      </a:r>
                      <a:r>
                        <a:rPr lang="en-US" sz="1300" b="1" dirty="0"/>
                        <a:t>Arrow</a:t>
                      </a:r>
                      <a:r>
                        <a:rPr lang="en-US" sz="1300" dirty="0"/>
                        <a:t> support semi-structured/nested data</a:t>
                      </a:r>
                    </a:p>
                  </a:txBody>
                  <a:tcPr marL="64767" marR="64767" marT="32383" marB="323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429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67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Dataset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Dataset: NYC Yellow Taxi Trip Data (Jan 2016)</a:t>
            </a:r>
          </a:p>
          <a:p>
            <a:r>
              <a:rPr lang="en-US" sz="2000" dirty="0" err="1"/>
              <a:t>DuckDB</a:t>
            </a:r>
            <a:r>
              <a:rPr lang="en-US" sz="2000" dirty="0"/>
              <a:t> (Python API)</a:t>
            </a:r>
          </a:p>
          <a:p>
            <a:r>
              <a:rPr lang="en-US" sz="2000" dirty="0"/>
              <a:t>Pandas,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tracemalloc</a:t>
            </a:r>
            <a:r>
              <a:rPr lang="en-US" sz="2000" dirty="0"/>
              <a:t> (for Python memory tracking)</a:t>
            </a:r>
          </a:p>
          <a:p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DuckDB Demonstrations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885280"/>
            <a:ext cx="7293023" cy="482032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This section demonstrates how </a:t>
            </a:r>
            <a:r>
              <a:rPr lang="en-US" sz="2200" dirty="0" err="1"/>
              <a:t>DuckDB</a:t>
            </a:r>
            <a:r>
              <a:rPr lang="en-US" sz="2200" dirty="0"/>
              <a:t> can be used for data processing and querying using a real-world dataset. The examples include reading CSV and Parquet files, executing SQL queries on them, and processing the results efficiently.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Dataset Preparation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DuckDB</a:t>
            </a:r>
            <a:r>
              <a:rPr lang="en-US" sz="2200" dirty="0"/>
              <a:t> Query on CSV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DuckDB</a:t>
            </a:r>
            <a:r>
              <a:rPr lang="en-US" sz="2200" dirty="0"/>
              <a:t> Query on Parquet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Simulated Lambda Function (Locally)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Query Execution Time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Memory Usage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File Size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Full Table Scan Time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DuckDB in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421" y="2318197"/>
            <a:ext cx="738630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What is AWS Lambda?</a:t>
            </a:r>
          </a:p>
          <a:p>
            <a:pPr marL="0" indent="0">
              <a:buNone/>
            </a:pPr>
            <a:r>
              <a:rPr lang="en-US" sz="2000" dirty="0"/>
              <a:t>A serverless compute service</a:t>
            </a:r>
          </a:p>
          <a:p>
            <a:pPr marL="0" indent="0">
              <a:buNone/>
            </a:pPr>
            <a:r>
              <a:rPr lang="en-US" sz="2000" dirty="0"/>
              <a:t>Runs code in response to events (e.g., file upload, API call, HTTP Req.)</a:t>
            </a:r>
          </a:p>
          <a:p>
            <a:pPr marL="0" indent="0">
              <a:buNone/>
            </a:pPr>
            <a:r>
              <a:rPr lang="en-US" sz="2000" dirty="0"/>
              <a:t>Automatically scales and charges only for usage time (Milli Seconds)</a:t>
            </a:r>
          </a:p>
          <a:p>
            <a:pPr marL="0" indent="0">
              <a:buNone/>
            </a:pPr>
            <a:r>
              <a:rPr lang="en-US" sz="2000" dirty="0"/>
              <a:t>No server management required</a:t>
            </a:r>
          </a:p>
          <a:p>
            <a:pPr marL="0" indent="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B68C88-4704-8910-7895-24F0D7BCC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F6A1D-C24A-DC2B-704D-0413A508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35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Why Use DuckDB in Lambda?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D19F9A-3C10-3A43-46BA-04FD7D924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172587"/>
              </p:ext>
            </p:extLst>
          </p:nvPr>
        </p:nvGraphicFramePr>
        <p:xfrm>
          <a:off x="758288" y="1966293"/>
          <a:ext cx="7627423" cy="44521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14532">
                  <a:extLst>
                    <a:ext uri="{9D8B030D-6E8A-4147-A177-3AD203B41FA5}">
                      <a16:colId xmlns:a16="http://schemas.microsoft.com/office/drawing/2014/main" val="4128523463"/>
                    </a:ext>
                  </a:extLst>
                </a:gridCol>
                <a:gridCol w="4912891">
                  <a:extLst>
                    <a:ext uri="{9D8B030D-6E8A-4147-A177-3AD203B41FA5}">
                      <a16:colId xmlns:a16="http://schemas.microsoft.com/office/drawing/2014/main" val="870375745"/>
                    </a:ext>
                  </a:extLst>
                </a:gridCol>
              </a:tblGrid>
              <a:tr h="499138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Advantage</a:t>
                      </a:r>
                    </a:p>
                  </a:txBody>
                  <a:tcPr marL="109300" marR="109300" marT="54650" marB="109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09300" marR="109300" marT="54650" marB="1093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7189868"/>
                  </a:ext>
                </a:extLst>
              </a:tr>
              <a:tr h="790605">
                <a:tc>
                  <a:txBody>
                    <a:bodyPr/>
                    <a:lstStyle/>
                    <a:p>
                      <a:r>
                        <a:rPr lang="en-US" sz="1900" b="0" cap="none" spc="0">
                          <a:solidFill>
                            <a:schemeClr val="tx1"/>
                          </a:solidFill>
                        </a:rPr>
                        <a:t>Small binary size</a:t>
                      </a:r>
                    </a:p>
                  </a:txBody>
                  <a:tcPr marL="109300" marR="109300" marT="54650" marB="109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 err="1">
                          <a:solidFill>
                            <a:schemeClr val="tx1"/>
                          </a:solidFill>
                        </a:rPr>
                        <a:t>DuckDB</a:t>
                      </a: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 is lightweight enough to fit in AWS Lambda's storage limits (250 MB)</a:t>
                      </a:r>
                    </a:p>
                  </a:txBody>
                  <a:tcPr marL="109300" marR="109300" marT="54650" marB="1093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578537"/>
                  </a:ext>
                </a:extLst>
              </a:tr>
              <a:tr h="790605">
                <a:tc>
                  <a:txBody>
                    <a:bodyPr/>
                    <a:lstStyle/>
                    <a:p>
                      <a:r>
                        <a:rPr lang="en-US" sz="1900" b="0" cap="none" spc="0">
                          <a:solidFill>
                            <a:schemeClr val="tx1"/>
                          </a:solidFill>
                        </a:rPr>
                        <a:t>No setup needed</a:t>
                      </a:r>
                    </a:p>
                  </a:txBody>
                  <a:tcPr marL="109300" marR="109300" marT="54650" marB="109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No external dependencies, can run in memory</a:t>
                      </a:r>
                    </a:p>
                  </a:txBody>
                  <a:tcPr marL="109300" marR="109300" marT="54650" marB="1093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867826"/>
                  </a:ext>
                </a:extLst>
              </a:tr>
              <a:tr h="790605">
                <a:tc>
                  <a:txBody>
                    <a:bodyPr/>
                    <a:lstStyle/>
                    <a:p>
                      <a:r>
                        <a:rPr lang="en-US" sz="1900" b="0" cap="none" spc="0">
                          <a:solidFill>
                            <a:schemeClr val="tx1"/>
                          </a:solidFill>
                        </a:rPr>
                        <a:t>Great for ETL</a:t>
                      </a:r>
                    </a:p>
                  </a:txBody>
                  <a:tcPr marL="109300" marR="109300" marT="54650" marB="109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Ideal for file-based transformation (CSV, Parquet)</a:t>
                      </a:r>
                    </a:p>
                  </a:txBody>
                  <a:tcPr marL="109300" marR="109300" marT="54650" marB="1093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13166"/>
                  </a:ext>
                </a:extLst>
              </a:tr>
              <a:tr h="790605">
                <a:tc>
                  <a:txBody>
                    <a:bodyPr/>
                    <a:lstStyle/>
                    <a:p>
                      <a:r>
                        <a:rPr lang="en-US" sz="1900" b="0" cap="none" spc="0">
                          <a:solidFill>
                            <a:schemeClr val="tx1"/>
                          </a:solidFill>
                        </a:rPr>
                        <a:t>Serverless SQL</a:t>
                      </a:r>
                    </a:p>
                  </a:txBody>
                  <a:tcPr marL="109300" marR="109300" marT="54650" marB="109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SQL queries inside Python Lambda functions</a:t>
                      </a:r>
                    </a:p>
                  </a:txBody>
                  <a:tcPr marL="109300" marR="109300" marT="54650" marB="1093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412659"/>
                  </a:ext>
                </a:extLst>
              </a:tr>
              <a:tr h="790605">
                <a:tc>
                  <a:txBody>
                    <a:bodyPr/>
                    <a:lstStyle/>
                    <a:p>
                      <a:r>
                        <a:rPr lang="en-US" sz="1900" b="0" cap="none" spc="0">
                          <a:solidFill>
                            <a:schemeClr val="tx1"/>
                          </a:solidFill>
                        </a:rPr>
                        <a:t>Read from S3</a:t>
                      </a:r>
                    </a:p>
                  </a:txBody>
                  <a:tcPr marL="109300" marR="109300" marT="54650" marB="109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 err="1">
                          <a:solidFill>
                            <a:schemeClr val="tx1"/>
                          </a:solidFill>
                        </a:rPr>
                        <a:t>DuckDB</a:t>
                      </a: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 can query Parquet directly from S3 buckets</a:t>
                      </a:r>
                    </a:p>
                  </a:txBody>
                  <a:tcPr marL="109300" marR="109300" marT="54650" marB="1093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550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2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877</Words>
  <Application>Microsoft Macintosh PowerPoint</Application>
  <PresentationFormat>On-screen Show (4:3)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DuckDB: Deep Dive &amp; Lambda Functions</vt:lpstr>
      <vt:lpstr>Introduction</vt:lpstr>
      <vt:lpstr>Background</vt:lpstr>
      <vt:lpstr>Why choose DuckDB?</vt:lpstr>
      <vt:lpstr>Limitations of DuckDB?</vt:lpstr>
      <vt:lpstr>Dataset &amp; Tools</vt:lpstr>
      <vt:lpstr>DuckDB Demonstrations</vt:lpstr>
      <vt:lpstr>DuckDB in Lambda Functions</vt:lpstr>
      <vt:lpstr>Why Use DuckDB in Lambda?</vt:lpstr>
      <vt:lpstr>Lambda Function Simulation</vt:lpstr>
      <vt:lpstr>Realistic Limitations (Lambda) to Note</vt:lpstr>
      <vt:lpstr>Performance Benchmarks</vt:lpstr>
      <vt:lpstr>Key Takeaways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Shreevikas Bangalore Jagadish</cp:lastModifiedBy>
  <cp:revision>5</cp:revision>
  <dcterms:created xsi:type="dcterms:W3CDTF">2013-01-27T09:14:16Z</dcterms:created>
  <dcterms:modified xsi:type="dcterms:W3CDTF">2025-04-21T17:46:34Z</dcterms:modified>
  <cp:category/>
</cp:coreProperties>
</file>